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Lst>
  <p:notesMasterIdLst>
    <p:notesMasterId r:id="rId20"/>
  </p:notesMasterIdLst>
  <p:handoutMasterIdLst>
    <p:handoutMasterId r:id="rId21"/>
  </p:handoutMasterIdLst>
  <p:sldIdLst>
    <p:sldId id="508" r:id="rId5"/>
    <p:sldId id="1284" r:id="rId6"/>
    <p:sldId id="1305" r:id="rId7"/>
    <p:sldId id="1317" r:id="rId8"/>
    <p:sldId id="1314" r:id="rId9"/>
    <p:sldId id="1300" r:id="rId10"/>
    <p:sldId id="1304" r:id="rId11"/>
    <p:sldId id="1306" r:id="rId12"/>
    <p:sldId id="1320" r:id="rId13"/>
    <p:sldId id="1307" r:id="rId14"/>
    <p:sldId id="1309" r:id="rId15"/>
    <p:sldId id="1321" r:id="rId16"/>
    <p:sldId id="1319" r:id="rId17"/>
    <p:sldId id="1324" r:id="rId18"/>
    <p:sldId id="1323" r:id="rId19"/>
  </p:sldIdLst>
  <p:sldSz cx="9144000" cy="6858000" type="screen4x3"/>
  <p:notesSz cx="6805613" cy="9939338"/>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FF"/>
    <a:srgbClr val="9999FF"/>
    <a:srgbClr val="99FF99"/>
    <a:srgbClr val="00FF00"/>
    <a:srgbClr val="006600"/>
    <a:srgbClr val="003300"/>
    <a:srgbClr val="660066"/>
    <a:srgbClr val="000066"/>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97315" autoAdjust="0"/>
  </p:normalViewPr>
  <p:slideViewPr>
    <p:cSldViewPr>
      <p:cViewPr varScale="1">
        <p:scale>
          <a:sx n="80" d="100"/>
          <a:sy n="80" d="100"/>
        </p:scale>
        <p:origin x="1603"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96"/>
    </p:cViewPr>
  </p:sorter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6888"/>
          </a:xfrm>
          <a:prstGeom prst="rect">
            <a:avLst/>
          </a:prstGeom>
        </p:spPr>
        <p:txBody>
          <a:bodyPr vert="horz" lIns="91430" tIns="45715" rIns="91430" bIns="45715" rtlCol="0"/>
          <a:lstStyle>
            <a:lvl1pPr algn="l" eaLnBrk="1" hangingPunct="1">
              <a:defRPr sz="12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sz="quarter" idx="1"/>
          </p:nvPr>
        </p:nvSpPr>
        <p:spPr>
          <a:xfrm>
            <a:off x="3854450" y="0"/>
            <a:ext cx="2949575" cy="496888"/>
          </a:xfrm>
          <a:prstGeom prst="rect">
            <a:avLst/>
          </a:prstGeom>
        </p:spPr>
        <p:txBody>
          <a:bodyPr vert="horz" lIns="91430" tIns="45715" rIns="91430" bIns="45715" rtlCol="0"/>
          <a:lstStyle>
            <a:lvl1pPr algn="r" eaLnBrk="1" hangingPunct="1">
              <a:defRPr sz="1200">
                <a:latin typeface="Arial" charset="0"/>
                <a:ea typeface="新細明體" pitchFamily="18" charset="-120"/>
              </a:defRPr>
            </a:lvl1pPr>
          </a:lstStyle>
          <a:p>
            <a:pPr>
              <a:defRPr/>
            </a:pPr>
            <a:fld id="{5476CA87-0E44-49C8-B84B-3D76A64BB5B3}" type="datetimeFigureOut">
              <a:rPr lang="zh-TW" altLang="en-US"/>
              <a:pPr>
                <a:defRPr/>
              </a:pPr>
              <a:t>2019/8/8</a:t>
            </a:fld>
            <a:endParaRPr lang="zh-TW" altLang="en-US"/>
          </a:p>
        </p:txBody>
      </p:sp>
      <p:sp>
        <p:nvSpPr>
          <p:cNvPr id="4" name="頁尾版面配置區 3"/>
          <p:cNvSpPr>
            <a:spLocks noGrp="1"/>
          </p:cNvSpPr>
          <p:nvPr>
            <p:ph type="ftr" sz="quarter" idx="2"/>
          </p:nvPr>
        </p:nvSpPr>
        <p:spPr>
          <a:xfrm>
            <a:off x="0" y="9440863"/>
            <a:ext cx="2949575" cy="496887"/>
          </a:xfrm>
          <a:prstGeom prst="rect">
            <a:avLst/>
          </a:prstGeom>
        </p:spPr>
        <p:txBody>
          <a:bodyPr vert="horz" lIns="91430" tIns="45715" rIns="91430" bIns="45715" rtlCol="0" anchor="b"/>
          <a:lstStyle>
            <a:lvl1pPr algn="l" eaLnBrk="1" hangingPunct="1">
              <a:defRPr sz="1200">
                <a:latin typeface="Arial" charset="0"/>
                <a:ea typeface="新細明體" pitchFamily="18" charset="-120"/>
              </a:defRPr>
            </a:lvl1pPr>
          </a:lstStyle>
          <a:p>
            <a:pPr>
              <a:defRPr/>
            </a:pPr>
            <a:endParaRPr lang="zh-TW" altLang="en-US"/>
          </a:p>
        </p:txBody>
      </p:sp>
      <p:sp>
        <p:nvSpPr>
          <p:cNvPr id="5" name="投影片編號版面配置區 4"/>
          <p:cNvSpPr>
            <a:spLocks noGrp="1"/>
          </p:cNvSpPr>
          <p:nvPr>
            <p:ph type="sldNum" sz="quarter" idx="3"/>
          </p:nvPr>
        </p:nvSpPr>
        <p:spPr>
          <a:xfrm>
            <a:off x="3854450" y="9440863"/>
            <a:ext cx="2949575" cy="496887"/>
          </a:xfrm>
          <a:prstGeom prst="rect">
            <a:avLst/>
          </a:prstGeom>
        </p:spPr>
        <p:txBody>
          <a:bodyPr vert="horz" lIns="91430" tIns="45715" rIns="91430" bIns="45715" rtlCol="0" anchor="b"/>
          <a:lstStyle>
            <a:lvl1pPr algn="r" eaLnBrk="1" hangingPunct="1">
              <a:defRPr sz="1200">
                <a:latin typeface="Arial" charset="0"/>
                <a:ea typeface="新細明體" pitchFamily="18" charset="-120"/>
              </a:defRPr>
            </a:lvl1pPr>
          </a:lstStyle>
          <a:p>
            <a:pPr>
              <a:defRPr/>
            </a:pPr>
            <a:fld id="{912F4F74-FFC3-4E15-9FCD-953EF566683D}" type="slidenum">
              <a:rPr lang="zh-TW" altLang="en-US"/>
              <a:pPr>
                <a:defRPr/>
              </a:pPr>
              <a:t>‹#›</a:t>
            </a:fld>
            <a:endParaRPr lang="zh-TW" altLang="en-US"/>
          </a:p>
        </p:txBody>
      </p:sp>
    </p:spTree>
    <p:extLst>
      <p:ext uri="{BB962C8B-B14F-4D97-AF65-F5344CB8AC3E}">
        <p14:creationId xmlns:p14="http://schemas.microsoft.com/office/powerpoint/2010/main" val="2303458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6888"/>
          </a:xfrm>
          <a:prstGeom prst="rect">
            <a:avLst/>
          </a:prstGeom>
        </p:spPr>
        <p:txBody>
          <a:bodyPr vert="horz" lIns="91430" tIns="45715" rIns="91430" bIns="45715" rtlCol="0"/>
          <a:lstStyle>
            <a:lvl1pPr algn="l" eaLnBrk="1" hangingPunct="1">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3854450" y="0"/>
            <a:ext cx="2949575" cy="496888"/>
          </a:xfrm>
          <a:prstGeom prst="rect">
            <a:avLst/>
          </a:prstGeom>
        </p:spPr>
        <p:txBody>
          <a:bodyPr vert="horz" lIns="91430" tIns="45715" rIns="91430" bIns="45715" rtlCol="0"/>
          <a:lstStyle>
            <a:lvl1pPr algn="r" eaLnBrk="1" hangingPunct="1">
              <a:defRPr sz="1200">
                <a:latin typeface="Arial" charset="0"/>
                <a:ea typeface="新細明體" charset="-120"/>
              </a:defRPr>
            </a:lvl1pPr>
          </a:lstStyle>
          <a:p>
            <a:pPr>
              <a:defRPr/>
            </a:pPr>
            <a:fld id="{09CC728A-C5EB-4A17-9E95-27F84EE7F767}" type="datetimeFigureOut">
              <a:rPr lang="zh-TW" altLang="en-US"/>
              <a:pPr>
                <a:defRPr/>
              </a:pPr>
              <a:t>2019/8/8</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0" tIns="45715" rIns="91430" bIns="45715" rtlCol="0" anchor="ctr"/>
          <a:lstStyle/>
          <a:p>
            <a:pPr lvl="0"/>
            <a:endParaRPr lang="zh-TW" altLang="en-US" noProof="0"/>
          </a:p>
        </p:txBody>
      </p:sp>
      <p:sp>
        <p:nvSpPr>
          <p:cNvPr id="5" name="備忘稿版面配置區 4"/>
          <p:cNvSpPr>
            <a:spLocks noGrp="1"/>
          </p:cNvSpPr>
          <p:nvPr>
            <p:ph type="body" sz="quarter" idx="3"/>
          </p:nvPr>
        </p:nvSpPr>
        <p:spPr>
          <a:xfrm>
            <a:off x="681038" y="4721225"/>
            <a:ext cx="5443537" cy="4471988"/>
          </a:xfrm>
          <a:prstGeom prst="rect">
            <a:avLst/>
          </a:prstGeom>
        </p:spPr>
        <p:txBody>
          <a:bodyPr vert="horz" lIns="91430" tIns="45715" rIns="91430" bIns="45715"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40863"/>
            <a:ext cx="2949575" cy="496887"/>
          </a:xfrm>
          <a:prstGeom prst="rect">
            <a:avLst/>
          </a:prstGeom>
        </p:spPr>
        <p:txBody>
          <a:bodyPr vert="horz" lIns="91430" tIns="45715" rIns="91430" bIns="45715" rtlCol="0" anchor="b"/>
          <a:lstStyle>
            <a:lvl1pPr algn="l" eaLnBrk="1" hangingPunct="1">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54450" y="9440863"/>
            <a:ext cx="2949575" cy="496887"/>
          </a:xfrm>
          <a:prstGeom prst="rect">
            <a:avLst/>
          </a:prstGeom>
        </p:spPr>
        <p:txBody>
          <a:bodyPr vert="horz" lIns="91430" tIns="45715" rIns="91430" bIns="45715" rtlCol="0" anchor="b"/>
          <a:lstStyle>
            <a:lvl1pPr algn="r" eaLnBrk="1" hangingPunct="1">
              <a:defRPr sz="1200">
                <a:latin typeface="Arial" charset="0"/>
                <a:ea typeface="新細明體" charset="-120"/>
              </a:defRPr>
            </a:lvl1pPr>
          </a:lstStyle>
          <a:p>
            <a:pPr>
              <a:defRPr/>
            </a:pPr>
            <a:fld id="{0365DD95-8E90-49CE-89F0-167CB4EC8F33}" type="slidenum">
              <a:rPr lang="zh-TW" altLang="en-US"/>
              <a:pPr>
                <a:defRPr/>
              </a:pPr>
              <a:t>‹#›</a:t>
            </a:fld>
            <a:endParaRPr lang="zh-TW" altLang="en-US"/>
          </a:p>
        </p:txBody>
      </p:sp>
    </p:spTree>
    <p:extLst>
      <p:ext uri="{BB962C8B-B14F-4D97-AF65-F5344CB8AC3E}">
        <p14:creationId xmlns:p14="http://schemas.microsoft.com/office/powerpoint/2010/main" val="149215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163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FE2195F-DE2F-40E6-9A99-C65E4D5B4B57}" type="slidenum">
              <a:rPr lang="zh-TW" altLang="en-US" smtClean="0"/>
              <a:pPr/>
              <a:t>0</a:t>
            </a:fld>
            <a:endParaRPr lang="zh-TW" altLang="en-US"/>
          </a:p>
        </p:txBody>
      </p:sp>
    </p:spTree>
    <p:extLst>
      <p:ext uri="{BB962C8B-B14F-4D97-AF65-F5344CB8AC3E}">
        <p14:creationId xmlns:p14="http://schemas.microsoft.com/office/powerpoint/2010/main" val="4137869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latin typeface="Arial" panose="020B0604020202020204" pitchFamily="34" charset="0"/>
            </a:endParaRPr>
          </a:p>
        </p:txBody>
      </p:sp>
      <p:sp>
        <p:nvSpPr>
          <p:cNvPr id="491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990A91E0-43E3-477E-9175-BFB4FF4EE869}" type="slidenum">
              <a:rPr lang="en-US" altLang="zh-TW" smtClean="0"/>
              <a:pPr/>
              <a:t>9</a:t>
            </a:fld>
            <a:endParaRPr lang="en-US" altLang="zh-TW"/>
          </a:p>
        </p:txBody>
      </p:sp>
    </p:spTree>
    <p:extLst>
      <p:ext uri="{BB962C8B-B14F-4D97-AF65-F5344CB8AC3E}">
        <p14:creationId xmlns:p14="http://schemas.microsoft.com/office/powerpoint/2010/main" val="3606630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提供</a:t>
            </a:r>
            <a:r>
              <a:rPr lang="en-US" altLang="zh-TW" dirty="0"/>
              <a:t>co-lo</a:t>
            </a:r>
            <a:r>
              <a:rPr lang="zh-TW" altLang="en-US" dirty="0"/>
              <a:t>目的其實是希望公平地讓所有證商以較便宜租金取得</a:t>
            </a:r>
            <a:r>
              <a:rPr lang="en-US" altLang="zh-TW" dirty="0"/>
              <a:t>co-lo</a:t>
            </a:r>
            <a:r>
              <a:rPr lang="zh-TW" altLang="en-US" dirty="0"/>
              <a:t>服務</a:t>
            </a:r>
          </a:p>
        </p:txBody>
      </p:sp>
      <p:sp>
        <p:nvSpPr>
          <p:cNvPr id="4" name="投影片編號版面配置區 3"/>
          <p:cNvSpPr>
            <a:spLocks noGrp="1"/>
          </p:cNvSpPr>
          <p:nvPr>
            <p:ph type="sldNum" sz="quarter" idx="10"/>
          </p:nvPr>
        </p:nvSpPr>
        <p:spPr/>
        <p:txBody>
          <a:bodyPr/>
          <a:lstStyle/>
          <a:p>
            <a:pPr>
              <a:defRPr/>
            </a:pPr>
            <a:fld id="{0365DD95-8E90-49CE-89F0-167CB4EC8F33}" type="slidenum">
              <a:rPr lang="zh-TW" altLang="en-US" smtClean="0"/>
              <a:pPr>
                <a:defRPr/>
              </a:pPr>
              <a:t>10</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提供</a:t>
            </a:r>
            <a:r>
              <a:rPr lang="en-US" altLang="zh-TW" dirty="0"/>
              <a:t>co-lo</a:t>
            </a:r>
            <a:r>
              <a:rPr lang="zh-TW" altLang="en-US" dirty="0"/>
              <a:t>目的其實是希望公平地讓所有證商以較便宜租金取得</a:t>
            </a:r>
            <a:r>
              <a:rPr lang="en-US" altLang="zh-TW" dirty="0"/>
              <a:t>co-lo</a:t>
            </a:r>
            <a:r>
              <a:rPr lang="zh-TW" altLang="en-US" dirty="0"/>
              <a:t>服務</a:t>
            </a:r>
          </a:p>
        </p:txBody>
      </p:sp>
      <p:sp>
        <p:nvSpPr>
          <p:cNvPr id="4" name="投影片編號版面配置區 3"/>
          <p:cNvSpPr>
            <a:spLocks noGrp="1"/>
          </p:cNvSpPr>
          <p:nvPr>
            <p:ph type="sldNum" sz="quarter" idx="10"/>
          </p:nvPr>
        </p:nvSpPr>
        <p:spPr/>
        <p:txBody>
          <a:bodyPr/>
          <a:lstStyle/>
          <a:p>
            <a:pPr>
              <a:defRPr/>
            </a:pPr>
            <a:fld id="{0365DD95-8E90-49CE-89F0-167CB4EC8F33}" type="slidenum">
              <a:rPr lang="zh-TW" altLang="en-US" smtClean="0"/>
              <a:pPr>
                <a:defRPr/>
              </a:pPr>
              <a:t>11</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提供</a:t>
            </a:r>
            <a:r>
              <a:rPr lang="en-US" altLang="zh-TW" dirty="0"/>
              <a:t>co-lo</a:t>
            </a:r>
            <a:r>
              <a:rPr lang="zh-TW" altLang="en-US" dirty="0"/>
              <a:t>目的其實是希望公平地讓所有證商以較便宜租金取得</a:t>
            </a:r>
            <a:r>
              <a:rPr lang="en-US" altLang="zh-TW" dirty="0"/>
              <a:t>co-lo</a:t>
            </a:r>
            <a:r>
              <a:rPr lang="zh-TW" altLang="en-US" dirty="0"/>
              <a:t>服務</a:t>
            </a:r>
          </a:p>
        </p:txBody>
      </p:sp>
      <p:sp>
        <p:nvSpPr>
          <p:cNvPr id="4" name="投影片編號版面配置區 3"/>
          <p:cNvSpPr>
            <a:spLocks noGrp="1"/>
          </p:cNvSpPr>
          <p:nvPr>
            <p:ph type="sldNum" sz="quarter" idx="10"/>
          </p:nvPr>
        </p:nvSpPr>
        <p:spPr/>
        <p:txBody>
          <a:bodyPr/>
          <a:lstStyle/>
          <a:p>
            <a:pPr>
              <a:defRPr/>
            </a:pPr>
            <a:fld id="{0365DD95-8E90-49CE-89F0-167CB4EC8F33}" type="slidenum">
              <a:rPr lang="zh-TW" altLang="en-US" smtClean="0"/>
              <a:pPr>
                <a:defRPr/>
              </a:pPr>
              <a:t>12</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提供</a:t>
            </a:r>
            <a:r>
              <a:rPr lang="en-US" altLang="zh-TW" dirty="0"/>
              <a:t>co-lo</a:t>
            </a:r>
            <a:r>
              <a:rPr lang="zh-TW" altLang="en-US" dirty="0"/>
              <a:t>目的其實是希望公平地讓所有證商以較便宜租金取得</a:t>
            </a:r>
            <a:r>
              <a:rPr lang="en-US" altLang="zh-TW" dirty="0"/>
              <a:t>co-lo</a:t>
            </a:r>
            <a:r>
              <a:rPr lang="zh-TW" altLang="en-US" dirty="0"/>
              <a:t>服務</a:t>
            </a:r>
          </a:p>
        </p:txBody>
      </p:sp>
      <p:sp>
        <p:nvSpPr>
          <p:cNvPr id="4" name="投影片編號版面配置區 3"/>
          <p:cNvSpPr>
            <a:spLocks noGrp="1"/>
          </p:cNvSpPr>
          <p:nvPr>
            <p:ph type="sldNum" sz="quarter" idx="10"/>
          </p:nvPr>
        </p:nvSpPr>
        <p:spPr/>
        <p:txBody>
          <a:bodyPr/>
          <a:lstStyle/>
          <a:p>
            <a:pPr>
              <a:defRPr/>
            </a:pPr>
            <a:fld id="{0365DD95-8E90-49CE-89F0-167CB4EC8F33}" type="slidenum">
              <a:rPr lang="zh-TW" altLang="en-US" smtClean="0"/>
              <a:pPr>
                <a:defRPr/>
              </a:pPr>
              <a:t>13</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latin typeface="Arial" panose="020B0604020202020204" pitchFamily="34" charset="0"/>
            </a:endParaRPr>
          </a:p>
        </p:txBody>
      </p:sp>
      <p:sp>
        <p:nvSpPr>
          <p:cNvPr id="491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990A91E0-43E3-477E-9175-BFB4FF4EE869}" type="slidenum">
              <a:rPr lang="en-US" altLang="zh-TW" smtClean="0"/>
              <a:pPr/>
              <a:t>1</a:t>
            </a:fld>
            <a:endParaRPr lang="en-US" altLang="zh-TW"/>
          </a:p>
        </p:txBody>
      </p:sp>
    </p:spTree>
    <p:extLst>
      <p:ext uri="{BB962C8B-B14F-4D97-AF65-F5344CB8AC3E}">
        <p14:creationId xmlns:p14="http://schemas.microsoft.com/office/powerpoint/2010/main" val="3606630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latin typeface="Arial" panose="020B0604020202020204" pitchFamily="34" charset="0"/>
            </a:endParaRPr>
          </a:p>
        </p:txBody>
      </p:sp>
      <p:sp>
        <p:nvSpPr>
          <p:cNvPr id="491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990A91E0-43E3-477E-9175-BFB4FF4EE869}" type="slidenum">
              <a:rPr lang="en-US" altLang="zh-TW" smtClean="0"/>
              <a:pPr/>
              <a:t>2</a:t>
            </a:fld>
            <a:endParaRPr lang="en-US" altLang="zh-TW"/>
          </a:p>
        </p:txBody>
      </p:sp>
    </p:spTree>
    <p:extLst>
      <p:ext uri="{BB962C8B-B14F-4D97-AF65-F5344CB8AC3E}">
        <p14:creationId xmlns:p14="http://schemas.microsoft.com/office/powerpoint/2010/main" val="3606630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所謂主機共置</a:t>
            </a:r>
            <a:endParaRPr lang="en-US" altLang="zh-TW" dirty="0"/>
          </a:p>
          <a:p>
            <a:r>
              <a:rPr lang="zh-TW" altLang="en-US" dirty="0"/>
              <a:t>三個</a:t>
            </a:r>
            <a:r>
              <a:rPr lang="en-US" altLang="zh-TW" dirty="0"/>
              <a:t>location</a:t>
            </a:r>
            <a:r>
              <a:rPr lang="zh-TW" altLang="en-US" dirty="0"/>
              <a:t>舉例說明</a:t>
            </a:r>
          </a:p>
        </p:txBody>
      </p:sp>
      <p:sp>
        <p:nvSpPr>
          <p:cNvPr id="4" name="投影片編號版面配置區 3"/>
          <p:cNvSpPr>
            <a:spLocks noGrp="1"/>
          </p:cNvSpPr>
          <p:nvPr>
            <p:ph type="sldNum" sz="quarter" idx="10"/>
          </p:nvPr>
        </p:nvSpPr>
        <p:spPr/>
        <p:txBody>
          <a:bodyPr/>
          <a:lstStyle/>
          <a:p>
            <a:pPr>
              <a:defRPr/>
            </a:pPr>
            <a:fld id="{0365DD95-8E90-49CE-89F0-167CB4EC8F33}" type="slidenum">
              <a:rPr lang="zh-TW" altLang="en-US" smtClean="0"/>
              <a:pPr>
                <a:defRPr/>
              </a:pPr>
              <a:t>3</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我們提供主機共置服務的內涵包括</a:t>
            </a:r>
          </a:p>
        </p:txBody>
      </p:sp>
      <p:sp>
        <p:nvSpPr>
          <p:cNvPr id="4" name="投影片編號版面配置區 3"/>
          <p:cNvSpPr>
            <a:spLocks noGrp="1"/>
          </p:cNvSpPr>
          <p:nvPr>
            <p:ph type="sldNum" sz="quarter" idx="10"/>
          </p:nvPr>
        </p:nvSpPr>
        <p:spPr/>
        <p:txBody>
          <a:bodyPr/>
          <a:lstStyle/>
          <a:p>
            <a:pPr>
              <a:defRPr/>
            </a:pPr>
            <a:fld id="{0365DD95-8E90-49CE-89F0-167CB4EC8F33}" type="slidenum">
              <a:rPr lang="zh-TW" altLang="en-US" smtClean="0"/>
              <a:pPr>
                <a:defRPr/>
              </a:pPr>
              <a:t>4</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期能提供證券商更好的服務並為公司增加收益</a:t>
            </a:r>
            <a:endParaRPr lang="en-US" altLang="zh-TW" dirty="0"/>
          </a:p>
          <a:p>
            <a:r>
              <a:rPr lang="zh-TW" altLang="en-US" dirty="0">
                <a:latin typeface="標楷體" pitchFamily="65" charset="-120"/>
                <a:ea typeface="標楷體" pitchFamily="65" charset="-120"/>
              </a:rPr>
              <a:t>加值服務供證券商選擇</a:t>
            </a:r>
            <a:endParaRPr lang="zh-TW" altLang="en-US" dirty="0"/>
          </a:p>
        </p:txBody>
      </p:sp>
      <p:sp>
        <p:nvSpPr>
          <p:cNvPr id="4" name="投影片編號版面配置區 3"/>
          <p:cNvSpPr>
            <a:spLocks noGrp="1"/>
          </p:cNvSpPr>
          <p:nvPr>
            <p:ph type="sldNum" sz="quarter" idx="10"/>
          </p:nvPr>
        </p:nvSpPr>
        <p:spPr/>
        <p:txBody>
          <a:bodyPr/>
          <a:lstStyle/>
          <a:p>
            <a:pPr>
              <a:defRPr/>
            </a:pPr>
            <a:fld id="{0365DD95-8E90-49CE-89F0-167CB4EC8F33}" type="slidenum">
              <a:rPr lang="zh-TW" altLang="en-US" smtClean="0"/>
              <a:pPr>
                <a:defRPr/>
              </a:pPr>
              <a:t>5</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舉例比較</a:t>
            </a:r>
            <a:r>
              <a:rPr lang="en-US" altLang="zh-TW" dirty="0"/>
              <a:t>co-lo</a:t>
            </a:r>
            <a:r>
              <a:rPr lang="zh-TW" altLang="en-US" dirty="0"/>
              <a:t>、</a:t>
            </a:r>
            <a:r>
              <a:rPr lang="en-US" altLang="zh-TW" dirty="0"/>
              <a:t>IDC</a:t>
            </a:r>
            <a:r>
              <a:rPr lang="zh-TW" altLang="en-US" dirty="0"/>
              <a:t>與傳統三種連線方式</a:t>
            </a:r>
          </a:p>
        </p:txBody>
      </p:sp>
      <p:sp>
        <p:nvSpPr>
          <p:cNvPr id="4" name="投影片編號版面配置區 3"/>
          <p:cNvSpPr>
            <a:spLocks noGrp="1"/>
          </p:cNvSpPr>
          <p:nvPr>
            <p:ph type="sldNum" sz="quarter" idx="10"/>
          </p:nvPr>
        </p:nvSpPr>
        <p:spPr/>
        <p:txBody>
          <a:bodyPr/>
          <a:lstStyle/>
          <a:p>
            <a:pPr>
              <a:defRPr/>
            </a:pPr>
            <a:fld id="{0365DD95-8E90-49CE-89F0-167CB4EC8F33}" type="slidenum">
              <a:rPr lang="zh-TW" altLang="en-US" smtClean="0"/>
              <a:pPr>
                <a:defRPr/>
              </a:pPr>
              <a:t>6</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latin typeface="Arial" panose="020B0604020202020204" pitchFamily="34" charset="0"/>
            </a:endParaRPr>
          </a:p>
        </p:txBody>
      </p:sp>
      <p:sp>
        <p:nvSpPr>
          <p:cNvPr id="491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990A91E0-43E3-477E-9175-BFB4FF4EE869}" type="slidenum">
              <a:rPr lang="en-US" altLang="zh-TW" smtClean="0"/>
              <a:pPr/>
              <a:t>7</a:t>
            </a:fld>
            <a:endParaRPr lang="en-US" altLang="zh-TW"/>
          </a:p>
        </p:txBody>
      </p:sp>
    </p:spTree>
    <p:extLst>
      <p:ext uri="{BB962C8B-B14F-4D97-AF65-F5344CB8AC3E}">
        <p14:creationId xmlns:p14="http://schemas.microsoft.com/office/powerpoint/2010/main" val="3606630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有關</a:t>
            </a:r>
            <a:r>
              <a:rPr lang="en-US" altLang="zh-TW" dirty="0"/>
              <a:t>12/27</a:t>
            </a:r>
            <a:r>
              <a:rPr lang="zh-TW" altLang="en-US" dirty="0"/>
              <a:t>指示辦理事項在此一併感謝交易部的協助</a:t>
            </a:r>
          </a:p>
        </p:txBody>
      </p:sp>
      <p:sp>
        <p:nvSpPr>
          <p:cNvPr id="4" name="投影片編號版面配置區 3"/>
          <p:cNvSpPr>
            <a:spLocks noGrp="1"/>
          </p:cNvSpPr>
          <p:nvPr>
            <p:ph type="sldNum" sz="quarter" idx="10"/>
          </p:nvPr>
        </p:nvSpPr>
        <p:spPr/>
        <p:txBody>
          <a:bodyPr/>
          <a:lstStyle/>
          <a:p>
            <a:pPr>
              <a:defRPr/>
            </a:pPr>
            <a:fld id="{0365DD95-8E90-49CE-89F0-167CB4EC8F33}" type="slidenum">
              <a:rPr lang="zh-TW" altLang="en-US" smtClean="0"/>
              <a:pPr>
                <a:defRPr/>
              </a:pPr>
              <a:t>8</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封面">
    <p:spTree>
      <p:nvGrpSpPr>
        <p:cNvPr id="1" name=""/>
        <p:cNvGrpSpPr/>
        <p:nvPr/>
      </p:nvGrpSpPr>
      <p:grpSpPr>
        <a:xfrm>
          <a:off x="0" y="0"/>
          <a:ext cx="0" cy="0"/>
          <a:chOff x="0" y="0"/>
          <a:chExt cx="0" cy="0"/>
        </a:xfrm>
      </p:grpSpPr>
      <p:pic>
        <p:nvPicPr>
          <p:cNvPr id="4" name="圖片 6" descr="簡報封面頁-A.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6" descr="臺灣證券交易所LOGO、1願景-彩色.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4825" y="304800"/>
            <a:ext cx="331628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yi-siou\Twse\1020527-證交所各類文宣品\LOGO、標語-PNG檔\竭誠為您服務-藍.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300788" y="549275"/>
            <a:ext cx="2239962"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D:\yi-siou\Twse\1020527-證交所各類文宣品\LOGO、標語-PNG檔\2任務3策略標語-簡報封面.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52450" y="6307138"/>
            <a:ext cx="80279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ctrTitle"/>
          </p:nvPr>
        </p:nvSpPr>
        <p:spPr>
          <a:xfrm>
            <a:off x="685800" y="2130425"/>
            <a:ext cx="7772400" cy="1470025"/>
          </a:xfrm>
        </p:spPr>
        <p:txBody>
          <a:body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8" name="日期版面配置區 3"/>
          <p:cNvSpPr>
            <a:spLocks noGrp="1"/>
          </p:cNvSpPr>
          <p:nvPr>
            <p:ph type="dt" sz="half" idx="10"/>
          </p:nvPr>
        </p:nvSpPr>
        <p:spPr/>
        <p:txBody>
          <a:bodyPr/>
          <a:lstStyle>
            <a:lvl1pPr>
              <a:defRPr smtClean="0"/>
            </a:lvl1pPr>
          </a:lstStyle>
          <a:p>
            <a:pPr>
              <a:defRPr/>
            </a:pPr>
            <a:fld id="{75BC7F20-92EE-40FC-B3BA-DF8407497DB7}" type="datetime1">
              <a:rPr lang="zh-TW" altLang="en-US"/>
              <a:pPr>
                <a:defRPr/>
              </a:pPr>
              <a:t>2019/8/8</a:t>
            </a:fld>
            <a:endParaRPr lang="zh-TW" altLang="en-US" dirty="0"/>
          </a:p>
        </p:txBody>
      </p:sp>
      <p:sp>
        <p:nvSpPr>
          <p:cNvPr id="9" name="頁尾版面配置區 4"/>
          <p:cNvSpPr>
            <a:spLocks noGrp="1"/>
          </p:cNvSpPr>
          <p:nvPr>
            <p:ph type="ftr" sz="quarter" idx="11"/>
          </p:nvPr>
        </p:nvSpPr>
        <p:spPr/>
        <p:txBody>
          <a:bodyPr/>
          <a:lstStyle>
            <a:lvl1pPr>
              <a:defRPr/>
            </a:lvl1pPr>
          </a:lstStyle>
          <a:p>
            <a:pPr>
              <a:defRPr/>
            </a:pPr>
            <a:endParaRPr lang="zh-TW" altLang="en-US"/>
          </a:p>
        </p:txBody>
      </p:sp>
      <p:sp>
        <p:nvSpPr>
          <p:cNvPr id="10" name="投影片編號版面配置區 5"/>
          <p:cNvSpPr>
            <a:spLocks noGrp="1"/>
          </p:cNvSpPr>
          <p:nvPr>
            <p:ph type="sldNum" sz="quarter" idx="12"/>
          </p:nvPr>
        </p:nvSpPr>
        <p:spPr/>
        <p:txBody>
          <a:bodyPr/>
          <a:lstStyle>
            <a:lvl1pPr>
              <a:defRPr/>
            </a:lvl1pPr>
          </a:lstStyle>
          <a:p>
            <a:pPr>
              <a:defRPr/>
            </a:pPr>
            <a:fld id="{FBBC99D4-D276-4C64-8CDC-49EF93B4F860}" type="slidenum">
              <a:rPr lang="zh-TW" altLang="en-US"/>
              <a:pPr>
                <a:defRPr/>
              </a:pPr>
              <a:t>‹#›</a:t>
            </a:fld>
            <a:endParaRPr lang="zh-TW" altLang="en-US"/>
          </a:p>
        </p:txBody>
      </p:sp>
    </p:spTree>
    <p:extLst>
      <p:ext uri="{BB962C8B-B14F-4D97-AF65-F5344CB8AC3E}">
        <p14:creationId xmlns:p14="http://schemas.microsoft.com/office/powerpoint/2010/main" val="318483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smtClean="0"/>
            </a:lvl1pPr>
          </a:lstStyle>
          <a:p>
            <a:pPr>
              <a:defRPr/>
            </a:pPr>
            <a:fld id="{8052690C-B931-4211-BBC0-5E0098FA4021}" type="datetime1">
              <a:rPr lang="zh-TW" altLang="en-US"/>
              <a:pPr>
                <a:defRPr/>
              </a:pPr>
              <a:t>2019/8/8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7C966A8-AFF6-4B69-A4C5-68F6140C16E3}" type="slidenum">
              <a:rPr lang="zh-TW" altLang="en-US"/>
              <a:pPr>
                <a:defRPr/>
              </a:pPr>
              <a:t>‹#›</a:t>
            </a:fld>
            <a:endParaRPr lang="zh-TW" altLang="en-US" dirty="0"/>
          </a:p>
        </p:txBody>
      </p:sp>
    </p:spTree>
    <p:extLst>
      <p:ext uri="{BB962C8B-B14F-4D97-AF65-F5344CB8AC3E}">
        <p14:creationId xmlns:p14="http://schemas.microsoft.com/office/powerpoint/2010/main" val="372603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smtClean="0"/>
            </a:lvl1pPr>
          </a:lstStyle>
          <a:p>
            <a:pPr>
              <a:defRPr/>
            </a:pPr>
            <a:fld id="{5089273A-A4A1-434D-BF41-3D1B95CF0844}" type="datetime1">
              <a:rPr lang="zh-TW" altLang="en-US"/>
              <a:pPr>
                <a:defRPr/>
              </a:pPr>
              <a:t>2019/8/8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3F99BC3-06D2-44E0-BB37-00732AB5FCD4}" type="slidenum">
              <a:rPr lang="zh-TW" altLang="en-US"/>
              <a:pPr>
                <a:defRPr/>
              </a:pPr>
              <a:t>‹#›</a:t>
            </a:fld>
            <a:endParaRPr lang="zh-TW" altLang="en-US" dirty="0"/>
          </a:p>
        </p:txBody>
      </p:sp>
    </p:spTree>
    <p:extLst>
      <p:ext uri="{BB962C8B-B14F-4D97-AF65-F5344CB8AC3E}">
        <p14:creationId xmlns:p14="http://schemas.microsoft.com/office/powerpoint/2010/main" val="596591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內頁">
    <p:spTree>
      <p:nvGrpSpPr>
        <p:cNvPr id="1" name=""/>
        <p:cNvGrpSpPr/>
        <p:nvPr/>
      </p:nvGrpSpPr>
      <p:grpSpPr>
        <a:xfrm>
          <a:off x="0" y="0"/>
          <a:ext cx="0" cy="0"/>
          <a:chOff x="0" y="0"/>
          <a:chExt cx="0" cy="0"/>
        </a:xfrm>
      </p:grpSpPr>
      <p:sp>
        <p:nvSpPr>
          <p:cNvPr id="2" name="標題 1"/>
          <p:cNvSpPr>
            <a:spLocks noGrp="1"/>
          </p:cNvSpPr>
          <p:nvPr>
            <p:ph type="title"/>
          </p:nvPr>
        </p:nvSpPr>
        <p:spPr>
          <a:xfrm>
            <a:off x="323528" y="136027"/>
            <a:ext cx="8229600" cy="936104"/>
          </a:xfrm>
        </p:spPr>
        <p:txBody>
          <a:bodyPr/>
          <a:lstStyle>
            <a:lvl1pPr>
              <a:defRPr sz="3800">
                <a:latin typeface="微軟正黑體" pitchFamily="34" charset="-120"/>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a:xfrm>
            <a:off x="323528" y="1196752"/>
            <a:ext cx="8229600" cy="4968552"/>
          </a:xfrm>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smtClean="0"/>
            </a:lvl1pPr>
          </a:lstStyle>
          <a:p>
            <a:pPr>
              <a:defRPr/>
            </a:pPr>
            <a:fld id="{9B3A2B3B-68A2-4BAD-9B10-A37E2E8B3036}" type="datetime1">
              <a:rPr lang="zh-TW" altLang="en-US"/>
              <a:pPr>
                <a:defRPr/>
              </a:pPr>
              <a:t>2019/8/8</a:t>
            </a:fld>
            <a:endParaRPr lang="zh-TW" altLang="en-US"/>
          </a:p>
        </p:txBody>
      </p:sp>
      <p:sp>
        <p:nvSpPr>
          <p:cNvPr id="5" name="頁尾版面配置區 4"/>
          <p:cNvSpPr>
            <a:spLocks noGrp="1"/>
          </p:cNvSpPr>
          <p:nvPr>
            <p:ph type="ftr" sz="quarter" idx="11"/>
          </p:nvPr>
        </p:nvSpPr>
        <p:spPr/>
        <p:txBody>
          <a:bodyPr/>
          <a:lstStyle>
            <a:lvl1pPr>
              <a:defRPr dirty="0"/>
            </a:lvl1pPr>
          </a:lstStyle>
          <a:p>
            <a:pPr>
              <a:defRPr/>
            </a:pPr>
            <a:endParaRPr lang="zh-TW" altLang="en-US"/>
          </a:p>
        </p:txBody>
      </p:sp>
      <p:sp>
        <p:nvSpPr>
          <p:cNvPr id="6" name="投影片編號版面配置區 5"/>
          <p:cNvSpPr>
            <a:spLocks noGrp="1"/>
          </p:cNvSpPr>
          <p:nvPr>
            <p:ph type="sldNum" sz="quarter" idx="12"/>
          </p:nvPr>
        </p:nvSpPr>
        <p:spPr>
          <a:xfrm>
            <a:off x="3505200" y="6356350"/>
            <a:ext cx="2133600" cy="365125"/>
          </a:xfrm>
        </p:spPr>
        <p:txBody>
          <a:bodyPr/>
          <a:lstStyle>
            <a:lvl1pPr>
              <a:defRPr/>
            </a:lvl1pPr>
          </a:lstStyle>
          <a:p>
            <a:pPr>
              <a:defRPr/>
            </a:pPr>
            <a:fld id="{641175BB-B234-40E7-BF51-B3A294324074}" type="slidenum">
              <a:rPr lang="zh-TW" altLang="en-US"/>
              <a:pPr>
                <a:defRPr/>
              </a:pPr>
              <a:t>‹#›</a:t>
            </a:fld>
            <a:endParaRPr lang="zh-TW" altLang="en-US" dirty="0"/>
          </a:p>
        </p:txBody>
      </p:sp>
      <p:pic>
        <p:nvPicPr>
          <p:cNvPr id="7" name="圖片 6"/>
          <p:cNvPicPr>
            <a:picLocks noChangeAspect="1"/>
          </p:cNvPicPr>
          <p:nvPr userDrawn="1"/>
        </p:nvPicPr>
        <p:blipFill>
          <a:blip r:embed="rId2" cstate="print"/>
          <a:stretch>
            <a:fillRect/>
          </a:stretch>
        </p:blipFill>
        <p:spPr>
          <a:xfrm>
            <a:off x="457200" y="227790"/>
            <a:ext cx="869847" cy="782863"/>
          </a:xfrm>
          <a:prstGeom prst="rect">
            <a:avLst/>
          </a:prstGeom>
        </p:spPr>
      </p:pic>
    </p:spTree>
    <p:extLst>
      <p:ext uri="{BB962C8B-B14F-4D97-AF65-F5344CB8AC3E}">
        <p14:creationId xmlns:p14="http://schemas.microsoft.com/office/powerpoint/2010/main" val="159302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底頁">
    <p:spTree>
      <p:nvGrpSpPr>
        <p:cNvPr id="1" name=""/>
        <p:cNvGrpSpPr/>
        <p:nvPr/>
      </p:nvGrpSpPr>
      <p:grpSpPr>
        <a:xfrm>
          <a:off x="0" y="0"/>
          <a:ext cx="0" cy="0"/>
          <a:chOff x="0" y="0"/>
          <a:chExt cx="0" cy="0"/>
        </a:xfrm>
      </p:grpSpPr>
      <p:pic>
        <p:nvPicPr>
          <p:cNvPr id="3" name="Picture 2" descr="D:\yi-siou\Twse\1020527-排版\簡報底頁-W2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8938" y="6335713"/>
            <a:ext cx="83661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722313" y="2564904"/>
            <a:ext cx="7772400" cy="1362075"/>
          </a:xfrm>
        </p:spPr>
        <p:txBody>
          <a:bodyPr anchor="t"/>
          <a:lstStyle>
            <a:lvl1pPr algn="ctr">
              <a:defRPr sz="4000" b="1" cap="all">
                <a:latin typeface="微軟正黑體" pitchFamily="34" charset="-120"/>
                <a:ea typeface="微軟正黑體" pitchFamily="34" charset="-120"/>
              </a:defRPr>
            </a:lvl1pPr>
          </a:lstStyle>
          <a:p>
            <a:r>
              <a:rPr lang="zh-TW" altLang="en-US" dirty="0"/>
              <a:t>按一下以編輯母片標題樣式</a:t>
            </a:r>
          </a:p>
        </p:txBody>
      </p:sp>
      <p:sp>
        <p:nvSpPr>
          <p:cNvPr id="4" name="日期版面配置區 3"/>
          <p:cNvSpPr>
            <a:spLocks noGrp="1"/>
          </p:cNvSpPr>
          <p:nvPr>
            <p:ph type="dt" sz="half" idx="10"/>
          </p:nvPr>
        </p:nvSpPr>
        <p:spPr/>
        <p:txBody>
          <a:bodyPr/>
          <a:lstStyle>
            <a:lvl1pPr>
              <a:defRPr smtClean="0"/>
            </a:lvl1pPr>
          </a:lstStyle>
          <a:p>
            <a:pPr>
              <a:defRPr/>
            </a:pPr>
            <a:fld id="{00E6C850-497C-46E4-ABBB-3816CF9347E2}" type="datetime1">
              <a:rPr lang="zh-TW" altLang="en-US"/>
              <a:pPr>
                <a:defRPr/>
              </a:pPr>
              <a:t>2019/8/8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F88FA5E-CE13-477F-AFF0-1DF60EA1A19F}" type="slidenum">
              <a:rPr lang="zh-TW" altLang="en-US"/>
              <a:pPr>
                <a:defRPr/>
              </a:pPr>
              <a:t>‹#›</a:t>
            </a:fld>
            <a:endParaRPr lang="zh-TW" altLang="en-US"/>
          </a:p>
        </p:txBody>
      </p:sp>
    </p:spTree>
    <p:extLst>
      <p:ext uri="{BB962C8B-B14F-4D97-AF65-F5344CB8AC3E}">
        <p14:creationId xmlns:p14="http://schemas.microsoft.com/office/powerpoint/2010/main" val="727169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標題 1"/>
          <p:cNvSpPr>
            <a:spLocks noGrp="1"/>
          </p:cNvSpPr>
          <p:nvPr>
            <p:ph type="title"/>
          </p:nvPr>
        </p:nvSpPr>
        <p:spPr>
          <a:xfrm>
            <a:off x="457200" y="44624"/>
            <a:ext cx="8229600" cy="936104"/>
          </a:xfrm>
        </p:spPr>
        <p:txBody>
          <a:bodyPr/>
          <a:lstStyle>
            <a:lvl1pPr>
              <a:defRPr>
                <a:latin typeface="微軟正黑體" pitchFamily="34" charset="-120"/>
                <a:ea typeface="微軟正黑體" pitchFamily="34" charset="-120"/>
              </a:defRPr>
            </a:lvl1pPr>
          </a:lstStyle>
          <a:p>
            <a:r>
              <a:rPr lang="zh-TW" altLang="en-US" dirty="0"/>
              <a:t>按一下以編輯母片標題樣式</a:t>
            </a:r>
          </a:p>
        </p:txBody>
      </p:sp>
      <p:sp>
        <p:nvSpPr>
          <p:cNvPr id="5" name="日期版面配置區 3"/>
          <p:cNvSpPr>
            <a:spLocks noGrp="1"/>
          </p:cNvSpPr>
          <p:nvPr>
            <p:ph type="dt" sz="half" idx="10"/>
          </p:nvPr>
        </p:nvSpPr>
        <p:spPr/>
        <p:txBody>
          <a:bodyPr/>
          <a:lstStyle>
            <a:lvl1pPr>
              <a:defRPr smtClean="0"/>
            </a:lvl1pPr>
          </a:lstStyle>
          <a:p>
            <a:pPr>
              <a:defRPr/>
            </a:pPr>
            <a:fld id="{E9314D1F-76D3-4CDF-B902-DB8FE57C67E0}" type="datetime1">
              <a:rPr lang="zh-TW" altLang="en-US"/>
              <a:pPr>
                <a:defRPr/>
              </a:pPr>
              <a:t>2019/8/8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6384037-385D-4592-8AAA-A07899B74AC3}" type="slidenum">
              <a:rPr lang="zh-TW" altLang="en-US"/>
              <a:pPr>
                <a:defRPr/>
              </a:pPr>
              <a:t>‹#›</a:t>
            </a:fld>
            <a:endParaRPr lang="zh-TW" altLang="en-US" dirty="0"/>
          </a:p>
        </p:txBody>
      </p:sp>
    </p:spTree>
    <p:extLst>
      <p:ext uri="{BB962C8B-B14F-4D97-AF65-F5344CB8AC3E}">
        <p14:creationId xmlns:p14="http://schemas.microsoft.com/office/powerpoint/2010/main" val="808871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smtClean="0"/>
            </a:lvl1pPr>
          </a:lstStyle>
          <a:p>
            <a:pPr>
              <a:defRPr/>
            </a:pPr>
            <a:fld id="{819D9C26-6BA0-4E09-BFAD-EDB9A601C46F}" type="datetime1">
              <a:rPr lang="zh-TW" altLang="en-US"/>
              <a:pPr>
                <a:defRPr/>
              </a:pPr>
              <a:t>2019/8/8</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19B4E62D-E3E1-4623-A8AD-69256328A259}" type="slidenum">
              <a:rPr lang="zh-TW" altLang="en-US"/>
              <a:pPr>
                <a:defRPr/>
              </a:pPr>
              <a:t>‹#›</a:t>
            </a:fld>
            <a:endParaRPr lang="zh-TW" altLang="en-US" dirty="0"/>
          </a:p>
        </p:txBody>
      </p:sp>
    </p:spTree>
    <p:extLst>
      <p:ext uri="{BB962C8B-B14F-4D97-AF65-F5344CB8AC3E}">
        <p14:creationId xmlns:p14="http://schemas.microsoft.com/office/powerpoint/2010/main" val="98622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日期版面配置區 3"/>
          <p:cNvSpPr>
            <a:spLocks noGrp="1"/>
          </p:cNvSpPr>
          <p:nvPr>
            <p:ph type="dt" sz="half" idx="10"/>
          </p:nvPr>
        </p:nvSpPr>
        <p:spPr/>
        <p:txBody>
          <a:bodyPr/>
          <a:lstStyle>
            <a:lvl1pPr>
              <a:defRPr smtClean="0"/>
            </a:lvl1pPr>
          </a:lstStyle>
          <a:p>
            <a:pPr>
              <a:defRPr/>
            </a:pPr>
            <a:fld id="{A760CCE2-6185-49C0-8357-74F55D92C6C9}" type="datetime1">
              <a:rPr lang="zh-TW" altLang="en-US"/>
              <a:pPr>
                <a:defRPr/>
              </a:pPr>
              <a:t>2019/8/8</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0143CF52-9722-496D-BBB0-6366F9907D27}" type="slidenum">
              <a:rPr lang="zh-TW" altLang="en-US"/>
              <a:pPr>
                <a:defRPr/>
              </a:pPr>
              <a:t>‹#›</a:t>
            </a:fld>
            <a:endParaRPr lang="zh-TW" altLang="en-US" dirty="0"/>
          </a:p>
        </p:txBody>
      </p:sp>
    </p:spTree>
    <p:extLst>
      <p:ext uri="{BB962C8B-B14F-4D97-AF65-F5344CB8AC3E}">
        <p14:creationId xmlns:p14="http://schemas.microsoft.com/office/powerpoint/2010/main" val="403078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smtClean="0"/>
            </a:lvl1pPr>
          </a:lstStyle>
          <a:p>
            <a:pPr>
              <a:defRPr/>
            </a:pPr>
            <a:fld id="{3C6FBBD0-3D07-4A5C-8FA5-0450E7F88384}" type="datetime1">
              <a:rPr lang="zh-TW" altLang="en-US"/>
              <a:pPr>
                <a:defRPr/>
              </a:pPr>
              <a:t>2019/8/8</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5A392747-C7B3-447C-AED4-7498FE745427}" type="slidenum">
              <a:rPr lang="zh-TW" altLang="en-US"/>
              <a:pPr>
                <a:defRPr/>
              </a:pPr>
              <a:t>‹#›</a:t>
            </a:fld>
            <a:endParaRPr lang="zh-TW" altLang="en-US" dirty="0"/>
          </a:p>
        </p:txBody>
      </p:sp>
    </p:spTree>
    <p:extLst>
      <p:ext uri="{BB962C8B-B14F-4D97-AF65-F5344CB8AC3E}">
        <p14:creationId xmlns:p14="http://schemas.microsoft.com/office/powerpoint/2010/main" val="2971229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smtClean="0"/>
            </a:lvl1pPr>
          </a:lstStyle>
          <a:p>
            <a:pPr>
              <a:defRPr/>
            </a:pPr>
            <a:fld id="{C24D23F2-565F-413E-A3CB-83218A6C5871}" type="datetime1">
              <a:rPr lang="zh-TW" altLang="en-US"/>
              <a:pPr>
                <a:defRPr/>
              </a:pPr>
              <a:t>2019/8/8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AAA4273-31F2-49BD-A541-4EC5C3AC97D2}" type="slidenum">
              <a:rPr lang="zh-TW" altLang="en-US"/>
              <a:pPr>
                <a:defRPr/>
              </a:pPr>
              <a:t>‹#›</a:t>
            </a:fld>
            <a:endParaRPr lang="zh-TW" altLang="en-US" dirty="0"/>
          </a:p>
        </p:txBody>
      </p:sp>
    </p:spTree>
    <p:extLst>
      <p:ext uri="{BB962C8B-B14F-4D97-AF65-F5344CB8AC3E}">
        <p14:creationId xmlns:p14="http://schemas.microsoft.com/office/powerpoint/2010/main" val="634680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smtClean="0"/>
            </a:lvl1pPr>
          </a:lstStyle>
          <a:p>
            <a:pPr>
              <a:defRPr/>
            </a:pPr>
            <a:fld id="{B5831F49-A1EE-494A-BEBB-BC1ACE74AC69}" type="datetime1">
              <a:rPr lang="zh-TW" altLang="en-US"/>
              <a:pPr>
                <a:defRPr/>
              </a:pPr>
              <a:t>2019/8/8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319E2DA2-7B9D-4AAB-A164-164D0617F504}" type="slidenum">
              <a:rPr lang="zh-TW" altLang="en-US"/>
              <a:pPr>
                <a:defRPr/>
              </a:pPr>
              <a:t>‹#›</a:t>
            </a:fld>
            <a:endParaRPr lang="zh-TW" altLang="en-US" dirty="0"/>
          </a:p>
        </p:txBody>
      </p:sp>
    </p:spTree>
    <p:extLst>
      <p:ext uri="{BB962C8B-B14F-4D97-AF65-F5344CB8AC3E}">
        <p14:creationId xmlns:p14="http://schemas.microsoft.com/office/powerpoint/2010/main" val="2332459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1">
          <a:gsLst>
            <a:gs pos="0">
              <a:srgbClr val="FFFFFF"/>
            </a:gs>
            <a:gs pos="100000">
              <a:schemeClr val="bg1"/>
            </a:gs>
            <a:gs pos="100000">
              <a:srgbClr val="F2F2F2"/>
            </a:gs>
          </a:gsLst>
          <a:path path="shape">
            <a:fillToRect l="50000" t="50000" r="50000" b="50000"/>
          </a:path>
        </a:gradFill>
        <a:effectLst/>
      </p:bgPr>
    </p:bg>
    <p:spTree>
      <p:nvGrpSpPr>
        <p:cNvPr id="1" name=""/>
        <p:cNvGrpSpPr/>
        <p:nvPr/>
      </p:nvGrpSpPr>
      <p:grpSpPr>
        <a:xfrm>
          <a:off x="0" y="0"/>
          <a:ext cx="0" cy="0"/>
          <a:chOff x="0" y="0"/>
          <a:chExt cx="0" cy="0"/>
        </a:xfrm>
      </p:grpSpPr>
      <p:pic>
        <p:nvPicPr>
          <p:cNvPr id="1027" name="Picture 2" descr="C:\Users\user\Desktop\簡報內頁-W25.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5763" y="137459"/>
            <a:ext cx="731837"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 descr="C:\Users\user\Desktop\簡報內頁-W25.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50088" y="417513"/>
            <a:ext cx="1722437"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標題版面配置區 1"/>
          <p:cNvSpPr>
            <a:spLocks noGrp="1"/>
          </p:cNvSpPr>
          <p:nvPr>
            <p:ph type="title"/>
          </p:nvPr>
        </p:nvSpPr>
        <p:spPr bwMode="auto">
          <a:xfrm>
            <a:off x="738234" y="101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30"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smtClean="0">
                <a:solidFill>
                  <a:schemeClr val="tx1">
                    <a:tint val="75000"/>
                  </a:schemeClr>
                </a:solidFill>
                <a:latin typeface="+mn-lt"/>
                <a:ea typeface="+mn-ea"/>
              </a:defRPr>
            </a:lvl1pPr>
          </a:lstStyle>
          <a:p>
            <a:pPr>
              <a:defRPr/>
            </a:pPr>
            <a:fld id="{659C4BC0-5935-4F4A-B293-DEA5E585188D}" type="datetime1">
              <a:rPr lang="zh-TW" altLang="en-US"/>
              <a:pPr>
                <a:defRPr/>
              </a:pPr>
              <a:t>2019/8/8</a:t>
            </a:fld>
            <a:endParaRPr lang="zh-TW" altLang="en-US"/>
          </a:p>
        </p:txBody>
      </p:sp>
      <p:sp>
        <p:nvSpPr>
          <p:cNvPr id="5" name="頁尾版面配置區 4"/>
          <p:cNvSpPr>
            <a:spLocks noGrp="1"/>
          </p:cNvSpPr>
          <p:nvPr>
            <p:ph type="ftr" sz="quarter" idx="3"/>
          </p:nvPr>
        </p:nvSpPr>
        <p:spPr>
          <a:xfrm>
            <a:off x="5795963"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3127375" y="6356350"/>
            <a:ext cx="2133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defRPr>
            </a:lvl1pPr>
          </a:lstStyle>
          <a:p>
            <a:pPr>
              <a:defRPr/>
            </a:pPr>
            <a:fld id="{9127679B-F334-455B-9C9D-949F51F864E0}" type="slidenum">
              <a:rPr lang="zh-TW" altLang="en-US"/>
              <a:pPr>
                <a:defRPr/>
              </a:pPr>
              <a:t>‹#›</a:t>
            </a:fld>
            <a:endParaRPr lang="zh-TW" altLang="en-US" dirty="0"/>
          </a:p>
        </p:txBody>
      </p:sp>
    </p:spTree>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標題 1"/>
          <p:cNvSpPr>
            <a:spLocks noGrp="1"/>
          </p:cNvSpPr>
          <p:nvPr>
            <p:ph type="ctrTitle"/>
          </p:nvPr>
        </p:nvSpPr>
        <p:spPr/>
        <p:txBody>
          <a:bodyPr/>
          <a:lstStyle/>
          <a:p>
            <a:endParaRPr lang="zh-TW" altLang="en-US">
              <a:latin typeface="+mn-lt"/>
              <a:ea typeface="微軟正黑體" pitchFamily="34" charset="-120"/>
            </a:endParaRPr>
          </a:p>
        </p:txBody>
      </p:sp>
      <p:sp>
        <p:nvSpPr>
          <p:cNvPr id="3" name="副標題 2"/>
          <p:cNvSpPr>
            <a:spLocks noGrp="1"/>
          </p:cNvSpPr>
          <p:nvPr>
            <p:ph type="subTitle" idx="1"/>
          </p:nvPr>
        </p:nvSpPr>
        <p:spPr/>
        <p:txBody>
          <a:bodyPr/>
          <a:lstStyle/>
          <a:p>
            <a:pPr>
              <a:buFont typeface="Arial" charset="0"/>
              <a:buNone/>
              <a:defRPr/>
            </a:pPr>
            <a:endParaRPr lang="zh-TW" altLang="en-US">
              <a:ea typeface="微軟正黑體" pitchFamily="34" charset="-120"/>
            </a:endParaRPr>
          </a:p>
        </p:txBody>
      </p:sp>
      <p:pic>
        <p:nvPicPr>
          <p:cNvPr id="15364" name="Picture 2" descr="C:\Users\0473\Desktop\簡報封~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715962" y="1813064"/>
            <a:ext cx="7848873" cy="1938992"/>
          </a:xfrm>
          <a:prstGeom prst="rect">
            <a:avLst/>
          </a:prstGeom>
        </p:spPr>
        <p:txBody>
          <a:bodyPr wrap="square">
            <a:spAutoFit/>
          </a:bodyPr>
          <a:lstStyle/>
          <a:p>
            <a:pPr algn="ctr">
              <a:defRPr/>
            </a:pPr>
            <a:r>
              <a:rPr lang="en-US" sz="4000" b="1" dirty="0">
                <a:solidFill>
                  <a:schemeClr val="accent6">
                    <a:lumMod val="75000"/>
                  </a:schemeClr>
                </a:solidFill>
                <a:latin typeface="+mn-lt"/>
                <a:ea typeface="微軟正黑體" pitchFamily="34" charset="-120"/>
              </a:rPr>
              <a:t>Taiwan Stock Exchange Corporation</a:t>
            </a:r>
          </a:p>
          <a:p>
            <a:pPr algn="ctr">
              <a:defRPr/>
            </a:pPr>
            <a:r>
              <a:rPr lang="en-US" sz="4000" b="1" dirty="0">
                <a:solidFill>
                  <a:schemeClr val="accent6">
                    <a:lumMod val="75000"/>
                  </a:schemeClr>
                </a:solidFill>
                <a:latin typeface="+mn-lt"/>
                <a:ea typeface="微軟正黑體" pitchFamily="34" charset="-120"/>
              </a:rPr>
              <a:t>Introduction to Co-Location Service at TWSE First Data Center</a:t>
            </a:r>
          </a:p>
        </p:txBody>
      </p:sp>
      <p:sp>
        <p:nvSpPr>
          <p:cNvPr id="15366" name="矩形 7"/>
          <p:cNvSpPr>
            <a:spLocks noChangeArrowheads="1"/>
          </p:cNvSpPr>
          <p:nvPr/>
        </p:nvSpPr>
        <p:spPr bwMode="auto">
          <a:xfrm>
            <a:off x="1908175" y="5480114"/>
            <a:ext cx="5472113" cy="52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ts val="3500"/>
              </a:lnSpc>
            </a:pPr>
            <a:endParaRPr lang="en-US" altLang="zh-TW" sz="2800" b="1" dirty="0">
              <a:solidFill>
                <a:schemeClr val="accent6">
                  <a:lumMod val="75000"/>
                </a:schemeClr>
              </a:solidFill>
              <a:latin typeface="+mn-lt"/>
              <a:ea typeface="微軟正黑體" pitchFamily="34" charset="-120"/>
              <a:cs typeface="Times New Roman" panose="02020603050405020304" pitchFamily="18" charset="0"/>
            </a:endParaRPr>
          </a:p>
        </p:txBody>
      </p:sp>
      <p:sp>
        <p:nvSpPr>
          <p:cNvPr id="9" name="文字方塊 8"/>
          <p:cNvSpPr txBox="1"/>
          <p:nvPr/>
        </p:nvSpPr>
        <p:spPr>
          <a:xfrm>
            <a:off x="0" y="6396335"/>
            <a:ext cx="9144000" cy="461665"/>
          </a:xfrm>
          <a:prstGeom prst="rect">
            <a:avLst/>
          </a:prstGeom>
          <a:noFill/>
        </p:spPr>
        <p:txBody>
          <a:bodyPr>
            <a:spAutoFit/>
          </a:bodyPr>
          <a:lstStyle/>
          <a:p>
            <a:pPr algn="ctr" eaLnBrk="1" hangingPunct="1">
              <a:defRPr/>
            </a:pPr>
            <a:r>
              <a:rPr lang="en-US" sz="1200" b="1" dirty="0">
                <a:solidFill>
                  <a:schemeClr val="tx1">
                    <a:lumMod val="85000"/>
                    <a:lumOff val="15000"/>
                  </a:schemeClr>
                </a:solidFill>
                <a:latin typeface="+mn-lt"/>
                <a:ea typeface="微軟正黑體" pitchFamily="34" charset="-120"/>
              </a:rPr>
              <a:t>Easier fundraising for enterprises 　Safer investments for the public   </a:t>
            </a:r>
            <a:r>
              <a:rPr lang="en-US" sz="1200" b="1" dirty="0">
                <a:latin typeface="+mn-lt"/>
                <a:ea typeface="微軟正黑體" pitchFamily="34" charset="-120"/>
              </a:rPr>
              <a:t> </a:t>
            </a:r>
            <a:r>
              <a:rPr lang="en-US" sz="1200" b="1" dirty="0">
                <a:solidFill>
                  <a:schemeClr val="tx1">
                    <a:lumMod val="85000"/>
                    <a:lumOff val="15000"/>
                  </a:schemeClr>
                </a:solidFill>
                <a:latin typeface="+mn-lt"/>
                <a:ea typeface="微軟正黑體" pitchFamily="34" charset="-120"/>
              </a:rPr>
              <a:t>Corporate information transparency 　Fair trading mechanisms 　Diverse financial products </a:t>
            </a:r>
          </a:p>
        </p:txBody>
      </p:sp>
      <p:pic>
        <p:nvPicPr>
          <p:cNvPr id="15368" name="圖片 6" descr="1-4-1_10_14.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3492" r="25150" b="32103"/>
          <a:stretch>
            <a:fillRect/>
          </a:stretch>
        </p:blipFill>
        <p:spPr bwMode="auto">
          <a:xfrm>
            <a:off x="244475" y="200025"/>
            <a:ext cx="9429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圖片 10" descr="1-4-1_10_14.jp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76846"/>
          <a:stretch>
            <a:fillRect/>
          </a:stretch>
        </p:blipFill>
        <p:spPr bwMode="auto">
          <a:xfrm>
            <a:off x="1187450" y="333375"/>
            <a:ext cx="25923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文字方塊 12"/>
          <p:cNvSpPr txBox="1">
            <a:spLocks noChangeArrowheads="1"/>
          </p:cNvSpPr>
          <p:nvPr/>
        </p:nvSpPr>
        <p:spPr bwMode="auto">
          <a:xfrm>
            <a:off x="1187450" y="744538"/>
            <a:ext cx="27364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dist" eaLnBrk="1" hangingPunct="1"/>
            <a:r>
              <a:rPr lang="en-US" sz="1400" b="1" dirty="0">
                <a:latin typeface="+mn-lt"/>
                <a:ea typeface="微軟正黑體" panose="020B0604030504040204" pitchFamily="34" charset="-120"/>
              </a:rPr>
              <a:t>Circulating securities and prospering the economy</a:t>
            </a:r>
          </a:p>
        </p:txBody>
      </p:sp>
      <p:cxnSp>
        <p:nvCxnSpPr>
          <p:cNvPr id="16" name="直線接點 15"/>
          <p:cNvCxnSpPr/>
          <p:nvPr/>
        </p:nvCxnSpPr>
        <p:spPr>
          <a:xfrm>
            <a:off x="539750" y="6381750"/>
            <a:ext cx="799306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矩形 7">
            <a:extLst>
              <a:ext uri="{FF2B5EF4-FFF2-40B4-BE49-F238E27FC236}">
                <a16:creationId xmlns:a16="http://schemas.microsoft.com/office/drawing/2014/main" id="{5E264DF5-AD9F-4243-AACE-1335A4F2EFD3}"/>
              </a:ext>
            </a:extLst>
          </p:cNvPr>
          <p:cNvSpPr>
            <a:spLocks noChangeArrowheads="1"/>
          </p:cNvSpPr>
          <p:nvPr/>
        </p:nvSpPr>
        <p:spPr bwMode="auto">
          <a:xfrm>
            <a:off x="1908175" y="5480114"/>
            <a:ext cx="5472113" cy="51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ts val="3500"/>
              </a:lnSpc>
            </a:pPr>
            <a:r>
              <a:rPr lang="en-US" altLang="zh-TW" sz="2800" b="1" dirty="0" smtClean="0">
                <a:solidFill>
                  <a:schemeClr val="accent6">
                    <a:lumMod val="75000"/>
                  </a:schemeClr>
                </a:solidFill>
                <a:latin typeface="微軟正黑體" pitchFamily="34" charset="-120"/>
                <a:ea typeface="微軟正黑體" pitchFamily="34" charset="-120"/>
                <a:cs typeface="Times New Roman" panose="02020603050405020304" pitchFamily="18" charset="0"/>
              </a:rPr>
              <a:t>2017/04/14</a:t>
            </a:r>
            <a:endParaRPr lang="en-US" altLang="zh-TW" sz="2800" b="1" dirty="0">
              <a:solidFill>
                <a:schemeClr val="accent6">
                  <a:lumMod val="75000"/>
                </a:schemeClr>
              </a:solidFill>
              <a:latin typeface="微軟正黑體" pitchFamily="34" charset="-120"/>
              <a:ea typeface="微軟正黑體" pitchFamily="34"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0"/>
            <a:ext cx="9144000" cy="685800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hangingPunct="1">
              <a:defRPr/>
            </a:pPr>
            <a:endParaRPr kumimoji="0" lang="zh-TW" altLang="en-US" b="1" dirty="0">
              <a:solidFill>
                <a:srgbClr val="000099"/>
              </a:solidFill>
              <a:ea typeface="微軟正黑體" pitchFamily="34" charset="-120"/>
              <a:cs typeface="Arial" charset="0"/>
            </a:endParaRPr>
          </a:p>
        </p:txBody>
      </p:sp>
      <p:sp>
        <p:nvSpPr>
          <p:cNvPr id="15379" name="投影片編號版面配置區 23"/>
          <p:cNvSpPr>
            <a:spLocks noGrp="1"/>
          </p:cNvSpPr>
          <p:nvPr>
            <p:ph type="sldNum" sz="quarter" idx="12"/>
          </p:nvPr>
        </p:nvSpPr>
        <p:spPr>
          <a:xfrm>
            <a:off x="3419475" y="6381750"/>
            <a:ext cx="2133600" cy="476250"/>
          </a:xfrm>
          <a:ln>
            <a:miter lim="800000"/>
            <a:headEnd/>
            <a:tailEnd/>
          </a:ln>
        </p:spPr>
        <p:txBody>
          <a:bodyPr/>
          <a:lstStyle/>
          <a:p>
            <a:pPr>
              <a:defRPr/>
            </a:pPr>
            <a:fld id="{C8C831B4-BCFF-4F69-A4B8-D74D493F950C}" type="slidenum">
              <a:rPr lang="en-US" altLang="zh-TW" smtClean="0"/>
              <a:pPr>
                <a:defRPr/>
              </a:pPr>
              <a:t>9</a:t>
            </a:fld>
            <a:endParaRPr lang="en-US" altLang="zh-TW"/>
          </a:p>
        </p:txBody>
      </p:sp>
      <p:pic>
        <p:nvPicPr>
          <p:cNvPr id="25" name="圖片 6" descr="1-4-1_10_14.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3492" r="25150" b="32103"/>
          <a:stretch>
            <a:fillRect/>
          </a:stretch>
        </p:blipFill>
        <p:spPr bwMode="auto">
          <a:xfrm>
            <a:off x="539750" y="227085"/>
            <a:ext cx="9429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圓角矩形 7"/>
          <p:cNvSpPr/>
          <p:nvPr/>
        </p:nvSpPr>
        <p:spPr>
          <a:xfrm>
            <a:off x="2195736" y="2132856"/>
            <a:ext cx="5112568" cy="7920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細明體" pitchFamily="49" charset="-120"/>
              </a:rPr>
              <a:t>1</a:t>
            </a:r>
            <a:r>
              <a:rPr lang="en-US" altLang="zh-TW"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細明體" pitchFamily="49" charset="-120"/>
              </a:rPr>
              <a:t>.</a:t>
            </a:r>
            <a:r>
              <a:rPr lang="zh-TW"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細明體" pitchFamily="49" charset="-120"/>
              </a:rPr>
              <a:t> </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細明體" pitchFamily="49" charset="-120"/>
              </a:rPr>
              <a:t>The service</a:t>
            </a:r>
          </a:p>
        </p:txBody>
      </p:sp>
      <p:sp>
        <p:nvSpPr>
          <p:cNvPr id="9" name="圓角矩形 8"/>
          <p:cNvSpPr/>
          <p:nvPr/>
        </p:nvSpPr>
        <p:spPr>
          <a:xfrm>
            <a:off x="2195736" y="3284984"/>
            <a:ext cx="5112568" cy="7920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細明體" pitchFamily="49" charset="-120"/>
              </a:rPr>
              <a:t>2.</a:t>
            </a:r>
            <a:r>
              <a:rPr lang="zh-TW"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細明體" pitchFamily="49" charset="-120"/>
              </a:rPr>
              <a:t> </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細明體" pitchFamily="49" charset="-120"/>
              </a:rPr>
              <a:t>The work plan</a:t>
            </a:r>
          </a:p>
        </p:txBody>
      </p:sp>
      <p:sp>
        <p:nvSpPr>
          <p:cNvPr id="10" name="圓角矩形 9"/>
          <p:cNvSpPr/>
          <p:nvPr/>
        </p:nvSpPr>
        <p:spPr>
          <a:xfrm>
            <a:off x="2195736" y="4437112"/>
            <a:ext cx="511256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細明體" pitchFamily="49" charset="-120"/>
              </a:rPr>
              <a:t>3.</a:t>
            </a:r>
            <a:r>
              <a:rPr lang="zh-TW"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細明體" pitchFamily="49" charset="-120"/>
              </a:rPr>
              <a:t> </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細明體" pitchFamily="49" charset="-120"/>
              </a:rPr>
              <a:t>Q&amp;A</a:t>
            </a:r>
          </a:p>
        </p:txBody>
      </p:sp>
      <p:sp>
        <p:nvSpPr>
          <p:cNvPr id="11" name="文字方塊 10">
            <a:extLst>
              <a:ext uri="{FF2B5EF4-FFF2-40B4-BE49-F238E27FC236}">
                <a16:creationId xmlns:a16="http://schemas.microsoft.com/office/drawing/2014/main" id="{55C81242-AAD0-4473-A6E8-19F31C35A406}"/>
              </a:ext>
            </a:extLst>
          </p:cNvPr>
          <p:cNvSpPr txBox="1"/>
          <p:nvPr/>
        </p:nvSpPr>
        <p:spPr>
          <a:xfrm>
            <a:off x="0" y="6396335"/>
            <a:ext cx="9144000" cy="461665"/>
          </a:xfrm>
          <a:prstGeom prst="rect">
            <a:avLst/>
          </a:prstGeom>
          <a:noFill/>
        </p:spPr>
        <p:txBody>
          <a:bodyPr>
            <a:spAutoFit/>
          </a:bodyPr>
          <a:lstStyle/>
          <a:p>
            <a:pPr algn="ctr" eaLnBrk="1" hangingPunct="1">
              <a:defRPr/>
            </a:pPr>
            <a:r>
              <a:rPr lang="en-US" sz="1200" b="1" dirty="0">
                <a:solidFill>
                  <a:schemeClr val="tx1">
                    <a:lumMod val="85000"/>
                    <a:lumOff val="15000"/>
                  </a:schemeClr>
                </a:solidFill>
                <a:latin typeface="+mn-lt"/>
                <a:ea typeface="微軟正黑體" pitchFamily="34" charset="-120"/>
              </a:rPr>
              <a:t>Easier fundraising for enterprises 　Safer investments for the public   </a:t>
            </a:r>
            <a:r>
              <a:rPr lang="en-US" sz="1200" b="1" dirty="0">
                <a:latin typeface="+mn-lt"/>
                <a:ea typeface="微軟正黑體" pitchFamily="34" charset="-120"/>
              </a:rPr>
              <a:t> </a:t>
            </a:r>
            <a:r>
              <a:rPr lang="en-US" sz="1200" b="1" dirty="0">
                <a:solidFill>
                  <a:schemeClr val="tx1">
                    <a:lumMod val="85000"/>
                    <a:lumOff val="15000"/>
                  </a:schemeClr>
                </a:solidFill>
                <a:latin typeface="+mn-lt"/>
                <a:ea typeface="微軟正黑體" pitchFamily="34" charset="-120"/>
              </a:rPr>
              <a:t>Corporate information transparency 　Fair trading mechanisms 　Diverse financial products </a:t>
            </a:r>
          </a:p>
        </p:txBody>
      </p:sp>
    </p:spTree>
    <p:extLst>
      <p:ext uri="{BB962C8B-B14F-4D97-AF65-F5344CB8AC3E}">
        <p14:creationId xmlns:p14="http://schemas.microsoft.com/office/powerpoint/2010/main" val="928755756"/>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34888" y="136027"/>
            <a:ext cx="8229600" cy="936104"/>
          </a:xfrm>
        </p:spPr>
        <p:txBody>
          <a:bodyPr/>
          <a:lstStyle/>
          <a:p>
            <a:r>
              <a:rPr kumimoji="1" lang="en-US" sz="4400" b="1" dirty="0">
                <a:solidFill>
                  <a:schemeClr val="accent6">
                    <a:lumMod val="75000"/>
                  </a:schemeClr>
                </a:solidFill>
                <a:latin typeface="+mn-lt"/>
                <a:ea typeface="細明體" pitchFamily="49" charset="-120"/>
              </a:rPr>
              <a:t>Q&amp;A (1/4)</a:t>
            </a:r>
          </a:p>
        </p:txBody>
      </p:sp>
      <p:sp>
        <p:nvSpPr>
          <p:cNvPr id="4" name="投影片編號版面配置區 3"/>
          <p:cNvSpPr>
            <a:spLocks noGrp="1"/>
          </p:cNvSpPr>
          <p:nvPr>
            <p:ph type="sldNum" sz="quarter" idx="12"/>
          </p:nvPr>
        </p:nvSpPr>
        <p:spPr/>
        <p:txBody>
          <a:bodyPr/>
          <a:lstStyle/>
          <a:p>
            <a:pPr>
              <a:defRPr/>
            </a:pPr>
            <a:fld id="{641175BB-B234-40E7-BF51-B3A294324074}" type="slidenum">
              <a:rPr lang="zh-TW" altLang="en-US" smtClean="0"/>
              <a:pPr>
                <a:defRPr/>
              </a:pPr>
              <a:t>10</a:t>
            </a:fld>
            <a:endParaRPr lang="zh-TW" altLang="en-US" dirty="0"/>
          </a:p>
        </p:txBody>
      </p:sp>
      <p:sp>
        <p:nvSpPr>
          <p:cNvPr id="5" name="內容版面配置區 4"/>
          <p:cNvSpPr>
            <a:spLocks noGrp="1"/>
          </p:cNvSpPr>
          <p:nvPr>
            <p:ph idx="1"/>
          </p:nvPr>
        </p:nvSpPr>
        <p:spPr>
          <a:xfrm>
            <a:off x="360040" y="1074959"/>
            <a:ext cx="8423920" cy="5184576"/>
          </a:xfrm>
        </p:spPr>
        <p:txBody>
          <a:bodyPr/>
          <a:lstStyle/>
          <a:p>
            <a:pPr>
              <a:buNone/>
            </a:pPr>
            <a:r>
              <a:rPr kumimoji="1" lang="en-US" b="1" dirty="0">
                <a:solidFill>
                  <a:srgbClr val="0000FF"/>
                </a:solidFill>
                <a:latin typeface="+mn-lt"/>
                <a:cs typeface="Times New Roman" pitchFamily="18" charset="0"/>
              </a:rPr>
              <a:t>Will market participants without Co-Location access be treated equally? </a:t>
            </a:r>
          </a:p>
          <a:p>
            <a:r>
              <a:rPr lang="en-US" sz="2800" dirty="0">
                <a:latin typeface="+mn-lt"/>
              </a:rPr>
              <a:t>Existing latency difference in the market </a:t>
            </a:r>
          </a:p>
          <a:p>
            <a:pPr>
              <a:buNone/>
            </a:pPr>
            <a:r>
              <a:rPr lang="en-US" sz="2800" dirty="0">
                <a:latin typeface="+mn-lt"/>
              </a:rPr>
              <a:t>  -</a:t>
            </a:r>
            <a:r>
              <a:rPr lang="zh-TW" altLang="en-US" sz="2800" dirty="0">
                <a:latin typeface="+mn-lt"/>
              </a:rPr>
              <a:t> </a:t>
            </a:r>
            <a:r>
              <a:rPr lang="en-US" sz="2800" dirty="0">
                <a:latin typeface="+mn-lt"/>
              </a:rPr>
              <a:t>Different network bandwidths </a:t>
            </a:r>
          </a:p>
          <a:p>
            <a:pPr>
              <a:buNone/>
            </a:pPr>
            <a:r>
              <a:rPr lang="en-US" sz="2800" dirty="0">
                <a:latin typeface="+mn-lt"/>
              </a:rPr>
              <a:t>  -</a:t>
            </a:r>
            <a:r>
              <a:rPr lang="zh-TW" altLang="en-US" sz="2800" dirty="0">
                <a:latin typeface="+mn-lt"/>
              </a:rPr>
              <a:t> </a:t>
            </a:r>
            <a:r>
              <a:rPr lang="en-US" sz="2800" dirty="0">
                <a:latin typeface="+mn-lt"/>
              </a:rPr>
              <a:t>Distance to First Data Center</a:t>
            </a:r>
          </a:p>
          <a:p>
            <a:pPr>
              <a:buNone/>
            </a:pPr>
            <a:r>
              <a:rPr lang="en-US" sz="2800" dirty="0">
                <a:latin typeface="+mn-lt"/>
              </a:rPr>
              <a:t>  -</a:t>
            </a:r>
            <a:r>
              <a:rPr lang="zh-TW" altLang="en-US" sz="2800" dirty="0">
                <a:latin typeface="+mn-lt"/>
              </a:rPr>
              <a:t> </a:t>
            </a:r>
            <a:r>
              <a:rPr lang="en-US" sz="2800" dirty="0">
                <a:latin typeface="+mn-lt"/>
              </a:rPr>
              <a:t>Quality of routers or mainframes </a:t>
            </a:r>
          </a:p>
          <a:p>
            <a:pPr>
              <a:buNone/>
            </a:pPr>
            <a:r>
              <a:rPr lang="en-US" sz="2800" dirty="0">
                <a:latin typeface="+mn-lt"/>
              </a:rPr>
              <a:t>  -</a:t>
            </a:r>
            <a:r>
              <a:rPr lang="zh-TW" altLang="en-US" sz="2800" dirty="0">
                <a:latin typeface="+mn-lt"/>
              </a:rPr>
              <a:t> </a:t>
            </a:r>
            <a:r>
              <a:rPr lang="en-US" sz="2800" dirty="0">
                <a:latin typeface="+mn-lt"/>
              </a:rPr>
              <a:t>Quality of computer programming </a:t>
            </a:r>
          </a:p>
        </p:txBody>
      </p:sp>
      <p:pic>
        <p:nvPicPr>
          <p:cNvPr id="5122" name="Picture 2" descr="「公平」的圖片搜尋結果"/>
          <p:cNvPicPr>
            <a:picLocks noChangeAspect="1" noChangeArrowheads="1"/>
          </p:cNvPicPr>
          <p:nvPr/>
        </p:nvPicPr>
        <p:blipFill>
          <a:blip r:embed="rId3" cstate="print"/>
          <a:srcRect/>
          <a:stretch>
            <a:fillRect/>
          </a:stretch>
        </p:blipFill>
        <p:spPr bwMode="auto">
          <a:xfrm>
            <a:off x="6304905" y="2613218"/>
            <a:ext cx="2810743" cy="2108057"/>
          </a:xfrm>
          <a:prstGeom prst="rect">
            <a:avLst/>
          </a:prstGeom>
          <a:noFill/>
        </p:spPr>
      </p:pic>
    </p:spTree>
    <p:extLst>
      <p:ext uri="{BB962C8B-B14F-4D97-AF65-F5344CB8AC3E}">
        <p14:creationId xmlns:p14="http://schemas.microsoft.com/office/powerpoint/2010/main" val="282214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Clr clrSpc="rgb" dir="cw">
                                      <p:cBhvr override="childStyle">
                                        <p:cTn id="6" dur="100" fill="hold"/>
                                        <p:tgtEl>
                                          <p:spTgt spid="5122"/>
                                        </p:tgtEl>
                                        <p:attrNameLst>
                                          <p:attrName>style.color</p:attrName>
                                        </p:attrNameLst>
                                      </p:cBhvr>
                                      <p:to>
                                        <a:schemeClr val="accent2"/>
                                      </p:to>
                                    </p:animClr>
                                    <p:animClr clrSpc="rgb" dir="cw">
                                      <p:cBhvr>
                                        <p:cTn id="7" dur="100" fill="hold"/>
                                        <p:tgtEl>
                                          <p:spTgt spid="5122"/>
                                        </p:tgtEl>
                                        <p:attrNameLst>
                                          <p:attrName>fillcolor</p:attrName>
                                        </p:attrNameLst>
                                      </p:cBhvr>
                                      <p:to>
                                        <a:schemeClr val="accent2"/>
                                      </p:to>
                                    </p:animClr>
                                    <p:set>
                                      <p:cBhvr>
                                        <p:cTn id="8" dur="100" fill="hold"/>
                                        <p:tgtEl>
                                          <p:spTgt spid="5122"/>
                                        </p:tgtEl>
                                        <p:attrNameLst>
                                          <p:attrName>fill.type</p:attrName>
                                        </p:attrNameLst>
                                      </p:cBhvr>
                                      <p:to>
                                        <p:strVal val="solid"/>
                                      </p:to>
                                    </p:set>
                                    <p:set>
                                      <p:cBhvr>
                                        <p:cTn id="9" dur="100" fill="hold"/>
                                        <p:tgtEl>
                                          <p:spTgt spid="5122"/>
                                        </p:tgtEl>
                                        <p:attrNameLst>
                                          <p:attrName>fill.on</p:attrName>
                                        </p:attrNameLst>
                                      </p:cBhvr>
                                      <p:to>
                                        <p:strVal val="true"/>
                                      </p:to>
                                    </p:set>
                                    <p:animRot by="120000">
                                      <p:cBhvr>
                                        <p:cTn id="10" dur="100" fill="hold">
                                          <p:stCondLst>
                                            <p:cond delay="0"/>
                                          </p:stCondLst>
                                        </p:cTn>
                                        <p:tgtEl>
                                          <p:spTgt spid="5122"/>
                                        </p:tgtEl>
                                        <p:attrNameLst>
                                          <p:attrName>r</p:attrName>
                                        </p:attrNameLst>
                                      </p:cBhvr>
                                    </p:animRot>
                                    <p:animRot by="-240000">
                                      <p:cBhvr>
                                        <p:cTn id="11" dur="200" fill="hold">
                                          <p:stCondLst>
                                            <p:cond delay="200"/>
                                          </p:stCondLst>
                                        </p:cTn>
                                        <p:tgtEl>
                                          <p:spTgt spid="5122"/>
                                        </p:tgtEl>
                                        <p:attrNameLst>
                                          <p:attrName>r</p:attrName>
                                        </p:attrNameLst>
                                      </p:cBhvr>
                                    </p:animRot>
                                    <p:animRot by="240000">
                                      <p:cBhvr>
                                        <p:cTn id="12" dur="200" fill="hold">
                                          <p:stCondLst>
                                            <p:cond delay="400"/>
                                          </p:stCondLst>
                                        </p:cTn>
                                        <p:tgtEl>
                                          <p:spTgt spid="5122"/>
                                        </p:tgtEl>
                                        <p:attrNameLst>
                                          <p:attrName>r</p:attrName>
                                        </p:attrNameLst>
                                      </p:cBhvr>
                                    </p:animRot>
                                    <p:animRot by="-240000">
                                      <p:cBhvr>
                                        <p:cTn id="13" dur="200" fill="hold">
                                          <p:stCondLst>
                                            <p:cond delay="600"/>
                                          </p:stCondLst>
                                        </p:cTn>
                                        <p:tgtEl>
                                          <p:spTgt spid="5122"/>
                                        </p:tgtEl>
                                        <p:attrNameLst>
                                          <p:attrName>r</p:attrName>
                                        </p:attrNameLst>
                                      </p:cBhvr>
                                    </p:animRot>
                                    <p:animRot by="120000">
                                      <p:cBhvr>
                                        <p:cTn id="14" dur="200" fill="hold">
                                          <p:stCondLst>
                                            <p:cond delay="800"/>
                                          </p:stCondLst>
                                        </p:cTn>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34888" y="136027"/>
            <a:ext cx="8229600" cy="936104"/>
          </a:xfrm>
        </p:spPr>
        <p:txBody>
          <a:bodyPr/>
          <a:lstStyle/>
          <a:p>
            <a:r>
              <a:rPr kumimoji="1" lang="en-US" sz="4400" b="1" dirty="0">
                <a:solidFill>
                  <a:schemeClr val="accent6">
                    <a:lumMod val="75000"/>
                  </a:schemeClr>
                </a:solidFill>
                <a:latin typeface="+mn-lt"/>
                <a:ea typeface="細明體" pitchFamily="49" charset="-120"/>
              </a:rPr>
              <a:t>Q&amp;A (2/4)</a:t>
            </a:r>
          </a:p>
        </p:txBody>
      </p:sp>
      <p:sp>
        <p:nvSpPr>
          <p:cNvPr id="4" name="投影片編號版面配置區 3"/>
          <p:cNvSpPr>
            <a:spLocks noGrp="1"/>
          </p:cNvSpPr>
          <p:nvPr>
            <p:ph type="sldNum" sz="quarter" idx="12"/>
          </p:nvPr>
        </p:nvSpPr>
        <p:spPr/>
        <p:txBody>
          <a:bodyPr/>
          <a:lstStyle/>
          <a:p>
            <a:pPr>
              <a:defRPr/>
            </a:pPr>
            <a:fld id="{641175BB-B234-40E7-BF51-B3A294324074}" type="slidenum">
              <a:rPr lang="zh-TW" altLang="en-US" smtClean="0"/>
              <a:pPr>
                <a:defRPr/>
              </a:pPr>
              <a:t>11</a:t>
            </a:fld>
            <a:endParaRPr lang="zh-TW" altLang="en-US" dirty="0"/>
          </a:p>
        </p:txBody>
      </p:sp>
      <p:sp>
        <p:nvSpPr>
          <p:cNvPr id="5" name="內容版面配置區 4"/>
          <p:cNvSpPr>
            <a:spLocks noGrp="1"/>
          </p:cNvSpPr>
          <p:nvPr>
            <p:ph idx="1"/>
          </p:nvPr>
        </p:nvSpPr>
        <p:spPr>
          <a:xfrm>
            <a:off x="360040" y="1171774"/>
            <a:ext cx="8423920" cy="5184576"/>
          </a:xfrm>
        </p:spPr>
        <p:txBody>
          <a:bodyPr/>
          <a:lstStyle/>
          <a:p>
            <a:pPr marL="0" indent="0" algn="just">
              <a:buNone/>
            </a:pPr>
            <a:r>
              <a:rPr kumimoji="1" lang="en-US" sz="2800" b="1" dirty="0">
                <a:solidFill>
                  <a:srgbClr val="0000FF"/>
                </a:solidFill>
                <a:latin typeface="+mn-lt"/>
                <a:cs typeface="Times New Roman" pitchFamily="18" charset="0"/>
              </a:rPr>
              <a:t>Will market participants with Co-Location access be treated equally? </a:t>
            </a:r>
          </a:p>
          <a:p>
            <a:pPr algn="just"/>
            <a:r>
              <a:rPr lang="en-US" sz="2400" dirty="0">
                <a:latin typeface="+mn-lt"/>
              </a:rPr>
              <a:t>A provision is added to the contract to require the use of the service be subject to fair treatment of investors. TWSE may impose a deadline for improvement on violation. Failure to meet the deadline may result in TWSE suspending or terminating the user agreement. </a:t>
            </a:r>
          </a:p>
          <a:p>
            <a:pPr algn="just"/>
            <a:r>
              <a:rPr lang="en-US" sz="2400" dirty="0">
                <a:latin typeface="+mn-lt"/>
              </a:rPr>
              <a:t>When a securities firm operates both proprietary trading and brokerage services, access to the service for the brokerage services shall not be subordinate to that for proprietary transactions, except for proprietary traders performing quoting obligations. </a:t>
            </a:r>
          </a:p>
          <a:p>
            <a:pPr algn="just"/>
            <a:r>
              <a:rPr lang="en-US" sz="2400" dirty="0">
                <a:latin typeface="+mn-lt"/>
              </a:rPr>
              <a:t>All servers of customers are connected to the trading system mainframes by identical distance. </a:t>
            </a:r>
          </a:p>
        </p:txBody>
      </p:sp>
    </p:spTree>
    <p:extLst>
      <p:ext uri="{BB962C8B-B14F-4D97-AF65-F5344CB8AC3E}">
        <p14:creationId xmlns:p14="http://schemas.microsoft.com/office/powerpoint/2010/main" val="2822141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34888" y="136027"/>
            <a:ext cx="8229600" cy="936104"/>
          </a:xfrm>
        </p:spPr>
        <p:txBody>
          <a:bodyPr/>
          <a:lstStyle/>
          <a:p>
            <a:r>
              <a:rPr kumimoji="1" lang="en-US" sz="4400" b="1" dirty="0">
                <a:solidFill>
                  <a:schemeClr val="accent6">
                    <a:lumMod val="75000"/>
                  </a:schemeClr>
                </a:solidFill>
                <a:latin typeface="+mn-lt"/>
                <a:ea typeface="細明體" pitchFamily="49" charset="-120"/>
              </a:rPr>
              <a:t>Q&amp;A (3/4)</a:t>
            </a:r>
          </a:p>
        </p:txBody>
      </p:sp>
      <p:sp>
        <p:nvSpPr>
          <p:cNvPr id="4" name="投影片編號版面配置區 3"/>
          <p:cNvSpPr>
            <a:spLocks noGrp="1"/>
          </p:cNvSpPr>
          <p:nvPr>
            <p:ph type="sldNum" sz="quarter" idx="12"/>
          </p:nvPr>
        </p:nvSpPr>
        <p:spPr/>
        <p:txBody>
          <a:bodyPr/>
          <a:lstStyle/>
          <a:p>
            <a:pPr>
              <a:defRPr/>
            </a:pPr>
            <a:fld id="{641175BB-B234-40E7-BF51-B3A294324074}" type="slidenum">
              <a:rPr lang="zh-TW" altLang="en-US" smtClean="0"/>
              <a:pPr>
                <a:defRPr/>
              </a:pPr>
              <a:t>12</a:t>
            </a:fld>
            <a:endParaRPr lang="zh-TW" altLang="en-US" dirty="0"/>
          </a:p>
        </p:txBody>
      </p:sp>
      <p:pic>
        <p:nvPicPr>
          <p:cNvPr id="10" name="Picture 1"/>
          <p:cNvPicPr>
            <a:picLocks noChangeAspect="1" noChangeArrowheads="1"/>
          </p:cNvPicPr>
          <p:nvPr/>
        </p:nvPicPr>
        <p:blipFill>
          <a:blip r:embed="rId3" cstate="print"/>
          <a:srcRect/>
          <a:stretch>
            <a:fillRect/>
          </a:stretch>
        </p:blipFill>
        <p:spPr bwMode="auto">
          <a:xfrm>
            <a:off x="0" y="4366305"/>
            <a:ext cx="2415729" cy="2491695"/>
          </a:xfrm>
          <a:prstGeom prst="rect">
            <a:avLst/>
          </a:prstGeom>
          <a:noFill/>
          <a:ln w="9525">
            <a:noFill/>
            <a:miter lim="800000"/>
            <a:headEnd/>
            <a:tailEnd/>
          </a:ln>
        </p:spPr>
      </p:pic>
      <p:sp>
        <p:nvSpPr>
          <p:cNvPr id="11" name="內容版面配置區 4"/>
          <p:cNvSpPr>
            <a:spLocks noGrp="1"/>
          </p:cNvSpPr>
          <p:nvPr>
            <p:ph idx="1"/>
          </p:nvPr>
        </p:nvSpPr>
        <p:spPr>
          <a:xfrm>
            <a:off x="648072" y="1124744"/>
            <a:ext cx="8244408" cy="5184576"/>
          </a:xfrm>
        </p:spPr>
        <p:txBody>
          <a:bodyPr/>
          <a:lstStyle/>
          <a:p>
            <a:pPr marL="0" indent="0">
              <a:buNone/>
            </a:pPr>
            <a:r>
              <a:rPr kumimoji="1" lang="en-US" b="1" dirty="0">
                <a:solidFill>
                  <a:srgbClr val="0000FF"/>
                </a:solidFill>
                <a:latin typeface="+mn-lt"/>
                <a:cs typeface="Times New Roman" pitchFamily="18" charset="0"/>
              </a:rPr>
              <a:t>Would it be feasible for TWSE, TAIFEX, and </a:t>
            </a:r>
            <a:r>
              <a:rPr kumimoji="1" lang="en-US" b="1" dirty="0" err="1">
                <a:solidFill>
                  <a:srgbClr val="0000FF"/>
                </a:solidFill>
                <a:latin typeface="+mn-lt"/>
                <a:cs typeface="Times New Roman" pitchFamily="18" charset="0"/>
              </a:rPr>
              <a:t>TPEx</a:t>
            </a:r>
            <a:r>
              <a:rPr kumimoji="1" lang="en-US" b="1" dirty="0">
                <a:solidFill>
                  <a:srgbClr val="0000FF"/>
                </a:solidFill>
                <a:latin typeface="+mn-lt"/>
                <a:cs typeface="Times New Roman" pitchFamily="18" charset="0"/>
              </a:rPr>
              <a:t> share 1 rack but have separate and mutually independent lines for trading and market data transmission? </a:t>
            </a:r>
          </a:p>
          <a:p>
            <a:r>
              <a:rPr lang="en-US" sz="2800" dirty="0">
                <a:latin typeface="+mn-lt"/>
              </a:rPr>
              <a:t>Technically feasible </a:t>
            </a:r>
          </a:p>
          <a:p>
            <a:r>
              <a:rPr lang="en-US" sz="2800" dirty="0">
                <a:latin typeface="+mn-lt"/>
              </a:rPr>
              <a:t>No impact on securities firms and information vendors working with TWSE at present </a:t>
            </a:r>
          </a:p>
        </p:txBody>
      </p:sp>
    </p:spTree>
    <p:extLst>
      <p:ext uri="{BB962C8B-B14F-4D97-AF65-F5344CB8AC3E}">
        <p14:creationId xmlns:p14="http://schemas.microsoft.com/office/powerpoint/2010/main" val="2822141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34888" y="136027"/>
            <a:ext cx="8229600" cy="936104"/>
          </a:xfrm>
        </p:spPr>
        <p:txBody>
          <a:bodyPr/>
          <a:lstStyle/>
          <a:p>
            <a:r>
              <a:rPr kumimoji="1" lang="en-US" sz="4400" b="1" dirty="0">
                <a:solidFill>
                  <a:schemeClr val="accent6">
                    <a:lumMod val="75000"/>
                  </a:schemeClr>
                </a:solidFill>
                <a:latin typeface="+mn-lt"/>
                <a:ea typeface="細明體" pitchFamily="49" charset="-120"/>
              </a:rPr>
              <a:t>Q&amp;A (4/4)</a:t>
            </a:r>
          </a:p>
        </p:txBody>
      </p:sp>
      <p:sp>
        <p:nvSpPr>
          <p:cNvPr id="4" name="投影片編號版面配置區 3"/>
          <p:cNvSpPr>
            <a:spLocks noGrp="1"/>
          </p:cNvSpPr>
          <p:nvPr>
            <p:ph type="sldNum" sz="quarter" idx="12"/>
          </p:nvPr>
        </p:nvSpPr>
        <p:spPr/>
        <p:txBody>
          <a:bodyPr/>
          <a:lstStyle/>
          <a:p>
            <a:pPr>
              <a:defRPr/>
            </a:pPr>
            <a:fld id="{641175BB-B234-40E7-BF51-B3A294324074}" type="slidenum">
              <a:rPr lang="zh-TW" altLang="en-US" smtClean="0"/>
              <a:pPr>
                <a:defRPr/>
              </a:pPr>
              <a:t>13</a:t>
            </a:fld>
            <a:endParaRPr lang="zh-TW" altLang="en-US" dirty="0"/>
          </a:p>
        </p:txBody>
      </p:sp>
      <p:sp>
        <p:nvSpPr>
          <p:cNvPr id="11" name="內容版面配置區 4"/>
          <p:cNvSpPr>
            <a:spLocks noGrp="1"/>
          </p:cNvSpPr>
          <p:nvPr>
            <p:ph idx="1"/>
          </p:nvPr>
        </p:nvSpPr>
        <p:spPr>
          <a:xfrm>
            <a:off x="648072" y="1124744"/>
            <a:ext cx="8244408" cy="5184576"/>
          </a:xfrm>
        </p:spPr>
        <p:txBody>
          <a:bodyPr/>
          <a:lstStyle/>
          <a:p>
            <a:pPr marL="0" lvl="0" indent="0">
              <a:buNone/>
            </a:pPr>
            <a:r>
              <a:rPr kumimoji="1" lang="en-US" b="1" dirty="0">
                <a:solidFill>
                  <a:srgbClr val="0000FF"/>
                </a:solidFill>
                <a:latin typeface="+mn-lt"/>
                <a:cs typeface="Times New Roman" pitchFamily="18" charset="0"/>
              </a:rPr>
              <a:t>Is it possible to create network connection between racks? </a:t>
            </a:r>
            <a:r>
              <a:rPr lang="en-US" b="1" dirty="0">
                <a:latin typeface="+mn-lt"/>
              </a:rPr>
              <a:t> </a:t>
            </a:r>
          </a:p>
          <a:p>
            <a:r>
              <a:rPr lang="en-US" sz="2800" dirty="0">
                <a:latin typeface="+mn-lt"/>
              </a:rPr>
              <a:t>Connection can be established between neighboring racks of the same company, but not between those of different companies. </a:t>
            </a:r>
          </a:p>
        </p:txBody>
      </p:sp>
      <p:pic>
        <p:nvPicPr>
          <p:cNvPr id="2050" name="Picture 2"/>
          <p:cNvPicPr>
            <a:picLocks noChangeAspect="1" noChangeArrowheads="1"/>
          </p:cNvPicPr>
          <p:nvPr/>
        </p:nvPicPr>
        <p:blipFill>
          <a:blip r:embed="rId3" cstate="print"/>
          <a:srcRect/>
          <a:stretch>
            <a:fillRect/>
          </a:stretch>
        </p:blipFill>
        <p:spPr bwMode="auto">
          <a:xfrm>
            <a:off x="7097414" y="3259995"/>
            <a:ext cx="1822326" cy="2465249"/>
          </a:xfrm>
          <a:prstGeom prst="rect">
            <a:avLst/>
          </a:prstGeom>
          <a:noFill/>
          <a:ln w="9525">
            <a:noFill/>
            <a:miter lim="800000"/>
            <a:headEnd/>
            <a:tailEnd/>
          </a:ln>
        </p:spPr>
      </p:pic>
    </p:spTree>
    <p:extLst>
      <p:ext uri="{BB962C8B-B14F-4D97-AF65-F5344CB8AC3E}">
        <p14:creationId xmlns:p14="http://schemas.microsoft.com/office/powerpoint/2010/main" val="2822141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41175BB-B234-40E7-BF51-B3A294324074}" type="slidenum">
              <a:rPr lang="zh-TW" altLang="en-US" smtClean="0"/>
              <a:pPr>
                <a:defRPr/>
              </a:pPr>
              <a:t>14</a:t>
            </a:fld>
            <a:endParaRPr lang="zh-TW" altLang="en-US" dirty="0"/>
          </a:p>
        </p:txBody>
      </p:sp>
      <p:sp>
        <p:nvSpPr>
          <p:cNvPr id="7" name="內容版面配置區 6"/>
          <p:cNvSpPr>
            <a:spLocks noGrp="1"/>
          </p:cNvSpPr>
          <p:nvPr>
            <p:ph idx="1"/>
          </p:nvPr>
        </p:nvSpPr>
        <p:spPr>
          <a:xfrm>
            <a:off x="2627784" y="2708920"/>
            <a:ext cx="3960440" cy="2448272"/>
          </a:xfrm>
        </p:spPr>
        <p:txBody>
          <a:bodyPr/>
          <a:lstStyle/>
          <a:p>
            <a:pPr algn="ctr">
              <a:buNone/>
            </a:pPr>
            <a:r>
              <a:rPr lang="en-US" altLang="zh-TW" sz="4800" b="1" dirty="0" smtClean="0">
                <a:solidFill>
                  <a:schemeClr val="accent6">
                    <a:lumMod val="75000"/>
                  </a:schemeClr>
                </a:solidFill>
              </a:rPr>
              <a:t>Thanks.</a:t>
            </a:r>
            <a:endParaRPr lang="zh-TW" altLang="en-US" dirty="0"/>
          </a:p>
        </p:txBody>
      </p:sp>
    </p:spTree>
    <p:extLst>
      <p:ext uri="{BB962C8B-B14F-4D97-AF65-F5344CB8AC3E}">
        <p14:creationId xmlns:p14="http://schemas.microsoft.com/office/powerpoint/2010/main" val="2822141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0"/>
            <a:ext cx="9144000" cy="685800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hangingPunct="1">
              <a:defRPr/>
            </a:pPr>
            <a:endParaRPr kumimoji="0" lang="zh-TW" altLang="en-US" b="1" dirty="0">
              <a:solidFill>
                <a:srgbClr val="000099"/>
              </a:solidFill>
              <a:ea typeface="微軟正黑體" pitchFamily="34" charset="-120"/>
              <a:cs typeface="Arial" charset="0"/>
            </a:endParaRPr>
          </a:p>
        </p:txBody>
      </p:sp>
      <p:sp>
        <p:nvSpPr>
          <p:cNvPr id="15379" name="投影片編號版面配置區 23"/>
          <p:cNvSpPr>
            <a:spLocks noGrp="1"/>
          </p:cNvSpPr>
          <p:nvPr>
            <p:ph type="sldNum" sz="quarter" idx="12"/>
          </p:nvPr>
        </p:nvSpPr>
        <p:spPr>
          <a:xfrm>
            <a:off x="3419475" y="6381750"/>
            <a:ext cx="2133600" cy="476250"/>
          </a:xfrm>
          <a:ln>
            <a:miter lim="800000"/>
            <a:headEnd/>
            <a:tailEnd/>
          </a:ln>
        </p:spPr>
        <p:txBody>
          <a:bodyPr/>
          <a:lstStyle/>
          <a:p>
            <a:pPr>
              <a:defRPr/>
            </a:pPr>
            <a:fld id="{C8C831B4-BCFF-4F69-A4B8-D74D493F950C}" type="slidenum">
              <a:rPr lang="en-US" altLang="zh-TW" smtClean="0"/>
              <a:pPr>
                <a:defRPr/>
              </a:pPr>
              <a:t>1</a:t>
            </a:fld>
            <a:endParaRPr lang="en-US" altLang="zh-TW"/>
          </a:p>
        </p:txBody>
      </p:sp>
      <p:pic>
        <p:nvPicPr>
          <p:cNvPr id="25" name="圖片 6" descr="1-4-1_10_14.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3492" r="25150" b="32103"/>
          <a:stretch>
            <a:fillRect/>
          </a:stretch>
        </p:blipFill>
        <p:spPr bwMode="auto">
          <a:xfrm>
            <a:off x="539750" y="227085"/>
            <a:ext cx="9429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表格 4"/>
          <p:cNvGraphicFramePr>
            <a:graphicFrameLocks noGrp="1"/>
          </p:cNvGraphicFramePr>
          <p:nvPr>
            <p:extLst>
              <p:ext uri="{D42A27DB-BD31-4B8C-83A1-F6EECF244321}">
                <p14:modId xmlns:p14="http://schemas.microsoft.com/office/powerpoint/2010/main" val="3972180886"/>
              </p:ext>
            </p:extLst>
          </p:nvPr>
        </p:nvGraphicFramePr>
        <p:xfrm>
          <a:off x="971601" y="260648"/>
          <a:ext cx="7488832" cy="1761564"/>
        </p:xfrm>
        <a:graphic>
          <a:graphicData uri="http://schemas.openxmlformats.org/drawingml/2006/table">
            <a:tbl>
              <a:tblPr/>
              <a:tblGrid>
                <a:gridCol w="7488832">
                  <a:extLst>
                    <a:ext uri="{9D8B030D-6E8A-4147-A177-3AD203B41FA5}">
                      <a16:colId xmlns:a16="http://schemas.microsoft.com/office/drawing/2014/main" val="20000"/>
                    </a:ext>
                  </a:extLst>
                </a:gridCol>
              </a:tblGrid>
              <a:tr h="17615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accent6">
                              <a:lumMod val="75000"/>
                            </a:schemeClr>
                          </a:solidFill>
                          <a:latin typeface="+mn-lt"/>
                          <a:ea typeface="細明體" pitchFamily="49" charset="-120"/>
                          <a:cs typeface="+mn-cs"/>
                        </a:rPr>
                        <a:t>Table of Contents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4" name="圓角矩形 13"/>
          <p:cNvSpPr/>
          <p:nvPr/>
        </p:nvSpPr>
        <p:spPr>
          <a:xfrm>
            <a:off x="2195736" y="2132856"/>
            <a:ext cx="511256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細明體" pitchFamily="49" charset="-120"/>
              </a:rPr>
              <a:t>1. The service</a:t>
            </a:r>
          </a:p>
        </p:txBody>
      </p:sp>
      <p:sp>
        <p:nvSpPr>
          <p:cNvPr id="27" name="圓角矩形 26"/>
          <p:cNvSpPr/>
          <p:nvPr/>
        </p:nvSpPr>
        <p:spPr>
          <a:xfrm>
            <a:off x="2195736" y="3284984"/>
            <a:ext cx="511256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細明體" pitchFamily="49" charset="-120"/>
              </a:rPr>
              <a:t>2. The work plan</a:t>
            </a:r>
          </a:p>
        </p:txBody>
      </p:sp>
      <p:sp>
        <p:nvSpPr>
          <p:cNvPr id="30" name="圓角矩形 29"/>
          <p:cNvSpPr/>
          <p:nvPr/>
        </p:nvSpPr>
        <p:spPr>
          <a:xfrm>
            <a:off x="2195736" y="4437112"/>
            <a:ext cx="511256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細明體" pitchFamily="49" charset="-120"/>
              </a:rPr>
              <a:t>3. Q&amp;A</a:t>
            </a:r>
          </a:p>
        </p:txBody>
      </p:sp>
      <p:sp>
        <p:nvSpPr>
          <p:cNvPr id="10" name="文字方塊 9">
            <a:extLst>
              <a:ext uri="{FF2B5EF4-FFF2-40B4-BE49-F238E27FC236}">
                <a16:creationId xmlns:a16="http://schemas.microsoft.com/office/drawing/2014/main" id="{3BA62145-422C-46A4-8913-78F085FFC47F}"/>
              </a:ext>
            </a:extLst>
          </p:cNvPr>
          <p:cNvSpPr txBox="1"/>
          <p:nvPr/>
        </p:nvSpPr>
        <p:spPr>
          <a:xfrm>
            <a:off x="0" y="6366519"/>
            <a:ext cx="9144000" cy="461665"/>
          </a:xfrm>
          <a:prstGeom prst="rect">
            <a:avLst/>
          </a:prstGeom>
          <a:noFill/>
        </p:spPr>
        <p:txBody>
          <a:bodyPr>
            <a:spAutoFit/>
          </a:bodyPr>
          <a:lstStyle/>
          <a:p>
            <a:pPr algn="ctr" eaLnBrk="1" hangingPunct="1">
              <a:defRPr/>
            </a:pPr>
            <a:r>
              <a:rPr lang="en-US" sz="1200" b="1" dirty="0">
                <a:solidFill>
                  <a:schemeClr val="tx1">
                    <a:lumMod val="85000"/>
                    <a:lumOff val="15000"/>
                  </a:schemeClr>
                </a:solidFill>
                <a:latin typeface="+mn-lt"/>
                <a:ea typeface="微軟正黑體" pitchFamily="34" charset="-120"/>
              </a:rPr>
              <a:t>Easier fundraising for enterprises 　Safer investments for the public   </a:t>
            </a:r>
            <a:r>
              <a:rPr lang="en-US" sz="1200" b="1" dirty="0">
                <a:latin typeface="+mn-lt"/>
                <a:ea typeface="微軟正黑體" pitchFamily="34" charset="-120"/>
              </a:rPr>
              <a:t> </a:t>
            </a:r>
            <a:r>
              <a:rPr lang="en-US" sz="1200" b="1" dirty="0">
                <a:solidFill>
                  <a:schemeClr val="tx1">
                    <a:lumMod val="85000"/>
                    <a:lumOff val="15000"/>
                  </a:schemeClr>
                </a:solidFill>
                <a:latin typeface="+mn-lt"/>
                <a:ea typeface="微軟正黑體" pitchFamily="34" charset="-120"/>
              </a:rPr>
              <a:t>Corporate information transparency 　Fair trading mechanisms 　Diverse financial products </a:t>
            </a:r>
          </a:p>
        </p:txBody>
      </p:sp>
    </p:spTree>
    <p:extLst>
      <p:ext uri="{BB962C8B-B14F-4D97-AF65-F5344CB8AC3E}">
        <p14:creationId xmlns:p14="http://schemas.microsoft.com/office/powerpoint/2010/main" val="928755756"/>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0"/>
            <a:ext cx="9144000" cy="685800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hangingPunct="1">
              <a:defRPr/>
            </a:pPr>
            <a:endParaRPr kumimoji="0" lang="zh-TW" altLang="en-US" b="1" dirty="0">
              <a:solidFill>
                <a:srgbClr val="000099"/>
              </a:solidFill>
              <a:ea typeface="微軟正黑體" pitchFamily="34" charset="-120"/>
              <a:cs typeface="Arial" charset="0"/>
            </a:endParaRPr>
          </a:p>
        </p:txBody>
      </p:sp>
      <p:sp>
        <p:nvSpPr>
          <p:cNvPr id="15379" name="投影片編號版面配置區 23"/>
          <p:cNvSpPr>
            <a:spLocks noGrp="1"/>
          </p:cNvSpPr>
          <p:nvPr>
            <p:ph type="sldNum" sz="quarter" idx="12"/>
          </p:nvPr>
        </p:nvSpPr>
        <p:spPr>
          <a:xfrm>
            <a:off x="3419475" y="6381750"/>
            <a:ext cx="2133600" cy="476250"/>
          </a:xfrm>
          <a:ln>
            <a:miter lim="800000"/>
            <a:headEnd/>
            <a:tailEnd/>
          </a:ln>
        </p:spPr>
        <p:txBody>
          <a:bodyPr/>
          <a:lstStyle/>
          <a:p>
            <a:pPr>
              <a:defRPr/>
            </a:pPr>
            <a:fld id="{C8C831B4-BCFF-4F69-A4B8-D74D493F950C}" type="slidenum">
              <a:rPr lang="en-US" altLang="zh-TW" smtClean="0"/>
              <a:pPr>
                <a:defRPr/>
              </a:pPr>
              <a:t>2</a:t>
            </a:fld>
            <a:endParaRPr lang="en-US" altLang="zh-TW"/>
          </a:p>
        </p:txBody>
      </p:sp>
      <p:pic>
        <p:nvPicPr>
          <p:cNvPr id="25" name="圖片 6" descr="1-4-1_10_14.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3492" r="25150" b="32103"/>
          <a:stretch>
            <a:fillRect/>
          </a:stretch>
        </p:blipFill>
        <p:spPr bwMode="auto">
          <a:xfrm>
            <a:off x="539750" y="227085"/>
            <a:ext cx="9429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圓角矩形 10"/>
          <p:cNvSpPr/>
          <p:nvPr/>
        </p:nvSpPr>
        <p:spPr>
          <a:xfrm>
            <a:off x="2195736" y="2132856"/>
            <a:ext cx="511256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細明體" pitchFamily="49" charset="-120"/>
              </a:rPr>
              <a:t>1. The service</a:t>
            </a:r>
          </a:p>
        </p:txBody>
      </p:sp>
      <p:sp>
        <p:nvSpPr>
          <p:cNvPr id="12" name="圓角矩形 11"/>
          <p:cNvSpPr/>
          <p:nvPr/>
        </p:nvSpPr>
        <p:spPr>
          <a:xfrm>
            <a:off x="2195736" y="3284984"/>
            <a:ext cx="5112568" cy="7920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細明體" pitchFamily="49" charset="-120"/>
              </a:rPr>
              <a:t>2. The work plan</a:t>
            </a:r>
          </a:p>
        </p:txBody>
      </p:sp>
      <p:sp>
        <p:nvSpPr>
          <p:cNvPr id="13" name="圓角矩形 12"/>
          <p:cNvSpPr/>
          <p:nvPr/>
        </p:nvSpPr>
        <p:spPr>
          <a:xfrm>
            <a:off x="2195736" y="4437112"/>
            <a:ext cx="5112568" cy="7920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細明體" pitchFamily="49" charset="-120"/>
              </a:rPr>
              <a:t>3.Q&amp;A</a:t>
            </a:r>
          </a:p>
        </p:txBody>
      </p:sp>
      <p:sp>
        <p:nvSpPr>
          <p:cNvPr id="9" name="文字方塊 8">
            <a:extLst>
              <a:ext uri="{FF2B5EF4-FFF2-40B4-BE49-F238E27FC236}">
                <a16:creationId xmlns:a16="http://schemas.microsoft.com/office/drawing/2014/main" id="{C1D52BAB-5E8C-4EB0-A73D-7B9F6563BF44}"/>
              </a:ext>
            </a:extLst>
          </p:cNvPr>
          <p:cNvSpPr txBox="1"/>
          <p:nvPr/>
        </p:nvSpPr>
        <p:spPr>
          <a:xfrm>
            <a:off x="0" y="6396335"/>
            <a:ext cx="9144000" cy="461665"/>
          </a:xfrm>
          <a:prstGeom prst="rect">
            <a:avLst/>
          </a:prstGeom>
          <a:noFill/>
        </p:spPr>
        <p:txBody>
          <a:bodyPr>
            <a:spAutoFit/>
          </a:bodyPr>
          <a:lstStyle/>
          <a:p>
            <a:pPr algn="ctr" eaLnBrk="1" hangingPunct="1">
              <a:defRPr/>
            </a:pPr>
            <a:r>
              <a:rPr lang="en-US" sz="1200" b="1" dirty="0">
                <a:solidFill>
                  <a:schemeClr val="tx1">
                    <a:lumMod val="85000"/>
                    <a:lumOff val="15000"/>
                  </a:schemeClr>
                </a:solidFill>
                <a:latin typeface="+mn-lt"/>
                <a:ea typeface="微軟正黑體" pitchFamily="34" charset="-120"/>
              </a:rPr>
              <a:t>Easier fundraising for enterprises 　Safer investments for the public   </a:t>
            </a:r>
            <a:r>
              <a:rPr lang="en-US" sz="1200" b="1" dirty="0">
                <a:latin typeface="+mn-lt"/>
                <a:ea typeface="微軟正黑體" pitchFamily="34" charset="-120"/>
              </a:rPr>
              <a:t> </a:t>
            </a:r>
            <a:r>
              <a:rPr lang="en-US" sz="1200" b="1" dirty="0">
                <a:solidFill>
                  <a:schemeClr val="tx1">
                    <a:lumMod val="85000"/>
                    <a:lumOff val="15000"/>
                  </a:schemeClr>
                </a:solidFill>
                <a:latin typeface="+mn-lt"/>
                <a:ea typeface="微軟正黑體" pitchFamily="34" charset="-120"/>
              </a:rPr>
              <a:t>Corporate information transparency 　Fair trading mechanisms 　Diverse financial products </a:t>
            </a:r>
          </a:p>
        </p:txBody>
      </p:sp>
    </p:spTree>
    <p:extLst>
      <p:ext uri="{BB962C8B-B14F-4D97-AF65-F5344CB8AC3E}">
        <p14:creationId xmlns:p14="http://schemas.microsoft.com/office/powerpoint/2010/main" val="928755756"/>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p:cNvSpPr>
            <a:spLocks noGrp="1"/>
          </p:cNvSpPr>
          <p:nvPr>
            <p:ph type="title"/>
          </p:nvPr>
        </p:nvSpPr>
        <p:spPr>
          <a:xfrm>
            <a:off x="323528" y="136027"/>
            <a:ext cx="8229600" cy="885949"/>
          </a:xfrm>
        </p:spPr>
        <p:txBody>
          <a:bodyPr/>
          <a:lstStyle/>
          <a:p>
            <a:r>
              <a:rPr lang="en-US" sz="4400" b="1">
                <a:solidFill>
                  <a:schemeClr val="accent6">
                    <a:lumMod val="75000"/>
                  </a:schemeClr>
                </a:solidFill>
                <a:latin typeface="+mn-lt"/>
                <a:ea typeface="細明體" pitchFamily="49" charset="-120"/>
              </a:rPr>
              <a:t>Co-Location vs. IDC</a:t>
            </a:r>
          </a:p>
        </p:txBody>
      </p:sp>
      <p:sp>
        <p:nvSpPr>
          <p:cNvPr id="4" name="投影片編號版面配置區 3"/>
          <p:cNvSpPr>
            <a:spLocks noGrp="1"/>
          </p:cNvSpPr>
          <p:nvPr>
            <p:ph type="sldNum" sz="quarter" idx="12"/>
          </p:nvPr>
        </p:nvSpPr>
        <p:spPr/>
        <p:txBody>
          <a:bodyPr/>
          <a:lstStyle/>
          <a:p>
            <a:pPr>
              <a:defRPr/>
            </a:pPr>
            <a:fld id="{641175BB-B234-40E7-BF51-B3A294324074}" type="slidenum">
              <a:rPr lang="zh-TW" altLang="en-US" smtClean="0"/>
              <a:pPr>
                <a:defRPr/>
              </a:pPr>
              <a:t>3</a:t>
            </a:fld>
            <a:endParaRPr lang="zh-TW" altLang="en-US" dirty="0"/>
          </a:p>
        </p:txBody>
      </p:sp>
      <p:sp>
        <p:nvSpPr>
          <p:cNvPr id="66" name="圓角矩形 65"/>
          <p:cNvSpPr/>
          <p:nvPr/>
        </p:nvSpPr>
        <p:spPr>
          <a:xfrm>
            <a:off x="6516216" y="1412776"/>
            <a:ext cx="2484784" cy="482453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圓角矩形 66"/>
          <p:cNvSpPr/>
          <p:nvPr/>
        </p:nvSpPr>
        <p:spPr>
          <a:xfrm>
            <a:off x="2339752" y="1340768"/>
            <a:ext cx="1656184" cy="482453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圓角矩形 67"/>
          <p:cNvSpPr/>
          <p:nvPr/>
        </p:nvSpPr>
        <p:spPr>
          <a:xfrm>
            <a:off x="107504" y="1340768"/>
            <a:ext cx="2088232" cy="23042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9" name="文字方塊 68"/>
          <p:cNvSpPr txBox="1"/>
          <p:nvPr/>
        </p:nvSpPr>
        <p:spPr>
          <a:xfrm>
            <a:off x="-212847" y="1378460"/>
            <a:ext cx="2717110" cy="707886"/>
          </a:xfrm>
          <a:prstGeom prst="rect">
            <a:avLst/>
          </a:prstGeom>
          <a:noFill/>
        </p:spPr>
        <p:txBody>
          <a:bodyPr wrap="square" rtlCol="0">
            <a:spAutoFit/>
          </a:bodyPr>
          <a:lstStyle/>
          <a:p>
            <a:pPr algn="ctr"/>
            <a:r>
              <a:rPr lang="en-US" sz="2000" dirty="0">
                <a:latin typeface="+mn-lt"/>
                <a:ea typeface="微軟正黑體" pitchFamily="34" charset="-120"/>
              </a:rPr>
              <a:t>Server room at securities firm</a:t>
            </a:r>
          </a:p>
        </p:txBody>
      </p:sp>
      <p:sp>
        <p:nvSpPr>
          <p:cNvPr id="70" name="文字方塊 69"/>
          <p:cNvSpPr txBox="1"/>
          <p:nvPr/>
        </p:nvSpPr>
        <p:spPr>
          <a:xfrm>
            <a:off x="2136212" y="1401750"/>
            <a:ext cx="2081429" cy="1200329"/>
          </a:xfrm>
          <a:prstGeom prst="rect">
            <a:avLst/>
          </a:prstGeom>
          <a:noFill/>
        </p:spPr>
        <p:txBody>
          <a:bodyPr wrap="square" rtlCol="0">
            <a:spAutoFit/>
          </a:bodyPr>
          <a:lstStyle/>
          <a:p>
            <a:pPr algn="ctr"/>
            <a:r>
              <a:rPr lang="en-US" dirty="0">
                <a:latin typeface="+mn-lt"/>
                <a:ea typeface="微軟正黑體" pitchFamily="34" charset="-120"/>
              </a:rPr>
              <a:t>Example: </a:t>
            </a:r>
          </a:p>
          <a:p>
            <a:pPr algn="ctr"/>
            <a:r>
              <a:rPr lang="en-US" dirty="0">
                <a:latin typeface="+mn-lt"/>
                <a:ea typeface="微軟正黑體" pitchFamily="34" charset="-120"/>
              </a:rPr>
              <a:t>IDC data center at telecommunications company </a:t>
            </a:r>
          </a:p>
        </p:txBody>
      </p:sp>
      <p:cxnSp>
        <p:nvCxnSpPr>
          <p:cNvPr id="71" name="直線接點 70"/>
          <p:cNvCxnSpPr/>
          <p:nvPr/>
        </p:nvCxnSpPr>
        <p:spPr>
          <a:xfrm>
            <a:off x="7812360" y="1700808"/>
            <a:ext cx="0" cy="4464496"/>
          </a:xfrm>
          <a:prstGeom prst="line">
            <a:avLst/>
          </a:prstGeom>
          <a:ln w="127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2" name="文字方塊 71"/>
          <p:cNvSpPr txBox="1"/>
          <p:nvPr/>
        </p:nvSpPr>
        <p:spPr>
          <a:xfrm>
            <a:off x="6516216" y="1340768"/>
            <a:ext cx="2376264" cy="400110"/>
          </a:xfrm>
          <a:prstGeom prst="rect">
            <a:avLst/>
          </a:prstGeom>
          <a:noFill/>
        </p:spPr>
        <p:txBody>
          <a:bodyPr wrap="square" rtlCol="0">
            <a:spAutoFit/>
          </a:bodyPr>
          <a:lstStyle/>
          <a:p>
            <a:pPr algn="ctr"/>
            <a:r>
              <a:rPr lang="en-US" sz="2000" dirty="0">
                <a:latin typeface="+mn-lt"/>
                <a:ea typeface="微軟正黑體" pitchFamily="34" charset="-120"/>
              </a:rPr>
              <a:t>TWSE Data Center</a:t>
            </a:r>
          </a:p>
        </p:txBody>
      </p:sp>
      <p:sp>
        <p:nvSpPr>
          <p:cNvPr id="79" name="文字方塊 78"/>
          <p:cNvSpPr txBox="1"/>
          <p:nvPr/>
        </p:nvSpPr>
        <p:spPr>
          <a:xfrm>
            <a:off x="-108114" y="2210978"/>
            <a:ext cx="1274311" cy="646331"/>
          </a:xfrm>
          <a:prstGeom prst="rect">
            <a:avLst/>
          </a:prstGeom>
          <a:noFill/>
        </p:spPr>
        <p:txBody>
          <a:bodyPr wrap="square" rtlCol="0">
            <a:spAutoFit/>
          </a:bodyPr>
          <a:lstStyle/>
          <a:p>
            <a:pPr algn="ctr"/>
            <a:r>
              <a:rPr lang="en-US" b="1" dirty="0">
                <a:solidFill>
                  <a:srgbClr val="008000"/>
                </a:solidFill>
                <a:latin typeface="+mn-lt"/>
                <a:ea typeface="微軟正黑體" pitchFamily="34" charset="-120"/>
                <a:cs typeface="+mj-cs"/>
              </a:rPr>
              <a:t>Traditional connection</a:t>
            </a:r>
          </a:p>
        </p:txBody>
      </p:sp>
      <p:sp>
        <p:nvSpPr>
          <p:cNvPr id="80" name="文字方塊 79"/>
          <p:cNvSpPr txBox="1"/>
          <p:nvPr/>
        </p:nvSpPr>
        <p:spPr>
          <a:xfrm>
            <a:off x="-158976" y="3686544"/>
            <a:ext cx="1483245" cy="646331"/>
          </a:xfrm>
          <a:prstGeom prst="rect">
            <a:avLst/>
          </a:prstGeom>
          <a:noFill/>
        </p:spPr>
        <p:txBody>
          <a:bodyPr wrap="square" rtlCol="0">
            <a:spAutoFit/>
          </a:bodyPr>
          <a:lstStyle/>
          <a:p>
            <a:pPr algn="ctr"/>
            <a:r>
              <a:rPr lang="en-US" b="1" dirty="0">
                <a:solidFill>
                  <a:srgbClr val="008000"/>
                </a:solidFill>
                <a:latin typeface="+mn-lt"/>
                <a:ea typeface="微軟正黑體" pitchFamily="34" charset="-120"/>
                <a:cs typeface="+mj-cs"/>
              </a:rPr>
              <a:t>IDC connection</a:t>
            </a:r>
          </a:p>
        </p:txBody>
      </p:sp>
      <p:sp>
        <p:nvSpPr>
          <p:cNvPr id="81" name="文字方塊 80"/>
          <p:cNvSpPr txBox="1"/>
          <p:nvPr/>
        </p:nvSpPr>
        <p:spPr>
          <a:xfrm>
            <a:off x="-149186" y="5162110"/>
            <a:ext cx="1659446" cy="646331"/>
          </a:xfrm>
          <a:prstGeom prst="rect">
            <a:avLst/>
          </a:prstGeom>
          <a:noFill/>
        </p:spPr>
        <p:txBody>
          <a:bodyPr wrap="square" rtlCol="0">
            <a:spAutoFit/>
          </a:bodyPr>
          <a:lstStyle/>
          <a:p>
            <a:pPr algn="ctr"/>
            <a:r>
              <a:rPr lang="en-US" b="1" dirty="0">
                <a:solidFill>
                  <a:srgbClr val="008000"/>
                </a:solidFill>
                <a:latin typeface="+mn-lt"/>
                <a:ea typeface="微軟正黑體" pitchFamily="34" charset="-120"/>
                <a:cs typeface="+mj-cs"/>
              </a:rPr>
              <a:t>Co-Location connection</a:t>
            </a:r>
          </a:p>
        </p:txBody>
      </p:sp>
      <p:cxnSp>
        <p:nvCxnSpPr>
          <p:cNvPr id="83" name="直線單箭頭接點 82"/>
          <p:cNvCxnSpPr/>
          <p:nvPr/>
        </p:nvCxnSpPr>
        <p:spPr>
          <a:xfrm flipV="1">
            <a:off x="3347864" y="3645024"/>
            <a:ext cx="1008112" cy="468052"/>
          </a:xfrm>
          <a:prstGeom prst="straightConnector1">
            <a:avLst/>
          </a:prstGeom>
          <a:ln w="63500">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84" name="直線單箭頭接點 83"/>
          <p:cNvCxnSpPr/>
          <p:nvPr/>
        </p:nvCxnSpPr>
        <p:spPr>
          <a:xfrm>
            <a:off x="1907704" y="2420888"/>
            <a:ext cx="2376264" cy="720080"/>
          </a:xfrm>
          <a:prstGeom prst="straightConnector1">
            <a:avLst/>
          </a:prstGeom>
          <a:ln w="63500">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85" name="直線單箭頭接點 84"/>
          <p:cNvCxnSpPr/>
          <p:nvPr/>
        </p:nvCxnSpPr>
        <p:spPr>
          <a:xfrm>
            <a:off x="7596336" y="5301208"/>
            <a:ext cx="648072" cy="0"/>
          </a:xfrm>
          <a:prstGeom prst="straightConnector1">
            <a:avLst/>
          </a:prstGeom>
          <a:ln w="63500">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25" name="直線單箭頭接點 24"/>
          <p:cNvCxnSpPr/>
          <p:nvPr/>
        </p:nvCxnSpPr>
        <p:spPr>
          <a:xfrm>
            <a:off x="6300192" y="3429000"/>
            <a:ext cx="1152128" cy="1008112"/>
          </a:xfrm>
          <a:prstGeom prst="straightConnector1">
            <a:avLst/>
          </a:prstGeom>
          <a:ln w="63500">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pic>
        <p:nvPicPr>
          <p:cNvPr id="23" name="Picture 4146" descr="Internet Cloud widely used"/>
          <p:cNvPicPr>
            <a:picLocks noChangeAspect="1" noChangeArrowheads="1"/>
          </p:cNvPicPr>
          <p:nvPr/>
        </p:nvPicPr>
        <p:blipFill>
          <a:blip r:embed="rId3" cstate="print"/>
          <a:srcRect/>
          <a:stretch>
            <a:fillRect/>
          </a:stretch>
        </p:blipFill>
        <p:spPr bwMode="auto">
          <a:xfrm>
            <a:off x="3923928" y="2492896"/>
            <a:ext cx="2940504" cy="1512168"/>
          </a:xfrm>
          <a:prstGeom prst="rect">
            <a:avLst/>
          </a:prstGeom>
          <a:noFill/>
          <a:ln w="9525">
            <a:noFill/>
            <a:miter lim="800000"/>
            <a:headEnd/>
            <a:tailEnd/>
          </a:ln>
        </p:spPr>
      </p:pic>
      <p:sp>
        <p:nvSpPr>
          <p:cNvPr id="24" name="文字方塊 23"/>
          <p:cNvSpPr txBox="1"/>
          <p:nvPr/>
        </p:nvSpPr>
        <p:spPr>
          <a:xfrm>
            <a:off x="4554253" y="2607436"/>
            <a:ext cx="1619669" cy="1200329"/>
          </a:xfrm>
          <a:prstGeom prst="rect">
            <a:avLst/>
          </a:prstGeom>
          <a:noFill/>
        </p:spPr>
        <p:txBody>
          <a:bodyPr wrap="square" rtlCol="0">
            <a:spAutoFit/>
          </a:bodyPr>
          <a:lstStyle/>
          <a:p>
            <a:pPr algn="ctr"/>
            <a:r>
              <a:rPr lang="en-US" b="1" dirty="0">
                <a:solidFill>
                  <a:srgbClr val="000066"/>
                </a:solidFill>
                <a:latin typeface="+mn-lt"/>
                <a:ea typeface="標楷體" pitchFamily="65" charset="-120"/>
              </a:rPr>
              <a:t>Securities trading</a:t>
            </a:r>
          </a:p>
          <a:p>
            <a:pPr algn="ctr"/>
            <a:r>
              <a:rPr lang="en-US" b="1" dirty="0">
                <a:solidFill>
                  <a:srgbClr val="000066"/>
                </a:solidFill>
                <a:latin typeface="+mn-lt"/>
                <a:ea typeface="標楷體" pitchFamily="65" charset="-120"/>
              </a:rPr>
              <a:t>Information network</a:t>
            </a:r>
          </a:p>
        </p:txBody>
      </p:sp>
      <p:pic>
        <p:nvPicPr>
          <p:cNvPr id="26" name="Picture 8222" descr="integrity XC rack - placeable"/>
          <p:cNvPicPr>
            <a:picLocks noChangeAspect="1" noChangeArrowheads="1"/>
          </p:cNvPicPr>
          <p:nvPr/>
        </p:nvPicPr>
        <p:blipFill>
          <a:blip r:embed="rId4" cstate="print"/>
          <a:srcRect/>
          <a:stretch>
            <a:fillRect/>
          </a:stretch>
        </p:blipFill>
        <p:spPr bwMode="auto">
          <a:xfrm>
            <a:off x="1043608" y="2276872"/>
            <a:ext cx="576064" cy="1152129"/>
          </a:xfrm>
          <a:prstGeom prst="rect">
            <a:avLst/>
          </a:prstGeom>
          <a:noFill/>
          <a:ln w="9525">
            <a:noFill/>
            <a:miter lim="800000"/>
            <a:headEnd/>
            <a:tailEnd/>
          </a:ln>
        </p:spPr>
      </p:pic>
      <p:pic>
        <p:nvPicPr>
          <p:cNvPr id="30" name="Picture 4107" descr="Integrity - s4000 placeable"/>
          <p:cNvPicPr>
            <a:picLocks noChangeAspect="1" noChangeArrowheads="1"/>
          </p:cNvPicPr>
          <p:nvPr/>
        </p:nvPicPr>
        <p:blipFill>
          <a:blip r:embed="rId5" cstate="print"/>
          <a:srcRect/>
          <a:stretch>
            <a:fillRect/>
          </a:stretch>
        </p:blipFill>
        <p:spPr bwMode="auto">
          <a:xfrm>
            <a:off x="6732240" y="4437112"/>
            <a:ext cx="936104" cy="1487900"/>
          </a:xfrm>
          <a:prstGeom prst="rect">
            <a:avLst/>
          </a:prstGeom>
          <a:noFill/>
          <a:ln w="9525">
            <a:noFill/>
            <a:miter lim="800000"/>
            <a:headEnd/>
            <a:tailEnd/>
          </a:ln>
        </p:spPr>
      </p:pic>
      <p:pic>
        <p:nvPicPr>
          <p:cNvPr id="34" name="Picture 8222" descr="integrity XC rack - placeable"/>
          <p:cNvPicPr>
            <a:picLocks noChangeAspect="1" noChangeArrowheads="1"/>
          </p:cNvPicPr>
          <p:nvPr/>
        </p:nvPicPr>
        <p:blipFill>
          <a:blip r:embed="rId4" cstate="print"/>
          <a:srcRect/>
          <a:stretch>
            <a:fillRect/>
          </a:stretch>
        </p:blipFill>
        <p:spPr bwMode="auto">
          <a:xfrm>
            <a:off x="1043608" y="2276872"/>
            <a:ext cx="576064" cy="1152128"/>
          </a:xfrm>
          <a:prstGeom prst="rect">
            <a:avLst/>
          </a:prstGeom>
          <a:noFill/>
          <a:ln w="9525">
            <a:noFill/>
            <a:miter lim="800000"/>
            <a:headEnd/>
            <a:tailEnd/>
          </a:ln>
        </p:spPr>
      </p:pic>
      <p:pic>
        <p:nvPicPr>
          <p:cNvPr id="36" name="Picture 8222" descr="integrity XC rack - placeable"/>
          <p:cNvPicPr>
            <a:picLocks noChangeAspect="1" noChangeArrowheads="1"/>
          </p:cNvPicPr>
          <p:nvPr/>
        </p:nvPicPr>
        <p:blipFill>
          <a:blip r:embed="rId4" cstate="print"/>
          <a:srcRect/>
          <a:stretch>
            <a:fillRect/>
          </a:stretch>
        </p:blipFill>
        <p:spPr bwMode="auto">
          <a:xfrm>
            <a:off x="1043608" y="2276872"/>
            <a:ext cx="576064" cy="1152129"/>
          </a:xfrm>
          <a:prstGeom prst="rect">
            <a:avLst/>
          </a:prstGeom>
          <a:noFill/>
          <a:ln w="9525">
            <a:noFill/>
            <a:miter lim="800000"/>
            <a:headEnd/>
            <a:tailEnd/>
          </a:ln>
        </p:spPr>
      </p:pic>
      <p:sp>
        <p:nvSpPr>
          <p:cNvPr id="37" name="文字方塊 36"/>
          <p:cNvSpPr txBox="1"/>
          <p:nvPr/>
        </p:nvSpPr>
        <p:spPr>
          <a:xfrm rot="16200000">
            <a:off x="1313915" y="2210978"/>
            <a:ext cx="738664" cy="1726613"/>
          </a:xfrm>
          <a:prstGeom prst="rect">
            <a:avLst/>
          </a:prstGeom>
          <a:noFill/>
        </p:spPr>
        <p:txBody>
          <a:bodyPr vert="eaVert" wrap="square" rtlCol="0">
            <a:spAutoFit/>
          </a:bodyPr>
          <a:lstStyle/>
          <a:p>
            <a:r>
              <a:rPr lang="en-US" dirty="0">
                <a:solidFill>
                  <a:srgbClr val="0000FF"/>
                </a:solidFill>
                <a:latin typeface="+mn-lt"/>
                <a:ea typeface="標楷體" pitchFamily="65" charset="-120"/>
              </a:rPr>
              <a:t>Securities firm server</a:t>
            </a:r>
          </a:p>
        </p:txBody>
      </p:sp>
      <p:sp>
        <p:nvSpPr>
          <p:cNvPr id="41" name="文字方塊 40"/>
          <p:cNvSpPr txBox="1"/>
          <p:nvPr/>
        </p:nvSpPr>
        <p:spPr>
          <a:xfrm rot="16200000">
            <a:off x="6794359" y="4454494"/>
            <a:ext cx="830997" cy="1605690"/>
          </a:xfrm>
          <a:prstGeom prst="rect">
            <a:avLst/>
          </a:prstGeom>
          <a:noFill/>
        </p:spPr>
        <p:txBody>
          <a:bodyPr vert="eaVert" wrap="square" rtlCol="0">
            <a:spAutoFit/>
          </a:bodyPr>
          <a:lstStyle/>
          <a:p>
            <a:r>
              <a:rPr lang="en-US" sz="1400" dirty="0">
                <a:solidFill>
                  <a:schemeClr val="bg1"/>
                </a:solidFill>
                <a:latin typeface="+mn-lt"/>
                <a:ea typeface="標楷體" pitchFamily="65" charset="-120"/>
              </a:rPr>
              <a:t>TWSE matching engine and trading information system</a:t>
            </a:r>
          </a:p>
        </p:txBody>
      </p:sp>
      <p:sp>
        <p:nvSpPr>
          <p:cNvPr id="2" name="文字方塊 1">
            <a:extLst>
              <a:ext uri="{FF2B5EF4-FFF2-40B4-BE49-F238E27FC236}">
                <a16:creationId xmlns:a16="http://schemas.microsoft.com/office/drawing/2014/main" id="{1FB9538A-358B-42AE-B58A-EBE888F25BAB}"/>
              </a:ext>
            </a:extLst>
          </p:cNvPr>
          <p:cNvSpPr txBox="1"/>
          <p:nvPr/>
        </p:nvSpPr>
        <p:spPr>
          <a:xfrm>
            <a:off x="6599849" y="1923340"/>
            <a:ext cx="1168381" cy="923330"/>
          </a:xfrm>
          <a:prstGeom prst="rect">
            <a:avLst/>
          </a:prstGeom>
          <a:noFill/>
        </p:spPr>
        <p:txBody>
          <a:bodyPr wrap="square" rtlCol="0">
            <a:spAutoFit/>
          </a:bodyPr>
          <a:lstStyle/>
          <a:p>
            <a:r>
              <a:rPr lang="en-US" altLang="zh-TW" dirty="0">
                <a:ea typeface="微軟正黑體" pitchFamily="34" charset="-120"/>
              </a:rPr>
              <a:t>Trading </a:t>
            </a:r>
          </a:p>
          <a:p>
            <a:r>
              <a:rPr lang="en-US" altLang="zh-TW" dirty="0">
                <a:ea typeface="微軟正黑體" pitchFamily="34" charset="-120"/>
              </a:rPr>
              <a:t>system    </a:t>
            </a:r>
          </a:p>
          <a:p>
            <a:endParaRPr lang="zh-TW" altLang="en-US" dirty="0"/>
          </a:p>
        </p:txBody>
      </p:sp>
      <p:sp>
        <p:nvSpPr>
          <p:cNvPr id="3" name="文字方塊 2">
            <a:extLst>
              <a:ext uri="{FF2B5EF4-FFF2-40B4-BE49-F238E27FC236}">
                <a16:creationId xmlns:a16="http://schemas.microsoft.com/office/drawing/2014/main" id="{41649B77-001F-4662-A0F5-235E8810AD41}"/>
              </a:ext>
            </a:extLst>
          </p:cNvPr>
          <p:cNvSpPr txBox="1"/>
          <p:nvPr/>
        </p:nvSpPr>
        <p:spPr>
          <a:xfrm>
            <a:off x="7920372" y="1923340"/>
            <a:ext cx="1080627" cy="1477328"/>
          </a:xfrm>
          <a:prstGeom prst="rect">
            <a:avLst/>
          </a:prstGeom>
          <a:noFill/>
        </p:spPr>
        <p:txBody>
          <a:bodyPr wrap="square" rtlCol="0">
            <a:spAutoFit/>
          </a:bodyPr>
          <a:lstStyle/>
          <a:p>
            <a:r>
              <a:rPr lang="en-US" altLang="zh-TW" dirty="0">
                <a:ea typeface="微軟正黑體" pitchFamily="34" charset="-120"/>
              </a:rPr>
              <a:t>Co-Location</a:t>
            </a:r>
          </a:p>
          <a:p>
            <a:r>
              <a:rPr lang="en-US" altLang="zh-TW" dirty="0">
                <a:ea typeface="微軟正黑體" pitchFamily="34" charset="-120"/>
              </a:rPr>
              <a:t>data center</a:t>
            </a:r>
          </a:p>
          <a:p>
            <a:endParaRPr lang="zh-TW" altLang="en-US" dirty="0"/>
          </a:p>
        </p:txBody>
      </p:sp>
      <p:sp>
        <p:nvSpPr>
          <p:cNvPr id="31" name="文字方塊 30">
            <a:extLst>
              <a:ext uri="{FF2B5EF4-FFF2-40B4-BE49-F238E27FC236}">
                <a16:creationId xmlns:a16="http://schemas.microsoft.com/office/drawing/2014/main" id="{E5EAEBE2-CF8D-4286-B743-36DA022A712A}"/>
              </a:ext>
            </a:extLst>
          </p:cNvPr>
          <p:cNvSpPr txBox="1"/>
          <p:nvPr/>
        </p:nvSpPr>
        <p:spPr>
          <a:xfrm rot="16200000">
            <a:off x="1287634" y="5206277"/>
            <a:ext cx="738664" cy="1726613"/>
          </a:xfrm>
          <a:prstGeom prst="rect">
            <a:avLst/>
          </a:prstGeom>
          <a:noFill/>
        </p:spPr>
        <p:txBody>
          <a:bodyPr vert="eaVert" wrap="square" rtlCol="0">
            <a:spAutoFit/>
          </a:bodyPr>
          <a:lstStyle/>
          <a:p>
            <a:r>
              <a:rPr lang="en-US" dirty="0">
                <a:solidFill>
                  <a:srgbClr val="0000FF"/>
                </a:solidFill>
                <a:latin typeface="+mn-lt"/>
                <a:ea typeface="標楷體" pitchFamily="65" charset="-120"/>
              </a:rPr>
              <a:t>Securities firm server</a:t>
            </a:r>
          </a:p>
        </p:txBody>
      </p:sp>
      <p:sp>
        <p:nvSpPr>
          <p:cNvPr id="32" name="文字方塊 31">
            <a:extLst>
              <a:ext uri="{FF2B5EF4-FFF2-40B4-BE49-F238E27FC236}">
                <a16:creationId xmlns:a16="http://schemas.microsoft.com/office/drawing/2014/main" id="{60190812-A6F0-4004-B87C-792332ACB35A}"/>
              </a:ext>
            </a:extLst>
          </p:cNvPr>
          <p:cNvSpPr txBox="1"/>
          <p:nvPr/>
        </p:nvSpPr>
        <p:spPr>
          <a:xfrm rot="16200000">
            <a:off x="1287634" y="3686544"/>
            <a:ext cx="738664" cy="1726613"/>
          </a:xfrm>
          <a:prstGeom prst="rect">
            <a:avLst/>
          </a:prstGeom>
          <a:noFill/>
        </p:spPr>
        <p:txBody>
          <a:bodyPr vert="eaVert" wrap="square" rtlCol="0">
            <a:spAutoFit/>
          </a:bodyPr>
          <a:lstStyle/>
          <a:p>
            <a:r>
              <a:rPr lang="en-US" dirty="0">
                <a:solidFill>
                  <a:srgbClr val="0000FF"/>
                </a:solidFill>
                <a:latin typeface="+mn-lt"/>
                <a:ea typeface="標楷體" pitchFamily="65" charset="-120"/>
              </a:rPr>
              <a:t>Securities firm server</a:t>
            </a:r>
          </a:p>
        </p:txBody>
      </p:sp>
    </p:spTree>
    <p:extLst>
      <p:ext uri="{BB962C8B-B14F-4D97-AF65-F5344CB8AC3E}">
        <p14:creationId xmlns:p14="http://schemas.microsoft.com/office/powerpoint/2010/main" val="202657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blinds(horizontal)">
                                      <p:cBhvr>
                                        <p:cTn id="7" dur="500"/>
                                        <p:tgtEl>
                                          <p:spTgt spid="84"/>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linds(horizontal)">
                                      <p:cBhvr>
                                        <p:cTn id="19" dur="500"/>
                                        <p:tgtEl>
                                          <p:spTgt spid="25"/>
                                        </p:tgtEl>
                                      </p:cBhvr>
                                    </p:animEffect>
                                  </p:childTnLst>
                                </p:cTn>
                              </p:par>
                              <p:par>
                                <p:cTn id="20" presetID="3" presetClass="entr" presetSubtype="1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linds(horizont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0.00782 0.01041 L 0.16562 0.27273 " pathEditMode="relative" rAng="0" ptsTypes="AA">
                                      <p:cBhvr>
                                        <p:cTn id="29" dur="2000" fill="hold"/>
                                        <p:tgtEl>
                                          <p:spTgt spid="34"/>
                                        </p:tgtEl>
                                        <p:attrNameLst>
                                          <p:attrName>ppt_x</p:attrName>
                                          <p:attrName>ppt_y</p:attrName>
                                        </p:attrNameLst>
                                      </p:cBhvr>
                                      <p:rCtr x="8700" y="13100"/>
                                    </p:animMotion>
                                  </p:childTnLst>
                                </p:cTn>
                              </p:par>
                              <p:par>
                                <p:cTn id="30" presetID="3" presetClass="entr" presetSubtype="10" fill="hold" grpId="0" nodeType="with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blinds(horizontal)">
                                      <p:cBhvr>
                                        <p:cTn id="32" dur="500"/>
                                        <p:tgtEl>
                                          <p:spTgt spid="80"/>
                                        </p:tgtEl>
                                      </p:cBhvr>
                                    </p:animEffect>
                                  </p:childTnLst>
                                </p:cTn>
                              </p:par>
                              <p:par>
                                <p:cTn id="33" presetID="3" presetClass="entr" presetSubtype="10" fill="hold" nodeType="with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blinds(horizontal)">
                                      <p:cBhvr>
                                        <p:cTn id="35" dur="500"/>
                                        <p:tgtEl>
                                          <p:spTgt spid="83"/>
                                        </p:tgtEl>
                                      </p:cBhvr>
                                    </p:animEffec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7882 -0.03146 L 0.78767 0.32524 " pathEditMode="relative" rAng="0" ptsTypes="AA">
                                      <p:cBhvr>
                                        <p:cTn id="39" dur="2000" fill="hold"/>
                                        <p:tgtEl>
                                          <p:spTgt spid="36"/>
                                        </p:tgtEl>
                                        <p:attrNameLst>
                                          <p:attrName>ppt_x</p:attrName>
                                          <p:attrName>ppt_y</p:attrName>
                                        </p:attrNameLst>
                                      </p:cBhvr>
                                      <p:rCtr x="35400" y="17800"/>
                                    </p:animMotion>
                                  </p:childTnLst>
                                </p:cTn>
                              </p:par>
                              <p:par>
                                <p:cTn id="40" presetID="0" presetClass="path" presetSubtype="0" accel="50000" decel="50000" fill="hold" grpId="0" nodeType="withEffect">
                                  <p:stCondLst>
                                    <p:cond delay="0"/>
                                  </p:stCondLst>
                                  <p:childTnLst>
                                    <p:animMotion origin="layout" path="M 3.61111E-6 7.9343E-7 L 0.77274 0.3331 " pathEditMode="relative" rAng="0" ptsTypes="AA">
                                      <p:cBhvr>
                                        <p:cTn id="41" dur="2000" fill="hold"/>
                                        <p:tgtEl>
                                          <p:spTgt spid="37"/>
                                        </p:tgtEl>
                                        <p:attrNameLst>
                                          <p:attrName>ppt_x</p:attrName>
                                          <p:attrName>ppt_y</p:attrName>
                                        </p:attrNameLst>
                                      </p:cBhvr>
                                      <p:rCtr x="38600" y="16700"/>
                                    </p:animMotion>
                                  </p:childTnLst>
                                </p:cTn>
                              </p:par>
                              <p:par>
                                <p:cTn id="42" presetID="3" presetClass="entr" presetSubtype="10" fill="hold" grpId="0" nodeType="with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blinds(horizontal)">
                                      <p:cBhvr>
                                        <p:cTn id="44" dur="500"/>
                                        <p:tgtEl>
                                          <p:spTgt spid="81"/>
                                        </p:tgtEl>
                                      </p:cBhvr>
                                    </p:animEffect>
                                  </p:childTnLst>
                                </p:cTn>
                              </p:par>
                              <p:par>
                                <p:cTn id="45" presetID="3" presetClass="entr" presetSubtype="10" fill="hold" nodeType="with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blinds(horizontal)">
                                      <p:cBhvr>
                                        <p:cTn id="47" dur="500"/>
                                        <p:tgtEl>
                                          <p:spTgt spid="85"/>
                                        </p:tgtEl>
                                      </p:cBhvr>
                                    </p:animEffect>
                                  </p:childTnLst>
                                </p:cTn>
                              </p:par>
                              <p:par>
                                <p:cTn id="48" presetID="0" presetClass="path" presetSubtype="0" accel="50000" decel="50000" fill="hold" grpId="0" nodeType="withEffect">
                                  <p:stCondLst>
                                    <p:cond delay="0"/>
                                  </p:stCondLst>
                                  <p:childTnLst>
                                    <p:animMotion origin="layout" path="M 3.61111E-6 7.9343E-7 L 0.77274 0.3331 " pathEditMode="relative" rAng="0" ptsTypes="AA">
                                      <p:cBhvr>
                                        <p:cTn id="49" dur="2000" fill="hold"/>
                                        <p:tgtEl>
                                          <p:spTgt spid="31"/>
                                        </p:tgtEl>
                                        <p:attrNameLst>
                                          <p:attrName>ppt_x</p:attrName>
                                          <p:attrName>ppt_y</p:attrName>
                                        </p:attrNameLst>
                                      </p:cBhvr>
                                      <p:rCtr x="38600" y="16700"/>
                                    </p:animMotion>
                                  </p:childTnLst>
                                </p:cTn>
                              </p:par>
                              <p:par>
                                <p:cTn id="50" presetID="0" presetClass="path" presetSubtype="0" accel="50000" decel="50000" fill="hold" grpId="0" nodeType="withEffect">
                                  <p:stCondLst>
                                    <p:cond delay="0"/>
                                  </p:stCondLst>
                                  <p:childTnLst>
                                    <p:animMotion origin="layout" path="M 3.61111E-6 7.9343E-7 L 0.77274 0.3331 " pathEditMode="relative" rAng="0" ptsTypes="AA">
                                      <p:cBhvr>
                                        <p:cTn id="51" dur="2000" fill="hold"/>
                                        <p:tgtEl>
                                          <p:spTgt spid="32"/>
                                        </p:tgtEl>
                                        <p:attrNameLst>
                                          <p:attrName>ppt_x</p:attrName>
                                          <p:attrName>ppt_y</p:attrName>
                                        </p:attrNameLst>
                                      </p:cBhvr>
                                      <p:rCtr x="38600" y="16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24" grpId="0"/>
      <p:bldP spid="37" grpId="0"/>
      <p:bldP spid="41"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2880" y="136027"/>
            <a:ext cx="8229600" cy="936104"/>
          </a:xfrm>
        </p:spPr>
        <p:txBody>
          <a:bodyPr/>
          <a:lstStyle/>
          <a:p>
            <a:r>
              <a:rPr kumimoji="1" lang="en-US" sz="4400" b="1" dirty="0">
                <a:solidFill>
                  <a:schemeClr val="accent6">
                    <a:lumMod val="75000"/>
                  </a:schemeClr>
                </a:solidFill>
                <a:latin typeface="+mn-lt"/>
                <a:ea typeface="細明體" pitchFamily="49" charset="-120"/>
              </a:rPr>
              <a:t>Co-Location Service Plan </a:t>
            </a:r>
          </a:p>
        </p:txBody>
      </p:sp>
      <p:sp>
        <p:nvSpPr>
          <p:cNvPr id="4" name="投影片編號版面配置區 3"/>
          <p:cNvSpPr>
            <a:spLocks noGrp="1"/>
          </p:cNvSpPr>
          <p:nvPr>
            <p:ph type="sldNum" sz="quarter" idx="12"/>
          </p:nvPr>
        </p:nvSpPr>
        <p:spPr/>
        <p:txBody>
          <a:bodyPr/>
          <a:lstStyle/>
          <a:p>
            <a:pPr>
              <a:defRPr/>
            </a:pPr>
            <a:fld id="{641175BB-B234-40E7-BF51-B3A294324074}" type="slidenum">
              <a:rPr lang="zh-TW" altLang="en-US" smtClean="0"/>
              <a:pPr>
                <a:defRPr/>
              </a:pPr>
              <a:t>4</a:t>
            </a:fld>
            <a:endParaRPr lang="zh-TW" altLang="en-US" dirty="0"/>
          </a:p>
        </p:txBody>
      </p:sp>
      <p:sp>
        <p:nvSpPr>
          <p:cNvPr id="6" name="手繪多邊形 5"/>
          <p:cNvSpPr/>
          <p:nvPr/>
        </p:nvSpPr>
        <p:spPr>
          <a:xfrm>
            <a:off x="3775249" y="3758074"/>
            <a:ext cx="1686519" cy="1686519"/>
          </a:xfrm>
          <a:custGeom>
            <a:avLst/>
            <a:gdLst>
              <a:gd name="connsiteX0" fmla="*/ 0 w 1686519"/>
              <a:gd name="connsiteY0" fmla="*/ 843260 h 1686519"/>
              <a:gd name="connsiteX1" fmla="*/ 246986 w 1686519"/>
              <a:gd name="connsiteY1" fmla="*/ 246985 h 1686519"/>
              <a:gd name="connsiteX2" fmla="*/ 843261 w 1686519"/>
              <a:gd name="connsiteY2" fmla="*/ 1 h 1686519"/>
              <a:gd name="connsiteX3" fmla="*/ 1439536 w 1686519"/>
              <a:gd name="connsiteY3" fmla="*/ 246987 h 1686519"/>
              <a:gd name="connsiteX4" fmla="*/ 1686520 w 1686519"/>
              <a:gd name="connsiteY4" fmla="*/ 843262 h 1686519"/>
              <a:gd name="connsiteX5" fmla="*/ 1439535 w 1686519"/>
              <a:gd name="connsiteY5" fmla="*/ 1439537 h 1686519"/>
              <a:gd name="connsiteX6" fmla="*/ 843260 w 1686519"/>
              <a:gd name="connsiteY6" fmla="*/ 1686522 h 1686519"/>
              <a:gd name="connsiteX7" fmla="*/ 246985 w 1686519"/>
              <a:gd name="connsiteY7" fmla="*/ 1439536 h 1686519"/>
              <a:gd name="connsiteX8" fmla="*/ 0 w 1686519"/>
              <a:gd name="connsiteY8" fmla="*/ 843261 h 1686519"/>
              <a:gd name="connsiteX9" fmla="*/ 0 w 1686519"/>
              <a:gd name="connsiteY9" fmla="*/ 843260 h 168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519" h="1686519">
                <a:moveTo>
                  <a:pt x="0" y="843260"/>
                </a:moveTo>
                <a:cubicBezTo>
                  <a:pt x="0" y="619613"/>
                  <a:pt x="88844" y="405127"/>
                  <a:pt x="246986" y="246985"/>
                </a:cubicBezTo>
                <a:cubicBezTo>
                  <a:pt x="405128" y="88843"/>
                  <a:pt x="619615" y="0"/>
                  <a:pt x="843261" y="1"/>
                </a:cubicBezTo>
                <a:cubicBezTo>
                  <a:pt x="1066908" y="1"/>
                  <a:pt x="1281394" y="88845"/>
                  <a:pt x="1439536" y="246987"/>
                </a:cubicBezTo>
                <a:cubicBezTo>
                  <a:pt x="1597678" y="405129"/>
                  <a:pt x="1686521" y="619616"/>
                  <a:pt x="1686520" y="843262"/>
                </a:cubicBezTo>
                <a:cubicBezTo>
                  <a:pt x="1686520" y="1066909"/>
                  <a:pt x="1597677" y="1281395"/>
                  <a:pt x="1439535" y="1439537"/>
                </a:cubicBezTo>
                <a:cubicBezTo>
                  <a:pt x="1281393" y="1597679"/>
                  <a:pt x="1066906" y="1686522"/>
                  <a:pt x="843260" y="1686522"/>
                </a:cubicBezTo>
                <a:cubicBezTo>
                  <a:pt x="619613" y="1686522"/>
                  <a:pt x="405127" y="1597678"/>
                  <a:pt x="246985" y="1439536"/>
                </a:cubicBezTo>
                <a:cubicBezTo>
                  <a:pt x="88843" y="1281394"/>
                  <a:pt x="0" y="1066907"/>
                  <a:pt x="0" y="843261"/>
                </a:cubicBezTo>
                <a:lnTo>
                  <a:pt x="0" y="84326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63495" tIns="263495" rIns="263495" bIns="263495" numCol="1" spcCol="1270" anchor="ctr" anchorCtr="0">
            <a:noAutofit/>
          </a:bodyPr>
          <a:lstStyle/>
          <a:p>
            <a:pPr lvl="0" algn="ctr" defTabSz="1155700">
              <a:lnSpc>
                <a:spcPct val="90000"/>
              </a:lnSpc>
              <a:spcBef>
                <a:spcPct val="0"/>
              </a:spcBef>
              <a:spcAft>
                <a:spcPct val="35000"/>
              </a:spcAft>
            </a:pPr>
            <a:r>
              <a:rPr lang="en-US" sz="2000" dirty="0">
                <a:ea typeface="微軟正黑體" pitchFamily="34" charset="-120"/>
              </a:rPr>
              <a:t>Co-Location</a:t>
            </a:r>
          </a:p>
        </p:txBody>
      </p:sp>
      <p:grpSp>
        <p:nvGrpSpPr>
          <p:cNvPr id="18" name="群組 17"/>
          <p:cNvGrpSpPr/>
          <p:nvPr/>
        </p:nvGrpSpPr>
        <p:grpSpPr>
          <a:xfrm>
            <a:off x="1341822" y="3960457"/>
            <a:ext cx="2343647" cy="1281755"/>
            <a:chOff x="1341822" y="3960457"/>
            <a:chExt cx="2343647" cy="1281755"/>
          </a:xfrm>
        </p:grpSpPr>
        <p:sp>
          <p:nvSpPr>
            <p:cNvPr id="7" name="向左箭號 6"/>
            <p:cNvSpPr/>
            <p:nvPr/>
          </p:nvSpPr>
          <p:spPr>
            <a:xfrm rot="10800000">
              <a:off x="2142918" y="4361005"/>
              <a:ext cx="1542551" cy="480658"/>
            </a:xfrm>
            <a:prstGeom prst="leftArrow">
              <a:avLst>
                <a:gd name="adj1" fmla="val 60000"/>
                <a:gd name="adj2" fmla="val 50000"/>
              </a:avLst>
            </a:prstGeom>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hueOff val="0"/>
                <a:satOff val="0"/>
                <a:lumOff val="0"/>
                <a:alphaOff val="0"/>
              </a:schemeClr>
            </a:fontRef>
          </p:style>
        </p:sp>
        <p:sp>
          <p:nvSpPr>
            <p:cNvPr id="8" name="手繪多邊形 7"/>
            <p:cNvSpPr/>
            <p:nvPr/>
          </p:nvSpPr>
          <p:spPr>
            <a:xfrm>
              <a:off x="1341822" y="3960457"/>
              <a:ext cx="1602193" cy="1281755"/>
            </a:xfrm>
            <a:custGeom>
              <a:avLst/>
              <a:gdLst>
                <a:gd name="connsiteX0" fmla="*/ 0 w 1602193"/>
                <a:gd name="connsiteY0" fmla="*/ 128176 h 1281755"/>
                <a:gd name="connsiteX1" fmla="*/ 37542 w 1602193"/>
                <a:gd name="connsiteY1" fmla="*/ 37542 h 1281755"/>
                <a:gd name="connsiteX2" fmla="*/ 128176 w 1602193"/>
                <a:gd name="connsiteY2" fmla="*/ 0 h 1281755"/>
                <a:gd name="connsiteX3" fmla="*/ 1474017 w 1602193"/>
                <a:gd name="connsiteY3" fmla="*/ 0 h 1281755"/>
                <a:gd name="connsiteX4" fmla="*/ 1564651 w 1602193"/>
                <a:gd name="connsiteY4" fmla="*/ 37542 h 1281755"/>
                <a:gd name="connsiteX5" fmla="*/ 1602193 w 1602193"/>
                <a:gd name="connsiteY5" fmla="*/ 128176 h 1281755"/>
                <a:gd name="connsiteX6" fmla="*/ 1602193 w 1602193"/>
                <a:gd name="connsiteY6" fmla="*/ 1153579 h 1281755"/>
                <a:gd name="connsiteX7" fmla="*/ 1564651 w 1602193"/>
                <a:gd name="connsiteY7" fmla="*/ 1244213 h 1281755"/>
                <a:gd name="connsiteX8" fmla="*/ 1474017 w 1602193"/>
                <a:gd name="connsiteY8" fmla="*/ 1281755 h 1281755"/>
                <a:gd name="connsiteX9" fmla="*/ 128176 w 1602193"/>
                <a:gd name="connsiteY9" fmla="*/ 1281755 h 1281755"/>
                <a:gd name="connsiteX10" fmla="*/ 37542 w 1602193"/>
                <a:gd name="connsiteY10" fmla="*/ 1244213 h 1281755"/>
                <a:gd name="connsiteX11" fmla="*/ 0 w 1602193"/>
                <a:gd name="connsiteY11" fmla="*/ 1153579 h 1281755"/>
                <a:gd name="connsiteX12" fmla="*/ 0 w 1602193"/>
                <a:gd name="connsiteY12" fmla="*/ 128176 h 128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2193" h="1281755">
                  <a:moveTo>
                    <a:pt x="0" y="128176"/>
                  </a:moveTo>
                  <a:cubicBezTo>
                    <a:pt x="0" y="94182"/>
                    <a:pt x="13504" y="61580"/>
                    <a:pt x="37542" y="37542"/>
                  </a:cubicBezTo>
                  <a:cubicBezTo>
                    <a:pt x="61580" y="13504"/>
                    <a:pt x="94182" y="0"/>
                    <a:pt x="128176" y="0"/>
                  </a:cubicBezTo>
                  <a:lnTo>
                    <a:pt x="1474017" y="0"/>
                  </a:lnTo>
                  <a:cubicBezTo>
                    <a:pt x="1508011" y="0"/>
                    <a:pt x="1540613" y="13504"/>
                    <a:pt x="1564651" y="37542"/>
                  </a:cubicBezTo>
                  <a:cubicBezTo>
                    <a:pt x="1588689" y="61580"/>
                    <a:pt x="1602193" y="94182"/>
                    <a:pt x="1602193" y="128176"/>
                  </a:cubicBezTo>
                  <a:lnTo>
                    <a:pt x="1602193" y="1153579"/>
                  </a:lnTo>
                  <a:cubicBezTo>
                    <a:pt x="1602193" y="1187573"/>
                    <a:pt x="1588689" y="1220175"/>
                    <a:pt x="1564651" y="1244213"/>
                  </a:cubicBezTo>
                  <a:cubicBezTo>
                    <a:pt x="1540613" y="1268251"/>
                    <a:pt x="1508011" y="1281755"/>
                    <a:pt x="1474017" y="1281755"/>
                  </a:cubicBezTo>
                  <a:lnTo>
                    <a:pt x="128176" y="1281755"/>
                  </a:lnTo>
                  <a:cubicBezTo>
                    <a:pt x="94182" y="1281755"/>
                    <a:pt x="61580" y="1268251"/>
                    <a:pt x="37542" y="1244213"/>
                  </a:cubicBezTo>
                  <a:cubicBezTo>
                    <a:pt x="13504" y="1220175"/>
                    <a:pt x="0" y="1187573"/>
                    <a:pt x="0" y="1153579"/>
                  </a:cubicBezTo>
                  <a:lnTo>
                    <a:pt x="0" y="128176"/>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7071" tIns="87071" rIns="87071" bIns="87071"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dirty="0">
                  <a:ea typeface="微軟正黑體" pitchFamily="34" charset="-120"/>
                </a:rPr>
                <a:t>Space for one rack</a:t>
              </a:r>
            </a:p>
          </p:txBody>
        </p:sp>
      </p:grpSp>
      <p:grpSp>
        <p:nvGrpSpPr>
          <p:cNvPr id="19" name="群組 18"/>
          <p:cNvGrpSpPr/>
          <p:nvPr/>
        </p:nvGrpSpPr>
        <p:grpSpPr>
          <a:xfrm>
            <a:off x="2066905" y="2209950"/>
            <a:ext cx="1602193" cy="1957527"/>
            <a:chOff x="2066905" y="2209950"/>
            <a:chExt cx="1602193" cy="1957527"/>
          </a:xfrm>
        </p:grpSpPr>
        <p:sp>
          <p:nvSpPr>
            <p:cNvPr id="9" name="向左箭號 8"/>
            <p:cNvSpPr/>
            <p:nvPr/>
          </p:nvSpPr>
          <p:spPr>
            <a:xfrm rot="13500000">
              <a:off x="2642100" y="3155873"/>
              <a:ext cx="1542551" cy="480658"/>
            </a:xfrm>
            <a:prstGeom prst="leftArrow">
              <a:avLst>
                <a:gd name="adj1" fmla="val 60000"/>
                <a:gd name="adj2" fmla="val 50000"/>
              </a:avLst>
            </a:prstGeom>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hueOff val="0"/>
                <a:satOff val="0"/>
                <a:lumOff val="0"/>
                <a:alphaOff val="0"/>
              </a:schemeClr>
            </a:fontRef>
          </p:style>
        </p:sp>
        <p:sp>
          <p:nvSpPr>
            <p:cNvPr id="10" name="手繪多邊形 9"/>
            <p:cNvSpPr/>
            <p:nvPr/>
          </p:nvSpPr>
          <p:spPr>
            <a:xfrm>
              <a:off x="2066905" y="2209950"/>
              <a:ext cx="1602193" cy="1281755"/>
            </a:xfrm>
            <a:custGeom>
              <a:avLst/>
              <a:gdLst>
                <a:gd name="connsiteX0" fmla="*/ 0 w 1602193"/>
                <a:gd name="connsiteY0" fmla="*/ 128176 h 1281755"/>
                <a:gd name="connsiteX1" fmla="*/ 37542 w 1602193"/>
                <a:gd name="connsiteY1" fmla="*/ 37542 h 1281755"/>
                <a:gd name="connsiteX2" fmla="*/ 128176 w 1602193"/>
                <a:gd name="connsiteY2" fmla="*/ 0 h 1281755"/>
                <a:gd name="connsiteX3" fmla="*/ 1474017 w 1602193"/>
                <a:gd name="connsiteY3" fmla="*/ 0 h 1281755"/>
                <a:gd name="connsiteX4" fmla="*/ 1564651 w 1602193"/>
                <a:gd name="connsiteY4" fmla="*/ 37542 h 1281755"/>
                <a:gd name="connsiteX5" fmla="*/ 1602193 w 1602193"/>
                <a:gd name="connsiteY5" fmla="*/ 128176 h 1281755"/>
                <a:gd name="connsiteX6" fmla="*/ 1602193 w 1602193"/>
                <a:gd name="connsiteY6" fmla="*/ 1153579 h 1281755"/>
                <a:gd name="connsiteX7" fmla="*/ 1564651 w 1602193"/>
                <a:gd name="connsiteY7" fmla="*/ 1244213 h 1281755"/>
                <a:gd name="connsiteX8" fmla="*/ 1474017 w 1602193"/>
                <a:gd name="connsiteY8" fmla="*/ 1281755 h 1281755"/>
                <a:gd name="connsiteX9" fmla="*/ 128176 w 1602193"/>
                <a:gd name="connsiteY9" fmla="*/ 1281755 h 1281755"/>
                <a:gd name="connsiteX10" fmla="*/ 37542 w 1602193"/>
                <a:gd name="connsiteY10" fmla="*/ 1244213 h 1281755"/>
                <a:gd name="connsiteX11" fmla="*/ 0 w 1602193"/>
                <a:gd name="connsiteY11" fmla="*/ 1153579 h 1281755"/>
                <a:gd name="connsiteX12" fmla="*/ 0 w 1602193"/>
                <a:gd name="connsiteY12" fmla="*/ 128176 h 128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2193" h="1281755">
                  <a:moveTo>
                    <a:pt x="0" y="128176"/>
                  </a:moveTo>
                  <a:cubicBezTo>
                    <a:pt x="0" y="94182"/>
                    <a:pt x="13504" y="61580"/>
                    <a:pt x="37542" y="37542"/>
                  </a:cubicBezTo>
                  <a:cubicBezTo>
                    <a:pt x="61580" y="13504"/>
                    <a:pt x="94182" y="0"/>
                    <a:pt x="128176" y="0"/>
                  </a:cubicBezTo>
                  <a:lnTo>
                    <a:pt x="1474017" y="0"/>
                  </a:lnTo>
                  <a:cubicBezTo>
                    <a:pt x="1508011" y="0"/>
                    <a:pt x="1540613" y="13504"/>
                    <a:pt x="1564651" y="37542"/>
                  </a:cubicBezTo>
                  <a:cubicBezTo>
                    <a:pt x="1588689" y="61580"/>
                    <a:pt x="1602193" y="94182"/>
                    <a:pt x="1602193" y="128176"/>
                  </a:cubicBezTo>
                  <a:lnTo>
                    <a:pt x="1602193" y="1153579"/>
                  </a:lnTo>
                  <a:cubicBezTo>
                    <a:pt x="1602193" y="1187573"/>
                    <a:pt x="1588689" y="1220175"/>
                    <a:pt x="1564651" y="1244213"/>
                  </a:cubicBezTo>
                  <a:cubicBezTo>
                    <a:pt x="1540613" y="1268251"/>
                    <a:pt x="1508011" y="1281755"/>
                    <a:pt x="1474017" y="1281755"/>
                  </a:cubicBezTo>
                  <a:lnTo>
                    <a:pt x="128176" y="1281755"/>
                  </a:lnTo>
                  <a:cubicBezTo>
                    <a:pt x="94182" y="1281755"/>
                    <a:pt x="61580" y="1268251"/>
                    <a:pt x="37542" y="1244213"/>
                  </a:cubicBezTo>
                  <a:cubicBezTo>
                    <a:pt x="13504" y="1220175"/>
                    <a:pt x="0" y="1187573"/>
                    <a:pt x="0" y="1153579"/>
                  </a:cubicBezTo>
                  <a:lnTo>
                    <a:pt x="0" y="128176"/>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87071" tIns="87071" rIns="87071" bIns="87071"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600" dirty="0">
                  <a:ea typeface="微軟正黑體" pitchFamily="34" charset="-120"/>
                </a:rPr>
                <a:t>2 100Mbps lines</a:t>
              </a:r>
            </a:p>
          </p:txBody>
        </p:sp>
      </p:grpSp>
      <p:grpSp>
        <p:nvGrpSpPr>
          <p:cNvPr id="20" name="群組 19"/>
          <p:cNvGrpSpPr/>
          <p:nvPr/>
        </p:nvGrpSpPr>
        <p:grpSpPr>
          <a:xfrm>
            <a:off x="3817412" y="1484867"/>
            <a:ext cx="1602193" cy="2183428"/>
            <a:chOff x="3817412" y="1484867"/>
            <a:chExt cx="1602193" cy="2183428"/>
          </a:xfrm>
        </p:grpSpPr>
        <p:sp>
          <p:nvSpPr>
            <p:cNvPr id="11" name="向左箭號 10"/>
            <p:cNvSpPr/>
            <p:nvPr/>
          </p:nvSpPr>
          <p:spPr>
            <a:xfrm rot="16200000">
              <a:off x="3847233" y="2656691"/>
              <a:ext cx="1542551" cy="480658"/>
            </a:xfrm>
            <a:prstGeom prst="leftArrow">
              <a:avLst>
                <a:gd name="adj1" fmla="val 60000"/>
                <a:gd name="adj2" fmla="val 50000"/>
              </a:avLst>
            </a:prstGeom>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hueOff val="0"/>
                <a:satOff val="0"/>
                <a:lumOff val="0"/>
                <a:alphaOff val="0"/>
              </a:schemeClr>
            </a:fontRef>
          </p:style>
        </p:sp>
        <p:sp>
          <p:nvSpPr>
            <p:cNvPr id="12" name="手繪多邊形 11"/>
            <p:cNvSpPr/>
            <p:nvPr/>
          </p:nvSpPr>
          <p:spPr>
            <a:xfrm>
              <a:off x="3817412" y="1484867"/>
              <a:ext cx="1602193" cy="1281755"/>
            </a:xfrm>
            <a:custGeom>
              <a:avLst/>
              <a:gdLst>
                <a:gd name="connsiteX0" fmla="*/ 0 w 1602193"/>
                <a:gd name="connsiteY0" fmla="*/ 128176 h 1281755"/>
                <a:gd name="connsiteX1" fmla="*/ 37542 w 1602193"/>
                <a:gd name="connsiteY1" fmla="*/ 37542 h 1281755"/>
                <a:gd name="connsiteX2" fmla="*/ 128176 w 1602193"/>
                <a:gd name="connsiteY2" fmla="*/ 0 h 1281755"/>
                <a:gd name="connsiteX3" fmla="*/ 1474017 w 1602193"/>
                <a:gd name="connsiteY3" fmla="*/ 0 h 1281755"/>
                <a:gd name="connsiteX4" fmla="*/ 1564651 w 1602193"/>
                <a:gd name="connsiteY4" fmla="*/ 37542 h 1281755"/>
                <a:gd name="connsiteX5" fmla="*/ 1602193 w 1602193"/>
                <a:gd name="connsiteY5" fmla="*/ 128176 h 1281755"/>
                <a:gd name="connsiteX6" fmla="*/ 1602193 w 1602193"/>
                <a:gd name="connsiteY6" fmla="*/ 1153579 h 1281755"/>
                <a:gd name="connsiteX7" fmla="*/ 1564651 w 1602193"/>
                <a:gd name="connsiteY7" fmla="*/ 1244213 h 1281755"/>
                <a:gd name="connsiteX8" fmla="*/ 1474017 w 1602193"/>
                <a:gd name="connsiteY8" fmla="*/ 1281755 h 1281755"/>
                <a:gd name="connsiteX9" fmla="*/ 128176 w 1602193"/>
                <a:gd name="connsiteY9" fmla="*/ 1281755 h 1281755"/>
                <a:gd name="connsiteX10" fmla="*/ 37542 w 1602193"/>
                <a:gd name="connsiteY10" fmla="*/ 1244213 h 1281755"/>
                <a:gd name="connsiteX11" fmla="*/ 0 w 1602193"/>
                <a:gd name="connsiteY11" fmla="*/ 1153579 h 1281755"/>
                <a:gd name="connsiteX12" fmla="*/ 0 w 1602193"/>
                <a:gd name="connsiteY12" fmla="*/ 128176 h 128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2193" h="1281755">
                  <a:moveTo>
                    <a:pt x="0" y="128176"/>
                  </a:moveTo>
                  <a:cubicBezTo>
                    <a:pt x="0" y="94182"/>
                    <a:pt x="13504" y="61580"/>
                    <a:pt x="37542" y="37542"/>
                  </a:cubicBezTo>
                  <a:cubicBezTo>
                    <a:pt x="61580" y="13504"/>
                    <a:pt x="94182" y="0"/>
                    <a:pt x="128176" y="0"/>
                  </a:cubicBezTo>
                  <a:lnTo>
                    <a:pt x="1474017" y="0"/>
                  </a:lnTo>
                  <a:cubicBezTo>
                    <a:pt x="1508011" y="0"/>
                    <a:pt x="1540613" y="13504"/>
                    <a:pt x="1564651" y="37542"/>
                  </a:cubicBezTo>
                  <a:cubicBezTo>
                    <a:pt x="1588689" y="61580"/>
                    <a:pt x="1602193" y="94182"/>
                    <a:pt x="1602193" y="128176"/>
                  </a:cubicBezTo>
                  <a:lnTo>
                    <a:pt x="1602193" y="1153579"/>
                  </a:lnTo>
                  <a:cubicBezTo>
                    <a:pt x="1602193" y="1187573"/>
                    <a:pt x="1588689" y="1220175"/>
                    <a:pt x="1564651" y="1244213"/>
                  </a:cubicBezTo>
                  <a:cubicBezTo>
                    <a:pt x="1540613" y="1268251"/>
                    <a:pt x="1508011" y="1281755"/>
                    <a:pt x="1474017" y="1281755"/>
                  </a:cubicBezTo>
                  <a:lnTo>
                    <a:pt x="128176" y="1281755"/>
                  </a:lnTo>
                  <a:cubicBezTo>
                    <a:pt x="94182" y="1281755"/>
                    <a:pt x="61580" y="1268251"/>
                    <a:pt x="37542" y="1244213"/>
                  </a:cubicBezTo>
                  <a:cubicBezTo>
                    <a:pt x="13504" y="1220175"/>
                    <a:pt x="0" y="1187573"/>
                    <a:pt x="0" y="1153579"/>
                  </a:cubicBezTo>
                  <a:lnTo>
                    <a:pt x="0" y="128176"/>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87071" tIns="87071" rIns="87071" bIns="87071"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600" dirty="0">
                  <a:ea typeface="微軟正黑體" pitchFamily="34" charset="-120"/>
                </a:rPr>
                <a:t>4kW power supply</a:t>
              </a:r>
            </a:p>
          </p:txBody>
        </p:sp>
      </p:grpSp>
      <p:grpSp>
        <p:nvGrpSpPr>
          <p:cNvPr id="21" name="群組 20"/>
          <p:cNvGrpSpPr/>
          <p:nvPr/>
        </p:nvGrpSpPr>
        <p:grpSpPr>
          <a:xfrm>
            <a:off x="5052365" y="2209950"/>
            <a:ext cx="2117746" cy="1426581"/>
            <a:chOff x="5052365" y="2209950"/>
            <a:chExt cx="2117746" cy="1426581"/>
          </a:xfrm>
        </p:grpSpPr>
        <p:sp>
          <p:nvSpPr>
            <p:cNvPr id="13" name="向左箭號 12"/>
            <p:cNvSpPr/>
            <p:nvPr/>
          </p:nvSpPr>
          <p:spPr>
            <a:xfrm rot="18900000">
              <a:off x="5052365" y="3155873"/>
              <a:ext cx="1542551" cy="480658"/>
            </a:xfrm>
            <a:prstGeom prst="leftArrow">
              <a:avLst>
                <a:gd name="adj1" fmla="val 60000"/>
                <a:gd name="adj2" fmla="val 50000"/>
              </a:avLst>
            </a:prstGeom>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hueOff val="0"/>
                <a:satOff val="0"/>
                <a:lumOff val="0"/>
                <a:alphaOff val="0"/>
              </a:schemeClr>
            </a:fontRef>
          </p:style>
        </p:sp>
        <p:sp>
          <p:nvSpPr>
            <p:cNvPr id="15" name="手繪多邊形 14"/>
            <p:cNvSpPr/>
            <p:nvPr/>
          </p:nvSpPr>
          <p:spPr>
            <a:xfrm>
              <a:off x="5567918" y="2209950"/>
              <a:ext cx="1602193" cy="1281755"/>
            </a:xfrm>
            <a:custGeom>
              <a:avLst/>
              <a:gdLst>
                <a:gd name="connsiteX0" fmla="*/ 0 w 1602193"/>
                <a:gd name="connsiteY0" fmla="*/ 128176 h 1281755"/>
                <a:gd name="connsiteX1" fmla="*/ 37542 w 1602193"/>
                <a:gd name="connsiteY1" fmla="*/ 37542 h 1281755"/>
                <a:gd name="connsiteX2" fmla="*/ 128176 w 1602193"/>
                <a:gd name="connsiteY2" fmla="*/ 0 h 1281755"/>
                <a:gd name="connsiteX3" fmla="*/ 1474017 w 1602193"/>
                <a:gd name="connsiteY3" fmla="*/ 0 h 1281755"/>
                <a:gd name="connsiteX4" fmla="*/ 1564651 w 1602193"/>
                <a:gd name="connsiteY4" fmla="*/ 37542 h 1281755"/>
                <a:gd name="connsiteX5" fmla="*/ 1602193 w 1602193"/>
                <a:gd name="connsiteY5" fmla="*/ 128176 h 1281755"/>
                <a:gd name="connsiteX6" fmla="*/ 1602193 w 1602193"/>
                <a:gd name="connsiteY6" fmla="*/ 1153579 h 1281755"/>
                <a:gd name="connsiteX7" fmla="*/ 1564651 w 1602193"/>
                <a:gd name="connsiteY7" fmla="*/ 1244213 h 1281755"/>
                <a:gd name="connsiteX8" fmla="*/ 1474017 w 1602193"/>
                <a:gd name="connsiteY8" fmla="*/ 1281755 h 1281755"/>
                <a:gd name="connsiteX9" fmla="*/ 128176 w 1602193"/>
                <a:gd name="connsiteY9" fmla="*/ 1281755 h 1281755"/>
                <a:gd name="connsiteX10" fmla="*/ 37542 w 1602193"/>
                <a:gd name="connsiteY10" fmla="*/ 1244213 h 1281755"/>
                <a:gd name="connsiteX11" fmla="*/ 0 w 1602193"/>
                <a:gd name="connsiteY11" fmla="*/ 1153579 h 1281755"/>
                <a:gd name="connsiteX12" fmla="*/ 0 w 1602193"/>
                <a:gd name="connsiteY12" fmla="*/ 128176 h 128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2193" h="1281755">
                  <a:moveTo>
                    <a:pt x="0" y="128176"/>
                  </a:moveTo>
                  <a:cubicBezTo>
                    <a:pt x="0" y="94182"/>
                    <a:pt x="13504" y="61580"/>
                    <a:pt x="37542" y="37542"/>
                  </a:cubicBezTo>
                  <a:cubicBezTo>
                    <a:pt x="61580" y="13504"/>
                    <a:pt x="94182" y="0"/>
                    <a:pt x="128176" y="0"/>
                  </a:cubicBezTo>
                  <a:lnTo>
                    <a:pt x="1474017" y="0"/>
                  </a:lnTo>
                  <a:cubicBezTo>
                    <a:pt x="1508011" y="0"/>
                    <a:pt x="1540613" y="13504"/>
                    <a:pt x="1564651" y="37542"/>
                  </a:cubicBezTo>
                  <a:cubicBezTo>
                    <a:pt x="1588689" y="61580"/>
                    <a:pt x="1602193" y="94182"/>
                    <a:pt x="1602193" y="128176"/>
                  </a:cubicBezTo>
                  <a:lnTo>
                    <a:pt x="1602193" y="1153579"/>
                  </a:lnTo>
                  <a:cubicBezTo>
                    <a:pt x="1602193" y="1187573"/>
                    <a:pt x="1588689" y="1220175"/>
                    <a:pt x="1564651" y="1244213"/>
                  </a:cubicBezTo>
                  <a:cubicBezTo>
                    <a:pt x="1540613" y="1268251"/>
                    <a:pt x="1508011" y="1281755"/>
                    <a:pt x="1474017" y="1281755"/>
                  </a:cubicBezTo>
                  <a:lnTo>
                    <a:pt x="128176" y="1281755"/>
                  </a:lnTo>
                  <a:cubicBezTo>
                    <a:pt x="94182" y="1281755"/>
                    <a:pt x="61580" y="1268251"/>
                    <a:pt x="37542" y="1244213"/>
                  </a:cubicBezTo>
                  <a:cubicBezTo>
                    <a:pt x="13504" y="1220175"/>
                    <a:pt x="0" y="1187573"/>
                    <a:pt x="0" y="1153579"/>
                  </a:cubicBezTo>
                  <a:lnTo>
                    <a:pt x="0" y="128176"/>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87071" tIns="87071" rIns="87071" bIns="87071"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dirty="0">
                  <a:ea typeface="微軟正黑體" pitchFamily="34" charset="-120"/>
                </a:rPr>
                <a:t>Securities firm can lease at least one rack</a:t>
              </a:r>
            </a:p>
          </p:txBody>
        </p:sp>
      </p:grpSp>
      <p:grpSp>
        <p:nvGrpSpPr>
          <p:cNvPr id="22" name="群組 21"/>
          <p:cNvGrpSpPr/>
          <p:nvPr/>
        </p:nvGrpSpPr>
        <p:grpSpPr>
          <a:xfrm>
            <a:off x="5551547" y="3960457"/>
            <a:ext cx="2343648" cy="1281755"/>
            <a:chOff x="5551547" y="3960457"/>
            <a:chExt cx="2343648" cy="1281755"/>
          </a:xfrm>
        </p:grpSpPr>
        <p:sp>
          <p:nvSpPr>
            <p:cNvPr id="16" name="向左箭號 15"/>
            <p:cNvSpPr/>
            <p:nvPr/>
          </p:nvSpPr>
          <p:spPr>
            <a:xfrm>
              <a:off x="5551547" y="4361005"/>
              <a:ext cx="1542551" cy="480658"/>
            </a:xfrm>
            <a:prstGeom prst="leftArrow">
              <a:avLst>
                <a:gd name="adj1" fmla="val 60000"/>
                <a:gd name="adj2" fmla="val 50000"/>
              </a:avLst>
            </a:prstGeom>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lt1">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a:schemeClr val="lt1">
                <a:hueOff val="0"/>
                <a:satOff val="0"/>
                <a:lumOff val="0"/>
                <a:alphaOff val="0"/>
              </a:schemeClr>
            </a:fontRef>
          </p:style>
        </p:sp>
        <p:sp>
          <p:nvSpPr>
            <p:cNvPr id="17" name="手繪多邊形 16"/>
            <p:cNvSpPr/>
            <p:nvPr/>
          </p:nvSpPr>
          <p:spPr>
            <a:xfrm>
              <a:off x="6293002" y="3960457"/>
              <a:ext cx="1602193" cy="1281755"/>
            </a:xfrm>
            <a:custGeom>
              <a:avLst/>
              <a:gdLst>
                <a:gd name="connsiteX0" fmla="*/ 0 w 1602193"/>
                <a:gd name="connsiteY0" fmla="*/ 128176 h 1281755"/>
                <a:gd name="connsiteX1" fmla="*/ 37542 w 1602193"/>
                <a:gd name="connsiteY1" fmla="*/ 37542 h 1281755"/>
                <a:gd name="connsiteX2" fmla="*/ 128176 w 1602193"/>
                <a:gd name="connsiteY2" fmla="*/ 0 h 1281755"/>
                <a:gd name="connsiteX3" fmla="*/ 1474017 w 1602193"/>
                <a:gd name="connsiteY3" fmla="*/ 0 h 1281755"/>
                <a:gd name="connsiteX4" fmla="*/ 1564651 w 1602193"/>
                <a:gd name="connsiteY4" fmla="*/ 37542 h 1281755"/>
                <a:gd name="connsiteX5" fmla="*/ 1602193 w 1602193"/>
                <a:gd name="connsiteY5" fmla="*/ 128176 h 1281755"/>
                <a:gd name="connsiteX6" fmla="*/ 1602193 w 1602193"/>
                <a:gd name="connsiteY6" fmla="*/ 1153579 h 1281755"/>
                <a:gd name="connsiteX7" fmla="*/ 1564651 w 1602193"/>
                <a:gd name="connsiteY7" fmla="*/ 1244213 h 1281755"/>
                <a:gd name="connsiteX8" fmla="*/ 1474017 w 1602193"/>
                <a:gd name="connsiteY8" fmla="*/ 1281755 h 1281755"/>
                <a:gd name="connsiteX9" fmla="*/ 128176 w 1602193"/>
                <a:gd name="connsiteY9" fmla="*/ 1281755 h 1281755"/>
                <a:gd name="connsiteX10" fmla="*/ 37542 w 1602193"/>
                <a:gd name="connsiteY10" fmla="*/ 1244213 h 1281755"/>
                <a:gd name="connsiteX11" fmla="*/ 0 w 1602193"/>
                <a:gd name="connsiteY11" fmla="*/ 1153579 h 1281755"/>
                <a:gd name="connsiteX12" fmla="*/ 0 w 1602193"/>
                <a:gd name="connsiteY12" fmla="*/ 128176 h 128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2193" h="1281755">
                  <a:moveTo>
                    <a:pt x="0" y="128176"/>
                  </a:moveTo>
                  <a:cubicBezTo>
                    <a:pt x="0" y="94182"/>
                    <a:pt x="13504" y="61580"/>
                    <a:pt x="37542" y="37542"/>
                  </a:cubicBezTo>
                  <a:cubicBezTo>
                    <a:pt x="61580" y="13504"/>
                    <a:pt x="94182" y="0"/>
                    <a:pt x="128176" y="0"/>
                  </a:cubicBezTo>
                  <a:lnTo>
                    <a:pt x="1474017" y="0"/>
                  </a:lnTo>
                  <a:cubicBezTo>
                    <a:pt x="1508011" y="0"/>
                    <a:pt x="1540613" y="13504"/>
                    <a:pt x="1564651" y="37542"/>
                  </a:cubicBezTo>
                  <a:cubicBezTo>
                    <a:pt x="1588689" y="61580"/>
                    <a:pt x="1602193" y="94182"/>
                    <a:pt x="1602193" y="128176"/>
                  </a:cubicBezTo>
                  <a:lnTo>
                    <a:pt x="1602193" y="1153579"/>
                  </a:lnTo>
                  <a:cubicBezTo>
                    <a:pt x="1602193" y="1187573"/>
                    <a:pt x="1588689" y="1220175"/>
                    <a:pt x="1564651" y="1244213"/>
                  </a:cubicBezTo>
                  <a:cubicBezTo>
                    <a:pt x="1540613" y="1268251"/>
                    <a:pt x="1508011" y="1281755"/>
                    <a:pt x="1474017" y="1281755"/>
                  </a:cubicBezTo>
                  <a:lnTo>
                    <a:pt x="128176" y="1281755"/>
                  </a:lnTo>
                  <a:cubicBezTo>
                    <a:pt x="94182" y="1281755"/>
                    <a:pt x="61580" y="1268251"/>
                    <a:pt x="37542" y="1244213"/>
                  </a:cubicBezTo>
                  <a:cubicBezTo>
                    <a:pt x="13504" y="1220175"/>
                    <a:pt x="0" y="1187573"/>
                    <a:pt x="0" y="1153579"/>
                  </a:cubicBezTo>
                  <a:lnTo>
                    <a:pt x="0" y="128176"/>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87071" tIns="87071" rIns="87071" bIns="87071"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dirty="0">
                  <a:ea typeface="微軟正黑體" pitchFamily="34" charset="-120"/>
                </a:rPr>
                <a:t>Equal connection distance to all securities firms </a:t>
              </a:r>
            </a:p>
          </p:txBody>
        </p:sp>
      </p:grpSp>
    </p:spTree>
    <p:extLst>
      <p:ext uri="{BB962C8B-B14F-4D97-AF65-F5344CB8AC3E}">
        <p14:creationId xmlns:p14="http://schemas.microsoft.com/office/powerpoint/2010/main" val="282214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3"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1+#ppt_w/2"/>
                                          </p:val>
                                        </p:tav>
                                        <p:tav tm="100000">
                                          <p:val>
                                            <p:strVal val="#ppt_x"/>
                                          </p:val>
                                        </p:tav>
                                      </p:tavLst>
                                    </p:anim>
                                    <p:anim calcmode="lin" valueType="num">
                                      <p:cBhvr additive="base">
                                        <p:cTn id="23" dur="500" fill="hold"/>
                                        <p:tgtEl>
                                          <p:spTgt spid="2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136525"/>
            <a:ext cx="8229600" cy="936104"/>
          </a:xfrm>
        </p:spPr>
        <p:txBody>
          <a:bodyPr/>
          <a:lstStyle/>
          <a:p>
            <a:r>
              <a:rPr kumimoji="1" lang="en-US" sz="4400" b="1" dirty="0">
                <a:solidFill>
                  <a:schemeClr val="accent6">
                    <a:lumMod val="75000"/>
                  </a:schemeClr>
                </a:solidFill>
                <a:latin typeface="+mn-lt"/>
                <a:ea typeface="細明體" pitchFamily="49" charset="-120"/>
              </a:rPr>
              <a:t>Value-added Co-Location Services</a:t>
            </a:r>
          </a:p>
        </p:txBody>
      </p:sp>
      <p:sp>
        <p:nvSpPr>
          <p:cNvPr id="4" name="投影片編號版面配置區 3"/>
          <p:cNvSpPr>
            <a:spLocks noGrp="1"/>
          </p:cNvSpPr>
          <p:nvPr>
            <p:ph type="sldNum" sz="quarter" idx="12"/>
          </p:nvPr>
        </p:nvSpPr>
        <p:spPr/>
        <p:txBody>
          <a:bodyPr/>
          <a:lstStyle/>
          <a:p>
            <a:pPr>
              <a:defRPr/>
            </a:pPr>
            <a:fld id="{641175BB-B234-40E7-BF51-B3A294324074}" type="slidenum">
              <a:rPr lang="zh-TW" altLang="en-US" smtClean="0"/>
              <a:pPr>
                <a:defRPr/>
              </a:pPr>
              <a:t>5</a:t>
            </a:fld>
            <a:endParaRPr lang="zh-TW" altLang="en-US" dirty="0"/>
          </a:p>
        </p:txBody>
      </p:sp>
      <p:sp>
        <p:nvSpPr>
          <p:cNvPr id="5" name="內容版面配置區 4"/>
          <p:cNvSpPr>
            <a:spLocks noGrp="1"/>
          </p:cNvSpPr>
          <p:nvPr>
            <p:ph idx="1"/>
          </p:nvPr>
        </p:nvSpPr>
        <p:spPr>
          <a:xfrm>
            <a:off x="648072" y="1196752"/>
            <a:ext cx="8316416" cy="5112568"/>
          </a:xfrm>
        </p:spPr>
        <p:txBody>
          <a:bodyPr/>
          <a:lstStyle/>
          <a:p>
            <a:r>
              <a:rPr lang="en-US" dirty="0">
                <a:latin typeface="+mn-lt"/>
              </a:rPr>
              <a:t>Lease of additional </a:t>
            </a:r>
            <a:r>
              <a:rPr lang="en-US" dirty="0" smtClean="0">
                <a:latin typeface="+mn-lt"/>
              </a:rPr>
              <a:t>trade </a:t>
            </a:r>
            <a:r>
              <a:rPr lang="en-US" dirty="0">
                <a:latin typeface="+mn-lt"/>
              </a:rPr>
              <a:t>and </a:t>
            </a:r>
            <a:r>
              <a:rPr lang="en-US" dirty="0" smtClean="0">
                <a:latin typeface="+mn-lt"/>
              </a:rPr>
              <a:t>market data lines</a:t>
            </a:r>
            <a:endParaRPr lang="en-US" dirty="0">
              <a:latin typeface="+mn-lt"/>
            </a:endParaRPr>
          </a:p>
          <a:p>
            <a:r>
              <a:rPr lang="en-US" dirty="0">
                <a:latin typeface="+mn-lt"/>
              </a:rPr>
              <a:t>Point-to-point </a:t>
            </a:r>
            <a:r>
              <a:rPr lang="en-US" dirty="0" smtClean="0">
                <a:latin typeface="+mn-lt"/>
              </a:rPr>
              <a:t>dedicated lines</a:t>
            </a:r>
            <a:endParaRPr lang="en-US" dirty="0">
              <a:latin typeface="+mn-lt"/>
            </a:endParaRPr>
          </a:p>
          <a:p>
            <a:r>
              <a:rPr lang="en-US" dirty="0">
                <a:latin typeface="+mn-lt"/>
              </a:rPr>
              <a:t>Independently controlled </a:t>
            </a:r>
            <a:r>
              <a:rPr lang="en-US" dirty="0" smtClean="0">
                <a:latin typeface="+mn-lt"/>
              </a:rPr>
              <a:t>access (cage) </a:t>
            </a:r>
          </a:p>
          <a:p>
            <a:r>
              <a:rPr lang="en-US" dirty="0" smtClean="0">
                <a:latin typeface="+mn-lt"/>
              </a:rPr>
              <a:t>Rack reservation (up to 6 months) </a:t>
            </a:r>
          </a:p>
          <a:p>
            <a:r>
              <a:rPr lang="en-US" dirty="0" smtClean="0">
                <a:latin typeface="+mn-lt"/>
              </a:rPr>
              <a:t>Rack </a:t>
            </a:r>
            <a:r>
              <a:rPr lang="en-US" dirty="0">
                <a:latin typeface="+mn-lt"/>
              </a:rPr>
              <a:t>relocation </a:t>
            </a:r>
          </a:p>
          <a:p>
            <a:endParaRPr lang="en-US" altLang="zh-TW" dirty="0">
              <a:latin typeface="+mn-lt"/>
            </a:endParaRPr>
          </a:p>
          <a:p>
            <a:pPr>
              <a:buNone/>
            </a:pPr>
            <a:r>
              <a:rPr lang="en-US" dirty="0">
                <a:latin typeface="+mn-lt"/>
                <a:ea typeface="標楷體" pitchFamily="65" charset="-120"/>
              </a:rPr>
              <a:t>  </a:t>
            </a:r>
          </a:p>
          <a:p>
            <a:pPr>
              <a:buNone/>
            </a:pPr>
            <a:endParaRPr lang="zh-TW" altLang="en-US" dirty="0">
              <a:latin typeface="+mn-lt"/>
              <a:ea typeface="標楷體" pitchFamily="65" charset="-120"/>
            </a:endParaRPr>
          </a:p>
          <a:p>
            <a:pPr>
              <a:buNone/>
            </a:pPr>
            <a:endParaRPr lang="en-US" altLang="zh-TW" dirty="0">
              <a:latin typeface="+mn-lt"/>
              <a:ea typeface="標楷體" pitchFamily="65" charset="-120"/>
            </a:endParaRPr>
          </a:p>
          <a:p>
            <a:endParaRPr lang="en-US" altLang="zh-TW" dirty="0">
              <a:latin typeface="+mn-lt"/>
              <a:ea typeface="標楷體" pitchFamily="65" charset="-120"/>
            </a:endParaRPr>
          </a:p>
          <a:p>
            <a:endParaRPr lang="zh-TW" altLang="en-US" dirty="0">
              <a:latin typeface="+mn-lt"/>
              <a:ea typeface="標楷體" pitchFamily="65" charset="-120"/>
            </a:endParaRPr>
          </a:p>
        </p:txBody>
      </p:sp>
      <p:pic>
        <p:nvPicPr>
          <p:cNvPr id="9218" name="Picture 2" descr="「進步」的圖片搜尋結果"/>
          <p:cNvPicPr>
            <a:picLocks noChangeAspect="1" noChangeArrowheads="1"/>
          </p:cNvPicPr>
          <p:nvPr/>
        </p:nvPicPr>
        <p:blipFill>
          <a:blip r:embed="rId3" cstate="print"/>
          <a:srcRect/>
          <a:stretch>
            <a:fillRect/>
          </a:stretch>
        </p:blipFill>
        <p:spPr bwMode="auto">
          <a:xfrm>
            <a:off x="6552704" y="4437112"/>
            <a:ext cx="2591296" cy="2406491"/>
          </a:xfrm>
          <a:prstGeom prst="rect">
            <a:avLst/>
          </a:prstGeom>
          <a:noFill/>
        </p:spPr>
      </p:pic>
    </p:spTree>
    <p:extLst>
      <p:ext uri="{BB962C8B-B14F-4D97-AF65-F5344CB8AC3E}">
        <p14:creationId xmlns:p14="http://schemas.microsoft.com/office/powerpoint/2010/main" val="282214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50912" y="136027"/>
            <a:ext cx="8193088" cy="936104"/>
          </a:xfrm>
        </p:spPr>
        <p:txBody>
          <a:bodyPr/>
          <a:lstStyle/>
          <a:p>
            <a:r>
              <a:rPr kumimoji="1" lang="en-US" sz="4400" b="1">
                <a:solidFill>
                  <a:schemeClr val="accent6">
                    <a:lumMod val="75000"/>
                  </a:schemeClr>
                </a:solidFill>
                <a:latin typeface="+mn-lt"/>
                <a:ea typeface="細明體" pitchFamily="49" charset="-120"/>
              </a:rPr>
              <a:t>Connection comparison </a:t>
            </a:r>
          </a:p>
        </p:txBody>
      </p:sp>
      <p:sp>
        <p:nvSpPr>
          <p:cNvPr id="4" name="投影片編號版面配置區 3"/>
          <p:cNvSpPr>
            <a:spLocks noGrp="1"/>
          </p:cNvSpPr>
          <p:nvPr>
            <p:ph type="sldNum" sz="quarter" idx="12"/>
          </p:nvPr>
        </p:nvSpPr>
        <p:spPr/>
        <p:txBody>
          <a:bodyPr/>
          <a:lstStyle/>
          <a:p>
            <a:pPr>
              <a:defRPr/>
            </a:pPr>
            <a:fld id="{641175BB-B234-40E7-BF51-B3A294324074}" type="slidenum">
              <a:rPr lang="zh-TW" altLang="en-US" smtClean="0"/>
              <a:pPr>
                <a:defRPr/>
              </a:pPr>
              <a:t>6</a:t>
            </a:fld>
            <a:endParaRPr lang="zh-TW" altLang="en-US" dirty="0"/>
          </a:p>
        </p:txBody>
      </p:sp>
      <p:graphicFrame>
        <p:nvGraphicFramePr>
          <p:cNvPr id="9" name="內容版面配置區 8"/>
          <p:cNvGraphicFramePr>
            <a:graphicFrameLocks noGrp="1"/>
          </p:cNvGraphicFramePr>
          <p:nvPr>
            <p:ph idx="1"/>
            <p:extLst>
              <p:ext uri="{D42A27DB-BD31-4B8C-83A1-F6EECF244321}">
                <p14:modId xmlns:p14="http://schemas.microsoft.com/office/powerpoint/2010/main" val="1874573241"/>
              </p:ext>
            </p:extLst>
          </p:nvPr>
        </p:nvGraphicFramePr>
        <p:xfrm>
          <a:off x="395536" y="1167266"/>
          <a:ext cx="8568952" cy="4791183"/>
        </p:xfrm>
        <a:graphic>
          <a:graphicData uri="http://schemas.openxmlformats.org/drawingml/2006/table">
            <a:tbl>
              <a:tblPr firstRow="1" bandRow="1">
                <a:tableStyleId>{5C22544A-7EE6-4342-B048-85BDC9FD1C3A}</a:tableStyleId>
              </a:tblPr>
              <a:tblGrid>
                <a:gridCol w="2554207">
                  <a:extLst>
                    <a:ext uri="{9D8B030D-6E8A-4147-A177-3AD203B41FA5}">
                      <a16:colId xmlns:a16="http://schemas.microsoft.com/office/drawing/2014/main" val="20000"/>
                    </a:ext>
                  </a:extLst>
                </a:gridCol>
                <a:gridCol w="2353465">
                  <a:extLst>
                    <a:ext uri="{9D8B030D-6E8A-4147-A177-3AD203B41FA5}">
                      <a16:colId xmlns:a16="http://schemas.microsoft.com/office/drawing/2014/main" val="20001"/>
                    </a:ext>
                  </a:extLst>
                </a:gridCol>
                <a:gridCol w="2153779">
                  <a:extLst>
                    <a:ext uri="{9D8B030D-6E8A-4147-A177-3AD203B41FA5}">
                      <a16:colId xmlns:a16="http://schemas.microsoft.com/office/drawing/2014/main" val="20002"/>
                    </a:ext>
                  </a:extLst>
                </a:gridCol>
                <a:gridCol w="1507501">
                  <a:extLst>
                    <a:ext uri="{9D8B030D-6E8A-4147-A177-3AD203B41FA5}">
                      <a16:colId xmlns:a16="http://schemas.microsoft.com/office/drawing/2014/main" val="20003"/>
                    </a:ext>
                  </a:extLst>
                </a:gridCol>
              </a:tblGrid>
              <a:tr h="370840">
                <a:tc>
                  <a:txBody>
                    <a:bodyPr/>
                    <a:lstStyle/>
                    <a:p>
                      <a:pPr algn="ctr"/>
                      <a:r>
                        <a:rPr lang="en-US" sz="2400" dirty="0">
                          <a:latin typeface="微軟正黑體" pitchFamily="34" charset="-120"/>
                          <a:ea typeface="微軟正黑體" pitchFamily="34" charset="-120"/>
                        </a:rPr>
                        <a:t>Differences</a:t>
                      </a:r>
                    </a:p>
                  </a:txBody>
                  <a:tcPr/>
                </a:tc>
                <a:tc>
                  <a:txBody>
                    <a:bodyPr/>
                    <a:lstStyle/>
                    <a:p>
                      <a:pPr algn="ctr"/>
                      <a:r>
                        <a:rPr lang="en-US" sz="2400" b="1" dirty="0">
                          <a:solidFill>
                            <a:schemeClr val="lt1"/>
                          </a:solidFill>
                          <a:latin typeface="微軟正黑體" pitchFamily="34" charset="-120"/>
                          <a:ea typeface="微軟正黑體" pitchFamily="34" charset="-120"/>
                          <a:cs typeface="+mn-cs"/>
                        </a:rPr>
                        <a:t>TWSE Co-Location</a:t>
                      </a:r>
                    </a:p>
                  </a:txBody>
                  <a:tcPr/>
                </a:tc>
                <a:tc>
                  <a:txBody>
                    <a:bodyPr/>
                    <a:lstStyle/>
                    <a:p>
                      <a:pPr algn="ctr"/>
                      <a:r>
                        <a:rPr lang="en-US" sz="2400" b="1" dirty="0">
                          <a:solidFill>
                            <a:schemeClr val="lt1"/>
                          </a:solidFill>
                          <a:latin typeface="微軟正黑體" pitchFamily="34" charset="-120"/>
                          <a:ea typeface="微軟正黑體" pitchFamily="34" charset="-120"/>
                          <a:cs typeface="+mn-cs"/>
                        </a:rPr>
                        <a:t>Example: Telecommunications company IDC</a:t>
                      </a:r>
                    </a:p>
                  </a:txBody>
                  <a:tcPr/>
                </a:tc>
                <a:tc>
                  <a:txBody>
                    <a:bodyPr/>
                    <a:lstStyle/>
                    <a:p>
                      <a:pPr algn="ctr" latinLnBrk="0"/>
                      <a:r>
                        <a:rPr lang="en-US" sz="1800" b="1" dirty="0">
                          <a:solidFill>
                            <a:schemeClr val="lt1"/>
                          </a:solidFill>
                          <a:latin typeface="微軟正黑體" pitchFamily="34" charset="-120"/>
                          <a:ea typeface="微軟正黑體" pitchFamily="34" charset="-120"/>
                          <a:cs typeface="+mn-cs"/>
                        </a:rPr>
                        <a:t>Traditional connection</a:t>
                      </a:r>
                    </a:p>
                  </a:txBody>
                  <a:tcPr/>
                </a:tc>
                <a:extLst>
                  <a:ext uri="{0D108BD9-81ED-4DB2-BD59-A6C34878D82A}">
                    <a16:rowId xmlns:a16="http://schemas.microsoft.com/office/drawing/2014/main" val="10000"/>
                  </a:ext>
                </a:extLst>
              </a:tr>
              <a:tr h="503832">
                <a:tc>
                  <a:txBody>
                    <a:bodyPr/>
                    <a:lstStyle/>
                    <a:p>
                      <a:pPr algn="l">
                        <a:lnSpc>
                          <a:spcPts val="2200"/>
                        </a:lnSpc>
                        <a:spcAft>
                          <a:spcPts val="0"/>
                        </a:spcAft>
                      </a:pPr>
                      <a:r>
                        <a:rPr lang="en-US" sz="2000" dirty="0">
                          <a:latin typeface="微軟正黑體" pitchFamily="34" charset="-120"/>
                          <a:ea typeface="微軟正黑體" pitchFamily="34" charset="-120"/>
                          <a:cs typeface="新細明體"/>
                        </a:rPr>
                        <a:t>Distance to trading </a:t>
                      </a:r>
                      <a:r>
                        <a:rPr lang="en-US" sz="2000" dirty="0" smtClean="0">
                          <a:latin typeface="微軟正黑體" pitchFamily="34" charset="-120"/>
                          <a:ea typeface="微軟正黑體" pitchFamily="34" charset="-120"/>
                          <a:cs typeface="新細明體"/>
                        </a:rPr>
                        <a:t>information system</a:t>
                      </a:r>
                      <a:endParaRPr lang="en-US" sz="2000" dirty="0">
                        <a:latin typeface="微軟正黑體" pitchFamily="34" charset="-120"/>
                        <a:ea typeface="微軟正黑體" pitchFamily="34" charset="-120"/>
                        <a:cs typeface="新細明體"/>
                      </a:endParaRPr>
                    </a:p>
                  </a:txBody>
                  <a:tcPr marL="68580" marR="68580" marT="0" marB="0" anchor="ctr"/>
                </a:tc>
                <a:tc>
                  <a:txBody>
                    <a:bodyPr/>
                    <a:lstStyle/>
                    <a:p>
                      <a:pPr algn="l" rtl="0">
                        <a:lnSpc>
                          <a:spcPts val="2200"/>
                        </a:lnSpc>
                        <a:spcAft>
                          <a:spcPts val="0"/>
                        </a:spcAft>
                      </a:pPr>
                      <a:endParaRPr lang="zh-TW" sz="2400" kern="100" dirty="0">
                        <a:latin typeface="微軟正黑體" pitchFamily="34" charset="-120"/>
                        <a:ea typeface="微軟正黑體" pitchFamily="34" charset="-120"/>
                        <a:cs typeface="新細明體"/>
                      </a:endParaRPr>
                    </a:p>
                  </a:txBody>
                  <a:tcPr marL="68580" marR="68580" marT="0" marB="0" anchor="ctr"/>
                </a:tc>
                <a:tc>
                  <a:txBody>
                    <a:bodyPr/>
                    <a:lstStyle/>
                    <a:p>
                      <a:pPr algn="ctr">
                        <a:lnSpc>
                          <a:spcPts val="2200"/>
                        </a:lnSpc>
                        <a:spcAft>
                          <a:spcPts val="0"/>
                        </a:spcAft>
                      </a:pPr>
                      <a:r>
                        <a:rPr lang="en-US" sz="2400" dirty="0">
                          <a:latin typeface="微軟正黑體" pitchFamily="34" charset="-120"/>
                          <a:ea typeface="微軟正黑體" pitchFamily="34" charset="-120"/>
                          <a:cs typeface="新細明體"/>
                        </a:rPr>
                        <a:t>Nearby</a:t>
                      </a:r>
                    </a:p>
                  </a:txBody>
                  <a:tcPr marL="68580" marR="68580" marT="0" marB="0" anchor="ctr"/>
                </a:tc>
                <a:tc>
                  <a:txBody>
                    <a:bodyPr/>
                    <a:lstStyle/>
                    <a:p>
                      <a:pPr algn="ctr">
                        <a:lnSpc>
                          <a:spcPts val="2200"/>
                        </a:lnSpc>
                        <a:spcAft>
                          <a:spcPts val="0"/>
                        </a:spcAft>
                      </a:pPr>
                      <a:r>
                        <a:rPr lang="en-US" sz="2400" dirty="0">
                          <a:latin typeface="微軟正黑體" pitchFamily="34" charset="-120"/>
                          <a:ea typeface="微軟正黑體" pitchFamily="34" charset="-120"/>
                          <a:cs typeface="新細明體"/>
                        </a:rPr>
                        <a:t>Farther</a:t>
                      </a:r>
                    </a:p>
                  </a:txBody>
                  <a:tcPr marL="68580" marR="68580" marT="0" marB="0" anchor="ctr"/>
                </a:tc>
                <a:extLst>
                  <a:ext uri="{0D108BD9-81ED-4DB2-BD59-A6C34878D82A}">
                    <a16:rowId xmlns:a16="http://schemas.microsoft.com/office/drawing/2014/main" val="10001"/>
                  </a:ext>
                </a:extLst>
              </a:tr>
              <a:tr h="504056">
                <a:tc>
                  <a:txBody>
                    <a:bodyPr/>
                    <a:lstStyle/>
                    <a:p>
                      <a:pPr algn="l">
                        <a:lnSpc>
                          <a:spcPts val="2200"/>
                        </a:lnSpc>
                        <a:spcAft>
                          <a:spcPts val="0"/>
                        </a:spcAft>
                      </a:pPr>
                      <a:r>
                        <a:rPr lang="en-US" sz="2000" dirty="0">
                          <a:latin typeface="微軟正黑體" pitchFamily="34" charset="-120"/>
                          <a:ea typeface="微軟正黑體" pitchFamily="34" charset="-120"/>
                          <a:cs typeface="新細明體"/>
                        </a:rPr>
                        <a:t>Network speed</a:t>
                      </a:r>
                    </a:p>
                  </a:txBody>
                  <a:tcPr marL="68580" marR="68580" marT="0" marB="0" anchor="ctr"/>
                </a:tc>
                <a:tc>
                  <a:txBody>
                    <a:bodyPr/>
                    <a:lstStyle/>
                    <a:p>
                      <a:pPr algn="l" rtl="0">
                        <a:lnSpc>
                          <a:spcPts val="2200"/>
                        </a:lnSpc>
                        <a:spcAft>
                          <a:spcPts val="0"/>
                        </a:spcAft>
                      </a:pPr>
                      <a:endParaRPr lang="zh-TW" sz="2400" kern="100" dirty="0">
                        <a:latin typeface="微軟正黑體" pitchFamily="34" charset="-120"/>
                        <a:ea typeface="微軟正黑體" pitchFamily="34" charset="-120"/>
                        <a:cs typeface="新細明體"/>
                      </a:endParaRPr>
                    </a:p>
                  </a:txBody>
                  <a:tcPr marL="68580" marR="68580" marT="0" marB="0" anchor="ctr"/>
                </a:tc>
                <a:tc>
                  <a:txBody>
                    <a:bodyPr/>
                    <a:lstStyle/>
                    <a:p>
                      <a:pPr algn="ctr">
                        <a:lnSpc>
                          <a:spcPts val="2200"/>
                        </a:lnSpc>
                        <a:spcAft>
                          <a:spcPts val="0"/>
                        </a:spcAft>
                      </a:pPr>
                      <a:r>
                        <a:rPr lang="en-US" sz="2400">
                          <a:latin typeface="微軟正黑體" pitchFamily="34" charset="-120"/>
                          <a:ea typeface="微軟正黑體" pitchFamily="34" charset="-120"/>
                          <a:cs typeface="新細明體"/>
                        </a:rPr>
                        <a:t>Second fastest</a:t>
                      </a:r>
                    </a:p>
                  </a:txBody>
                  <a:tcPr marL="68580" marR="68580" marT="0" marB="0" anchor="ctr"/>
                </a:tc>
                <a:tc>
                  <a:txBody>
                    <a:bodyPr/>
                    <a:lstStyle/>
                    <a:p>
                      <a:pPr algn="ctr">
                        <a:lnSpc>
                          <a:spcPts val="2200"/>
                        </a:lnSpc>
                        <a:spcAft>
                          <a:spcPts val="0"/>
                        </a:spcAft>
                      </a:pPr>
                      <a:r>
                        <a:rPr lang="en-US" sz="2400" dirty="0">
                          <a:latin typeface="微軟正黑體" pitchFamily="34" charset="-120"/>
                          <a:ea typeface="微軟正黑體" pitchFamily="34" charset="-120"/>
                          <a:cs typeface="新細明體"/>
                        </a:rPr>
                        <a:t>Slower</a:t>
                      </a:r>
                    </a:p>
                  </a:txBody>
                  <a:tcPr marL="68580" marR="68580" marT="0" marB="0" anchor="ctr"/>
                </a:tc>
                <a:extLst>
                  <a:ext uri="{0D108BD9-81ED-4DB2-BD59-A6C34878D82A}">
                    <a16:rowId xmlns:a16="http://schemas.microsoft.com/office/drawing/2014/main" val="10002"/>
                  </a:ext>
                </a:extLst>
              </a:tr>
              <a:tr h="678943">
                <a:tc>
                  <a:txBody>
                    <a:bodyPr/>
                    <a:lstStyle/>
                    <a:p>
                      <a:pPr algn="l">
                        <a:lnSpc>
                          <a:spcPts val="2200"/>
                        </a:lnSpc>
                        <a:spcAft>
                          <a:spcPts val="0"/>
                        </a:spcAft>
                      </a:pPr>
                      <a:r>
                        <a:rPr lang="en-US" sz="2000" dirty="0">
                          <a:latin typeface="微軟正黑體" pitchFamily="34" charset="-120"/>
                          <a:ea typeface="微軟正黑體" pitchFamily="34" charset="-120"/>
                          <a:cs typeface="新細明體"/>
                        </a:rPr>
                        <a:t>Network rent (at same speed)</a:t>
                      </a:r>
                    </a:p>
                  </a:txBody>
                  <a:tcPr marL="68580" marR="68580" marT="0" marB="0" anchor="ctr"/>
                </a:tc>
                <a:tc>
                  <a:txBody>
                    <a:bodyPr/>
                    <a:lstStyle/>
                    <a:p>
                      <a:pPr algn="l" rtl="0">
                        <a:lnSpc>
                          <a:spcPts val="2200"/>
                        </a:lnSpc>
                        <a:spcAft>
                          <a:spcPts val="0"/>
                        </a:spcAft>
                      </a:pPr>
                      <a:endParaRPr lang="zh-TW" sz="2400" kern="100" dirty="0">
                        <a:latin typeface="微軟正黑體" pitchFamily="34" charset="-120"/>
                        <a:ea typeface="微軟正黑體" pitchFamily="34" charset="-120"/>
                        <a:cs typeface="新細明體"/>
                      </a:endParaRPr>
                    </a:p>
                  </a:txBody>
                  <a:tcPr marL="68580" marR="68580" marT="0" marB="0" anchor="ctr"/>
                </a:tc>
                <a:tc gridSpan="2">
                  <a:txBody>
                    <a:bodyPr/>
                    <a:lstStyle/>
                    <a:p>
                      <a:pPr algn="ctr"/>
                      <a:r>
                        <a:rPr lang="en-US" sz="2400" dirty="0">
                          <a:latin typeface="微軟正黑體" pitchFamily="34" charset="-120"/>
                          <a:ea typeface="微軟正黑體" pitchFamily="34" charset="-120"/>
                        </a:rPr>
                        <a:t>Similarities</a:t>
                      </a: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2400" dirty="0">
                        <a:latin typeface="微軟正黑體" pitchFamily="34" charset="-120"/>
                        <a:ea typeface="微軟正黑體" pitchFamily="34" charset="-120"/>
                      </a:endParaRPr>
                    </a:p>
                  </a:txBody>
                  <a:tcPr anchor="ctr"/>
                </a:tc>
                <a:extLst>
                  <a:ext uri="{0D108BD9-81ED-4DB2-BD59-A6C34878D82A}">
                    <a16:rowId xmlns:a16="http://schemas.microsoft.com/office/drawing/2014/main" val="10003"/>
                  </a:ext>
                </a:extLst>
              </a:tr>
              <a:tr h="720080">
                <a:tc>
                  <a:txBody>
                    <a:bodyPr/>
                    <a:lstStyle/>
                    <a:p>
                      <a:pPr algn="l">
                        <a:lnSpc>
                          <a:spcPts val="2200"/>
                        </a:lnSpc>
                        <a:spcAft>
                          <a:spcPts val="0"/>
                        </a:spcAft>
                      </a:pPr>
                      <a:r>
                        <a:rPr lang="en-US" sz="2000" dirty="0">
                          <a:latin typeface="微軟正黑體" pitchFamily="34" charset="-120"/>
                          <a:ea typeface="微軟正黑體" pitchFamily="34" charset="-120"/>
                          <a:cs typeface="新細明體"/>
                        </a:rPr>
                        <a:t>Market transmission latency </a:t>
                      </a:r>
                    </a:p>
                  </a:txBody>
                  <a:tcPr marL="68580" marR="68580" marT="0" marB="0" anchor="ctr"/>
                </a:tc>
                <a:tc>
                  <a:txBody>
                    <a:bodyPr/>
                    <a:lstStyle/>
                    <a:p>
                      <a:pPr algn="l" rtl="0">
                        <a:lnSpc>
                          <a:spcPts val="2200"/>
                        </a:lnSpc>
                        <a:spcAft>
                          <a:spcPts val="0"/>
                        </a:spcAft>
                      </a:pPr>
                      <a:endParaRPr lang="zh-TW" sz="2400" kern="100" dirty="0">
                        <a:latin typeface="微軟正黑體" pitchFamily="34" charset="-120"/>
                        <a:ea typeface="微軟正黑體" pitchFamily="34" charset="-120"/>
                        <a:cs typeface="新細明體"/>
                      </a:endParaRPr>
                    </a:p>
                  </a:txBody>
                  <a:tcPr marL="68580" marR="68580" marT="0" marB="0" anchor="ctr"/>
                </a:tc>
                <a:tc>
                  <a:txBody>
                    <a:bodyPr/>
                    <a:lstStyle/>
                    <a:p>
                      <a:pPr algn="ctr">
                        <a:lnSpc>
                          <a:spcPts val="2200"/>
                        </a:lnSpc>
                        <a:spcAft>
                          <a:spcPts val="0"/>
                        </a:spcAft>
                      </a:pPr>
                      <a:r>
                        <a:rPr lang="en-US" sz="2400">
                          <a:latin typeface="微軟正黑體" pitchFamily="34" charset="-120"/>
                          <a:ea typeface="微軟正黑體" pitchFamily="34" charset="-120"/>
                          <a:cs typeface="新細明體"/>
                        </a:rPr>
                        <a:t>Second shortest </a:t>
                      </a:r>
                    </a:p>
                  </a:txBody>
                  <a:tcPr marL="68580" marR="68580" marT="0" marB="0" anchor="ctr"/>
                </a:tc>
                <a:tc>
                  <a:txBody>
                    <a:bodyPr/>
                    <a:lstStyle/>
                    <a:p>
                      <a:pPr algn="ctr">
                        <a:lnSpc>
                          <a:spcPts val="2200"/>
                        </a:lnSpc>
                        <a:spcAft>
                          <a:spcPts val="0"/>
                        </a:spcAft>
                      </a:pPr>
                      <a:r>
                        <a:rPr lang="en-US" sz="2400" dirty="0">
                          <a:latin typeface="微軟正黑體" pitchFamily="34" charset="-120"/>
                          <a:ea typeface="微軟正黑體" pitchFamily="34" charset="-120"/>
                          <a:cs typeface="新細明體"/>
                        </a:rPr>
                        <a:t>Longer</a:t>
                      </a:r>
                    </a:p>
                  </a:txBody>
                  <a:tcPr marL="68580" marR="68580" marT="0" marB="0" anchor="ctr"/>
                </a:tc>
                <a:extLst>
                  <a:ext uri="{0D108BD9-81ED-4DB2-BD59-A6C34878D82A}">
                    <a16:rowId xmlns:a16="http://schemas.microsoft.com/office/drawing/2014/main" val="10004"/>
                  </a:ext>
                </a:extLst>
              </a:tr>
              <a:tr h="720080">
                <a:tc>
                  <a:txBody>
                    <a:bodyPr/>
                    <a:lstStyle/>
                    <a:p>
                      <a:pPr algn="l">
                        <a:lnSpc>
                          <a:spcPts val="2200"/>
                        </a:lnSpc>
                        <a:spcAft>
                          <a:spcPts val="0"/>
                        </a:spcAft>
                      </a:pPr>
                      <a:r>
                        <a:rPr lang="en-US" sz="2000" dirty="0">
                          <a:latin typeface="微軟正黑體" pitchFamily="34" charset="-120"/>
                          <a:ea typeface="微軟正黑體" pitchFamily="34" charset="-120"/>
                          <a:cs typeface="新細明體"/>
                        </a:rPr>
                        <a:t>Order placing latency </a:t>
                      </a:r>
                    </a:p>
                  </a:txBody>
                  <a:tcPr marL="68580" marR="68580" marT="0" marB="0" anchor="ctr"/>
                </a:tc>
                <a:tc>
                  <a:txBody>
                    <a:bodyPr/>
                    <a:lstStyle/>
                    <a:p>
                      <a:pPr algn="l" rtl="0">
                        <a:lnSpc>
                          <a:spcPts val="2200"/>
                        </a:lnSpc>
                        <a:spcAft>
                          <a:spcPts val="0"/>
                        </a:spcAft>
                      </a:pPr>
                      <a:endParaRPr lang="zh-TW" sz="2400" kern="100" dirty="0">
                        <a:latin typeface="微軟正黑體" pitchFamily="34" charset="-120"/>
                        <a:ea typeface="微軟正黑體" pitchFamily="34" charset="-120"/>
                        <a:cs typeface="新細明體"/>
                      </a:endParaRPr>
                    </a:p>
                  </a:txBody>
                  <a:tcPr marL="68580" marR="68580" marT="0" marB="0" anchor="ctr"/>
                </a:tc>
                <a:tc>
                  <a:txBody>
                    <a:bodyPr/>
                    <a:lstStyle/>
                    <a:p>
                      <a:pPr algn="ctr">
                        <a:lnSpc>
                          <a:spcPts val="2200"/>
                        </a:lnSpc>
                        <a:spcAft>
                          <a:spcPts val="0"/>
                        </a:spcAft>
                      </a:pPr>
                      <a:r>
                        <a:rPr lang="en-US" sz="2400">
                          <a:latin typeface="微軟正黑體" pitchFamily="34" charset="-120"/>
                          <a:ea typeface="微軟正黑體" pitchFamily="34" charset="-120"/>
                          <a:cs typeface="新細明體"/>
                        </a:rPr>
                        <a:t>Second shortest</a:t>
                      </a:r>
                    </a:p>
                  </a:txBody>
                  <a:tcPr marL="68580" marR="68580" marT="0" marB="0" anchor="ctr"/>
                </a:tc>
                <a:tc>
                  <a:txBody>
                    <a:bodyPr/>
                    <a:lstStyle/>
                    <a:p>
                      <a:pPr algn="ctr">
                        <a:lnSpc>
                          <a:spcPts val="2200"/>
                        </a:lnSpc>
                        <a:spcAft>
                          <a:spcPts val="0"/>
                        </a:spcAft>
                      </a:pPr>
                      <a:r>
                        <a:rPr lang="en-US" sz="2400" dirty="0">
                          <a:latin typeface="微軟正黑體" pitchFamily="34" charset="-120"/>
                          <a:ea typeface="微軟正黑體" pitchFamily="34" charset="-120"/>
                          <a:cs typeface="新細明體"/>
                        </a:rPr>
                        <a:t>Longer</a:t>
                      </a:r>
                    </a:p>
                  </a:txBody>
                  <a:tcPr marL="68580" marR="68580" marT="0" marB="0" anchor="ctr"/>
                </a:tc>
                <a:extLst>
                  <a:ext uri="{0D108BD9-81ED-4DB2-BD59-A6C34878D82A}">
                    <a16:rowId xmlns:a16="http://schemas.microsoft.com/office/drawing/2014/main" val="10005"/>
                  </a:ext>
                </a:extLst>
              </a:tr>
            </a:tbl>
          </a:graphicData>
        </a:graphic>
      </p:graphicFrame>
      <p:sp>
        <p:nvSpPr>
          <p:cNvPr id="13" name="文字方塊 12"/>
          <p:cNvSpPr txBox="1"/>
          <p:nvPr/>
        </p:nvSpPr>
        <p:spPr>
          <a:xfrm>
            <a:off x="3204468" y="2689693"/>
            <a:ext cx="1872208" cy="667299"/>
          </a:xfrm>
          <a:prstGeom prst="rect">
            <a:avLst/>
          </a:prstGeom>
          <a:noFill/>
        </p:spPr>
        <p:txBody>
          <a:bodyPr wrap="square" rtlCol="0">
            <a:spAutoFit/>
          </a:bodyPr>
          <a:lstStyle/>
          <a:p>
            <a:pPr algn="ctr">
              <a:lnSpc>
                <a:spcPts val="2200"/>
              </a:lnSpc>
              <a:spcAft>
                <a:spcPts val="0"/>
              </a:spcAft>
            </a:pPr>
            <a:r>
              <a:rPr lang="en-US" sz="2400" b="1" dirty="0">
                <a:latin typeface="+mn-lt"/>
                <a:ea typeface="微軟正黑體" pitchFamily="34" charset="-120"/>
                <a:cs typeface="新細明體"/>
              </a:rPr>
              <a:t>Same building</a:t>
            </a:r>
          </a:p>
        </p:txBody>
      </p:sp>
      <p:sp>
        <p:nvSpPr>
          <p:cNvPr id="16" name="文字方塊 15"/>
          <p:cNvSpPr txBox="1"/>
          <p:nvPr/>
        </p:nvSpPr>
        <p:spPr>
          <a:xfrm>
            <a:off x="3249712" y="3429000"/>
            <a:ext cx="1872208" cy="385170"/>
          </a:xfrm>
          <a:prstGeom prst="rect">
            <a:avLst/>
          </a:prstGeom>
          <a:noFill/>
        </p:spPr>
        <p:txBody>
          <a:bodyPr wrap="square" rtlCol="0">
            <a:spAutoFit/>
          </a:bodyPr>
          <a:lstStyle/>
          <a:p>
            <a:pPr algn="ctr">
              <a:lnSpc>
                <a:spcPts val="2200"/>
              </a:lnSpc>
              <a:spcAft>
                <a:spcPts val="0"/>
              </a:spcAft>
            </a:pPr>
            <a:r>
              <a:rPr lang="en-US" sz="2400" b="1" dirty="0">
                <a:latin typeface="+mn-lt"/>
                <a:ea typeface="微軟正黑體" pitchFamily="34" charset="-120"/>
                <a:cs typeface="新細明體"/>
              </a:rPr>
              <a:t>Fastest</a:t>
            </a:r>
          </a:p>
        </p:txBody>
      </p:sp>
      <p:sp>
        <p:nvSpPr>
          <p:cNvPr id="17" name="文字方塊 16"/>
          <p:cNvSpPr txBox="1"/>
          <p:nvPr/>
        </p:nvSpPr>
        <p:spPr>
          <a:xfrm>
            <a:off x="3249712" y="4005064"/>
            <a:ext cx="1872208" cy="385170"/>
          </a:xfrm>
          <a:prstGeom prst="rect">
            <a:avLst/>
          </a:prstGeom>
          <a:noFill/>
        </p:spPr>
        <p:txBody>
          <a:bodyPr wrap="square" rtlCol="0">
            <a:spAutoFit/>
          </a:bodyPr>
          <a:lstStyle/>
          <a:p>
            <a:pPr algn="ctr">
              <a:lnSpc>
                <a:spcPts val="2200"/>
              </a:lnSpc>
              <a:spcAft>
                <a:spcPts val="0"/>
              </a:spcAft>
            </a:pPr>
            <a:r>
              <a:rPr lang="en-US" sz="2400" b="1" dirty="0">
                <a:latin typeface="+mn-lt"/>
                <a:ea typeface="微軟正黑體" pitchFamily="34" charset="-120"/>
                <a:cs typeface="新細明體"/>
              </a:rPr>
              <a:t>Cheapest</a:t>
            </a:r>
          </a:p>
        </p:txBody>
      </p:sp>
      <p:sp>
        <p:nvSpPr>
          <p:cNvPr id="18" name="文字方塊 17"/>
          <p:cNvSpPr txBox="1"/>
          <p:nvPr/>
        </p:nvSpPr>
        <p:spPr>
          <a:xfrm>
            <a:off x="3249712" y="4725144"/>
            <a:ext cx="1872208" cy="385170"/>
          </a:xfrm>
          <a:prstGeom prst="rect">
            <a:avLst/>
          </a:prstGeom>
          <a:noFill/>
        </p:spPr>
        <p:txBody>
          <a:bodyPr wrap="square" rtlCol="0">
            <a:spAutoFit/>
          </a:bodyPr>
          <a:lstStyle/>
          <a:p>
            <a:pPr algn="ctr">
              <a:lnSpc>
                <a:spcPts val="2200"/>
              </a:lnSpc>
              <a:spcAft>
                <a:spcPts val="0"/>
              </a:spcAft>
            </a:pPr>
            <a:r>
              <a:rPr lang="en-US" sz="2400" b="1">
                <a:latin typeface="+mn-lt"/>
                <a:ea typeface="微軟正黑體" pitchFamily="34" charset="-120"/>
                <a:cs typeface="新細明體"/>
              </a:rPr>
              <a:t>Shortest</a:t>
            </a:r>
          </a:p>
        </p:txBody>
      </p:sp>
      <p:sp>
        <p:nvSpPr>
          <p:cNvPr id="19" name="文字方塊 18"/>
          <p:cNvSpPr txBox="1"/>
          <p:nvPr/>
        </p:nvSpPr>
        <p:spPr>
          <a:xfrm>
            <a:off x="3249712" y="5445224"/>
            <a:ext cx="1872208" cy="385170"/>
          </a:xfrm>
          <a:prstGeom prst="rect">
            <a:avLst/>
          </a:prstGeom>
          <a:noFill/>
        </p:spPr>
        <p:txBody>
          <a:bodyPr wrap="square" rtlCol="0">
            <a:spAutoFit/>
          </a:bodyPr>
          <a:lstStyle/>
          <a:p>
            <a:pPr algn="ctr">
              <a:lnSpc>
                <a:spcPts val="2200"/>
              </a:lnSpc>
              <a:spcAft>
                <a:spcPts val="0"/>
              </a:spcAft>
            </a:pPr>
            <a:r>
              <a:rPr lang="en-US" sz="2400" b="1" dirty="0">
                <a:latin typeface="+mn-lt"/>
                <a:ea typeface="微軟正黑體" pitchFamily="34" charset="-120"/>
                <a:cs typeface="新細明體"/>
              </a:rPr>
              <a:t>Shortest</a:t>
            </a:r>
          </a:p>
        </p:txBody>
      </p:sp>
    </p:spTree>
    <p:extLst>
      <p:ext uri="{BB962C8B-B14F-4D97-AF65-F5344CB8AC3E}">
        <p14:creationId xmlns:p14="http://schemas.microsoft.com/office/powerpoint/2010/main" val="282214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13"/>
                                        </p:tgtEl>
                                        <p:attrNameLst>
                                          <p:attrName>style.color</p:attrName>
                                        </p:attrNameLst>
                                      </p:cBhvr>
                                      <p:to>
                                        <p:clrVal>
                                          <a:srgbClr val="800000"/>
                                        </p:clrVal>
                                      </p:to>
                                    </p:set>
                                    <p:set>
                                      <p:cBhvr>
                                        <p:cTn id="7" dur="500" autoRev="1" fill="hold"/>
                                        <p:tgtEl>
                                          <p:spTgt spid="13"/>
                                        </p:tgtEl>
                                        <p:attrNameLst>
                                          <p:attrName>fillcolor</p:attrName>
                                        </p:attrNameLst>
                                      </p:cBhvr>
                                      <p:to>
                                        <p:clrVal>
                                          <a:srgbClr val="800000"/>
                                        </p:clrVal>
                                      </p:to>
                                    </p:set>
                                    <p:set>
                                      <p:cBhvr>
                                        <p:cTn id="8" dur="500" autoRev="1" fill="hold"/>
                                        <p:tgtEl>
                                          <p:spTgt spid="13"/>
                                        </p:tgtEl>
                                        <p:attrNameLst>
                                          <p:attrName>fill.type</p:attrName>
                                        </p:attrNameLst>
                                      </p:cBhvr>
                                      <p:to>
                                        <p:strVal val="solid"/>
                                      </p:to>
                                    </p:set>
                                  </p:childTnLst>
                                </p:cTn>
                              </p:par>
                              <p:par>
                                <p:cTn id="9" presetID="20" presetClass="emph" presetSubtype="0" fill="hold" grpId="0" nodeType="withEffect">
                                  <p:stCondLst>
                                    <p:cond delay="0"/>
                                  </p:stCondLst>
                                  <p:iterate type="lt">
                                    <p:tmPct val="10000"/>
                                  </p:iterate>
                                  <p:childTnLst>
                                    <p:set>
                                      <p:cBhvr override="childStyle">
                                        <p:cTn id="10" dur="500" autoRev="1" fill="hold"/>
                                        <p:tgtEl>
                                          <p:spTgt spid="16"/>
                                        </p:tgtEl>
                                        <p:attrNameLst>
                                          <p:attrName>style.color</p:attrName>
                                        </p:attrNameLst>
                                      </p:cBhvr>
                                      <p:to>
                                        <p:clrVal>
                                          <a:srgbClr val="800000"/>
                                        </p:clrVal>
                                      </p:to>
                                    </p:set>
                                    <p:set>
                                      <p:cBhvr>
                                        <p:cTn id="11" dur="500" autoRev="1" fill="hold"/>
                                        <p:tgtEl>
                                          <p:spTgt spid="16"/>
                                        </p:tgtEl>
                                        <p:attrNameLst>
                                          <p:attrName>fillcolor</p:attrName>
                                        </p:attrNameLst>
                                      </p:cBhvr>
                                      <p:to>
                                        <p:clrVal>
                                          <a:srgbClr val="800000"/>
                                        </p:clrVal>
                                      </p:to>
                                    </p:set>
                                    <p:set>
                                      <p:cBhvr>
                                        <p:cTn id="12" dur="500" autoRev="1" fill="hold"/>
                                        <p:tgtEl>
                                          <p:spTgt spid="16"/>
                                        </p:tgtEl>
                                        <p:attrNameLst>
                                          <p:attrName>fill.type</p:attrName>
                                        </p:attrNameLst>
                                      </p:cBhvr>
                                      <p:to>
                                        <p:strVal val="solid"/>
                                      </p:to>
                                    </p:set>
                                  </p:childTnLst>
                                </p:cTn>
                              </p:par>
                              <p:par>
                                <p:cTn id="13" presetID="20" presetClass="emph" presetSubtype="0" fill="hold" grpId="0" nodeType="withEffect">
                                  <p:stCondLst>
                                    <p:cond delay="0"/>
                                  </p:stCondLst>
                                  <p:iterate type="lt">
                                    <p:tmPct val="10000"/>
                                  </p:iterate>
                                  <p:childTnLst>
                                    <p:set>
                                      <p:cBhvr override="childStyle">
                                        <p:cTn id="14" dur="500" autoRev="1" fill="hold"/>
                                        <p:tgtEl>
                                          <p:spTgt spid="17"/>
                                        </p:tgtEl>
                                        <p:attrNameLst>
                                          <p:attrName>style.color</p:attrName>
                                        </p:attrNameLst>
                                      </p:cBhvr>
                                      <p:to>
                                        <p:clrVal>
                                          <a:srgbClr val="800000"/>
                                        </p:clrVal>
                                      </p:to>
                                    </p:set>
                                    <p:set>
                                      <p:cBhvr>
                                        <p:cTn id="15" dur="500" autoRev="1" fill="hold"/>
                                        <p:tgtEl>
                                          <p:spTgt spid="17"/>
                                        </p:tgtEl>
                                        <p:attrNameLst>
                                          <p:attrName>fillcolor</p:attrName>
                                        </p:attrNameLst>
                                      </p:cBhvr>
                                      <p:to>
                                        <p:clrVal>
                                          <a:srgbClr val="800000"/>
                                        </p:clrVal>
                                      </p:to>
                                    </p:set>
                                    <p:set>
                                      <p:cBhvr>
                                        <p:cTn id="16" dur="500" autoRev="1" fill="hold"/>
                                        <p:tgtEl>
                                          <p:spTgt spid="17"/>
                                        </p:tgtEl>
                                        <p:attrNameLst>
                                          <p:attrName>fill.type</p:attrName>
                                        </p:attrNameLst>
                                      </p:cBhvr>
                                      <p:to>
                                        <p:strVal val="solid"/>
                                      </p:to>
                                    </p:set>
                                  </p:childTnLst>
                                </p:cTn>
                              </p:par>
                              <p:par>
                                <p:cTn id="17" presetID="20" presetClass="emph" presetSubtype="0" fill="hold" grpId="0" nodeType="withEffect">
                                  <p:stCondLst>
                                    <p:cond delay="0"/>
                                  </p:stCondLst>
                                  <p:iterate type="lt">
                                    <p:tmPct val="10000"/>
                                  </p:iterate>
                                  <p:childTnLst>
                                    <p:set>
                                      <p:cBhvr override="childStyle">
                                        <p:cTn id="18" dur="500" autoRev="1" fill="hold"/>
                                        <p:tgtEl>
                                          <p:spTgt spid="18"/>
                                        </p:tgtEl>
                                        <p:attrNameLst>
                                          <p:attrName>style.color</p:attrName>
                                        </p:attrNameLst>
                                      </p:cBhvr>
                                      <p:to>
                                        <p:clrVal>
                                          <a:srgbClr val="800000"/>
                                        </p:clrVal>
                                      </p:to>
                                    </p:set>
                                    <p:set>
                                      <p:cBhvr>
                                        <p:cTn id="19" dur="500" autoRev="1" fill="hold"/>
                                        <p:tgtEl>
                                          <p:spTgt spid="18"/>
                                        </p:tgtEl>
                                        <p:attrNameLst>
                                          <p:attrName>fillcolor</p:attrName>
                                        </p:attrNameLst>
                                      </p:cBhvr>
                                      <p:to>
                                        <p:clrVal>
                                          <a:srgbClr val="800000"/>
                                        </p:clrVal>
                                      </p:to>
                                    </p:set>
                                    <p:set>
                                      <p:cBhvr>
                                        <p:cTn id="20" dur="500" autoRev="1" fill="hold"/>
                                        <p:tgtEl>
                                          <p:spTgt spid="18"/>
                                        </p:tgtEl>
                                        <p:attrNameLst>
                                          <p:attrName>fill.type</p:attrName>
                                        </p:attrNameLst>
                                      </p:cBhvr>
                                      <p:to>
                                        <p:strVal val="solid"/>
                                      </p:to>
                                    </p:set>
                                  </p:childTnLst>
                                </p:cTn>
                              </p:par>
                              <p:par>
                                <p:cTn id="21" presetID="20" presetClass="emph" presetSubtype="0" fill="hold" grpId="0" nodeType="withEffect">
                                  <p:stCondLst>
                                    <p:cond delay="0"/>
                                  </p:stCondLst>
                                  <p:iterate type="lt">
                                    <p:tmPct val="10000"/>
                                  </p:iterate>
                                  <p:childTnLst>
                                    <p:set>
                                      <p:cBhvr override="childStyle">
                                        <p:cTn id="22" dur="500" autoRev="1" fill="hold"/>
                                        <p:tgtEl>
                                          <p:spTgt spid="19"/>
                                        </p:tgtEl>
                                        <p:attrNameLst>
                                          <p:attrName>style.color</p:attrName>
                                        </p:attrNameLst>
                                      </p:cBhvr>
                                      <p:to>
                                        <p:clrVal>
                                          <a:srgbClr val="800000"/>
                                        </p:clrVal>
                                      </p:to>
                                    </p:set>
                                    <p:set>
                                      <p:cBhvr>
                                        <p:cTn id="23" dur="500" autoRev="1" fill="hold"/>
                                        <p:tgtEl>
                                          <p:spTgt spid="19"/>
                                        </p:tgtEl>
                                        <p:attrNameLst>
                                          <p:attrName>fillcolor</p:attrName>
                                        </p:attrNameLst>
                                      </p:cBhvr>
                                      <p:to>
                                        <p:clrVal>
                                          <a:srgbClr val="800000"/>
                                        </p:clrVal>
                                      </p:to>
                                    </p:set>
                                    <p:set>
                                      <p:cBhvr>
                                        <p:cTn id="24" dur="500" autoRev="1" fill="hold"/>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0"/>
            <a:ext cx="9144000" cy="685800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hangingPunct="1">
              <a:defRPr/>
            </a:pPr>
            <a:endParaRPr kumimoji="0" lang="zh-TW" altLang="en-US" b="1" dirty="0">
              <a:solidFill>
                <a:srgbClr val="000099"/>
              </a:solidFill>
              <a:ea typeface="微軟正黑體" pitchFamily="34" charset="-120"/>
              <a:cs typeface="Arial" charset="0"/>
            </a:endParaRPr>
          </a:p>
        </p:txBody>
      </p:sp>
      <p:sp>
        <p:nvSpPr>
          <p:cNvPr id="15379" name="投影片編號版面配置區 23"/>
          <p:cNvSpPr>
            <a:spLocks noGrp="1"/>
          </p:cNvSpPr>
          <p:nvPr>
            <p:ph type="sldNum" sz="quarter" idx="12"/>
          </p:nvPr>
        </p:nvSpPr>
        <p:spPr>
          <a:xfrm>
            <a:off x="3419475" y="6381750"/>
            <a:ext cx="2133600" cy="476250"/>
          </a:xfrm>
          <a:ln>
            <a:miter lim="800000"/>
            <a:headEnd/>
            <a:tailEnd/>
          </a:ln>
        </p:spPr>
        <p:txBody>
          <a:bodyPr/>
          <a:lstStyle/>
          <a:p>
            <a:pPr>
              <a:defRPr/>
            </a:pPr>
            <a:fld id="{C8C831B4-BCFF-4F69-A4B8-D74D493F950C}" type="slidenum">
              <a:rPr lang="en-US" altLang="zh-TW" smtClean="0"/>
              <a:pPr>
                <a:defRPr/>
              </a:pPr>
              <a:t>7</a:t>
            </a:fld>
            <a:endParaRPr lang="en-US" altLang="zh-TW"/>
          </a:p>
        </p:txBody>
      </p:sp>
      <p:pic>
        <p:nvPicPr>
          <p:cNvPr id="25" name="圖片 6" descr="1-4-1_10_14.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3492" r="25150" b="32103"/>
          <a:stretch>
            <a:fillRect/>
          </a:stretch>
        </p:blipFill>
        <p:spPr bwMode="auto">
          <a:xfrm>
            <a:off x="539750" y="227085"/>
            <a:ext cx="9429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圓角矩形 7"/>
          <p:cNvSpPr/>
          <p:nvPr/>
        </p:nvSpPr>
        <p:spPr>
          <a:xfrm>
            <a:off x="2195736" y="2132856"/>
            <a:ext cx="5112568" cy="7920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細明體" pitchFamily="49" charset="-120"/>
              </a:rPr>
              <a:t>1.</a:t>
            </a:r>
            <a:r>
              <a:rPr lang="zh-TW"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細明體" pitchFamily="49" charset="-120"/>
              </a:rPr>
              <a:t> </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細明體" pitchFamily="49" charset="-120"/>
              </a:rPr>
              <a:t>The service</a:t>
            </a:r>
          </a:p>
        </p:txBody>
      </p:sp>
      <p:sp>
        <p:nvSpPr>
          <p:cNvPr id="9" name="圓角矩形 8"/>
          <p:cNvSpPr/>
          <p:nvPr/>
        </p:nvSpPr>
        <p:spPr>
          <a:xfrm>
            <a:off x="2195736" y="3284984"/>
            <a:ext cx="511256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細明體" pitchFamily="49" charset="-120"/>
              </a:rPr>
              <a:t>2.</a:t>
            </a:r>
            <a:r>
              <a:rPr lang="zh-TW"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細明體" pitchFamily="49" charset="-120"/>
              </a:rPr>
              <a:t> </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細明體" pitchFamily="49" charset="-120"/>
              </a:rPr>
              <a:t>The work plan</a:t>
            </a:r>
          </a:p>
        </p:txBody>
      </p:sp>
      <p:sp>
        <p:nvSpPr>
          <p:cNvPr id="10" name="圓角矩形 9"/>
          <p:cNvSpPr/>
          <p:nvPr/>
        </p:nvSpPr>
        <p:spPr>
          <a:xfrm>
            <a:off x="2195736" y="4437112"/>
            <a:ext cx="5112568" cy="7920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細明體" pitchFamily="49" charset="-120"/>
              </a:rPr>
              <a:t>3.</a:t>
            </a:r>
            <a:r>
              <a:rPr lang="zh-TW"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細明體" pitchFamily="49" charset="-120"/>
              </a:rPr>
              <a:t> </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細明體" pitchFamily="49" charset="-120"/>
              </a:rPr>
              <a:t>Q&amp;A</a:t>
            </a:r>
          </a:p>
        </p:txBody>
      </p:sp>
      <p:sp>
        <p:nvSpPr>
          <p:cNvPr id="11" name="文字方塊 10">
            <a:extLst>
              <a:ext uri="{FF2B5EF4-FFF2-40B4-BE49-F238E27FC236}">
                <a16:creationId xmlns:a16="http://schemas.microsoft.com/office/drawing/2014/main" id="{CDCEC522-1726-4513-9B79-6A24196FD7D0}"/>
              </a:ext>
            </a:extLst>
          </p:cNvPr>
          <p:cNvSpPr txBox="1"/>
          <p:nvPr/>
        </p:nvSpPr>
        <p:spPr>
          <a:xfrm>
            <a:off x="0" y="6396335"/>
            <a:ext cx="9144000" cy="461665"/>
          </a:xfrm>
          <a:prstGeom prst="rect">
            <a:avLst/>
          </a:prstGeom>
          <a:noFill/>
        </p:spPr>
        <p:txBody>
          <a:bodyPr>
            <a:spAutoFit/>
          </a:bodyPr>
          <a:lstStyle/>
          <a:p>
            <a:pPr algn="ctr" eaLnBrk="1" hangingPunct="1">
              <a:defRPr/>
            </a:pPr>
            <a:r>
              <a:rPr lang="en-US" sz="1200" b="1" dirty="0">
                <a:solidFill>
                  <a:schemeClr val="tx1">
                    <a:lumMod val="85000"/>
                    <a:lumOff val="15000"/>
                  </a:schemeClr>
                </a:solidFill>
                <a:latin typeface="+mn-lt"/>
                <a:ea typeface="微軟正黑體" pitchFamily="34" charset="-120"/>
              </a:rPr>
              <a:t>Easier fundraising for enterprises 　Safer investments for the public   </a:t>
            </a:r>
            <a:r>
              <a:rPr lang="en-US" sz="1200" b="1" dirty="0">
                <a:latin typeface="+mn-lt"/>
                <a:ea typeface="微軟正黑體" pitchFamily="34" charset="-120"/>
              </a:rPr>
              <a:t> </a:t>
            </a:r>
            <a:r>
              <a:rPr lang="en-US" sz="1200" b="1" dirty="0">
                <a:solidFill>
                  <a:schemeClr val="tx1">
                    <a:lumMod val="85000"/>
                    <a:lumOff val="15000"/>
                  </a:schemeClr>
                </a:solidFill>
                <a:latin typeface="+mn-lt"/>
                <a:ea typeface="微軟正黑體" pitchFamily="34" charset="-120"/>
              </a:rPr>
              <a:t>Corporate information transparency 　Fair trading mechanisms 　Diverse financial products </a:t>
            </a:r>
          </a:p>
        </p:txBody>
      </p:sp>
    </p:spTree>
    <p:extLst>
      <p:ext uri="{BB962C8B-B14F-4D97-AF65-F5344CB8AC3E}">
        <p14:creationId xmlns:p14="http://schemas.microsoft.com/office/powerpoint/2010/main" val="928755756"/>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34888" y="136027"/>
            <a:ext cx="8229600" cy="936104"/>
          </a:xfrm>
        </p:spPr>
        <p:txBody>
          <a:bodyPr/>
          <a:lstStyle/>
          <a:p>
            <a:r>
              <a:rPr kumimoji="1" lang="en-US" sz="4400" b="1">
                <a:solidFill>
                  <a:schemeClr val="accent6">
                    <a:lumMod val="75000"/>
                  </a:schemeClr>
                </a:solidFill>
                <a:latin typeface="+mn-lt"/>
                <a:ea typeface="細明體" pitchFamily="49" charset="-120"/>
              </a:rPr>
              <a:t>Customer's Checklist</a:t>
            </a:r>
          </a:p>
        </p:txBody>
      </p:sp>
      <p:sp>
        <p:nvSpPr>
          <p:cNvPr id="4" name="投影片編號版面配置區 3"/>
          <p:cNvSpPr>
            <a:spLocks noGrp="1"/>
          </p:cNvSpPr>
          <p:nvPr>
            <p:ph type="sldNum" sz="quarter" idx="12"/>
          </p:nvPr>
        </p:nvSpPr>
        <p:spPr/>
        <p:txBody>
          <a:bodyPr/>
          <a:lstStyle/>
          <a:p>
            <a:pPr>
              <a:defRPr/>
            </a:pPr>
            <a:fld id="{641175BB-B234-40E7-BF51-B3A294324074}" type="slidenum">
              <a:rPr lang="zh-TW" altLang="en-US" smtClean="0"/>
              <a:pPr>
                <a:defRPr/>
              </a:pPr>
              <a:t>8</a:t>
            </a:fld>
            <a:endParaRPr lang="zh-TW" altLang="en-US" dirty="0"/>
          </a:p>
        </p:txBody>
      </p:sp>
      <p:sp>
        <p:nvSpPr>
          <p:cNvPr id="2050" name="Rectangle 2"/>
          <p:cNvSpPr>
            <a:spLocks noChangeArrowheads="1"/>
          </p:cNvSpPr>
          <p:nvPr/>
        </p:nvSpPr>
        <p:spPr bwMode="auto">
          <a:xfrm>
            <a:off x="395536" y="1029712"/>
            <a:ext cx="835292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indent="-514350">
              <a:buFont typeface="+mj-lt"/>
              <a:buAutoNum type="arabicPeriod"/>
            </a:pPr>
            <a:r>
              <a:rPr lang="en-US" sz="3200" dirty="0">
                <a:latin typeface="+mn-lt"/>
                <a:ea typeface="微軟正黑體" pitchFamily="34" charset="-120"/>
                <a:cs typeface="Times New Roman" pitchFamily="18" charset="0"/>
              </a:rPr>
              <a:t>Lease of racks and </a:t>
            </a:r>
            <a:r>
              <a:rPr lang="en-US" sz="3200" dirty="0" smtClean="0">
                <a:latin typeface="+mn-lt"/>
                <a:ea typeface="微軟正黑體" pitchFamily="34" charset="-120"/>
                <a:cs typeface="Times New Roman" pitchFamily="18" charset="0"/>
              </a:rPr>
              <a:t>network lines. </a:t>
            </a:r>
            <a:endParaRPr lang="en-US" sz="3200" dirty="0">
              <a:latin typeface="+mn-lt"/>
              <a:ea typeface="微軟正黑體" pitchFamily="34" charset="-120"/>
              <a:cs typeface="Times New Roman" pitchFamily="18" charset="0"/>
            </a:endParaRPr>
          </a:p>
          <a:p>
            <a:pPr marL="533400" lvl="0" indent="-533400">
              <a:buFont typeface="+mj-ea"/>
              <a:buAutoNum type="arabicPeriod"/>
            </a:pPr>
            <a:r>
              <a:rPr lang="en-US" sz="3200" dirty="0">
                <a:latin typeface="+mn-lt"/>
                <a:ea typeface="微軟正黑體" pitchFamily="34" charset="-120"/>
                <a:cs typeface="Times New Roman" pitchFamily="18" charset="0"/>
              </a:rPr>
              <a:t>Application to change auction equipment and connection. </a:t>
            </a:r>
          </a:p>
          <a:p>
            <a:pPr marL="533400" indent="-533400">
              <a:buFont typeface="+mj-ea"/>
              <a:buAutoNum type="arabicPeriod"/>
            </a:pPr>
            <a:r>
              <a:rPr lang="en-US" sz="3200" dirty="0">
                <a:latin typeface="+mn-lt"/>
                <a:ea typeface="微軟正黑體" pitchFamily="34" charset="-120"/>
                <a:cs typeface="Times New Roman" pitchFamily="18" charset="0"/>
              </a:rPr>
              <a:t>Application to change real-time transmission of trading information. </a:t>
            </a:r>
          </a:p>
          <a:p>
            <a:pPr marL="533400" lvl="0" indent="-533400">
              <a:buFont typeface="+mj-ea"/>
              <a:buAutoNum type="arabicPeriod"/>
            </a:pPr>
            <a:r>
              <a:rPr lang="en-US" sz="3200" dirty="0">
                <a:latin typeface="+mn-lt"/>
                <a:ea typeface="微軟正黑體" pitchFamily="34" charset="-120"/>
                <a:cs typeface="Times New Roman" pitchFamily="18" charset="0"/>
              </a:rPr>
              <a:t>The TWSE Co-Location service allows </a:t>
            </a:r>
            <a:r>
              <a:rPr lang="en-US" sz="3200" dirty="0" smtClean="0">
                <a:latin typeface="+mn-lt"/>
                <a:ea typeface="微軟正黑體" pitchFamily="34" charset="-120"/>
                <a:cs typeface="Times New Roman" pitchFamily="18" charset="0"/>
              </a:rPr>
              <a:t>TWSE and securities </a:t>
            </a:r>
            <a:r>
              <a:rPr lang="en-US" sz="3200" dirty="0">
                <a:latin typeface="+mn-lt"/>
                <a:ea typeface="微軟正黑體" pitchFamily="34" charset="-120"/>
                <a:cs typeface="Times New Roman" pitchFamily="18" charset="0"/>
              </a:rPr>
              <a:t>firms </a:t>
            </a:r>
            <a:r>
              <a:rPr lang="en-US" sz="3200" dirty="0" smtClean="0">
                <a:latin typeface="+mn-lt"/>
                <a:ea typeface="微軟正黑體" pitchFamily="34" charset="-120"/>
                <a:cs typeface="Times New Roman" pitchFamily="18" charset="0"/>
              </a:rPr>
              <a:t>to connect directly </a:t>
            </a:r>
            <a:r>
              <a:rPr lang="en-US" sz="3200" dirty="0">
                <a:latin typeface="+mn-lt"/>
                <a:ea typeface="微軟正黑體" pitchFamily="34" charset="-120"/>
                <a:cs typeface="Times New Roman" pitchFamily="18" charset="0"/>
              </a:rPr>
              <a:t>to the mainframes of data vendors and those of TWSE First Data Center. It does not provide connection to trading systems at other TWSE data centers. </a:t>
            </a:r>
          </a:p>
        </p:txBody>
      </p:sp>
    </p:spTree>
    <p:extLst>
      <p:ext uri="{BB962C8B-B14F-4D97-AF65-F5344CB8AC3E}">
        <p14:creationId xmlns:p14="http://schemas.microsoft.com/office/powerpoint/2010/main" val="282214171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文件" ma:contentTypeID="0x0101006484BC99A4CB334480F4B2BC1B80388A" ma:contentTypeVersion="0" ma:contentTypeDescription="建立新的文件。" ma:contentTypeScope="" ma:versionID="869a0de4ba71bd3cbf53c245d937c94f">
  <xsd:schema xmlns:xsd="http://www.w3.org/2001/XMLSchema" xmlns:p="http://schemas.microsoft.com/office/2006/metadata/properties" targetNamespace="http://schemas.microsoft.com/office/2006/metadata/properties" ma:root="true" ma:fieldsID="b8ca951d90cafeb83d4a03d140f1bad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ma:readOnly="true"/>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40BE3F5-B1BC-408C-A63C-57955B179424}">
  <ds:schemaRefs>
    <ds:schemaRef ds:uri="http://schemas.microsoft.com/sharepoint/v3/contenttype/forms"/>
  </ds:schemaRefs>
</ds:datastoreItem>
</file>

<file path=customXml/itemProps2.xml><?xml version="1.0" encoding="utf-8"?>
<ds:datastoreItem xmlns:ds="http://schemas.openxmlformats.org/officeDocument/2006/customXml" ds:itemID="{B3E215AF-E2BF-42D1-8B1E-4B8BD86B18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A9D53E22-2E33-4A16-AD97-F5F5E296B1E1}">
  <ds:schemaRefs>
    <ds:schemaRef ds:uri="http://schemas.microsoft.com/office/2006/documentManagement/types"/>
    <ds:schemaRef ds:uri="http://purl.org/dc/terms/"/>
    <ds:schemaRef ds:uri="http://purl.org/dc/dcmitype/"/>
    <ds:schemaRef ds:uri="http://schemas.microsoft.com/office/2006/metadata/properties"/>
    <ds:schemaRef ds:uri="http://purl.org/dc/elements/1.1/"/>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34004</TotalTime>
  <Words>722</Words>
  <Application>Microsoft Office PowerPoint</Application>
  <PresentationFormat>如螢幕大小 (4:3)</PresentationFormat>
  <Paragraphs>145</Paragraphs>
  <Slides>15</Slides>
  <Notes>14</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15</vt:i4>
      </vt:variant>
    </vt:vector>
  </HeadingPairs>
  <TitlesOfParts>
    <vt:vector size="23" baseType="lpstr">
      <vt:lpstr>細明體</vt:lpstr>
      <vt:lpstr>微軟正黑體</vt:lpstr>
      <vt:lpstr>新細明體</vt:lpstr>
      <vt:lpstr>標楷體</vt:lpstr>
      <vt:lpstr>Arial</vt:lpstr>
      <vt:lpstr>Calibri</vt:lpstr>
      <vt:lpstr>Times New Roman</vt:lpstr>
      <vt:lpstr>Office 佈景主題</vt:lpstr>
      <vt:lpstr>PowerPoint 簡報</vt:lpstr>
      <vt:lpstr>PowerPoint 簡報</vt:lpstr>
      <vt:lpstr>PowerPoint 簡報</vt:lpstr>
      <vt:lpstr>Co-Location vs. IDC</vt:lpstr>
      <vt:lpstr>Co-Location Service Plan </vt:lpstr>
      <vt:lpstr>Value-added Co-Location Services</vt:lpstr>
      <vt:lpstr>Connection comparison </vt:lpstr>
      <vt:lpstr>PowerPoint 簡報</vt:lpstr>
      <vt:lpstr>Customer's Checklist</vt:lpstr>
      <vt:lpstr>PowerPoint 簡報</vt:lpstr>
      <vt:lpstr>Q&amp;A (1/4)</vt:lpstr>
      <vt:lpstr>Q&amp;A (2/4)</vt:lpstr>
      <vt:lpstr>Q&amp;A (3/4)</vt:lpstr>
      <vt:lpstr>Q&amp;A (4/4)</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李佳達</cp:lastModifiedBy>
  <cp:revision>3915</cp:revision>
  <dcterms:created xsi:type="dcterms:W3CDTF">2013-06-26T09:28:02Z</dcterms:created>
  <dcterms:modified xsi:type="dcterms:W3CDTF">2019-08-12T03:10:27Z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0x0101006484BC99A4CB334480F4B2BC1B80388A</vt:lpwstr>
  </property>
</Properties>
</file>