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8" r:id="rId1"/>
    <p:sldMasterId id="2147483739" r:id="rId2"/>
  </p:sldMasterIdLst>
  <p:notesMasterIdLst>
    <p:notesMasterId r:id="rId23"/>
  </p:notesMasterIdLst>
  <p:sldIdLst>
    <p:sldId id="256" r:id="rId3"/>
    <p:sldId id="271" r:id="rId4"/>
    <p:sldId id="272" r:id="rId5"/>
    <p:sldId id="273" r:id="rId6"/>
    <p:sldId id="276" r:id="rId7"/>
    <p:sldId id="318" r:id="rId8"/>
    <p:sldId id="301" r:id="rId9"/>
    <p:sldId id="303" r:id="rId10"/>
    <p:sldId id="304" r:id="rId11"/>
    <p:sldId id="305" r:id="rId12"/>
    <p:sldId id="306" r:id="rId13"/>
    <p:sldId id="300" r:id="rId14"/>
    <p:sldId id="308" r:id="rId15"/>
    <p:sldId id="311" r:id="rId16"/>
    <p:sldId id="315" r:id="rId17"/>
    <p:sldId id="316" r:id="rId18"/>
    <p:sldId id="317" r:id="rId19"/>
    <p:sldId id="309" r:id="rId20"/>
    <p:sldId id="298" r:id="rId21"/>
    <p:sldId id="299" r:id="rId22"/>
  </p:sldIdLst>
  <p:sldSz cx="12192000" cy="6858000"/>
  <p:notesSz cx="6807200" cy="9939338"/>
  <p:defaultTextStyle>
    <a:defPPr>
      <a:defRPr lang="en-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預設章節" id="{8A4D8639-64F0-4D36-B3E7-A941C3AB476D}">
          <p14:sldIdLst>
            <p14:sldId id="256"/>
            <p14:sldId id="271"/>
            <p14:sldId id="272"/>
            <p14:sldId id="273"/>
            <p14:sldId id="276"/>
            <p14:sldId id="318"/>
            <p14:sldId id="301"/>
            <p14:sldId id="303"/>
            <p14:sldId id="304"/>
            <p14:sldId id="305"/>
            <p14:sldId id="306"/>
            <p14:sldId id="300"/>
            <p14:sldId id="308"/>
            <p14:sldId id="311"/>
            <p14:sldId id="315"/>
            <p14:sldId id="316"/>
            <p14:sldId id="317"/>
            <p14:sldId id="309"/>
            <p14:sldId id="298"/>
            <p14:sldId id="29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2933F3"/>
    <a:srgbClr val="CCFFFF"/>
    <a:srgbClr val="F3F7C5"/>
    <a:srgbClr val="FFCC99"/>
    <a:srgbClr val="AB17DF"/>
    <a:srgbClr val="B018E6"/>
    <a:srgbClr val="3C2E54"/>
    <a:srgbClr val="000099"/>
    <a:srgbClr val="3333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43" autoAdjust="0"/>
    <p:restoredTop sz="78608" autoAdjust="0"/>
  </p:normalViewPr>
  <p:slideViewPr>
    <p:cSldViewPr snapToGrid="0">
      <p:cViewPr varScale="1">
        <p:scale>
          <a:sx n="78" d="100"/>
          <a:sy n="78" d="100"/>
        </p:scale>
        <p:origin x="883"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9787" cy="498693"/>
          </a:xfrm>
          <a:prstGeom prst="rect">
            <a:avLst/>
          </a:prstGeom>
        </p:spPr>
        <p:txBody>
          <a:bodyPr vert="horz" lIns="91440" tIns="45720" rIns="91440" bIns="45720" rtlCol="0"/>
          <a:lstStyle>
            <a:lvl1pPr algn="l">
              <a:defRPr sz="1200"/>
            </a:lvl1pPr>
          </a:lstStyle>
          <a:p>
            <a:endParaRPr lang="en-TW"/>
          </a:p>
        </p:txBody>
      </p:sp>
      <p:sp>
        <p:nvSpPr>
          <p:cNvPr id="3" name="Date Placeholder 2"/>
          <p:cNvSpPr>
            <a:spLocks noGrp="1"/>
          </p:cNvSpPr>
          <p:nvPr>
            <p:ph type="dt" idx="1"/>
          </p:nvPr>
        </p:nvSpPr>
        <p:spPr>
          <a:xfrm>
            <a:off x="3855838" y="1"/>
            <a:ext cx="2949787" cy="498693"/>
          </a:xfrm>
          <a:prstGeom prst="rect">
            <a:avLst/>
          </a:prstGeom>
        </p:spPr>
        <p:txBody>
          <a:bodyPr vert="horz" lIns="91440" tIns="45720" rIns="91440" bIns="45720" rtlCol="0"/>
          <a:lstStyle>
            <a:lvl1pPr algn="r">
              <a:defRPr sz="1200"/>
            </a:lvl1pPr>
          </a:lstStyle>
          <a:p>
            <a:fld id="{4067A4C5-F0B8-DD40-A01A-B96BEE45E953}" type="datetimeFigureOut">
              <a:rPr lang="en-TW" smtClean="0"/>
              <a:t>02/05/2025</a:t>
            </a:fld>
            <a:endParaRPr lang="en-TW"/>
          </a:p>
        </p:txBody>
      </p:sp>
      <p:sp>
        <p:nvSpPr>
          <p:cNvPr id="4" name="Slide Image Placeholder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en-TW"/>
          </a:p>
        </p:txBody>
      </p:sp>
      <p:sp>
        <p:nvSpPr>
          <p:cNvPr id="5" name="Notes Placeholder 4"/>
          <p:cNvSpPr>
            <a:spLocks noGrp="1"/>
          </p:cNvSpPr>
          <p:nvPr>
            <p:ph type="body" sz="quarter" idx="3"/>
          </p:nvPr>
        </p:nvSpPr>
        <p:spPr>
          <a:xfrm>
            <a:off x="680721" y="4783307"/>
            <a:ext cx="5445760" cy="3913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W"/>
          </a:p>
        </p:txBody>
      </p:sp>
      <p:sp>
        <p:nvSpPr>
          <p:cNvPr id="6" name="Footer Placeholder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lang="en-TW"/>
          </a:p>
        </p:txBody>
      </p:sp>
      <p:sp>
        <p:nvSpPr>
          <p:cNvPr id="7" name="Slide Number Placeholder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7CC36A31-D2F0-C44C-A30A-B4652EE629D5}" type="slidenum">
              <a:rPr lang="en-TW" smtClean="0"/>
              <a:t>‹#›</a:t>
            </a:fld>
            <a:endParaRPr lang="en-TW"/>
          </a:p>
        </p:txBody>
      </p:sp>
    </p:spTree>
    <p:extLst>
      <p:ext uri="{BB962C8B-B14F-4D97-AF65-F5344CB8AC3E}">
        <p14:creationId xmlns:p14="http://schemas.microsoft.com/office/powerpoint/2010/main" val="3310032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CC36A31-D2F0-C44C-A30A-B4652EE629D5}" type="slidenum">
              <a:rPr lang="en-TW" smtClean="0"/>
              <a:t>11</a:t>
            </a:fld>
            <a:endParaRPr lang="en-TW"/>
          </a:p>
        </p:txBody>
      </p:sp>
    </p:spTree>
    <p:extLst>
      <p:ext uri="{BB962C8B-B14F-4D97-AF65-F5344CB8AC3E}">
        <p14:creationId xmlns:p14="http://schemas.microsoft.com/office/powerpoint/2010/main" val="40110381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3DCD43F-E516-4123-A6D8-DB72C3CC50B2}"/>
              </a:ext>
            </a:extLst>
          </p:cNvPr>
          <p:cNvSpPr>
            <a:spLocks noGrp="1"/>
          </p:cNvSpPr>
          <p:nvPr>
            <p:ph type="sldNum" sz="quarter" idx="12"/>
          </p:nvPr>
        </p:nvSpPr>
        <p:spPr>
          <a:xfrm>
            <a:off x="11652192" y="6586881"/>
            <a:ext cx="539808" cy="365125"/>
          </a:xfrm>
        </p:spPr>
        <p:txBody>
          <a:bodyPr/>
          <a:lstStyle/>
          <a:p>
            <a:fld id="{4BA915EE-10CB-4CF1-8569-6154455DA573}" type="slidenum">
              <a:rPr lang="en-US" smtClean="0"/>
              <a:t>‹#›</a:t>
            </a:fld>
            <a:endParaRPr lang="en-US"/>
          </a:p>
        </p:txBody>
      </p:sp>
    </p:spTree>
    <p:extLst>
      <p:ext uri="{BB962C8B-B14F-4D97-AF65-F5344CB8AC3E}">
        <p14:creationId xmlns:p14="http://schemas.microsoft.com/office/powerpoint/2010/main" val="4037732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pic>
        <p:nvPicPr>
          <p:cNvPr id="8"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Vertical Text Placeholder 2">
            <a:extLst>
              <a:ext uri="{FF2B5EF4-FFF2-40B4-BE49-F238E27FC236}">
                <a16:creationId xmlns:a16="http://schemas.microsoft.com/office/drawing/2014/main" id="{9B7E2EAA-155E-482E-A2B8-547653B253EE}"/>
              </a:ext>
            </a:extLst>
          </p:cNvPr>
          <p:cNvSpPr>
            <a:spLocks noGrp="1"/>
          </p:cNvSpPr>
          <p:nvPr>
            <p:ph type="body" orient="vert" idx="1"/>
          </p:nvPr>
        </p:nvSpPr>
        <p:spPr>
          <a:xfrm>
            <a:off x="652372" y="1433384"/>
            <a:ext cx="10715844" cy="451021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DAC8402D-7367-485B-AEA6-5AB2B8209D19}"/>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10"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2" y="94077"/>
            <a:ext cx="1927078" cy="650990"/>
          </a:xfrm>
          <a:prstGeom prst="rect">
            <a:avLst/>
          </a:prstGeom>
        </p:spPr>
      </p:pic>
      <p:sp>
        <p:nvSpPr>
          <p:cNvPr id="9"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0" y="223594"/>
            <a:ext cx="10214919" cy="836799"/>
          </a:xfrm>
        </p:spPr>
        <p:txBody>
          <a:bodyPr>
            <a:normAutofit/>
          </a:bodyPr>
          <a:lstStyle>
            <a:lvl1pPr marL="0" indent="0" algn="ctr">
              <a:buNone/>
              <a:defRPr sz="40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3141235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3DCD43F-E516-4123-A6D8-DB72C3CC50B2}"/>
              </a:ext>
            </a:extLst>
          </p:cNvPr>
          <p:cNvSpPr>
            <a:spLocks noGrp="1"/>
          </p:cNvSpPr>
          <p:nvPr>
            <p:ph type="sldNum" sz="quarter" idx="12"/>
          </p:nvPr>
        </p:nvSpPr>
        <p:spPr>
          <a:xfrm>
            <a:off x="11652192" y="6586883"/>
            <a:ext cx="539808" cy="365125"/>
          </a:xfrm>
        </p:spPr>
        <p:txBody>
          <a:bodyPr/>
          <a:lstStyle/>
          <a:p>
            <a:fld id="{4BA915EE-10CB-4CF1-8569-6154455DA573}" type="slidenum">
              <a:rPr lang="en-US" smtClean="0"/>
              <a:t>‹#›</a:t>
            </a:fld>
            <a:endParaRPr lang="en-US"/>
          </a:p>
        </p:txBody>
      </p:sp>
    </p:spTree>
    <p:extLst>
      <p:ext uri="{BB962C8B-B14F-4D97-AF65-F5344CB8AC3E}">
        <p14:creationId xmlns:p14="http://schemas.microsoft.com/office/powerpoint/2010/main" val="31766167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Content Placeholder 2">
            <a:extLst>
              <a:ext uri="{FF2B5EF4-FFF2-40B4-BE49-F238E27FC236}">
                <a16:creationId xmlns:a16="http://schemas.microsoft.com/office/drawing/2014/main" id="{88C81FA8-039D-4BAF-8AAB-7B6616AFEEC6}"/>
              </a:ext>
            </a:extLst>
          </p:cNvPr>
          <p:cNvSpPr>
            <a:spLocks noGrp="1"/>
          </p:cNvSpPr>
          <p:nvPr>
            <p:ph idx="1" hasCustomPrompt="1"/>
          </p:nvPr>
        </p:nvSpPr>
        <p:spPr>
          <a:xfrm>
            <a:off x="660608" y="1407555"/>
            <a:ext cx="11144213" cy="4943818"/>
          </a:xfrm>
        </p:spPr>
        <p:txBody>
          <a:bodyPr/>
          <a:lstStyle/>
          <a:p>
            <a:pPr lvl="0"/>
            <a:r>
              <a:rPr lang="zh-TW" altLang="en-US" dirty="0"/>
              <a:t>按一下新增文字</a:t>
            </a:r>
            <a:endParaRPr lang="en-US" dirty="0"/>
          </a:p>
        </p:txBody>
      </p:sp>
      <p:sp>
        <p:nvSpPr>
          <p:cNvPr id="6" name="Slide Number Placeholder 5">
            <a:extLst>
              <a:ext uri="{FF2B5EF4-FFF2-40B4-BE49-F238E27FC236}">
                <a16:creationId xmlns:a16="http://schemas.microsoft.com/office/drawing/2014/main" id="{107BC3FF-EE25-45FB-A7A8-AAA522F70748}"/>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7"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3" y="94077"/>
            <a:ext cx="1927079" cy="650990"/>
          </a:xfrm>
          <a:prstGeom prst="rect">
            <a:avLst/>
          </a:prstGeom>
        </p:spPr>
      </p:pic>
      <p:sp>
        <p:nvSpPr>
          <p:cNvPr id="8"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2" y="223596"/>
            <a:ext cx="10214919" cy="836799"/>
          </a:xfrm>
        </p:spPr>
        <p:txBody>
          <a:bodyPr>
            <a:normAutofit/>
          </a:bodyPr>
          <a:lstStyle>
            <a:lvl1pPr marL="0" indent="0" algn="ctr">
              <a:buNone/>
              <a:defRPr sz="3000" b="1">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12343854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13"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Text Placeholder 2">
            <a:extLst>
              <a:ext uri="{FF2B5EF4-FFF2-40B4-BE49-F238E27FC236}">
                <a16:creationId xmlns:a16="http://schemas.microsoft.com/office/drawing/2014/main" id="{95EDF98A-E8AE-4443-9A8C-CB35DEB2CE60}"/>
              </a:ext>
            </a:extLst>
          </p:cNvPr>
          <p:cNvSpPr>
            <a:spLocks noGrp="1"/>
          </p:cNvSpPr>
          <p:nvPr>
            <p:ph type="body" idx="1"/>
          </p:nvPr>
        </p:nvSpPr>
        <p:spPr>
          <a:xfrm>
            <a:off x="1981200" y="5067300"/>
            <a:ext cx="7696200" cy="876300"/>
          </a:xfrm>
        </p:spPr>
        <p:txBody>
          <a:bodyPr>
            <a:normAutofit/>
          </a:bodyPr>
          <a:lstStyle>
            <a:lvl1pPr marL="0" indent="0">
              <a:buNone/>
              <a:defRPr sz="15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5D401596-9353-4C1A-972E-6522F2B42049}"/>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7"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3" y="94077"/>
            <a:ext cx="1927079" cy="650990"/>
          </a:xfrm>
          <a:prstGeom prst="rect">
            <a:avLst/>
          </a:prstGeom>
        </p:spPr>
      </p:pic>
      <p:sp>
        <p:nvSpPr>
          <p:cNvPr id="8"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2" y="223596"/>
            <a:ext cx="10214919" cy="836799"/>
          </a:xfrm>
        </p:spPr>
        <p:txBody>
          <a:bodyPr>
            <a:normAutofit/>
          </a:bodyPr>
          <a:lstStyle>
            <a:lvl1pPr marL="0" indent="0" algn="ctr">
              <a:buNone/>
              <a:defRPr sz="3000" b="1">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22616368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13"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Content Placeholder 2">
            <a:extLst>
              <a:ext uri="{FF2B5EF4-FFF2-40B4-BE49-F238E27FC236}">
                <a16:creationId xmlns:a16="http://schemas.microsoft.com/office/drawing/2014/main" id="{A1B7D887-595C-4649-AF8E-E78307000D4A}"/>
              </a:ext>
            </a:extLst>
          </p:cNvPr>
          <p:cNvSpPr>
            <a:spLocks noGrp="1"/>
          </p:cNvSpPr>
          <p:nvPr>
            <p:ph sz="half" idx="1"/>
          </p:nvPr>
        </p:nvSpPr>
        <p:spPr>
          <a:xfrm>
            <a:off x="914401" y="1825625"/>
            <a:ext cx="49911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B39FE29C-ED37-4DD9-949F-0024342619E1}"/>
              </a:ext>
            </a:extLst>
          </p:cNvPr>
          <p:cNvSpPr>
            <a:spLocks noGrp="1"/>
          </p:cNvSpPr>
          <p:nvPr>
            <p:ph sz="half" idx="2"/>
          </p:nvPr>
        </p:nvSpPr>
        <p:spPr>
          <a:xfrm>
            <a:off x="6248400" y="1825625"/>
            <a:ext cx="5029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28DF7398-73FE-4D27-AFF9-91BEBFED32A5}"/>
              </a:ext>
            </a:extLst>
          </p:cNvPr>
          <p:cNvSpPr>
            <a:spLocks noGrp="1"/>
          </p:cNvSpPr>
          <p:nvPr>
            <p:ph type="ftr" sz="quarter" idx="11"/>
          </p:nvPr>
        </p:nvSpPr>
        <p:spPr>
          <a:xfrm>
            <a:off x="8034169" y="6332540"/>
            <a:ext cx="3505459"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11700880-10EE-4115-8BBB-13DDF270DBD1}"/>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9"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3" y="94077"/>
            <a:ext cx="1927079" cy="650990"/>
          </a:xfrm>
          <a:prstGeom prst="rect">
            <a:avLst/>
          </a:prstGeom>
        </p:spPr>
      </p:pic>
      <p:sp>
        <p:nvSpPr>
          <p:cNvPr id="10"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2" y="223596"/>
            <a:ext cx="10214919" cy="836799"/>
          </a:xfrm>
        </p:spPr>
        <p:txBody>
          <a:bodyPr>
            <a:normAutofit/>
          </a:bodyPr>
          <a:lstStyle>
            <a:lvl1pPr marL="0" indent="0" algn="ctr">
              <a:buNone/>
              <a:defRPr sz="3000" b="1">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41967941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1"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Text Placeholder 2">
            <a:extLst>
              <a:ext uri="{FF2B5EF4-FFF2-40B4-BE49-F238E27FC236}">
                <a16:creationId xmlns:a16="http://schemas.microsoft.com/office/drawing/2014/main" id="{7D52F00A-F4EE-40FC-9325-373840422D52}"/>
              </a:ext>
            </a:extLst>
          </p:cNvPr>
          <p:cNvSpPr>
            <a:spLocks noGrp="1"/>
          </p:cNvSpPr>
          <p:nvPr>
            <p:ph type="body" idx="1"/>
          </p:nvPr>
        </p:nvSpPr>
        <p:spPr>
          <a:xfrm>
            <a:off x="655864" y="1879601"/>
            <a:ext cx="5157787" cy="675641"/>
          </a:xfrm>
        </p:spPr>
        <p:txBody>
          <a:bodyPr anchor="b">
            <a:noAutofit/>
          </a:bodyPr>
          <a:lstStyle>
            <a:lvl1pPr marL="0" indent="0">
              <a:buNone/>
              <a:defRPr sz="1350" b="1" cap="all" spc="225" baseline="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EF75DD90-A306-4A8B-A54C-8033B7F7F0E9}"/>
              </a:ext>
            </a:extLst>
          </p:cNvPr>
          <p:cNvSpPr>
            <a:spLocks noGrp="1"/>
          </p:cNvSpPr>
          <p:nvPr>
            <p:ph sz="half" idx="2"/>
          </p:nvPr>
        </p:nvSpPr>
        <p:spPr>
          <a:xfrm>
            <a:off x="655864" y="2560955"/>
            <a:ext cx="5157787" cy="3649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2040E0AA-F8F8-4862-B27B-50FAF2F34DE0}"/>
              </a:ext>
            </a:extLst>
          </p:cNvPr>
          <p:cNvSpPr>
            <a:spLocks noGrp="1"/>
          </p:cNvSpPr>
          <p:nvPr>
            <p:ph type="body" sz="quarter" idx="3"/>
          </p:nvPr>
        </p:nvSpPr>
        <p:spPr>
          <a:xfrm>
            <a:off x="6094413" y="1879601"/>
            <a:ext cx="5183188" cy="675641"/>
          </a:xfrm>
        </p:spPr>
        <p:txBody>
          <a:bodyPr anchor="b">
            <a:noAutofit/>
          </a:bodyPr>
          <a:lstStyle>
            <a:lvl1pPr marL="0" indent="0">
              <a:buNone/>
              <a:defRPr sz="1350" b="1" cap="all" spc="225" baseline="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E9FEBDD6-EDA1-4CE7-9DDC-9D977E12DDAB}"/>
              </a:ext>
            </a:extLst>
          </p:cNvPr>
          <p:cNvSpPr>
            <a:spLocks noGrp="1"/>
          </p:cNvSpPr>
          <p:nvPr>
            <p:ph sz="quarter" idx="4"/>
          </p:nvPr>
        </p:nvSpPr>
        <p:spPr>
          <a:xfrm>
            <a:off x="6094413" y="2560955"/>
            <a:ext cx="5183188" cy="3649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a:extLst>
              <a:ext uri="{FF2B5EF4-FFF2-40B4-BE49-F238E27FC236}">
                <a16:creationId xmlns:a16="http://schemas.microsoft.com/office/drawing/2014/main" id="{3389DC43-E591-42BF-82EE-E4887E4BC53A}"/>
              </a:ext>
            </a:extLst>
          </p:cNvPr>
          <p:cNvSpPr>
            <a:spLocks noGrp="1"/>
          </p:cNvSpPr>
          <p:nvPr>
            <p:ph type="ftr" sz="quarter" idx="11"/>
          </p:nvPr>
        </p:nvSpPr>
        <p:spPr>
          <a:xfrm>
            <a:off x="8034169" y="6332540"/>
            <a:ext cx="3505459" cy="365125"/>
          </a:xfrm>
          <a:prstGeom prst="rect">
            <a:avLst/>
          </a:prstGeom>
        </p:spPr>
        <p:txBody>
          <a:bodyPr/>
          <a:lstStyle/>
          <a:p>
            <a:endParaRPr lang="en-US" dirty="0"/>
          </a:p>
        </p:txBody>
      </p:sp>
      <p:sp>
        <p:nvSpPr>
          <p:cNvPr id="9" name="Slide Number Placeholder 8">
            <a:extLst>
              <a:ext uri="{FF2B5EF4-FFF2-40B4-BE49-F238E27FC236}">
                <a16:creationId xmlns:a16="http://schemas.microsoft.com/office/drawing/2014/main" id="{568CD421-2D00-41DD-A393-4739E389D95E}"/>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13"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3" y="94077"/>
            <a:ext cx="1927079" cy="650990"/>
          </a:xfrm>
          <a:prstGeom prst="rect">
            <a:avLst/>
          </a:prstGeom>
        </p:spPr>
      </p:pic>
      <p:sp>
        <p:nvSpPr>
          <p:cNvPr id="12"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2" y="223596"/>
            <a:ext cx="10214919" cy="836799"/>
          </a:xfrm>
        </p:spPr>
        <p:txBody>
          <a:bodyPr>
            <a:normAutofit/>
          </a:bodyPr>
          <a:lstStyle>
            <a:lvl1pPr marL="0" indent="0" algn="ctr">
              <a:buNone/>
              <a:defRPr sz="3000" b="1">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36577911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7"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5" name="Slide Number Placeholder 4">
            <a:extLst>
              <a:ext uri="{FF2B5EF4-FFF2-40B4-BE49-F238E27FC236}">
                <a16:creationId xmlns:a16="http://schemas.microsoft.com/office/drawing/2014/main" id="{DEDBE022-9B54-431C-80D5-5D8F2AFCB920}"/>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9"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3" y="94077"/>
            <a:ext cx="1927079" cy="650990"/>
          </a:xfrm>
          <a:prstGeom prst="rect">
            <a:avLst/>
          </a:prstGeom>
        </p:spPr>
      </p:pic>
    </p:spTree>
    <p:extLst>
      <p:ext uri="{BB962C8B-B14F-4D97-AF65-F5344CB8AC3E}">
        <p14:creationId xmlns:p14="http://schemas.microsoft.com/office/powerpoint/2010/main" val="19635129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9"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Content Placeholder 2">
            <a:extLst>
              <a:ext uri="{FF2B5EF4-FFF2-40B4-BE49-F238E27FC236}">
                <a16:creationId xmlns:a16="http://schemas.microsoft.com/office/drawing/2014/main" id="{99744D8D-C9CF-43B2-905D-2368B17A539A}"/>
              </a:ext>
            </a:extLst>
          </p:cNvPr>
          <p:cNvSpPr>
            <a:spLocks noGrp="1"/>
          </p:cNvSpPr>
          <p:nvPr>
            <p:ph idx="1"/>
          </p:nvPr>
        </p:nvSpPr>
        <p:spPr>
          <a:xfrm>
            <a:off x="5919130" y="1283989"/>
            <a:ext cx="5482039" cy="451845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1B4BF0C-D14C-46D7-ACDD-1885DDD883F1}"/>
              </a:ext>
            </a:extLst>
          </p:cNvPr>
          <p:cNvSpPr>
            <a:spLocks noGrp="1"/>
          </p:cNvSpPr>
          <p:nvPr>
            <p:ph type="body" sz="half" idx="2"/>
          </p:nvPr>
        </p:nvSpPr>
        <p:spPr>
          <a:xfrm>
            <a:off x="652373" y="2697481"/>
            <a:ext cx="4119655" cy="3246119"/>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a:extLst>
              <a:ext uri="{FF2B5EF4-FFF2-40B4-BE49-F238E27FC236}">
                <a16:creationId xmlns:a16="http://schemas.microsoft.com/office/drawing/2014/main" id="{6AE6FA33-09EF-495A-853E-63750CA37AC2}"/>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11"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3" y="94077"/>
            <a:ext cx="1927079" cy="650990"/>
          </a:xfrm>
          <a:prstGeom prst="rect">
            <a:avLst/>
          </a:prstGeom>
        </p:spPr>
      </p:pic>
      <p:sp>
        <p:nvSpPr>
          <p:cNvPr id="10"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2" y="223596"/>
            <a:ext cx="10214919" cy="836799"/>
          </a:xfrm>
        </p:spPr>
        <p:txBody>
          <a:bodyPr>
            <a:normAutofit/>
          </a:bodyPr>
          <a:lstStyle>
            <a:lvl1pPr marL="0" indent="0" algn="ctr">
              <a:buNone/>
              <a:defRPr sz="3000" b="1">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5542714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9"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Picture Placeholder 2">
            <a:extLst>
              <a:ext uri="{FF2B5EF4-FFF2-40B4-BE49-F238E27FC236}">
                <a16:creationId xmlns:a16="http://schemas.microsoft.com/office/drawing/2014/main" id="{841E98DD-BF5D-4CCA-8C66-F2A6CE11271C}"/>
              </a:ext>
            </a:extLst>
          </p:cNvPr>
          <p:cNvSpPr>
            <a:spLocks noGrp="1"/>
          </p:cNvSpPr>
          <p:nvPr>
            <p:ph type="pic" idx="1"/>
          </p:nvPr>
        </p:nvSpPr>
        <p:spPr>
          <a:xfrm>
            <a:off x="6052031" y="1209376"/>
            <a:ext cx="5593492" cy="4659612"/>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A0EC22A6-F2C2-4A88-BEE5-2D6CEB520EB9}"/>
              </a:ext>
            </a:extLst>
          </p:cNvPr>
          <p:cNvSpPr>
            <a:spLocks noGrp="1"/>
          </p:cNvSpPr>
          <p:nvPr>
            <p:ph type="body" sz="half" idx="2"/>
          </p:nvPr>
        </p:nvSpPr>
        <p:spPr>
          <a:xfrm>
            <a:off x="652373" y="2697480"/>
            <a:ext cx="4119655" cy="317150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a:extLst>
              <a:ext uri="{FF2B5EF4-FFF2-40B4-BE49-F238E27FC236}">
                <a16:creationId xmlns:a16="http://schemas.microsoft.com/office/drawing/2014/main" id="{91D0B8E3-DB91-440B-818F-71E4248BB102}"/>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11"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3" y="94077"/>
            <a:ext cx="1927079" cy="650990"/>
          </a:xfrm>
          <a:prstGeom prst="rect">
            <a:avLst/>
          </a:prstGeom>
        </p:spPr>
      </p:pic>
      <p:sp>
        <p:nvSpPr>
          <p:cNvPr id="10"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2" y="223596"/>
            <a:ext cx="10214919" cy="836799"/>
          </a:xfrm>
        </p:spPr>
        <p:txBody>
          <a:bodyPr>
            <a:normAutofit/>
          </a:bodyPr>
          <a:lstStyle>
            <a:lvl1pPr marL="0" indent="0" algn="ctr">
              <a:buNone/>
              <a:defRPr sz="3000" b="1">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29566129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pic>
        <p:nvPicPr>
          <p:cNvPr id="8"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Vertical Text Placeholder 2">
            <a:extLst>
              <a:ext uri="{FF2B5EF4-FFF2-40B4-BE49-F238E27FC236}">
                <a16:creationId xmlns:a16="http://schemas.microsoft.com/office/drawing/2014/main" id="{E61B4D8C-6045-47B3-9A0C-F2215A904C5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B8E05176-F6E9-4997-8355-74F2A4560A65}"/>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10"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3" y="94077"/>
            <a:ext cx="1927079" cy="650990"/>
          </a:xfrm>
          <a:prstGeom prst="rect">
            <a:avLst/>
          </a:prstGeom>
        </p:spPr>
      </p:pic>
      <p:sp>
        <p:nvSpPr>
          <p:cNvPr id="9"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2" y="223596"/>
            <a:ext cx="10214919" cy="836799"/>
          </a:xfrm>
        </p:spPr>
        <p:txBody>
          <a:bodyPr>
            <a:normAutofit/>
          </a:bodyPr>
          <a:lstStyle>
            <a:lvl1pPr marL="0" indent="0" algn="ctr">
              <a:buNone/>
              <a:defRPr sz="3000" b="1">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2373854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Content Placeholder 2">
            <a:extLst>
              <a:ext uri="{FF2B5EF4-FFF2-40B4-BE49-F238E27FC236}">
                <a16:creationId xmlns:a16="http://schemas.microsoft.com/office/drawing/2014/main" id="{88C81FA8-039D-4BAF-8AAB-7B6616AFEEC6}"/>
              </a:ext>
            </a:extLst>
          </p:cNvPr>
          <p:cNvSpPr>
            <a:spLocks noGrp="1"/>
          </p:cNvSpPr>
          <p:nvPr>
            <p:ph idx="1" hasCustomPrompt="1"/>
          </p:nvPr>
        </p:nvSpPr>
        <p:spPr>
          <a:xfrm>
            <a:off x="660608" y="1407555"/>
            <a:ext cx="11144213" cy="4943818"/>
          </a:xfrm>
        </p:spPr>
        <p:txBody>
          <a:bodyPr/>
          <a:lstStyle/>
          <a:p>
            <a:pPr lvl="0"/>
            <a:r>
              <a:rPr lang="zh-TW" altLang="en-US" dirty="0"/>
              <a:t>按一下新增文字</a:t>
            </a:r>
            <a:endParaRPr lang="en-US" dirty="0"/>
          </a:p>
        </p:txBody>
      </p:sp>
      <p:sp>
        <p:nvSpPr>
          <p:cNvPr id="6" name="Slide Number Placeholder 5">
            <a:extLst>
              <a:ext uri="{FF2B5EF4-FFF2-40B4-BE49-F238E27FC236}">
                <a16:creationId xmlns:a16="http://schemas.microsoft.com/office/drawing/2014/main" id="{107BC3FF-EE25-45FB-A7A8-AAA522F70748}"/>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7"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2" y="94077"/>
            <a:ext cx="1927078" cy="650990"/>
          </a:xfrm>
          <a:prstGeom prst="rect">
            <a:avLst/>
          </a:prstGeom>
        </p:spPr>
      </p:pic>
      <p:sp>
        <p:nvSpPr>
          <p:cNvPr id="8"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0" y="223594"/>
            <a:ext cx="10214919" cy="836799"/>
          </a:xfrm>
        </p:spPr>
        <p:txBody>
          <a:bodyPr>
            <a:normAutofit/>
          </a:bodyPr>
          <a:lstStyle>
            <a:lvl1pPr marL="0" indent="0" algn="ctr">
              <a:buNone/>
              <a:defRPr sz="40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38012454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pic>
        <p:nvPicPr>
          <p:cNvPr id="8"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Vertical Text Placeholder 2">
            <a:extLst>
              <a:ext uri="{FF2B5EF4-FFF2-40B4-BE49-F238E27FC236}">
                <a16:creationId xmlns:a16="http://schemas.microsoft.com/office/drawing/2014/main" id="{9B7E2EAA-155E-482E-A2B8-547653B253EE}"/>
              </a:ext>
            </a:extLst>
          </p:cNvPr>
          <p:cNvSpPr>
            <a:spLocks noGrp="1"/>
          </p:cNvSpPr>
          <p:nvPr>
            <p:ph type="body" orient="vert" idx="1"/>
          </p:nvPr>
        </p:nvSpPr>
        <p:spPr>
          <a:xfrm>
            <a:off x="652373" y="1433384"/>
            <a:ext cx="10715844" cy="451021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DAC8402D-7367-485B-AEA6-5AB2B8209D19}"/>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10"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3" y="94077"/>
            <a:ext cx="1927079" cy="650990"/>
          </a:xfrm>
          <a:prstGeom prst="rect">
            <a:avLst/>
          </a:prstGeom>
        </p:spPr>
      </p:pic>
      <p:sp>
        <p:nvSpPr>
          <p:cNvPr id="9"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2" y="223596"/>
            <a:ext cx="10214919" cy="836799"/>
          </a:xfrm>
        </p:spPr>
        <p:txBody>
          <a:bodyPr>
            <a:normAutofit/>
          </a:bodyPr>
          <a:lstStyle>
            <a:lvl1pPr marL="0" indent="0" algn="ctr">
              <a:buNone/>
              <a:defRPr sz="3000" b="1">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2033717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13"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Text Placeholder 2">
            <a:extLst>
              <a:ext uri="{FF2B5EF4-FFF2-40B4-BE49-F238E27FC236}">
                <a16:creationId xmlns:a16="http://schemas.microsoft.com/office/drawing/2014/main" id="{95EDF98A-E8AE-4443-9A8C-CB35DEB2CE60}"/>
              </a:ext>
            </a:extLst>
          </p:cNvPr>
          <p:cNvSpPr>
            <a:spLocks noGrp="1"/>
          </p:cNvSpPr>
          <p:nvPr>
            <p:ph type="body" idx="1"/>
          </p:nvPr>
        </p:nvSpPr>
        <p:spPr>
          <a:xfrm>
            <a:off x="1981200" y="5067300"/>
            <a:ext cx="7696200" cy="876300"/>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5D401596-9353-4C1A-972E-6522F2B42049}"/>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7"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2" y="94077"/>
            <a:ext cx="1927078" cy="650990"/>
          </a:xfrm>
          <a:prstGeom prst="rect">
            <a:avLst/>
          </a:prstGeom>
        </p:spPr>
      </p:pic>
      <p:sp>
        <p:nvSpPr>
          <p:cNvPr id="8"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0" y="223594"/>
            <a:ext cx="10214919" cy="836799"/>
          </a:xfrm>
        </p:spPr>
        <p:txBody>
          <a:bodyPr>
            <a:normAutofit/>
          </a:bodyPr>
          <a:lstStyle>
            <a:lvl1pPr marL="0" indent="0" algn="ctr">
              <a:buNone/>
              <a:defRPr sz="40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4444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13"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Content Placeholder 2">
            <a:extLst>
              <a:ext uri="{FF2B5EF4-FFF2-40B4-BE49-F238E27FC236}">
                <a16:creationId xmlns:a16="http://schemas.microsoft.com/office/drawing/2014/main" id="{A1B7D887-595C-4649-AF8E-E78307000D4A}"/>
              </a:ext>
            </a:extLst>
          </p:cNvPr>
          <p:cNvSpPr>
            <a:spLocks noGrp="1"/>
          </p:cNvSpPr>
          <p:nvPr>
            <p:ph sz="half" idx="1"/>
          </p:nvPr>
        </p:nvSpPr>
        <p:spPr>
          <a:xfrm>
            <a:off x="914400" y="1825625"/>
            <a:ext cx="49911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B39FE29C-ED37-4DD9-949F-0024342619E1}"/>
              </a:ext>
            </a:extLst>
          </p:cNvPr>
          <p:cNvSpPr>
            <a:spLocks noGrp="1"/>
          </p:cNvSpPr>
          <p:nvPr>
            <p:ph sz="half" idx="2"/>
          </p:nvPr>
        </p:nvSpPr>
        <p:spPr>
          <a:xfrm>
            <a:off x="6248400" y="1825625"/>
            <a:ext cx="5029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28DF7398-73FE-4D27-AFF9-91BEBFED32A5}"/>
              </a:ext>
            </a:extLst>
          </p:cNvPr>
          <p:cNvSpPr>
            <a:spLocks noGrp="1"/>
          </p:cNvSpPr>
          <p:nvPr>
            <p:ph type="ftr" sz="quarter" idx="11"/>
          </p:nvPr>
        </p:nvSpPr>
        <p:spPr>
          <a:xfrm>
            <a:off x="8034169" y="6332538"/>
            <a:ext cx="3505459"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11700880-10EE-4115-8BBB-13DDF270DBD1}"/>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9"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2" y="94077"/>
            <a:ext cx="1927078" cy="650990"/>
          </a:xfrm>
          <a:prstGeom prst="rect">
            <a:avLst/>
          </a:prstGeom>
        </p:spPr>
      </p:pic>
      <p:sp>
        <p:nvSpPr>
          <p:cNvPr id="10"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0" y="223594"/>
            <a:ext cx="10214919" cy="836799"/>
          </a:xfrm>
        </p:spPr>
        <p:txBody>
          <a:bodyPr>
            <a:normAutofit/>
          </a:bodyPr>
          <a:lstStyle>
            <a:lvl1pPr marL="0" indent="0" algn="ctr">
              <a:buNone/>
              <a:defRPr sz="40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2974792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1"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Text Placeholder 2">
            <a:extLst>
              <a:ext uri="{FF2B5EF4-FFF2-40B4-BE49-F238E27FC236}">
                <a16:creationId xmlns:a16="http://schemas.microsoft.com/office/drawing/2014/main" id="{7D52F00A-F4EE-40FC-9325-373840422D52}"/>
              </a:ext>
            </a:extLst>
          </p:cNvPr>
          <p:cNvSpPr>
            <a:spLocks noGrp="1"/>
          </p:cNvSpPr>
          <p:nvPr>
            <p:ph type="body" idx="1"/>
          </p:nvPr>
        </p:nvSpPr>
        <p:spPr>
          <a:xfrm>
            <a:off x="655863" y="1879599"/>
            <a:ext cx="5157787" cy="675641"/>
          </a:xfrm>
        </p:spPr>
        <p:txBody>
          <a:bodyPr anchor="b">
            <a:no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75DD90-A306-4A8B-A54C-8033B7F7F0E9}"/>
              </a:ext>
            </a:extLst>
          </p:cNvPr>
          <p:cNvSpPr>
            <a:spLocks noGrp="1"/>
          </p:cNvSpPr>
          <p:nvPr>
            <p:ph sz="half" idx="2"/>
          </p:nvPr>
        </p:nvSpPr>
        <p:spPr>
          <a:xfrm>
            <a:off x="655863" y="2560955"/>
            <a:ext cx="5157787" cy="3649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2040E0AA-F8F8-4862-B27B-50FAF2F34DE0}"/>
              </a:ext>
            </a:extLst>
          </p:cNvPr>
          <p:cNvSpPr>
            <a:spLocks noGrp="1"/>
          </p:cNvSpPr>
          <p:nvPr>
            <p:ph type="body" sz="quarter" idx="3"/>
          </p:nvPr>
        </p:nvSpPr>
        <p:spPr>
          <a:xfrm>
            <a:off x="6094412" y="1879599"/>
            <a:ext cx="5183188" cy="675641"/>
          </a:xfrm>
        </p:spPr>
        <p:txBody>
          <a:bodyPr anchor="b">
            <a:no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FEBDD6-EDA1-4CE7-9DDC-9D977E12DDAB}"/>
              </a:ext>
            </a:extLst>
          </p:cNvPr>
          <p:cNvSpPr>
            <a:spLocks noGrp="1"/>
          </p:cNvSpPr>
          <p:nvPr>
            <p:ph sz="quarter" idx="4"/>
          </p:nvPr>
        </p:nvSpPr>
        <p:spPr>
          <a:xfrm>
            <a:off x="6094412" y="2560955"/>
            <a:ext cx="5183188" cy="3649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a:extLst>
              <a:ext uri="{FF2B5EF4-FFF2-40B4-BE49-F238E27FC236}">
                <a16:creationId xmlns:a16="http://schemas.microsoft.com/office/drawing/2014/main" id="{3389DC43-E591-42BF-82EE-E4887E4BC53A}"/>
              </a:ext>
            </a:extLst>
          </p:cNvPr>
          <p:cNvSpPr>
            <a:spLocks noGrp="1"/>
          </p:cNvSpPr>
          <p:nvPr>
            <p:ph type="ftr" sz="quarter" idx="11"/>
          </p:nvPr>
        </p:nvSpPr>
        <p:spPr>
          <a:xfrm>
            <a:off x="8034169" y="6332538"/>
            <a:ext cx="3505459" cy="365125"/>
          </a:xfrm>
          <a:prstGeom prst="rect">
            <a:avLst/>
          </a:prstGeom>
        </p:spPr>
        <p:txBody>
          <a:bodyPr/>
          <a:lstStyle/>
          <a:p>
            <a:endParaRPr lang="en-US" dirty="0"/>
          </a:p>
        </p:txBody>
      </p:sp>
      <p:sp>
        <p:nvSpPr>
          <p:cNvPr id="9" name="Slide Number Placeholder 8">
            <a:extLst>
              <a:ext uri="{FF2B5EF4-FFF2-40B4-BE49-F238E27FC236}">
                <a16:creationId xmlns:a16="http://schemas.microsoft.com/office/drawing/2014/main" id="{568CD421-2D00-41DD-A393-4739E389D95E}"/>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13"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2" y="94077"/>
            <a:ext cx="1927078" cy="650990"/>
          </a:xfrm>
          <a:prstGeom prst="rect">
            <a:avLst/>
          </a:prstGeom>
        </p:spPr>
      </p:pic>
      <p:sp>
        <p:nvSpPr>
          <p:cNvPr id="12"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0" y="223594"/>
            <a:ext cx="10214919" cy="836799"/>
          </a:xfrm>
        </p:spPr>
        <p:txBody>
          <a:bodyPr>
            <a:normAutofit/>
          </a:bodyPr>
          <a:lstStyle>
            <a:lvl1pPr marL="0" indent="0" algn="ctr">
              <a:buNone/>
              <a:defRPr sz="40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3816335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7"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5" name="Slide Number Placeholder 4">
            <a:extLst>
              <a:ext uri="{FF2B5EF4-FFF2-40B4-BE49-F238E27FC236}">
                <a16:creationId xmlns:a16="http://schemas.microsoft.com/office/drawing/2014/main" id="{DEDBE022-9B54-431C-80D5-5D8F2AFCB920}"/>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9"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2" y="94077"/>
            <a:ext cx="1927078" cy="650990"/>
          </a:xfrm>
          <a:prstGeom prst="rect">
            <a:avLst/>
          </a:prstGeom>
        </p:spPr>
      </p:pic>
    </p:spTree>
    <p:extLst>
      <p:ext uri="{BB962C8B-B14F-4D97-AF65-F5344CB8AC3E}">
        <p14:creationId xmlns:p14="http://schemas.microsoft.com/office/powerpoint/2010/main" val="3897825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9"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Content Placeholder 2">
            <a:extLst>
              <a:ext uri="{FF2B5EF4-FFF2-40B4-BE49-F238E27FC236}">
                <a16:creationId xmlns:a16="http://schemas.microsoft.com/office/drawing/2014/main" id="{99744D8D-C9CF-43B2-905D-2368B17A539A}"/>
              </a:ext>
            </a:extLst>
          </p:cNvPr>
          <p:cNvSpPr>
            <a:spLocks noGrp="1"/>
          </p:cNvSpPr>
          <p:nvPr>
            <p:ph idx="1"/>
          </p:nvPr>
        </p:nvSpPr>
        <p:spPr>
          <a:xfrm>
            <a:off x="5919129" y="1283987"/>
            <a:ext cx="5482039" cy="451845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1B4BF0C-D14C-46D7-ACDD-1885DDD883F1}"/>
              </a:ext>
            </a:extLst>
          </p:cNvPr>
          <p:cNvSpPr>
            <a:spLocks noGrp="1"/>
          </p:cNvSpPr>
          <p:nvPr>
            <p:ph type="body" sz="half" idx="2"/>
          </p:nvPr>
        </p:nvSpPr>
        <p:spPr>
          <a:xfrm>
            <a:off x="652372" y="2697479"/>
            <a:ext cx="4119654" cy="32461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6AE6FA33-09EF-495A-853E-63750CA37AC2}"/>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11"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2" y="94077"/>
            <a:ext cx="1927078" cy="650990"/>
          </a:xfrm>
          <a:prstGeom prst="rect">
            <a:avLst/>
          </a:prstGeom>
        </p:spPr>
      </p:pic>
      <p:sp>
        <p:nvSpPr>
          <p:cNvPr id="10"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0" y="223594"/>
            <a:ext cx="10214919" cy="836799"/>
          </a:xfrm>
        </p:spPr>
        <p:txBody>
          <a:bodyPr>
            <a:normAutofit/>
          </a:bodyPr>
          <a:lstStyle>
            <a:lvl1pPr marL="0" indent="0" algn="ctr">
              <a:buNone/>
              <a:defRPr sz="40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1563782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9"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Picture Placeholder 2">
            <a:extLst>
              <a:ext uri="{FF2B5EF4-FFF2-40B4-BE49-F238E27FC236}">
                <a16:creationId xmlns:a16="http://schemas.microsoft.com/office/drawing/2014/main" id="{841E98DD-BF5D-4CCA-8C66-F2A6CE11271C}"/>
              </a:ext>
            </a:extLst>
          </p:cNvPr>
          <p:cNvSpPr>
            <a:spLocks noGrp="1"/>
          </p:cNvSpPr>
          <p:nvPr>
            <p:ph type="pic" idx="1"/>
          </p:nvPr>
        </p:nvSpPr>
        <p:spPr>
          <a:xfrm>
            <a:off x="6052030" y="1209376"/>
            <a:ext cx="5593492" cy="46596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0EC22A6-F2C2-4A88-BEE5-2D6CEB520EB9}"/>
              </a:ext>
            </a:extLst>
          </p:cNvPr>
          <p:cNvSpPr>
            <a:spLocks noGrp="1"/>
          </p:cNvSpPr>
          <p:nvPr>
            <p:ph type="body" sz="half" idx="2"/>
          </p:nvPr>
        </p:nvSpPr>
        <p:spPr>
          <a:xfrm>
            <a:off x="652372" y="2697480"/>
            <a:ext cx="4119654" cy="317150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91D0B8E3-DB91-440B-818F-71E4248BB102}"/>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11"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2" y="94077"/>
            <a:ext cx="1927078" cy="650990"/>
          </a:xfrm>
          <a:prstGeom prst="rect">
            <a:avLst/>
          </a:prstGeom>
        </p:spPr>
      </p:pic>
      <p:sp>
        <p:nvSpPr>
          <p:cNvPr id="10"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0" y="223594"/>
            <a:ext cx="10214919" cy="836799"/>
          </a:xfrm>
        </p:spPr>
        <p:txBody>
          <a:bodyPr>
            <a:normAutofit/>
          </a:bodyPr>
          <a:lstStyle>
            <a:lvl1pPr marL="0" indent="0" algn="ctr">
              <a:buNone/>
              <a:defRPr sz="40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3607783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pic>
        <p:nvPicPr>
          <p:cNvPr id="8" name="Picture 9" descr="Shape, arrow&#10;&#10;Description automatically generated">
            <a:extLst>
              <a:ext uri="{FF2B5EF4-FFF2-40B4-BE49-F238E27FC236}">
                <a16:creationId xmlns:a16="http://schemas.microsoft.com/office/drawing/2014/main" id="{DCFCD002-73AB-52A9-FC52-D22FA9DB8149}"/>
              </a:ext>
            </a:extLst>
          </p:cNvPr>
          <p:cNvPicPr>
            <a:picLocks noChangeAspect="1"/>
          </p:cNvPicPr>
          <p:nvPr userDrawn="1"/>
        </p:nvPicPr>
        <p:blipFill>
          <a:blip r:embed="rId2"/>
          <a:stretch>
            <a:fillRect/>
          </a:stretch>
        </p:blipFill>
        <p:spPr>
          <a:xfrm>
            <a:off x="0" y="0"/>
            <a:ext cx="4755600" cy="4111200"/>
          </a:xfrm>
          <a:prstGeom prst="rect">
            <a:avLst/>
          </a:prstGeom>
        </p:spPr>
      </p:pic>
      <p:sp>
        <p:nvSpPr>
          <p:cNvPr id="3" name="Vertical Text Placeholder 2">
            <a:extLst>
              <a:ext uri="{FF2B5EF4-FFF2-40B4-BE49-F238E27FC236}">
                <a16:creationId xmlns:a16="http://schemas.microsoft.com/office/drawing/2014/main" id="{E61B4D8C-6045-47B3-9A0C-F2215A904C5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B8E05176-F6E9-4997-8355-74F2A4560A65}"/>
              </a:ext>
            </a:extLst>
          </p:cNvPr>
          <p:cNvSpPr>
            <a:spLocks noGrp="1"/>
          </p:cNvSpPr>
          <p:nvPr>
            <p:ph type="sldNum" sz="quarter" idx="12"/>
          </p:nvPr>
        </p:nvSpPr>
        <p:spPr/>
        <p:txBody>
          <a:bodyPr/>
          <a:lstStyle/>
          <a:p>
            <a:fld id="{4BA915EE-10CB-4CF1-8569-6154455DA573}" type="slidenum">
              <a:rPr lang="en-US" smtClean="0"/>
              <a:t>‹#›</a:t>
            </a:fld>
            <a:endParaRPr lang="en-US"/>
          </a:p>
        </p:txBody>
      </p:sp>
      <p:pic>
        <p:nvPicPr>
          <p:cNvPr id="10"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3"/>
          <a:stretch>
            <a:fillRect/>
          </a:stretch>
        </p:blipFill>
        <p:spPr>
          <a:xfrm>
            <a:off x="57972" y="94077"/>
            <a:ext cx="1927078" cy="650990"/>
          </a:xfrm>
          <a:prstGeom prst="rect">
            <a:avLst/>
          </a:prstGeom>
        </p:spPr>
      </p:pic>
      <p:sp>
        <p:nvSpPr>
          <p:cNvPr id="9" name="Text Placeholder 2">
            <a:extLst>
              <a:ext uri="{FF2B5EF4-FFF2-40B4-BE49-F238E27FC236}">
                <a16:creationId xmlns:a16="http://schemas.microsoft.com/office/drawing/2014/main" id="{95EDF98A-E8AE-4443-9A8C-CB35DEB2CE60}"/>
              </a:ext>
            </a:extLst>
          </p:cNvPr>
          <p:cNvSpPr>
            <a:spLocks noGrp="1"/>
          </p:cNvSpPr>
          <p:nvPr>
            <p:ph type="body" idx="14" hasCustomPrompt="1"/>
          </p:nvPr>
        </p:nvSpPr>
        <p:spPr>
          <a:xfrm>
            <a:off x="1524000" y="223594"/>
            <a:ext cx="10214919" cy="836799"/>
          </a:xfrm>
        </p:spPr>
        <p:txBody>
          <a:bodyPr>
            <a:normAutofit/>
          </a:bodyPr>
          <a:lstStyle>
            <a:lvl1pPr marL="0" indent="0" algn="ctr">
              <a:buNone/>
              <a:defRPr sz="40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dirty="0"/>
              <a:t>標題</a:t>
            </a:r>
            <a:endParaRPr lang="en-US" altLang="zh-TW" dirty="0"/>
          </a:p>
        </p:txBody>
      </p:sp>
    </p:spTree>
    <p:extLst>
      <p:ext uri="{BB962C8B-B14F-4D97-AF65-F5344CB8AC3E}">
        <p14:creationId xmlns:p14="http://schemas.microsoft.com/office/powerpoint/2010/main" val="2839379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1.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FBEEAC5-A8AB-4FE8-A270-D70F7DED4A50}"/>
              </a:ext>
            </a:extLst>
          </p:cNvPr>
          <p:cNvSpPr>
            <a:spLocks noGrp="1"/>
          </p:cNvSpPr>
          <p:nvPr>
            <p:ph type="body" idx="1"/>
          </p:nvPr>
        </p:nvSpPr>
        <p:spPr>
          <a:xfrm>
            <a:off x="652371" y="2095500"/>
            <a:ext cx="10620855" cy="38481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E964E14B-0EE8-4015-809C-DD36B5459B82}"/>
              </a:ext>
            </a:extLst>
          </p:cNvPr>
          <p:cNvSpPr>
            <a:spLocks noGrp="1"/>
          </p:cNvSpPr>
          <p:nvPr>
            <p:ph type="sldNum" sz="quarter" idx="4"/>
          </p:nvPr>
        </p:nvSpPr>
        <p:spPr>
          <a:xfrm>
            <a:off x="11652192" y="6586881"/>
            <a:ext cx="539808" cy="365125"/>
          </a:xfrm>
          <a:prstGeom prst="rect">
            <a:avLst/>
          </a:prstGeom>
        </p:spPr>
        <p:txBody>
          <a:bodyPr vert="horz" lIns="91440" tIns="45720" rIns="91440" bIns="45720" rtlCol="0" anchor="ctr"/>
          <a:lstStyle>
            <a:lvl1pPr algn="r">
              <a:defRPr sz="900" b="1" spc="100" baseline="0">
                <a:solidFill>
                  <a:schemeClr val="tx1"/>
                </a:solidFill>
              </a:defRPr>
            </a:lvl1pPr>
          </a:lstStyle>
          <a:p>
            <a:fld id="{4BA915EE-10CB-4CF1-8569-6154455DA573}" type="slidenum">
              <a:rPr lang="en-US" smtClean="0"/>
              <a:t>‹#›</a:t>
            </a:fld>
            <a:endParaRPr lang="en-US" dirty="0"/>
          </a:p>
        </p:txBody>
      </p:sp>
      <p:sp>
        <p:nvSpPr>
          <p:cNvPr id="8" name="Footer Placeholder 4">
            <a:extLst>
              <a:ext uri="{FF2B5EF4-FFF2-40B4-BE49-F238E27FC236}">
                <a16:creationId xmlns:a16="http://schemas.microsoft.com/office/drawing/2014/main" id="{4E00BB6D-69DD-694C-F3D0-CD6B39E5E715}"/>
              </a:ext>
            </a:extLst>
          </p:cNvPr>
          <p:cNvSpPr txBox="1">
            <a:spLocks/>
          </p:cNvSpPr>
          <p:nvPr userDrawn="1"/>
        </p:nvSpPr>
        <p:spPr>
          <a:xfrm>
            <a:off x="-129215" y="6586881"/>
            <a:ext cx="2827998" cy="365125"/>
          </a:xfrm>
          <a:prstGeom prst="rect">
            <a:avLst/>
          </a:prstGeom>
        </p:spPr>
        <p:txBody>
          <a:bodyPr vert="horz" lIns="91440" tIns="45720" rIns="91440" bIns="45720" rtlCol="0" anchor="ctr"/>
          <a:lstStyle>
            <a:defPPr>
              <a:defRPr lang="en-TW"/>
            </a:defPPr>
            <a:lvl1pPr marL="0" algn="r" defTabSz="914400" rtl="0" eaLnBrk="1" latinLnBrk="0" hangingPunct="1">
              <a:defRPr sz="900" b="1" kern="1200" spc="100" baseline="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a:latin typeface="Calibri" panose="020F0502020204030204" pitchFamily="34" charset="0"/>
                <a:cs typeface="Calibri" panose="020F0502020204030204" pitchFamily="34" charset="0"/>
              </a:rPr>
              <a:t>Taiwan Stock Exchange @Copyright 2023</a:t>
            </a:r>
          </a:p>
        </p:txBody>
      </p:sp>
      <p:pic>
        <p:nvPicPr>
          <p:cNvPr id="7"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12"/>
          <a:stretch>
            <a:fillRect/>
          </a:stretch>
        </p:blipFill>
        <p:spPr>
          <a:xfrm>
            <a:off x="57972" y="94077"/>
            <a:ext cx="1927078" cy="650990"/>
          </a:xfrm>
          <a:prstGeom prst="rect">
            <a:avLst/>
          </a:prstGeom>
        </p:spPr>
      </p:pic>
    </p:spTree>
    <p:extLst>
      <p:ext uri="{BB962C8B-B14F-4D97-AF65-F5344CB8AC3E}">
        <p14:creationId xmlns:p14="http://schemas.microsoft.com/office/powerpoint/2010/main" val="3466375354"/>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7" r:id="rId6"/>
    <p:sldLayoutId id="2147483733" r:id="rId7"/>
    <p:sldLayoutId id="2147483734" r:id="rId8"/>
    <p:sldLayoutId id="2147483736" r:id="rId9"/>
    <p:sldLayoutId id="2147483735" r:id="rId10"/>
  </p:sldLayoutIdLst>
  <p:hf hdr="0"/>
  <p:txStyles>
    <p:titleStyle>
      <a:lvl1pPr algn="l" defTabSz="914400" rtl="0" eaLnBrk="1" latinLnBrk="0" hangingPunct="1">
        <a:lnSpc>
          <a:spcPct val="120000"/>
        </a:lnSpc>
        <a:spcBef>
          <a:spcPct val="0"/>
        </a:spcBef>
        <a:buNone/>
        <a:defRPr sz="3600" kern="1200" cap="all" spc="300" baseline="0">
          <a:solidFill>
            <a:srgbClr val="FFFFFF"/>
          </a:solidFill>
          <a:highlight>
            <a:srgbClr val="000000"/>
          </a:highligh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SzPct val="75000"/>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FBEEAC5-A8AB-4FE8-A270-D70F7DED4A50}"/>
              </a:ext>
            </a:extLst>
          </p:cNvPr>
          <p:cNvSpPr>
            <a:spLocks noGrp="1"/>
          </p:cNvSpPr>
          <p:nvPr>
            <p:ph type="body" idx="1"/>
          </p:nvPr>
        </p:nvSpPr>
        <p:spPr>
          <a:xfrm>
            <a:off x="652373" y="2095500"/>
            <a:ext cx="10620855" cy="38481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E964E14B-0EE8-4015-809C-DD36B5459B82}"/>
              </a:ext>
            </a:extLst>
          </p:cNvPr>
          <p:cNvSpPr>
            <a:spLocks noGrp="1"/>
          </p:cNvSpPr>
          <p:nvPr>
            <p:ph type="sldNum" sz="quarter" idx="4"/>
          </p:nvPr>
        </p:nvSpPr>
        <p:spPr>
          <a:xfrm>
            <a:off x="11652192" y="6586883"/>
            <a:ext cx="539808" cy="365125"/>
          </a:xfrm>
          <a:prstGeom prst="rect">
            <a:avLst/>
          </a:prstGeom>
        </p:spPr>
        <p:txBody>
          <a:bodyPr vert="horz" lIns="91440" tIns="45720" rIns="91440" bIns="45720" rtlCol="0" anchor="ctr"/>
          <a:lstStyle>
            <a:lvl1pPr algn="r">
              <a:defRPr sz="675" b="1" spc="75" baseline="0">
                <a:solidFill>
                  <a:schemeClr val="tx1"/>
                </a:solidFill>
              </a:defRPr>
            </a:lvl1pPr>
          </a:lstStyle>
          <a:p>
            <a:fld id="{4BA915EE-10CB-4CF1-8569-6154455DA573}" type="slidenum">
              <a:rPr lang="en-US" smtClean="0"/>
              <a:t>‹#›</a:t>
            </a:fld>
            <a:endParaRPr lang="en-US" dirty="0"/>
          </a:p>
        </p:txBody>
      </p:sp>
      <p:sp>
        <p:nvSpPr>
          <p:cNvPr id="8" name="Footer Placeholder 4">
            <a:extLst>
              <a:ext uri="{FF2B5EF4-FFF2-40B4-BE49-F238E27FC236}">
                <a16:creationId xmlns:a16="http://schemas.microsoft.com/office/drawing/2014/main" id="{4E00BB6D-69DD-694C-F3D0-CD6B39E5E715}"/>
              </a:ext>
            </a:extLst>
          </p:cNvPr>
          <p:cNvSpPr txBox="1">
            <a:spLocks/>
          </p:cNvSpPr>
          <p:nvPr userDrawn="1"/>
        </p:nvSpPr>
        <p:spPr>
          <a:xfrm>
            <a:off x="-129216" y="6586883"/>
            <a:ext cx="2827999" cy="365125"/>
          </a:xfrm>
          <a:prstGeom prst="rect">
            <a:avLst/>
          </a:prstGeom>
        </p:spPr>
        <p:txBody>
          <a:bodyPr vert="horz" lIns="68580" tIns="34290" rIns="68580" bIns="34290" rtlCol="0" anchor="ctr"/>
          <a:lstStyle>
            <a:defPPr>
              <a:defRPr lang="en-TW"/>
            </a:defPPr>
            <a:lvl1pPr marL="0" algn="r" defTabSz="914400" rtl="0" eaLnBrk="1" latinLnBrk="0" hangingPunct="1">
              <a:defRPr sz="900" b="1" kern="1200" spc="100" baseline="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675" dirty="0">
                <a:latin typeface="Calibri" panose="020F0502020204030204" pitchFamily="34" charset="0"/>
                <a:cs typeface="Calibri" panose="020F0502020204030204" pitchFamily="34" charset="0"/>
              </a:rPr>
              <a:t>Taiwan Stock Exchange @Copyright 2023</a:t>
            </a:r>
          </a:p>
        </p:txBody>
      </p:sp>
      <p:pic>
        <p:nvPicPr>
          <p:cNvPr id="7" name="Picture 5" descr="A picture containing text, clock, sign&#10;&#10;Description automatically generated">
            <a:extLst>
              <a:ext uri="{FF2B5EF4-FFF2-40B4-BE49-F238E27FC236}">
                <a16:creationId xmlns:a16="http://schemas.microsoft.com/office/drawing/2014/main" id="{B622D203-7B60-E5BE-0BE9-01B6F961D41B}"/>
              </a:ext>
            </a:extLst>
          </p:cNvPr>
          <p:cNvPicPr>
            <a:picLocks noChangeAspect="1"/>
          </p:cNvPicPr>
          <p:nvPr userDrawn="1"/>
        </p:nvPicPr>
        <p:blipFill>
          <a:blip r:embed="rId12"/>
          <a:stretch>
            <a:fillRect/>
          </a:stretch>
        </p:blipFill>
        <p:spPr>
          <a:xfrm>
            <a:off x="57973" y="94077"/>
            <a:ext cx="1927079" cy="650990"/>
          </a:xfrm>
          <a:prstGeom prst="rect">
            <a:avLst/>
          </a:prstGeom>
        </p:spPr>
      </p:pic>
    </p:spTree>
    <p:extLst>
      <p:ext uri="{BB962C8B-B14F-4D97-AF65-F5344CB8AC3E}">
        <p14:creationId xmlns:p14="http://schemas.microsoft.com/office/powerpoint/2010/main" val="4272704783"/>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Lst>
  <p:hf hdr="0"/>
  <p:txStyles>
    <p:titleStyle>
      <a:lvl1pPr algn="l" defTabSz="685800" rtl="0" eaLnBrk="1" latinLnBrk="0" hangingPunct="1">
        <a:lnSpc>
          <a:spcPct val="120000"/>
        </a:lnSpc>
        <a:spcBef>
          <a:spcPct val="0"/>
        </a:spcBef>
        <a:buNone/>
        <a:defRPr sz="2700" kern="1200" cap="all" spc="225" baseline="0">
          <a:solidFill>
            <a:srgbClr val="FFFFFF"/>
          </a:solidFill>
          <a:highlight>
            <a:srgbClr val="000000"/>
          </a:highlight>
          <a:latin typeface="+mj-lt"/>
          <a:ea typeface="+mj-ea"/>
          <a:cs typeface="+mj-cs"/>
        </a:defRPr>
      </a:lvl1pPr>
    </p:titleStyle>
    <p:bodyStyle>
      <a:lvl1pPr marL="171450" indent="-171450" algn="l" defTabSz="685800" rtl="0" eaLnBrk="1" latinLnBrk="0" hangingPunct="1">
        <a:lnSpc>
          <a:spcPct val="120000"/>
        </a:lnSpc>
        <a:spcBef>
          <a:spcPts val="750"/>
        </a:spcBef>
        <a:buClr>
          <a:schemeClr val="tx1"/>
        </a:buClr>
        <a:buSzPct val="75000"/>
        <a:buFont typeface="Arial" panose="020B0604020202020204" pitchFamily="34" charset="0"/>
        <a:buChar char="•"/>
        <a:defRPr sz="1500" kern="1200">
          <a:solidFill>
            <a:schemeClr val="tx1"/>
          </a:solidFill>
          <a:latin typeface="+mn-lt"/>
          <a:ea typeface="+mn-ea"/>
          <a:cs typeface="+mn-cs"/>
        </a:defRPr>
      </a:lvl1pPr>
      <a:lvl2pPr marL="514350" indent="-171450" algn="l" defTabSz="685800" rtl="0" eaLnBrk="1" latinLnBrk="0" hangingPunct="1">
        <a:lnSpc>
          <a:spcPct val="120000"/>
        </a:lnSpc>
        <a:spcBef>
          <a:spcPts val="375"/>
        </a:spcBef>
        <a:buClr>
          <a:schemeClr val="tx1"/>
        </a:buClr>
        <a:buSzPct val="75000"/>
        <a:buFont typeface="Arial" panose="020B0604020202020204" pitchFamily="34" charset="0"/>
        <a:buChar char="•"/>
        <a:defRPr sz="1350" kern="1200">
          <a:solidFill>
            <a:schemeClr val="tx1"/>
          </a:solidFill>
          <a:latin typeface="+mn-lt"/>
          <a:ea typeface="+mn-ea"/>
          <a:cs typeface="+mn-cs"/>
        </a:defRPr>
      </a:lvl2pPr>
      <a:lvl3pPr marL="857250" indent="-171450" algn="l" defTabSz="685800" rtl="0" eaLnBrk="1" latinLnBrk="0" hangingPunct="1">
        <a:lnSpc>
          <a:spcPct val="120000"/>
        </a:lnSpc>
        <a:spcBef>
          <a:spcPts val="375"/>
        </a:spcBef>
        <a:buClr>
          <a:schemeClr val="tx1"/>
        </a:buClr>
        <a:buSzPct val="75000"/>
        <a:buFont typeface="Arial" panose="020B0604020202020204" pitchFamily="34" charset="0"/>
        <a:buChar char="•"/>
        <a:defRPr sz="1200" kern="1200">
          <a:solidFill>
            <a:schemeClr val="tx1"/>
          </a:solidFill>
          <a:latin typeface="+mn-lt"/>
          <a:ea typeface="+mn-ea"/>
          <a:cs typeface="+mn-cs"/>
        </a:defRPr>
      </a:lvl3pPr>
      <a:lvl4pPr marL="1200150" indent="-171450" algn="l" defTabSz="685800" rtl="0" eaLnBrk="1" latinLnBrk="0" hangingPunct="1">
        <a:lnSpc>
          <a:spcPct val="120000"/>
        </a:lnSpc>
        <a:spcBef>
          <a:spcPts val="375"/>
        </a:spcBef>
        <a:buClr>
          <a:schemeClr val="tx1"/>
        </a:buClr>
        <a:buSzPct val="75000"/>
        <a:buFont typeface="Arial" panose="020B0604020202020204" pitchFamily="34" charset="0"/>
        <a:buChar char="•"/>
        <a:defRPr sz="1050" kern="1200">
          <a:solidFill>
            <a:schemeClr val="tx1"/>
          </a:solidFill>
          <a:latin typeface="+mn-lt"/>
          <a:ea typeface="+mn-ea"/>
          <a:cs typeface="+mn-cs"/>
        </a:defRPr>
      </a:lvl4pPr>
      <a:lvl5pPr marL="1543050" indent="-171450" algn="l" defTabSz="685800" rtl="0" eaLnBrk="1" latinLnBrk="0" hangingPunct="1">
        <a:lnSpc>
          <a:spcPct val="120000"/>
        </a:lnSpc>
        <a:spcBef>
          <a:spcPts val="375"/>
        </a:spcBef>
        <a:buClr>
          <a:schemeClr val="tx1"/>
        </a:buClr>
        <a:buSzPct val="75000"/>
        <a:buFont typeface="Arial" panose="020B0604020202020204" pitchFamily="34" charset="0"/>
        <a:buChar char="•"/>
        <a:defRPr sz="10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hyperlink" Target="https://www.selaw.com.tw/SFIWebSeLaw/Chinese/RegulatoryInformationResult/Attachment?__RequestVerificationToken=CfDJ8ES9Dj7XAhpOiDVhgyEePk_kpJhLabZFOoK1XVZ_Pt9IrJm7hyyCmbQm25q_PpFjFgYxYdHn1yGIvAylChVQ4G1lc5FNZO2O1HWbV67QYcQmX8CPoqX-UjvVrgwu_qP9w_TKIZ08r08IY39QM9_Bjag&amp;lawId=307468"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08AC1B80-F8B2-4B95-B4B7-7917A33D244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DC8EEF03-D0C2-D873-0D9D-C150312C1648}"/>
              </a:ext>
            </a:extLst>
          </p:cNvPr>
          <p:cNvSpPr txBox="1"/>
          <p:nvPr/>
        </p:nvSpPr>
        <p:spPr>
          <a:xfrm>
            <a:off x="4623955" y="2055540"/>
            <a:ext cx="7697260" cy="1261884"/>
          </a:xfrm>
          <a:prstGeom prst="rect">
            <a:avLst/>
          </a:prstGeom>
          <a:noFill/>
        </p:spPr>
        <p:txBody>
          <a:bodyPr wrap="square" rtlCol="0">
            <a:spAutoFit/>
          </a:bodyPr>
          <a:lstStyle/>
          <a:p>
            <a:r>
              <a:rPr lang="zh-TW" altLang="en-US" sz="4400" b="1" dirty="0">
                <a:solidFill>
                  <a:srgbClr val="000099"/>
                </a:solidFill>
                <a:latin typeface="標楷體" pitchFamily="65" charset="-120"/>
                <a:ea typeface="標楷體" pitchFamily="65" charset="-120"/>
                <a:cs typeface="+mj-cs"/>
              </a:rPr>
              <a:t>證券業務借貸款項現況</a:t>
            </a:r>
            <a:r>
              <a:rPr lang="en-US" altLang="zh-TW" sz="4400" b="1" dirty="0">
                <a:solidFill>
                  <a:srgbClr val="000099"/>
                </a:solidFill>
                <a:latin typeface="標楷體" pitchFamily="65" charset="-120"/>
                <a:ea typeface="標楷體" pitchFamily="65" charset="-120"/>
                <a:cs typeface="+mj-cs"/>
              </a:rPr>
              <a:t/>
            </a:r>
            <a:br>
              <a:rPr lang="en-US" altLang="zh-TW" sz="4400" b="1" dirty="0">
                <a:solidFill>
                  <a:srgbClr val="000099"/>
                </a:solidFill>
                <a:latin typeface="標楷體" pitchFamily="65" charset="-120"/>
                <a:ea typeface="標楷體" pitchFamily="65" charset="-120"/>
                <a:cs typeface="+mj-cs"/>
              </a:rPr>
            </a:br>
            <a:r>
              <a:rPr lang="en-TW" sz="3200" dirty="0">
                <a:solidFill>
                  <a:srgbClr val="3333E5"/>
                </a:solidFill>
                <a:latin typeface="+mj-lt"/>
                <a:ea typeface="Adobe Fan Heiti Std B" panose="020B0700000000000000" pitchFamily="34" charset="-128"/>
              </a:rPr>
              <a:t> </a:t>
            </a:r>
          </a:p>
        </p:txBody>
      </p:sp>
      <p:sp>
        <p:nvSpPr>
          <p:cNvPr id="11" name="Footer Placeholder 4">
            <a:extLst>
              <a:ext uri="{FF2B5EF4-FFF2-40B4-BE49-F238E27FC236}">
                <a16:creationId xmlns:a16="http://schemas.microsoft.com/office/drawing/2014/main" id="{4E00BB6D-69DD-694C-F3D0-CD6B39E5E715}"/>
              </a:ext>
            </a:extLst>
          </p:cNvPr>
          <p:cNvSpPr txBox="1">
            <a:spLocks/>
          </p:cNvSpPr>
          <p:nvPr/>
        </p:nvSpPr>
        <p:spPr>
          <a:xfrm>
            <a:off x="-129215" y="6586881"/>
            <a:ext cx="2827998" cy="365125"/>
          </a:xfrm>
          <a:prstGeom prst="rect">
            <a:avLst/>
          </a:prstGeom>
        </p:spPr>
        <p:txBody>
          <a:bodyPr vert="horz" lIns="91440" tIns="45720" rIns="91440" bIns="45720" rtlCol="0" anchor="ctr"/>
          <a:lstStyle>
            <a:defPPr>
              <a:defRPr lang="en-TW"/>
            </a:defPPr>
            <a:lvl1pPr marL="0" algn="r" defTabSz="914400" rtl="0" eaLnBrk="1" latinLnBrk="0" hangingPunct="1">
              <a:defRPr sz="900" b="1" kern="1200" spc="100" baseline="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a:latin typeface="Calibri" panose="020F0502020204030204" pitchFamily="34" charset="0"/>
                <a:cs typeface="Calibri" panose="020F0502020204030204" pitchFamily="34" charset="0"/>
              </a:rPr>
              <a:t>Taiwan Stock Exchange @Copyright 2023</a:t>
            </a:r>
          </a:p>
        </p:txBody>
      </p:sp>
      <p:pic>
        <p:nvPicPr>
          <p:cNvPr id="16" name="Picture 3" descr="A picture containing icon&#10;&#10;Description automatically generated">
            <a:extLst>
              <a:ext uri="{FF2B5EF4-FFF2-40B4-BE49-F238E27FC236}">
                <a16:creationId xmlns:a16="http://schemas.microsoft.com/office/drawing/2014/main" id="{273A73EB-ECAE-0091-9546-6149ADE04348}"/>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0" y="0"/>
            <a:ext cx="4756144" cy="4111080"/>
          </a:xfrm>
          <a:prstGeom prst="rect">
            <a:avLst/>
          </a:prstGeom>
        </p:spPr>
      </p:pic>
      <p:sp>
        <p:nvSpPr>
          <p:cNvPr id="10" name="文字方塊 9"/>
          <p:cNvSpPr txBox="1"/>
          <p:nvPr/>
        </p:nvSpPr>
        <p:spPr>
          <a:xfrm>
            <a:off x="4208040" y="4626129"/>
            <a:ext cx="5217313" cy="1815882"/>
          </a:xfrm>
          <a:prstGeom prst="rect">
            <a:avLst/>
          </a:prstGeom>
          <a:noFill/>
        </p:spPr>
        <p:txBody>
          <a:bodyPr wrap="square" rtlCol="0">
            <a:spAutoFit/>
          </a:bodyPr>
          <a:lstStyle/>
          <a:p>
            <a:pPr lvl="0" algn="ctr" fontAlgn="base">
              <a:spcBef>
                <a:spcPct val="20000"/>
              </a:spcBef>
              <a:spcAft>
                <a:spcPct val="0"/>
              </a:spcAft>
            </a:pPr>
            <a:r>
              <a:rPr lang="zh-TW" altLang="en-US" sz="3200" b="1" dirty="0">
                <a:solidFill>
                  <a:srgbClr val="000099"/>
                </a:solidFill>
                <a:latin typeface="Constantia"/>
                <a:ea typeface="標楷體" panose="03000509000000000000" pitchFamily="65" charset="-120"/>
              </a:rPr>
              <a:t>臺灣證券交易所</a:t>
            </a:r>
            <a:endParaRPr lang="en-US" altLang="zh-TW" sz="3200" b="1" dirty="0">
              <a:solidFill>
                <a:srgbClr val="000099"/>
              </a:solidFill>
              <a:latin typeface="Constantia"/>
              <a:ea typeface="標楷體" panose="03000509000000000000" pitchFamily="65" charset="-120"/>
            </a:endParaRPr>
          </a:p>
          <a:p>
            <a:pPr algn="ctr"/>
            <a:endParaRPr lang="en-US" altLang="zh-TW" sz="2600" b="1" dirty="0">
              <a:solidFill>
                <a:srgbClr val="000099"/>
              </a:solidFill>
              <a:latin typeface="+mj-ea"/>
              <a:ea typeface="+mj-ea"/>
            </a:endParaRPr>
          </a:p>
          <a:p>
            <a:pPr algn="ctr"/>
            <a:r>
              <a:rPr lang="en-US" altLang="zh-TW" sz="2800" b="1" dirty="0" smtClean="0">
                <a:solidFill>
                  <a:srgbClr val="000099"/>
                </a:solidFill>
                <a:latin typeface="Times New Roman" panose="02020603050405020304" pitchFamily="18" charset="0"/>
                <a:ea typeface="標楷體" panose="03000509000000000000" pitchFamily="65" charset="-120"/>
                <a:cs typeface="Times New Roman" panose="02020603050405020304" pitchFamily="18" charset="0"/>
              </a:rPr>
              <a:t>113</a:t>
            </a:r>
            <a:r>
              <a:rPr lang="zh-TW" altLang="en-US" sz="2800" b="1" dirty="0" smtClean="0">
                <a:solidFill>
                  <a:srgbClr val="000099"/>
                </a:solidFill>
                <a:latin typeface="Times New Roman" panose="02020603050405020304" pitchFamily="18" charset="0"/>
                <a:ea typeface="標楷體" panose="03000509000000000000" pitchFamily="65" charset="-120"/>
                <a:cs typeface="Times New Roman" panose="02020603050405020304" pitchFamily="18" charset="0"/>
              </a:rPr>
              <a:t>年</a:t>
            </a:r>
            <a:r>
              <a:rPr lang="en-US" altLang="zh-TW" sz="2800" b="1" smtClean="0">
                <a:solidFill>
                  <a:srgbClr val="000099"/>
                </a:solidFill>
                <a:latin typeface="Times New Roman" panose="02020603050405020304" pitchFamily="18" charset="0"/>
                <a:ea typeface="標楷體" panose="03000509000000000000" pitchFamily="65" charset="-120"/>
                <a:cs typeface="Times New Roman" panose="02020603050405020304" pitchFamily="18" charset="0"/>
              </a:rPr>
              <a:t>12</a:t>
            </a:r>
            <a:r>
              <a:rPr lang="zh-TW" altLang="en-US" sz="2800" b="1" smtClean="0">
                <a:solidFill>
                  <a:srgbClr val="000099"/>
                </a:solidFill>
                <a:latin typeface="Times New Roman" panose="02020603050405020304" pitchFamily="18" charset="0"/>
                <a:ea typeface="標楷體" panose="03000509000000000000" pitchFamily="65" charset="-120"/>
                <a:cs typeface="Times New Roman" panose="02020603050405020304" pitchFamily="18" charset="0"/>
              </a:rPr>
              <a:t>月</a:t>
            </a:r>
            <a:endParaRPr lang="zh-TW" altLang="en-US" sz="2800" b="1" dirty="0">
              <a:solidFill>
                <a:srgbClr val="000099"/>
              </a:solidFill>
              <a:latin typeface="Times New Roman" panose="02020603050405020304" pitchFamily="18" charset="0"/>
              <a:ea typeface="標楷體" panose="03000509000000000000" pitchFamily="65" charset="-120"/>
              <a:cs typeface="Times New Roman" panose="02020603050405020304" pitchFamily="18" charset="0"/>
            </a:endParaRPr>
          </a:p>
          <a:p>
            <a:pPr algn="ctr"/>
            <a:endParaRPr lang="zh-TW" altLang="en-US" sz="2600" dirty="0">
              <a:latin typeface="+mj-ea"/>
              <a:ea typeface="+mj-ea"/>
            </a:endParaRPr>
          </a:p>
        </p:txBody>
      </p:sp>
    </p:spTree>
    <p:extLst>
      <p:ext uri="{BB962C8B-B14F-4D97-AF65-F5344CB8AC3E}">
        <p14:creationId xmlns:p14="http://schemas.microsoft.com/office/powerpoint/2010/main" val="24031061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內容版面配置區 4"/>
          <p:cNvGraphicFramePr>
            <a:graphicFrameLocks noGrp="1"/>
          </p:cNvGraphicFramePr>
          <p:nvPr>
            <p:ph idx="1"/>
            <p:extLst>
              <p:ext uri="{D42A27DB-BD31-4B8C-83A1-F6EECF244321}">
                <p14:modId xmlns:p14="http://schemas.microsoft.com/office/powerpoint/2010/main" val="3943239364"/>
              </p:ext>
            </p:extLst>
          </p:nvPr>
        </p:nvGraphicFramePr>
        <p:xfrm>
          <a:off x="323386" y="869795"/>
          <a:ext cx="11694314" cy="5822617"/>
        </p:xfrm>
        <a:graphic>
          <a:graphicData uri="http://schemas.openxmlformats.org/drawingml/2006/table">
            <a:tbl>
              <a:tblPr firstRow="1" bandRow="1">
                <a:tableStyleId>{93296810-A885-4BE3-A3E7-6D5BEEA58F35}</a:tableStyleId>
              </a:tblPr>
              <a:tblGrid>
                <a:gridCol w="1300186">
                  <a:extLst>
                    <a:ext uri="{9D8B030D-6E8A-4147-A177-3AD203B41FA5}">
                      <a16:colId xmlns:a16="http://schemas.microsoft.com/office/drawing/2014/main" val="2117624665"/>
                    </a:ext>
                  </a:extLst>
                </a:gridCol>
                <a:gridCol w="1933891">
                  <a:extLst>
                    <a:ext uri="{9D8B030D-6E8A-4147-A177-3AD203B41FA5}">
                      <a16:colId xmlns:a16="http://schemas.microsoft.com/office/drawing/2014/main" val="1492028804"/>
                    </a:ext>
                  </a:extLst>
                </a:gridCol>
                <a:gridCol w="2507004">
                  <a:extLst>
                    <a:ext uri="{9D8B030D-6E8A-4147-A177-3AD203B41FA5}">
                      <a16:colId xmlns:a16="http://schemas.microsoft.com/office/drawing/2014/main" val="4066972142"/>
                    </a:ext>
                  </a:extLst>
                </a:gridCol>
                <a:gridCol w="5953233">
                  <a:extLst>
                    <a:ext uri="{9D8B030D-6E8A-4147-A177-3AD203B41FA5}">
                      <a16:colId xmlns:a16="http://schemas.microsoft.com/office/drawing/2014/main" val="4168323870"/>
                    </a:ext>
                  </a:extLst>
                </a:gridCol>
              </a:tblGrid>
              <a:tr h="540535">
                <a:tc rowSpan="2">
                  <a:txBody>
                    <a:bodyPr/>
                    <a:lstStyle/>
                    <a:p>
                      <a:endParaRPr lang="zh-TW" altLang="en-US" dirty="0"/>
                    </a:p>
                  </a:txBody>
                  <a:tcPr/>
                </a:tc>
                <a:tc gridSpan="3">
                  <a:txBody>
                    <a:bodyPr/>
                    <a:lstStyle/>
                    <a:p>
                      <a:r>
                        <a:rPr lang="zh-TW" altLang="en-US" sz="2800" b="1" dirty="0" smtClean="0">
                          <a:latin typeface="標楷體" panose="03000509000000000000" pitchFamily="65" charset="-120"/>
                          <a:ea typeface="標楷體" panose="03000509000000000000" pitchFamily="65" charset="-120"/>
                        </a:rPr>
                        <a:t>                   證券業務借貸款項</a:t>
                      </a:r>
                      <a:endParaRPr lang="zh-TW" altLang="en-US" sz="2800" b="1" dirty="0">
                        <a:latin typeface="標楷體" panose="03000509000000000000" pitchFamily="65" charset="-120"/>
                        <a:ea typeface="標楷體" panose="03000509000000000000" pitchFamily="65" charset="-120"/>
                      </a:endParaRPr>
                    </a:p>
                  </a:txBody>
                  <a:tcPr/>
                </a:tc>
                <a:tc hMerge="1">
                  <a:txBody>
                    <a:bodyPr/>
                    <a:lstStyle/>
                    <a:p>
                      <a:endParaRPr lang="zh-TW" altLang="en-US" dirty="0"/>
                    </a:p>
                  </a:txBody>
                  <a:tcPr/>
                </a:tc>
                <a:tc hMerge="1">
                  <a:txBody>
                    <a:bodyPr/>
                    <a:lstStyle/>
                    <a:p>
                      <a:endParaRPr lang="zh-TW" altLang="en-US" dirty="0"/>
                    </a:p>
                  </a:txBody>
                  <a:tcPr/>
                </a:tc>
                <a:extLst>
                  <a:ext uri="{0D108BD9-81ED-4DB2-BD59-A6C34878D82A}">
                    <a16:rowId xmlns:a16="http://schemas.microsoft.com/office/drawing/2014/main" val="2289762996"/>
                  </a:ext>
                </a:extLst>
              </a:tr>
              <a:tr h="502935">
                <a:tc vMerge="1">
                  <a:txBody>
                    <a:bodyPr/>
                    <a:lstStyle/>
                    <a:p>
                      <a:endParaRPr lang="zh-TW"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zh-TW" sz="2400" b="0" i="0" u="none" strike="noStrike" kern="1200" cap="none" spc="0" normalizeH="0" baseline="0" noProof="0" dirty="0" smtClean="0">
                          <a:ln>
                            <a:noFill/>
                          </a:ln>
                          <a:solidFill>
                            <a:srgbClr val="000000"/>
                          </a:solidFill>
                          <a:effectLst/>
                          <a:uLnTx/>
                          <a:uFillTx/>
                          <a:latin typeface="標楷體" panose="03000509000000000000" pitchFamily="65" charset="-120"/>
                          <a:ea typeface="標楷體" panose="03000509000000000000" pitchFamily="65" charset="-120"/>
                          <a:cs typeface="+mn-cs"/>
                        </a:rPr>
                        <a:t>T+5</a:t>
                      </a:r>
                      <a:r>
                        <a:rPr kumimoji="1" lang="zh-TW" altLang="en-US" sz="2400" b="0" i="0" u="none" strike="noStrike" kern="1200" cap="none" spc="0" normalizeH="0" baseline="0" noProof="0" dirty="0" smtClean="0">
                          <a:ln>
                            <a:noFill/>
                          </a:ln>
                          <a:solidFill>
                            <a:srgbClr val="000000"/>
                          </a:solidFill>
                          <a:effectLst/>
                          <a:uLnTx/>
                          <a:uFillTx/>
                          <a:latin typeface="標楷體" panose="03000509000000000000" pitchFamily="65" charset="-120"/>
                          <a:ea typeface="標楷體" panose="03000509000000000000" pitchFamily="65" charset="-120"/>
                          <a:cs typeface="+mn-cs"/>
                        </a:rPr>
                        <a:t>型</a:t>
                      </a:r>
                      <a:endParaRPr lang="zh-TW" altLang="en-US" sz="2400" b="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zh-TW" altLang="en-US" sz="2400" b="0" i="0" u="sng" strike="noStrike" kern="1200" cap="none" spc="0" normalizeH="0" baseline="0" dirty="0" smtClean="0">
                          <a:ln>
                            <a:noFill/>
                          </a:ln>
                          <a:solidFill>
                            <a:srgbClr val="FF0000"/>
                          </a:solidFill>
                          <a:effectLst/>
                          <a:uLnTx/>
                          <a:uFillTx/>
                          <a:latin typeface="標楷體" panose="03000509000000000000" pitchFamily="65" charset="-120"/>
                          <a:ea typeface="標楷體" panose="03000509000000000000" pitchFamily="65" charset="-120"/>
                          <a:cs typeface="+mn-cs"/>
                        </a:rPr>
                        <a:t>認股借貸</a:t>
                      </a:r>
                      <a:endParaRPr kumimoji="1" lang="zh-TW" altLang="en-US" sz="2400" b="0" i="0" u="sng" strike="noStrike" kern="1200" cap="none" spc="0" normalizeH="0" baseline="0" dirty="0">
                        <a:ln>
                          <a:noFill/>
                        </a:ln>
                        <a:solidFill>
                          <a:srgbClr val="FF0000"/>
                        </a:solidFill>
                        <a:effectLst/>
                        <a:uLnTx/>
                        <a:uFillTx/>
                        <a:latin typeface="標楷體" panose="03000509000000000000" pitchFamily="65" charset="-120"/>
                        <a:ea typeface="標楷體" panose="03000509000000000000" pitchFamily="65" charset="-120"/>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zh-TW" altLang="en-US" sz="2400" b="0" i="0" u="none" strike="noStrike" kern="1200" cap="none" spc="0" normalizeH="0" baseline="0" dirty="0" smtClean="0">
                          <a:ln>
                            <a:noFill/>
                          </a:ln>
                          <a:solidFill>
                            <a:srgbClr val="000000"/>
                          </a:solidFill>
                          <a:effectLst/>
                          <a:uLnTx/>
                          <a:uFillTx/>
                          <a:latin typeface="標楷體" panose="03000509000000000000" pitchFamily="65" charset="-120"/>
                          <a:ea typeface="標楷體" panose="03000509000000000000" pitchFamily="65" charset="-120"/>
                          <a:cs typeface="+mn-cs"/>
                        </a:rPr>
                        <a:t>半年型</a:t>
                      </a:r>
                      <a:endParaRPr kumimoji="1" lang="zh-TW" altLang="en-US" sz="2400" b="0" i="0" u="none" strike="noStrike" kern="1200" cap="none" spc="0" normalizeH="0" baseline="0" dirty="0">
                        <a:ln>
                          <a:noFill/>
                        </a:ln>
                        <a:solidFill>
                          <a:srgbClr val="000000"/>
                        </a:solidFill>
                        <a:effectLst/>
                        <a:uLnTx/>
                        <a:uFillTx/>
                        <a:latin typeface="標楷體" panose="03000509000000000000" pitchFamily="65" charset="-120"/>
                        <a:ea typeface="標楷體" panose="03000509000000000000" pitchFamily="65" charset="-120"/>
                        <a:cs typeface="+mn-cs"/>
                      </a:endParaRPr>
                    </a:p>
                  </a:txBody>
                  <a:tcPr/>
                </a:tc>
                <a:extLst>
                  <a:ext uri="{0D108BD9-81ED-4DB2-BD59-A6C34878D82A}">
                    <a16:rowId xmlns:a16="http://schemas.microsoft.com/office/drawing/2014/main" val="1711644649"/>
                  </a:ext>
                </a:extLst>
              </a:tr>
              <a:tr h="452711">
                <a:tc rowSpan="2">
                  <a:txBody>
                    <a:bodyPr/>
                    <a:lstStyle/>
                    <a:p>
                      <a:pPr marL="0" algn="ctr" defTabSz="914400" rtl="0" eaLnBrk="1" latinLnBrk="0" hangingPunct="1"/>
                      <a:r>
                        <a:rPr lang="zh-TW" altLang="en-US" sz="2400" b="1" kern="1200" dirty="0">
                          <a:solidFill>
                            <a:srgbClr val="004F8A"/>
                          </a:solidFill>
                          <a:latin typeface="標楷體" panose="03000509000000000000" pitchFamily="65" charset="-120"/>
                          <a:ea typeface="標楷體" panose="03000509000000000000" pitchFamily="65" charset="-120"/>
                          <a:cs typeface="Arial" pitchFamily="34" charset="0"/>
                        </a:rPr>
                        <a:t>擔保品洗</a:t>
                      </a:r>
                      <a:r>
                        <a:rPr lang="zh-TW" altLang="en-US" sz="2400" b="1" kern="1200" dirty="0" smtClean="0">
                          <a:solidFill>
                            <a:srgbClr val="004F8A"/>
                          </a:solidFill>
                          <a:latin typeface="標楷體" panose="03000509000000000000" pitchFamily="65" charset="-120"/>
                          <a:ea typeface="標楷體" panose="03000509000000000000" pitchFamily="65" charset="-120"/>
                          <a:cs typeface="Arial" pitchFamily="34" charset="0"/>
                        </a:rPr>
                        <a:t>價</a:t>
                      </a:r>
                      <a:endParaRPr lang="en-US" sz="2400" b="1" kern="1200" dirty="0">
                        <a:solidFill>
                          <a:srgbClr val="004F8A"/>
                        </a:solidFill>
                        <a:latin typeface="標楷體" panose="03000509000000000000" pitchFamily="65" charset="-120"/>
                        <a:ea typeface="標楷體" panose="03000509000000000000" pitchFamily="65" charset="-120"/>
                        <a:cs typeface="Arial" pitchFamily="34" charset="0"/>
                      </a:endParaRPr>
                    </a:p>
                  </a:txBody>
                  <a:tcPr/>
                </a:tc>
                <a:tc>
                  <a:txBody>
                    <a:bodyPr/>
                    <a:lstStyle/>
                    <a:p>
                      <a:pPr algn="ctr"/>
                      <a:r>
                        <a:rPr lang="zh-TW" altLang="en-US"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不洗價</a:t>
                      </a:r>
                      <a:endParaRPr lang="zh-TW" altLang="en-US" dirty="0"/>
                    </a:p>
                  </a:txBody>
                  <a:tcPr marL="108000" marR="72000" marT="72000" marB="72000" anchor="ct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Wingdings"/>
                        <a:buNone/>
                        <a:tabLst/>
                        <a:defRPr/>
                      </a:pPr>
                      <a:r>
                        <a:rPr kumimoji="0" lang="zh-TW" altLang="en-US" sz="2000" b="0" i="0" u="none" strike="noStrike" kern="0" cap="none" spc="0" normalizeH="0" baseline="0" noProof="0" dirty="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逐筆洗價</a:t>
                      </a:r>
                      <a:endParaRPr lang="zh-TW" altLang="en-US" dirty="0"/>
                    </a:p>
                  </a:txBody>
                  <a:tcPr marL="108000" marR="72000" marT="72000" marB="72000" anchor="ctr"/>
                </a:tc>
                <a:tc>
                  <a:txBody>
                    <a:bodyPr/>
                    <a:lstStyle/>
                    <a:p>
                      <a:pPr marL="0" marR="0" lvl="0" indent="0" algn="ctr" defTabSz="914400" rtl="0" eaLnBrk="1" fontAlgn="auto" latinLnBrk="0" hangingPunct="1">
                        <a:lnSpc>
                          <a:spcPct val="100000"/>
                        </a:lnSpc>
                        <a:spcBef>
                          <a:spcPts val="0"/>
                        </a:spcBef>
                        <a:spcAft>
                          <a:spcPts val="0"/>
                        </a:spcAft>
                        <a:buClr>
                          <a:schemeClr val="tx1"/>
                        </a:buClr>
                        <a:buSzTx/>
                        <a:buFont typeface="Wingdings"/>
                        <a:buNone/>
                        <a:tabLst/>
                        <a:defRPr/>
                      </a:pPr>
                      <a:r>
                        <a:rPr lang="zh-TW" altLang="en-US"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逐筆洗價</a:t>
                      </a:r>
                      <a:endParaRPr lang="zh-TW" altLang="zh-TW"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endParaRPr>
                    </a:p>
                  </a:txBody>
                  <a:tcPr marL="108000" marR="72000" marT="72000" marB="72000" anchor="ctr"/>
                </a:tc>
                <a:extLst>
                  <a:ext uri="{0D108BD9-81ED-4DB2-BD59-A6C34878D82A}">
                    <a16:rowId xmlns:a16="http://schemas.microsoft.com/office/drawing/2014/main" val="3055780327"/>
                  </a:ext>
                </a:extLst>
              </a:tr>
              <a:tr h="2213684">
                <a:tc vMerge="1">
                  <a:txBody>
                    <a:bodyPr/>
                    <a:lstStyle/>
                    <a:p>
                      <a:pPr marL="0" algn="ctr" defTabSz="914400" rtl="0" eaLnBrk="1" latinLnBrk="0" hangingPunct="1"/>
                      <a:endParaRPr lang="en-US" sz="2400" b="1" kern="1200" dirty="0">
                        <a:solidFill>
                          <a:srgbClr val="004F8A"/>
                        </a:solidFill>
                        <a:latin typeface="標楷體" panose="03000509000000000000" pitchFamily="65" charset="-120"/>
                        <a:ea typeface="標楷體" panose="03000509000000000000" pitchFamily="65" charset="-120"/>
                        <a:cs typeface="Arial" pitchFamily="34" charset="0"/>
                      </a:endParaRPr>
                    </a:p>
                  </a:txBody>
                  <a:tcPr marL="72000" marR="72000" anchor="ctr"/>
                </a:tc>
                <a:tc>
                  <a:txBody>
                    <a:bodyPr/>
                    <a:lstStyle/>
                    <a:p>
                      <a:pPr marL="0" marR="0" lvl="0" indent="0" algn="ctr" defTabSz="914400" rtl="0" eaLnBrk="1" fontAlgn="auto" latinLnBrk="0" hangingPunct="1">
                        <a:lnSpc>
                          <a:spcPct val="100000"/>
                        </a:lnSpc>
                        <a:spcBef>
                          <a:spcPts val="0"/>
                        </a:spcBef>
                        <a:spcAft>
                          <a:spcPts val="0"/>
                        </a:spcAft>
                        <a:buClrTx/>
                        <a:buSzTx/>
                        <a:buFont typeface="Wingdings"/>
                        <a:buNone/>
                        <a:tabLst/>
                        <a:defRPr/>
                      </a:pPr>
                      <a:r>
                        <a:rPr kumimoji="0" lang="zh-TW" altLang="en-US"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擔保品價值應維持借款金額之</a:t>
                      </a: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100%-130%</a:t>
                      </a:r>
                    </a:p>
                    <a:p>
                      <a:endParaRPr lang="zh-TW"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Wingdings"/>
                        <a:buNone/>
                        <a:tabLst/>
                        <a:defRPr/>
                      </a:pPr>
                      <a:r>
                        <a:rPr kumimoji="0" lang="zh-TW" altLang="en-US" sz="2000" b="0" i="0" u="sng" strike="noStrike" kern="0" cap="none" spc="0" normalizeH="0" baseline="0" noProof="0" dirty="0" smtClean="0">
                          <a:ln>
                            <a:noFill/>
                          </a:ln>
                          <a:solidFill>
                            <a:srgbClr val="000000"/>
                          </a:solidFill>
                          <a:effectLst/>
                          <a:uLnTx/>
                          <a:uFillTx/>
                          <a:latin typeface="標楷體" panose="03000509000000000000" pitchFamily="65" charset="-120"/>
                          <a:ea typeface="標楷體" panose="03000509000000000000" pitchFamily="65" charset="-120"/>
                          <a:cs typeface="Times New Roman"/>
                        </a:rPr>
                        <a:t>認股借貸之股票無當日收盤價格者，以認購價格計算。</a:t>
                      </a:r>
                      <a:endParaRPr kumimoji="0" lang="en-US" altLang="zh-TW" sz="2000" b="0" i="0" u="sng" strike="noStrike" kern="0" cap="none" spc="0" normalizeH="0" baseline="0" noProof="0" dirty="0" smtClean="0">
                        <a:ln>
                          <a:noFill/>
                        </a:ln>
                        <a:solidFill>
                          <a:srgbClr val="000000"/>
                        </a:solidFill>
                        <a:effectLst/>
                        <a:uLnTx/>
                        <a:uFillTx/>
                        <a:latin typeface="標楷體" panose="03000509000000000000" pitchFamily="65" charset="-120"/>
                        <a:ea typeface="標楷體" panose="03000509000000000000" pitchFamily="65" charset="-120"/>
                        <a:cs typeface="Times New Roman"/>
                      </a:endParaRPr>
                    </a:p>
                    <a:p>
                      <a:pPr marL="0" marR="0" lvl="0" indent="0" algn="l" defTabSz="914400" rtl="0" eaLnBrk="1" fontAlgn="auto" latinLnBrk="0" hangingPunct="1">
                        <a:lnSpc>
                          <a:spcPct val="100000"/>
                        </a:lnSpc>
                        <a:spcBef>
                          <a:spcPts val="0"/>
                        </a:spcBef>
                        <a:spcAft>
                          <a:spcPts val="0"/>
                        </a:spcAft>
                        <a:buClrTx/>
                        <a:buSzTx/>
                        <a:buFont typeface="Wingdings"/>
                        <a:buNone/>
                        <a:tabLst/>
                        <a:defRPr/>
                      </a:pPr>
                      <a:r>
                        <a:rPr kumimoji="0" lang="zh-TW" altLang="en-US" sz="2000" b="0" i="0" u="sng" strike="noStrike" kern="0" cap="none" spc="0" normalizeH="0" baseline="0" noProof="0" dirty="0" smtClean="0">
                          <a:ln>
                            <a:noFill/>
                          </a:ln>
                          <a:solidFill>
                            <a:srgbClr val="000000"/>
                          </a:solidFill>
                          <a:effectLst/>
                          <a:uLnTx/>
                          <a:uFillTx/>
                          <a:latin typeface="標楷體" panose="03000509000000000000" pitchFamily="65" charset="-120"/>
                          <a:ea typeface="標楷體" panose="03000509000000000000" pitchFamily="65" charset="-120"/>
                          <a:cs typeface="Times New Roman"/>
                        </a:rPr>
                        <a:t>股款繳納截止日之次一營業日開始逐日計算。</a:t>
                      </a:r>
                      <a:endParaRPr kumimoji="0" lang="en-US" altLang="zh-TW" sz="2000" b="0" i="0" u="sng" strike="noStrike" kern="0" cap="none" spc="0" normalizeH="0" baseline="0" noProof="0" dirty="0" smtClean="0">
                        <a:ln>
                          <a:noFill/>
                        </a:ln>
                        <a:solidFill>
                          <a:srgbClr val="000000"/>
                        </a:solidFill>
                        <a:effectLst/>
                        <a:uLnTx/>
                        <a:uFillTx/>
                        <a:latin typeface="標楷體" panose="03000509000000000000" pitchFamily="65" charset="-120"/>
                        <a:ea typeface="標楷體" panose="03000509000000000000" pitchFamily="65" charset="-120"/>
                        <a:cs typeface="Times New Roman"/>
                      </a:endParaRPr>
                    </a:p>
                    <a:p>
                      <a:endParaRPr lang="zh-TW" altLang="en-US" dirty="0"/>
                    </a:p>
                  </a:txBody>
                  <a:tcPr/>
                </a:tc>
                <a:tc>
                  <a:txBody>
                    <a:bodyPr/>
                    <a:lstStyle/>
                    <a:p>
                      <a:pPr marL="342900" marR="0" lvl="0" indent="-342900" algn="just" defTabSz="914400" rtl="0" eaLnBrk="1" fontAlgn="auto" latinLnBrk="0" hangingPunct="1">
                        <a:lnSpc>
                          <a:spcPct val="100000"/>
                        </a:lnSpc>
                        <a:spcBef>
                          <a:spcPts val="0"/>
                        </a:spcBef>
                        <a:spcAft>
                          <a:spcPts val="0"/>
                        </a:spcAft>
                        <a:buClrTx/>
                        <a:buSzPct val="80000"/>
                        <a:buFont typeface="Wingdings" panose="05000000000000000000" pitchFamily="2" charset="2"/>
                        <a:buChar char="Ø"/>
                        <a:tabLst/>
                        <a:defRPr/>
                      </a:pPr>
                      <a:r>
                        <a:rPr kumimoji="0" lang="zh-TW"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上市</a:t>
                      </a:r>
                      <a:r>
                        <a:rPr kumimoji="0" lang="en-US"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a:t>
                      </a:r>
                      <a:r>
                        <a:rPr kumimoji="0" lang="zh-TW"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櫃有價證券：當日收盤價</a:t>
                      </a:r>
                    </a:p>
                    <a:p>
                      <a:pPr marL="342900" marR="0" lvl="0" indent="-342900" algn="just" defTabSz="914400" rtl="0" eaLnBrk="1" fontAlgn="auto" latinLnBrk="0" hangingPunct="1">
                        <a:lnSpc>
                          <a:spcPct val="100000"/>
                        </a:lnSpc>
                        <a:spcBef>
                          <a:spcPts val="0"/>
                        </a:spcBef>
                        <a:spcAft>
                          <a:spcPts val="0"/>
                        </a:spcAft>
                        <a:buClrTx/>
                        <a:buSzPct val="80000"/>
                        <a:buFont typeface="Wingdings" panose="05000000000000000000" pitchFamily="2" charset="2"/>
                        <a:buChar char="Ø"/>
                        <a:tabLst/>
                        <a:defRPr/>
                      </a:pPr>
                      <a:r>
                        <a:rPr kumimoji="0" lang="zh-TW"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中央登錄公債：面額</a:t>
                      </a:r>
                      <a:endParaRPr kumimoji="0" lang="zh-TW" altLang="zh-TW" sz="2000" b="0" i="0" u="none" strike="noStrike" kern="0" cap="none" spc="0" normalizeH="0" baseline="0" noProof="0" dirty="0" smtClean="0">
                        <a:ln>
                          <a:noFill/>
                        </a:ln>
                        <a:solidFill>
                          <a:srgbClr val="FF0000"/>
                        </a:solidFill>
                        <a:effectLst/>
                        <a:uLnTx/>
                        <a:uFillTx/>
                        <a:latin typeface="標楷體" panose="03000509000000000000" pitchFamily="65" charset="-120"/>
                        <a:ea typeface="標楷體" panose="03000509000000000000" pitchFamily="65" charset="-120"/>
                        <a:cs typeface="Times New Roman"/>
                      </a:endParaRPr>
                    </a:p>
                    <a:p>
                      <a:pPr marL="342900" marR="0" lvl="0" indent="-342900" algn="just" defTabSz="914400" rtl="0" eaLnBrk="1" fontAlgn="auto" latinLnBrk="0" hangingPunct="1">
                        <a:lnSpc>
                          <a:spcPct val="100000"/>
                        </a:lnSpc>
                        <a:spcBef>
                          <a:spcPts val="0"/>
                        </a:spcBef>
                        <a:spcAft>
                          <a:spcPts val="0"/>
                        </a:spcAft>
                        <a:buClrTx/>
                        <a:buSzPct val="80000"/>
                        <a:buFont typeface="Wingdings" panose="05000000000000000000" pitchFamily="2" charset="2"/>
                        <a:buChar char="Ø"/>
                        <a:tabLst/>
                        <a:defRPr/>
                      </a:pPr>
                      <a:r>
                        <a:rPr kumimoji="0" lang="zh-TW"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地方政府公債、普通公司債</a:t>
                      </a:r>
                      <a:r>
                        <a:rPr kumimoji="0" lang="zh-TW" altLang="en-US"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、有擔保之轉</a:t>
                      </a:r>
                      <a:r>
                        <a:rPr kumimoji="0" lang="en-US"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a:t>
                      </a:r>
                      <a:r>
                        <a:rPr kumimoji="0" lang="zh-TW" altLang="en-US"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交</a:t>
                      </a:r>
                      <a:r>
                        <a:rPr kumimoji="0" lang="en-US"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a:t>
                      </a:r>
                      <a:r>
                        <a:rPr kumimoji="0" lang="zh-TW" altLang="en-US"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換公司債</a:t>
                      </a:r>
                      <a:r>
                        <a:rPr kumimoji="0" lang="zh-TW"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及金融債：面額</a:t>
                      </a:r>
                      <a:endParaRPr kumimoji="0" lang="zh-TW" altLang="zh-TW" sz="2000" b="0" i="0" u="none" strike="noStrike" kern="0" cap="none" spc="0" normalizeH="0" baseline="0" noProof="0" dirty="0" smtClean="0">
                        <a:ln>
                          <a:noFill/>
                        </a:ln>
                        <a:solidFill>
                          <a:srgbClr val="FF0000"/>
                        </a:solidFill>
                        <a:effectLst/>
                        <a:uLnTx/>
                        <a:uFillTx/>
                        <a:latin typeface="標楷體" panose="03000509000000000000" pitchFamily="65" charset="-120"/>
                        <a:ea typeface="標楷體" panose="03000509000000000000" pitchFamily="65" charset="-120"/>
                        <a:cs typeface="Times New Roman"/>
                      </a:endParaRPr>
                    </a:p>
                    <a:p>
                      <a:pPr marL="342900" marR="0" lvl="0" indent="-342900" algn="just" defTabSz="914400" rtl="0" eaLnBrk="1" fontAlgn="auto" latinLnBrk="0" hangingPunct="1">
                        <a:lnSpc>
                          <a:spcPct val="100000"/>
                        </a:lnSpc>
                        <a:spcBef>
                          <a:spcPts val="0"/>
                        </a:spcBef>
                        <a:spcAft>
                          <a:spcPts val="0"/>
                        </a:spcAft>
                        <a:buClrTx/>
                        <a:buSzPct val="80000"/>
                        <a:buFont typeface="Wingdings" panose="05000000000000000000" pitchFamily="2" charset="2"/>
                        <a:buChar char="Ø"/>
                        <a:tabLst/>
                        <a:defRPr/>
                      </a:pPr>
                      <a:r>
                        <a:rPr kumimoji="0" lang="zh-TW"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開放式基金：前ㄧ日淨值</a:t>
                      </a:r>
                    </a:p>
                    <a:p>
                      <a:pPr marL="342900" marR="0" lvl="0" indent="-342900" algn="just" defTabSz="914400" rtl="0" eaLnBrk="1" fontAlgn="auto" latinLnBrk="0" hangingPunct="1">
                        <a:lnSpc>
                          <a:spcPct val="100000"/>
                        </a:lnSpc>
                        <a:spcBef>
                          <a:spcPts val="0"/>
                        </a:spcBef>
                        <a:spcAft>
                          <a:spcPts val="0"/>
                        </a:spcAft>
                        <a:buClrTx/>
                        <a:buSzPct val="80000"/>
                        <a:buFont typeface="Wingdings" panose="05000000000000000000" pitchFamily="2" charset="2"/>
                        <a:buChar char="Ø"/>
                        <a:tabLst/>
                        <a:defRPr/>
                      </a:pPr>
                      <a:r>
                        <a:rPr kumimoji="0" lang="zh-TW"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黃金：收市均價</a:t>
                      </a:r>
                    </a:p>
                    <a:p>
                      <a:endParaRPr lang="zh-TW" altLang="en-US" dirty="0"/>
                    </a:p>
                  </a:txBody>
                  <a:tcPr/>
                </a:tc>
                <a:extLst>
                  <a:ext uri="{0D108BD9-81ED-4DB2-BD59-A6C34878D82A}">
                    <a16:rowId xmlns:a16="http://schemas.microsoft.com/office/drawing/2014/main" val="251826114"/>
                  </a:ext>
                </a:extLst>
              </a:tr>
              <a:tr h="2112752">
                <a:tc>
                  <a:txBody>
                    <a:bodyPr/>
                    <a:lstStyle/>
                    <a:p>
                      <a:pPr marL="0" algn="ctr" defTabSz="914400" rtl="0" eaLnBrk="1" latinLnBrk="0" hangingPunct="1"/>
                      <a:r>
                        <a:rPr lang="zh-TW" altLang="en-US" sz="2400" b="1" kern="1200" dirty="0">
                          <a:solidFill>
                            <a:srgbClr val="004F8A"/>
                          </a:solidFill>
                          <a:latin typeface="標楷體" panose="03000509000000000000" pitchFamily="65" charset="-120"/>
                          <a:ea typeface="標楷體" panose="03000509000000000000" pitchFamily="65" charset="-120"/>
                          <a:cs typeface="Arial" pitchFamily="34" charset="0"/>
                        </a:rPr>
                        <a:t>維持率</a:t>
                      </a:r>
                      <a:r>
                        <a:rPr lang="en-US" altLang="zh-TW" sz="2400" b="1" kern="1200" dirty="0">
                          <a:solidFill>
                            <a:srgbClr val="004F8A"/>
                          </a:solidFill>
                          <a:latin typeface="標楷體" panose="03000509000000000000" pitchFamily="65" charset="-120"/>
                          <a:ea typeface="標楷體" panose="03000509000000000000" pitchFamily="65" charset="-120"/>
                          <a:cs typeface="Arial" pitchFamily="34" charset="0"/>
                        </a:rPr>
                        <a:t>(</a:t>
                      </a:r>
                      <a:r>
                        <a:rPr lang="zh-TW" altLang="en-US" sz="2400" b="1" kern="1200" dirty="0">
                          <a:solidFill>
                            <a:srgbClr val="004F8A"/>
                          </a:solidFill>
                          <a:latin typeface="標楷體" panose="03000509000000000000" pitchFamily="65" charset="-120"/>
                          <a:ea typeface="標楷體" panose="03000509000000000000" pitchFamily="65" charset="-120"/>
                          <a:cs typeface="Arial" pitchFamily="34" charset="0"/>
                        </a:rPr>
                        <a:t>不足</a:t>
                      </a:r>
                      <a:r>
                        <a:rPr lang="en-US" altLang="zh-TW" sz="2400" b="1" kern="1200" dirty="0">
                          <a:solidFill>
                            <a:srgbClr val="004F8A"/>
                          </a:solidFill>
                          <a:latin typeface="標楷體" panose="03000509000000000000" pitchFamily="65" charset="-120"/>
                          <a:ea typeface="標楷體" panose="03000509000000000000" pitchFamily="65" charset="-120"/>
                          <a:cs typeface="Arial" pitchFamily="34" charset="0"/>
                        </a:rPr>
                        <a:t>)</a:t>
                      </a:r>
                      <a:endParaRPr lang="en-US" sz="2400" b="1" kern="1200" dirty="0">
                        <a:solidFill>
                          <a:srgbClr val="004F8A"/>
                        </a:solidFill>
                        <a:latin typeface="標楷體" panose="03000509000000000000" pitchFamily="65" charset="-120"/>
                        <a:ea typeface="標楷體" panose="03000509000000000000" pitchFamily="65" charset="-120"/>
                        <a:cs typeface="Arial" pitchFamily="34" charset="0"/>
                      </a:endParaRPr>
                    </a:p>
                  </a:txBody>
                  <a:tcPr marL="72000" marR="72000" anchor="ctr"/>
                </a:tc>
                <a:tc>
                  <a:txBody>
                    <a:bodyPr/>
                    <a:lstStyle/>
                    <a:p>
                      <a:pPr marL="0" marR="0" lvl="0" indent="0" algn="ctr" defTabSz="914400" rtl="0" eaLnBrk="1" fontAlgn="auto" latinLnBrk="0" hangingPunct="1">
                        <a:lnSpc>
                          <a:spcPct val="100000"/>
                        </a:lnSpc>
                        <a:spcBef>
                          <a:spcPts val="0"/>
                        </a:spcBef>
                        <a:spcAft>
                          <a:spcPts val="0"/>
                        </a:spcAft>
                        <a:buClrTx/>
                        <a:buSzTx/>
                        <a:buFont typeface="Wingdings"/>
                        <a:buNone/>
                        <a:tabLst/>
                        <a:defRPr/>
                      </a:pPr>
                      <a:r>
                        <a:rPr kumimoji="0" lang="zh-TW" altLang="en-US"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證券商</a:t>
                      </a:r>
                      <a:r>
                        <a:rPr kumimoji="0" lang="zh-TW" altLang="en-US"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得</a:t>
                      </a:r>
                      <a:r>
                        <a:rPr kumimoji="0" lang="zh-TW" altLang="en-US"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要求客戶另提合格擔保品</a:t>
                      </a:r>
                    </a:p>
                    <a:p>
                      <a:endParaRPr lang="zh-TW" altLang="en-US" dirty="0"/>
                    </a:p>
                  </a:txBody>
                  <a:tcPr/>
                </a:tc>
                <a:tc gridSpan="2">
                  <a:txBody>
                    <a:bodyPr/>
                    <a:lstStyle/>
                    <a:p>
                      <a:pPr marL="0" marR="0" lvl="0" indent="0" algn="l" defTabSz="914400" rtl="0" eaLnBrk="1" fontAlgn="auto" latinLnBrk="0" hangingPunct="1">
                        <a:lnSpc>
                          <a:spcPts val="3000"/>
                        </a:lnSpc>
                        <a:spcBef>
                          <a:spcPts val="0"/>
                        </a:spcBef>
                        <a:spcAft>
                          <a:spcPts val="0"/>
                        </a:spcAft>
                        <a:buClr>
                          <a:srgbClr val="000000"/>
                        </a:buClr>
                        <a:buSzTx/>
                        <a:buFont typeface="+mj-lt"/>
                        <a:buNone/>
                        <a:tabLst/>
                        <a:defRPr/>
                      </a:pPr>
                      <a:r>
                        <a:rPr kumimoji="0" lang="zh-TW" altLang="en-US"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擔保維持率</a:t>
                      </a:r>
                      <a:r>
                        <a:rPr kumimoji="0" lang="en-US"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(X)</a:t>
                      </a:r>
                      <a:r>
                        <a:rPr kumimoji="0" lang="zh-TW" altLang="en-US"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低於</a:t>
                      </a: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130%</a:t>
                      </a:r>
                      <a:r>
                        <a:rPr kumimoji="0" lang="zh-TW" altLang="en-US"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追繳，通知後</a:t>
                      </a: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2</a:t>
                      </a:r>
                      <a:r>
                        <a:rPr kumimoji="0" lang="zh-TW" altLang="en-US"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日內</a:t>
                      </a:r>
                      <a:r>
                        <a:rPr kumimoji="0" lang="zh-TW" altLang="en-US"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補繳，</a:t>
                      </a:r>
                      <a:endParaRPr kumimoji="0" lang="en-US"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endParaRPr>
                    </a:p>
                    <a:p>
                      <a:pPr marL="457200" marR="0" lvl="0" indent="-457200" algn="l" defTabSz="914400" rtl="0" eaLnBrk="1" fontAlgn="auto" latinLnBrk="0" hangingPunct="1">
                        <a:lnSpc>
                          <a:spcPts val="3000"/>
                        </a:lnSpc>
                        <a:spcBef>
                          <a:spcPts val="0"/>
                        </a:spcBef>
                        <a:spcAft>
                          <a:spcPts val="0"/>
                        </a:spcAft>
                        <a:buClr>
                          <a:srgbClr val="000000"/>
                        </a:buClr>
                        <a:buSzTx/>
                        <a:buFont typeface="+mj-lt"/>
                        <a:buAutoNum type="alphaUcPeriod"/>
                        <a:tabLst/>
                        <a:defRPr/>
                      </a:pP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X&lt;130%</a:t>
                      </a:r>
                      <a:r>
                        <a:rPr kumimoji="0" lang="zh-TW" altLang="en-US"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a:t>
                      </a:r>
                      <a:r>
                        <a:rPr kumimoji="0" lang="zh-TW" altLang="en-US"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第三營業日起處分擔保品。 </a:t>
                      </a:r>
                      <a:endParaRPr kumimoji="0" lang="en-US"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endParaRPr>
                    </a:p>
                    <a:p>
                      <a:pPr marL="457200" marR="0" lvl="0" indent="-457200" algn="l" defTabSz="914400" rtl="0" eaLnBrk="1" fontAlgn="auto" latinLnBrk="0" hangingPunct="1">
                        <a:lnSpc>
                          <a:spcPts val="3000"/>
                        </a:lnSpc>
                        <a:spcBef>
                          <a:spcPts val="0"/>
                        </a:spcBef>
                        <a:spcAft>
                          <a:spcPts val="0"/>
                        </a:spcAft>
                        <a:buClr>
                          <a:srgbClr val="000000"/>
                        </a:buClr>
                        <a:buSzTx/>
                        <a:buFont typeface="+mj-lt"/>
                        <a:buAutoNum type="alphaUcPeriod"/>
                        <a:tabLst/>
                        <a:defRPr/>
                      </a:pP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130%≦</a:t>
                      </a:r>
                      <a:r>
                        <a:rPr kumimoji="0" lang="zh-TW" altLang="en-US"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 </a:t>
                      </a: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X&lt;166%</a:t>
                      </a:r>
                      <a:r>
                        <a:rPr kumimoji="0" lang="zh-TW" altLang="en-US"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a:t>
                      </a:r>
                      <a:r>
                        <a:rPr kumimoji="0" lang="zh-TW" altLang="en-US"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暫不處分，嗣後任一日低於</a:t>
                      </a:r>
                      <a:r>
                        <a:rPr kumimoji="0" lang="en-US"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130% </a:t>
                      </a:r>
                      <a:r>
                        <a:rPr kumimoji="0" lang="zh-TW" altLang="en-US"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當日下午即須補繳，否則處分。</a:t>
                      </a:r>
                      <a:endParaRPr kumimoji="0" lang="en-US"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endParaRPr>
                    </a:p>
                    <a:p>
                      <a:pPr marL="457200" marR="0" lvl="0" indent="-457200" algn="l" defTabSz="914400" rtl="0" eaLnBrk="1" fontAlgn="auto" latinLnBrk="0" hangingPunct="1">
                        <a:lnSpc>
                          <a:spcPts val="3000"/>
                        </a:lnSpc>
                        <a:spcBef>
                          <a:spcPts val="0"/>
                        </a:spcBef>
                        <a:spcAft>
                          <a:spcPts val="0"/>
                        </a:spcAft>
                        <a:buClr>
                          <a:srgbClr val="000000"/>
                        </a:buClr>
                        <a:buSzTx/>
                        <a:buFont typeface="+mj-lt"/>
                        <a:buAutoNum type="alphaUcPeriod"/>
                        <a:tabLst/>
                        <a:defRPr/>
                      </a:pP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X</a:t>
                      </a:r>
                      <a:r>
                        <a:rPr kumimoji="0" lang="zh-TW"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a:t>
                      </a: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166%</a:t>
                      </a:r>
                      <a:r>
                        <a:rPr kumimoji="0" lang="zh-TW" altLang="en-US"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a:t>
                      </a:r>
                      <a:r>
                        <a:rPr kumimoji="0" lang="zh-TW" altLang="en-US"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取消追繳紀錄。</a:t>
                      </a:r>
                      <a:endParaRPr lang="zh-TW" altLang="en-US" dirty="0"/>
                    </a:p>
                  </a:txBody>
                  <a:tcPr/>
                </a:tc>
                <a:tc hMerge="1">
                  <a:txBody>
                    <a:bodyPr/>
                    <a:lstStyle/>
                    <a:p>
                      <a:endParaRPr lang="zh-TW" altLang="en-US" dirty="0"/>
                    </a:p>
                  </a:txBody>
                  <a:tcPr/>
                </a:tc>
                <a:extLst>
                  <a:ext uri="{0D108BD9-81ED-4DB2-BD59-A6C34878D82A}">
                    <a16:rowId xmlns:a16="http://schemas.microsoft.com/office/drawing/2014/main" val="492252029"/>
                  </a:ext>
                </a:extLst>
              </a:tr>
            </a:tbl>
          </a:graphicData>
        </a:graphic>
      </p:graphicFrame>
      <p:sp>
        <p:nvSpPr>
          <p:cNvPr id="3" name="投影片編號版面配置區 2"/>
          <p:cNvSpPr>
            <a:spLocks noGrp="1"/>
          </p:cNvSpPr>
          <p:nvPr>
            <p:ph type="sldNum" sz="quarter" idx="12"/>
          </p:nvPr>
        </p:nvSpPr>
        <p:spPr/>
        <p:txBody>
          <a:bodyPr/>
          <a:lstStyle/>
          <a:p>
            <a:fld id="{4BA915EE-10CB-4CF1-8569-6154455DA573}" type="slidenum">
              <a:rPr lang="en-US" smtClean="0"/>
              <a:t>10</a:t>
            </a:fld>
            <a:endParaRPr lang="en-US"/>
          </a:p>
        </p:txBody>
      </p:sp>
      <p:sp>
        <p:nvSpPr>
          <p:cNvPr id="4" name="文字版面配置區 3"/>
          <p:cNvSpPr>
            <a:spLocks noGrp="1"/>
          </p:cNvSpPr>
          <p:nvPr>
            <p:ph type="body" idx="14"/>
          </p:nvPr>
        </p:nvSpPr>
        <p:spPr>
          <a:xfrm>
            <a:off x="1524000" y="0"/>
            <a:ext cx="10214919" cy="1060393"/>
          </a:xfrm>
        </p:spPr>
        <p:txBody>
          <a:bodyPr/>
          <a:lstStyle/>
          <a:p>
            <a:pPr lvl="0">
              <a:buClr>
                <a:srgbClr val="000000"/>
              </a:buClr>
              <a:defRPr/>
            </a:pPr>
            <a:r>
              <a:rPr kumimoji="1" lang="zh-TW" altLang="en-US" sz="3600" b="0" dirty="0">
                <a:solidFill>
                  <a:prstClr val="black"/>
                </a:solidFill>
                <a:latin typeface="Times New Roman" charset="0"/>
                <a:ea typeface="標楷體" pitchFamily="65" charset="-120"/>
              </a:rPr>
              <a:t>貳、制度介紹</a:t>
            </a:r>
            <a:endParaRPr lang="zh-TW" altLang="en-US" dirty="0">
              <a:solidFill>
                <a:srgbClr val="000000"/>
              </a:solidFill>
            </a:endParaRPr>
          </a:p>
          <a:p>
            <a:endParaRPr lang="zh-TW" altLang="en-US" dirty="0"/>
          </a:p>
        </p:txBody>
      </p:sp>
    </p:spTree>
    <p:extLst>
      <p:ext uri="{BB962C8B-B14F-4D97-AF65-F5344CB8AC3E}">
        <p14:creationId xmlns:p14="http://schemas.microsoft.com/office/powerpoint/2010/main" val="32509247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內容版面配置區 4"/>
          <p:cNvGraphicFramePr>
            <a:graphicFrameLocks noGrp="1"/>
          </p:cNvGraphicFramePr>
          <p:nvPr>
            <p:ph idx="1"/>
            <p:extLst>
              <p:ext uri="{D42A27DB-BD31-4B8C-83A1-F6EECF244321}">
                <p14:modId xmlns:p14="http://schemas.microsoft.com/office/powerpoint/2010/main" val="352764214"/>
              </p:ext>
            </p:extLst>
          </p:nvPr>
        </p:nvGraphicFramePr>
        <p:xfrm>
          <a:off x="345687" y="925550"/>
          <a:ext cx="11619571" cy="5765182"/>
        </p:xfrm>
        <a:graphic>
          <a:graphicData uri="http://schemas.openxmlformats.org/drawingml/2006/table">
            <a:tbl>
              <a:tblPr firstRow="1" bandRow="1">
                <a:tableStyleId>{93296810-A885-4BE3-A3E7-6D5BEEA58F35}</a:tableStyleId>
              </a:tblPr>
              <a:tblGrid>
                <a:gridCol w="1750742">
                  <a:extLst>
                    <a:ext uri="{9D8B030D-6E8A-4147-A177-3AD203B41FA5}">
                      <a16:colId xmlns:a16="http://schemas.microsoft.com/office/drawing/2014/main" val="149353739"/>
                    </a:ext>
                  </a:extLst>
                </a:gridCol>
                <a:gridCol w="2598831">
                  <a:extLst>
                    <a:ext uri="{9D8B030D-6E8A-4147-A177-3AD203B41FA5}">
                      <a16:colId xmlns:a16="http://schemas.microsoft.com/office/drawing/2014/main" val="4192094951"/>
                    </a:ext>
                  </a:extLst>
                </a:gridCol>
                <a:gridCol w="2297707">
                  <a:extLst>
                    <a:ext uri="{9D8B030D-6E8A-4147-A177-3AD203B41FA5}">
                      <a16:colId xmlns:a16="http://schemas.microsoft.com/office/drawing/2014/main" val="706907500"/>
                    </a:ext>
                  </a:extLst>
                </a:gridCol>
                <a:gridCol w="4972291">
                  <a:extLst>
                    <a:ext uri="{9D8B030D-6E8A-4147-A177-3AD203B41FA5}">
                      <a16:colId xmlns:a16="http://schemas.microsoft.com/office/drawing/2014/main" val="225450359"/>
                    </a:ext>
                  </a:extLst>
                </a:gridCol>
              </a:tblGrid>
              <a:tr h="565289">
                <a:tc rowSpan="2">
                  <a:txBody>
                    <a:bodyPr/>
                    <a:lstStyle/>
                    <a:p>
                      <a:endParaRPr lang="zh-TW" altLang="en-US" dirty="0"/>
                    </a:p>
                  </a:txBody>
                  <a:tcPr/>
                </a:tc>
                <a:tc gridSpan="3">
                  <a:txBody>
                    <a:bodyPr/>
                    <a:lstStyle/>
                    <a:p>
                      <a:r>
                        <a:rPr lang="zh-TW" altLang="en-US" sz="2800" b="1" dirty="0" smtClean="0">
                          <a:latin typeface="標楷體" panose="03000509000000000000" pitchFamily="65" charset="-120"/>
                          <a:ea typeface="標楷體" panose="03000509000000000000" pitchFamily="65" charset="-120"/>
                        </a:rPr>
                        <a:t>                證券業務借貸款項</a:t>
                      </a:r>
                      <a:endParaRPr lang="zh-TW" altLang="en-US" sz="2800" b="1" dirty="0">
                        <a:latin typeface="標楷體" panose="03000509000000000000" pitchFamily="65" charset="-120"/>
                        <a:ea typeface="標楷體" panose="03000509000000000000" pitchFamily="65" charset="-120"/>
                      </a:endParaRPr>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477726283"/>
                  </a:ext>
                </a:extLst>
              </a:tr>
              <a:tr h="622873">
                <a:tc vMerge="1">
                  <a:txBody>
                    <a:bodyPr/>
                    <a:lstStyle/>
                    <a:p>
                      <a:endParaRPr lang="zh-TW"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zh-TW" sz="2400" b="0" i="0" u="none" strike="noStrike" kern="1200" cap="none" spc="0" normalizeH="0" baseline="0" noProof="0" dirty="0" smtClean="0">
                          <a:ln>
                            <a:noFill/>
                          </a:ln>
                          <a:solidFill>
                            <a:srgbClr val="000000"/>
                          </a:solidFill>
                          <a:effectLst/>
                          <a:uLnTx/>
                          <a:uFillTx/>
                          <a:latin typeface="標楷體" panose="03000509000000000000" pitchFamily="65" charset="-120"/>
                          <a:ea typeface="標楷體" panose="03000509000000000000" pitchFamily="65" charset="-120"/>
                          <a:cs typeface="+mn-cs"/>
                        </a:rPr>
                        <a:t>T+5</a:t>
                      </a:r>
                      <a:r>
                        <a:rPr kumimoji="1" lang="zh-TW" altLang="en-US" sz="2400" b="0" i="0" u="none" strike="noStrike" kern="1200" cap="none" spc="0" normalizeH="0" baseline="0" noProof="0" dirty="0" smtClean="0">
                          <a:ln>
                            <a:noFill/>
                          </a:ln>
                          <a:solidFill>
                            <a:srgbClr val="000000"/>
                          </a:solidFill>
                          <a:effectLst/>
                          <a:uLnTx/>
                          <a:uFillTx/>
                          <a:latin typeface="標楷體" panose="03000509000000000000" pitchFamily="65" charset="-120"/>
                          <a:ea typeface="標楷體" panose="03000509000000000000" pitchFamily="65" charset="-120"/>
                          <a:cs typeface="+mn-cs"/>
                        </a:rPr>
                        <a:t>型</a:t>
                      </a:r>
                      <a:endParaRPr lang="zh-TW" altLang="en-US" sz="2400" b="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zh-TW" altLang="en-US" sz="2400" b="0" i="0" u="sng" strike="noStrike" kern="1200" cap="none" spc="0" normalizeH="0" baseline="0" dirty="0" smtClean="0">
                          <a:ln>
                            <a:noFill/>
                          </a:ln>
                          <a:solidFill>
                            <a:srgbClr val="FF0000"/>
                          </a:solidFill>
                          <a:effectLst/>
                          <a:uLnTx/>
                          <a:uFillTx/>
                          <a:latin typeface="標楷體" panose="03000509000000000000" pitchFamily="65" charset="-120"/>
                          <a:ea typeface="標楷體" panose="03000509000000000000" pitchFamily="65" charset="-120"/>
                          <a:cs typeface="+mn-cs"/>
                        </a:rPr>
                        <a:t>認股借貸</a:t>
                      </a:r>
                      <a:endParaRPr kumimoji="1" lang="zh-TW" altLang="en-US" sz="2400" b="0" i="0" u="sng" strike="noStrike" kern="1200" cap="none" spc="0" normalizeH="0" baseline="0" dirty="0">
                        <a:ln>
                          <a:noFill/>
                        </a:ln>
                        <a:solidFill>
                          <a:srgbClr val="FF0000"/>
                        </a:solidFill>
                        <a:effectLst/>
                        <a:uLnTx/>
                        <a:uFillTx/>
                        <a:latin typeface="標楷體" panose="03000509000000000000" pitchFamily="65" charset="-120"/>
                        <a:ea typeface="標楷體" panose="03000509000000000000" pitchFamily="65" charset="-120"/>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zh-TW" altLang="en-US" sz="2400" b="0" i="0" u="none" strike="noStrike" kern="1200" cap="none" spc="0" normalizeH="0" baseline="0" dirty="0" smtClean="0">
                          <a:ln>
                            <a:noFill/>
                          </a:ln>
                          <a:solidFill>
                            <a:srgbClr val="000000"/>
                          </a:solidFill>
                          <a:effectLst/>
                          <a:uLnTx/>
                          <a:uFillTx/>
                          <a:latin typeface="標楷體" panose="03000509000000000000" pitchFamily="65" charset="-120"/>
                          <a:ea typeface="標楷體" panose="03000509000000000000" pitchFamily="65" charset="-120"/>
                          <a:cs typeface="+mn-cs"/>
                        </a:rPr>
                        <a:t>半年型</a:t>
                      </a:r>
                      <a:endParaRPr kumimoji="1" lang="zh-TW" altLang="en-US" sz="2400" b="0" i="0" u="none" strike="noStrike" kern="1200" cap="none" spc="0" normalizeH="0" baseline="0" dirty="0">
                        <a:ln>
                          <a:noFill/>
                        </a:ln>
                        <a:solidFill>
                          <a:srgbClr val="000000"/>
                        </a:solidFill>
                        <a:effectLst/>
                        <a:uLnTx/>
                        <a:uFillTx/>
                        <a:latin typeface="標楷體" panose="03000509000000000000" pitchFamily="65" charset="-120"/>
                        <a:ea typeface="標楷體" panose="03000509000000000000" pitchFamily="65" charset="-120"/>
                        <a:cs typeface="+mn-cs"/>
                      </a:endParaRPr>
                    </a:p>
                  </a:txBody>
                  <a:tcPr/>
                </a:tc>
                <a:extLst>
                  <a:ext uri="{0D108BD9-81ED-4DB2-BD59-A6C34878D82A}">
                    <a16:rowId xmlns:a16="http://schemas.microsoft.com/office/drawing/2014/main" val="969371102"/>
                  </a:ext>
                </a:extLst>
              </a:tr>
              <a:tr h="1781747">
                <a:tc>
                  <a:txBody>
                    <a:bodyPr/>
                    <a:lstStyle/>
                    <a:p>
                      <a:pPr marL="0" marR="0" lvl="0" indent="0" algn="l" defTabSz="914400" rtl="0" eaLnBrk="1" fontAlgn="auto" latinLnBrk="0" hangingPunct="1">
                        <a:lnSpc>
                          <a:spcPts val="2000"/>
                        </a:lnSpc>
                        <a:spcBef>
                          <a:spcPts val="0"/>
                        </a:spcBef>
                        <a:spcAft>
                          <a:spcPts val="0"/>
                        </a:spcAft>
                        <a:buClrTx/>
                        <a:buSzTx/>
                        <a:buFontTx/>
                        <a:buNone/>
                        <a:tabLst/>
                        <a:defRPr/>
                      </a:pPr>
                      <a:r>
                        <a:rPr kumimoji="0" lang="zh-TW" altLang="en-US" sz="2000" b="1" i="0" u="none" strike="noStrike" kern="100" cap="none" spc="0" normalizeH="0" baseline="0" noProof="0" dirty="0" smtClean="0">
                          <a:ln>
                            <a:noFill/>
                          </a:ln>
                          <a:solidFill>
                            <a:prstClr val="black"/>
                          </a:solidFill>
                          <a:effectLst/>
                          <a:uLnTx/>
                          <a:uFillTx/>
                          <a:latin typeface="+mn-lt"/>
                          <a:ea typeface="標楷體"/>
                          <a:cs typeface="Times New Roman"/>
                        </a:rPr>
                        <a:t>客戶融通額度及限額 </a:t>
                      </a:r>
                      <a:endParaRPr kumimoji="0" lang="zh-TW" altLang="en-US" sz="2000" b="0" i="0" u="none" strike="noStrike" kern="100" cap="none" spc="0" normalizeH="0" baseline="0" noProof="0" dirty="0" smtClean="0">
                        <a:ln>
                          <a:noFill/>
                        </a:ln>
                        <a:solidFill>
                          <a:prstClr val="black"/>
                        </a:solidFill>
                        <a:effectLst/>
                        <a:uLnTx/>
                        <a:uFillTx/>
                        <a:latin typeface="+mn-lt"/>
                        <a:ea typeface="新細明體"/>
                        <a:cs typeface="Times New Roman"/>
                      </a:endParaRPr>
                    </a:p>
                    <a:p>
                      <a:endParaRPr lang="zh-TW" altLang="en-US" dirty="0"/>
                    </a:p>
                  </a:txBody>
                  <a:tcPr/>
                </a:tc>
                <a:tc gridSpan="3">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zh-TW" altLang="en-US" sz="18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rPr>
                        <a:t>額度總量控管：與</a:t>
                      </a:r>
                      <a:r>
                        <a:rPr kumimoji="0" lang="zh-TW" altLang="en-US" sz="1800" b="0" i="0" u="none" strike="noStrike" kern="1200" cap="none" spc="0" normalizeH="0" baseline="0" noProof="0" dirty="0" smtClean="0">
                          <a:ln>
                            <a:noFill/>
                          </a:ln>
                          <a:solidFill>
                            <a:srgbClr val="FF0000"/>
                          </a:solidFill>
                          <a:effectLst/>
                          <a:uLnTx/>
                          <a:uFillTx/>
                          <a:latin typeface="Times New Roman" panose="02020603050405020304" pitchFamily="18" charset="0"/>
                          <a:ea typeface="標楷體" panose="03000509000000000000" pitchFamily="65" charset="-120"/>
                          <a:cs typeface="Times New Roman" panose="02020603050405020304" pitchFamily="18" charset="0"/>
                        </a:rPr>
                        <a:t>不限用途款項借貸業務</a:t>
                      </a:r>
                      <a:r>
                        <a:rPr kumimoji="0" lang="zh-TW" altLang="en-US" sz="18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rPr>
                        <a:t>及有價證券買賣</a:t>
                      </a:r>
                      <a:r>
                        <a:rPr kumimoji="0" lang="zh-TW" altLang="en-US" sz="1800" b="0" i="0" u="none" strike="noStrike" kern="1200" cap="none" spc="0" normalizeH="0" baseline="0" noProof="0" dirty="0" smtClean="0">
                          <a:ln>
                            <a:noFill/>
                          </a:ln>
                          <a:solidFill>
                            <a:srgbClr val="FF0000"/>
                          </a:solidFill>
                          <a:effectLst/>
                          <a:uLnTx/>
                          <a:uFillTx/>
                          <a:latin typeface="Times New Roman" panose="02020603050405020304" pitchFamily="18" charset="0"/>
                          <a:ea typeface="標楷體" panose="03000509000000000000" pitchFamily="65" charset="-120"/>
                          <a:cs typeface="Times New Roman" panose="02020603050405020304" pitchFamily="18" charset="0"/>
                        </a:rPr>
                        <a:t>融資融券業務</a:t>
                      </a:r>
                      <a:r>
                        <a:rPr kumimoji="0" lang="zh-TW" altLang="en-US" sz="18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rPr>
                        <a:t>合併計算不得超過</a:t>
                      </a:r>
                      <a:r>
                        <a:rPr kumimoji="0" lang="zh-TW" altLang="en-US" sz="1800" b="0" i="0" u="none" strike="noStrike" kern="1200" cap="none" spc="0" normalizeH="0" baseline="0" noProof="0" dirty="0" smtClean="0">
                          <a:ln>
                            <a:noFill/>
                          </a:ln>
                          <a:solidFill>
                            <a:srgbClr val="FF0000"/>
                          </a:solidFill>
                          <a:effectLst/>
                          <a:uLnTx/>
                          <a:uFillTx/>
                          <a:latin typeface="Times New Roman" panose="02020603050405020304" pitchFamily="18" charset="0"/>
                          <a:ea typeface="標楷體" panose="03000509000000000000" pitchFamily="65" charset="-120"/>
                          <a:cs typeface="Times New Roman" panose="02020603050405020304" pitchFamily="18" charset="0"/>
                        </a:rPr>
                        <a:t>淨值</a:t>
                      </a:r>
                      <a:r>
                        <a:rPr kumimoji="0" lang="en-US" altLang="zh-TW" sz="1800" b="0" i="0" u="none" strike="noStrike" kern="1200" cap="none" spc="0" normalizeH="0" baseline="0" noProof="0" dirty="0" smtClean="0">
                          <a:ln>
                            <a:noFill/>
                          </a:ln>
                          <a:solidFill>
                            <a:srgbClr val="FF0000"/>
                          </a:solidFill>
                          <a:effectLst/>
                          <a:uLnTx/>
                          <a:uFillTx/>
                          <a:latin typeface="Times New Roman" panose="02020603050405020304" pitchFamily="18" charset="0"/>
                          <a:ea typeface="標楷體" panose="03000509000000000000" pitchFamily="65" charset="-120"/>
                          <a:cs typeface="Times New Roman" panose="02020603050405020304" pitchFamily="18" charset="0"/>
                        </a:rPr>
                        <a:t>400%</a:t>
                      </a:r>
                      <a:r>
                        <a:rPr kumimoji="0" lang="zh-TW" altLang="en-US" sz="18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rPr>
                        <a:t>。</a:t>
                      </a:r>
                      <a:endParaRPr kumimoji="0" lang="en-US" altLang="zh-TW" sz="18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zh-TW" altLang="en-US" sz="18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rPr>
                        <a:t>個別客戶最高借貸款項限額評估方式，評估時應合併考量其他授信業務已核定客戶之額度。對於個別客戶之融通額度倘達新臺幣</a:t>
                      </a:r>
                      <a:r>
                        <a:rPr kumimoji="0" lang="en-US" altLang="zh-TW" sz="18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rPr>
                        <a:t>3</a:t>
                      </a:r>
                      <a:r>
                        <a:rPr kumimoji="0" lang="zh-TW" altLang="en-US" sz="18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rPr>
                        <a:t>億元或證券商淨值</a:t>
                      </a:r>
                      <a:r>
                        <a:rPr kumimoji="0" lang="en-US" altLang="zh-TW" sz="18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rPr>
                        <a:t>1%</a:t>
                      </a:r>
                      <a:r>
                        <a:rPr kumimoji="0" lang="zh-TW" altLang="en-US" sz="18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rPr>
                        <a:t>取其較高者，應提報董事會通過。</a:t>
                      </a:r>
                      <a:endParaRPr kumimoji="0" lang="en-US" altLang="zh-TW" sz="18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zh-TW" altLang="zh-TW" sz="18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rPr>
                        <a:t>證券商評估個別客戶之最高融通限額時，如明知或可判斷個別客戶間存在關聯戶情形，應就其授信額度合併控管。</a:t>
                      </a:r>
                      <a:endParaRPr lang="zh-TW" altLang="en-US" sz="1800" dirty="0"/>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3964354791"/>
                  </a:ext>
                </a:extLst>
              </a:tr>
              <a:tr h="1848974">
                <a:tc>
                  <a:txBody>
                    <a:bodyPr/>
                    <a:lstStyle/>
                    <a:p>
                      <a:pPr marL="0" marR="0" lvl="0" indent="0" algn="l" defTabSz="914400" rtl="0" eaLnBrk="1" fontAlgn="auto" latinLnBrk="0" hangingPunct="1">
                        <a:lnSpc>
                          <a:spcPts val="2000"/>
                        </a:lnSpc>
                        <a:spcBef>
                          <a:spcPts val="0"/>
                        </a:spcBef>
                        <a:spcAft>
                          <a:spcPts val="0"/>
                        </a:spcAft>
                        <a:buClrTx/>
                        <a:buSzTx/>
                        <a:buFontTx/>
                        <a:buNone/>
                        <a:tabLst/>
                        <a:defRPr/>
                      </a:pPr>
                      <a:r>
                        <a:rPr kumimoji="0" lang="zh-TW" altLang="en-US" sz="2000" b="1" i="0" u="none" strike="noStrike" kern="100" cap="none" spc="0" normalizeH="0" baseline="0" noProof="0" dirty="0">
                          <a:ln>
                            <a:noFill/>
                          </a:ln>
                          <a:solidFill>
                            <a:prstClr val="black"/>
                          </a:solidFill>
                          <a:effectLst/>
                          <a:uLnTx/>
                          <a:uFillTx/>
                          <a:latin typeface="+mn-lt"/>
                          <a:ea typeface="標楷體"/>
                          <a:cs typeface="Times New Roman"/>
                        </a:rPr>
                        <a:t>擔保品</a:t>
                      </a:r>
                      <a:r>
                        <a:rPr kumimoji="0" lang="zh-TW" altLang="en-US" sz="2000" b="1" i="0" u="none" strike="noStrike" kern="100" cap="none" spc="0" normalizeH="0" baseline="0" noProof="0" dirty="0" smtClean="0">
                          <a:ln>
                            <a:noFill/>
                          </a:ln>
                          <a:solidFill>
                            <a:prstClr val="black"/>
                          </a:solidFill>
                          <a:effectLst/>
                          <a:uLnTx/>
                          <a:uFillTx/>
                          <a:latin typeface="+mn-lt"/>
                          <a:ea typeface="標楷體"/>
                          <a:cs typeface="Times New Roman"/>
                        </a:rPr>
                        <a:t>融通</a:t>
                      </a:r>
                      <a:endParaRPr kumimoji="0" lang="en-US" altLang="zh-TW" sz="2000" b="1" i="0" u="none" strike="noStrike" kern="100" cap="none" spc="0" normalizeH="0" baseline="0" noProof="0" dirty="0" smtClean="0">
                        <a:ln>
                          <a:noFill/>
                        </a:ln>
                        <a:solidFill>
                          <a:prstClr val="black"/>
                        </a:solidFill>
                        <a:effectLst/>
                        <a:uLnTx/>
                        <a:uFillTx/>
                        <a:latin typeface="+mn-lt"/>
                        <a:ea typeface="標楷體"/>
                        <a:cs typeface="Times New Roman"/>
                      </a:endParaRPr>
                    </a:p>
                    <a:p>
                      <a:pPr marL="0" marR="0" lvl="0" indent="0" algn="l" defTabSz="914400" rtl="0" eaLnBrk="1" fontAlgn="auto" latinLnBrk="0" hangingPunct="1">
                        <a:lnSpc>
                          <a:spcPts val="2000"/>
                        </a:lnSpc>
                        <a:spcBef>
                          <a:spcPts val="0"/>
                        </a:spcBef>
                        <a:spcAft>
                          <a:spcPts val="0"/>
                        </a:spcAft>
                        <a:buClrTx/>
                        <a:buSzTx/>
                        <a:buFontTx/>
                        <a:buNone/>
                        <a:tabLst/>
                        <a:defRPr/>
                      </a:pPr>
                      <a:r>
                        <a:rPr kumimoji="0" lang="zh-TW" altLang="en-US" sz="2000" b="1" i="0" u="none" strike="noStrike" kern="100" cap="none" spc="0" normalizeH="0" baseline="0" noProof="0" dirty="0" smtClean="0">
                          <a:ln>
                            <a:noFill/>
                          </a:ln>
                          <a:solidFill>
                            <a:prstClr val="black"/>
                          </a:solidFill>
                          <a:effectLst/>
                          <a:uLnTx/>
                          <a:uFillTx/>
                          <a:latin typeface="+mn-lt"/>
                          <a:ea typeface="標楷體"/>
                          <a:cs typeface="Times New Roman"/>
                        </a:rPr>
                        <a:t>額度</a:t>
                      </a:r>
                      <a:r>
                        <a:rPr kumimoji="0" lang="zh-TW" altLang="en-US" sz="2000" b="1" i="0" u="none" strike="noStrike" kern="100" cap="none" spc="0" normalizeH="0" baseline="0" noProof="0" dirty="0">
                          <a:ln>
                            <a:noFill/>
                          </a:ln>
                          <a:solidFill>
                            <a:prstClr val="black"/>
                          </a:solidFill>
                          <a:effectLst/>
                          <a:uLnTx/>
                          <a:uFillTx/>
                          <a:latin typeface="+mn-lt"/>
                          <a:ea typeface="標楷體"/>
                          <a:cs typeface="Times New Roman"/>
                        </a:rPr>
                        <a:t>限制</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800" b="0" i="0" u="none" strike="noStrike" kern="1200" cap="none" spc="0" normalizeH="0" baseline="0" dirty="0" smtClean="0">
                          <a:ln>
                            <a:noFill/>
                          </a:ln>
                          <a:solidFill>
                            <a:prstClr val="black"/>
                          </a:solidFill>
                          <a:effectLst/>
                          <a:uLnTx/>
                          <a:uFillTx/>
                          <a:latin typeface="標楷體" pitchFamily="65" charset="-120"/>
                          <a:ea typeface="標楷體" pitchFamily="65" charset="-120"/>
                          <a:cs typeface="Times New Roman" charset="0"/>
                        </a:rPr>
                        <a:t>         無</a:t>
                      </a:r>
                    </a:p>
                    <a:p>
                      <a:endParaRPr lang="zh-TW"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800" b="0" i="0" u="none" strike="noStrike" kern="1200" cap="none" spc="0" normalizeH="0" baseline="0" dirty="0" smtClean="0">
                          <a:ln>
                            <a:noFill/>
                          </a:ln>
                          <a:solidFill>
                            <a:prstClr val="black"/>
                          </a:solidFill>
                          <a:effectLst/>
                          <a:uLnTx/>
                          <a:uFillTx/>
                          <a:latin typeface="標楷體" pitchFamily="65" charset="-120"/>
                          <a:ea typeface="標楷體" pitchFamily="65" charset="-120"/>
                          <a:cs typeface="Times New Roman" charset="0"/>
                        </a:rPr>
                        <a:t>        無</a:t>
                      </a:r>
                    </a:p>
                    <a:p>
                      <a:pPr marL="0" marR="0" lvl="0" indent="0" algn="l" defTabSz="914400" rtl="0" eaLnBrk="1" fontAlgn="auto" latinLnBrk="0" hangingPunct="1">
                        <a:lnSpc>
                          <a:spcPct val="100000"/>
                        </a:lnSpc>
                        <a:spcBef>
                          <a:spcPts val="0"/>
                        </a:spcBef>
                        <a:spcAft>
                          <a:spcPts val="0"/>
                        </a:spcAft>
                        <a:buClrTx/>
                        <a:buSzTx/>
                        <a:buFontTx/>
                        <a:buNone/>
                        <a:tabLst/>
                        <a:defRPr/>
                      </a:pPr>
                      <a:endParaRPr lang="zh-TW"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800" b="0" i="0" u="none" strike="noStrike" kern="1200" cap="none" spc="0" normalizeH="0" baseline="0" noProof="0" dirty="0" smtClean="0">
                          <a:ln>
                            <a:noFill/>
                          </a:ln>
                          <a:solidFill>
                            <a:prstClr val="black"/>
                          </a:solidFill>
                          <a:effectLst/>
                          <a:uLnTx/>
                          <a:uFillTx/>
                          <a:latin typeface="標楷體" pitchFamily="65" charset="-120"/>
                          <a:ea typeface="標楷體" pitchFamily="65" charset="-120"/>
                          <a:cs typeface="Times New Roman" charset="0"/>
                        </a:rPr>
                        <a:t>不得超過單一證券上市股份或受益憑證單位數之</a:t>
                      </a:r>
                      <a:r>
                        <a:rPr kumimoji="1" lang="en-US" altLang="zh-TW" sz="1800" b="0" i="0" u="sng" strike="noStrike" kern="1200" cap="none" spc="0" normalizeH="0" baseline="0" noProof="0" dirty="0" smtClean="0">
                          <a:ln>
                            <a:noFill/>
                          </a:ln>
                          <a:solidFill>
                            <a:prstClr val="black"/>
                          </a:solidFill>
                          <a:effectLst/>
                          <a:uLnTx/>
                          <a:uFillTx/>
                          <a:latin typeface="標楷體" pitchFamily="65" charset="-120"/>
                          <a:ea typeface="標楷體" pitchFamily="65" charset="-120"/>
                          <a:cs typeface="Times New Roman" charset="0"/>
                        </a:rPr>
                        <a:t>5%</a:t>
                      </a:r>
                      <a:r>
                        <a:rPr kumimoji="1" lang="zh-TW" altLang="en-US" sz="1800" b="0" i="0" u="none" strike="noStrike" kern="1200" cap="none" spc="0" normalizeH="0" baseline="0" noProof="0" dirty="0" smtClean="0">
                          <a:ln>
                            <a:noFill/>
                          </a:ln>
                          <a:solidFill>
                            <a:prstClr val="black"/>
                          </a:solidFill>
                          <a:effectLst/>
                          <a:uLnTx/>
                          <a:uFillTx/>
                          <a:latin typeface="標楷體" pitchFamily="65" charset="-120"/>
                          <a:ea typeface="標楷體" pitchFamily="65" charset="-120"/>
                          <a:cs typeface="Times New Roman" charset="0"/>
                        </a:rPr>
                        <a:t>，與</a:t>
                      </a:r>
                      <a:r>
                        <a:rPr kumimoji="1" lang="zh-TW" altLang="en-US" sz="1800" b="0" i="0" u="none" strike="noStrike" kern="1200" cap="none" spc="0" normalizeH="0" baseline="0" noProof="0" dirty="0" smtClean="0">
                          <a:ln>
                            <a:noFill/>
                          </a:ln>
                          <a:solidFill>
                            <a:srgbClr val="FF0000"/>
                          </a:solidFill>
                          <a:effectLst/>
                          <a:uLnTx/>
                          <a:uFillTx/>
                          <a:latin typeface="標楷體" pitchFamily="65" charset="-120"/>
                          <a:ea typeface="標楷體" pitchFamily="65" charset="-120"/>
                          <a:cs typeface="Times New Roman" charset="0"/>
                        </a:rPr>
                        <a:t>不限用途款項借貸</a:t>
                      </a:r>
                      <a:r>
                        <a:rPr kumimoji="0" lang="zh-TW" altLang="zh-TW" sz="1800" b="0" i="0" u="none" strike="noStrike" kern="100" cap="none" spc="0" normalizeH="0" baseline="0" noProof="0" dirty="0" smtClean="0">
                          <a:ln>
                            <a:noFill/>
                          </a:ln>
                          <a:solidFill>
                            <a:prstClr val="black"/>
                          </a:solidFill>
                          <a:effectLst/>
                          <a:uLnTx/>
                          <a:uFillTx/>
                          <a:latin typeface="Calibri" panose="020F0502020204030204" pitchFamily="34" charset="0"/>
                          <a:ea typeface="新細明體" panose="02020500000000000000" pitchFamily="18" charset="-120"/>
                          <a:cs typeface="Times New Roman" panose="02020603050405020304" pitchFamily="18" charset="0"/>
                        </a:rPr>
                        <a:t>、</a:t>
                      </a:r>
                      <a:r>
                        <a:rPr kumimoji="1" lang="zh-TW" altLang="en-US" sz="1800" b="0" i="0" u="none" strike="noStrike" kern="1200" cap="none" spc="0" normalizeH="0" baseline="0" noProof="0" dirty="0" smtClean="0">
                          <a:ln>
                            <a:noFill/>
                          </a:ln>
                          <a:solidFill>
                            <a:prstClr val="black"/>
                          </a:solidFill>
                          <a:effectLst/>
                          <a:uLnTx/>
                          <a:uFillTx/>
                          <a:latin typeface="標楷體" pitchFamily="65" charset="-120"/>
                          <a:ea typeface="標楷體" pitchFamily="65" charset="-120"/>
                          <a:cs typeface="Times New Roman" charset="0"/>
                        </a:rPr>
                        <a:t>融資</a:t>
                      </a:r>
                      <a:r>
                        <a:rPr kumimoji="0" lang="zh-TW" altLang="zh-TW" sz="1800" b="0" i="0" u="none" strike="noStrike" kern="100" cap="none" spc="0" normalizeH="0" baseline="0" noProof="0" dirty="0" smtClean="0">
                          <a:ln>
                            <a:noFill/>
                          </a:ln>
                          <a:solidFill>
                            <a:prstClr val="black"/>
                          </a:solidFill>
                          <a:effectLst/>
                          <a:uLnTx/>
                          <a:uFillTx/>
                          <a:latin typeface="Calibri" panose="020F0502020204030204" pitchFamily="34" charset="0"/>
                          <a:ea typeface="新細明體" panose="02020500000000000000" pitchFamily="18" charset="-120"/>
                          <a:cs typeface="Times New Roman" panose="02020603050405020304" pitchFamily="18" charset="0"/>
                        </a:rPr>
                        <a:t>、</a:t>
                      </a:r>
                      <a:r>
                        <a:rPr kumimoji="1" lang="zh-TW" altLang="en-US" sz="1800" b="0" i="0" u="none" strike="noStrike" kern="1200" cap="none" spc="0" normalizeH="0" baseline="0" noProof="0" dirty="0" smtClean="0">
                          <a:ln>
                            <a:noFill/>
                          </a:ln>
                          <a:solidFill>
                            <a:srgbClr val="FF0000"/>
                          </a:solidFill>
                          <a:effectLst/>
                          <a:uLnTx/>
                          <a:uFillTx/>
                          <a:latin typeface="標楷體" pitchFamily="65" charset="-120"/>
                          <a:ea typeface="標楷體" pitchFamily="65" charset="-120"/>
                          <a:cs typeface="Times New Roman" charset="0"/>
                        </a:rPr>
                        <a:t>證金融通</a:t>
                      </a:r>
                      <a:r>
                        <a:rPr kumimoji="1" lang="zh-TW" altLang="en-US" sz="1800" b="0" i="0" u="none" strike="noStrike" kern="1200" cap="none" spc="0" normalizeH="0" baseline="0" noProof="0" dirty="0" smtClean="0">
                          <a:ln>
                            <a:noFill/>
                          </a:ln>
                          <a:solidFill>
                            <a:prstClr val="black"/>
                          </a:solidFill>
                          <a:effectLst/>
                          <a:uLnTx/>
                          <a:uFillTx/>
                          <a:latin typeface="標楷體" pitchFamily="65" charset="-120"/>
                          <a:ea typeface="標楷體" pitchFamily="65" charset="-120"/>
                          <a:cs typeface="Times New Roman" charset="0"/>
                        </a:rPr>
                        <a:t>餘額合併計算不得超過</a:t>
                      </a:r>
                      <a:r>
                        <a:rPr kumimoji="1" lang="en-US" altLang="zh-TW" sz="1800" b="0" i="0" u="sng" strike="noStrike" kern="1200" cap="none" spc="0" normalizeH="0" baseline="0" noProof="0" dirty="0" smtClean="0">
                          <a:ln>
                            <a:noFill/>
                          </a:ln>
                          <a:solidFill>
                            <a:prstClr val="black"/>
                          </a:solidFill>
                          <a:effectLst/>
                          <a:uLnTx/>
                          <a:uFillTx/>
                          <a:latin typeface="標楷體" pitchFamily="65" charset="-120"/>
                          <a:ea typeface="標楷體" pitchFamily="65" charset="-120"/>
                          <a:cs typeface="Times New Roman" charset="0"/>
                        </a:rPr>
                        <a:t>25%</a:t>
                      </a:r>
                      <a:r>
                        <a:rPr kumimoji="1" lang="zh-TW" altLang="en-US" sz="1800" b="0" i="0" u="none" strike="noStrike" kern="1200" cap="none" spc="0" normalizeH="0" baseline="0" noProof="0" dirty="0" smtClean="0">
                          <a:ln>
                            <a:noFill/>
                          </a:ln>
                          <a:solidFill>
                            <a:prstClr val="black"/>
                          </a:solidFill>
                          <a:effectLst/>
                          <a:uLnTx/>
                          <a:uFillTx/>
                          <a:latin typeface="標楷體" pitchFamily="65" charset="-120"/>
                          <a:ea typeface="標楷體" pitchFamily="65" charset="-120"/>
                          <a:cs typeface="Times New Roman" charset="0"/>
                        </a:rPr>
                        <a:t>。超過上限時，應停止接受擔保融通，待融資使用率降至</a:t>
                      </a:r>
                      <a:r>
                        <a:rPr kumimoji="1" lang="en-US" altLang="zh-TW" sz="1800" b="0" i="0" u="sng" strike="noStrike" kern="1200" cap="none" spc="0" normalizeH="0" baseline="0" noProof="0" dirty="0" smtClean="0">
                          <a:ln>
                            <a:noFill/>
                          </a:ln>
                          <a:solidFill>
                            <a:prstClr val="black"/>
                          </a:solidFill>
                          <a:effectLst/>
                          <a:uLnTx/>
                          <a:uFillTx/>
                          <a:latin typeface="標楷體" pitchFamily="65" charset="-120"/>
                          <a:ea typeface="標楷體" pitchFamily="65" charset="-120"/>
                          <a:cs typeface="Times New Roman" charset="0"/>
                        </a:rPr>
                        <a:t>18%</a:t>
                      </a:r>
                      <a:r>
                        <a:rPr kumimoji="1" lang="zh-TW" altLang="en-US" sz="1800" b="0" i="0" u="none" strike="noStrike" kern="1200" cap="none" spc="0" normalizeH="0" baseline="0" noProof="0" dirty="0" smtClean="0">
                          <a:ln>
                            <a:noFill/>
                          </a:ln>
                          <a:solidFill>
                            <a:prstClr val="black"/>
                          </a:solidFill>
                          <a:effectLst/>
                          <a:uLnTx/>
                          <a:uFillTx/>
                          <a:latin typeface="標楷體" pitchFamily="65" charset="-120"/>
                          <a:ea typeface="標楷體" pitchFamily="65" charset="-120"/>
                          <a:cs typeface="Times New Roman" charset="0"/>
                        </a:rPr>
                        <a:t>，始得恢復。另</a:t>
                      </a:r>
                      <a:r>
                        <a:rPr kumimoji="1" lang="zh-TW" altLang="en-US" sz="1800" b="0" i="0" u="none" strike="noStrike" kern="1200" cap="none" spc="0" normalizeH="0" baseline="0" noProof="0" dirty="0" smtClean="0">
                          <a:ln>
                            <a:noFill/>
                          </a:ln>
                          <a:solidFill>
                            <a:srgbClr val="FF0000"/>
                          </a:solidFill>
                          <a:effectLst/>
                          <a:uLnTx/>
                          <a:uFillTx/>
                          <a:latin typeface="標楷體" pitchFamily="65" charset="-120"/>
                          <a:ea typeface="標楷體" pitchFamily="65" charset="-120"/>
                          <a:cs typeface="Times New Roman" charset="0"/>
                        </a:rPr>
                        <a:t>前開餘額</a:t>
                      </a:r>
                      <a:r>
                        <a:rPr kumimoji="1" lang="zh-TW" altLang="en-US" sz="1800" b="0" i="0" u="none" strike="noStrike" kern="1200" cap="none" spc="0" normalizeH="0" baseline="0" noProof="0" dirty="0" smtClean="0">
                          <a:ln>
                            <a:noFill/>
                          </a:ln>
                          <a:solidFill>
                            <a:prstClr val="black"/>
                          </a:solidFill>
                          <a:effectLst/>
                          <a:uLnTx/>
                          <a:uFillTx/>
                          <a:latin typeface="標楷體" pitchFamily="65" charset="-120"/>
                          <a:ea typeface="標楷體" pitchFamily="65" charset="-120"/>
                          <a:cs typeface="Times New Roman" charset="0"/>
                        </a:rPr>
                        <a:t>合併計算達</a:t>
                      </a:r>
                      <a:r>
                        <a:rPr kumimoji="1" lang="en-US" altLang="zh-TW" sz="1800" b="0" i="0" u="sng" strike="noStrike" kern="1200" cap="none" spc="0" normalizeH="0" baseline="0" noProof="0" dirty="0" smtClean="0">
                          <a:ln>
                            <a:noFill/>
                          </a:ln>
                          <a:solidFill>
                            <a:prstClr val="black"/>
                          </a:solidFill>
                          <a:effectLst/>
                          <a:uLnTx/>
                          <a:uFillTx/>
                          <a:latin typeface="標楷體" pitchFamily="65" charset="-120"/>
                          <a:ea typeface="標楷體" pitchFamily="65" charset="-120"/>
                          <a:cs typeface="Times New Roman" charset="0"/>
                        </a:rPr>
                        <a:t>20%</a:t>
                      </a:r>
                      <a:r>
                        <a:rPr kumimoji="1" lang="en-US" altLang="zh-TW" sz="1800" b="0" i="0" u="none" strike="noStrike" kern="1200" cap="none" spc="0" normalizeH="0" baseline="0" noProof="0" dirty="0" smtClean="0">
                          <a:ln>
                            <a:noFill/>
                          </a:ln>
                          <a:solidFill>
                            <a:prstClr val="black"/>
                          </a:solidFill>
                          <a:effectLst/>
                          <a:uLnTx/>
                          <a:uFillTx/>
                          <a:latin typeface="標楷體" pitchFamily="65" charset="-120"/>
                          <a:ea typeface="標楷體" pitchFamily="65" charset="-120"/>
                          <a:cs typeface="Times New Roman" charset="0"/>
                        </a:rPr>
                        <a:t> </a:t>
                      </a:r>
                      <a:r>
                        <a:rPr kumimoji="1" lang="zh-TW" altLang="en-US" sz="1800" b="0" i="0" u="none" strike="noStrike" kern="1200" cap="none" spc="0" normalizeH="0" baseline="0" noProof="0" dirty="0" smtClean="0">
                          <a:ln>
                            <a:noFill/>
                          </a:ln>
                          <a:solidFill>
                            <a:prstClr val="black"/>
                          </a:solidFill>
                          <a:effectLst/>
                          <a:uLnTx/>
                          <a:uFillTx/>
                          <a:latin typeface="標楷體" pitchFamily="65" charset="-120"/>
                          <a:ea typeface="標楷體" pitchFamily="65" charset="-120"/>
                          <a:cs typeface="Times New Roman" charset="0"/>
                        </a:rPr>
                        <a:t>時，應依比例分配所餘額度</a:t>
                      </a:r>
                      <a:endParaRPr kumimoji="0" lang="zh-TW" altLang="en-US" sz="1800" b="0" i="0" u="none" strike="noStrike" kern="1200" cap="none" spc="0" normalizeH="0" baseline="0" noProof="0" dirty="0">
                        <a:ln>
                          <a:noFill/>
                        </a:ln>
                        <a:solidFill>
                          <a:srgbClr val="000000"/>
                        </a:solidFill>
                        <a:effectLst/>
                        <a:uLnTx/>
                        <a:uFillTx/>
                        <a:latin typeface="+mn-lt"/>
                        <a:ea typeface="+mn-ea"/>
                        <a:cs typeface="+mn-cs"/>
                      </a:endParaRPr>
                    </a:p>
                  </a:txBody>
                  <a:tcPr/>
                </a:tc>
                <a:extLst>
                  <a:ext uri="{0D108BD9-81ED-4DB2-BD59-A6C34878D82A}">
                    <a16:rowId xmlns:a16="http://schemas.microsoft.com/office/drawing/2014/main" val="1068644306"/>
                  </a:ext>
                </a:extLst>
              </a:tr>
              <a:tr h="946299">
                <a:tc>
                  <a:txBody>
                    <a:bodyPr/>
                    <a:lstStyle/>
                    <a:p>
                      <a:pPr marL="0" marR="0" lvl="0" indent="0" algn="l" defTabSz="914400" rtl="0" eaLnBrk="1" fontAlgn="auto" latinLnBrk="0" hangingPunct="1">
                        <a:lnSpc>
                          <a:spcPts val="2000"/>
                        </a:lnSpc>
                        <a:spcBef>
                          <a:spcPts val="0"/>
                        </a:spcBef>
                        <a:spcAft>
                          <a:spcPts val="0"/>
                        </a:spcAft>
                        <a:buClrTx/>
                        <a:buSzTx/>
                        <a:buFontTx/>
                        <a:buNone/>
                        <a:tabLst/>
                        <a:defRPr/>
                      </a:pPr>
                      <a:endParaRPr kumimoji="0" lang="en-US" altLang="zh-TW" sz="2000" b="1" i="0" u="none" strike="noStrike" kern="100" cap="none" spc="0" normalizeH="0" baseline="0" dirty="0">
                        <a:ln>
                          <a:noFill/>
                        </a:ln>
                        <a:solidFill>
                          <a:prstClr val="black"/>
                        </a:solidFill>
                        <a:effectLst/>
                        <a:uLnTx/>
                        <a:uFillTx/>
                        <a:latin typeface="+mn-lt"/>
                        <a:ea typeface="標楷體"/>
                        <a:cs typeface="Times New Roman"/>
                      </a:endParaRPr>
                    </a:p>
                    <a:p>
                      <a:pPr marL="0" marR="0" lvl="0" indent="0" algn="l" defTabSz="914400" rtl="0" eaLnBrk="1" fontAlgn="auto" latinLnBrk="0" hangingPunct="1">
                        <a:lnSpc>
                          <a:spcPts val="2000"/>
                        </a:lnSpc>
                        <a:spcBef>
                          <a:spcPts val="0"/>
                        </a:spcBef>
                        <a:spcAft>
                          <a:spcPts val="0"/>
                        </a:spcAft>
                        <a:buClrTx/>
                        <a:buSzTx/>
                        <a:buFontTx/>
                        <a:buNone/>
                        <a:tabLst/>
                        <a:defRPr/>
                      </a:pPr>
                      <a:r>
                        <a:rPr kumimoji="0" lang="zh-TW" altLang="en-US" sz="2000" b="1" i="0" u="none" strike="noStrike" kern="100" cap="none" spc="0" normalizeH="0" baseline="0" dirty="0">
                          <a:ln>
                            <a:noFill/>
                          </a:ln>
                          <a:solidFill>
                            <a:prstClr val="black"/>
                          </a:solidFill>
                          <a:effectLst/>
                          <a:uLnTx/>
                          <a:uFillTx/>
                          <a:latin typeface="+mn-lt"/>
                          <a:ea typeface="標楷體"/>
                          <a:cs typeface="Times New Roman"/>
                        </a:rPr>
                        <a:t>費用或收入</a:t>
                      </a:r>
                    </a:p>
                  </a:txBody>
                  <a:tcPr/>
                </a:tc>
                <a:tc gridSpan="3">
                  <a:txBody>
                    <a:bodyPr/>
                    <a:lstStyle/>
                    <a:p>
                      <a:pPr marL="0" marR="0" lvl="0" indent="0" algn="ctr" defTabSz="914400" rtl="0" eaLnBrk="1" fontAlgn="base" latinLnBrk="0" hangingPunct="1">
                        <a:lnSpc>
                          <a:spcPct val="100000"/>
                        </a:lnSpc>
                        <a:spcBef>
                          <a:spcPct val="0"/>
                        </a:spcBef>
                        <a:spcAft>
                          <a:spcPct val="0"/>
                        </a:spcAft>
                        <a:buClr>
                          <a:srgbClr val="1F497D"/>
                        </a:buClr>
                        <a:buSzPct val="95000"/>
                        <a:buFont typeface="Wingdings" pitchFamily="2" charset="2"/>
                        <a:buNone/>
                        <a:tabLst/>
                        <a:defRPr/>
                      </a:pPr>
                      <a:r>
                        <a:rPr kumimoji="1" lang="zh-TW" altLang="en-US" sz="2000" b="0" i="0" u="none" strike="noStrike" kern="1200" cap="none" spc="0" normalizeH="0" baseline="0" noProof="0" dirty="0" smtClean="0">
                          <a:ln>
                            <a:noFill/>
                          </a:ln>
                          <a:solidFill>
                            <a:prstClr val="black"/>
                          </a:solidFill>
                          <a:effectLst/>
                          <a:uLnTx/>
                          <a:uFillTx/>
                          <a:latin typeface="標楷體" pitchFamily="65" charset="-120"/>
                          <a:ea typeface="標楷體" pitchFamily="65" charset="-120"/>
                          <a:cs typeface="Times New Roman" charset="0"/>
                        </a:rPr>
                        <a:t>借款手續費</a:t>
                      </a:r>
                      <a:endParaRPr kumimoji="1" lang="en-US" altLang="zh-TW" sz="2000" b="0" i="0" u="none" strike="noStrike" kern="1200" cap="none" spc="0" normalizeH="0" baseline="0" noProof="0" dirty="0" smtClean="0">
                        <a:ln>
                          <a:noFill/>
                        </a:ln>
                        <a:solidFill>
                          <a:prstClr val="black"/>
                        </a:solidFill>
                        <a:effectLst/>
                        <a:uLnTx/>
                        <a:uFillTx/>
                        <a:latin typeface="標楷體" pitchFamily="65" charset="-120"/>
                        <a:ea typeface="標楷體" pitchFamily="65" charset="-120"/>
                        <a:cs typeface="Times New Roman" charset="0"/>
                      </a:endParaRPr>
                    </a:p>
                    <a:p>
                      <a:pPr marL="0" marR="0" lvl="0" indent="0" algn="ctr" defTabSz="914400" rtl="0" eaLnBrk="1" fontAlgn="base" latinLnBrk="0" hangingPunct="1">
                        <a:lnSpc>
                          <a:spcPct val="100000"/>
                        </a:lnSpc>
                        <a:spcBef>
                          <a:spcPct val="0"/>
                        </a:spcBef>
                        <a:spcAft>
                          <a:spcPct val="0"/>
                        </a:spcAft>
                        <a:buClr>
                          <a:srgbClr val="1F497D"/>
                        </a:buClr>
                        <a:buSzPct val="95000"/>
                        <a:buFont typeface="Wingdings" pitchFamily="2" charset="2"/>
                        <a:buNone/>
                        <a:tabLst/>
                        <a:defRPr/>
                      </a:pPr>
                      <a:r>
                        <a:rPr kumimoji="1" lang="zh-TW" altLang="en-US" sz="2000" b="0" i="0" u="none" strike="noStrike" kern="1200" cap="none" spc="0" normalizeH="0" baseline="0" noProof="0" dirty="0" smtClean="0">
                          <a:ln>
                            <a:noFill/>
                          </a:ln>
                          <a:solidFill>
                            <a:prstClr val="black"/>
                          </a:solidFill>
                          <a:effectLst/>
                          <a:uLnTx/>
                          <a:uFillTx/>
                          <a:latin typeface="標楷體" pitchFamily="65" charset="-120"/>
                          <a:ea typeface="標楷體" pitchFamily="65" charset="-120"/>
                          <a:cs typeface="Times New Roman" charset="0"/>
                        </a:rPr>
                        <a:t>利息</a:t>
                      </a:r>
                      <a:endParaRPr lang="zh-TW" altLang="en-US" dirty="0"/>
                    </a:p>
                  </a:txBody>
                  <a:tcPr/>
                </a:tc>
                <a:tc hMerge="1">
                  <a:txBody>
                    <a:bodyPr/>
                    <a:lstStyle/>
                    <a:p>
                      <a:endParaRPr lang="zh-TW" altLang="en-US" dirty="0"/>
                    </a:p>
                  </a:txBody>
                  <a:tcPr/>
                </a:tc>
                <a:tc hMerge="1">
                  <a:txBody>
                    <a:bodyPr/>
                    <a:lstStyle/>
                    <a:p>
                      <a:endParaRPr lang="zh-TW" altLang="en-US" dirty="0"/>
                    </a:p>
                  </a:txBody>
                  <a:tcPr/>
                </a:tc>
                <a:extLst>
                  <a:ext uri="{0D108BD9-81ED-4DB2-BD59-A6C34878D82A}">
                    <a16:rowId xmlns:a16="http://schemas.microsoft.com/office/drawing/2014/main" val="1811439706"/>
                  </a:ext>
                </a:extLst>
              </a:tr>
            </a:tbl>
          </a:graphicData>
        </a:graphic>
      </p:graphicFrame>
      <p:sp>
        <p:nvSpPr>
          <p:cNvPr id="3" name="投影片編號版面配置區 2"/>
          <p:cNvSpPr>
            <a:spLocks noGrp="1"/>
          </p:cNvSpPr>
          <p:nvPr>
            <p:ph type="sldNum" sz="quarter" idx="12"/>
          </p:nvPr>
        </p:nvSpPr>
        <p:spPr/>
        <p:txBody>
          <a:bodyPr/>
          <a:lstStyle/>
          <a:p>
            <a:fld id="{4BA915EE-10CB-4CF1-8569-6154455DA573}" type="slidenum">
              <a:rPr lang="en-US" smtClean="0"/>
              <a:t>11</a:t>
            </a:fld>
            <a:endParaRPr lang="en-US"/>
          </a:p>
        </p:txBody>
      </p:sp>
      <p:sp>
        <p:nvSpPr>
          <p:cNvPr id="4" name="文字版面配置區 3"/>
          <p:cNvSpPr>
            <a:spLocks noGrp="1"/>
          </p:cNvSpPr>
          <p:nvPr>
            <p:ph type="body" idx="14"/>
          </p:nvPr>
        </p:nvSpPr>
        <p:spPr>
          <a:xfrm>
            <a:off x="1405054" y="0"/>
            <a:ext cx="10333865" cy="1060393"/>
          </a:xfrm>
        </p:spPr>
        <p:txBody>
          <a:bodyPr/>
          <a:lstStyle/>
          <a:p>
            <a:pPr lvl="0">
              <a:buClr>
                <a:srgbClr val="000000"/>
              </a:buClr>
              <a:defRPr/>
            </a:pPr>
            <a:r>
              <a:rPr kumimoji="1" lang="zh-TW" altLang="en-US" sz="3600" b="0" dirty="0">
                <a:solidFill>
                  <a:prstClr val="black"/>
                </a:solidFill>
                <a:latin typeface="Times New Roman" charset="0"/>
                <a:ea typeface="標楷體" pitchFamily="65" charset="-120"/>
              </a:rPr>
              <a:t>貳、制度介紹</a:t>
            </a:r>
            <a:endParaRPr lang="zh-TW" altLang="en-US" dirty="0">
              <a:solidFill>
                <a:srgbClr val="000000"/>
              </a:solidFill>
            </a:endParaRPr>
          </a:p>
          <a:p>
            <a:endParaRPr lang="zh-TW" altLang="en-US" dirty="0"/>
          </a:p>
        </p:txBody>
      </p:sp>
    </p:spTree>
    <p:extLst>
      <p:ext uri="{BB962C8B-B14F-4D97-AF65-F5344CB8AC3E}">
        <p14:creationId xmlns:p14="http://schemas.microsoft.com/office/powerpoint/2010/main" val="32549890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zh-TW" altLang="en-US" sz="2200" b="1" i="0" u="none" strike="noStrike" kern="1200" cap="none" spc="0" normalizeH="0" baseline="0" noProof="0" dirty="0">
                <a:ln>
                  <a:noFill/>
                </a:ln>
                <a:solidFill>
                  <a:prstClr val="white"/>
                </a:solidFill>
                <a:effectLst/>
                <a:uLnTx/>
                <a:uFillTx/>
                <a:latin typeface="標楷體" panose="03000509000000000000" pitchFamily="65" charset="-120"/>
                <a:ea typeface="標楷體" panose="03000509000000000000" pitchFamily="65" charset="-120"/>
                <a:cs typeface="+mn-cs"/>
              </a:rPr>
              <a:t>證券業務借貸款項</a:t>
            </a:r>
            <a:endParaRPr kumimoji="0" lang="en-US" altLang="zh-TW" sz="2200" b="1" i="0" u="none" strike="noStrike" kern="1200" cap="none" spc="0" normalizeH="0" baseline="0" noProof="0" dirty="0">
              <a:ln>
                <a:noFill/>
              </a:ln>
              <a:solidFill>
                <a:prstClr val="white"/>
              </a:solidFill>
              <a:effectLst/>
              <a:uLnTx/>
              <a:uFillTx/>
              <a:latin typeface="標楷體" panose="03000509000000000000" pitchFamily="65" charset="-120"/>
              <a:ea typeface="標楷體" panose="03000509000000000000" pitchFamily="65" charset="-120"/>
              <a:cs typeface="+mn-cs"/>
            </a:endParaRPr>
          </a:p>
          <a:p>
            <a:endParaRPr lang="zh-TW" altLang="en-US" dirty="0"/>
          </a:p>
        </p:txBody>
      </p:sp>
      <p:sp>
        <p:nvSpPr>
          <p:cNvPr id="3" name="投影片編號版面配置區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BA915EE-10CB-4CF1-8569-6154455DA573}" type="slidenum">
              <a:rPr kumimoji="0" lang="en-US" sz="900" b="1" i="0" u="none" strike="noStrike" kern="1200" cap="none" spc="100" normalizeH="0" baseline="0" noProof="0" smtClean="0">
                <a:ln>
                  <a:noFill/>
                </a:ln>
                <a:solidFill>
                  <a:srgbClr val="000000"/>
                </a:solidFill>
                <a:effectLst/>
                <a:uLnTx/>
                <a:uFillTx/>
                <a:latin typeface="Calibri"/>
                <a:ea typeface="微軟正黑體"/>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900" b="1" i="0" u="none" strike="noStrike" kern="1200" cap="none" spc="100" normalizeH="0" baseline="0" noProof="0">
              <a:ln>
                <a:noFill/>
              </a:ln>
              <a:solidFill>
                <a:srgbClr val="000000"/>
              </a:solidFill>
              <a:effectLst/>
              <a:uLnTx/>
              <a:uFillTx/>
              <a:latin typeface="Calibri"/>
              <a:ea typeface="微軟正黑體"/>
              <a:cs typeface="+mn-cs"/>
            </a:endParaRPr>
          </a:p>
        </p:txBody>
      </p:sp>
      <p:sp>
        <p:nvSpPr>
          <p:cNvPr id="4" name="文字版面配置區 3"/>
          <p:cNvSpPr>
            <a:spLocks noGrp="1"/>
          </p:cNvSpPr>
          <p:nvPr>
            <p:ph type="body" idx="14"/>
          </p:nvPr>
        </p:nvSpPr>
        <p:spPr/>
        <p:txBody>
          <a:bodyPr>
            <a:normAutofit/>
          </a:bodyPr>
          <a:lstStyle/>
          <a:p>
            <a:r>
              <a:rPr kumimoji="1" lang="zh-TW" altLang="en-US" b="0" dirty="0">
                <a:solidFill>
                  <a:prstClr val="black"/>
                </a:solidFill>
                <a:latin typeface="標楷體" panose="03000509000000000000" pitchFamily="65" charset="-120"/>
                <a:ea typeface="標楷體" panose="03000509000000000000" pitchFamily="65" charset="-120"/>
              </a:rPr>
              <a:t>參</a:t>
            </a:r>
            <a:r>
              <a:rPr kumimoji="1" lang="zh-TW" altLang="en-US" b="0" dirty="0">
                <a:solidFill>
                  <a:prstClr val="black"/>
                </a:solidFill>
                <a:latin typeface="Times New Roman" charset="0"/>
                <a:ea typeface="標楷體" panose="03000509000000000000" pitchFamily="65" charset="-120"/>
              </a:rPr>
              <a:t>、</a:t>
            </a:r>
            <a:r>
              <a:rPr kumimoji="1" lang="zh-TW" altLang="en-US" b="0" dirty="0">
                <a:solidFill>
                  <a:prstClr val="black"/>
                </a:solidFill>
                <a:latin typeface="標楷體" panose="03000509000000000000" pitchFamily="65" charset="-120"/>
                <a:ea typeface="標楷體" panose="03000509000000000000" pitchFamily="65" charset="-120"/>
              </a:rPr>
              <a:t>業務概況</a:t>
            </a:r>
            <a:endParaRPr lang="zh-TW" altLang="en-US" b="0" dirty="0">
              <a:latin typeface="標楷體" panose="03000509000000000000" pitchFamily="65" charset="-120"/>
              <a:ea typeface="標楷體" panose="03000509000000000000" pitchFamily="65" charset="-120"/>
            </a:endParaRPr>
          </a:p>
          <a:p>
            <a:endParaRPr lang="zh-TW" altLang="en-US" dirty="0"/>
          </a:p>
        </p:txBody>
      </p:sp>
      <p:sp>
        <p:nvSpPr>
          <p:cNvPr id="7" name="矩形 6">
            <a:extLst>
              <a:ext uri="{FF2B5EF4-FFF2-40B4-BE49-F238E27FC236}">
                <a16:creationId xmlns:a16="http://schemas.microsoft.com/office/drawing/2014/main" id="{73128C2D-09B8-4B15-97BE-5AC8AFEEF904}"/>
              </a:ext>
            </a:extLst>
          </p:cNvPr>
          <p:cNvSpPr/>
          <p:nvPr/>
        </p:nvSpPr>
        <p:spPr>
          <a:xfrm>
            <a:off x="3914453" y="1407556"/>
            <a:ext cx="6567694" cy="410970"/>
          </a:xfrm>
          <a:prstGeom prst="rect">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zh-TW" altLang="en-US" sz="2200" b="1" i="0" u="none" strike="noStrike" kern="1200" cap="none" spc="0" normalizeH="0" baseline="0" noProof="0" dirty="0">
                <a:ln>
                  <a:noFill/>
                </a:ln>
                <a:solidFill>
                  <a:prstClr val="white"/>
                </a:solidFill>
                <a:effectLst/>
                <a:uLnTx/>
                <a:uFillTx/>
                <a:latin typeface="標楷體" panose="03000509000000000000" pitchFamily="65" charset="-120"/>
                <a:ea typeface="標楷體" panose="03000509000000000000" pitchFamily="65" charset="-120"/>
                <a:cs typeface="+mn-cs"/>
              </a:rPr>
              <a:t>證券業務借貸款項</a:t>
            </a:r>
            <a:endParaRPr kumimoji="0" lang="en-US" altLang="zh-TW" sz="2200" b="1" i="0" u="none" strike="noStrike" kern="1200" cap="none" spc="0" normalizeH="0" baseline="0" noProof="0" dirty="0">
              <a:ln>
                <a:noFill/>
              </a:ln>
              <a:solidFill>
                <a:prstClr val="white"/>
              </a:solidFill>
              <a:effectLst/>
              <a:uLnTx/>
              <a:uFillTx/>
              <a:latin typeface="標楷體" panose="03000509000000000000" pitchFamily="65" charset="-120"/>
              <a:ea typeface="標楷體" panose="03000509000000000000" pitchFamily="65" charset="-120"/>
              <a:cs typeface="+mn-cs"/>
            </a:endParaRPr>
          </a:p>
        </p:txBody>
      </p:sp>
      <p:sp>
        <p:nvSpPr>
          <p:cNvPr id="9" name="文字方塊 8">
            <a:extLst>
              <a:ext uri="{FF2B5EF4-FFF2-40B4-BE49-F238E27FC236}">
                <a16:creationId xmlns:a16="http://schemas.microsoft.com/office/drawing/2014/main" id="{D0F1DB9A-C55E-AEDE-179E-1A235F1CD8F1}"/>
              </a:ext>
            </a:extLst>
          </p:cNvPr>
          <p:cNvSpPr txBox="1"/>
          <p:nvPr/>
        </p:nvSpPr>
        <p:spPr>
          <a:xfrm>
            <a:off x="1212350" y="2774022"/>
            <a:ext cx="2702103"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zh-TW" sz="2000" b="1" i="0" u="none" strike="noStrike" kern="1200" cap="none" spc="0" normalizeH="0" baseline="0" noProof="0" dirty="0">
                <a:ln>
                  <a:noFill/>
                </a:ln>
                <a:solidFill>
                  <a:prstClr val="black">
                    <a:lumMod val="75000"/>
                    <a:lumOff val="25000"/>
                  </a:prstClr>
                </a:solidFill>
                <a:effectLst/>
                <a:uLnTx/>
                <a:uFillTx/>
                <a:latin typeface="標楷體" panose="03000509000000000000" pitchFamily="65" charset="-120"/>
                <a:ea typeface="標楷體" panose="03000509000000000000" pitchFamily="65" charset="-120"/>
                <a:cs typeface="+mn-cs"/>
              </a:rPr>
              <a:t>(</a:t>
            </a:r>
            <a:r>
              <a:rPr kumimoji="0" lang="en-US" altLang="zh-TW" sz="2000" b="1" i="0" u="none" strike="noStrike" kern="1200" cap="none" spc="0" normalizeH="0" baseline="0" noProof="0" dirty="0" smtClean="0">
                <a:ln>
                  <a:noFill/>
                </a:ln>
                <a:solidFill>
                  <a:prstClr val="black">
                    <a:lumMod val="75000"/>
                    <a:lumOff val="25000"/>
                  </a:prstClr>
                </a:solidFill>
                <a:effectLst/>
                <a:uLnTx/>
                <a:uFillTx/>
                <a:latin typeface="標楷體" panose="03000509000000000000" pitchFamily="65" charset="-120"/>
                <a:ea typeface="標楷體" panose="03000509000000000000" pitchFamily="65" charset="-120"/>
                <a:cs typeface="+mn-cs"/>
              </a:rPr>
              <a:t>2024/12</a:t>
            </a:r>
            <a:r>
              <a:rPr kumimoji="0" lang="zh-TW" altLang="en-US" sz="2000" b="1" i="0" u="none" strike="noStrike" kern="1200" cap="none" spc="0" normalizeH="0" baseline="0" noProof="0" dirty="0" smtClean="0">
                <a:ln>
                  <a:noFill/>
                </a:ln>
                <a:solidFill>
                  <a:prstClr val="black">
                    <a:lumMod val="75000"/>
                    <a:lumOff val="25000"/>
                  </a:prstClr>
                </a:solidFill>
                <a:effectLst/>
                <a:uLnTx/>
                <a:uFillTx/>
                <a:latin typeface="標楷體" panose="03000509000000000000" pitchFamily="65" charset="-120"/>
                <a:ea typeface="標楷體" panose="03000509000000000000" pitchFamily="65" charset="-120"/>
                <a:cs typeface="+mn-cs"/>
              </a:rPr>
              <a:t>月</a:t>
            </a:r>
            <a:r>
              <a:rPr kumimoji="0" lang="zh-TW" altLang="en-US" sz="2000" b="1" i="0" u="none" strike="noStrike" kern="1200" cap="none" spc="0" normalizeH="0" baseline="0" noProof="0" dirty="0">
                <a:ln>
                  <a:noFill/>
                </a:ln>
                <a:solidFill>
                  <a:prstClr val="black">
                    <a:lumMod val="75000"/>
                    <a:lumOff val="25000"/>
                  </a:prstClr>
                </a:solidFill>
                <a:effectLst/>
                <a:uLnTx/>
                <a:uFillTx/>
                <a:latin typeface="標楷體" panose="03000509000000000000" pitchFamily="65" charset="-120"/>
                <a:ea typeface="標楷體" panose="03000509000000000000" pitchFamily="65" charset="-120"/>
                <a:cs typeface="+mn-cs"/>
              </a:rPr>
              <a:t>底</a:t>
            </a:r>
            <a:r>
              <a:rPr kumimoji="0" lang="en-US" altLang="zh-TW" sz="2000" b="1" i="0" u="none" strike="noStrike" kern="1200" cap="none" spc="0" normalizeH="0" baseline="0" noProof="0" dirty="0">
                <a:ln>
                  <a:noFill/>
                </a:ln>
                <a:solidFill>
                  <a:prstClr val="black">
                    <a:lumMod val="75000"/>
                    <a:lumOff val="25000"/>
                  </a:prstClr>
                </a:solidFill>
                <a:effectLst/>
                <a:uLnTx/>
                <a:uFillTx/>
                <a:latin typeface="標楷體" panose="03000509000000000000" pitchFamily="65" charset="-120"/>
                <a:ea typeface="標楷體" panose="03000509000000000000" pitchFamily="65" charset="-120"/>
                <a:cs typeface="+mn-cs"/>
              </a:rPr>
              <a:t>)</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zh-TW" altLang="en-US" sz="3600" b="1" i="0" u="none" strike="noStrike" kern="1200" cap="none" spc="0" normalizeH="0" baseline="0" noProof="0" dirty="0">
                <a:ln>
                  <a:noFill/>
                </a:ln>
                <a:solidFill>
                  <a:srgbClr val="0C4DA9"/>
                </a:solidFill>
                <a:effectLst/>
                <a:uLnTx/>
                <a:uFillTx/>
                <a:latin typeface="標楷體" panose="03000509000000000000" pitchFamily="65" charset="-120"/>
                <a:ea typeface="標楷體" panose="03000509000000000000" pitchFamily="65" charset="-120"/>
                <a:cs typeface="+mn-cs"/>
              </a:rPr>
              <a:t>融通餘額</a:t>
            </a:r>
            <a:endParaRPr kumimoji="0" lang="en-US" altLang="zh-TW" sz="3600" b="1" i="0" u="none" strike="noStrike" kern="1200" cap="none" spc="0" normalizeH="0" baseline="0" noProof="0" dirty="0">
              <a:ln>
                <a:noFill/>
              </a:ln>
              <a:solidFill>
                <a:srgbClr val="0C4DA9"/>
              </a:solidFill>
              <a:effectLst/>
              <a:uLnTx/>
              <a:uFillTx/>
              <a:latin typeface="標楷體" panose="03000509000000000000" pitchFamily="65" charset="-120"/>
              <a:ea typeface="標楷體" panose="03000509000000000000" pitchFamily="65" charset="-120"/>
              <a:cs typeface="+mn-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zh-TW" sz="3600" b="1" i="0" u="none" strike="noStrike" kern="1200" cap="none" spc="0" normalizeH="0" baseline="0" noProof="0" dirty="0">
              <a:ln>
                <a:noFill/>
              </a:ln>
              <a:solidFill>
                <a:srgbClr val="0C4DA9"/>
              </a:solidFill>
              <a:effectLst/>
              <a:uLnTx/>
              <a:uFillTx/>
              <a:latin typeface="標楷體" panose="03000509000000000000" pitchFamily="65" charset="-120"/>
              <a:ea typeface="標楷體" panose="03000509000000000000" pitchFamily="65" charset="-120"/>
              <a:cs typeface="+mn-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zh-TW" sz="2000" b="1" i="0" u="none" strike="noStrike" kern="1200" cap="none" spc="0" normalizeH="0" baseline="0" noProof="0" dirty="0">
                <a:ln>
                  <a:noFill/>
                </a:ln>
                <a:solidFill>
                  <a:prstClr val="black">
                    <a:lumMod val="75000"/>
                    <a:lumOff val="25000"/>
                  </a:prstClr>
                </a:solidFill>
                <a:effectLst/>
                <a:uLnTx/>
                <a:uFillTx/>
                <a:latin typeface="標楷體" panose="03000509000000000000" pitchFamily="65" charset="-120"/>
                <a:ea typeface="標楷體" panose="03000509000000000000" pitchFamily="65" charset="-120"/>
                <a:cs typeface="+mn-cs"/>
              </a:rPr>
              <a:t>(</a:t>
            </a:r>
            <a:r>
              <a:rPr kumimoji="0" lang="en-US" altLang="zh-TW" sz="2000" b="1" i="0" u="none" strike="noStrike" kern="1200" cap="none" spc="0" normalizeH="0" baseline="0" noProof="0" dirty="0" smtClean="0">
                <a:ln>
                  <a:noFill/>
                </a:ln>
                <a:solidFill>
                  <a:prstClr val="black">
                    <a:lumMod val="75000"/>
                    <a:lumOff val="25000"/>
                  </a:prstClr>
                </a:solidFill>
                <a:effectLst/>
                <a:uLnTx/>
                <a:uFillTx/>
                <a:latin typeface="標楷體" panose="03000509000000000000" pitchFamily="65" charset="-120"/>
                <a:ea typeface="標楷體" panose="03000509000000000000" pitchFamily="65" charset="-120"/>
                <a:cs typeface="+mn-cs"/>
              </a:rPr>
              <a:t>2023</a:t>
            </a:r>
            <a:r>
              <a:rPr kumimoji="0" lang="en-US" altLang="zh-TW" sz="2000" b="0" i="0" u="none" strike="noStrike" kern="1200" cap="none" spc="0" normalizeH="0" baseline="0" noProof="0" dirty="0" smtClean="0">
                <a:ln>
                  <a:noFill/>
                </a:ln>
                <a:solidFill>
                  <a:prstClr val="black">
                    <a:lumMod val="75000"/>
                    <a:lumOff val="25000"/>
                  </a:prstClr>
                </a:solidFill>
                <a:effectLst/>
                <a:uLnTx/>
                <a:uFillTx/>
                <a:latin typeface="標楷體" panose="03000509000000000000" pitchFamily="65" charset="-120"/>
                <a:ea typeface="標楷體" panose="03000509000000000000" pitchFamily="65" charset="-120"/>
                <a:cs typeface="+mn-cs"/>
              </a:rPr>
              <a:t>.1</a:t>
            </a:r>
            <a:r>
              <a:rPr kumimoji="0" lang="en-US" altLang="zh-TW" sz="2000" b="1" i="0" u="none" strike="noStrike" kern="1200" cap="none" spc="0" normalizeH="0" baseline="0" noProof="0" dirty="0" smtClean="0">
                <a:ln>
                  <a:noFill/>
                </a:ln>
                <a:solidFill>
                  <a:prstClr val="black">
                    <a:lumMod val="75000"/>
                    <a:lumOff val="25000"/>
                  </a:prstClr>
                </a:solidFill>
                <a:effectLst/>
                <a:uLnTx/>
                <a:uFillTx/>
                <a:latin typeface="標楷體" panose="03000509000000000000" pitchFamily="65" charset="-120"/>
                <a:ea typeface="標楷體" panose="03000509000000000000" pitchFamily="65" charset="-120"/>
                <a:cs typeface="+mn-cs"/>
              </a:rPr>
              <a:t>~2024.12)</a:t>
            </a:r>
            <a:endParaRPr kumimoji="0" lang="en-US" altLang="zh-TW" sz="2000" b="1" i="0" u="none" strike="noStrike" kern="1200" cap="none" spc="0" normalizeH="0" baseline="0" noProof="0" dirty="0">
              <a:ln>
                <a:noFill/>
              </a:ln>
              <a:solidFill>
                <a:prstClr val="black">
                  <a:lumMod val="75000"/>
                  <a:lumOff val="25000"/>
                </a:prstClr>
              </a:solidFill>
              <a:effectLst/>
              <a:uLnTx/>
              <a:uFillTx/>
              <a:latin typeface="標楷體" panose="03000509000000000000" pitchFamily="65" charset="-120"/>
              <a:ea typeface="標楷體" panose="03000509000000000000" pitchFamily="65" charset="-120"/>
              <a:cs typeface="+mn-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zh-TW" altLang="en-US" sz="3600" b="1" i="0" u="none" strike="noStrike" kern="1200" cap="none" spc="0" normalizeH="0" baseline="0" noProof="0" dirty="0">
                <a:ln>
                  <a:noFill/>
                </a:ln>
                <a:solidFill>
                  <a:srgbClr val="0C4DA9"/>
                </a:solidFill>
                <a:effectLst/>
                <a:uLnTx/>
                <a:uFillTx/>
                <a:latin typeface="標楷體" panose="03000509000000000000" pitchFamily="65" charset="-120"/>
                <a:ea typeface="標楷體" panose="03000509000000000000" pitchFamily="65" charset="-120"/>
                <a:cs typeface="+mn-cs"/>
              </a:rPr>
              <a:t>每月平均</a:t>
            </a:r>
            <a:endParaRPr kumimoji="0" lang="en-US" altLang="zh-TW" sz="3600" b="1" i="0" u="none" strike="noStrike" kern="1200" cap="none" spc="0" normalizeH="0" baseline="0" noProof="0" dirty="0">
              <a:ln>
                <a:noFill/>
              </a:ln>
              <a:solidFill>
                <a:srgbClr val="0C4DA9"/>
              </a:solidFill>
              <a:effectLst/>
              <a:uLnTx/>
              <a:uFillTx/>
              <a:latin typeface="標楷體" panose="03000509000000000000" pitchFamily="65" charset="-120"/>
              <a:ea typeface="標楷體" panose="03000509000000000000" pitchFamily="65" charset="-120"/>
              <a:cs typeface="+mn-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zh-TW" altLang="en-US" sz="3600" b="1" i="0" u="none" strike="noStrike" kern="1200" cap="none" spc="0" normalizeH="0" baseline="0" noProof="0" dirty="0">
                <a:ln>
                  <a:noFill/>
                </a:ln>
                <a:solidFill>
                  <a:srgbClr val="0C4DA9"/>
                </a:solidFill>
                <a:effectLst/>
                <a:uLnTx/>
                <a:uFillTx/>
                <a:latin typeface="標楷體" panose="03000509000000000000" pitchFamily="65" charset="-120"/>
                <a:ea typeface="標楷體" panose="03000509000000000000" pitchFamily="65" charset="-120"/>
                <a:cs typeface="+mn-cs"/>
              </a:rPr>
              <a:t>新增</a:t>
            </a:r>
            <a:endParaRPr kumimoji="0" lang="en-US" altLang="zh-TW" sz="3600" b="1" i="0" u="none" strike="noStrike" kern="1200" cap="none" spc="0" normalizeH="0" baseline="0" noProof="0" dirty="0">
              <a:ln>
                <a:noFill/>
              </a:ln>
              <a:solidFill>
                <a:srgbClr val="0C4DA9"/>
              </a:solidFill>
              <a:effectLst/>
              <a:uLnTx/>
              <a:uFillTx/>
              <a:latin typeface="標楷體" panose="03000509000000000000" pitchFamily="65" charset="-120"/>
              <a:ea typeface="標楷體" panose="03000509000000000000" pitchFamily="65" charset="-120"/>
              <a:cs typeface="+mn-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zh-TW" sz="3600" b="1" i="0" u="none" strike="noStrike" kern="1200" cap="none" spc="0" normalizeH="0" baseline="0" noProof="0" dirty="0">
              <a:ln>
                <a:noFill/>
              </a:ln>
              <a:solidFill>
                <a:srgbClr val="0C4DA9"/>
              </a:solidFill>
              <a:effectLst/>
              <a:uLnTx/>
              <a:uFillTx/>
              <a:latin typeface="標楷體" panose="03000509000000000000" pitchFamily="65" charset="-120"/>
              <a:ea typeface="標楷體" panose="03000509000000000000" pitchFamily="65" charset="-120"/>
              <a:cs typeface="+mn-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zh-TW" sz="2000" b="1" i="0" u="none" strike="noStrike" kern="1200" cap="none" spc="0" normalizeH="0" baseline="0" noProof="0" dirty="0">
              <a:ln>
                <a:noFill/>
              </a:ln>
              <a:solidFill>
                <a:prstClr val="black">
                  <a:lumMod val="75000"/>
                  <a:lumOff val="25000"/>
                </a:prstClr>
              </a:solidFill>
              <a:effectLst/>
              <a:uLnTx/>
              <a:uFillTx/>
              <a:latin typeface="標楷體" panose="03000509000000000000" pitchFamily="65" charset="-120"/>
              <a:ea typeface="標楷體" panose="03000509000000000000" pitchFamily="65" charset="-120"/>
              <a:cs typeface="+mn-cs"/>
            </a:endParaRPr>
          </a:p>
        </p:txBody>
      </p:sp>
      <p:sp>
        <p:nvSpPr>
          <p:cNvPr id="10" name="文字方塊 9">
            <a:extLst>
              <a:ext uri="{FF2B5EF4-FFF2-40B4-BE49-F238E27FC236}">
                <a16:creationId xmlns:a16="http://schemas.microsoft.com/office/drawing/2014/main" id="{B5C7DC5B-B6BA-02E1-3F7E-70422E722D3C}"/>
              </a:ext>
            </a:extLst>
          </p:cNvPr>
          <p:cNvSpPr txBox="1"/>
          <p:nvPr/>
        </p:nvSpPr>
        <p:spPr>
          <a:xfrm>
            <a:off x="4166763" y="2157573"/>
            <a:ext cx="2202863"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zh-TW" sz="3600" b="1" i="0" u="none" strike="noStrike" kern="1200" cap="none" spc="0" normalizeH="0" baseline="0" noProof="0" dirty="0">
                <a:ln>
                  <a:noFill/>
                </a:ln>
                <a:solidFill>
                  <a:srgbClr val="109898"/>
                </a:solidFill>
                <a:effectLst/>
                <a:uLnTx/>
                <a:uFillTx/>
                <a:latin typeface="標楷體" panose="03000509000000000000" pitchFamily="65" charset="-120"/>
                <a:ea typeface="標楷體" panose="03000509000000000000" pitchFamily="65" charset="-120"/>
                <a:cs typeface="+mn-cs"/>
              </a:rPr>
              <a:t>T+5</a:t>
            </a:r>
            <a:r>
              <a:rPr kumimoji="0" lang="zh-TW" altLang="en-US" sz="3600" b="1" i="0" u="none" strike="noStrike" kern="1200" cap="none" spc="0" normalizeH="0" baseline="0" noProof="0" dirty="0">
                <a:ln>
                  <a:noFill/>
                </a:ln>
                <a:solidFill>
                  <a:srgbClr val="109898"/>
                </a:solidFill>
                <a:effectLst/>
                <a:uLnTx/>
                <a:uFillTx/>
                <a:latin typeface="標楷體" panose="03000509000000000000" pitchFamily="65" charset="-120"/>
                <a:ea typeface="標楷體" panose="03000509000000000000" pitchFamily="65" charset="-120"/>
                <a:cs typeface="+mn-cs"/>
              </a:rPr>
              <a:t>型</a:t>
            </a:r>
            <a:endParaRPr kumimoji="0" lang="en-US" altLang="zh-TW" sz="3600" b="1" i="0" u="none" strike="noStrike" kern="1200" cap="none" spc="0" normalizeH="0" baseline="0" noProof="0" dirty="0">
              <a:ln>
                <a:noFill/>
              </a:ln>
              <a:solidFill>
                <a:srgbClr val="109898"/>
              </a:solidFill>
              <a:effectLst/>
              <a:uLnTx/>
              <a:uFillTx/>
              <a:latin typeface="標楷體" panose="03000509000000000000" pitchFamily="65" charset="-120"/>
              <a:ea typeface="標楷體" panose="03000509000000000000" pitchFamily="65" charset="-120"/>
              <a:cs typeface="+mn-cs"/>
            </a:endParaRPr>
          </a:p>
        </p:txBody>
      </p:sp>
      <p:sp>
        <p:nvSpPr>
          <p:cNvPr id="11" name="文字方塊 10">
            <a:extLst>
              <a:ext uri="{FF2B5EF4-FFF2-40B4-BE49-F238E27FC236}">
                <a16:creationId xmlns:a16="http://schemas.microsoft.com/office/drawing/2014/main" id="{3F223805-475F-6004-5FF8-DE0607DF23E2}"/>
              </a:ext>
            </a:extLst>
          </p:cNvPr>
          <p:cNvSpPr txBox="1"/>
          <p:nvPr/>
        </p:nvSpPr>
        <p:spPr>
          <a:xfrm>
            <a:off x="5843239" y="2165689"/>
            <a:ext cx="5307981"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zh-TW" altLang="en-US" sz="3600" b="1" i="0" u="none" strike="noStrike" kern="1200" cap="none" spc="0" normalizeH="0" baseline="0" noProof="0" dirty="0" smtClean="0">
                <a:ln>
                  <a:noFill/>
                </a:ln>
                <a:solidFill>
                  <a:srgbClr val="109898"/>
                </a:solidFill>
                <a:effectLst/>
                <a:uLnTx/>
                <a:uFillTx/>
                <a:latin typeface="標楷體" panose="03000509000000000000" pitchFamily="65" charset="-120"/>
                <a:ea typeface="標楷體" panose="03000509000000000000" pitchFamily="65" charset="-120"/>
                <a:cs typeface="+mn-cs"/>
              </a:rPr>
              <a:t>半</a:t>
            </a:r>
            <a:r>
              <a:rPr kumimoji="0" lang="zh-TW" altLang="en-US" sz="3600" b="1" i="0" u="none" strike="noStrike" kern="1200" cap="none" spc="0" normalizeH="0" baseline="0" noProof="0" dirty="0">
                <a:ln>
                  <a:noFill/>
                </a:ln>
                <a:solidFill>
                  <a:srgbClr val="109898"/>
                </a:solidFill>
                <a:effectLst/>
                <a:uLnTx/>
                <a:uFillTx/>
                <a:latin typeface="標楷體" panose="03000509000000000000" pitchFamily="65" charset="-120"/>
                <a:ea typeface="標楷體" panose="03000509000000000000" pitchFamily="65" charset="-120"/>
                <a:cs typeface="+mn-cs"/>
              </a:rPr>
              <a:t>年型</a:t>
            </a:r>
            <a:endParaRPr kumimoji="0" lang="en-US" altLang="zh-TW" sz="3600" b="1" i="0" u="none" strike="noStrike" kern="1200" cap="none" spc="0" normalizeH="0" baseline="0" noProof="0" dirty="0">
              <a:ln>
                <a:noFill/>
              </a:ln>
              <a:solidFill>
                <a:srgbClr val="109898"/>
              </a:solidFill>
              <a:effectLst/>
              <a:uLnTx/>
              <a:uFillTx/>
              <a:latin typeface="標楷體" panose="03000509000000000000" pitchFamily="65" charset="-120"/>
              <a:ea typeface="標楷體" panose="03000509000000000000" pitchFamily="65" charset="-120"/>
              <a:cs typeface="+mn-cs"/>
            </a:endParaRPr>
          </a:p>
        </p:txBody>
      </p:sp>
      <p:sp>
        <p:nvSpPr>
          <p:cNvPr id="14" name="文字方塊 13">
            <a:extLst>
              <a:ext uri="{FF2B5EF4-FFF2-40B4-BE49-F238E27FC236}">
                <a16:creationId xmlns:a16="http://schemas.microsoft.com/office/drawing/2014/main" id="{96BEC4EB-FC5C-0ABF-30A1-091FB37DE0B7}"/>
              </a:ext>
            </a:extLst>
          </p:cNvPr>
          <p:cNvSpPr txBox="1"/>
          <p:nvPr/>
        </p:nvSpPr>
        <p:spPr>
          <a:xfrm>
            <a:off x="3096489" y="3020602"/>
            <a:ext cx="7385657" cy="646331"/>
          </a:xfrm>
          <a:prstGeom prst="rect">
            <a:avLst/>
          </a:prstGeom>
          <a:noFill/>
        </p:spPr>
        <p:txBody>
          <a:bodyPr wrap="square" rtlCol="0">
            <a:spAutoFit/>
          </a:bodyPr>
          <a:lstStyle/>
          <a:p>
            <a:pPr lvl="0" algn="ctr">
              <a:spcBef>
                <a:spcPct val="0"/>
              </a:spcBef>
              <a:defRPr/>
            </a:pPr>
            <a:r>
              <a:rPr kumimoji="0" lang="zh-TW" altLang="en-US" sz="3600" b="1" i="0" u="none" strike="noStrike" kern="1200" cap="none" spc="0" normalizeH="0" baseline="0" noProof="0" dirty="0" smtClean="0">
                <a:ln>
                  <a:noFill/>
                </a:ln>
                <a:solidFill>
                  <a:prstClr val="black">
                    <a:lumMod val="65000"/>
                    <a:lumOff val="35000"/>
                  </a:prstClr>
                </a:solidFill>
                <a:effectLst/>
                <a:uLnTx/>
                <a:uFillTx/>
                <a:latin typeface="Times New Roman" panose="02020603050405020304" pitchFamily="18" charset="0"/>
                <a:ea typeface="微軟正黑體"/>
                <a:cs typeface="Times New Roman" panose="02020603050405020304" pitchFamily="18" charset="0"/>
              </a:rPr>
              <a:t>             </a:t>
            </a:r>
            <a:r>
              <a:rPr lang="en-US" altLang="zh-TW" sz="3600" b="1" noProof="0" dirty="0" smtClean="0">
                <a:solidFill>
                  <a:prstClr val="black">
                    <a:lumMod val="65000"/>
                    <a:lumOff val="35000"/>
                  </a:prstClr>
                </a:solidFill>
                <a:latin typeface="Times New Roman" panose="02020603050405020304" pitchFamily="18" charset="0"/>
                <a:ea typeface="微軟正黑體"/>
                <a:cs typeface="Times New Roman" panose="02020603050405020304" pitchFamily="18" charset="0"/>
              </a:rPr>
              <a:t>4.52</a:t>
            </a:r>
            <a:r>
              <a:rPr kumimoji="0" lang="en-US" altLang="zh-TW" sz="3600" b="1" i="0" u="none" strike="noStrike" kern="1200" cap="none" spc="0" normalizeH="0" baseline="0" noProof="0" dirty="0" smtClean="0">
                <a:ln>
                  <a:noFill/>
                </a:ln>
                <a:solidFill>
                  <a:prstClr val="black">
                    <a:lumMod val="65000"/>
                    <a:lumOff val="35000"/>
                  </a:prstClr>
                </a:solidFill>
                <a:effectLst/>
                <a:uLnTx/>
                <a:uFillTx/>
                <a:latin typeface="Times New Roman" panose="02020603050405020304" pitchFamily="18" charset="0"/>
                <a:ea typeface="微軟正黑體"/>
                <a:cs typeface="Times New Roman" panose="02020603050405020304" pitchFamily="18" charset="0"/>
              </a:rPr>
              <a:t>       </a:t>
            </a:r>
            <a:r>
              <a:rPr kumimoji="0" lang="zh-TW" altLang="en-US" sz="3600" b="1" i="0" u="none" strike="noStrike" kern="1200" cap="none" spc="0" normalizeH="0" baseline="0" noProof="0" dirty="0" smtClean="0">
                <a:ln>
                  <a:noFill/>
                </a:ln>
                <a:solidFill>
                  <a:prstClr val="black">
                    <a:lumMod val="65000"/>
                    <a:lumOff val="35000"/>
                  </a:prstClr>
                </a:solidFill>
                <a:effectLst/>
                <a:uLnTx/>
                <a:uFillTx/>
                <a:latin typeface="Times New Roman" panose="02020603050405020304" pitchFamily="18" charset="0"/>
                <a:ea typeface="微軟正黑體"/>
                <a:cs typeface="Times New Roman" panose="02020603050405020304" pitchFamily="18" charset="0"/>
              </a:rPr>
              <a:t>            </a:t>
            </a:r>
            <a:r>
              <a:rPr kumimoji="0" lang="en-US" altLang="zh-TW" sz="3600" b="1" i="0" u="none" strike="noStrike" kern="1200" cap="none" spc="0" normalizeH="0" noProof="0" dirty="0" smtClean="0">
                <a:ln>
                  <a:noFill/>
                </a:ln>
                <a:solidFill>
                  <a:prstClr val="black">
                    <a:lumMod val="65000"/>
                    <a:lumOff val="35000"/>
                  </a:prstClr>
                </a:solidFill>
                <a:effectLst/>
                <a:uLnTx/>
                <a:uFillTx/>
                <a:latin typeface="Times New Roman" panose="02020603050405020304" pitchFamily="18" charset="0"/>
                <a:ea typeface="微軟正黑體"/>
                <a:cs typeface="Times New Roman" panose="02020603050405020304" pitchFamily="18" charset="0"/>
              </a:rPr>
              <a:t>7.36</a:t>
            </a:r>
            <a:r>
              <a:rPr kumimoji="0" lang="en-US" altLang="zh-TW" sz="3600" b="1" i="0" u="none" strike="noStrike" kern="1200" cap="none" spc="0" normalizeH="0" baseline="0" noProof="0" dirty="0" smtClean="0">
                <a:ln>
                  <a:noFill/>
                </a:ln>
                <a:solidFill>
                  <a:prstClr val="black">
                    <a:lumMod val="65000"/>
                    <a:lumOff val="35000"/>
                  </a:prstClr>
                </a:solidFill>
                <a:effectLst/>
                <a:uLnTx/>
                <a:uFillTx/>
                <a:latin typeface="Times New Roman" panose="02020603050405020304" pitchFamily="18" charset="0"/>
                <a:ea typeface="微軟正黑體"/>
                <a:cs typeface="Times New Roman" panose="02020603050405020304" pitchFamily="18" charset="0"/>
              </a:rPr>
              <a:t>     </a:t>
            </a:r>
            <a:r>
              <a:rPr lang="zh-TW" altLang="en-US" sz="3600" b="1" dirty="0" smtClean="0">
                <a:solidFill>
                  <a:srgbClr val="0C4DA9"/>
                </a:solidFill>
                <a:latin typeface="標楷體" panose="03000509000000000000" pitchFamily="65" charset="-120"/>
                <a:ea typeface="標楷體" panose="03000509000000000000" pitchFamily="65" charset="-120"/>
              </a:rPr>
              <a:t>億</a:t>
            </a:r>
            <a:r>
              <a:rPr lang="zh-TW" altLang="en-US" sz="3600" b="1" dirty="0">
                <a:solidFill>
                  <a:srgbClr val="0C4DA9"/>
                </a:solidFill>
                <a:latin typeface="標楷體" panose="03000509000000000000" pitchFamily="65" charset="-120"/>
                <a:ea typeface="標楷體" panose="03000509000000000000" pitchFamily="65" charset="-120"/>
              </a:rPr>
              <a:t>元</a:t>
            </a:r>
            <a:endParaRPr kumimoji="0" lang="en-US" altLang="zh-TW" sz="3600" b="1" i="0" u="none" strike="noStrike" kern="1200" cap="none" spc="0" normalizeH="0" baseline="0" noProof="0" dirty="0">
              <a:ln>
                <a:noFill/>
              </a:ln>
              <a:solidFill>
                <a:prstClr val="black">
                  <a:lumMod val="65000"/>
                  <a:lumOff val="35000"/>
                </a:prstClr>
              </a:solidFill>
              <a:effectLst/>
              <a:uLnTx/>
              <a:uFillTx/>
              <a:latin typeface="Times New Roman" panose="02020603050405020304" pitchFamily="18" charset="0"/>
              <a:ea typeface="微軟正黑體"/>
              <a:cs typeface="Times New Roman" panose="02020603050405020304" pitchFamily="18" charset="0"/>
            </a:endParaRPr>
          </a:p>
        </p:txBody>
      </p:sp>
      <p:sp>
        <p:nvSpPr>
          <p:cNvPr id="18" name="文字方塊 17">
            <a:extLst>
              <a:ext uri="{FF2B5EF4-FFF2-40B4-BE49-F238E27FC236}">
                <a16:creationId xmlns:a16="http://schemas.microsoft.com/office/drawing/2014/main" id="{234F1B63-1107-FDD8-4833-02CD503C654C}"/>
              </a:ext>
            </a:extLst>
          </p:cNvPr>
          <p:cNvSpPr txBox="1"/>
          <p:nvPr/>
        </p:nvSpPr>
        <p:spPr>
          <a:xfrm>
            <a:off x="3683977" y="4553527"/>
            <a:ext cx="7623360" cy="830997"/>
          </a:xfrm>
          <a:prstGeom prst="rect">
            <a:avLst/>
          </a:prstGeom>
          <a:noFill/>
        </p:spPr>
        <p:txBody>
          <a:bodyPr wrap="square" rtlCol="0">
            <a:spAutoFit/>
          </a:bodyPr>
          <a:lstStyle/>
          <a:p>
            <a:pPr lvl="0" defTabSz="457200">
              <a:defRPr/>
            </a:pPr>
            <a:r>
              <a:rPr kumimoji="0" lang="en-US" altLang="zh-TW" sz="4800" b="1" i="0" u="none" strike="noStrike" kern="1200" cap="none" spc="0" normalizeH="0" baseline="0" noProof="0" dirty="0">
                <a:ln>
                  <a:noFill/>
                </a:ln>
                <a:solidFill>
                  <a:prstClr val="black"/>
                </a:solidFill>
                <a:effectLst/>
                <a:uLnTx/>
                <a:uFillTx/>
                <a:latin typeface="Times New Roman" panose="02020603050405020304" pitchFamily="18" charset="0"/>
                <a:ea typeface="微軟正黑體 Light"/>
                <a:cs typeface="Times New Roman" panose="02020603050405020304" pitchFamily="18" charset="0"/>
              </a:rPr>
              <a:t> </a:t>
            </a:r>
            <a:r>
              <a:rPr kumimoji="0" lang="zh-TW" altLang="en-US" sz="4800" b="1" i="0" u="none" strike="noStrike" kern="1200" cap="none" spc="0" normalizeH="0" baseline="0" noProof="0" dirty="0">
                <a:ln>
                  <a:noFill/>
                </a:ln>
                <a:solidFill>
                  <a:prstClr val="black"/>
                </a:solidFill>
                <a:effectLst/>
                <a:uLnTx/>
                <a:uFillTx/>
                <a:latin typeface="Times New Roman" panose="02020603050405020304" pitchFamily="18" charset="0"/>
                <a:ea typeface="微軟正黑體 Light"/>
                <a:cs typeface="Times New Roman" panose="02020603050405020304" pitchFamily="18" charset="0"/>
              </a:rPr>
              <a:t>     </a:t>
            </a:r>
            <a:r>
              <a:rPr lang="en-US" altLang="zh-TW" sz="3600" b="1" noProof="0" dirty="0" smtClean="0">
                <a:solidFill>
                  <a:prstClr val="black"/>
                </a:solidFill>
                <a:latin typeface="Times New Roman" panose="02020603050405020304" pitchFamily="18" charset="0"/>
                <a:ea typeface="微軟正黑體 Light"/>
                <a:cs typeface="Times New Roman" panose="02020603050405020304" pitchFamily="18" charset="0"/>
              </a:rPr>
              <a:t>165.4</a:t>
            </a:r>
            <a:r>
              <a:rPr kumimoji="0" lang="zh-TW" altLang="en-US" sz="3600" b="1" i="0" u="none" strike="noStrike" kern="1200" cap="none" spc="0" normalizeH="0" baseline="0" noProof="0" dirty="0" smtClean="0">
                <a:ln>
                  <a:noFill/>
                </a:ln>
                <a:solidFill>
                  <a:prstClr val="black"/>
                </a:solidFill>
                <a:effectLst/>
                <a:uLnTx/>
                <a:uFillTx/>
                <a:latin typeface="Times New Roman" panose="02020603050405020304" pitchFamily="18" charset="0"/>
                <a:ea typeface="微軟正黑體 Light"/>
                <a:cs typeface="Times New Roman" panose="02020603050405020304" pitchFamily="18" charset="0"/>
              </a:rPr>
              <a:t>                   </a:t>
            </a:r>
            <a:r>
              <a:rPr kumimoji="0" lang="en-US" altLang="zh-TW" sz="3600" b="1" i="0" u="none" strike="noStrike" kern="1200" cap="none" spc="0" normalizeH="0" baseline="0" noProof="0" dirty="0" smtClean="0">
                <a:ln>
                  <a:noFill/>
                </a:ln>
                <a:solidFill>
                  <a:prstClr val="black"/>
                </a:solidFill>
                <a:effectLst/>
                <a:uLnTx/>
                <a:uFillTx/>
                <a:latin typeface="Times New Roman" panose="02020603050405020304" pitchFamily="18" charset="0"/>
                <a:ea typeface="微軟正黑體 Light"/>
                <a:cs typeface="Times New Roman" panose="02020603050405020304" pitchFamily="18" charset="0"/>
              </a:rPr>
              <a:t>1.7    </a:t>
            </a:r>
            <a:r>
              <a:rPr lang="zh-TW" altLang="en-US" sz="3600" b="1" dirty="0" smtClean="0">
                <a:solidFill>
                  <a:srgbClr val="0C4DA9"/>
                </a:solidFill>
                <a:latin typeface="標楷體" panose="03000509000000000000" pitchFamily="65" charset="-120"/>
                <a:ea typeface="標楷體" panose="03000509000000000000" pitchFamily="65" charset="-120"/>
              </a:rPr>
              <a:t>億</a:t>
            </a:r>
            <a:r>
              <a:rPr lang="zh-TW" altLang="en-US" sz="3600" b="1" dirty="0">
                <a:solidFill>
                  <a:srgbClr val="0C4DA9"/>
                </a:solidFill>
                <a:latin typeface="標楷體" panose="03000509000000000000" pitchFamily="65" charset="-120"/>
                <a:ea typeface="標楷體" panose="03000509000000000000" pitchFamily="65" charset="-120"/>
              </a:rPr>
              <a:t>元</a:t>
            </a:r>
            <a:endParaRPr kumimoji="0" lang="en-US" altLang="zh-TW" sz="3600" b="1" i="0" u="none" strike="noStrike" kern="1200" cap="none" spc="0" normalizeH="0" baseline="0" noProof="0" dirty="0">
              <a:ln>
                <a:noFill/>
              </a:ln>
              <a:solidFill>
                <a:prstClr val="black"/>
              </a:solidFill>
              <a:effectLst/>
              <a:uLnTx/>
              <a:uFillTx/>
              <a:latin typeface="Times New Roman" panose="02020603050405020304" pitchFamily="18" charset="0"/>
              <a:ea typeface="微軟正黑體 Light"/>
              <a:cs typeface="Times New Roman" panose="02020603050405020304" pitchFamily="18" charset="0"/>
            </a:endParaRPr>
          </a:p>
        </p:txBody>
      </p:sp>
    </p:spTree>
    <p:extLst>
      <p:ext uri="{BB962C8B-B14F-4D97-AF65-F5344CB8AC3E}">
        <p14:creationId xmlns:p14="http://schemas.microsoft.com/office/powerpoint/2010/main" val="29215371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BA915EE-10CB-4CF1-8569-6154455DA573}" type="slidenum">
              <a:rPr kumimoji="0" lang="en-US" sz="900" b="1" i="0" u="none" strike="noStrike" kern="1200" cap="none" spc="100" normalizeH="0" baseline="0" noProof="0" smtClean="0">
                <a:ln>
                  <a:noFill/>
                </a:ln>
                <a:solidFill>
                  <a:srgbClr val="000000"/>
                </a:solidFill>
                <a:effectLst/>
                <a:uLnTx/>
                <a:uFillTx/>
                <a:latin typeface="Calibri"/>
                <a:ea typeface="微軟正黑體"/>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900" b="1" i="0" u="none" strike="noStrike" kern="1200" cap="none" spc="100" normalizeH="0" baseline="0" noProof="0">
              <a:ln>
                <a:noFill/>
              </a:ln>
              <a:solidFill>
                <a:srgbClr val="000000"/>
              </a:solidFill>
              <a:effectLst/>
              <a:uLnTx/>
              <a:uFillTx/>
              <a:latin typeface="Calibri"/>
              <a:ea typeface="微軟正黑體"/>
              <a:cs typeface="+mn-cs"/>
            </a:endParaRPr>
          </a:p>
        </p:txBody>
      </p:sp>
      <p:sp>
        <p:nvSpPr>
          <p:cNvPr id="3" name="Rectangle 1"/>
          <p:cNvSpPr>
            <a:spLocks noChangeArrowheads="1"/>
          </p:cNvSpPr>
          <p:nvPr/>
        </p:nvSpPr>
        <p:spPr bwMode="auto">
          <a:xfrm>
            <a:off x="356839" y="2137907"/>
            <a:ext cx="11404526" cy="5047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zh-TW" altLang="en-US" sz="2400" b="0" i="0" u="sng"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開放證券商辦理認股借貸業務，以擴大證券業務借貸款項之種類。</a:t>
            </a:r>
            <a:r>
              <a:rPr kumimoji="0"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（第</a:t>
            </a:r>
            <a:r>
              <a:rPr kumimoji="0"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7</a:t>
            </a:r>
            <a:r>
              <a:rPr kumimoji="0"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條之</a:t>
            </a:r>
            <a:r>
              <a:rPr kumimoji="0"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1</a:t>
            </a:r>
            <a:r>
              <a:rPr kumimoji="0"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(113.11.11</a:t>
            </a:r>
            <a:r>
              <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實施</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設</a:t>
            </a:r>
            <a:r>
              <a:rPr kumimoji="0" lang="zh-TW"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質之股票</a:t>
            </a:r>
            <a:r>
              <a:rPr kumimoji="0"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a:t>
            </a:r>
            <a:r>
              <a:rPr kumimoji="0" lang="zh-TW"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買回本公司股份、受贈、合併、營業受讓或其他原因取得之本公司股份或其他具有股權性質之有價證券，</a:t>
            </a:r>
            <a:r>
              <a:rPr kumimoji="0" lang="zh-TW" altLang="en-US" sz="2400" b="0" i="0" u="sng"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限制員工一定期間不得轉讓新股或限制員工權利新股以及公司員工擇定適用緩課所得稅之股票</a:t>
            </a:r>
            <a:r>
              <a:rPr kumimoji="0" lang="zh-TW"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不得作為證券業務借貸款項之擔保品。（第</a:t>
            </a:r>
            <a:r>
              <a:rPr kumimoji="0"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9</a:t>
            </a:r>
            <a:r>
              <a:rPr kumimoji="0" lang="zh-TW"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條）</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(113.11.11</a:t>
            </a:r>
            <a:r>
              <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實施</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zh-TW" altLang="en-US" sz="2400" b="0" i="0" u="sng"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證券商辦理客戶借貸款項業務，應與客戶簽訂借貸款項契約書，並依契約書約定事項執行，以明雙方權利及義務。</a:t>
            </a:r>
            <a:r>
              <a:rPr kumimoji="0"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（第</a:t>
            </a:r>
            <a:r>
              <a:rPr kumimoji="0"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14</a:t>
            </a:r>
            <a:r>
              <a:rPr kumimoji="0"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條）</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(113.11.11</a:t>
            </a:r>
            <a:r>
              <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實施</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a:t>
            </a:r>
            <a:endParaRPr kumimoji="0"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證券商辦理證券業務借貸款項，應依證券交易所會同證券櫃檯買賣中心、</a:t>
            </a:r>
            <a:r>
              <a:rPr kumimoji="0" lang="zh-TW" altLang="en-US" sz="2400" b="0" i="0" u="sng"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臺灣集中保管結算所股份有限公司</a:t>
            </a:r>
            <a:r>
              <a:rPr kumimoji="0"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擬訂，報經主管機關核定之業務操作辦法之規定為之。</a:t>
            </a:r>
            <a:r>
              <a:rPr kumimoji="0"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a:t>
            </a:r>
            <a:r>
              <a:rPr kumimoji="0"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第</a:t>
            </a:r>
            <a:r>
              <a:rPr kumimoji="0"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18</a:t>
            </a:r>
            <a:r>
              <a:rPr kumimoji="0"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條）</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(113.11.11</a:t>
            </a:r>
            <a:r>
              <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實施</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a:t>
            </a:r>
          </a:p>
          <a:p>
            <a:pPr marL="457200" marR="0" lvl="0" indent="-45720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endParaRPr kumimoji="0" lang="en-US" altLang="zh-TW" sz="20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endParaRPr>
          </a:p>
          <a:p>
            <a:pPr marL="457200" marR="0" lvl="0" indent="-45720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endParaRPr kumimoji="0" lang="en-US" altLang="zh-TW" sz="20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endParaRPr>
          </a:p>
          <a:p>
            <a:pPr marL="457200" marR="0" lvl="0" indent="-457200" algn="l" defTabSz="914400" rtl="0" eaLnBrk="0" fontAlgn="base" latinLnBrk="0" hangingPunct="0">
              <a:lnSpc>
                <a:spcPct val="100000"/>
              </a:lnSpc>
              <a:spcBef>
                <a:spcPct val="0"/>
              </a:spcBef>
              <a:spcAft>
                <a:spcPct val="0"/>
              </a:spcAft>
              <a:buClrTx/>
              <a:buSzTx/>
              <a:buFont typeface="+mj-ea"/>
              <a:buAutoNum type="ea1ChtPeriod"/>
              <a:tabLst/>
              <a:defRPr/>
            </a:pPr>
            <a:endParaRPr kumimoji="0" lang="zh-TW" altLang="zh-TW" sz="2400" b="0" i="0" u="none" strike="noStrike" kern="1200" cap="none" spc="0" normalizeH="0" baseline="0" noProof="0" dirty="0">
              <a:ln>
                <a:noFill/>
              </a:ln>
              <a:solidFill>
                <a:srgbClr val="000000"/>
              </a:solidFill>
              <a:effectLst/>
              <a:uLnTx/>
              <a:uFillTx/>
              <a:latin typeface="Arial" panose="020B0604020202020204" pitchFamily="34" charset="0"/>
              <a:ea typeface="微軟正黑體"/>
              <a:cs typeface="+mn-cs"/>
            </a:endParaRPr>
          </a:p>
        </p:txBody>
      </p:sp>
      <p:sp>
        <p:nvSpPr>
          <p:cNvPr id="5" name="文字版面配置區 3"/>
          <p:cNvSpPr txBox="1">
            <a:spLocks/>
          </p:cNvSpPr>
          <p:nvPr/>
        </p:nvSpPr>
        <p:spPr>
          <a:xfrm>
            <a:off x="730205" y="839443"/>
            <a:ext cx="10209402" cy="836799"/>
          </a:xfrm>
          <a:prstGeom prst="rect">
            <a:avLst/>
          </a:prstGeom>
        </p:spPr>
        <p:txBody>
          <a:bodyPr>
            <a:normAutofit fontScale="92500" lnSpcReduction="10000"/>
          </a:bodyPr>
          <a:lstStyle>
            <a:lvl1pPr marL="228600" indent="-228600" algn="l" defTabSz="914400" rtl="0" eaLnBrk="1" latinLnBrk="0" hangingPunct="1">
              <a:lnSpc>
                <a:spcPct val="120000"/>
              </a:lnSpc>
              <a:spcBef>
                <a:spcPts val="1000"/>
              </a:spcBef>
              <a:buClr>
                <a:schemeClr val="tx1"/>
              </a:buClr>
              <a:buSzPct val="75000"/>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20000"/>
              </a:lnSpc>
              <a:spcBef>
                <a:spcPts val="1000"/>
              </a:spcBef>
              <a:spcAft>
                <a:spcPts val="0"/>
              </a:spcAft>
              <a:buClr>
                <a:srgbClr val="000000"/>
              </a:buClr>
              <a:buSzPct val="75000"/>
              <a:buFont typeface="Arial" panose="020B0604020202020204" pitchFamily="34" charset="0"/>
              <a:buNone/>
              <a:tabLst/>
              <a:defRPr/>
            </a:pPr>
            <a:endParaRPr kumimoji="0" lang="zh-TW" altLang="en-US" sz="4400" b="1" i="0" u="none" strike="noStrike" kern="1200" cap="none" spc="0" normalizeH="0" baseline="0" noProof="0" dirty="0">
              <a:ln>
                <a:noFill/>
              </a:ln>
              <a:solidFill>
                <a:srgbClr val="E7E6E6">
                  <a:lumMod val="25000"/>
                </a:srgbClr>
              </a:solidFill>
              <a:effectLst/>
              <a:uLnTx/>
              <a:uFillTx/>
              <a:latin typeface="標楷體" panose="03000509000000000000" pitchFamily="65" charset="-120"/>
              <a:ea typeface="標楷體" panose="03000509000000000000" pitchFamily="65" charset="-120"/>
              <a:cs typeface="+mn-cs"/>
            </a:endParaRPr>
          </a:p>
        </p:txBody>
      </p:sp>
      <p:sp>
        <p:nvSpPr>
          <p:cNvPr id="4" name="矩形 3"/>
          <p:cNvSpPr/>
          <p:nvPr/>
        </p:nvSpPr>
        <p:spPr>
          <a:xfrm>
            <a:off x="613317" y="1494262"/>
            <a:ext cx="7864942" cy="523220"/>
          </a:xfrm>
          <a:prstGeom prst="rect">
            <a:avLst/>
          </a:prstGeom>
        </p:spPr>
        <p:txBody>
          <a:bodyPr wrap="square">
            <a:spAutoFit/>
          </a:bodyPr>
          <a:lstStyle/>
          <a:p>
            <a:r>
              <a:rPr lang="zh-TW" altLang="en-US" sz="2800" dirty="0">
                <a:solidFill>
                  <a:srgbClr val="000000"/>
                </a:solidFill>
                <a:latin typeface="標楷體" panose="03000509000000000000" pitchFamily="65" charset="-120"/>
                <a:ea typeface="標楷體" panose="03000509000000000000" pitchFamily="65" charset="-120"/>
              </a:rPr>
              <a:t>證券商辦理證券業務借貸款項管理辦法近期修正</a:t>
            </a:r>
          </a:p>
        </p:txBody>
      </p:sp>
      <p:sp>
        <p:nvSpPr>
          <p:cNvPr id="6" name="矩形 5"/>
          <p:cNvSpPr/>
          <p:nvPr/>
        </p:nvSpPr>
        <p:spPr>
          <a:xfrm>
            <a:off x="2364059" y="498203"/>
            <a:ext cx="5670934" cy="757130"/>
          </a:xfrm>
          <a:prstGeom prst="rect">
            <a:avLst/>
          </a:prstGeom>
        </p:spPr>
        <p:txBody>
          <a:bodyPr wrap="square">
            <a:spAutoFit/>
          </a:bodyPr>
          <a:lstStyle/>
          <a:p>
            <a:pPr lvl="0" algn="ctr" defTabSz="685800">
              <a:lnSpc>
                <a:spcPct val="120000"/>
              </a:lnSpc>
              <a:spcBef>
                <a:spcPts val="750"/>
              </a:spcBef>
              <a:buClr>
                <a:srgbClr val="000000"/>
              </a:buClr>
              <a:buSzPct val="75000"/>
            </a:pPr>
            <a:r>
              <a:rPr kumimoji="1" lang="zh-TW" altLang="en-US" sz="3600" dirty="0">
                <a:solidFill>
                  <a:prstClr val="black"/>
                </a:solidFill>
                <a:latin typeface="標楷體" panose="03000509000000000000" pitchFamily="65" charset="-120"/>
                <a:ea typeface="標楷體" panose="03000509000000000000" pitchFamily="65" charset="-120"/>
              </a:rPr>
              <a:t>肆</a:t>
            </a:r>
            <a:r>
              <a:rPr kumimoji="1" lang="zh-TW" altLang="en-US" sz="3600" dirty="0">
                <a:solidFill>
                  <a:prstClr val="black"/>
                </a:solidFill>
                <a:latin typeface="Times New Roman" charset="0"/>
                <a:ea typeface="標楷體" panose="03000509000000000000" pitchFamily="65" charset="-120"/>
              </a:rPr>
              <a:t>、</a:t>
            </a:r>
            <a:r>
              <a:rPr lang="zh-TW" altLang="en-US" sz="3600" dirty="0">
                <a:solidFill>
                  <a:srgbClr val="000000"/>
                </a:solidFill>
                <a:latin typeface="標楷體" panose="03000509000000000000" pitchFamily="65" charset="-120"/>
                <a:ea typeface="標楷體" panose="03000509000000000000" pitchFamily="65" charset="-120"/>
              </a:rPr>
              <a:t>近期法規修訂</a:t>
            </a:r>
          </a:p>
        </p:txBody>
      </p:sp>
    </p:spTree>
    <p:extLst>
      <p:ext uri="{BB962C8B-B14F-4D97-AF65-F5344CB8AC3E}">
        <p14:creationId xmlns:p14="http://schemas.microsoft.com/office/powerpoint/2010/main" val="27270661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BA915EE-10CB-4CF1-8569-6154455DA573}" type="slidenum">
              <a:rPr kumimoji="0" lang="en-US" sz="900" b="1" i="0" u="none" strike="noStrike" kern="1200" cap="none" spc="100" normalizeH="0" baseline="0" noProof="0" smtClean="0">
                <a:ln>
                  <a:noFill/>
                </a:ln>
                <a:solidFill>
                  <a:srgbClr val="000000"/>
                </a:solidFill>
                <a:effectLst/>
                <a:uLnTx/>
                <a:uFillTx/>
                <a:latin typeface="Calibri"/>
                <a:ea typeface="微軟正黑體"/>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900" b="1" i="0" u="none" strike="noStrike" kern="1200" cap="none" spc="100" normalizeH="0" baseline="0" noProof="0">
              <a:ln>
                <a:noFill/>
              </a:ln>
              <a:solidFill>
                <a:srgbClr val="000000"/>
              </a:solidFill>
              <a:effectLst/>
              <a:uLnTx/>
              <a:uFillTx/>
              <a:latin typeface="Calibri"/>
              <a:ea typeface="微軟正黑體"/>
              <a:cs typeface="+mn-cs"/>
            </a:endParaRPr>
          </a:p>
        </p:txBody>
      </p:sp>
      <p:sp>
        <p:nvSpPr>
          <p:cNvPr id="4" name="矩形 3"/>
          <p:cNvSpPr/>
          <p:nvPr/>
        </p:nvSpPr>
        <p:spPr>
          <a:xfrm>
            <a:off x="591015" y="1929161"/>
            <a:ext cx="10910291" cy="3046988"/>
          </a:xfrm>
          <a:prstGeom prst="rect">
            <a:avLst/>
          </a:prstGeom>
        </p:spPr>
        <p:txBody>
          <a:bodyPr wrap="square">
            <a:spAutoFit/>
          </a:bodyPr>
          <a:lstStyle/>
          <a:p>
            <a:pPr marL="342900" marR="0" lvl="0" indent="-342900" algn="l" defTabSz="914400" rtl="0" eaLnBrk="0" fontAlgn="base" latinLnBrk="0" hangingPunct="0">
              <a:lnSpc>
                <a:spcPct val="100000"/>
              </a:lnSpc>
              <a:spcBef>
                <a:spcPts val="0"/>
              </a:spcBef>
              <a:spcAft>
                <a:spcPct val="0"/>
              </a:spcAft>
              <a:buClrTx/>
              <a:buSzTx/>
              <a:buFont typeface="Arial" panose="020B0604020202020204" pitchFamily="34" charset="0"/>
              <a:buChar char="•"/>
              <a:tabLst/>
              <a:defRPr/>
            </a:pPr>
            <a:r>
              <a:rPr kumimoji="0"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上市櫃公司發行新股</a:t>
            </a:r>
            <a:r>
              <a:rPr kumimoji="0"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a:t>
            </a:r>
            <a:r>
              <a:rPr kumimoji="0"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現金增資</a:t>
            </a:r>
            <a:r>
              <a:rPr kumimoji="0"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a:t>
            </a:r>
            <a:r>
              <a:rPr kumimoji="0"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時，得由員工、原股東優先認購股票；其員工、原股東若有資金需求可向證券金融事業辦理認股融資。</a:t>
            </a:r>
            <a:endParaRPr kumimoji="0"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endParaRPr>
          </a:p>
          <a:p>
            <a:pPr marL="342900" marR="0" lvl="0" indent="-342900" algn="l" defTabSz="914400" rtl="0" eaLnBrk="0" fontAlgn="base" latinLnBrk="0" hangingPunct="0">
              <a:lnSpc>
                <a:spcPct val="100000"/>
              </a:lnSpc>
              <a:spcBef>
                <a:spcPts val="0"/>
              </a:spcBef>
              <a:spcAft>
                <a:spcPct val="0"/>
              </a:spcAft>
              <a:buClrTx/>
              <a:buSzTx/>
              <a:buFont typeface="Arial" panose="020B0604020202020204" pitchFamily="34" charset="0"/>
              <a:buChar char="•"/>
              <a:tabLst/>
              <a:defRPr/>
            </a:pPr>
            <a:endParaRPr kumimoji="0"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endParaRPr>
          </a:p>
          <a:p>
            <a:pPr marL="342900" marR="0" lvl="0" indent="-342900" algn="l" defTabSz="914400" rtl="0" eaLnBrk="0" fontAlgn="base" latinLnBrk="0" hangingPunct="0">
              <a:lnSpc>
                <a:spcPct val="100000"/>
              </a:lnSpc>
              <a:spcBef>
                <a:spcPts val="0"/>
              </a:spcBef>
              <a:spcAft>
                <a:spcPct val="0"/>
              </a:spcAft>
              <a:buClrTx/>
              <a:buSzTx/>
              <a:buFont typeface="Arial" panose="020B0604020202020204" pitchFamily="34" charset="0"/>
              <a:buChar char="•"/>
              <a:tabLst/>
              <a:defRPr/>
            </a:pPr>
            <a:r>
              <a:rPr kumimoji="0"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爰此，券商公會</a:t>
            </a:r>
            <a:r>
              <a:rPr kumimoji="0"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112</a:t>
            </a:r>
            <a:r>
              <a:rPr kumimoji="0"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年度第</a:t>
            </a:r>
            <a:r>
              <a:rPr kumimoji="0" lang="en-US" altLang="zh-TW"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2</a:t>
            </a:r>
            <a:r>
              <a:rPr kumimoji="0"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次證券商經紀業務委員會會議提案建議，為擴大證券商業務經營範圍、提升投資人資金運用效益，滿足上市櫃公司員工及原股東參與認購公司新股之需求，建議比照證券金融事業認股融資業務，開放證券商辦理證券業務借貸業務，新增員工及原股東得以股款繳納憑證或認購之股票作為擔保品向證券商申請資金融通之「認股借貸」業務。</a:t>
            </a:r>
          </a:p>
        </p:txBody>
      </p:sp>
      <p:sp>
        <p:nvSpPr>
          <p:cNvPr id="5" name="文字版面配置區 3"/>
          <p:cNvSpPr txBox="1">
            <a:spLocks/>
          </p:cNvSpPr>
          <p:nvPr/>
        </p:nvSpPr>
        <p:spPr>
          <a:xfrm>
            <a:off x="1612233" y="375994"/>
            <a:ext cx="10868525" cy="836799"/>
          </a:xfrm>
          <a:prstGeom prst="rect">
            <a:avLst/>
          </a:prstGeom>
        </p:spPr>
        <p:txBody>
          <a:bodyPr>
            <a:noAutofit/>
          </a:bodyPr>
          <a:lstStyle>
            <a:lvl1pPr marL="228600" indent="-228600" algn="l" defTabSz="914400" rtl="0" eaLnBrk="1" latinLnBrk="0" hangingPunct="1">
              <a:lnSpc>
                <a:spcPct val="120000"/>
              </a:lnSpc>
              <a:spcBef>
                <a:spcPts val="1000"/>
              </a:spcBef>
              <a:buClr>
                <a:schemeClr val="tx1"/>
              </a:buClr>
              <a:buSzPct val="75000"/>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20000"/>
              </a:lnSpc>
              <a:spcBef>
                <a:spcPts val="1000"/>
              </a:spcBef>
              <a:spcAft>
                <a:spcPts val="0"/>
              </a:spcAft>
              <a:buClr>
                <a:srgbClr val="000000"/>
              </a:buClr>
              <a:buSzPct val="75000"/>
              <a:buFont typeface="Arial" panose="020B0604020202020204" pitchFamily="34" charset="0"/>
              <a:buNone/>
              <a:tabLst/>
              <a:defRPr/>
            </a:pPr>
            <a:endParaRPr kumimoji="0" lang="en-US" altLang="zh-TW" sz="2800" b="1" i="0" u="none" strike="noStrike" kern="1200" cap="none" spc="0" normalizeH="0" baseline="0" noProof="0" dirty="0">
              <a:ln>
                <a:noFill/>
              </a:ln>
              <a:solidFill>
                <a:srgbClr val="E7E6E6">
                  <a:lumMod val="25000"/>
                </a:srgbClr>
              </a:solidFill>
              <a:effectLst/>
              <a:uLnTx/>
              <a:uFillTx/>
              <a:latin typeface="標楷體" panose="03000509000000000000" pitchFamily="65" charset="-120"/>
              <a:ea typeface="標楷體" panose="03000509000000000000" pitchFamily="65" charset="-120"/>
              <a:cs typeface="+mn-cs"/>
            </a:endParaRPr>
          </a:p>
        </p:txBody>
      </p:sp>
      <p:sp>
        <p:nvSpPr>
          <p:cNvPr id="6" name="矩形 5"/>
          <p:cNvSpPr/>
          <p:nvPr/>
        </p:nvSpPr>
        <p:spPr>
          <a:xfrm>
            <a:off x="591015" y="5096107"/>
            <a:ext cx="10910291" cy="1200329"/>
          </a:xfrm>
          <a:prstGeom prst="rect">
            <a:avLst/>
          </a:prstGeom>
        </p:spPr>
        <p:txBody>
          <a:bodyPr wrap="square">
            <a:spAutoFit/>
          </a:bodyPr>
          <a:lstStyle/>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defRPr/>
            </a:pPr>
            <a:r>
              <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證券商辦理證券業務借貸款項操作辦法第 </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2</a:t>
            </a:r>
            <a:r>
              <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7</a:t>
            </a:r>
            <a:r>
              <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12</a:t>
            </a:r>
            <a:r>
              <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13</a:t>
            </a:r>
            <a:r>
              <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15</a:t>
            </a:r>
            <a:r>
              <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16</a:t>
            </a:r>
            <a:r>
              <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23</a:t>
            </a:r>
            <a:r>
              <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25</a:t>
            </a:r>
            <a:r>
              <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27</a:t>
            </a:r>
            <a:r>
              <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34</a:t>
            </a:r>
            <a:r>
              <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36</a:t>
            </a:r>
            <a:r>
              <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條條文；增訂第 </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14-1</a:t>
            </a:r>
            <a:r>
              <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14-4</a:t>
            </a:r>
            <a:r>
              <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19-1</a:t>
            </a:r>
            <a:r>
              <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21-1</a:t>
            </a:r>
            <a:r>
              <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條文</a:t>
            </a:r>
            <a:endPar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　（</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113.9.5 </a:t>
            </a:r>
            <a:r>
              <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業公告，</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 113.11.11</a:t>
            </a:r>
            <a:r>
              <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實施）</a:t>
            </a:r>
            <a:r>
              <a:rPr kumimoji="0" lang="en-US" altLang="zh-TW"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 </a:t>
            </a:r>
            <a:endParaRPr kumimoji="0" lang="zh-TW" altLang="en-US" sz="24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endParaRPr>
          </a:p>
        </p:txBody>
      </p:sp>
      <p:sp>
        <p:nvSpPr>
          <p:cNvPr id="3" name="按鈕形 2"/>
          <p:cNvSpPr/>
          <p:nvPr/>
        </p:nvSpPr>
        <p:spPr>
          <a:xfrm>
            <a:off x="9950825" y="5640206"/>
            <a:ext cx="1269402" cy="494851"/>
          </a:xfrm>
          <a:prstGeom prst="bevel">
            <a:avLst/>
          </a:prstGeom>
          <a:solidFill>
            <a:schemeClr val="bg1">
              <a:lumMod val="85000"/>
            </a:schemeClr>
          </a:solidFill>
        </p:spPr>
        <p:style>
          <a:lnRef idx="3">
            <a:schemeClr val="lt1"/>
          </a:lnRef>
          <a:fillRef idx="1">
            <a:schemeClr val="accent1"/>
          </a:fillRef>
          <a:effectRef idx="1">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18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hlinkClick r:id="rId2"/>
              </a:rPr>
              <a:t>法規連結</a:t>
            </a:r>
            <a:endParaRPr kumimoji="0" lang="zh-TW" altLang="en-US" sz="18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endParaRPr>
          </a:p>
        </p:txBody>
      </p:sp>
      <p:sp>
        <p:nvSpPr>
          <p:cNvPr id="7" name="矩形 6"/>
          <p:cNvSpPr/>
          <p:nvPr/>
        </p:nvSpPr>
        <p:spPr>
          <a:xfrm>
            <a:off x="-769433" y="1103972"/>
            <a:ext cx="10192213" cy="609398"/>
          </a:xfrm>
          <a:prstGeom prst="rect">
            <a:avLst/>
          </a:prstGeom>
        </p:spPr>
        <p:txBody>
          <a:bodyPr wrap="square">
            <a:spAutoFit/>
          </a:bodyPr>
          <a:lstStyle/>
          <a:p>
            <a:pPr lvl="0" algn="ctr">
              <a:lnSpc>
                <a:spcPct val="120000"/>
              </a:lnSpc>
              <a:spcBef>
                <a:spcPts val="1000"/>
              </a:spcBef>
              <a:buClr>
                <a:srgbClr val="000000"/>
              </a:buClr>
              <a:buSzPct val="75000"/>
              <a:defRPr/>
            </a:pPr>
            <a:r>
              <a:rPr lang="zh-TW" altLang="en-US" sz="2800" b="1" dirty="0">
                <a:solidFill>
                  <a:srgbClr val="E7E6E6">
                    <a:lumMod val="25000"/>
                  </a:srgbClr>
                </a:solidFill>
                <a:latin typeface="標楷體" panose="03000509000000000000" pitchFamily="65" charset="-120"/>
                <a:ea typeface="標楷體" panose="03000509000000000000" pitchFamily="65" charset="-120"/>
              </a:rPr>
              <a:t>員工及原股東之認股借貸</a:t>
            </a:r>
            <a:r>
              <a:rPr lang="en-US" altLang="zh-TW" sz="2800" b="1" dirty="0">
                <a:solidFill>
                  <a:srgbClr val="E7E6E6">
                    <a:lumMod val="25000"/>
                  </a:srgbClr>
                </a:solidFill>
                <a:latin typeface="標楷體" panose="03000509000000000000" pitchFamily="65" charset="-120"/>
                <a:ea typeface="標楷體" panose="03000509000000000000" pitchFamily="65" charset="-120"/>
              </a:rPr>
              <a:t>(</a:t>
            </a:r>
            <a:r>
              <a:rPr lang="zh-TW" altLang="en-US" sz="2800" b="1" dirty="0">
                <a:solidFill>
                  <a:srgbClr val="E7E6E6">
                    <a:lumMod val="25000"/>
                  </a:srgbClr>
                </a:solidFill>
                <a:latin typeface="標楷體" panose="03000509000000000000" pitchFamily="65" charset="-120"/>
                <a:ea typeface="標楷體" panose="03000509000000000000" pitchFamily="65" charset="-120"/>
              </a:rPr>
              <a:t>自</a:t>
            </a:r>
            <a:r>
              <a:rPr lang="en-US" altLang="zh-TW" sz="2800" b="1" dirty="0">
                <a:solidFill>
                  <a:srgbClr val="E7E6E6">
                    <a:lumMod val="25000"/>
                  </a:srgbClr>
                </a:solidFill>
                <a:latin typeface="標楷體" panose="03000509000000000000" pitchFamily="65" charset="-120"/>
                <a:ea typeface="標楷體" panose="03000509000000000000" pitchFamily="65" charset="-120"/>
              </a:rPr>
              <a:t>113.11.11</a:t>
            </a:r>
            <a:r>
              <a:rPr lang="zh-TW" altLang="en-US" sz="2800" b="1" dirty="0">
                <a:solidFill>
                  <a:srgbClr val="E7E6E6">
                    <a:lumMod val="25000"/>
                  </a:srgbClr>
                </a:solidFill>
                <a:latin typeface="標楷體" panose="03000509000000000000" pitchFamily="65" charset="-120"/>
                <a:ea typeface="標楷體" panose="03000509000000000000" pitchFamily="65" charset="-120"/>
              </a:rPr>
              <a:t>實施</a:t>
            </a:r>
            <a:r>
              <a:rPr lang="en-US" altLang="zh-TW" sz="2800" b="1" dirty="0">
                <a:solidFill>
                  <a:srgbClr val="E7E6E6">
                    <a:lumMod val="25000"/>
                  </a:srgbClr>
                </a:solidFill>
                <a:latin typeface="標楷體" panose="03000509000000000000" pitchFamily="65" charset="-120"/>
                <a:ea typeface="標楷體" panose="03000509000000000000" pitchFamily="65" charset="-120"/>
              </a:rPr>
              <a:t>)</a:t>
            </a:r>
          </a:p>
        </p:txBody>
      </p:sp>
      <p:sp>
        <p:nvSpPr>
          <p:cNvPr id="8" name="矩形 7"/>
          <p:cNvSpPr/>
          <p:nvPr/>
        </p:nvSpPr>
        <p:spPr>
          <a:xfrm>
            <a:off x="1906859" y="256478"/>
            <a:ext cx="6128133" cy="757130"/>
          </a:xfrm>
          <a:prstGeom prst="rect">
            <a:avLst/>
          </a:prstGeom>
        </p:spPr>
        <p:txBody>
          <a:bodyPr wrap="square">
            <a:spAutoFit/>
          </a:bodyPr>
          <a:lstStyle/>
          <a:p>
            <a:pPr lvl="0" algn="ctr" defTabSz="685800">
              <a:lnSpc>
                <a:spcPct val="120000"/>
              </a:lnSpc>
              <a:spcBef>
                <a:spcPts val="750"/>
              </a:spcBef>
              <a:buClr>
                <a:srgbClr val="000000"/>
              </a:buClr>
              <a:buSzPct val="75000"/>
            </a:pPr>
            <a:r>
              <a:rPr kumimoji="1" lang="zh-TW" altLang="en-US" sz="3600" dirty="0">
                <a:solidFill>
                  <a:prstClr val="black"/>
                </a:solidFill>
                <a:latin typeface="標楷體" panose="03000509000000000000" pitchFamily="65" charset="-120"/>
                <a:ea typeface="標楷體" panose="03000509000000000000" pitchFamily="65" charset="-120"/>
              </a:rPr>
              <a:t>肆</a:t>
            </a:r>
            <a:r>
              <a:rPr kumimoji="1" lang="zh-TW" altLang="en-US" sz="3600" dirty="0">
                <a:solidFill>
                  <a:prstClr val="black"/>
                </a:solidFill>
                <a:latin typeface="Times New Roman" charset="0"/>
                <a:ea typeface="標楷體" panose="03000509000000000000" pitchFamily="65" charset="-120"/>
              </a:rPr>
              <a:t>、</a:t>
            </a:r>
            <a:r>
              <a:rPr lang="zh-TW" altLang="en-US" sz="3600" dirty="0">
                <a:solidFill>
                  <a:srgbClr val="000000"/>
                </a:solidFill>
                <a:latin typeface="標楷體" panose="03000509000000000000" pitchFamily="65" charset="-120"/>
                <a:ea typeface="標楷體" panose="03000509000000000000" pitchFamily="65" charset="-120"/>
              </a:rPr>
              <a:t>近期法規修訂</a:t>
            </a:r>
          </a:p>
        </p:txBody>
      </p:sp>
    </p:spTree>
    <p:extLst>
      <p:ext uri="{BB962C8B-B14F-4D97-AF65-F5344CB8AC3E}">
        <p14:creationId xmlns:p14="http://schemas.microsoft.com/office/powerpoint/2010/main" val="8464109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669073" y="2174488"/>
            <a:ext cx="10752906" cy="4016588"/>
          </a:xfrm>
        </p:spPr>
        <p:txBody>
          <a:bodyPr>
            <a:normAutofit fontScale="92500" lnSpcReduction="10000"/>
          </a:bodyPr>
          <a:lstStyle/>
          <a:p>
            <a:pPr marL="0" indent="0">
              <a:buSzPct val="100000"/>
              <a:buNone/>
            </a:pPr>
            <a:r>
              <a:rPr lang="zh-TW" altLang="en-US" sz="2400" dirty="0">
                <a:latin typeface="標楷體" panose="03000509000000000000" pitchFamily="65" charset="-120"/>
                <a:ea typeface="標楷體" panose="03000509000000000000" pitchFamily="65" charset="-120"/>
              </a:rPr>
              <a:t>一、意義</a:t>
            </a:r>
            <a:endParaRPr lang="en-US" altLang="zh-TW" sz="2400" dirty="0">
              <a:latin typeface="標楷體" panose="03000509000000000000" pitchFamily="65" charset="-120"/>
              <a:ea typeface="標楷體" panose="03000509000000000000" pitchFamily="65" charset="-120"/>
            </a:endParaRPr>
          </a:p>
          <a:p>
            <a:pPr marL="800100" lvl="2" indent="0">
              <a:buNone/>
            </a:pPr>
            <a:r>
              <a:rPr lang="zh-TW" altLang="en-US" sz="2400" dirty="0">
                <a:latin typeface="標楷體" panose="03000509000000000000" pitchFamily="65" charset="-120"/>
                <a:ea typeface="標楷體" panose="03000509000000000000" pitchFamily="65" charset="-120"/>
              </a:rPr>
              <a:t>公開發行股票公司初次上市櫃或上市櫃後現金發行新股時，客戶具有員工或原股東身分者，得以認購之有價證券為擔保品，向證券商申請融通資金以認購股票。</a:t>
            </a:r>
          </a:p>
          <a:p>
            <a:pPr marL="0" indent="0">
              <a:buSzPct val="100000"/>
              <a:buNone/>
            </a:pPr>
            <a:r>
              <a:rPr lang="zh-TW" altLang="en-US" sz="2400" dirty="0">
                <a:latin typeface="標楷體" panose="03000509000000000000" pitchFamily="65" charset="-120"/>
                <a:ea typeface="標楷體" panose="03000509000000000000" pitchFamily="65" charset="-120"/>
              </a:rPr>
              <a:t>二、要件</a:t>
            </a:r>
          </a:p>
          <a:p>
            <a:pPr marL="1314450" lvl="2" indent="-514350">
              <a:buSzPct val="100000"/>
              <a:buFont typeface="+mj-lt"/>
              <a:buAutoNum type="arabicPeriod"/>
            </a:pPr>
            <a:r>
              <a:rPr lang="zh-TW" altLang="en-US" sz="2400" dirty="0">
                <a:latin typeface="標楷體" panose="03000509000000000000" pitchFamily="65" charset="-120"/>
                <a:ea typeface="標楷體" panose="03000509000000000000" pitchFamily="65" charset="-120"/>
              </a:rPr>
              <a:t>公司發行新股。</a:t>
            </a:r>
            <a:endParaRPr lang="en-US" altLang="zh-TW" sz="2400" dirty="0">
              <a:latin typeface="標楷體" panose="03000509000000000000" pitchFamily="65" charset="-120"/>
              <a:ea typeface="標楷體" panose="03000509000000000000" pitchFamily="65" charset="-120"/>
            </a:endParaRPr>
          </a:p>
          <a:p>
            <a:pPr marL="1314450" lvl="2" indent="-514350">
              <a:buSzPct val="100000"/>
              <a:buFont typeface="+mj-lt"/>
              <a:buAutoNum type="arabicPeriod"/>
            </a:pPr>
            <a:r>
              <a:rPr lang="zh-TW" altLang="en-US" sz="2400" dirty="0">
                <a:latin typeface="標楷體" panose="03000509000000000000" pitchFamily="65" charset="-120"/>
                <a:ea typeface="標楷體" panose="03000509000000000000" pitchFamily="65" charset="-120"/>
              </a:rPr>
              <a:t>員工的保留認購以及原股東的優先認購。</a:t>
            </a:r>
          </a:p>
          <a:p>
            <a:pPr marL="1314450" lvl="2" indent="-514350">
              <a:buSzPct val="100000"/>
              <a:buFont typeface="+mj-lt"/>
              <a:buAutoNum type="arabicPeriod"/>
            </a:pPr>
            <a:r>
              <a:rPr lang="zh-TW" altLang="en-US" sz="2400" dirty="0">
                <a:latin typeface="標楷體" panose="03000509000000000000" pitchFamily="65" charset="-120"/>
                <a:ea typeface="標楷體" panose="03000509000000000000" pitchFamily="65" charset="-120"/>
              </a:rPr>
              <a:t>認股借貸者必須備妥自備款。</a:t>
            </a:r>
            <a:r>
              <a:rPr lang="en-US" altLang="zh-TW" sz="2400" dirty="0">
                <a:latin typeface="標楷體" panose="03000509000000000000" pitchFamily="65" charset="-120"/>
                <a:ea typeface="標楷體" panose="03000509000000000000" pitchFamily="65" charset="-120"/>
              </a:rPr>
              <a:t>(</a:t>
            </a:r>
            <a:r>
              <a:rPr lang="zh-TW" altLang="en-US" sz="2400" dirty="0">
                <a:latin typeface="標楷體" panose="03000509000000000000" pitchFamily="65" charset="-120"/>
                <a:ea typeface="標楷體" panose="03000509000000000000" pitchFamily="65" charset="-120"/>
              </a:rPr>
              <a:t>自備款</a:t>
            </a:r>
            <a:r>
              <a:rPr lang="en-US" altLang="zh-TW" sz="2400" dirty="0">
                <a:latin typeface="標楷體" panose="03000509000000000000" pitchFamily="65" charset="-120"/>
                <a:ea typeface="標楷體" panose="03000509000000000000" pitchFamily="65" charset="-120"/>
              </a:rPr>
              <a:t>+</a:t>
            </a:r>
            <a:r>
              <a:rPr lang="zh-TW" altLang="en-US" sz="2400" dirty="0">
                <a:latin typeface="標楷體" panose="03000509000000000000" pitchFamily="65" charset="-120"/>
                <a:ea typeface="標楷體" panose="03000509000000000000" pitchFamily="65" charset="-120"/>
              </a:rPr>
              <a:t>融通資金</a:t>
            </a:r>
            <a:r>
              <a:rPr lang="en-US" altLang="zh-TW" sz="2400" dirty="0">
                <a:latin typeface="標楷體" panose="03000509000000000000" pitchFamily="65" charset="-120"/>
                <a:ea typeface="標楷體" panose="03000509000000000000" pitchFamily="65" charset="-120"/>
              </a:rPr>
              <a:t>=</a:t>
            </a:r>
            <a:r>
              <a:rPr lang="zh-TW" altLang="en-US" sz="2400" dirty="0">
                <a:latin typeface="標楷體" panose="03000509000000000000" pitchFamily="65" charset="-120"/>
                <a:ea typeface="標楷體" panose="03000509000000000000" pitchFamily="65" charset="-120"/>
              </a:rPr>
              <a:t>認購股款</a:t>
            </a:r>
            <a:r>
              <a:rPr lang="en-US" altLang="zh-TW" sz="2400" dirty="0">
                <a:latin typeface="標楷體" panose="03000509000000000000" pitchFamily="65" charset="-120"/>
                <a:ea typeface="標楷體" panose="03000509000000000000" pitchFamily="65" charset="-120"/>
              </a:rPr>
              <a:t>)</a:t>
            </a:r>
            <a:endParaRPr lang="zh-TW" altLang="en-US" sz="2400" dirty="0">
              <a:latin typeface="標楷體" panose="03000509000000000000" pitchFamily="65" charset="-120"/>
              <a:ea typeface="標楷體" panose="03000509000000000000" pitchFamily="65" charset="-120"/>
            </a:endParaRPr>
          </a:p>
          <a:p>
            <a:pPr marL="1314450" lvl="2" indent="-514350">
              <a:buSzPct val="100000"/>
              <a:buFont typeface="+mj-lt"/>
              <a:buAutoNum type="arabicPeriod"/>
            </a:pPr>
            <a:r>
              <a:rPr lang="zh-TW" altLang="en-US" sz="2400" dirty="0">
                <a:latin typeface="標楷體" panose="03000509000000000000" pitchFamily="65" charset="-120"/>
                <a:ea typeface="標楷體" panose="03000509000000000000" pitchFamily="65" charset="-120"/>
              </a:rPr>
              <a:t>認購的有價證券應全部作為擔保品。</a:t>
            </a:r>
          </a:p>
          <a:p>
            <a:endParaRPr lang="zh-TW" altLang="en-US" sz="3600" dirty="0"/>
          </a:p>
        </p:txBody>
      </p:sp>
      <p:sp>
        <p:nvSpPr>
          <p:cNvPr id="3" name="投影片編號版面配置區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BA915EE-10CB-4CF1-8569-6154455DA573}" type="slidenum">
              <a:rPr kumimoji="0" lang="en-US" sz="900" b="1" i="0" u="none" strike="noStrike" kern="1200" cap="none" spc="100" normalizeH="0" baseline="0" noProof="0" smtClean="0">
                <a:ln>
                  <a:noFill/>
                </a:ln>
                <a:solidFill>
                  <a:srgbClr val="000000"/>
                </a:solidFill>
                <a:effectLst/>
                <a:uLnTx/>
                <a:uFillTx/>
                <a:latin typeface="Calibri"/>
                <a:ea typeface="微軟正黑體"/>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900" b="1" i="0" u="none" strike="noStrike" kern="1200" cap="none" spc="100" normalizeH="0" baseline="0" noProof="0">
              <a:ln>
                <a:noFill/>
              </a:ln>
              <a:solidFill>
                <a:srgbClr val="000000"/>
              </a:solidFill>
              <a:effectLst/>
              <a:uLnTx/>
              <a:uFillTx/>
              <a:latin typeface="Calibri"/>
              <a:ea typeface="微軟正黑體"/>
              <a:cs typeface="+mn-cs"/>
            </a:endParaRPr>
          </a:p>
        </p:txBody>
      </p:sp>
      <p:sp>
        <p:nvSpPr>
          <p:cNvPr id="7" name="文字版面配置區 3"/>
          <p:cNvSpPr txBox="1">
            <a:spLocks/>
          </p:cNvSpPr>
          <p:nvPr/>
        </p:nvSpPr>
        <p:spPr>
          <a:xfrm>
            <a:off x="1676401" y="375994"/>
            <a:ext cx="9146795" cy="836799"/>
          </a:xfrm>
          <a:prstGeom prst="rect">
            <a:avLst/>
          </a:prstGeom>
        </p:spPr>
        <p:txBody>
          <a:bodyPr>
            <a:noAutofit/>
          </a:bodyPr>
          <a:lstStyle>
            <a:lvl1pPr marL="228600" indent="-228600" algn="l" defTabSz="914400" rtl="0" eaLnBrk="1" latinLnBrk="0" hangingPunct="1">
              <a:lnSpc>
                <a:spcPct val="120000"/>
              </a:lnSpc>
              <a:spcBef>
                <a:spcPts val="1000"/>
              </a:spcBef>
              <a:buClr>
                <a:schemeClr val="tx1"/>
              </a:buClr>
              <a:buSzPct val="75000"/>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20000"/>
              </a:lnSpc>
              <a:spcBef>
                <a:spcPts val="1000"/>
              </a:spcBef>
              <a:spcAft>
                <a:spcPts val="0"/>
              </a:spcAft>
              <a:buClr>
                <a:srgbClr val="000000"/>
              </a:buClr>
              <a:buSzPct val="75000"/>
              <a:buFont typeface="Arial" panose="020B0604020202020204" pitchFamily="34" charset="0"/>
              <a:buNone/>
              <a:tabLst/>
              <a:defRPr/>
            </a:pPr>
            <a:endParaRPr kumimoji="0" lang="zh-TW" altLang="en-US" sz="4400" b="1" i="0" u="none" strike="noStrike" kern="1200" cap="none" spc="0" normalizeH="0" baseline="0" noProof="0" dirty="0">
              <a:ln>
                <a:noFill/>
              </a:ln>
              <a:solidFill>
                <a:srgbClr val="E7E6E6">
                  <a:lumMod val="25000"/>
                </a:srgbClr>
              </a:solidFill>
              <a:effectLst/>
              <a:uLnTx/>
              <a:uFillTx/>
              <a:latin typeface="標楷體" panose="03000509000000000000" pitchFamily="65" charset="-120"/>
              <a:ea typeface="標楷體" panose="03000509000000000000" pitchFamily="65" charset="-120"/>
              <a:cs typeface="+mn-cs"/>
            </a:endParaRPr>
          </a:p>
        </p:txBody>
      </p:sp>
      <p:sp>
        <p:nvSpPr>
          <p:cNvPr id="4" name="矩形 3"/>
          <p:cNvSpPr/>
          <p:nvPr/>
        </p:nvSpPr>
        <p:spPr>
          <a:xfrm>
            <a:off x="345688" y="1212793"/>
            <a:ext cx="8497229" cy="609398"/>
          </a:xfrm>
          <a:prstGeom prst="rect">
            <a:avLst/>
          </a:prstGeom>
        </p:spPr>
        <p:txBody>
          <a:bodyPr wrap="square">
            <a:spAutoFit/>
          </a:bodyPr>
          <a:lstStyle/>
          <a:p>
            <a:pPr lvl="0" algn="ctr">
              <a:lnSpc>
                <a:spcPct val="120000"/>
              </a:lnSpc>
              <a:spcBef>
                <a:spcPts val="1000"/>
              </a:spcBef>
              <a:buClr>
                <a:srgbClr val="000000"/>
              </a:buClr>
              <a:buSzPct val="75000"/>
              <a:defRPr/>
            </a:pPr>
            <a:r>
              <a:rPr lang="zh-TW" altLang="en-US" sz="2800" b="1" dirty="0">
                <a:solidFill>
                  <a:srgbClr val="E7E6E6">
                    <a:lumMod val="25000"/>
                  </a:srgbClr>
                </a:solidFill>
                <a:latin typeface="標楷體" panose="03000509000000000000" pitchFamily="65" charset="-120"/>
                <a:ea typeface="標楷體" panose="03000509000000000000" pitchFamily="65" charset="-120"/>
              </a:rPr>
              <a:t>認股借貸意義與要件 </a:t>
            </a:r>
            <a:r>
              <a:rPr lang="en-US" altLang="zh-TW" sz="2800" b="1" dirty="0">
                <a:solidFill>
                  <a:srgbClr val="E7E6E6">
                    <a:lumMod val="25000"/>
                  </a:srgbClr>
                </a:solidFill>
                <a:latin typeface="標楷體" panose="03000509000000000000" pitchFamily="65" charset="-120"/>
                <a:ea typeface="標楷體" panose="03000509000000000000" pitchFamily="65" charset="-120"/>
              </a:rPr>
              <a:t>(</a:t>
            </a:r>
            <a:r>
              <a:rPr lang="zh-TW" altLang="en-US" sz="2800" b="1" dirty="0">
                <a:solidFill>
                  <a:srgbClr val="E7E6E6">
                    <a:lumMod val="25000"/>
                  </a:srgbClr>
                </a:solidFill>
                <a:latin typeface="標楷體" panose="03000509000000000000" pitchFamily="65" charset="-120"/>
                <a:ea typeface="標楷體" panose="03000509000000000000" pitchFamily="65" charset="-120"/>
              </a:rPr>
              <a:t>自</a:t>
            </a:r>
            <a:r>
              <a:rPr lang="en-US" altLang="zh-TW" sz="2800" b="1" dirty="0">
                <a:solidFill>
                  <a:srgbClr val="E7E6E6">
                    <a:lumMod val="25000"/>
                  </a:srgbClr>
                </a:solidFill>
                <a:latin typeface="標楷體" panose="03000509000000000000" pitchFamily="65" charset="-120"/>
                <a:ea typeface="標楷體" panose="03000509000000000000" pitchFamily="65" charset="-120"/>
              </a:rPr>
              <a:t>113.11.11</a:t>
            </a:r>
            <a:r>
              <a:rPr lang="zh-TW" altLang="en-US" sz="2800" b="1" dirty="0">
                <a:solidFill>
                  <a:srgbClr val="E7E6E6">
                    <a:lumMod val="25000"/>
                  </a:srgbClr>
                </a:solidFill>
                <a:latin typeface="標楷體" panose="03000509000000000000" pitchFamily="65" charset="-120"/>
                <a:ea typeface="標楷體" panose="03000509000000000000" pitchFamily="65" charset="-120"/>
              </a:rPr>
              <a:t>起實施</a:t>
            </a:r>
            <a:r>
              <a:rPr lang="en-US" altLang="zh-TW" sz="2800" b="1" dirty="0">
                <a:solidFill>
                  <a:srgbClr val="E7E6E6">
                    <a:lumMod val="25000"/>
                  </a:srgbClr>
                </a:solidFill>
                <a:latin typeface="標楷體" panose="03000509000000000000" pitchFamily="65" charset="-120"/>
                <a:ea typeface="標楷體" panose="03000509000000000000" pitchFamily="65" charset="-120"/>
              </a:rPr>
              <a:t>)</a:t>
            </a:r>
            <a:endParaRPr lang="zh-TW" altLang="en-US" sz="2800" b="1" dirty="0">
              <a:solidFill>
                <a:srgbClr val="E7E6E6">
                  <a:lumMod val="25000"/>
                </a:srgbClr>
              </a:solidFill>
              <a:latin typeface="標楷體" panose="03000509000000000000" pitchFamily="65" charset="-120"/>
              <a:ea typeface="標楷體" panose="03000509000000000000" pitchFamily="65" charset="-120"/>
            </a:endParaRPr>
          </a:p>
        </p:txBody>
      </p:sp>
      <p:sp>
        <p:nvSpPr>
          <p:cNvPr id="5" name="矩形 4"/>
          <p:cNvSpPr/>
          <p:nvPr/>
        </p:nvSpPr>
        <p:spPr>
          <a:xfrm>
            <a:off x="1918011" y="289932"/>
            <a:ext cx="6116982" cy="757130"/>
          </a:xfrm>
          <a:prstGeom prst="rect">
            <a:avLst/>
          </a:prstGeom>
        </p:spPr>
        <p:txBody>
          <a:bodyPr wrap="square">
            <a:spAutoFit/>
          </a:bodyPr>
          <a:lstStyle/>
          <a:p>
            <a:pPr lvl="0" algn="ctr" defTabSz="685800">
              <a:lnSpc>
                <a:spcPct val="120000"/>
              </a:lnSpc>
              <a:spcBef>
                <a:spcPts val="750"/>
              </a:spcBef>
              <a:buClr>
                <a:srgbClr val="000000"/>
              </a:buClr>
              <a:buSzPct val="75000"/>
            </a:pPr>
            <a:r>
              <a:rPr kumimoji="1" lang="zh-TW" altLang="en-US" sz="3600" dirty="0">
                <a:solidFill>
                  <a:prstClr val="black"/>
                </a:solidFill>
                <a:latin typeface="標楷體" panose="03000509000000000000" pitchFamily="65" charset="-120"/>
                <a:ea typeface="標楷體" panose="03000509000000000000" pitchFamily="65" charset="-120"/>
              </a:rPr>
              <a:t>肆</a:t>
            </a:r>
            <a:r>
              <a:rPr kumimoji="1" lang="zh-TW" altLang="en-US" sz="3600" dirty="0">
                <a:solidFill>
                  <a:prstClr val="black"/>
                </a:solidFill>
                <a:latin typeface="Times New Roman" charset="0"/>
                <a:ea typeface="標楷體" panose="03000509000000000000" pitchFamily="65" charset="-120"/>
              </a:rPr>
              <a:t>、</a:t>
            </a:r>
            <a:r>
              <a:rPr lang="zh-TW" altLang="en-US" sz="3600" dirty="0">
                <a:solidFill>
                  <a:srgbClr val="000000"/>
                </a:solidFill>
                <a:latin typeface="標楷體" panose="03000509000000000000" pitchFamily="65" charset="-120"/>
                <a:ea typeface="標楷體" panose="03000509000000000000" pitchFamily="65" charset="-120"/>
              </a:rPr>
              <a:t>近期法規修訂</a:t>
            </a:r>
          </a:p>
        </p:txBody>
      </p:sp>
    </p:spTree>
    <p:extLst>
      <p:ext uri="{BB962C8B-B14F-4D97-AF65-F5344CB8AC3E}">
        <p14:creationId xmlns:p14="http://schemas.microsoft.com/office/powerpoint/2010/main" val="25708535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669073" y="1583473"/>
            <a:ext cx="11095464" cy="5151863"/>
          </a:xfrm>
        </p:spPr>
        <p:txBody>
          <a:bodyPr>
            <a:normAutofit/>
          </a:bodyPr>
          <a:lstStyle/>
          <a:p>
            <a:pPr marL="0" indent="0">
              <a:buSzPct val="100000"/>
              <a:buNone/>
            </a:pPr>
            <a:r>
              <a:rPr lang="zh-TW" altLang="en-US" sz="2400" dirty="0" smtClean="0">
                <a:latin typeface="標楷體" panose="03000509000000000000" pitchFamily="65" charset="-120"/>
                <a:ea typeface="標楷體" panose="03000509000000000000" pitchFamily="65" charset="-120"/>
              </a:rPr>
              <a:t>一、認股人與證券商雙方簽訂證券業務借貸款項契約。</a:t>
            </a:r>
          </a:p>
          <a:p>
            <a:pPr marL="0" indent="0">
              <a:buSzPct val="100000"/>
              <a:buNone/>
            </a:pPr>
            <a:r>
              <a:rPr lang="zh-TW" altLang="en-US" sz="2400" dirty="0" smtClean="0">
                <a:latin typeface="標楷體" panose="03000509000000000000" pitchFamily="65" charset="-120"/>
                <a:ea typeface="標楷體" panose="03000509000000000000" pitchFamily="65" charset="-120"/>
              </a:rPr>
              <a:t>二、客戶於股款繳納截止日前四個營業日起至前二個營業日提出申請。</a:t>
            </a:r>
          </a:p>
          <a:p>
            <a:pPr marL="0" indent="0">
              <a:buSzPct val="100000"/>
              <a:buNone/>
            </a:pPr>
            <a:r>
              <a:rPr lang="zh-TW" altLang="en-US" sz="2400" dirty="0" smtClean="0">
                <a:latin typeface="標楷體" panose="03000509000000000000" pitchFamily="65" charset="-120"/>
                <a:ea typeface="標楷體" panose="03000509000000000000" pitchFamily="65" charset="-120"/>
              </a:rPr>
              <a:t>三、客戶應於股款繳納截止日前一個營業日繳交自備款與證券商。</a:t>
            </a:r>
          </a:p>
          <a:p>
            <a:pPr marL="0" indent="0">
              <a:buSzPct val="100000"/>
              <a:buNone/>
            </a:pPr>
            <a:r>
              <a:rPr lang="zh-TW" altLang="en-US" sz="2400" dirty="0" smtClean="0">
                <a:latin typeface="標楷體" panose="03000509000000000000" pitchFamily="65" charset="-120"/>
                <a:ea typeface="標楷體" panose="03000509000000000000" pitchFamily="65" charset="-120"/>
              </a:rPr>
              <a:t>四、證券商審核無誤後，併同借貸款項匯給發行公司之股款代收專戶。</a:t>
            </a:r>
          </a:p>
          <a:p>
            <a:pPr marL="0" indent="0">
              <a:buSzPct val="100000"/>
              <a:buNone/>
            </a:pPr>
            <a:r>
              <a:rPr lang="zh-TW" altLang="en-US" sz="2400" dirty="0" smtClean="0">
                <a:latin typeface="標楷體" panose="03000509000000000000" pitchFamily="65" charset="-120"/>
                <a:ea typeface="標楷體" panose="03000509000000000000" pitchFamily="65" charset="-120"/>
              </a:rPr>
              <a:t>五、證券商應於股款繳納截止日編製認股借貸明細，送給集保公司，</a:t>
            </a:r>
            <a:endParaRPr lang="en-US" altLang="zh-TW" sz="2400" dirty="0" smtClean="0">
              <a:latin typeface="標楷體" panose="03000509000000000000" pitchFamily="65" charset="-120"/>
              <a:ea typeface="標楷體" panose="03000509000000000000" pitchFamily="65" charset="-120"/>
            </a:endParaRPr>
          </a:p>
          <a:p>
            <a:pPr marL="0" indent="0">
              <a:buSzPct val="100000"/>
              <a:buNone/>
            </a:pPr>
            <a:r>
              <a:rPr lang="zh-TW" altLang="en-US" sz="2400" dirty="0" smtClean="0">
                <a:latin typeface="標楷體" panose="03000509000000000000" pitchFamily="65" charset="-120"/>
                <a:ea typeface="標楷體" panose="03000509000000000000" pitchFamily="65" charset="-120"/>
              </a:rPr>
              <a:t>    由集保公司送給發行公司。作為劃撥有價證券的依據。</a:t>
            </a:r>
            <a:endParaRPr lang="en-US" altLang="zh-TW" sz="2400" dirty="0" smtClean="0">
              <a:latin typeface="標楷體" panose="03000509000000000000" pitchFamily="65" charset="-120"/>
              <a:ea typeface="標楷體" panose="03000509000000000000" pitchFamily="65" charset="-120"/>
            </a:endParaRPr>
          </a:p>
          <a:p>
            <a:pPr marL="0" indent="0">
              <a:buSzPct val="100000"/>
              <a:buNone/>
            </a:pPr>
            <a:r>
              <a:rPr lang="zh-TW" altLang="en-US" sz="2400" dirty="0" smtClean="0">
                <a:latin typeface="標楷體" panose="03000509000000000000" pitchFamily="65" charset="-120"/>
                <a:ea typeface="標楷體" panose="03000509000000000000" pitchFamily="65" charset="-120"/>
              </a:rPr>
              <a:t>六、證券商應於股款繳納截止日次一營業日向證券交易所申報認股借貸明細之</a:t>
            </a:r>
            <a:endParaRPr lang="en-US" altLang="zh-TW" sz="2400" dirty="0" smtClean="0">
              <a:latin typeface="標楷體" panose="03000509000000000000" pitchFamily="65" charset="-120"/>
              <a:ea typeface="標楷體" panose="03000509000000000000" pitchFamily="65" charset="-120"/>
            </a:endParaRPr>
          </a:p>
          <a:p>
            <a:pPr marL="0" indent="0">
              <a:buSzPct val="100000"/>
              <a:buNone/>
            </a:pPr>
            <a:r>
              <a:rPr lang="zh-TW" altLang="en-US" sz="2400" dirty="0" smtClean="0">
                <a:latin typeface="標楷體" panose="03000509000000000000" pitchFamily="65" charset="-120"/>
                <a:ea typeface="標楷體" panose="03000509000000000000" pitchFamily="65" charset="-120"/>
              </a:rPr>
              <a:t>　　相關融通資料。</a:t>
            </a:r>
            <a:endParaRPr lang="zh-TW" altLang="en-US" sz="2400" dirty="0">
              <a:latin typeface="標楷體" panose="03000509000000000000" pitchFamily="65" charset="-120"/>
              <a:ea typeface="標楷體" panose="03000509000000000000" pitchFamily="65" charset="-120"/>
            </a:endParaRPr>
          </a:p>
        </p:txBody>
      </p:sp>
      <p:sp>
        <p:nvSpPr>
          <p:cNvPr id="3" name="投影片編號版面配置區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BA915EE-10CB-4CF1-8569-6154455DA573}" type="slidenum">
              <a:rPr kumimoji="0" lang="en-US" sz="900" b="1" i="0" u="none" strike="noStrike" kern="1200" cap="none" spc="100" normalizeH="0" baseline="0" noProof="0" smtClean="0">
                <a:ln>
                  <a:noFill/>
                </a:ln>
                <a:solidFill>
                  <a:srgbClr val="000000"/>
                </a:solidFill>
                <a:effectLst/>
                <a:uLnTx/>
                <a:uFillTx/>
                <a:latin typeface="Calibri"/>
                <a:ea typeface="微軟正黑體"/>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900" b="1" i="0" u="none" strike="noStrike" kern="1200" cap="none" spc="100" normalizeH="0" baseline="0" noProof="0">
              <a:ln>
                <a:noFill/>
              </a:ln>
              <a:solidFill>
                <a:srgbClr val="000000"/>
              </a:solidFill>
              <a:effectLst/>
              <a:uLnTx/>
              <a:uFillTx/>
              <a:latin typeface="Calibri"/>
              <a:ea typeface="微軟正黑體"/>
              <a:cs typeface="+mn-cs"/>
            </a:endParaRPr>
          </a:p>
        </p:txBody>
      </p:sp>
      <p:sp>
        <p:nvSpPr>
          <p:cNvPr id="9" name="文字版面配置區 3"/>
          <p:cNvSpPr txBox="1">
            <a:spLocks/>
          </p:cNvSpPr>
          <p:nvPr/>
        </p:nvSpPr>
        <p:spPr>
          <a:xfrm>
            <a:off x="-1025911" y="1012654"/>
            <a:ext cx="8118088" cy="57863"/>
          </a:xfrm>
          <a:prstGeom prst="rect">
            <a:avLst/>
          </a:prstGeom>
        </p:spPr>
        <p:txBody>
          <a:bodyPr>
            <a:noAutofit/>
          </a:bodyPr>
          <a:lstStyle>
            <a:lvl1pPr marL="228600" indent="-228600" algn="l" defTabSz="914400" rtl="0" eaLnBrk="1" latinLnBrk="0" hangingPunct="1">
              <a:lnSpc>
                <a:spcPct val="120000"/>
              </a:lnSpc>
              <a:spcBef>
                <a:spcPts val="1000"/>
              </a:spcBef>
              <a:buClr>
                <a:schemeClr val="tx1"/>
              </a:buClr>
              <a:buSzPct val="75000"/>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ctr">
              <a:buClr>
                <a:srgbClr val="000000"/>
              </a:buClr>
              <a:buNone/>
            </a:pPr>
            <a:r>
              <a:rPr lang="zh-TW" altLang="en-US" sz="2800" b="1" dirty="0">
                <a:solidFill>
                  <a:srgbClr val="E7E6E6">
                    <a:lumMod val="25000"/>
                  </a:srgbClr>
                </a:solidFill>
                <a:latin typeface="標楷體" panose="03000509000000000000" pitchFamily="65" charset="-120"/>
                <a:ea typeface="標楷體" panose="03000509000000000000" pitchFamily="65" charset="-120"/>
              </a:rPr>
              <a:t>認股借貸的申請作業</a:t>
            </a:r>
          </a:p>
        </p:txBody>
      </p:sp>
      <p:sp>
        <p:nvSpPr>
          <p:cNvPr id="5" name="矩形 4"/>
          <p:cNvSpPr/>
          <p:nvPr/>
        </p:nvSpPr>
        <p:spPr>
          <a:xfrm>
            <a:off x="2743201" y="133815"/>
            <a:ext cx="5291792" cy="757130"/>
          </a:xfrm>
          <a:prstGeom prst="rect">
            <a:avLst/>
          </a:prstGeom>
        </p:spPr>
        <p:txBody>
          <a:bodyPr wrap="square">
            <a:spAutoFit/>
          </a:bodyPr>
          <a:lstStyle/>
          <a:p>
            <a:pPr lvl="0" algn="ctr" defTabSz="685800">
              <a:lnSpc>
                <a:spcPct val="120000"/>
              </a:lnSpc>
              <a:spcBef>
                <a:spcPts val="750"/>
              </a:spcBef>
              <a:buClr>
                <a:srgbClr val="000000"/>
              </a:buClr>
              <a:buSzPct val="75000"/>
            </a:pPr>
            <a:r>
              <a:rPr kumimoji="1" lang="zh-TW" altLang="en-US" sz="3600" dirty="0">
                <a:solidFill>
                  <a:prstClr val="black"/>
                </a:solidFill>
                <a:latin typeface="標楷體" panose="03000509000000000000" pitchFamily="65" charset="-120"/>
                <a:ea typeface="標楷體" panose="03000509000000000000" pitchFamily="65" charset="-120"/>
              </a:rPr>
              <a:t>肆</a:t>
            </a:r>
            <a:r>
              <a:rPr kumimoji="1" lang="zh-TW" altLang="en-US" sz="3600" dirty="0">
                <a:solidFill>
                  <a:prstClr val="black"/>
                </a:solidFill>
                <a:latin typeface="Times New Roman" charset="0"/>
                <a:ea typeface="標楷體" panose="03000509000000000000" pitchFamily="65" charset="-120"/>
              </a:rPr>
              <a:t>、</a:t>
            </a:r>
            <a:r>
              <a:rPr lang="zh-TW" altLang="en-US" sz="3600" dirty="0">
                <a:solidFill>
                  <a:srgbClr val="000000"/>
                </a:solidFill>
                <a:latin typeface="標楷體" panose="03000509000000000000" pitchFamily="65" charset="-120"/>
                <a:ea typeface="標楷體" panose="03000509000000000000" pitchFamily="65" charset="-120"/>
              </a:rPr>
              <a:t>近期法規修訂</a:t>
            </a:r>
          </a:p>
        </p:txBody>
      </p:sp>
    </p:spTree>
    <p:extLst>
      <p:ext uri="{BB962C8B-B14F-4D97-AF65-F5344CB8AC3E}">
        <p14:creationId xmlns:p14="http://schemas.microsoft.com/office/powerpoint/2010/main" val="30245989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802888" y="1828800"/>
            <a:ext cx="10733314" cy="4651899"/>
          </a:xfrm>
        </p:spPr>
        <p:txBody>
          <a:bodyPr>
            <a:normAutofit fontScale="25000" lnSpcReduction="20000"/>
          </a:bodyPr>
          <a:lstStyle/>
          <a:p>
            <a:pPr marL="0" indent="0">
              <a:spcBef>
                <a:spcPts val="0"/>
              </a:spcBef>
              <a:buNone/>
            </a:pPr>
            <a:r>
              <a:rPr lang="zh-TW" altLang="en-US" sz="8000" dirty="0">
                <a:latin typeface="標楷體" panose="03000509000000000000" pitchFamily="65" charset="-120"/>
                <a:ea typeface="標楷體" panose="03000509000000000000" pitchFamily="65" charset="-120"/>
              </a:rPr>
              <a:t>一、申請成立</a:t>
            </a:r>
            <a:endParaRPr lang="en-US" altLang="zh-TW" sz="8000" dirty="0">
              <a:latin typeface="標楷體" panose="03000509000000000000" pitchFamily="65" charset="-120"/>
              <a:ea typeface="標楷體" panose="03000509000000000000" pitchFamily="65" charset="-120"/>
            </a:endParaRPr>
          </a:p>
          <a:p>
            <a:pPr marL="457200" lvl="1" indent="0">
              <a:spcBef>
                <a:spcPts val="0"/>
              </a:spcBef>
              <a:buNone/>
            </a:pPr>
            <a:r>
              <a:rPr lang="zh-TW" altLang="en-US" sz="8000" dirty="0">
                <a:latin typeface="標楷體" panose="03000509000000000000" pitchFamily="65" charset="-120"/>
                <a:ea typeface="標楷體" panose="03000509000000000000" pitchFamily="65" charset="-120"/>
              </a:rPr>
              <a:t>公發公司現金發行新股申報生效後，認股人於股款繳納完畢取得新股後，須指示發行公司及集保公司匯入證券商借貸款項擔保品專戶。</a:t>
            </a:r>
            <a:endParaRPr lang="en-US" altLang="zh-TW" sz="8000" dirty="0">
              <a:latin typeface="標楷體" panose="03000509000000000000" pitchFamily="65" charset="-120"/>
              <a:ea typeface="標楷體" panose="03000509000000000000" pitchFamily="65" charset="-120"/>
            </a:endParaRPr>
          </a:p>
          <a:p>
            <a:pPr marL="0" indent="0">
              <a:spcBef>
                <a:spcPts val="0"/>
              </a:spcBef>
              <a:buNone/>
            </a:pPr>
            <a:r>
              <a:rPr lang="zh-TW" altLang="en-US" sz="8000" dirty="0">
                <a:latin typeface="標楷體" panose="03000509000000000000" pitchFamily="65" charset="-120"/>
                <a:ea typeface="標楷體" panose="03000509000000000000" pitchFamily="65" charset="-120"/>
              </a:rPr>
              <a:t>二、申請不成立</a:t>
            </a:r>
            <a:endParaRPr lang="en-US" altLang="zh-TW" sz="8000" dirty="0">
              <a:latin typeface="標楷體" panose="03000509000000000000" pitchFamily="65" charset="-120"/>
              <a:ea typeface="標楷體" panose="03000509000000000000" pitchFamily="65" charset="-120"/>
            </a:endParaRPr>
          </a:p>
          <a:p>
            <a:pPr marL="457200" lvl="1" indent="0">
              <a:spcBef>
                <a:spcPts val="0"/>
              </a:spcBef>
              <a:buNone/>
            </a:pPr>
            <a:r>
              <a:rPr lang="zh-TW" altLang="en-US" sz="8000" dirty="0">
                <a:latin typeface="標楷體" panose="03000509000000000000" pitchFamily="65" charset="-120"/>
                <a:ea typeface="標楷體" panose="03000509000000000000" pitchFamily="65" charset="-120"/>
              </a:rPr>
              <a:t>證券商應於收到發行人退還股款之次一營業日前，自該客戶分戶帳內扣除證券商借貸款項及其利息，將剩餘款項退還客戶。</a:t>
            </a:r>
          </a:p>
          <a:p>
            <a:pPr marL="457200" lvl="1" indent="0">
              <a:spcBef>
                <a:spcPts val="0"/>
              </a:spcBef>
              <a:buNone/>
            </a:pPr>
            <a:r>
              <a:rPr lang="zh-TW" altLang="en-US" sz="8000" dirty="0">
                <a:latin typeface="標楷體" panose="03000509000000000000" pitchFamily="65" charset="-120"/>
                <a:ea typeface="標楷體" panose="03000509000000000000" pitchFamily="65" charset="-120"/>
              </a:rPr>
              <a:t>發行人未將退還款項返還至證券商交割專戶客戶分戶帳者，證券商應通知客戶於次一營業日內償還證券商借貸款項及利息。</a:t>
            </a:r>
            <a:endParaRPr lang="en-US" altLang="zh-TW" sz="8000" dirty="0">
              <a:latin typeface="標楷體" panose="03000509000000000000" pitchFamily="65" charset="-120"/>
              <a:ea typeface="標楷體" panose="03000509000000000000" pitchFamily="65" charset="-120"/>
            </a:endParaRPr>
          </a:p>
          <a:p>
            <a:pPr marL="457200" lvl="1" indent="0">
              <a:spcBef>
                <a:spcPts val="0"/>
              </a:spcBef>
              <a:buNone/>
            </a:pPr>
            <a:r>
              <a:rPr lang="zh-TW" altLang="en-US" sz="8000" dirty="0">
                <a:latin typeface="標楷體" panose="03000509000000000000" pitchFamily="65" charset="-120"/>
                <a:ea typeface="標楷體" panose="03000509000000000000" pitchFamily="65" charset="-120"/>
              </a:rPr>
              <a:t>發行人於新股認購繳款截止日後，現金發行新股不成立或經主管機關撤銷或廢止時，證券商辦理認股借貸者應於發行人公告日次二營業日前通知證券交易所及臺灣集中保管結算所。</a:t>
            </a:r>
            <a:endParaRPr lang="en-US" altLang="zh-TW" sz="8000" dirty="0">
              <a:latin typeface="標楷體" panose="03000509000000000000" pitchFamily="65" charset="-120"/>
              <a:ea typeface="標楷體" panose="03000509000000000000" pitchFamily="65" charset="-120"/>
            </a:endParaRPr>
          </a:p>
          <a:p>
            <a:pPr marL="457200" indent="-457200">
              <a:spcBef>
                <a:spcPts val="0"/>
              </a:spcBef>
              <a:buSzPct val="100000"/>
              <a:buFont typeface="+mj-ea"/>
              <a:buAutoNum type="ea1ChtPeriod" startAt="3"/>
            </a:pPr>
            <a:r>
              <a:rPr lang="zh-TW" altLang="en-US" sz="8000" dirty="0">
                <a:solidFill>
                  <a:srgbClr val="E7E6E6">
                    <a:lumMod val="25000"/>
                  </a:srgbClr>
                </a:solidFill>
                <a:latin typeface="標楷體" panose="03000509000000000000" pitchFamily="65" charset="-120"/>
                <a:ea typeface="標楷體" panose="03000509000000000000" pitchFamily="65" charset="-120"/>
              </a:rPr>
              <a:t>證券商應予拒絕認股借貸情形</a:t>
            </a:r>
            <a:endParaRPr lang="en-US" altLang="zh-TW" sz="8000" dirty="0">
              <a:solidFill>
                <a:srgbClr val="E7E6E6">
                  <a:lumMod val="25000"/>
                </a:srgbClr>
              </a:solidFill>
              <a:latin typeface="標楷體" panose="03000509000000000000" pitchFamily="65" charset="-120"/>
              <a:ea typeface="標楷體" panose="03000509000000000000" pitchFamily="65" charset="-120"/>
            </a:endParaRPr>
          </a:p>
          <a:p>
            <a:pPr marL="457200" lvl="1" indent="-180000">
              <a:spcBef>
                <a:spcPts val="0"/>
              </a:spcBef>
              <a:buSzPct val="100000"/>
              <a:buFont typeface="+mj-lt"/>
              <a:buAutoNum type="arabicPeriod"/>
            </a:pPr>
            <a:r>
              <a:rPr lang="zh-TW" altLang="en-US" sz="8000" dirty="0">
                <a:solidFill>
                  <a:srgbClr val="E7E6E6">
                    <a:lumMod val="25000"/>
                  </a:srgbClr>
                </a:solidFill>
                <a:latin typeface="標楷體" panose="03000509000000000000" pitchFamily="65" charset="-120"/>
                <a:ea typeface="標楷體" panose="03000509000000000000" pitchFamily="65" charset="-120"/>
              </a:rPr>
              <a:t>客戶未於期限內繳納自備款。</a:t>
            </a:r>
          </a:p>
          <a:p>
            <a:pPr marL="457200" lvl="1" indent="-180000">
              <a:spcBef>
                <a:spcPts val="0"/>
              </a:spcBef>
              <a:buSzPct val="100000"/>
              <a:buFont typeface="+mj-lt"/>
              <a:buAutoNum type="arabicPeriod"/>
            </a:pPr>
            <a:r>
              <a:rPr lang="zh-TW" altLang="en-US" sz="8000" dirty="0">
                <a:solidFill>
                  <a:srgbClr val="E7E6E6">
                    <a:lumMod val="25000"/>
                  </a:srgbClr>
                </a:solidFill>
                <a:latin typeface="標楷體" panose="03000509000000000000" pitchFamily="65" charset="-120"/>
                <a:ea typeface="標楷體" panose="03000509000000000000" pitchFamily="65" charset="-120"/>
              </a:rPr>
              <a:t>發行人募集期間經主管機關核准延期。</a:t>
            </a:r>
          </a:p>
          <a:p>
            <a:pPr marL="457200" lvl="1" indent="-180000">
              <a:spcBef>
                <a:spcPts val="0"/>
              </a:spcBef>
              <a:buSzPct val="100000"/>
              <a:buFont typeface="+mj-lt"/>
              <a:buAutoNum type="arabicPeriod"/>
            </a:pPr>
            <a:r>
              <a:rPr lang="zh-TW" altLang="en-US" sz="8000" dirty="0">
                <a:solidFill>
                  <a:srgbClr val="E7E6E6">
                    <a:lumMod val="25000"/>
                  </a:srgbClr>
                </a:solidFill>
                <a:latin typeface="標楷體" panose="03000509000000000000" pitchFamily="65" charset="-120"/>
                <a:ea typeface="標楷體" panose="03000509000000000000" pitchFamily="65" charset="-120"/>
              </a:rPr>
              <a:t>發行人變更每股認股金額。</a:t>
            </a:r>
          </a:p>
          <a:p>
            <a:pPr marL="457200" lvl="1" indent="-180000">
              <a:spcBef>
                <a:spcPts val="0"/>
              </a:spcBef>
              <a:buSzPct val="100000"/>
              <a:buFont typeface="+mj-lt"/>
              <a:buAutoNum type="arabicPeriod"/>
            </a:pPr>
            <a:r>
              <a:rPr lang="zh-TW" altLang="en-US" sz="8000" dirty="0">
                <a:solidFill>
                  <a:srgbClr val="E7E6E6">
                    <a:lumMod val="25000"/>
                  </a:srgbClr>
                </a:solidFill>
                <a:latin typeface="標楷體" panose="03000509000000000000" pitchFamily="65" charset="-120"/>
                <a:ea typeface="標楷體" panose="03000509000000000000" pitchFamily="65" charset="-120"/>
              </a:rPr>
              <a:t>新股認購繳款截止日迄新股特定人繳款截止日期間超過三個營業日。</a:t>
            </a:r>
          </a:p>
          <a:p>
            <a:pPr marL="514350" indent="-514350">
              <a:lnSpc>
                <a:spcPct val="100000"/>
              </a:lnSpc>
              <a:buFont typeface="+mj-lt"/>
              <a:buAutoNum type="arabicPeriod"/>
            </a:pPr>
            <a:endParaRPr lang="zh-TW" altLang="en-US" sz="2600" b="1" dirty="0">
              <a:solidFill>
                <a:srgbClr val="E7E6E6">
                  <a:lumMod val="25000"/>
                </a:srgbClr>
              </a:solidFill>
              <a:latin typeface="標楷體" panose="03000509000000000000" pitchFamily="65" charset="-120"/>
              <a:ea typeface="標楷體" panose="03000509000000000000" pitchFamily="65" charset="-120"/>
            </a:endParaRPr>
          </a:p>
          <a:p>
            <a:pPr marL="457200" lvl="1" indent="0">
              <a:lnSpc>
                <a:spcPct val="100000"/>
              </a:lnSpc>
              <a:buNone/>
            </a:pPr>
            <a:endParaRPr lang="zh-TW" altLang="en-US" sz="2400" dirty="0">
              <a:latin typeface="標楷體" panose="03000509000000000000" pitchFamily="65" charset="-120"/>
              <a:ea typeface="標楷體" panose="03000509000000000000" pitchFamily="65" charset="-120"/>
            </a:endParaRPr>
          </a:p>
        </p:txBody>
      </p:sp>
      <p:sp>
        <p:nvSpPr>
          <p:cNvPr id="3" name="投影片編號版面配置區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BA915EE-10CB-4CF1-8569-6154455DA573}" type="slidenum">
              <a:rPr kumimoji="0" lang="en-US" sz="900" b="1" i="0" u="none" strike="noStrike" kern="1200" cap="none" spc="100" normalizeH="0" baseline="0" noProof="0" smtClean="0">
                <a:ln>
                  <a:noFill/>
                </a:ln>
                <a:solidFill>
                  <a:srgbClr val="000000"/>
                </a:solidFill>
                <a:effectLst/>
                <a:uLnTx/>
                <a:uFillTx/>
                <a:latin typeface="Calibri"/>
                <a:ea typeface="微軟正黑體"/>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900" b="1" i="0" u="none" strike="noStrike" kern="1200" cap="none" spc="100" normalizeH="0" baseline="0" noProof="0">
              <a:ln>
                <a:noFill/>
              </a:ln>
              <a:solidFill>
                <a:srgbClr val="000000"/>
              </a:solidFill>
              <a:effectLst/>
              <a:uLnTx/>
              <a:uFillTx/>
              <a:latin typeface="Calibri"/>
              <a:ea typeface="微軟正黑體"/>
              <a:cs typeface="+mn-cs"/>
            </a:endParaRPr>
          </a:p>
        </p:txBody>
      </p:sp>
      <p:sp>
        <p:nvSpPr>
          <p:cNvPr id="6" name="文字版面配置區 3"/>
          <p:cNvSpPr txBox="1">
            <a:spLocks/>
          </p:cNvSpPr>
          <p:nvPr/>
        </p:nvSpPr>
        <p:spPr>
          <a:xfrm>
            <a:off x="1676401" y="375994"/>
            <a:ext cx="9146795" cy="836799"/>
          </a:xfrm>
          <a:prstGeom prst="rect">
            <a:avLst/>
          </a:prstGeom>
        </p:spPr>
        <p:txBody>
          <a:bodyPr>
            <a:noAutofit/>
          </a:bodyPr>
          <a:lstStyle>
            <a:lvl1pPr marL="228600" indent="-228600" algn="l" defTabSz="914400" rtl="0" eaLnBrk="1" latinLnBrk="0" hangingPunct="1">
              <a:lnSpc>
                <a:spcPct val="120000"/>
              </a:lnSpc>
              <a:spcBef>
                <a:spcPts val="1000"/>
              </a:spcBef>
              <a:buClr>
                <a:schemeClr val="tx1"/>
              </a:buClr>
              <a:buSzPct val="75000"/>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ctr" defTabSz="685800">
              <a:spcBef>
                <a:spcPts val="750"/>
              </a:spcBef>
              <a:buClr>
                <a:srgbClr val="000000"/>
              </a:buClr>
              <a:buNone/>
            </a:pPr>
            <a:r>
              <a:rPr kumimoji="1" lang="zh-TW" altLang="en-US" sz="3600" dirty="0">
                <a:solidFill>
                  <a:prstClr val="black"/>
                </a:solidFill>
                <a:latin typeface="標楷體" panose="03000509000000000000" pitchFamily="65" charset="-120"/>
                <a:ea typeface="標楷體" panose="03000509000000000000" pitchFamily="65" charset="-120"/>
              </a:rPr>
              <a:t>肆</a:t>
            </a:r>
            <a:r>
              <a:rPr kumimoji="1" lang="zh-TW" altLang="en-US" sz="3600" dirty="0">
                <a:solidFill>
                  <a:prstClr val="black"/>
                </a:solidFill>
                <a:latin typeface="Times New Roman" charset="0"/>
                <a:ea typeface="標楷體" panose="03000509000000000000" pitchFamily="65" charset="-120"/>
              </a:rPr>
              <a:t>、</a:t>
            </a:r>
            <a:r>
              <a:rPr lang="zh-TW" altLang="en-US" sz="3600" dirty="0">
                <a:solidFill>
                  <a:srgbClr val="000000"/>
                </a:solidFill>
                <a:latin typeface="標楷體" panose="03000509000000000000" pitchFamily="65" charset="-120"/>
                <a:ea typeface="標楷體" panose="03000509000000000000" pitchFamily="65" charset="-120"/>
              </a:rPr>
              <a:t>近期法規修訂</a:t>
            </a:r>
          </a:p>
        </p:txBody>
      </p:sp>
      <p:sp>
        <p:nvSpPr>
          <p:cNvPr id="4" name="矩形 3"/>
          <p:cNvSpPr/>
          <p:nvPr/>
        </p:nvSpPr>
        <p:spPr>
          <a:xfrm>
            <a:off x="-769433" y="1212792"/>
            <a:ext cx="8173843" cy="523220"/>
          </a:xfrm>
          <a:prstGeom prst="rect">
            <a:avLst/>
          </a:prstGeom>
        </p:spPr>
        <p:txBody>
          <a:bodyPr wrap="square">
            <a:spAutoFit/>
          </a:bodyPr>
          <a:lstStyle/>
          <a:p>
            <a:pPr lvl="0" algn="ctr">
              <a:buClr>
                <a:srgbClr val="000000"/>
              </a:buClr>
              <a:defRPr/>
            </a:pPr>
            <a:r>
              <a:rPr lang="zh-TW" altLang="en-US" sz="2800" b="1" dirty="0">
                <a:solidFill>
                  <a:srgbClr val="E7E6E6">
                    <a:lumMod val="25000"/>
                  </a:srgbClr>
                </a:solidFill>
                <a:latin typeface="標楷體" panose="03000509000000000000" pitchFamily="65" charset="-120"/>
                <a:ea typeface="標楷體" panose="03000509000000000000" pitchFamily="65" charset="-120"/>
              </a:rPr>
              <a:t>認股借貸申請成立與不成立</a:t>
            </a:r>
          </a:p>
        </p:txBody>
      </p:sp>
    </p:spTree>
    <p:extLst>
      <p:ext uri="{BB962C8B-B14F-4D97-AF65-F5344CB8AC3E}">
        <p14:creationId xmlns:p14="http://schemas.microsoft.com/office/powerpoint/2010/main" val="18787545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BA915EE-10CB-4CF1-8569-6154455DA573}" type="slidenum">
              <a:rPr kumimoji="0" lang="en-US" sz="900" b="1" i="0" u="none" strike="noStrike" kern="1200" cap="none" spc="100" normalizeH="0" baseline="0" noProof="0" smtClean="0">
                <a:ln>
                  <a:noFill/>
                </a:ln>
                <a:solidFill>
                  <a:srgbClr val="000000"/>
                </a:solidFill>
                <a:effectLst/>
                <a:uLnTx/>
                <a:uFillTx/>
                <a:latin typeface="Calibri"/>
                <a:ea typeface="微軟正黑體"/>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900" b="1" i="0" u="none" strike="noStrike" kern="1200" cap="none" spc="100" normalizeH="0" baseline="0" noProof="0">
              <a:ln>
                <a:noFill/>
              </a:ln>
              <a:solidFill>
                <a:srgbClr val="000000"/>
              </a:solidFill>
              <a:effectLst/>
              <a:uLnTx/>
              <a:uFillTx/>
              <a:latin typeface="Calibri"/>
              <a:ea typeface="微軟正黑體"/>
              <a:cs typeface="+mn-cs"/>
            </a:endParaRPr>
          </a:p>
        </p:txBody>
      </p:sp>
      <p:sp>
        <p:nvSpPr>
          <p:cNvPr id="8" name="文字版面配置區 3"/>
          <p:cNvSpPr txBox="1">
            <a:spLocks/>
          </p:cNvSpPr>
          <p:nvPr/>
        </p:nvSpPr>
        <p:spPr>
          <a:xfrm>
            <a:off x="1676401" y="375994"/>
            <a:ext cx="10162673" cy="836799"/>
          </a:xfrm>
          <a:prstGeom prst="rect">
            <a:avLst/>
          </a:prstGeom>
        </p:spPr>
        <p:txBody>
          <a:bodyPr>
            <a:normAutofit fontScale="92500" lnSpcReduction="10000"/>
          </a:bodyPr>
          <a:lstStyle>
            <a:lvl1pPr marL="228600" indent="-228600" algn="l" defTabSz="914400" rtl="0" eaLnBrk="1" latinLnBrk="0" hangingPunct="1">
              <a:lnSpc>
                <a:spcPct val="120000"/>
              </a:lnSpc>
              <a:spcBef>
                <a:spcPts val="1000"/>
              </a:spcBef>
              <a:buClr>
                <a:schemeClr val="tx1"/>
              </a:buClr>
              <a:buSzPct val="75000"/>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Clr>
                <a:schemeClr val="tx1"/>
              </a:buClr>
              <a:buSzPct val="75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20000"/>
              </a:lnSpc>
              <a:spcBef>
                <a:spcPts val="1000"/>
              </a:spcBef>
              <a:spcAft>
                <a:spcPts val="0"/>
              </a:spcAft>
              <a:buClr>
                <a:srgbClr val="000000"/>
              </a:buClr>
              <a:buSzPct val="75000"/>
              <a:buFont typeface="Arial" panose="020B0604020202020204" pitchFamily="34" charset="0"/>
              <a:buNone/>
              <a:tabLst/>
              <a:defRPr/>
            </a:pPr>
            <a:endParaRPr kumimoji="0" lang="zh-TW" altLang="en-US" sz="4400" b="1" i="0" u="none" strike="noStrike" kern="1200" cap="none" spc="0" normalizeH="0" baseline="0" noProof="0" dirty="0">
              <a:ln>
                <a:noFill/>
              </a:ln>
              <a:solidFill>
                <a:srgbClr val="E7E6E6">
                  <a:lumMod val="25000"/>
                </a:srgbClr>
              </a:solidFill>
              <a:effectLst/>
              <a:uLnTx/>
              <a:uFillTx/>
              <a:latin typeface="標楷體" panose="03000509000000000000" pitchFamily="65" charset="-120"/>
              <a:ea typeface="標楷體" panose="03000509000000000000" pitchFamily="65" charset="-120"/>
              <a:cs typeface="+mn-cs"/>
            </a:endParaRPr>
          </a:p>
        </p:txBody>
      </p:sp>
      <p:sp>
        <p:nvSpPr>
          <p:cNvPr id="9" name="矩形 8"/>
          <p:cNvSpPr/>
          <p:nvPr/>
        </p:nvSpPr>
        <p:spPr>
          <a:xfrm>
            <a:off x="671119" y="1295689"/>
            <a:ext cx="10830187" cy="1384995"/>
          </a:xfrm>
          <a:prstGeom prst="rect">
            <a:avLst/>
          </a:prstGeom>
        </p:spPr>
        <p:txBody>
          <a:bodyPr wrap="square">
            <a:spAutoFit/>
          </a:bodyPr>
          <a:lstStyle/>
          <a:p>
            <a:pPr marL="342900" marR="0" lvl="0" indent="-342900" algn="l" defTabSz="914400" rtl="0" eaLnBrk="0" fontAlgn="base" latinLnBrk="0" hangingPunct="0">
              <a:lnSpc>
                <a:spcPct val="100000"/>
              </a:lnSpc>
              <a:spcBef>
                <a:spcPts val="0"/>
              </a:spcBef>
              <a:spcAft>
                <a:spcPct val="0"/>
              </a:spcAft>
              <a:buClrTx/>
              <a:buSzTx/>
              <a:buFont typeface="Arial" panose="020B0604020202020204" pitchFamily="34" charset="0"/>
              <a:buChar char="•"/>
              <a:tabLst/>
              <a:defRPr/>
            </a:pPr>
            <a:r>
              <a:rPr kumimoji="0" lang="zh-TW" altLang="en-US" sz="2800" b="0" i="0" u="sng" strike="noStrike" kern="120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mn-cs"/>
              </a:rPr>
              <a:t>於</a:t>
            </a:r>
            <a:r>
              <a:rPr kumimoji="0" lang="zh-TW" altLang="en-US" sz="2800" b="0" i="0" u="sng"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單一營業日對客戶融通額度超過其淨值百分之五十或達新臺幣十億元以上者，或對客戶融通餘額超過其淨值百分之一百者，證券商須依內部控制制度控管風險</a:t>
            </a:r>
            <a:r>
              <a:rPr kumimoji="0" lang="zh-TW" altLang="en-US" sz="2800" b="0" i="0" u="sng" strike="noStrike" kern="120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mn-cs"/>
              </a:rPr>
              <a:t>。</a:t>
            </a:r>
            <a:endParaRPr kumimoji="0" lang="en-US" altLang="zh-TW" sz="2800" b="0" i="0" u="none"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endParaRPr>
          </a:p>
        </p:txBody>
      </p:sp>
      <p:sp>
        <p:nvSpPr>
          <p:cNvPr id="10" name="矩形 9"/>
          <p:cNvSpPr/>
          <p:nvPr/>
        </p:nvSpPr>
        <p:spPr>
          <a:xfrm>
            <a:off x="671119" y="5324137"/>
            <a:ext cx="10830187" cy="400110"/>
          </a:xfrm>
          <a:prstGeom prst="rect">
            <a:avLst/>
          </a:prstGeom>
        </p:spPr>
        <p:txBody>
          <a:bodyPr wrap="square">
            <a:spAutoFit/>
          </a:bodyPr>
          <a:lstStyle/>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defRPr/>
            </a:pPr>
            <a:r>
              <a:rPr kumimoji="0" lang="zh-TW" altLang="en-US" sz="2000" b="0" i="0" u="sng" strike="noStrike" kern="120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mn-cs"/>
              </a:rPr>
              <a:t>證券商</a:t>
            </a:r>
            <a:r>
              <a:rPr kumimoji="0" lang="zh-TW" altLang="en-US" sz="2000" b="0" i="0" u="sng"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辦理證券業務借貸款項操作辦法第</a:t>
            </a:r>
            <a:r>
              <a:rPr kumimoji="0" lang="en-US" altLang="zh-TW" sz="2000" b="0" i="0" u="sng" strike="noStrike" kern="1200" cap="none" spc="0" normalizeH="0" baseline="0" noProof="0" dirty="0">
                <a:ln>
                  <a:noFill/>
                </a:ln>
                <a:solidFill>
                  <a:srgbClr val="C00000"/>
                </a:solidFill>
                <a:effectLst/>
                <a:uLnTx/>
                <a:uFillTx/>
                <a:latin typeface="標楷體" panose="03000509000000000000" pitchFamily="65" charset="-120"/>
                <a:ea typeface="標楷體" panose="03000509000000000000" pitchFamily="65" charset="-120"/>
                <a:cs typeface="+mn-cs"/>
              </a:rPr>
              <a:t>34</a:t>
            </a:r>
            <a:r>
              <a:rPr kumimoji="0" lang="zh-TW" altLang="en-US" sz="2000" b="0" i="0" u="sng" strike="noStrike" kern="120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mn-cs"/>
              </a:rPr>
              <a:t>條</a:t>
            </a:r>
            <a:endParaRPr kumimoji="0" lang="en-US" altLang="zh-TW" sz="2000" b="0" i="0" u="none" strike="noStrike" kern="120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mn-cs"/>
            </a:endParaRPr>
          </a:p>
        </p:txBody>
      </p:sp>
      <p:sp>
        <p:nvSpPr>
          <p:cNvPr id="3" name="矩形 2"/>
          <p:cNvSpPr/>
          <p:nvPr/>
        </p:nvSpPr>
        <p:spPr>
          <a:xfrm>
            <a:off x="2966225" y="245327"/>
            <a:ext cx="5068768" cy="757130"/>
          </a:xfrm>
          <a:prstGeom prst="rect">
            <a:avLst/>
          </a:prstGeom>
        </p:spPr>
        <p:txBody>
          <a:bodyPr wrap="square">
            <a:spAutoFit/>
          </a:bodyPr>
          <a:lstStyle/>
          <a:p>
            <a:pPr lvl="0" algn="ctr" defTabSz="685800">
              <a:lnSpc>
                <a:spcPct val="120000"/>
              </a:lnSpc>
              <a:spcBef>
                <a:spcPts val="750"/>
              </a:spcBef>
              <a:buClr>
                <a:srgbClr val="000000"/>
              </a:buClr>
              <a:buSzPct val="75000"/>
            </a:pPr>
            <a:r>
              <a:rPr kumimoji="1" lang="zh-TW" altLang="en-US" sz="3600" dirty="0">
                <a:solidFill>
                  <a:prstClr val="black"/>
                </a:solidFill>
                <a:latin typeface="標楷體" panose="03000509000000000000" pitchFamily="65" charset="-120"/>
                <a:ea typeface="標楷體" panose="03000509000000000000" pitchFamily="65" charset="-120"/>
              </a:rPr>
              <a:t>肆</a:t>
            </a:r>
            <a:r>
              <a:rPr kumimoji="1" lang="zh-TW" altLang="en-US" sz="3600" dirty="0">
                <a:solidFill>
                  <a:prstClr val="black"/>
                </a:solidFill>
                <a:latin typeface="Times New Roman" charset="0"/>
                <a:ea typeface="標楷體" panose="03000509000000000000" pitchFamily="65" charset="-120"/>
              </a:rPr>
              <a:t>、</a:t>
            </a:r>
            <a:r>
              <a:rPr lang="zh-TW" altLang="en-US" sz="3600" dirty="0">
                <a:solidFill>
                  <a:srgbClr val="000000"/>
                </a:solidFill>
                <a:latin typeface="標楷體" panose="03000509000000000000" pitchFamily="65" charset="-120"/>
                <a:ea typeface="標楷體" panose="03000509000000000000" pitchFamily="65" charset="-120"/>
              </a:rPr>
              <a:t>近期法規修訂</a:t>
            </a:r>
          </a:p>
        </p:txBody>
      </p:sp>
    </p:spTree>
    <p:extLst>
      <p:ext uri="{BB962C8B-B14F-4D97-AF65-F5344CB8AC3E}">
        <p14:creationId xmlns:p14="http://schemas.microsoft.com/office/powerpoint/2010/main" val="29480507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D5139106-E463-209E-D957-614C3DF793E2}"/>
              </a:ext>
            </a:extLst>
          </p:cNvPr>
          <p:cNvSpPr>
            <a:spLocks noGrp="1"/>
          </p:cNvSpPr>
          <p:nvPr>
            <p:ph idx="1"/>
          </p:nvPr>
        </p:nvSpPr>
        <p:spPr>
          <a:xfrm>
            <a:off x="660608" y="1407554"/>
            <a:ext cx="11144213" cy="5450445"/>
          </a:xfrm>
        </p:spPr>
        <p:txBody>
          <a:bodyPr/>
          <a:lstStyle/>
          <a:p>
            <a:pPr marL="0" indent="0">
              <a:buNone/>
            </a:pPr>
            <a:endParaRPr lang="zh-TW" altLang="en-US" dirty="0"/>
          </a:p>
        </p:txBody>
      </p:sp>
      <p:sp>
        <p:nvSpPr>
          <p:cNvPr id="3" name="投影片編號版面配置區 2">
            <a:extLst>
              <a:ext uri="{FF2B5EF4-FFF2-40B4-BE49-F238E27FC236}">
                <a16:creationId xmlns:a16="http://schemas.microsoft.com/office/drawing/2014/main" id="{0BD239E9-A3F7-8A5D-D92D-7D372A967076}"/>
              </a:ext>
            </a:extLst>
          </p:cNvPr>
          <p:cNvSpPr>
            <a:spLocks noGrp="1"/>
          </p:cNvSpPr>
          <p:nvPr>
            <p:ph type="sldNum" sz="quarter" idx="12"/>
          </p:nvPr>
        </p:nvSpPr>
        <p:spPr/>
        <p:txBody>
          <a:bodyPr/>
          <a:lstStyle/>
          <a:p>
            <a:fld id="{4BA915EE-10CB-4CF1-8569-6154455DA573}" type="slidenum">
              <a:rPr lang="en-US" smtClean="0"/>
              <a:t>19</a:t>
            </a:fld>
            <a:endParaRPr lang="en-US"/>
          </a:p>
        </p:txBody>
      </p:sp>
      <p:sp>
        <p:nvSpPr>
          <p:cNvPr id="4" name="文字版面配置區 3">
            <a:extLst>
              <a:ext uri="{FF2B5EF4-FFF2-40B4-BE49-F238E27FC236}">
                <a16:creationId xmlns:a16="http://schemas.microsoft.com/office/drawing/2014/main" id="{ECAAD273-12B0-BC09-E570-85C4CCC56510}"/>
              </a:ext>
            </a:extLst>
          </p:cNvPr>
          <p:cNvSpPr>
            <a:spLocks noGrp="1"/>
          </p:cNvSpPr>
          <p:nvPr>
            <p:ph type="body" idx="14"/>
          </p:nvPr>
        </p:nvSpPr>
        <p:spPr/>
        <p:txBody>
          <a:bodyPr>
            <a:normAutofit fontScale="92500" lnSpcReduction="10000"/>
          </a:bodyPr>
          <a:lstStyle/>
          <a:p>
            <a:r>
              <a:rPr lang="zh-TW" altLang="en-US" sz="4800" b="0" dirty="0">
                <a:solidFill>
                  <a:prstClr val="black"/>
                </a:solidFill>
                <a:latin typeface="標楷體" pitchFamily="65" charset="-120"/>
                <a:ea typeface="標楷體" pitchFamily="65" charset="-120"/>
                <a:cs typeface="+mj-cs"/>
              </a:rPr>
              <a:t>伍、效益評估</a:t>
            </a:r>
            <a:endParaRPr lang="zh-TW" altLang="en-US" dirty="0"/>
          </a:p>
        </p:txBody>
      </p:sp>
      <p:sp>
        <p:nvSpPr>
          <p:cNvPr id="6" name="圓角矩形 5"/>
          <p:cNvSpPr/>
          <p:nvPr/>
        </p:nvSpPr>
        <p:spPr>
          <a:xfrm>
            <a:off x="1235412" y="1407555"/>
            <a:ext cx="4526291" cy="2883624"/>
          </a:xfrm>
          <a:prstGeom prst="roundRect">
            <a:avLst/>
          </a:prstGeom>
          <a:solidFill>
            <a:srgbClr val="3333E5"/>
          </a:solidFill>
          <a:ln>
            <a:solidFill>
              <a:schemeClr val="accent1">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lvl="0"/>
            <a:r>
              <a:rPr lang="zh-TW" altLang="zh-TW" sz="3600" b="1" dirty="0">
                <a:latin typeface="標楷體" panose="03000509000000000000" pitchFamily="65" charset="-120"/>
                <a:ea typeface="標楷體" panose="03000509000000000000" pitchFamily="65" charset="-120"/>
              </a:rPr>
              <a:t>增加</a:t>
            </a:r>
            <a:r>
              <a:rPr lang="zh-TW" altLang="en-US" sz="3600" b="1" dirty="0">
                <a:latin typeface="標楷體" panose="03000509000000000000" pitchFamily="65" charset="-120"/>
                <a:ea typeface="標楷體" panose="03000509000000000000" pitchFamily="65" charset="-120"/>
              </a:rPr>
              <a:t>可</a:t>
            </a:r>
            <a:r>
              <a:rPr lang="zh-TW" altLang="zh-TW" sz="3600" b="1" dirty="0">
                <a:latin typeface="標楷體" panose="03000509000000000000" pitchFamily="65" charset="-120"/>
                <a:ea typeface="標楷體" panose="03000509000000000000" pitchFamily="65" charset="-120"/>
              </a:rPr>
              <a:t>投資商品之多樣性，暢通資金活用管道</a:t>
            </a:r>
            <a:endParaRPr lang="zh-TW" altLang="en-US" sz="3600" b="1" dirty="0">
              <a:latin typeface="標楷體" panose="03000509000000000000" pitchFamily="65" charset="-120"/>
              <a:ea typeface="標楷體" panose="03000509000000000000" pitchFamily="65" charset="-120"/>
            </a:endParaRPr>
          </a:p>
        </p:txBody>
      </p:sp>
      <p:sp>
        <p:nvSpPr>
          <p:cNvPr id="7" name="圓角矩形 6"/>
          <p:cNvSpPr/>
          <p:nvPr/>
        </p:nvSpPr>
        <p:spPr>
          <a:xfrm>
            <a:off x="5830532" y="1421700"/>
            <a:ext cx="5086728" cy="2883624"/>
          </a:xfrm>
          <a:prstGeom prst="roundRect">
            <a:avLst/>
          </a:prstGeom>
          <a:solidFill>
            <a:srgbClr val="2933F3"/>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lvl="0"/>
            <a:r>
              <a:rPr lang="zh-TW" altLang="zh-TW" sz="3600" b="1" dirty="0">
                <a:latin typeface="標楷體" panose="03000509000000000000" pitchFamily="65" charset="-120"/>
                <a:ea typeface="標楷體" panose="03000509000000000000" pitchFamily="65" charset="-120"/>
              </a:rPr>
              <a:t>降低投資人因短期流動性不足產生之違約</a:t>
            </a:r>
            <a:r>
              <a:rPr lang="zh-TW" altLang="en-US" sz="3600" b="1" dirty="0">
                <a:latin typeface="標楷體" panose="03000509000000000000" pitchFamily="65" charset="-120"/>
                <a:ea typeface="標楷體" panose="03000509000000000000" pitchFamily="65" charset="-120"/>
              </a:rPr>
              <a:t>風險</a:t>
            </a:r>
            <a:endParaRPr lang="en-US" altLang="zh-TW" sz="3600" b="1" dirty="0">
              <a:latin typeface="標楷體" panose="03000509000000000000" pitchFamily="65" charset="-120"/>
              <a:ea typeface="標楷體" panose="03000509000000000000" pitchFamily="65" charset="-120"/>
            </a:endParaRPr>
          </a:p>
        </p:txBody>
      </p:sp>
      <p:sp>
        <p:nvSpPr>
          <p:cNvPr id="8" name="圓角矩形 7"/>
          <p:cNvSpPr/>
          <p:nvPr/>
        </p:nvSpPr>
        <p:spPr>
          <a:xfrm>
            <a:off x="1235412" y="4385188"/>
            <a:ext cx="4526291" cy="2472812"/>
          </a:xfrm>
          <a:prstGeom prst="roundRect">
            <a:avLst/>
          </a:prstGeom>
          <a:solidFill>
            <a:srgbClr val="2933F3"/>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lvl="0"/>
            <a:r>
              <a:rPr lang="zh-TW" altLang="zh-TW" sz="3500" b="1" kern="0" dirty="0">
                <a:solidFill>
                  <a:srgbClr val="FFFFFF"/>
                </a:solidFill>
                <a:latin typeface="標楷體" panose="03000509000000000000" pitchFamily="65" charset="-120"/>
                <a:ea typeface="標楷體" panose="03000509000000000000" pitchFamily="65" charset="-120"/>
              </a:rPr>
              <a:t>增加投資人融通</a:t>
            </a:r>
            <a:r>
              <a:rPr lang="zh-TW" altLang="en-US" sz="3500" b="1" kern="0" dirty="0">
                <a:solidFill>
                  <a:srgbClr val="FFFFFF"/>
                </a:solidFill>
                <a:latin typeface="標楷體" panose="03000509000000000000" pitchFamily="65" charset="-120"/>
                <a:ea typeface="標楷體" panose="03000509000000000000" pitchFamily="65" charset="-120"/>
              </a:rPr>
              <a:t>管</a:t>
            </a:r>
            <a:r>
              <a:rPr lang="zh-TW" altLang="zh-TW" sz="3500" b="1" kern="0" dirty="0">
                <a:solidFill>
                  <a:srgbClr val="FFFFFF"/>
                </a:solidFill>
                <a:latin typeface="標楷體" panose="03000509000000000000" pitchFamily="65" charset="-120"/>
                <a:ea typeface="標楷體" panose="03000509000000000000" pitchFamily="65" charset="-120"/>
              </a:rPr>
              <a:t>道</a:t>
            </a:r>
            <a:endParaRPr lang="en-US" altLang="zh-TW" sz="3500" b="1" kern="0" dirty="0">
              <a:solidFill>
                <a:srgbClr val="FFFFFF"/>
              </a:solidFill>
              <a:latin typeface="標楷體" panose="03000509000000000000" pitchFamily="65" charset="-120"/>
              <a:ea typeface="標楷體" panose="03000509000000000000" pitchFamily="65" charset="-120"/>
            </a:endParaRPr>
          </a:p>
        </p:txBody>
      </p:sp>
      <p:sp>
        <p:nvSpPr>
          <p:cNvPr id="9" name="圓角矩形 8"/>
          <p:cNvSpPr/>
          <p:nvPr/>
        </p:nvSpPr>
        <p:spPr>
          <a:xfrm>
            <a:off x="5830530" y="4385187"/>
            <a:ext cx="5086730" cy="2472813"/>
          </a:xfrm>
          <a:prstGeom prst="roundRect">
            <a:avLst/>
          </a:prstGeom>
          <a:solidFill>
            <a:srgbClr val="2933F3"/>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lvl="0"/>
            <a:r>
              <a:rPr lang="zh-TW" altLang="en-US" sz="3600" b="1" kern="0" dirty="0">
                <a:solidFill>
                  <a:schemeClr val="bg1"/>
                </a:solidFill>
                <a:latin typeface="標楷體" panose="03000509000000000000" pitchFamily="65" charset="-120"/>
                <a:ea typeface="標楷體" panose="03000509000000000000" pitchFamily="65" charset="-120"/>
              </a:rPr>
              <a:t>擴大證券商營業範圍</a:t>
            </a:r>
            <a:endParaRPr lang="en-US" altLang="zh-TW" sz="3600" b="1" kern="0" dirty="0">
              <a:solidFill>
                <a:schemeClr val="bg1"/>
              </a:solidFill>
              <a:latin typeface="標楷體" panose="03000509000000000000" pitchFamily="65" charset="-120"/>
              <a:ea typeface="標楷體" panose="03000509000000000000" pitchFamily="65" charset="-120"/>
            </a:endParaRPr>
          </a:p>
        </p:txBody>
      </p:sp>
      <p:sp>
        <p:nvSpPr>
          <p:cNvPr id="10" name="圓角矩形 9"/>
          <p:cNvSpPr/>
          <p:nvPr/>
        </p:nvSpPr>
        <p:spPr>
          <a:xfrm>
            <a:off x="4815192" y="3706761"/>
            <a:ext cx="2224706" cy="1400260"/>
          </a:xfrm>
          <a:prstGeom prst="roundRect">
            <a:avLst/>
          </a:prstGeom>
          <a:solidFill>
            <a:schemeClr val="accent6">
              <a:lumMod val="60000"/>
              <a:lumOff val="4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zh-TW" altLang="en-US" sz="4800" b="1" dirty="0">
                <a:solidFill>
                  <a:srgbClr val="FF0000"/>
                </a:solidFill>
                <a:latin typeface="標楷體" panose="03000509000000000000" pitchFamily="65" charset="-120"/>
                <a:ea typeface="標楷體" panose="03000509000000000000" pitchFamily="65" charset="-120"/>
              </a:rPr>
              <a:t>效益</a:t>
            </a:r>
          </a:p>
        </p:txBody>
      </p:sp>
    </p:spTree>
    <p:extLst>
      <p:ext uri="{BB962C8B-B14F-4D97-AF65-F5344CB8AC3E}">
        <p14:creationId xmlns:p14="http://schemas.microsoft.com/office/powerpoint/2010/main" val="3080794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pPr marL="342900" lvl="0" indent="-342900" fontAlgn="base">
              <a:lnSpc>
                <a:spcPct val="100000"/>
              </a:lnSpc>
              <a:spcBef>
                <a:spcPct val="20000"/>
              </a:spcBef>
              <a:spcAft>
                <a:spcPct val="0"/>
              </a:spcAft>
              <a:buClrTx/>
              <a:buSzTx/>
              <a:buNone/>
            </a:pPr>
            <a:r>
              <a:rPr lang="zh-TW" altLang="en-US" sz="3200" dirty="0">
                <a:solidFill>
                  <a:prstClr val="black"/>
                </a:solidFill>
                <a:latin typeface="Constantia"/>
                <a:ea typeface="標楷體" panose="03000509000000000000" pitchFamily="65" charset="-120"/>
              </a:rPr>
              <a:t>壹、</a:t>
            </a:r>
            <a:r>
              <a:rPr lang="zh-TW" altLang="en-US" sz="3600" dirty="0">
                <a:solidFill>
                  <a:prstClr val="black"/>
                </a:solidFill>
                <a:latin typeface="Constantia"/>
                <a:ea typeface="標楷體" panose="03000509000000000000" pitchFamily="65" charset="-120"/>
              </a:rPr>
              <a:t>前言</a:t>
            </a:r>
            <a:endParaRPr lang="en-US" altLang="zh-TW" sz="36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None/>
            </a:pPr>
            <a:r>
              <a:rPr lang="zh-TW" altLang="en-US" sz="3600" dirty="0">
                <a:solidFill>
                  <a:prstClr val="black"/>
                </a:solidFill>
                <a:latin typeface="Constantia"/>
                <a:ea typeface="標楷體" panose="03000509000000000000" pitchFamily="65" charset="-120"/>
              </a:rPr>
              <a:t>貳、</a:t>
            </a:r>
            <a:r>
              <a:rPr kumimoji="1" lang="zh-TW" altLang="en-US" sz="3600" b="0" i="0" u="none" strike="noStrike" kern="1200" cap="none" spc="0" normalizeH="0" baseline="0" noProof="0" dirty="0">
                <a:ln>
                  <a:noFill/>
                </a:ln>
                <a:solidFill>
                  <a:prstClr val="black"/>
                </a:solidFill>
                <a:effectLst/>
                <a:uLnTx/>
                <a:uFillTx/>
                <a:latin typeface="Times New Roman" charset="0"/>
                <a:ea typeface="標楷體" pitchFamily="65" charset="-120"/>
                <a:cs typeface="+mn-cs"/>
              </a:rPr>
              <a:t>制度介紹</a:t>
            </a:r>
            <a:endParaRPr lang="en-US" altLang="zh-TW" sz="36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None/>
            </a:pPr>
            <a:r>
              <a:rPr lang="zh-TW" altLang="en-US" sz="3600" dirty="0">
                <a:solidFill>
                  <a:prstClr val="black"/>
                </a:solidFill>
                <a:latin typeface="Constantia"/>
                <a:ea typeface="標楷體" panose="03000509000000000000" pitchFamily="65" charset="-120"/>
              </a:rPr>
              <a:t>參、</a:t>
            </a:r>
            <a:r>
              <a:rPr kumimoji="1" lang="zh-TW" altLang="en-US" sz="3600" b="0" dirty="0">
                <a:solidFill>
                  <a:prstClr val="black"/>
                </a:solidFill>
                <a:latin typeface="標楷體" panose="03000509000000000000" pitchFamily="65" charset="-120"/>
                <a:ea typeface="標楷體" panose="03000509000000000000" pitchFamily="65" charset="-120"/>
                <a:cs typeface="+mj-cs"/>
              </a:rPr>
              <a:t>業務概況</a:t>
            </a:r>
            <a:endParaRPr lang="en-US" altLang="zh-TW" sz="36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None/>
            </a:pPr>
            <a:r>
              <a:rPr lang="zh-TW" altLang="en-US" sz="3600" dirty="0">
                <a:solidFill>
                  <a:prstClr val="black"/>
                </a:solidFill>
                <a:latin typeface="Constantia"/>
                <a:ea typeface="標楷體" panose="03000509000000000000" pitchFamily="65" charset="-120"/>
              </a:rPr>
              <a:t>肆、</a:t>
            </a:r>
            <a:r>
              <a:rPr kumimoji="0" lang="zh-TW" altLang="en-US" sz="3600" b="0" i="0" u="none" strike="noStrike" kern="1200" cap="none" spc="0" normalizeH="0" baseline="0" noProof="0" dirty="0">
                <a:ln>
                  <a:noFill/>
                </a:ln>
                <a:solidFill>
                  <a:prstClr val="black"/>
                </a:solidFill>
                <a:effectLst/>
                <a:uLnTx/>
                <a:uFillTx/>
                <a:latin typeface="Constantia"/>
                <a:ea typeface="標楷體" panose="03000509000000000000" pitchFamily="65" charset="-120"/>
                <a:cs typeface="+mn-cs"/>
              </a:rPr>
              <a:t>近期法規修訂</a:t>
            </a:r>
            <a:endParaRPr lang="en-US" altLang="zh-TW" sz="3600" dirty="0">
              <a:solidFill>
                <a:prstClr val="black"/>
              </a:solidFill>
              <a:latin typeface="Constantia"/>
              <a:ea typeface="標楷體" panose="03000509000000000000" pitchFamily="65" charset="-120"/>
            </a:endParaRPr>
          </a:p>
          <a:p>
            <a:pPr marL="342900" lvl="0" indent="-342900" fontAlgn="base">
              <a:lnSpc>
                <a:spcPct val="100000"/>
              </a:lnSpc>
              <a:spcBef>
                <a:spcPct val="20000"/>
              </a:spcBef>
              <a:spcAft>
                <a:spcPct val="0"/>
              </a:spcAft>
              <a:buClrTx/>
              <a:buSzTx/>
              <a:buNone/>
            </a:pPr>
            <a:r>
              <a:rPr lang="zh-TW" altLang="en-US" sz="3600" dirty="0">
                <a:solidFill>
                  <a:prstClr val="black"/>
                </a:solidFill>
                <a:latin typeface="Constantia"/>
                <a:ea typeface="標楷體" panose="03000509000000000000" pitchFamily="65" charset="-120"/>
              </a:rPr>
              <a:t>伍</a:t>
            </a:r>
            <a:r>
              <a:rPr kumimoji="0" lang="zh-TW" altLang="en-US" sz="3600" b="0" i="0" u="none" strike="noStrike" kern="1200" cap="none" spc="0" normalizeH="0" baseline="0" noProof="0" dirty="0">
                <a:ln>
                  <a:noFill/>
                </a:ln>
                <a:solidFill>
                  <a:prstClr val="black"/>
                </a:solidFill>
                <a:effectLst/>
                <a:uLnTx/>
                <a:uFillTx/>
                <a:latin typeface="Constantia"/>
                <a:ea typeface="標楷體" panose="03000509000000000000" pitchFamily="65" charset="-120"/>
                <a:cs typeface="+mn-cs"/>
              </a:rPr>
              <a:t>、</a:t>
            </a:r>
            <a:r>
              <a:rPr lang="zh-TW" altLang="en-US" sz="3600" dirty="0">
                <a:solidFill>
                  <a:prstClr val="black"/>
                </a:solidFill>
                <a:latin typeface="Constantia"/>
                <a:ea typeface="標楷體" panose="03000509000000000000" pitchFamily="65" charset="-120"/>
              </a:rPr>
              <a:t>效益評估</a:t>
            </a:r>
            <a:endParaRPr lang="en-US" altLang="zh-TW" sz="3600" dirty="0">
              <a:solidFill>
                <a:prstClr val="black"/>
              </a:solidFill>
              <a:latin typeface="Constantia"/>
              <a:ea typeface="標楷體" panose="03000509000000000000" pitchFamily="65" charset="-120"/>
            </a:endParaRPr>
          </a:p>
          <a:p>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2</a:t>
            </a:fld>
            <a:endParaRPr lang="en-US"/>
          </a:p>
        </p:txBody>
      </p:sp>
      <p:sp>
        <p:nvSpPr>
          <p:cNvPr id="4" name="文字版面配置區 3"/>
          <p:cNvSpPr>
            <a:spLocks noGrp="1"/>
          </p:cNvSpPr>
          <p:nvPr>
            <p:ph type="body" idx="14"/>
          </p:nvPr>
        </p:nvSpPr>
        <p:spPr/>
        <p:txBody>
          <a:bodyPr/>
          <a:lstStyle/>
          <a:p>
            <a:r>
              <a:rPr lang="zh-TW" altLang="en-US" b="0" dirty="0">
                <a:solidFill>
                  <a:prstClr val="black"/>
                </a:solidFill>
                <a:latin typeface="Constantia"/>
                <a:ea typeface="標楷體" panose="03000509000000000000" pitchFamily="65" charset="-120"/>
                <a:cs typeface="+mj-cs"/>
              </a:rPr>
              <a:t>簡報大綱</a:t>
            </a:r>
            <a:endParaRPr lang="zh-TW" altLang="en-US" dirty="0"/>
          </a:p>
        </p:txBody>
      </p:sp>
    </p:spTree>
    <p:extLst>
      <p:ext uri="{BB962C8B-B14F-4D97-AF65-F5344CB8AC3E}">
        <p14:creationId xmlns:p14="http://schemas.microsoft.com/office/powerpoint/2010/main" val="28172700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2AE1A2F3-C3BA-0CF0-C205-E7C81B42C690}"/>
              </a:ext>
            </a:extLst>
          </p:cNvPr>
          <p:cNvSpPr>
            <a:spLocks noGrp="1"/>
          </p:cNvSpPr>
          <p:nvPr>
            <p:ph idx="1"/>
          </p:nvPr>
        </p:nvSpPr>
        <p:spPr>
          <a:xfrm>
            <a:off x="660608" y="1060394"/>
            <a:ext cx="11144213" cy="5797605"/>
          </a:xfrm>
        </p:spPr>
        <p:txBody>
          <a:bodyPr/>
          <a:lstStyle/>
          <a:p>
            <a:pPr marL="0" indent="0" algn="ctr">
              <a:buNone/>
            </a:pPr>
            <a:endParaRPr lang="en-US" altLang="zh-TW" sz="4800" dirty="0" smtClean="0">
              <a:solidFill>
                <a:prstClr val="black"/>
              </a:solidFill>
              <a:latin typeface="Constantia"/>
              <a:ea typeface="標楷體" panose="03000509000000000000" pitchFamily="65" charset="-120"/>
              <a:cs typeface="+mj-cs"/>
            </a:endParaRPr>
          </a:p>
          <a:p>
            <a:pPr marL="0" indent="0" algn="ctr">
              <a:buNone/>
            </a:pPr>
            <a:r>
              <a:rPr lang="zh-TW" altLang="en-US" sz="4800" b="1" dirty="0" smtClean="0">
                <a:solidFill>
                  <a:srgbClr val="000099"/>
                </a:solidFill>
                <a:latin typeface="Constantia"/>
                <a:ea typeface="標楷體" panose="03000509000000000000" pitchFamily="65" charset="-120"/>
                <a:cs typeface="+mj-cs"/>
              </a:rPr>
              <a:t>簡報</a:t>
            </a:r>
            <a:r>
              <a:rPr lang="zh-TW" altLang="en-US" sz="4800" b="1" dirty="0">
                <a:solidFill>
                  <a:srgbClr val="000099"/>
                </a:solidFill>
                <a:latin typeface="Constantia"/>
                <a:ea typeface="標楷體" panose="03000509000000000000" pitchFamily="65" charset="-120"/>
                <a:cs typeface="+mj-cs"/>
              </a:rPr>
              <a:t>完畢</a:t>
            </a:r>
          </a:p>
          <a:p>
            <a:pPr marL="0" indent="0" algn="ctr">
              <a:buNone/>
            </a:pPr>
            <a:r>
              <a:rPr lang="zh-TW" altLang="en-US" sz="4800" b="1" dirty="0">
                <a:solidFill>
                  <a:srgbClr val="000099"/>
                </a:solidFill>
                <a:latin typeface="Constantia"/>
                <a:ea typeface="標楷體" panose="03000509000000000000" pitchFamily="65" charset="-120"/>
                <a:cs typeface="+mj-cs"/>
              </a:rPr>
              <a:t>敬請指教</a:t>
            </a:r>
          </a:p>
          <a:p>
            <a:pPr marL="0" indent="0" algn="ctr">
              <a:buNone/>
            </a:pPr>
            <a:endParaRPr lang="zh-TW" altLang="en-US" dirty="0"/>
          </a:p>
        </p:txBody>
      </p:sp>
      <p:sp>
        <p:nvSpPr>
          <p:cNvPr id="3" name="投影片編號版面配置區 2">
            <a:extLst>
              <a:ext uri="{FF2B5EF4-FFF2-40B4-BE49-F238E27FC236}">
                <a16:creationId xmlns:a16="http://schemas.microsoft.com/office/drawing/2014/main" id="{AF14DF54-618B-74CB-B57B-95573548EA57}"/>
              </a:ext>
            </a:extLst>
          </p:cNvPr>
          <p:cNvSpPr>
            <a:spLocks noGrp="1"/>
          </p:cNvSpPr>
          <p:nvPr>
            <p:ph type="sldNum" sz="quarter" idx="12"/>
          </p:nvPr>
        </p:nvSpPr>
        <p:spPr/>
        <p:txBody>
          <a:bodyPr/>
          <a:lstStyle/>
          <a:p>
            <a:fld id="{4BA915EE-10CB-4CF1-8569-6154455DA573}" type="slidenum">
              <a:rPr lang="en-US" smtClean="0"/>
              <a:t>20</a:t>
            </a:fld>
            <a:endParaRPr lang="en-US"/>
          </a:p>
        </p:txBody>
      </p:sp>
      <p:sp>
        <p:nvSpPr>
          <p:cNvPr id="4" name="文字版面配置區 3">
            <a:extLst>
              <a:ext uri="{FF2B5EF4-FFF2-40B4-BE49-F238E27FC236}">
                <a16:creationId xmlns:a16="http://schemas.microsoft.com/office/drawing/2014/main" id="{3FEBFE21-2C5F-84F4-7464-85096FE6185D}"/>
              </a:ext>
            </a:extLst>
          </p:cNvPr>
          <p:cNvSpPr>
            <a:spLocks noGrp="1"/>
          </p:cNvSpPr>
          <p:nvPr>
            <p:ph type="body" idx="14"/>
          </p:nvPr>
        </p:nvSpPr>
        <p:spPr/>
        <p:txBody>
          <a:bodyPr/>
          <a:lstStyle/>
          <a:p>
            <a:endParaRPr lang="zh-TW" altLang="en-US" dirty="0"/>
          </a:p>
        </p:txBody>
      </p:sp>
    </p:spTree>
    <p:extLst>
      <p:ext uri="{BB962C8B-B14F-4D97-AF65-F5344CB8AC3E}">
        <p14:creationId xmlns:p14="http://schemas.microsoft.com/office/powerpoint/2010/main" val="30681548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pPr marL="0" lvl="1" indent="-285750" fontAlgn="base">
              <a:lnSpc>
                <a:spcPct val="100000"/>
              </a:lnSpc>
              <a:spcBef>
                <a:spcPct val="20000"/>
              </a:spcBef>
              <a:spcAft>
                <a:spcPct val="0"/>
              </a:spcAft>
              <a:buClrTx/>
              <a:buSzTx/>
            </a:pPr>
            <a:r>
              <a:rPr lang="zh-TW" altLang="en-US" sz="2800" dirty="0">
                <a:solidFill>
                  <a:prstClr val="black"/>
                </a:solidFill>
                <a:latin typeface="Constantia"/>
                <a:ea typeface="標楷體" panose="03000509000000000000" pitchFamily="65" charset="-120"/>
              </a:rPr>
              <a:t>沿革</a:t>
            </a:r>
            <a:endParaRPr lang="en-US" altLang="zh-TW" sz="2800" dirty="0">
              <a:solidFill>
                <a:prstClr val="black"/>
              </a:solidFill>
              <a:latin typeface="Constantia"/>
              <a:ea typeface="標楷體" panose="03000509000000000000" pitchFamily="65" charset="-120"/>
            </a:endParaRPr>
          </a:p>
          <a:p>
            <a:pPr marL="742950" lvl="1" indent="-285750" fontAlgn="base">
              <a:lnSpc>
                <a:spcPct val="100000"/>
              </a:lnSpc>
              <a:spcBef>
                <a:spcPct val="20000"/>
              </a:spcBef>
              <a:spcAft>
                <a:spcPct val="0"/>
              </a:spcAft>
              <a:buClrTx/>
              <a:buSzTx/>
              <a:buNone/>
            </a:pPr>
            <a:r>
              <a:rPr lang="zh-TW" altLang="en-US" dirty="0"/>
              <a:t> </a:t>
            </a:r>
            <a:r>
              <a:rPr lang="en-US" altLang="zh-TW" sz="2800" dirty="0">
                <a:solidFill>
                  <a:prstClr val="black"/>
                </a:solidFill>
                <a:latin typeface="標楷體" panose="03000509000000000000" pitchFamily="65" charset="-120"/>
                <a:ea typeface="標楷體" panose="03000509000000000000" pitchFamily="65" charset="-120"/>
              </a:rPr>
              <a:t>1.</a:t>
            </a:r>
            <a:r>
              <a:rPr lang="zh-TW" altLang="zh-TW" sz="2800" dirty="0">
                <a:solidFill>
                  <a:prstClr val="black"/>
                </a:solidFill>
                <a:latin typeface="Constantia"/>
                <a:ea typeface="標楷體" panose="03000509000000000000" pitchFamily="65" charset="-120"/>
              </a:rPr>
              <a:t>為擴大證券商業務範圍，滿足各類投資人多樣化之交易需求，並提升證券商競爭力</a:t>
            </a:r>
            <a:r>
              <a:rPr lang="zh-TW" altLang="en-US" sz="2800" dirty="0">
                <a:solidFill>
                  <a:prstClr val="black"/>
                </a:solidFill>
                <a:latin typeface="Constantia"/>
                <a:ea typeface="標楷體" panose="03000509000000000000" pitchFamily="65" charset="-120"/>
              </a:rPr>
              <a:t>。</a:t>
            </a:r>
            <a:endParaRPr lang="en-US" altLang="zh-TW" sz="2800" dirty="0">
              <a:solidFill>
                <a:prstClr val="black"/>
              </a:solidFill>
              <a:latin typeface="Constantia"/>
              <a:ea typeface="標楷體" panose="03000509000000000000" pitchFamily="65" charset="-120"/>
            </a:endParaRPr>
          </a:p>
          <a:p>
            <a:pPr marL="742950" lvl="1" indent="-285750" fontAlgn="base">
              <a:lnSpc>
                <a:spcPct val="100000"/>
              </a:lnSpc>
              <a:spcBef>
                <a:spcPct val="20000"/>
              </a:spcBef>
              <a:spcAft>
                <a:spcPct val="0"/>
              </a:spcAft>
              <a:buClrTx/>
              <a:buSzTx/>
              <a:buNone/>
            </a:pPr>
            <a:r>
              <a:rPr lang="en-US" altLang="zh-TW" sz="2800" dirty="0">
                <a:solidFill>
                  <a:prstClr val="black"/>
                </a:solidFill>
                <a:latin typeface="標楷體" panose="03000509000000000000" pitchFamily="65" charset="-120"/>
                <a:ea typeface="標楷體" panose="03000509000000000000" pitchFamily="65" charset="-120"/>
              </a:rPr>
              <a:t>2.</a:t>
            </a:r>
            <a:r>
              <a:rPr lang="zh-TW" altLang="zh-TW" sz="2800" dirty="0">
                <a:solidFill>
                  <a:prstClr val="black"/>
                </a:solidFill>
                <a:latin typeface="Constantia"/>
                <a:ea typeface="標楷體" panose="03000509000000000000" pitchFamily="65" charset="-120"/>
              </a:rPr>
              <a:t>依</a:t>
            </a:r>
            <a:r>
              <a:rPr lang="zh-TW" altLang="en-US" sz="2800" dirty="0">
                <a:solidFill>
                  <a:prstClr val="black"/>
                </a:solidFill>
                <a:latin typeface="Constantia"/>
                <a:ea typeface="標楷體" panose="03000509000000000000" pitchFamily="65" charset="-120"/>
              </a:rPr>
              <a:t>據</a:t>
            </a:r>
            <a:r>
              <a:rPr lang="zh-TW" altLang="zh-TW" sz="2800" dirty="0">
                <a:solidFill>
                  <a:prstClr val="black"/>
                </a:solidFill>
                <a:latin typeface="Constantia"/>
                <a:ea typeface="標楷體" panose="03000509000000000000" pitchFamily="65" charset="-120"/>
              </a:rPr>
              <a:t>證券商辦理證券業務借貸款項管理辦法第</a:t>
            </a:r>
            <a:r>
              <a:rPr lang="en-US" altLang="zh-TW" sz="2800" dirty="0">
                <a:solidFill>
                  <a:prstClr val="black"/>
                </a:solidFill>
                <a:latin typeface="標楷體" panose="03000509000000000000" pitchFamily="65" charset="-120"/>
                <a:ea typeface="標楷體" panose="03000509000000000000" pitchFamily="65" charset="-120"/>
              </a:rPr>
              <a:t>18</a:t>
            </a:r>
            <a:r>
              <a:rPr lang="zh-TW" altLang="zh-TW" sz="2800" dirty="0">
                <a:solidFill>
                  <a:prstClr val="black"/>
                </a:solidFill>
                <a:latin typeface="Constantia"/>
                <a:ea typeface="標楷體" panose="03000509000000000000" pitchFamily="65" charset="-120"/>
              </a:rPr>
              <a:t>條第</a:t>
            </a:r>
            <a:r>
              <a:rPr lang="en-US" altLang="zh-TW" sz="2800" dirty="0">
                <a:solidFill>
                  <a:prstClr val="black"/>
                </a:solidFill>
                <a:latin typeface="標楷體" panose="03000509000000000000" pitchFamily="65" charset="-120"/>
                <a:ea typeface="標楷體" panose="03000509000000000000" pitchFamily="65" charset="-120"/>
              </a:rPr>
              <a:t>2</a:t>
            </a:r>
            <a:r>
              <a:rPr lang="zh-TW" altLang="zh-TW" sz="2800" dirty="0">
                <a:solidFill>
                  <a:prstClr val="black"/>
                </a:solidFill>
                <a:latin typeface="Constantia"/>
                <a:ea typeface="標楷體" panose="03000509000000000000" pitchFamily="65" charset="-120"/>
              </a:rPr>
              <a:t>項規定之授權，訂定證券商辦理證券業務借貸款項操作辦法</a:t>
            </a:r>
            <a:r>
              <a:rPr lang="en-US" altLang="zh-TW" sz="2800" dirty="0">
                <a:solidFill>
                  <a:prstClr val="black"/>
                </a:solidFill>
                <a:latin typeface="Constantia"/>
                <a:ea typeface="標楷體" panose="03000509000000000000" pitchFamily="65" charset="-120"/>
              </a:rPr>
              <a:t>(</a:t>
            </a:r>
            <a:r>
              <a:rPr lang="zh-TW" altLang="zh-TW" sz="2800" dirty="0">
                <a:solidFill>
                  <a:prstClr val="black"/>
                </a:solidFill>
                <a:latin typeface="Constantia"/>
                <a:ea typeface="標楷體" panose="03000509000000000000" pitchFamily="65" charset="-120"/>
              </a:rPr>
              <a:t>以下簡稱操作辦法</a:t>
            </a:r>
            <a:r>
              <a:rPr lang="en-US" altLang="zh-TW" sz="2800" dirty="0">
                <a:solidFill>
                  <a:prstClr val="black"/>
                </a:solidFill>
                <a:latin typeface="Constantia"/>
                <a:ea typeface="標楷體" panose="03000509000000000000" pitchFamily="65" charset="-120"/>
              </a:rPr>
              <a:t>)</a:t>
            </a:r>
            <a:r>
              <a:rPr lang="zh-TW" altLang="en-US" sz="2800" dirty="0">
                <a:solidFill>
                  <a:prstClr val="black"/>
                </a:solidFill>
                <a:latin typeface="Constantia"/>
                <a:ea typeface="標楷體" panose="03000509000000000000" pitchFamily="65" charset="-120"/>
              </a:rPr>
              <a:t> 。</a:t>
            </a:r>
            <a:endParaRPr lang="en-US" altLang="zh-TW" sz="2800" dirty="0">
              <a:solidFill>
                <a:prstClr val="black"/>
              </a:solidFill>
              <a:latin typeface="Constantia"/>
              <a:ea typeface="標楷體" panose="03000509000000000000" pitchFamily="65" charset="-120"/>
            </a:endParaRPr>
          </a:p>
          <a:p>
            <a:pPr marL="742950" lvl="1" indent="-285750" fontAlgn="base">
              <a:lnSpc>
                <a:spcPct val="100000"/>
              </a:lnSpc>
              <a:spcBef>
                <a:spcPct val="20000"/>
              </a:spcBef>
              <a:spcAft>
                <a:spcPct val="0"/>
              </a:spcAft>
              <a:buClrTx/>
              <a:buSzTx/>
              <a:buNone/>
            </a:pPr>
            <a:r>
              <a:rPr lang="en-US" altLang="zh-TW" sz="2800" dirty="0">
                <a:solidFill>
                  <a:prstClr val="black"/>
                </a:solidFill>
                <a:latin typeface="標楷體" panose="03000509000000000000" pitchFamily="65" charset="-120"/>
                <a:ea typeface="標楷體" panose="03000509000000000000" pitchFamily="65" charset="-120"/>
              </a:rPr>
              <a:t>3.</a:t>
            </a:r>
            <a:r>
              <a:rPr lang="zh-TW" altLang="zh-TW" sz="2800" dirty="0">
                <a:solidFill>
                  <a:prstClr val="black"/>
                </a:solidFill>
                <a:latin typeface="標楷體" panose="03000509000000000000" pitchFamily="65" charset="-120"/>
                <a:ea typeface="標楷體" panose="03000509000000000000" pitchFamily="65" charset="-120"/>
              </a:rPr>
              <a:t>於</a:t>
            </a:r>
            <a:r>
              <a:rPr lang="en-US" altLang="zh-TW" sz="2800" dirty="0">
                <a:solidFill>
                  <a:prstClr val="black"/>
                </a:solidFill>
                <a:latin typeface="標楷體" panose="03000509000000000000" pitchFamily="65" charset="-120"/>
                <a:ea typeface="標楷體" panose="03000509000000000000" pitchFamily="65" charset="-120"/>
              </a:rPr>
              <a:t>95</a:t>
            </a:r>
            <a:r>
              <a:rPr lang="zh-TW" altLang="zh-TW" sz="2800" dirty="0">
                <a:solidFill>
                  <a:prstClr val="black"/>
                </a:solidFill>
                <a:latin typeface="標楷體" panose="03000509000000000000" pitchFamily="65" charset="-120"/>
                <a:ea typeface="標楷體" panose="03000509000000000000" pitchFamily="65" charset="-120"/>
              </a:rPr>
              <a:t>年</a:t>
            </a:r>
            <a:r>
              <a:rPr lang="en-US" altLang="zh-TW" sz="2800" dirty="0">
                <a:solidFill>
                  <a:prstClr val="black"/>
                </a:solidFill>
                <a:latin typeface="標楷體" panose="03000509000000000000" pitchFamily="65" charset="-120"/>
                <a:ea typeface="標楷體" panose="03000509000000000000" pitchFamily="65" charset="-120"/>
              </a:rPr>
              <a:t>7</a:t>
            </a:r>
            <a:r>
              <a:rPr lang="zh-TW" altLang="zh-TW" sz="2800" dirty="0">
                <a:solidFill>
                  <a:prstClr val="black"/>
                </a:solidFill>
                <a:latin typeface="標楷體" panose="03000509000000000000" pitchFamily="65" charset="-120"/>
                <a:ea typeface="標楷體" panose="03000509000000000000" pitchFamily="65" charset="-120"/>
              </a:rPr>
              <a:t>月</a:t>
            </a:r>
            <a:r>
              <a:rPr lang="en-US" altLang="zh-TW" sz="2800" dirty="0">
                <a:solidFill>
                  <a:prstClr val="black"/>
                </a:solidFill>
                <a:latin typeface="標楷體" panose="03000509000000000000" pitchFamily="65" charset="-120"/>
                <a:ea typeface="標楷體" panose="03000509000000000000" pitchFamily="65" charset="-120"/>
              </a:rPr>
              <a:t>26</a:t>
            </a:r>
            <a:r>
              <a:rPr lang="zh-TW" altLang="zh-TW" sz="2800" dirty="0">
                <a:solidFill>
                  <a:prstClr val="black"/>
                </a:solidFill>
                <a:latin typeface="標楷體" panose="03000509000000000000" pitchFamily="65" charset="-120"/>
                <a:ea typeface="標楷體" panose="03000509000000000000" pitchFamily="65" charset="-120"/>
              </a:rPr>
              <a:t>日以臺證交字第</a:t>
            </a:r>
            <a:r>
              <a:rPr lang="en-US" altLang="zh-TW" sz="2800" dirty="0">
                <a:solidFill>
                  <a:prstClr val="black"/>
                </a:solidFill>
                <a:latin typeface="標楷體" panose="03000509000000000000" pitchFamily="65" charset="-120"/>
                <a:ea typeface="標楷體" panose="03000509000000000000" pitchFamily="65" charset="-120"/>
              </a:rPr>
              <a:t>0950017516</a:t>
            </a:r>
            <a:r>
              <a:rPr lang="zh-TW" altLang="zh-TW" sz="2800" dirty="0">
                <a:solidFill>
                  <a:prstClr val="black"/>
                </a:solidFill>
                <a:latin typeface="標楷體" panose="03000509000000000000" pitchFamily="65" charset="-120"/>
                <a:ea typeface="標楷體" panose="03000509000000000000" pitchFamily="65" charset="-120"/>
              </a:rPr>
              <a:t>號公告訂定發布，全文共計</a:t>
            </a:r>
            <a:r>
              <a:rPr lang="en-US" altLang="zh-TW" sz="2800" dirty="0">
                <a:solidFill>
                  <a:prstClr val="black"/>
                </a:solidFill>
                <a:latin typeface="標楷體" panose="03000509000000000000" pitchFamily="65" charset="-120"/>
                <a:ea typeface="標楷體" panose="03000509000000000000" pitchFamily="65" charset="-120"/>
              </a:rPr>
              <a:t>36</a:t>
            </a:r>
            <a:r>
              <a:rPr lang="zh-TW" altLang="zh-TW" sz="2800" dirty="0">
                <a:solidFill>
                  <a:prstClr val="black"/>
                </a:solidFill>
                <a:latin typeface="標楷體" panose="03000509000000000000" pitchFamily="65" charset="-120"/>
                <a:ea typeface="標楷體" panose="03000509000000000000" pitchFamily="65" charset="-120"/>
              </a:rPr>
              <a:t>條，並自公告日起實施</a:t>
            </a:r>
            <a:r>
              <a:rPr lang="zh-TW" altLang="en-US" sz="2800" dirty="0">
                <a:solidFill>
                  <a:prstClr val="black"/>
                </a:solidFill>
                <a:latin typeface="標楷體" panose="03000509000000000000" pitchFamily="65" charset="-120"/>
                <a:ea typeface="標楷體" panose="03000509000000000000" pitchFamily="65" charset="-120"/>
              </a:rPr>
              <a:t>。</a:t>
            </a:r>
            <a:endParaRPr lang="en-US" altLang="zh-TW" sz="2800" dirty="0">
              <a:solidFill>
                <a:prstClr val="black"/>
              </a:solidFill>
              <a:latin typeface="標楷體" panose="03000509000000000000" pitchFamily="65" charset="-120"/>
              <a:ea typeface="標楷體" panose="03000509000000000000" pitchFamily="65" charset="-120"/>
            </a:endParaRPr>
          </a:p>
          <a:p>
            <a:pPr marL="0" indent="0">
              <a:buNone/>
            </a:pPr>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3</a:t>
            </a:fld>
            <a:endParaRPr lang="en-US"/>
          </a:p>
        </p:txBody>
      </p:sp>
      <p:sp>
        <p:nvSpPr>
          <p:cNvPr id="4" name="文字版面配置區 3"/>
          <p:cNvSpPr>
            <a:spLocks noGrp="1"/>
          </p:cNvSpPr>
          <p:nvPr>
            <p:ph type="body" idx="14"/>
          </p:nvPr>
        </p:nvSpPr>
        <p:spPr/>
        <p:txBody>
          <a:bodyPr/>
          <a:lstStyle/>
          <a:p>
            <a:r>
              <a:rPr lang="zh-TW" altLang="en-US" sz="3600" b="0" dirty="0">
                <a:solidFill>
                  <a:prstClr val="black"/>
                </a:solidFill>
                <a:latin typeface="標楷體" pitchFamily="65" charset="-120"/>
                <a:ea typeface="標楷體" pitchFamily="65" charset="-120"/>
                <a:cs typeface="+mj-cs"/>
              </a:rPr>
              <a:t>壹、前言</a:t>
            </a:r>
            <a:endParaRPr lang="zh-TW" altLang="en-US" dirty="0"/>
          </a:p>
        </p:txBody>
      </p:sp>
    </p:spTree>
    <p:extLst>
      <p:ext uri="{BB962C8B-B14F-4D97-AF65-F5344CB8AC3E}">
        <p14:creationId xmlns:p14="http://schemas.microsoft.com/office/powerpoint/2010/main" val="8293555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normAutofit/>
          </a:bodyPr>
          <a:lstStyle/>
          <a:p>
            <a:pPr marL="0" lvl="1" indent="-285750" fontAlgn="base">
              <a:lnSpc>
                <a:spcPct val="100000"/>
              </a:lnSpc>
              <a:spcBef>
                <a:spcPct val="20000"/>
              </a:spcBef>
              <a:spcAft>
                <a:spcPct val="0"/>
              </a:spcAft>
              <a:buClrTx/>
              <a:buSzTx/>
            </a:pPr>
            <a:r>
              <a:rPr lang="zh-TW" altLang="en-US" sz="2800" dirty="0">
                <a:solidFill>
                  <a:prstClr val="black"/>
                </a:solidFill>
                <a:latin typeface="標楷體" panose="03000509000000000000" pitchFamily="65" charset="-120"/>
                <a:ea typeface="標楷體" panose="03000509000000000000" pitchFamily="65" charset="-120"/>
              </a:rPr>
              <a:t>目的：</a:t>
            </a:r>
            <a:endParaRPr lang="en-US" altLang="zh-TW" sz="2800" dirty="0">
              <a:solidFill>
                <a:prstClr val="black"/>
              </a:solidFill>
              <a:latin typeface="標楷體" panose="03000509000000000000" pitchFamily="65" charset="-120"/>
              <a:ea typeface="標楷體" panose="03000509000000000000" pitchFamily="65" charset="-120"/>
            </a:endParaRPr>
          </a:p>
          <a:p>
            <a:pPr marL="0" lvl="1" indent="-285750" fontAlgn="base">
              <a:lnSpc>
                <a:spcPct val="100000"/>
              </a:lnSpc>
              <a:spcBef>
                <a:spcPct val="20000"/>
              </a:spcBef>
              <a:spcAft>
                <a:spcPct val="0"/>
              </a:spcAft>
              <a:buClrTx/>
              <a:buSzTx/>
              <a:buNone/>
            </a:pPr>
            <a:r>
              <a:rPr lang="zh-TW" altLang="en-US" sz="2800" dirty="0">
                <a:solidFill>
                  <a:prstClr val="black"/>
                </a:solidFill>
                <a:latin typeface="標楷體" panose="03000509000000000000" pitchFamily="65" charset="-120"/>
                <a:ea typeface="標楷體" panose="03000509000000000000" pitchFamily="65" charset="-120"/>
              </a:rPr>
              <a:t>    </a:t>
            </a:r>
            <a:r>
              <a:rPr lang="zh-TW" altLang="en-US" sz="2800" dirty="0">
                <a:solidFill>
                  <a:prstClr val="black"/>
                </a:solidFill>
                <a:latin typeface="Constantia"/>
                <a:ea typeface="標楷體" panose="03000509000000000000" pitchFamily="65" charset="-120"/>
              </a:rPr>
              <a:t>證券商與客 戶約定，為因應客戶購買</a:t>
            </a:r>
            <a:r>
              <a:rPr lang="en-US" altLang="zh-TW" sz="2800" dirty="0">
                <a:solidFill>
                  <a:prstClr val="black"/>
                </a:solidFill>
                <a:latin typeface="Constantia"/>
                <a:ea typeface="標楷體" panose="03000509000000000000" pitchFamily="65" charset="-120"/>
              </a:rPr>
              <a:t>(</a:t>
            </a:r>
            <a:r>
              <a:rPr lang="zh-TW" altLang="en-US" sz="2800" dirty="0">
                <a:solidFill>
                  <a:prstClr val="black"/>
                </a:solidFill>
                <a:latin typeface="Constantia"/>
                <a:ea typeface="標楷體" panose="03000509000000000000" pitchFamily="65" charset="-120"/>
              </a:rPr>
              <a:t> 上市或上櫃</a:t>
            </a:r>
            <a:r>
              <a:rPr lang="en-US" altLang="zh-TW" sz="2800" dirty="0">
                <a:solidFill>
                  <a:prstClr val="black"/>
                </a:solidFill>
                <a:latin typeface="Constantia"/>
                <a:ea typeface="標楷體" panose="03000509000000000000" pitchFamily="65" charset="-120"/>
              </a:rPr>
              <a:t>)</a:t>
            </a:r>
            <a:r>
              <a:rPr lang="zh-TW" altLang="en-US" sz="2800" dirty="0">
                <a:solidFill>
                  <a:prstClr val="black"/>
                </a:solidFill>
                <a:latin typeface="Constantia"/>
                <a:ea typeface="標楷體" panose="03000509000000000000" pitchFamily="65" charset="-120"/>
              </a:rPr>
              <a:t>有價證券</a:t>
            </a:r>
            <a:r>
              <a:rPr lang="en-US" altLang="zh-TW" sz="2800" dirty="0">
                <a:solidFill>
                  <a:prstClr val="black"/>
                </a:solidFill>
                <a:latin typeface="Constantia"/>
                <a:ea typeface="標楷體" panose="03000509000000000000" pitchFamily="65" charset="-120"/>
              </a:rPr>
              <a:t>(</a:t>
            </a:r>
            <a:r>
              <a:rPr lang="zh-TW" altLang="en-US" sz="2800" dirty="0">
                <a:solidFill>
                  <a:prstClr val="black"/>
                </a:solidFill>
                <a:latin typeface="Constantia"/>
                <a:ea typeface="標楷體" panose="03000509000000000000" pitchFamily="65" charset="-120"/>
              </a:rPr>
              <a:t>交 </a:t>
            </a:r>
            <a:endParaRPr lang="en-US" altLang="zh-TW" sz="2800" dirty="0">
              <a:solidFill>
                <a:prstClr val="black"/>
              </a:solidFill>
              <a:latin typeface="Constantia"/>
              <a:ea typeface="標楷體" panose="03000509000000000000" pitchFamily="65" charset="-120"/>
            </a:endParaRPr>
          </a:p>
          <a:p>
            <a:pPr marL="0" lvl="1" indent="-285750" fontAlgn="base">
              <a:lnSpc>
                <a:spcPct val="100000"/>
              </a:lnSpc>
              <a:spcBef>
                <a:spcPct val="20000"/>
              </a:spcBef>
              <a:spcAft>
                <a:spcPct val="0"/>
              </a:spcAft>
              <a:buClrTx/>
              <a:buSzTx/>
              <a:buNone/>
            </a:pPr>
            <a:r>
              <a:rPr lang="zh-TW" altLang="en-US" sz="2800" dirty="0">
                <a:solidFill>
                  <a:prstClr val="black"/>
                </a:solidFill>
                <a:latin typeface="Constantia"/>
                <a:ea typeface="標楷體" panose="03000509000000000000" pitchFamily="65" charset="-120"/>
              </a:rPr>
              <a:t>       割</a:t>
            </a:r>
            <a:r>
              <a:rPr lang="en-US" altLang="zh-TW" sz="2800" dirty="0">
                <a:solidFill>
                  <a:prstClr val="black"/>
                </a:solidFill>
                <a:latin typeface="Constantia"/>
                <a:ea typeface="標楷體" panose="03000509000000000000" pitchFamily="65" charset="-120"/>
              </a:rPr>
              <a:t>)</a:t>
            </a:r>
            <a:r>
              <a:rPr lang="zh-TW" altLang="en-US" sz="2800" dirty="0">
                <a:solidFill>
                  <a:prstClr val="black"/>
                </a:solidFill>
                <a:latin typeface="Constantia"/>
                <a:ea typeface="標楷體" panose="03000509000000000000" pitchFamily="65" charset="-120"/>
              </a:rPr>
              <a:t>之需，所從事之資金融通業務。</a:t>
            </a:r>
            <a:r>
              <a:rPr lang="en-US" altLang="zh-TW" sz="2800" dirty="0">
                <a:solidFill>
                  <a:prstClr val="black"/>
                </a:solidFill>
                <a:latin typeface="標楷體" panose="03000509000000000000" pitchFamily="65" charset="-120"/>
                <a:ea typeface="標楷體" panose="03000509000000000000" pitchFamily="65" charset="-120"/>
              </a:rPr>
              <a:t>(</a:t>
            </a:r>
            <a:r>
              <a:rPr lang="zh-TW" altLang="en-US" sz="2800" dirty="0">
                <a:solidFill>
                  <a:prstClr val="black"/>
                </a:solidFill>
                <a:latin typeface="標楷體" panose="03000509000000000000" pitchFamily="65" charset="-120"/>
                <a:ea typeface="標楷體" panose="03000509000000000000" pitchFamily="65" charset="-120"/>
              </a:rPr>
              <a:t>管理辦法第二條</a:t>
            </a:r>
            <a:r>
              <a:rPr lang="en-US" altLang="zh-TW" sz="2800" dirty="0">
                <a:solidFill>
                  <a:prstClr val="black"/>
                </a:solidFill>
                <a:latin typeface="標楷體" panose="03000509000000000000" pitchFamily="65" charset="-120"/>
                <a:ea typeface="標楷體" panose="03000509000000000000" pitchFamily="65" charset="-120"/>
              </a:rPr>
              <a:t>)</a:t>
            </a:r>
          </a:p>
          <a:p>
            <a:pPr marL="0" lvl="1" indent="-285750" fontAlgn="base">
              <a:lnSpc>
                <a:spcPct val="100000"/>
              </a:lnSpc>
              <a:spcBef>
                <a:spcPct val="20000"/>
              </a:spcBef>
              <a:spcAft>
                <a:spcPct val="0"/>
              </a:spcAft>
              <a:buClrTx/>
              <a:buSzTx/>
            </a:pPr>
            <a:r>
              <a:rPr kumimoji="1" lang="zh-TW" altLang="en-US" sz="2800" dirty="0">
                <a:solidFill>
                  <a:prstClr val="black"/>
                </a:solidFill>
                <a:effectLst>
                  <a:outerShdw blurRad="38100" dist="38100" dir="2700000" algn="tl">
                    <a:srgbClr val="C0C0C0"/>
                  </a:outerShdw>
                </a:effectLst>
                <a:latin typeface="Times New Roman" charset="0"/>
                <a:ea typeface="標楷體" pitchFamily="65" charset="-120"/>
              </a:rPr>
              <a:t>融通對象：</a:t>
            </a:r>
            <a:endParaRPr kumimoji="1" lang="en-US" altLang="zh-TW" sz="2800" dirty="0">
              <a:solidFill>
                <a:prstClr val="black"/>
              </a:solidFill>
              <a:effectLst>
                <a:outerShdw blurRad="38100" dist="38100" dir="2700000" algn="tl">
                  <a:srgbClr val="C0C0C0"/>
                </a:outerShdw>
              </a:effectLst>
              <a:latin typeface="Times New Roman" charset="0"/>
              <a:ea typeface="標楷體" pitchFamily="65" charset="-120"/>
            </a:endParaRPr>
          </a:p>
          <a:p>
            <a:pPr marL="0" lvl="1" indent="-285750" fontAlgn="base">
              <a:lnSpc>
                <a:spcPct val="100000"/>
              </a:lnSpc>
              <a:spcBef>
                <a:spcPct val="20000"/>
              </a:spcBef>
              <a:spcAft>
                <a:spcPct val="0"/>
              </a:spcAft>
              <a:buClrTx/>
              <a:buSzTx/>
              <a:buNone/>
            </a:pPr>
            <a:r>
              <a:rPr kumimoji="1" lang="zh-TW" altLang="en-US" sz="2800" dirty="0">
                <a:solidFill>
                  <a:prstClr val="black"/>
                </a:solidFill>
                <a:effectLst>
                  <a:outerShdw blurRad="38100" dist="38100" dir="2700000" algn="tl">
                    <a:srgbClr val="C0C0C0"/>
                  </a:outerShdw>
                </a:effectLst>
                <a:latin typeface="Times New Roman" charset="0"/>
                <a:ea typeface="標楷體" pitchFamily="65" charset="-120"/>
              </a:rPr>
              <a:t>     </a:t>
            </a:r>
            <a:r>
              <a:rPr kumimoji="1" lang="en-US" altLang="zh-TW" sz="2800" dirty="0">
                <a:solidFill>
                  <a:prstClr val="black"/>
                </a:solidFill>
                <a:effectLst>
                  <a:outerShdw blurRad="38100" dist="38100" dir="2700000" algn="tl">
                    <a:srgbClr val="C0C0C0"/>
                  </a:outerShdw>
                </a:effectLst>
                <a:latin typeface="Times New Roman" charset="0"/>
                <a:ea typeface="標楷體" pitchFamily="65" charset="-120"/>
              </a:rPr>
              <a:t>1.</a:t>
            </a:r>
            <a:r>
              <a:rPr kumimoji="1" lang="zh-TW" altLang="en-US" sz="2800" dirty="0">
                <a:solidFill>
                  <a:prstClr val="black"/>
                </a:solidFill>
                <a:effectLst>
                  <a:outerShdw blurRad="38100" dist="38100" dir="2700000" algn="tl">
                    <a:srgbClr val="C0C0C0"/>
                  </a:outerShdw>
                </a:effectLst>
                <a:latin typeface="Times New Roman" charset="0"/>
                <a:ea typeface="標楷體" pitchFamily="65" charset="-120"/>
              </a:rPr>
              <a:t> 國內投資人</a:t>
            </a:r>
            <a:r>
              <a:rPr kumimoji="1" lang="en-US" altLang="zh-TW" sz="2800" dirty="0">
                <a:solidFill>
                  <a:prstClr val="black"/>
                </a:solidFill>
                <a:effectLst>
                  <a:outerShdw blurRad="38100" dist="38100" dir="2700000" algn="tl">
                    <a:srgbClr val="C0C0C0"/>
                  </a:outerShdw>
                </a:effectLst>
                <a:latin typeface="Times New Roman" charset="0"/>
                <a:ea typeface="標楷體" pitchFamily="65" charset="-120"/>
              </a:rPr>
              <a:t>〈</a:t>
            </a:r>
            <a:r>
              <a:rPr kumimoji="1" lang="zh-TW" altLang="en-US" sz="2800" dirty="0">
                <a:solidFill>
                  <a:prstClr val="black"/>
                </a:solidFill>
                <a:effectLst>
                  <a:outerShdw blurRad="38100" dist="38100" dir="2700000" algn="tl">
                    <a:srgbClr val="C0C0C0"/>
                  </a:outerShdw>
                </a:effectLst>
                <a:latin typeface="Times New Roman" charset="0"/>
                <a:ea typeface="標楷體" pitchFamily="65" charset="-120"/>
              </a:rPr>
              <a:t>自然人與法人</a:t>
            </a:r>
            <a:r>
              <a:rPr kumimoji="1" lang="en-US" altLang="zh-TW" sz="2800" dirty="0">
                <a:solidFill>
                  <a:prstClr val="black"/>
                </a:solidFill>
                <a:effectLst>
                  <a:outerShdw blurRad="38100" dist="38100" dir="2700000" algn="tl">
                    <a:srgbClr val="C0C0C0"/>
                  </a:outerShdw>
                </a:effectLst>
                <a:latin typeface="Times New Roman" charset="0"/>
                <a:ea typeface="標楷體" pitchFamily="65" charset="-120"/>
              </a:rPr>
              <a:t>〉</a:t>
            </a:r>
          </a:p>
          <a:p>
            <a:pPr marL="0" lvl="1" indent="-285750" fontAlgn="base">
              <a:lnSpc>
                <a:spcPct val="100000"/>
              </a:lnSpc>
              <a:spcBef>
                <a:spcPct val="20000"/>
              </a:spcBef>
              <a:spcAft>
                <a:spcPct val="0"/>
              </a:spcAft>
              <a:buClrTx/>
              <a:buSzTx/>
              <a:buNone/>
            </a:pPr>
            <a:r>
              <a:rPr kumimoji="1" lang="zh-TW" altLang="en-US" sz="2800" dirty="0">
                <a:solidFill>
                  <a:prstClr val="black"/>
                </a:solidFill>
                <a:effectLst>
                  <a:outerShdw blurRad="38100" dist="38100" dir="2700000" algn="tl">
                    <a:srgbClr val="C0C0C0"/>
                  </a:outerShdw>
                </a:effectLst>
                <a:latin typeface="Times New Roman" charset="0"/>
                <a:ea typeface="標楷體" pitchFamily="65" charset="-120"/>
              </a:rPr>
              <a:t>     </a:t>
            </a:r>
            <a:r>
              <a:rPr kumimoji="1" lang="en-US" altLang="zh-TW" sz="2800" dirty="0">
                <a:solidFill>
                  <a:prstClr val="black"/>
                </a:solidFill>
                <a:effectLst>
                  <a:outerShdw blurRad="38100" dist="38100" dir="2700000" algn="tl">
                    <a:srgbClr val="C0C0C0"/>
                  </a:outerShdw>
                </a:effectLst>
                <a:latin typeface="Times New Roman" charset="0"/>
                <a:ea typeface="標楷體" pitchFamily="65" charset="-120"/>
              </a:rPr>
              <a:t>2.</a:t>
            </a:r>
            <a:r>
              <a:rPr kumimoji="1" lang="zh-TW" altLang="en-US" sz="2800" dirty="0">
                <a:solidFill>
                  <a:prstClr val="black"/>
                </a:solidFill>
                <a:effectLst>
                  <a:outerShdw blurRad="38100" dist="38100" dir="2700000" algn="tl">
                    <a:srgbClr val="C0C0C0"/>
                  </a:outerShdw>
                </a:effectLst>
                <a:latin typeface="Times New Roman" charset="0"/>
                <a:ea typeface="標楷體" pitchFamily="65" charset="-120"/>
              </a:rPr>
              <a:t> 境內、外華僑及外國人</a:t>
            </a:r>
            <a:r>
              <a:rPr kumimoji="1" lang="en-US" altLang="zh-TW" sz="2800" dirty="0">
                <a:solidFill>
                  <a:prstClr val="black"/>
                </a:solidFill>
                <a:effectLst>
                  <a:outerShdw blurRad="38100" dist="38100" dir="2700000" algn="tl">
                    <a:srgbClr val="C0C0C0"/>
                  </a:outerShdw>
                </a:effectLst>
                <a:latin typeface="Times New Roman" charset="0"/>
                <a:ea typeface="標楷體" pitchFamily="65" charset="-120"/>
              </a:rPr>
              <a:t>〈</a:t>
            </a:r>
            <a:r>
              <a:rPr kumimoji="1" lang="zh-TW" altLang="en-US" sz="2800" dirty="0">
                <a:solidFill>
                  <a:prstClr val="black"/>
                </a:solidFill>
                <a:effectLst>
                  <a:outerShdw blurRad="38100" dist="38100" dir="2700000" algn="tl">
                    <a:srgbClr val="C0C0C0"/>
                  </a:outerShdw>
                </a:effectLst>
                <a:latin typeface="Times New Roman" charset="0"/>
                <a:ea typeface="標楷體" pitchFamily="65" charset="-120"/>
              </a:rPr>
              <a:t>自然人與法人</a:t>
            </a:r>
            <a:r>
              <a:rPr kumimoji="1" lang="en-US" altLang="zh-TW" sz="2800" dirty="0">
                <a:solidFill>
                  <a:prstClr val="black"/>
                </a:solidFill>
                <a:effectLst>
                  <a:outerShdw blurRad="38100" dist="38100" dir="2700000" algn="tl">
                    <a:srgbClr val="C0C0C0"/>
                  </a:outerShdw>
                </a:effectLst>
                <a:latin typeface="Times New Roman" charset="0"/>
                <a:ea typeface="標楷體" pitchFamily="65" charset="-120"/>
              </a:rPr>
              <a:t>〉 </a:t>
            </a:r>
            <a:r>
              <a:rPr kumimoji="1" lang="zh-TW" altLang="en-US" sz="2800" dirty="0">
                <a:solidFill>
                  <a:prstClr val="black"/>
                </a:solidFill>
                <a:effectLst>
                  <a:outerShdw blurRad="38100" dist="38100" dir="2700000" algn="tl">
                    <a:srgbClr val="C0C0C0"/>
                  </a:outerShdw>
                </a:effectLst>
                <a:latin typeface="Times New Roman" charset="0"/>
                <a:ea typeface="標楷體" pitchFamily="65" charset="-120"/>
              </a:rPr>
              <a:t>－</a:t>
            </a:r>
            <a:endParaRPr kumimoji="1" lang="en-US" altLang="zh-TW" sz="2800" dirty="0">
              <a:solidFill>
                <a:prstClr val="black"/>
              </a:solidFill>
              <a:effectLst>
                <a:outerShdw blurRad="38100" dist="38100" dir="2700000" algn="tl">
                  <a:srgbClr val="C0C0C0"/>
                </a:outerShdw>
              </a:effectLst>
              <a:latin typeface="Times New Roman" charset="0"/>
              <a:ea typeface="標楷體" pitchFamily="65" charset="-120"/>
            </a:endParaRPr>
          </a:p>
          <a:p>
            <a:pPr marL="720000" lvl="1" indent="-285750" fontAlgn="base">
              <a:lnSpc>
                <a:spcPct val="100000"/>
              </a:lnSpc>
              <a:spcBef>
                <a:spcPct val="20000"/>
              </a:spcBef>
              <a:spcAft>
                <a:spcPct val="0"/>
              </a:spcAft>
              <a:buClrTx/>
              <a:buSzTx/>
              <a:buNone/>
            </a:pPr>
            <a:r>
              <a:rPr kumimoji="1" lang="zh-TW" altLang="en-US" sz="2800" dirty="0">
                <a:solidFill>
                  <a:prstClr val="black"/>
                </a:solidFill>
                <a:latin typeface="Times New Roman" charset="0"/>
                <a:ea typeface="標楷體" pitchFamily="65" charset="-120"/>
              </a:rPr>
              <a:t>    </a:t>
            </a:r>
            <a:r>
              <a:rPr kumimoji="1" lang="en-US" altLang="zh-TW" sz="2800" dirty="0">
                <a:solidFill>
                  <a:prstClr val="black"/>
                </a:solidFill>
                <a:latin typeface="Times New Roman" charset="0"/>
                <a:ea typeface="標楷體" pitchFamily="65" charset="-120"/>
              </a:rPr>
              <a:t>(</a:t>
            </a:r>
            <a:r>
              <a:rPr kumimoji="1" lang="zh-TW" altLang="en-US" sz="2800" dirty="0">
                <a:solidFill>
                  <a:prstClr val="black"/>
                </a:solidFill>
                <a:latin typeface="標楷體" pitchFamily="65" charset="-120"/>
                <a:ea typeface="標楷體" pitchFamily="65" charset="-120"/>
              </a:rPr>
              <a:t>不受「華僑及外國人投資證券管理辦法」第</a:t>
            </a:r>
            <a:r>
              <a:rPr kumimoji="1" lang="en-US" altLang="zh-TW" sz="2800" dirty="0" smtClean="0">
                <a:solidFill>
                  <a:prstClr val="black"/>
                </a:solidFill>
                <a:latin typeface="標楷體" pitchFamily="65" charset="-120"/>
                <a:ea typeface="標楷體" pitchFamily="65" charset="-120"/>
              </a:rPr>
              <a:t>21</a:t>
            </a:r>
            <a:r>
              <a:rPr kumimoji="1" lang="zh-TW" altLang="en-US" sz="2800" dirty="0" smtClean="0">
                <a:solidFill>
                  <a:prstClr val="black"/>
                </a:solidFill>
                <a:latin typeface="標楷體" pitchFamily="65" charset="-120"/>
                <a:ea typeface="標楷體" pitchFamily="65" charset="-120"/>
              </a:rPr>
              <a:t>條</a:t>
            </a:r>
            <a:r>
              <a:rPr kumimoji="1" lang="zh-TW" altLang="en-US" sz="2800" dirty="0">
                <a:solidFill>
                  <a:prstClr val="black"/>
                </a:solidFill>
                <a:latin typeface="標楷體" pitchFamily="65" charset="-120"/>
                <a:ea typeface="標楷體" pitchFamily="65" charset="-120"/>
              </a:rPr>
              <a:t>第</a:t>
            </a:r>
            <a:r>
              <a:rPr kumimoji="1" lang="en-US" altLang="zh-TW" sz="2800" dirty="0">
                <a:solidFill>
                  <a:prstClr val="black"/>
                </a:solidFill>
                <a:latin typeface="標楷體" pitchFamily="65" charset="-120"/>
                <a:ea typeface="標楷體" pitchFamily="65" charset="-120"/>
              </a:rPr>
              <a:t>1</a:t>
            </a:r>
            <a:r>
              <a:rPr kumimoji="1" lang="zh-TW" altLang="en-US" sz="2800" dirty="0">
                <a:solidFill>
                  <a:prstClr val="black"/>
                </a:solidFill>
                <a:latin typeface="標楷體" pitchFamily="65" charset="-120"/>
                <a:ea typeface="標楷體" pitchFamily="65" charset="-120"/>
              </a:rPr>
              <a:t>項第</a:t>
            </a:r>
            <a:r>
              <a:rPr kumimoji="1" lang="en-US" altLang="zh-TW" sz="2800" dirty="0">
                <a:solidFill>
                  <a:prstClr val="black"/>
                </a:solidFill>
                <a:latin typeface="標楷體" pitchFamily="65" charset="-120"/>
                <a:ea typeface="標楷體" pitchFamily="65" charset="-120"/>
              </a:rPr>
              <a:t>3</a:t>
            </a:r>
            <a:r>
              <a:rPr kumimoji="1" lang="zh-TW" altLang="en-US" sz="2800" dirty="0">
                <a:solidFill>
                  <a:prstClr val="black"/>
                </a:solidFill>
                <a:latin typeface="標楷體" pitchFamily="65" charset="-120"/>
                <a:ea typeface="標楷體" pitchFamily="65" charset="-120"/>
              </a:rPr>
              <a:t>款不得提供擔保之限制－ </a:t>
            </a:r>
            <a:r>
              <a:rPr kumimoji="1" lang="en-US" altLang="zh-TW" sz="2800" dirty="0" smtClean="0">
                <a:solidFill>
                  <a:prstClr val="black"/>
                </a:solidFill>
                <a:latin typeface="標楷體" pitchFamily="65" charset="-120"/>
                <a:ea typeface="標楷體" pitchFamily="65" charset="-120"/>
              </a:rPr>
              <a:t>112</a:t>
            </a:r>
            <a:r>
              <a:rPr kumimoji="1" lang="zh-TW" altLang="en-US" sz="2800" dirty="0" smtClean="0">
                <a:solidFill>
                  <a:prstClr val="black"/>
                </a:solidFill>
                <a:latin typeface="標楷體" pitchFamily="65" charset="-120"/>
                <a:ea typeface="標楷體" pitchFamily="65" charset="-120"/>
              </a:rPr>
              <a:t>年</a:t>
            </a:r>
            <a:r>
              <a:rPr kumimoji="1" lang="en-US" altLang="zh-TW" sz="2800" dirty="0" smtClean="0">
                <a:solidFill>
                  <a:prstClr val="black"/>
                </a:solidFill>
                <a:latin typeface="標楷體" pitchFamily="65" charset="-120"/>
                <a:ea typeface="標楷體" pitchFamily="65" charset="-120"/>
              </a:rPr>
              <a:t>3</a:t>
            </a:r>
            <a:r>
              <a:rPr kumimoji="1" lang="zh-TW" altLang="en-US" sz="2800" dirty="0" smtClean="0">
                <a:solidFill>
                  <a:prstClr val="black"/>
                </a:solidFill>
                <a:latin typeface="標楷體" pitchFamily="65" charset="-120"/>
                <a:ea typeface="標楷體" pitchFamily="65" charset="-120"/>
              </a:rPr>
              <a:t>月</a:t>
            </a:r>
            <a:r>
              <a:rPr kumimoji="1" lang="en-US" altLang="zh-TW" sz="2800" dirty="0">
                <a:solidFill>
                  <a:prstClr val="black"/>
                </a:solidFill>
                <a:latin typeface="標楷體" pitchFamily="65" charset="-120"/>
                <a:ea typeface="標楷體" pitchFamily="65" charset="-120"/>
              </a:rPr>
              <a:t>3</a:t>
            </a:r>
            <a:r>
              <a:rPr kumimoji="1" lang="en-US" altLang="zh-TW" sz="2800" dirty="0" smtClean="0">
                <a:solidFill>
                  <a:prstClr val="black"/>
                </a:solidFill>
                <a:latin typeface="標楷體" pitchFamily="65" charset="-120"/>
                <a:ea typeface="標楷體" pitchFamily="65" charset="-120"/>
              </a:rPr>
              <a:t>0</a:t>
            </a:r>
            <a:r>
              <a:rPr kumimoji="1" lang="zh-TW" altLang="en-US" sz="2800" dirty="0">
                <a:solidFill>
                  <a:prstClr val="black"/>
                </a:solidFill>
                <a:latin typeface="標楷體" pitchFamily="65" charset="-120"/>
                <a:ea typeface="標楷體" pitchFamily="65" charset="-120"/>
              </a:rPr>
              <a:t>日金管</a:t>
            </a:r>
            <a:r>
              <a:rPr kumimoji="1" lang="zh-TW" altLang="en-US" sz="2800" dirty="0" smtClean="0">
                <a:solidFill>
                  <a:prstClr val="black"/>
                </a:solidFill>
                <a:latin typeface="標楷體" pitchFamily="65" charset="-120"/>
                <a:ea typeface="標楷體" pitchFamily="65" charset="-120"/>
              </a:rPr>
              <a:t>證券字第</a:t>
            </a:r>
            <a:r>
              <a:rPr kumimoji="1" lang="en-US" altLang="zh-TW" sz="2800" dirty="0" smtClean="0">
                <a:solidFill>
                  <a:prstClr val="black"/>
                </a:solidFill>
                <a:latin typeface="標楷體" pitchFamily="65" charset="-120"/>
                <a:ea typeface="標楷體" pitchFamily="65" charset="-120"/>
              </a:rPr>
              <a:t>1120335161</a:t>
            </a:r>
            <a:r>
              <a:rPr kumimoji="1" lang="zh-TW" altLang="en-US" sz="2800" dirty="0" smtClean="0">
                <a:solidFill>
                  <a:prstClr val="black"/>
                </a:solidFill>
                <a:latin typeface="標楷體" pitchFamily="65" charset="-120"/>
                <a:ea typeface="標楷體" pitchFamily="65" charset="-120"/>
              </a:rPr>
              <a:t>號</a:t>
            </a:r>
            <a:r>
              <a:rPr kumimoji="1" lang="zh-TW" altLang="en-US" sz="2800" dirty="0">
                <a:solidFill>
                  <a:prstClr val="black"/>
                </a:solidFill>
                <a:latin typeface="標楷體" pitchFamily="65" charset="-120"/>
                <a:ea typeface="標楷體" pitchFamily="65" charset="-120"/>
              </a:rPr>
              <a:t>解釋函</a:t>
            </a:r>
            <a:r>
              <a:rPr kumimoji="1" lang="en-US" altLang="zh-TW" sz="2800" dirty="0">
                <a:solidFill>
                  <a:prstClr val="black"/>
                </a:solidFill>
                <a:latin typeface="Times New Roman" charset="0"/>
                <a:ea typeface="標楷體" pitchFamily="65" charset="-120"/>
              </a:rPr>
              <a:t>) </a:t>
            </a:r>
            <a:r>
              <a:rPr kumimoji="1" lang="zh-TW" altLang="en-US" sz="2800" dirty="0">
                <a:solidFill>
                  <a:prstClr val="black"/>
                </a:solidFill>
                <a:latin typeface="Times New Roman" charset="0"/>
                <a:ea typeface="標楷體" pitchFamily="65" charset="-120"/>
              </a:rPr>
              <a:t>。</a:t>
            </a:r>
            <a:endParaRPr kumimoji="1" lang="en-US" altLang="zh-TW" sz="2800" dirty="0">
              <a:solidFill>
                <a:prstClr val="black"/>
              </a:solidFill>
              <a:latin typeface="Times New Roman" charset="0"/>
              <a:ea typeface="標楷體" pitchFamily="65" charset="-120"/>
            </a:endParaRPr>
          </a:p>
          <a:p>
            <a:pPr marL="0" indent="0">
              <a:buNone/>
            </a:pPr>
            <a:endParaRPr lang="zh-TW" altLang="en-US" dirty="0"/>
          </a:p>
        </p:txBody>
      </p:sp>
      <p:sp>
        <p:nvSpPr>
          <p:cNvPr id="3" name="投影片編號版面配置區 2"/>
          <p:cNvSpPr>
            <a:spLocks noGrp="1"/>
          </p:cNvSpPr>
          <p:nvPr>
            <p:ph type="sldNum" sz="quarter" idx="12"/>
          </p:nvPr>
        </p:nvSpPr>
        <p:spPr/>
        <p:txBody>
          <a:bodyPr/>
          <a:lstStyle/>
          <a:p>
            <a:fld id="{4BA915EE-10CB-4CF1-8569-6154455DA573}" type="slidenum">
              <a:rPr lang="en-US" smtClean="0"/>
              <a:t>4</a:t>
            </a:fld>
            <a:endParaRPr lang="en-US"/>
          </a:p>
        </p:txBody>
      </p:sp>
      <p:sp>
        <p:nvSpPr>
          <p:cNvPr id="4" name="文字版面配置區 3"/>
          <p:cNvSpPr>
            <a:spLocks noGrp="1"/>
          </p:cNvSpPr>
          <p:nvPr>
            <p:ph type="body" idx="14"/>
          </p:nvPr>
        </p:nvSpPr>
        <p:spPr/>
        <p:txBody>
          <a:bodyPr/>
          <a:lstStyle/>
          <a:p>
            <a:r>
              <a:rPr kumimoji="1" lang="zh-TW" altLang="en-US" sz="3600" b="0" dirty="0">
                <a:solidFill>
                  <a:prstClr val="black"/>
                </a:solidFill>
                <a:latin typeface="Times New Roman" charset="0"/>
                <a:ea typeface="標楷體" pitchFamily="65" charset="-120"/>
                <a:cs typeface="+mj-cs"/>
              </a:rPr>
              <a:t>貳、制度介紹</a:t>
            </a:r>
            <a:endParaRPr lang="zh-TW" altLang="en-US" dirty="0"/>
          </a:p>
        </p:txBody>
      </p:sp>
    </p:spTree>
    <p:extLst>
      <p:ext uri="{BB962C8B-B14F-4D97-AF65-F5344CB8AC3E}">
        <p14:creationId xmlns:p14="http://schemas.microsoft.com/office/powerpoint/2010/main" val="28205606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669401" y="1407555"/>
            <a:ext cx="11144213" cy="5450445"/>
          </a:xfrm>
        </p:spPr>
        <p:txBody>
          <a:bodyPr/>
          <a:lstStyle/>
          <a:p>
            <a:pPr marL="0" indent="0">
              <a:buNone/>
            </a:pPr>
            <a:r>
              <a:rPr lang="zh-TW" altLang="en-US" dirty="0"/>
              <a:t>                                                                                                                                                                     </a:t>
            </a:r>
            <a:endParaRPr lang="en-US" altLang="zh-TW" dirty="0"/>
          </a:p>
          <a:p>
            <a:pPr marL="0" indent="0">
              <a:buNone/>
            </a:pPr>
            <a:endParaRPr lang="en-US" altLang="zh-TW" dirty="0"/>
          </a:p>
          <a:p>
            <a:pPr marL="0" indent="0">
              <a:buNone/>
            </a:pPr>
            <a:endParaRPr lang="en-US" altLang="zh-TW" dirty="0"/>
          </a:p>
          <a:p>
            <a:pPr marL="0" indent="0">
              <a:buNone/>
            </a:pPr>
            <a:endParaRPr lang="en-US" altLang="zh-TW" dirty="0"/>
          </a:p>
          <a:p>
            <a:pPr marL="0" indent="0">
              <a:buNone/>
            </a:pPr>
            <a:endParaRPr lang="en-US" altLang="zh-TW" dirty="0"/>
          </a:p>
          <a:p>
            <a:pPr marL="0" indent="0">
              <a:buNone/>
            </a:pPr>
            <a:endParaRPr lang="en-US" altLang="zh-TW" dirty="0"/>
          </a:p>
          <a:p>
            <a:pPr marL="0" indent="0">
              <a:buNone/>
            </a:pPr>
            <a:endParaRPr lang="en-US" altLang="zh-TW" dirty="0"/>
          </a:p>
          <a:p>
            <a:pPr marL="0" indent="0">
              <a:buNone/>
            </a:pPr>
            <a:r>
              <a:rPr lang="zh-TW" altLang="en-US" dirty="0"/>
              <a:t>                                                                                                                      </a:t>
            </a:r>
            <a:r>
              <a:rPr lang="zh-TW" altLang="en-US" sz="1800" b="1" dirty="0">
                <a:solidFill>
                  <a:srgbClr val="0000CC"/>
                </a:solidFill>
                <a:latin typeface="標楷體" panose="03000509000000000000" pitchFamily="65" charset="-120"/>
                <a:ea typeface="標楷體" panose="03000509000000000000" pitchFamily="65" charset="-120"/>
              </a:rPr>
              <a:t>借貸款項</a:t>
            </a:r>
          </a:p>
        </p:txBody>
      </p:sp>
      <p:sp>
        <p:nvSpPr>
          <p:cNvPr id="3" name="投影片編號版面配置區 2"/>
          <p:cNvSpPr>
            <a:spLocks noGrp="1"/>
          </p:cNvSpPr>
          <p:nvPr>
            <p:ph type="sldNum" sz="quarter" idx="12"/>
          </p:nvPr>
        </p:nvSpPr>
        <p:spPr/>
        <p:txBody>
          <a:bodyPr/>
          <a:lstStyle/>
          <a:p>
            <a:fld id="{4BA915EE-10CB-4CF1-8569-6154455DA573}" type="slidenum">
              <a:rPr lang="en-US" smtClean="0"/>
              <a:t>5</a:t>
            </a:fld>
            <a:endParaRPr lang="en-US"/>
          </a:p>
        </p:txBody>
      </p:sp>
      <p:sp>
        <p:nvSpPr>
          <p:cNvPr id="4" name="文字版面配置區 3"/>
          <p:cNvSpPr>
            <a:spLocks noGrp="1"/>
          </p:cNvSpPr>
          <p:nvPr>
            <p:ph type="body" idx="14"/>
          </p:nvPr>
        </p:nvSpPr>
        <p:spPr/>
        <p:txBody>
          <a:bodyPr/>
          <a:lstStyle/>
          <a:p>
            <a:pPr lvl="0">
              <a:buClr>
                <a:srgbClr val="000000"/>
              </a:buClr>
            </a:pPr>
            <a:r>
              <a:rPr kumimoji="1" lang="zh-TW" altLang="en-US" sz="3600" b="0" dirty="0">
                <a:solidFill>
                  <a:prstClr val="black"/>
                </a:solidFill>
                <a:latin typeface="Times New Roman" charset="0"/>
                <a:ea typeface="標楷體" pitchFamily="65" charset="-120"/>
              </a:rPr>
              <a:t>貳、制度介紹</a:t>
            </a:r>
            <a:endParaRPr lang="zh-TW" altLang="en-US" dirty="0">
              <a:solidFill>
                <a:srgbClr val="000000"/>
              </a:solidFill>
            </a:endParaRPr>
          </a:p>
          <a:p>
            <a:endParaRPr lang="zh-TW" altLang="en-US" dirty="0"/>
          </a:p>
        </p:txBody>
      </p:sp>
      <p:grpSp>
        <p:nvGrpSpPr>
          <p:cNvPr id="5" name="Group 1080"/>
          <p:cNvGrpSpPr>
            <a:grpSpLocks/>
          </p:cNvGrpSpPr>
          <p:nvPr/>
        </p:nvGrpSpPr>
        <p:grpSpPr bwMode="auto">
          <a:xfrm>
            <a:off x="1292467" y="882722"/>
            <a:ext cx="9691440" cy="4024938"/>
            <a:chOff x="253" y="-169"/>
            <a:chExt cx="5493" cy="2523"/>
          </a:xfrm>
        </p:grpSpPr>
        <p:sp>
          <p:nvSpPr>
            <p:cNvPr id="6" name="Line 1040"/>
            <p:cNvSpPr>
              <a:spLocks noChangeShapeType="1"/>
            </p:cNvSpPr>
            <p:nvPr/>
          </p:nvSpPr>
          <p:spPr bwMode="auto">
            <a:xfrm>
              <a:off x="3791" y="1171"/>
              <a:ext cx="635" cy="200"/>
            </a:xfrm>
            <a:prstGeom prst="line">
              <a:avLst/>
            </a:prstGeom>
            <a:noFill/>
            <a:ln w="9525">
              <a:solidFill>
                <a:sysClr val="windowText" lastClr="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a:ln>
                  <a:noFill/>
                </a:ln>
                <a:solidFill>
                  <a:prstClr val="black"/>
                </a:solidFill>
                <a:effectLst/>
                <a:uLnTx/>
                <a:uFillTx/>
                <a:latin typeface="Constantia"/>
                <a:ea typeface="標楷體" panose="03000509000000000000" pitchFamily="65" charset="-120"/>
              </a:endParaRPr>
            </a:p>
          </p:txBody>
        </p:sp>
        <p:sp>
          <p:nvSpPr>
            <p:cNvPr id="7" name="Text Box 1079"/>
            <p:cNvSpPr txBox="1">
              <a:spLocks noChangeArrowheads="1"/>
            </p:cNvSpPr>
            <p:nvPr/>
          </p:nvSpPr>
          <p:spPr bwMode="auto">
            <a:xfrm>
              <a:off x="253" y="-169"/>
              <a:ext cx="5493" cy="733"/>
            </a:xfrm>
            <a:prstGeom prst="rect">
              <a:avLst/>
            </a:prstGeom>
            <a:noFill/>
            <a:ln w="9525" algn="ctr">
              <a:noFill/>
              <a:miter lim="800000"/>
              <a:headEnd/>
              <a:tailEnd/>
            </a:ln>
            <a:effectLst/>
          </p:spPr>
          <p:txBody>
            <a:bodyPr wrap="square">
              <a:spAutoFit/>
            </a:bodyPr>
            <a:lstStyle/>
            <a:p>
              <a:pPr marL="914400" marR="0" lvl="0" indent="0" defTabSz="914400" eaLnBrk="1" fontAlgn="auto" latinLnBrk="0" hangingPunct="1">
                <a:lnSpc>
                  <a:spcPct val="100000"/>
                </a:lnSpc>
                <a:spcBef>
                  <a:spcPct val="50000"/>
                </a:spcBef>
                <a:spcAft>
                  <a:spcPts val="0"/>
                </a:spcAft>
                <a:buClrTx/>
                <a:buSzTx/>
                <a:buFontTx/>
                <a:buNone/>
                <a:tabLst/>
                <a:defRPr/>
              </a:pPr>
              <a:r>
                <a:rPr kumimoji="1" lang="zh-TW" altLang="en-US" sz="2800" b="1" i="0" u="none" strike="noStrike" kern="0" cap="none" spc="0" normalizeH="0" baseline="0" noProof="0" dirty="0">
                  <a:ln>
                    <a:noFill/>
                  </a:ln>
                  <a:solidFill>
                    <a:prstClr val="black"/>
                  </a:solidFill>
                  <a:effectLst/>
                  <a:uLnTx/>
                  <a:uFillTx/>
                  <a:latin typeface="Times New Roman" charset="0"/>
                  <a:ea typeface="標楷體" pitchFamily="65" charset="-120"/>
                </a:rPr>
                <a:t>                 </a:t>
              </a:r>
              <a:endParaRPr kumimoji="1" lang="en-US" altLang="zh-TW" sz="4000" b="0" i="0" u="none" strike="noStrike" kern="0" cap="none" spc="0" normalizeH="0" baseline="0" noProof="0" dirty="0">
                <a:ln>
                  <a:noFill/>
                </a:ln>
                <a:solidFill>
                  <a:prstClr val="black"/>
                </a:solidFill>
                <a:effectLst/>
                <a:uLnTx/>
                <a:uFillTx/>
                <a:latin typeface="Times New Roman" charset="0"/>
                <a:ea typeface="標楷體" pitchFamily="65" charset="-120"/>
              </a:endParaRPr>
            </a:p>
            <a:p>
              <a:pPr marL="914400" marR="0" lvl="0" indent="0" defTabSz="914400" eaLnBrk="1" fontAlgn="auto" latinLnBrk="0" hangingPunct="1">
                <a:lnSpc>
                  <a:spcPct val="100000"/>
                </a:lnSpc>
                <a:spcBef>
                  <a:spcPct val="50000"/>
                </a:spcBef>
                <a:spcAft>
                  <a:spcPts val="0"/>
                </a:spcAft>
                <a:buClrTx/>
                <a:buSzTx/>
                <a:buFontTx/>
                <a:buNone/>
                <a:tabLst/>
                <a:defRPr/>
              </a:pPr>
              <a:r>
                <a:rPr kumimoji="1" lang="zh-TW" altLang="en-US" sz="2800" b="1" i="0" u="none" strike="noStrike" kern="0" cap="none" spc="0" normalizeH="0" baseline="0" noProof="0" dirty="0">
                  <a:ln>
                    <a:noFill/>
                  </a:ln>
                  <a:solidFill>
                    <a:prstClr val="black"/>
                  </a:solidFill>
                  <a:effectLst/>
                  <a:uLnTx/>
                  <a:uFillTx/>
                  <a:latin typeface="Times New Roman" charset="0"/>
                  <a:ea typeface="標楷體" pitchFamily="65" charset="-120"/>
                </a:rPr>
                <a:t>證券商辦理證券業務借貸</a:t>
              </a:r>
              <a:r>
                <a:rPr kumimoji="1" lang="zh-TW" altLang="en-US" sz="2800" b="1" i="0" u="none" strike="noStrike" kern="0" cap="none" spc="0" normalizeH="0" baseline="0" noProof="0" dirty="0" smtClean="0">
                  <a:ln>
                    <a:noFill/>
                  </a:ln>
                  <a:solidFill>
                    <a:prstClr val="black"/>
                  </a:solidFill>
                  <a:effectLst/>
                  <a:uLnTx/>
                  <a:uFillTx/>
                  <a:latin typeface="Times New Roman" charset="0"/>
                  <a:ea typeface="標楷體" pitchFamily="65" charset="-120"/>
                </a:rPr>
                <a:t>款項</a:t>
              </a:r>
              <a:r>
                <a:rPr kumimoji="1" lang="en-US" altLang="zh-TW" sz="2800" b="1" i="0" u="none" strike="noStrike" kern="0" cap="none" spc="0" normalizeH="0" baseline="0" noProof="0" dirty="0" smtClean="0">
                  <a:ln>
                    <a:noFill/>
                  </a:ln>
                  <a:solidFill>
                    <a:prstClr val="black"/>
                  </a:solidFill>
                  <a:effectLst/>
                  <a:uLnTx/>
                  <a:uFillTx/>
                  <a:latin typeface="Times New Roman" charset="0"/>
                  <a:ea typeface="標楷體" pitchFamily="65" charset="-120"/>
                </a:rPr>
                <a:t>(T+5</a:t>
              </a:r>
              <a:r>
                <a:rPr kumimoji="1" lang="zh-TW" altLang="en-US" sz="2800" b="1" i="0" u="none" strike="noStrike" kern="0" cap="none" spc="0" normalizeH="0" baseline="0" noProof="0" dirty="0" smtClean="0">
                  <a:ln>
                    <a:noFill/>
                  </a:ln>
                  <a:solidFill>
                    <a:prstClr val="black"/>
                  </a:solidFill>
                  <a:effectLst/>
                  <a:uLnTx/>
                  <a:uFillTx/>
                  <a:latin typeface="Times New Roman" charset="0"/>
                  <a:ea typeface="標楷體" pitchFamily="65" charset="-120"/>
                </a:rPr>
                <a:t>型及半年型</a:t>
              </a:r>
              <a:r>
                <a:rPr kumimoji="1" lang="en-US" altLang="zh-TW" sz="2800" b="1" i="0" u="none" strike="noStrike" kern="0" cap="none" spc="0" normalizeH="0" baseline="0" noProof="0" dirty="0" smtClean="0">
                  <a:ln>
                    <a:noFill/>
                  </a:ln>
                  <a:solidFill>
                    <a:prstClr val="black"/>
                  </a:solidFill>
                  <a:effectLst/>
                  <a:uLnTx/>
                  <a:uFillTx/>
                  <a:latin typeface="Times New Roman" charset="0"/>
                  <a:ea typeface="標楷體" pitchFamily="65" charset="-120"/>
                </a:rPr>
                <a:t>)</a:t>
              </a:r>
              <a:r>
                <a:rPr kumimoji="1" lang="zh-TW" altLang="en-US" sz="2800" b="1" i="0" u="none" strike="noStrike" kern="0" cap="none" spc="0" normalizeH="0" baseline="0" noProof="0" dirty="0" smtClean="0">
                  <a:ln>
                    <a:noFill/>
                  </a:ln>
                  <a:solidFill>
                    <a:prstClr val="black"/>
                  </a:solidFill>
                  <a:effectLst/>
                  <a:uLnTx/>
                  <a:uFillTx/>
                  <a:latin typeface="Times New Roman" charset="0"/>
                  <a:ea typeface="標楷體" pitchFamily="65" charset="-120"/>
                </a:rPr>
                <a:t>之</a:t>
              </a:r>
              <a:r>
                <a:rPr kumimoji="1" lang="zh-TW" altLang="en-US" sz="2800" b="1" i="0" u="none" strike="noStrike" kern="0" cap="none" spc="0" normalizeH="0" baseline="0" noProof="0" dirty="0">
                  <a:ln>
                    <a:noFill/>
                  </a:ln>
                  <a:solidFill>
                    <a:prstClr val="black"/>
                  </a:solidFill>
                  <a:effectLst/>
                  <a:uLnTx/>
                  <a:uFillTx/>
                  <a:latin typeface="Times New Roman" charset="0"/>
                  <a:ea typeface="標楷體" pitchFamily="65" charset="-120"/>
                </a:rPr>
                <a:t>金流</a:t>
              </a:r>
            </a:p>
          </p:txBody>
        </p:sp>
        <p:grpSp>
          <p:nvGrpSpPr>
            <p:cNvPr id="8" name="Group 1055"/>
            <p:cNvGrpSpPr>
              <a:grpSpLocks/>
            </p:cNvGrpSpPr>
            <p:nvPr/>
          </p:nvGrpSpPr>
          <p:grpSpPr bwMode="auto">
            <a:xfrm>
              <a:off x="2331" y="820"/>
              <a:ext cx="3134" cy="1534"/>
              <a:chOff x="2331" y="836"/>
              <a:chExt cx="3134" cy="1534"/>
            </a:xfrm>
          </p:grpSpPr>
          <p:sp>
            <p:nvSpPr>
              <p:cNvPr id="9" name="Text Box 1029"/>
              <p:cNvSpPr txBox="1">
                <a:spLocks noChangeArrowheads="1"/>
              </p:cNvSpPr>
              <p:nvPr/>
            </p:nvSpPr>
            <p:spPr bwMode="auto">
              <a:xfrm>
                <a:off x="2517" y="1899"/>
                <a:ext cx="1178" cy="410"/>
              </a:xfrm>
              <a:prstGeom prst="rect">
                <a:avLst/>
              </a:prstGeom>
              <a:solidFill>
                <a:srgbClr val="FFFF00"/>
              </a:solidFill>
              <a:ln w="9525">
                <a:solidFill>
                  <a:sysClr val="windowText" lastClr="000000"/>
                </a:solidFill>
                <a:miter lim="800000"/>
                <a:headEnd/>
                <a:tailEnd/>
              </a:ln>
            </p:spPr>
            <p:txBody>
              <a:bodyP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zh-TW" altLang="en-US" sz="1800" b="1" i="0" u="sng" strike="noStrike" kern="0" cap="none" spc="0" normalizeH="0" baseline="0" noProof="0" dirty="0">
                    <a:ln>
                      <a:noFill/>
                    </a:ln>
                    <a:solidFill>
                      <a:srgbClr val="000099"/>
                    </a:solidFill>
                    <a:effectLst/>
                    <a:uLnTx/>
                    <a:uFillTx/>
                    <a:latin typeface="Times New Roman" charset="0"/>
                    <a:ea typeface="標楷體" pitchFamily="65" charset="-120"/>
                  </a:rPr>
                  <a:t>客戶申請時間</a:t>
                </a:r>
                <a:r>
                  <a:rPr kumimoji="1" lang="en-US" altLang="zh-TW" sz="1800" b="1" i="0" u="sng" strike="noStrike" kern="0" cap="none" spc="0" normalizeH="0" baseline="0" noProof="0" dirty="0">
                    <a:ln>
                      <a:noFill/>
                    </a:ln>
                    <a:solidFill>
                      <a:srgbClr val="000099"/>
                    </a:solidFill>
                    <a:effectLst/>
                    <a:uLnTx/>
                    <a:uFillTx/>
                    <a:latin typeface="Times New Roman" charset="0"/>
                    <a:ea typeface="標楷體" pitchFamily="65" charset="-120"/>
                  </a:rPr>
                  <a:t>:</a:t>
                </a:r>
              </a:p>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zh-TW" sz="1800" b="1" i="0" u="none" strike="noStrike" kern="0" cap="none" spc="0" normalizeH="0" baseline="0" noProof="0" dirty="0">
                    <a:ln>
                      <a:noFill/>
                    </a:ln>
                    <a:solidFill>
                      <a:srgbClr val="000099"/>
                    </a:solidFill>
                    <a:effectLst/>
                    <a:uLnTx/>
                    <a:uFillTx/>
                    <a:latin typeface="標楷體" pitchFamily="65" charset="-120"/>
                    <a:ea typeface="標楷體" pitchFamily="65" charset="-120"/>
                  </a:rPr>
                  <a:t>T+2</a:t>
                </a:r>
                <a:r>
                  <a:rPr kumimoji="1" lang="zh-TW" altLang="en-US" sz="1800" b="1" i="0" u="none" strike="noStrike" kern="0" cap="none" spc="0" normalizeH="0" baseline="0" noProof="0" dirty="0">
                    <a:ln>
                      <a:noFill/>
                    </a:ln>
                    <a:solidFill>
                      <a:srgbClr val="000099"/>
                    </a:solidFill>
                    <a:effectLst/>
                    <a:uLnTx/>
                    <a:uFillTx/>
                    <a:latin typeface="標楷體" pitchFamily="65" charset="-120"/>
                    <a:ea typeface="標楷體" pitchFamily="65" charset="-120"/>
                  </a:rPr>
                  <a:t>上</a:t>
                </a:r>
                <a:r>
                  <a:rPr kumimoji="1" lang="zh-TW" altLang="en-US" sz="1800" b="1" i="0" u="none" strike="noStrike" kern="0" cap="none" spc="0" normalizeH="0" baseline="0" noProof="0" dirty="0">
                    <a:ln>
                      <a:noFill/>
                    </a:ln>
                    <a:solidFill>
                      <a:srgbClr val="000099"/>
                    </a:solidFill>
                    <a:effectLst/>
                    <a:uLnTx/>
                    <a:uFillTx/>
                    <a:latin typeface="Times New Roman" charset="0"/>
                    <a:ea typeface="標楷體" pitchFamily="65" charset="-120"/>
                  </a:rPr>
                  <a:t>午</a:t>
                </a:r>
                <a:r>
                  <a:rPr kumimoji="1" lang="en-US" altLang="zh-TW" sz="1800" b="1" i="0" u="none" strike="noStrike" kern="0" cap="none" spc="0" normalizeH="0" baseline="0" noProof="0" dirty="0">
                    <a:ln>
                      <a:noFill/>
                    </a:ln>
                    <a:solidFill>
                      <a:srgbClr val="000099"/>
                    </a:solidFill>
                    <a:effectLst/>
                    <a:uLnTx/>
                    <a:uFillTx/>
                    <a:latin typeface="Times New Roman" charset="0"/>
                    <a:ea typeface="標楷體" pitchFamily="65" charset="-120"/>
                  </a:rPr>
                  <a:t>11:00</a:t>
                </a:r>
                <a:r>
                  <a:rPr kumimoji="1" lang="zh-TW" altLang="en-US" sz="1800" b="1" i="0" u="none" strike="noStrike" kern="0" cap="none" spc="0" normalizeH="0" baseline="0" noProof="0" dirty="0">
                    <a:ln>
                      <a:noFill/>
                    </a:ln>
                    <a:solidFill>
                      <a:srgbClr val="000099"/>
                    </a:solidFill>
                    <a:effectLst/>
                    <a:uLnTx/>
                    <a:uFillTx/>
                    <a:latin typeface="Times New Roman" charset="0"/>
                    <a:ea typeface="標楷體" pitchFamily="65" charset="-120"/>
                  </a:rPr>
                  <a:t>前</a:t>
                </a:r>
              </a:p>
            </p:txBody>
          </p:sp>
          <p:sp>
            <p:nvSpPr>
              <p:cNvPr id="10" name="Text Box 1030"/>
              <p:cNvSpPr txBox="1">
                <a:spLocks noChangeArrowheads="1"/>
              </p:cNvSpPr>
              <p:nvPr/>
            </p:nvSpPr>
            <p:spPr bwMode="auto">
              <a:xfrm>
                <a:off x="3742" y="1899"/>
                <a:ext cx="1406" cy="410"/>
              </a:xfrm>
              <a:prstGeom prst="rect">
                <a:avLst/>
              </a:prstGeom>
              <a:solidFill>
                <a:srgbClr val="FFFF00"/>
              </a:solidFill>
              <a:ln w="9525">
                <a:solidFill>
                  <a:sysClr val="windowText" lastClr="000000"/>
                </a:solidFill>
                <a:miter lim="800000"/>
                <a:headEnd/>
                <a:tailEnd/>
              </a:ln>
            </p:spPr>
            <p:txBody>
              <a:bodyP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zh-TW" altLang="en-US" sz="1800" b="1" i="0" u="sng" strike="noStrike" kern="0" cap="none" spc="0" normalizeH="0" baseline="0" noProof="0">
                    <a:ln>
                      <a:noFill/>
                    </a:ln>
                    <a:solidFill>
                      <a:srgbClr val="000099"/>
                    </a:solidFill>
                    <a:effectLst/>
                    <a:uLnTx/>
                    <a:uFillTx/>
                    <a:latin typeface="Times New Roman" charset="0"/>
                    <a:ea typeface="標楷體" pitchFamily="65" charset="-120"/>
                  </a:rPr>
                  <a:t>客戶申請時間</a:t>
                </a:r>
                <a:r>
                  <a:rPr kumimoji="1" lang="en-US" altLang="zh-TW" sz="1800" b="1" i="0" u="sng" strike="noStrike" kern="0" cap="none" spc="0" normalizeH="0" baseline="0" noProof="0">
                    <a:ln>
                      <a:noFill/>
                    </a:ln>
                    <a:solidFill>
                      <a:srgbClr val="000099"/>
                    </a:solidFill>
                    <a:effectLst/>
                    <a:uLnTx/>
                    <a:uFillTx/>
                    <a:latin typeface="Times New Roman" charset="0"/>
                    <a:ea typeface="標楷體" pitchFamily="65" charset="-120"/>
                  </a:rPr>
                  <a:t>:</a:t>
                </a:r>
              </a:p>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zh-TW" sz="1800" b="1" i="0" u="none" strike="noStrike" kern="0" cap="none" spc="0" normalizeH="0" baseline="0" noProof="0">
                    <a:ln>
                      <a:noFill/>
                    </a:ln>
                    <a:solidFill>
                      <a:srgbClr val="000099"/>
                    </a:solidFill>
                    <a:effectLst/>
                    <a:uLnTx/>
                    <a:uFillTx/>
                    <a:latin typeface="標楷體" pitchFamily="65" charset="-120"/>
                    <a:ea typeface="標楷體" pitchFamily="65" charset="-120"/>
                  </a:rPr>
                  <a:t>T+1</a:t>
                </a:r>
                <a:r>
                  <a:rPr kumimoji="1" lang="zh-TW" altLang="en-US" sz="1800" b="1" i="0" u="none" strike="noStrike" kern="0" cap="none" spc="0" normalizeH="0" baseline="0" noProof="0">
                    <a:ln>
                      <a:noFill/>
                    </a:ln>
                    <a:solidFill>
                      <a:srgbClr val="000099"/>
                    </a:solidFill>
                    <a:effectLst/>
                    <a:uLnTx/>
                    <a:uFillTx/>
                    <a:latin typeface="標楷體" pitchFamily="65" charset="-120"/>
                    <a:ea typeface="標楷體" pitchFamily="65" charset="-120"/>
                  </a:rPr>
                  <a:t>中</a:t>
                </a:r>
                <a:r>
                  <a:rPr kumimoji="1" lang="zh-TW" altLang="en-US" sz="1800" b="1" i="0" u="none" strike="noStrike" kern="0" cap="none" spc="0" normalizeH="0" baseline="0" noProof="0">
                    <a:ln>
                      <a:noFill/>
                    </a:ln>
                    <a:solidFill>
                      <a:srgbClr val="000099"/>
                    </a:solidFill>
                    <a:effectLst/>
                    <a:uLnTx/>
                    <a:uFillTx/>
                    <a:latin typeface="Times New Roman" charset="0"/>
                    <a:ea typeface="標楷體" pitchFamily="65" charset="-120"/>
                  </a:rPr>
                  <a:t>午</a:t>
                </a:r>
                <a:r>
                  <a:rPr kumimoji="1" lang="en-US" altLang="zh-TW" sz="1800" b="1" i="0" u="none" strike="noStrike" kern="0" cap="none" spc="0" normalizeH="0" baseline="0" noProof="0">
                    <a:ln>
                      <a:noFill/>
                    </a:ln>
                    <a:solidFill>
                      <a:srgbClr val="000099"/>
                    </a:solidFill>
                    <a:effectLst/>
                    <a:uLnTx/>
                    <a:uFillTx/>
                    <a:latin typeface="Times New Roman" charset="0"/>
                    <a:ea typeface="標楷體" pitchFamily="65" charset="-120"/>
                  </a:rPr>
                  <a:t>12:00</a:t>
                </a:r>
                <a:r>
                  <a:rPr kumimoji="1" lang="zh-TW" altLang="en-US" sz="1800" b="1" i="0" u="none" strike="noStrike" kern="0" cap="none" spc="0" normalizeH="0" baseline="0" noProof="0">
                    <a:ln>
                      <a:noFill/>
                    </a:ln>
                    <a:solidFill>
                      <a:srgbClr val="000099"/>
                    </a:solidFill>
                    <a:effectLst/>
                    <a:uLnTx/>
                    <a:uFillTx/>
                    <a:latin typeface="Times New Roman" charset="0"/>
                    <a:ea typeface="標楷體" pitchFamily="65" charset="-120"/>
                  </a:rPr>
                  <a:t>前</a:t>
                </a:r>
              </a:p>
            </p:txBody>
          </p:sp>
          <p:sp>
            <p:nvSpPr>
              <p:cNvPr id="11" name="Text Box 1035"/>
              <p:cNvSpPr txBox="1">
                <a:spLocks noChangeArrowheads="1"/>
              </p:cNvSpPr>
              <p:nvPr/>
            </p:nvSpPr>
            <p:spPr bwMode="auto">
              <a:xfrm>
                <a:off x="2521" y="1392"/>
                <a:ext cx="1179" cy="358"/>
              </a:xfrm>
              <a:prstGeom prst="rect">
                <a:avLst/>
              </a:prstGeom>
              <a:solidFill>
                <a:srgbClr val="FFCC00"/>
              </a:solidFill>
              <a:ln w="9525">
                <a:solidFill>
                  <a:sysClr val="windowText" lastClr="000000"/>
                </a:solidFill>
                <a:miter lim="800000"/>
                <a:headEnd/>
                <a:tailEnd/>
              </a:ln>
            </p:spPr>
            <p:txBody>
              <a:bodyPr>
                <a:spAutoFit/>
              </a:bodyPr>
              <a:lstStyle/>
              <a:p>
                <a:pPr marL="0" marR="0" lvl="0" indent="0" algn="ctr" defTabSz="914400" eaLnBrk="1" fontAlgn="auto" latinLnBrk="0" hangingPunct="1">
                  <a:lnSpc>
                    <a:spcPct val="85000"/>
                  </a:lnSpc>
                  <a:spcBef>
                    <a:spcPts val="0"/>
                  </a:spcBef>
                  <a:spcAft>
                    <a:spcPts val="0"/>
                  </a:spcAft>
                  <a:buClrTx/>
                  <a:buSzTx/>
                  <a:buFontTx/>
                  <a:buNone/>
                  <a:tabLst/>
                  <a:defRPr/>
                </a:pPr>
                <a:r>
                  <a:rPr kumimoji="1" lang="en-US" altLang="zh-TW" sz="1800" b="1" i="0" u="none" strike="noStrike" kern="0" cap="none" spc="0" normalizeH="0" baseline="0" noProof="0">
                    <a:ln>
                      <a:noFill/>
                    </a:ln>
                    <a:solidFill>
                      <a:srgbClr val="000099"/>
                    </a:solidFill>
                    <a:effectLst/>
                    <a:uLnTx/>
                    <a:uFillTx/>
                    <a:latin typeface="Times New Roman" charset="0"/>
                    <a:ea typeface="標楷體" pitchFamily="65" charset="-120"/>
                  </a:rPr>
                  <a:t>T+5</a:t>
                </a:r>
                <a:r>
                  <a:rPr kumimoji="1" lang="zh-TW" altLang="en-US" sz="1800" b="1" i="0" u="none" strike="noStrike" kern="0" cap="none" spc="0" normalizeH="0" baseline="0" noProof="0">
                    <a:ln>
                      <a:noFill/>
                    </a:ln>
                    <a:solidFill>
                      <a:srgbClr val="000099"/>
                    </a:solidFill>
                    <a:effectLst/>
                    <a:uLnTx/>
                    <a:uFillTx/>
                    <a:latin typeface="Times New Roman" charset="0"/>
                    <a:ea typeface="標楷體" pitchFamily="65" charset="-120"/>
                  </a:rPr>
                  <a:t>型</a:t>
                </a:r>
                <a:r>
                  <a:rPr kumimoji="1" lang="en-US" altLang="zh-TW" sz="1800" b="1" i="0" u="none" strike="noStrike" kern="0" cap="none" spc="0" normalizeH="0" baseline="0" noProof="0">
                    <a:ln>
                      <a:noFill/>
                    </a:ln>
                    <a:solidFill>
                      <a:srgbClr val="000099"/>
                    </a:solidFill>
                    <a:effectLst/>
                    <a:uLnTx/>
                    <a:uFillTx/>
                    <a:latin typeface="Times New Roman" charset="0"/>
                    <a:ea typeface="標楷體" pitchFamily="65" charset="-120"/>
                  </a:rPr>
                  <a:t>-</a:t>
                </a:r>
                <a:r>
                  <a:rPr kumimoji="1" lang="zh-TW" altLang="en-US" sz="1800" b="1" i="0" u="none" strike="noStrike" kern="0" cap="none" spc="0" normalizeH="0" baseline="0" noProof="0">
                    <a:ln>
                      <a:noFill/>
                    </a:ln>
                    <a:solidFill>
                      <a:srgbClr val="000099"/>
                    </a:solidFill>
                    <a:effectLst/>
                    <a:uLnTx/>
                    <a:uFillTx/>
                    <a:latin typeface="Times New Roman" charset="0"/>
                    <a:ea typeface="標楷體" pitchFamily="65" charset="-120"/>
                  </a:rPr>
                  <a:t>借貸款項</a:t>
                </a:r>
              </a:p>
              <a:p>
                <a:pPr marL="0" marR="0" lvl="0" indent="0" algn="ctr" defTabSz="914400" eaLnBrk="1" fontAlgn="auto" latinLnBrk="0" hangingPunct="1">
                  <a:lnSpc>
                    <a:spcPct val="85000"/>
                  </a:lnSpc>
                  <a:spcBef>
                    <a:spcPts val="0"/>
                  </a:spcBef>
                  <a:spcAft>
                    <a:spcPts val="0"/>
                  </a:spcAft>
                  <a:buClrTx/>
                  <a:buSzTx/>
                  <a:buFontTx/>
                  <a:buNone/>
                  <a:tabLst/>
                  <a:defRPr/>
                </a:pPr>
                <a:r>
                  <a:rPr kumimoji="1" lang="en-US" altLang="zh-TW" sz="1800" b="1" i="0" u="none" strike="noStrike" kern="0" cap="none" spc="0" normalizeH="0" baseline="0" noProof="0">
                    <a:ln>
                      <a:noFill/>
                    </a:ln>
                    <a:solidFill>
                      <a:srgbClr val="000099"/>
                    </a:solidFill>
                    <a:effectLst/>
                    <a:uLnTx/>
                    <a:uFillTx/>
                    <a:latin typeface="Times New Roman" charset="0"/>
                    <a:ea typeface="標楷體" pitchFamily="65" charset="-120"/>
                  </a:rPr>
                  <a:t>(T+2~T+5)</a:t>
                </a:r>
              </a:p>
            </p:txBody>
          </p:sp>
          <p:sp>
            <p:nvSpPr>
              <p:cNvPr id="12" name="Text Box 1036"/>
              <p:cNvSpPr txBox="1">
                <a:spLocks noChangeArrowheads="1"/>
              </p:cNvSpPr>
              <p:nvPr/>
            </p:nvSpPr>
            <p:spPr bwMode="auto">
              <a:xfrm>
                <a:off x="3744" y="1392"/>
                <a:ext cx="1406" cy="358"/>
              </a:xfrm>
              <a:prstGeom prst="rect">
                <a:avLst/>
              </a:prstGeom>
              <a:solidFill>
                <a:srgbClr val="FFCC00"/>
              </a:solidFill>
              <a:ln w="9525">
                <a:solidFill>
                  <a:sysClr val="windowText" lastClr="000000"/>
                </a:solidFill>
                <a:miter lim="800000"/>
                <a:headEnd/>
                <a:tailEnd/>
              </a:ln>
            </p:spPr>
            <p:txBody>
              <a:bodyPr>
                <a:spAutoFit/>
              </a:bodyPr>
              <a:lstStyle/>
              <a:p>
                <a:pPr marL="0" marR="0" lvl="0" indent="0" algn="ctr" defTabSz="914400" eaLnBrk="1" fontAlgn="auto" latinLnBrk="0" hangingPunct="1">
                  <a:lnSpc>
                    <a:spcPct val="85000"/>
                  </a:lnSpc>
                  <a:spcBef>
                    <a:spcPts val="0"/>
                  </a:spcBef>
                  <a:spcAft>
                    <a:spcPts val="0"/>
                  </a:spcAft>
                  <a:buClrTx/>
                  <a:buSzTx/>
                  <a:buFontTx/>
                  <a:buNone/>
                  <a:tabLst/>
                  <a:defRPr/>
                </a:pPr>
                <a:r>
                  <a:rPr kumimoji="1" lang="zh-TW" altLang="en-US" sz="1800" b="1" i="0" u="none" strike="noStrike" kern="0" cap="none" spc="0" normalizeH="0" baseline="0" noProof="0" dirty="0">
                    <a:ln>
                      <a:noFill/>
                    </a:ln>
                    <a:solidFill>
                      <a:srgbClr val="000099"/>
                    </a:solidFill>
                    <a:effectLst/>
                    <a:uLnTx/>
                    <a:uFillTx/>
                    <a:latin typeface="Times New Roman" charset="0"/>
                    <a:ea typeface="標楷體" pitchFamily="65" charset="-120"/>
                  </a:rPr>
                  <a:t>半年型 </a:t>
                </a:r>
                <a:r>
                  <a:rPr kumimoji="1" lang="en-US" altLang="zh-TW" sz="1800" b="1" i="0" u="none" strike="noStrike" kern="0" cap="none" spc="0" normalizeH="0" baseline="0" noProof="0" dirty="0">
                    <a:ln>
                      <a:noFill/>
                    </a:ln>
                    <a:solidFill>
                      <a:srgbClr val="000099"/>
                    </a:solidFill>
                    <a:effectLst/>
                    <a:uLnTx/>
                    <a:uFillTx/>
                    <a:latin typeface="Times New Roman" charset="0"/>
                    <a:ea typeface="標楷體" pitchFamily="65" charset="-120"/>
                  </a:rPr>
                  <a:t>- </a:t>
                </a:r>
                <a:r>
                  <a:rPr kumimoji="1" lang="zh-TW" altLang="en-US" sz="1800" b="1" i="0" u="none" strike="noStrike" kern="0" cap="none" spc="0" normalizeH="0" baseline="0" noProof="0" dirty="0">
                    <a:ln>
                      <a:noFill/>
                    </a:ln>
                    <a:solidFill>
                      <a:srgbClr val="000099"/>
                    </a:solidFill>
                    <a:effectLst/>
                    <a:uLnTx/>
                    <a:uFillTx/>
                    <a:latin typeface="Times New Roman" charset="0"/>
                    <a:ea typeface="標楷體" pitchFamily="65" charset="-120"/>
                  </a:rPr>
                  <a:t>借貸款項</a:t>
                </a:r>
              </a:p>
              <a:p>
                <a:pPr marL="0" marR="0" lvl="0" indent="0" algn="ctr" defTabSz="914400" eaLnBrk="1" fontAlgn="auto" latinLnBrk="0" hangingPunct="1">
                  <a:lnSpc>
                    <a:spcPct val="85000"/>
                  </a:lnSpc>
                  <a:spcBef>
                    <a:spcPts val="0"/>
                  </a:spcBef>
                  <a:spcAft>
                    <a:spcPts val="0"/>
                  </a:spcAft>
                  <a:buClrTx/>
                  <a:buSzTx/>
                  <a:buFontTx/>
                  <a:buNone/>
                  <a:tabLst/>
                  <a:defRPr/>
                </a:pPr>
                <a:r>
                  <a:rPr kumimoji="1" lang="en-US" altLang="zh-TW" sz="1800" b="1" i="0" u="none" strike="noStrike" kern="0" cap="none" spc="0" normalizeH="0" baseline="0" noProof="0" dirty="0">
                    <a:ln>
                      <a:noFill/>
                    </a:ln>
                    <a:solidFill>
                      <a:srgbClr val="000099"/>
                    </a:solidFill>
                    <a:effectLst/>
                    <a:uLnTx/>
                    <a:uFillTx/>
                    <a:latin typeface="Times New Roman" charset="0"/>
                    <a:ea typeface="標楷體" pitchFamily="65" charset="-120"/>
                  </a:rPr>
                  <a:t>(6</a:t>
                </a:r>
                <a:r>
                  <a:rPr kumimoji="1" lang="zh-TW" altLang="en-US" sz="1800" b="1" i="0" u="none" strike="noStrike" kern="0" cap="none" spc="0" normalizeH="0" baseline="0" noProof="0" dirty="0">
                    <a:ln>
                      <a:noFill/>
                    </a:ln>
                    <a:solidFill>
                      <a:srgbClr val="000099"/>
                    </a:solidFill>
                    <a:effectLst/>
                    <a:uLnTx/>
                    <a:uFillTx/>
                    <a:latin typeface="Times New Roman" charset="0"/>
                    <a:ea typeface="標楷體" pitchFamily="65" charset="-120"/>
                  </a:rPr>
                  <a:t>個月，得展延二次</a:t>
                </a:r>
                <a:r>
                  <a:rPr kumimoji="1" lang="en-US" altLang="zh-TW" sz="1800" b="1" i="0" u="none" strike="noStrike" kern="0" cap="none" spc="0" normalizeH="0" baseline="0" noProof="0" dirty="0">
                    <a:ln>
                      <a:noFill/>
                    </a:ln>
                    <a:solidFill>
                      <a:srgbClr val="000099"/>
                    </a:solidFill>
                    <a:effectLst/>
                    <a:uLnTx/>
                    <a:uFillTx/>
                    <a:latin typeface="Times New Roman" charset="0"/>
                    <a:ea typeface="標楷體" pitchFamily="65" charset="-120"/>
                  </a:rPr>
                  <a:t>)</a:t>
                </a:r>
              </a:p>
            </p:txBody>
          </p:sp>
          <p:sp>
            <p:nvSpPr>
              <p:cNvPr id="13" name="Line 1039"/>
              <p:cNvSpPr>
                <a:spLocks noChangeShapeType="1"/>
              </p:cNvSpPr>
              <p:nvPr/>
            </p:nvSpPr>
            <p:spPr bwMode="auto">
              <a:xfrm flipH="1">
                <a:off x="3111" y="1182"/>
                <a:ext cx="680" cy="209"/>
              </a:xfrm>
              <a:prstGeom prst="line">
                <a:avLst/>
              </a:prstGeom>
              <a:noFill/>
              <a:ln w="9525">
                <a:solidFill>
                  <a:sysClr val="windowText" lastClr="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a:ln>
                    <a:noFill/>
                  </a:ln>
                  <a:solidFill>
                    <a:prstClr val="black"/>
                  </a:solidFill>
                  <a:effectLst/>
                  <a:uLnTx/>
                  <a:uFillTx/>
                  <a:latin typeface="Constantia"/>
                  <a:ea typeface="標楷體" panose="03000509000000000000" pitchFamily="65" charset="-120"/>
                </a:endParaRPr>
              </a:p>
            </p:txBody>
          </p:sp>
          <p:sp>
            <p:nvSpPr>
              <p:cNvPr id="14" name="Text Box 1026"/>
              <p:cNvSpPr txBox="1">
                <a:spLocks noChangeArrowheads="1"/>
              </p:cNvSpPr>
              <p:nvPr/>
            </p:nvSpPr>
            <p:spPr bwMode="auto">
              <a:xfrm>
                <a:off x="2331" y="836"/>
                <a:ext cx="3134" cy="1534"/>
              </a:xfrm>
              <a:prstGeom prst="rect">
                <a:avLst/>
              </a:prstGeom>
              <a:noFill/>
              <a:ln w="9525">
                <a:solidFill>
                  <a:sysClr val="windowText" lastClr="000000"/>
                </a:solidFill>
                <a:miter lim="800000"/>
                <a:headEnd/>
                <a:tailEnd/>
              </a:ln>
            </p:spPr>
            <p:txBody>
              <a:bodyPr wrap="square">
                <a:spAutoFit/>
              </a:body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1" lang="zh-TW" altLang="en-US" sz="1800" b="1" i="0" u="none" strike="noStrike" kern="0" cap="none" spc="0" normalizeH="0" baseline="0" noProof="0" dirty="0">
                    <a:ln>
                      <a:noFill/>
                    </a:ln>
                    <a:solidFill>
                      <a:srgbClr val="000099"/>
                    </a:solidFill>
                    <a:effectLst/>
                    <a:uLnTx/>
                    <a:uFillTx/>
                    <a:latin typeface="Times New Roman" charset="0"/>
                    <a:ea typeface="標楷體" pitchFamily="65" charset="-120"/>
                  </a:rPr>
                  <a:t>證券商</a:t>
                </a:r>
              </a:p>
              <a:p>
                <a:pPr marL="0" marR="0" lvl="0" indent="0" algn="ctr" defTabSz="914400" eaLnBrk="1" fontAlgn="auto" latinLnBrk="0" hangingPunct="1">
                  <a:lnSpc>
                    <a:spcPct val="100000"/>
                  </a:lnSpc>
                  <a:spcBef>
                    <a:spcPct val="50000"/>
                  </a:spcBef>
                  <a:spcAft>
                    <a:spcPts val="0"/>
                  </a:spcAft>
                  <a:buClrTx/>
                  <a:buSzTx/>
                  <a:buFontTx/>
                  <a:buNone/>
                  <a:tabLst/>
                  <a:defRPr/>
                </a:pPr>
                <a:endParaRPr kumimoji="1" lang="zh-TW" altLang="en-US" sz="1800" b="1" i="0" u="none" strike="noStrike" kern="0" cap="none" spc="0" normalizeH="0" baseline="0" noProof="0" dirty="0">
                  <a:ln>
                    <a:noFill/>
                  </a:ln>
                  <a:solidFill>
                    <a:srgbClr val="000099"/>
                  </a:solidFill>
                  <a:effectLst/>
                  <a:uLnTx/>
                  <a:uFillTx/>
                  <a:latin typeface="Times New Roman" charset="0"/>
                  <a:ea typeface="標楷體" pitchFamily="65" charset="-120"/>
                </a:endParaRPr>
              </a:p>
              <a:p>
                <a:pPr marL="0" marR="0" lvl="0" indent="0" algn="ctr" defTabSz="914400" eaLnBrk="1" fontAlgn="auto" latinLnBrk="0" hangingPunct="1">
                  <a:lnSpc>
                    <a:spcPct val="100000"/>
                  </a:lnSpc>
                  <a:spcBef>
                    <a:spcPct val="50000"/>
                  </a:spcBef>
                  <a:spcAft>
                    <a:spcPts val="0"/>
                  </a:spcAft>
                  <a:buClrTx/>
                  <a:buSzTx/>
                  <a:buFontTx/>
                  <a:buNone/>
                  <a:tabLst/>
                  <a:defRPr/>
                </a:pPr>
                <a:endParaRPr kumimoji="1" lang="zh-TW" altLang="en-US" sz="1800" b="1" i="0" u="none" strike="noStrike" kern="0" cap="none" spc="0" normalizeH="0" baseline="0" noProof="0" dirty="0">
                  <a:ln>
                    <a:noFill/>
                  </a:ln>
                  <a:solidFill>
                    <a:srgbClr val="000099"/>
                  </a:solidFill>
                  <a:effectLst/>
                  <a:uLnTx/>
                  <a:uFillTx/>
                  <a:latin typeface="Times New Roman" charset="0"/>
                  <a:ea typeface="標楷體" pitchFamily="65" charset="-120"/>
                </a:endParaRPr>
              </a:p>
              <a:p>
                <a:pPr marL="0" marR="0" lvl="0" indent="0" algn="ctr" defTabSz="914400" eaLnBrk="1" fontAlgn="auto" latinLnBrk="0" hangingPunct="1">
                  <a:lnSpc>
                    <a:spcPct val="100000"/>
                  </a:lnSpc>
                  <a:spcBef>
                    <a:spcPct val="50000"/>
                  </a:spcBef>
                  <a:spcAft>
                    <a:spcPts val="0"/>
                  </a:spcAft>
                  <a:buClrTx/>
                  <a:buSzTx/>
                  <a:buFontTx/>
                  <a:buNone/>
                  <a:tabLst/>
                  <a:defRPr/>
                </a:pPr>
                <a:endParaRPr kumimoji="1" lang="zh-TW" altLang="en-US" sz="1800" b="1" i="0" u="none" strike="noStrike" kern="0" cap="none" spc="0" normalizeH="0" baseline="0" noProof="0" dirty="0">
                  <a:ln>
                    <a:noFill/>
                  </a:ln>
                  <a:solidFill>
                    <a:srgbClr val="000099"/>
                  </a:solidFill>
                  <a:effectLst/>
                  <a:uLnTx/>
                  <a:uFillTx/>
                  <a:latin typeface="Times New Roman" charset="0"/>
                  <a:ea typeface="標楷體" pitchFamily="65" charset="-120"/>
                </a:endParaRPr>
              </a:p>
              <a:p>
                <a:pPr marL="0" marR="0" lvl="0" indent="0" algn="ctr" defTabSz="914400" eaLnBrk="1" fontAlgn="auto" latinLnBrk="0" hangingPunct="1">
                  <a:lnSpc>
                    <a:spcPct val="100000"/>
                  </a:lnSpc>
                  <a:spcBef>
                    <a:spcPct val="50000"/>
                  </a:spcBef>
                  <a:spcAft>
                    <a:spcPts val="0"/>
                  </a:spcAft>
                  <a:buClrTx/>
                  <a:buSzTx/>
                  <a:buFontTx/>
                  <a:buNone/>
                  <a:tabLst/>
                  <a:defRPr/>
                </a:pPr>
                <a:endParaRPr kumimoji="1" lang="zh-TW" altLang="en-US" sz="1800" b="1" i="0" u="none" strike="noStrike" kern="0" cap="none" spc="0" normalizeH="0" baseline="0" noProof="0" dirty="0">
                  <a:ln>
                    <a:noFill/>
                  </a:ln>
                  <a:solidFill>
                    <a:srgbClr val="000099"/>
                  </a:solidFill>
                  <a:effectLst/>
                  <a:uLnTx/>
                  <a:uFillTx/>
                  <a:latin typeface="Times New Roman" charset="0"/>
                  <a:ea typeface="標楷體" pitchFamily="65" charset="-120"/>
                </a:endParaRPr>
              </a:p>
              <a:p>
                <a:pPr marL="0" marR="0" lvl="0" indent="0" algn="ctr" defTabSz="914400" eaLnBrk="1" fontAlgn="auto" latinLnBrk="0" hangingPunct="1">
                  <a:lnSpc>
                    <a:spcPct val="100000"/>
                  </a:lnSpc>
                  <a:spcBef>
                    <a:spcPct val="50000"/>
                  </a:spcBef>
                  <a:spcAft>
                    <a:spcPts val="0"/>
                  </a:spcAft>
                  <a:buClrTx/>
                  <a:buSzTx/>
                  <a:buFontTx/>
                  <a:buNone/>
                  <a:tabLst/>
                  <a:defRPr/>
                </a:pPr>
                <a:endParaRPr kumimoji="1" lang="en-US" altLang="zh-TW" sz="1800" b="1" i="0" u="none" strike="noStrike" kern="0" cap="none" spc="0" normalizeH="0" baseline="0" noProof="0" dirty="0">
                  <a:ln>
                    <a:noFill/>
                  </a:ln>
                  <a:solidFill>
                    <a:srgbClr val="000099"/>
                  </a:solidFill>
                  <a:effectLst/>
                  <a:uLnTx/>
                  <a:uFillTx/>
                  <a:latin typeface="Times New Roman" charset="0"/>
                  <a:ea typeface="標楷體" pitchFamily="65" charset="-120"/>
                </a:endParaRPr>
              </a:p>
            </p:txBody>
          </p:sp>
        </p:grpSp>
      </p:grpSp>
      <p:sp>
        <p:nvSpPr>
          <p:cNvPr id="15" name="Text Box 1028"/>
          <p:cNvSpPr txBox="1">
            <a:spLocks noChangeArrowheads="1"/>
          </p:cNvSpPr>
          <p:nvPr/>
        </p:nvSpPr>
        <p:spPr bwMode="auto">
          <a:xfrm>
            <a:off x="2126992" y="2533856"/>
            <a:ext cx="1534738" cy="815608"/>
          </a:xfrm>
          <a:prstGeom prst="rect">
            <a:avLst/>
          </a:prstGeom>
          <a:noFill/>
          <a:ln w="9525">
            <a:solidFill>
              <a:sysClr val="windowText" lastClr="000000"/>
            </a:solidFill>
            <a:miter lim="800000"/>
            <a:headEnd/>
            <a:tailEnd/>
          </a:ln>
        </p:spPr>
        <p:txBody>
          <a:bodyPr wrap="square">
            <a:spAutoFit/>
          </a:bodyPr>
          <a:lstStyle/>
          <a:p>
            <a:pPr marL="0" marR="0" lvl="0" indent="0" algn="ctr" defTabSz="914400" eaLnBrk="1" fontAlgn="auto" latinLnBrk="0" hangingPunct="1">
              <a:lnSpc>
                <a:spcPct val="100000"/>
              </a:lnSpc>
              <a:spcBef>
                <a:spcPct val="50000"/>
              </a:spcBef>
              <a:spcAft>
                <a:spcPts val="0"/>
              </a:spcAft>
              <a:buClrTx/>
              <a:buSzTx/>
              <a:buFontTx/>
              <a:buNone/>
              <a:tabLst/>
              <a:defRPr/>
            </a:pPr>
            <a:endParaRPr kumimoji="1" lang="en-US" altLang="zh-TW" sz="800" b="1" i="0" u="none" strike="noStrike" kern="0" cap="none" spc="0" normalizeH="0" baseline="0" noProof="0" dirty="0">
              <a:ln>
                <a:noFill/>
              </a:ln>
              <a:solidFill>
                <a:srgbClr val="000099"/>
              </a:solidFill>
              <a:effectLst/>
              <a:uLnTx/>
              <a:uFillTx/>
              <a:latin typeface="Times New Roman" charset="0"/>
              <a:ea typeface="標楷體" pitchFamily="65" charset="-120"/>
            </a:endParaRPr>
          </a:p>
          <a:p>
            <a:pPr marL="0" marR="0" lvl="0" indent="0" algn="ctr" defTabSz="914400" eaLnBrk="1" fontAlgn="auto" latinLnBrk="0" hangingPunct="1">
              <a:lnSpc>
                <a:spcPct val="100000"/>
              </a:lnSpc>
              <a:spcBef>
                <a:spcPct val="50000"/>
              </a:spcBef>
              <a:spcAft>
                <a:spcPts val="0"/>
              </a:spcAft>
              <a:buClrTx/>
              <a:buSzTx/>
              <a:buFontTx/>
              <a:buNone/>
              <a:tabLst/>
              <a:defRPr/>
            </a:pPr>
            <a:r>
              <a:rPr kumimoji="1" lang="zh-TW" altLang="en-US" sz="1800" b="1" i="0" u="none" strike="noStrike" kern="0" cap="none" spc="0" normalizeH="0" baseline="0" noProof="0" dirty="0">
                <a:ln>
                  <a:noFill/>
                </a:ln>
                <a:solidFill>
                  <a:srgbClr val="000099"/>
                </a:solidFill>
                <a:effectLst/>
                <a:uLnTx/>
                <a:uFillTx/>
                <a:latin typeface="Times New Roman" charset="0"/>
                <a:ea typeface="標楷體" pitchFamily="65" charset="-120"/>
              </a:rPr>
              <a:t>客戶</a:t>
            </a:r>
          </a:p>
          <a:p>
            <a:pPr marL="0" marR="0" lvl="0" indent="0" algn="ctr" defTabSz="914400" eaLnBrk="1" fontAlgn="auto" latinLnBrk="0" hangingPunct="1">
              <a:lnSpc>
                <a:spcPct val="100000"/>
              </a:lnSpc>
              <a:spcBef>
                <a:spcPct val="50000"/>
              </a:spcBef>
              <a:spcAft>
                <a:spcPts val="0"/>
              </a:spcAft>
              <a:buClrTx/>
              <a:buSzTx/>
              <a:buFontTx/>
              <a:buNone/>
              <a:tabLst/>
              <a:defRPr/>
            </a:pPr>
            <a:endParaRPr kumimoji="1" lang="en-US" altLang="zh-TW" sz="800" b="1" i="0" u="none" strike="noStrike" kern="0" cap="none" spc="0" normalizeH="0" baseline="0" noProof="0" dirty="0">
              <a:ln>
                <a:noFill/>
              </a:ln>
              <a:solidFill>
                <a:srgbClr val="000099"/>
              </a:solidFill>
              <a:effectLst/>
              <a:uLnTx/>
              <a:uFillTx/>
              <a:latin typeface="Times New Roman" charset="0"/>
              <a:ea typeface="標楷體" pitchFamily="65" charset="-120"/>
            </a:endParaRPr>
          </a:p>
        </p:txBody>
      </p:sp>
      <p:sp>
        <p:nvSpPr>
          <p:cNvPr id="16" name="Text Box 1031"/>
          <p:cNvSpPr txBox="1">
            <a:spLocks noChangeArrowheads="1"/>
          </p:cNvSpPr>
          <p:nvPr/>
        </p:nvSpPr>
        <p:spPr bwMode="auto">
          <a:xfrm>
            <a:off x="2126993" y="4045246"/>
            <a:ext cx="1618529" cy="784830"/>
          </a:xfrm>
          <a:prstGeom prst="rect">
            <a:avLst/>
          </a:prstGeom>
          <a:noFill/>
          <a:ln w="9525">
            <a:solidFill>
              <a:sysClr val="windowText" lastClr="000000"/>
            </a:solidFill>
            <a:miter lim="800000"/>
            <a:headEnd/>
            <a:tailEnd/>
          </a:ln>
        </p:spPr>
        <p:txBody>
          <a:bodyPr wrap="square">
            <a:spAutoFit/>
          </a:body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1" lang="zh-TW" altLang="en-US" sz="1800" b="1" i="0" u="none" strike="noStrike" kern="0" cap="none" spc="0" normalizeH="0" baseline="0" noProof="0" dirty="0">
                <a:ln>
                  <a:noFill/>
                </a:ln>
                <a:solidFill>
                  <a:srgbClr val="000099"/>
                </a:solidFill>
                <a:effectLst/>
                <a:uLnTx/>
                <a:uFillTx/>
                <a:latin typeface="Times New Roman" charset="0"/>
                <a:ea typeface="標楷體" pitchFamily="65" charset="-120"/>
              </a:rPr>
              <a:t>客戶交割銀行</a:t>
            </a:r>
          </a:p>
          <a:p>
            <a:pPr marL="0" marR="0" lvl="0" indent="0" algn="ctr" defTabSz="914400" eaLnBrk="1" fontAlgn="auto" latinLnBrk="0" hangingPunct="1">
              <a:lnSpc>
                <a:spcPct val="100000"/>
              </a:lnSpc>
              <a:spcBef>
                <a:spcPct val="50000"/>
              </a:spcBef>
              <a:spcAft>
                <a:spcPts val="0"/>
              </a:spcAft>
              <a:buClrTx/>
              <a:buSzTx/>
              <a:buFontTx/>
              <a:buNone/>
              <a:tabLst/>
              <a:defRPr/>
            </a:pPr>
            <a:r>
              <a:rPr kumimoji="1" lang="zh-TW" altLang="en-US" sz="1800" b="1" i="0" u="none" strike="noStrike" kern="0" cap="none" spc="0" normalizeH="0" baseline="0" noProof="0" dirty="0">
                <a:ln>
                  <a:noFill/>
                </a:ln>
                <a:solidFill>
                  <a:srgbClr val="000099"/>
                </a:solidFill>
                <a:effectLst/>
                <a:uLnTx/>
                <a:uFillTx/>
                <a:latin typeface="Times New Roman" charset="0"/>
                <a:ea typeface="標楷體" pitchFamily="65" charset="-120"/>
              </a:rPr>
              <a:t>帳戶</a:t>
            </a:r>
          </a:p>
        </p:txBody>
      </p:sp>
      <p:sp>
        <p:nvSpPr>
          <p:cNvPr id="17" name="Text Box 1032"/>
          <p:cNvSpPr txBox="1">
            <a:spLocks noChangeArrowheads="1"/>
          </p:cNvSpPr>
          <p:nvPr/>
        </p:nvSpPr>
        <p:spPr bwMode="auto">
          <a:xfrm>
            <a:off x="2126992" y="5332021"/>
            <a:ext cx="1618529" cy="784830"/>
          </a:xfrm>
          <a:prstGeom prst="rect">
            <a:avLst/>
          </a:prstGeom>
          <a:noFill/>
          <a:ln w="9525">
            <a:solidFill>
              <a:sysClr val="windowText" lastClr="000000"/>
            </a:solidFill>
            <a:miter lim="800000"/>
            <a:headEnd/>
            <a:tailEnd/>
          </a:ln>
        </p:spPr>
        <p:txBody>
          <a:bodyPr wrap="square">
            <a:spAutoFit/>
          </a:body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1" lang="zh-TW" altLang="en-US" sz="1800" b="1" i="0" u="none" strike="noStrike" kern="0" cap="none" spc="0" normalizeH="0" baseline="0" noProof="0" dirty="0">
                <a:ln>
                  <a:noFill/>
                </a:ln>
                <a:solidFill>
                  <a:srgbClr val="000099"/>
                </a:solidFill>
                <a:effectLst/>
                <a:uLnTx/>
                <a:uFillTx/>
                <a:latin typeface="Times New Roman" charset="0"/>
                <a:ea typeface="標楷體" pitchFamily="65" charset="-120"/>
              </a:rPr>
              <a:t>證券商分公司</a:t>
            </a:r>
          </a:p>
          <a:p>
            <a:pPr marL="0" marR="0" lvl="0" indent="0" algn="ctr" defTabSz="914400" eaLnBrk="1" fontAlgn="auto" latinLnBrk="0" hangingPunct="1">
              <a:lnSpc>
                <a:spcPct val="100000"/>
              </a:lnSpc>
              <a:spcBef>
                <a:spcPct val="50000"/>
              </a:spcBef>
              <a:spcAft>
                <a:spcPts val="0"/>
              </a:spcAft>
              <a:buClrTx/>
              <a:buSzTx/>
              <a:buFontTx/>
              <a:buNone/>
              <a:tabLst/>
              <a:defRPr/>
            </a:pPr>
            <a:r>
              <a:rPr kumimoji="1" lang="zh-TW" altLang="en-US" sz="1800" b="1" i="0" u="none" strike="noStrike" kern="0" cap="none" spc="0" normalizeH="0" baseline="0" noProof="0" dirty="0">
                <a:ln>
                  <a:noFill/>
                </a:ln>
                <a:solidFill>
                  <a:srgbClr val="000099"/>
                </a:solidFill>
                <a:effectLst/>
                <a:uLnTx/>
                <a:uFillTx/>
                <a:latin typeface="Times New Roman" charset="0"/>
                <a:ea typeface="標楷體" pitchFamily="65" charset="-120"/>
              </a:rPr>
              <a:t>交割專戶</a:t>
            </a:r>
          </a:p>
        </p:txBody>
      </p:sp>
      <p:sp>
        <p:nvSpPr>
          <p:cNvPr id="18" name="Text Box 1033"/>
          <p:cNvSpPr txBox="1">
            <a:spLocks noChangeArrowheads="1"/>
          </p:cNvSpPr>
          <p:nvPr/>
        </p:nvSpPr>
        <p:spPr bwMode="auto">
          <a:xfrm>
            <a:off x="4879341" y="5502357"/>
            <a:ext cx="5398867" cy="369332"/>
          </a:xfrm>
          <a:prstGeom prst="rect">
            <a:avLst/>
          </a:prstGeom>
          <a:noFill/>
          <a:ln w="9525">
            <a:solidFill>
              <a:sysClr val="windowText" lastClr="000000"/>
            </a:solidFill>
            <a:miter lim="800000"/>
            <a:headEnd/>
            <a:tailEnd/>
          </a:ln>
        </p:spPr>
        <p:txBody>
          <a:bodyPr wrap="square">
            <a:spAutoFit/>
          </a:body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1" lang="zh-TW" altLang="en-US" sz="1800" b="1" i="0" u="none" strike="noStrike" kern="0" cap="none" spc="0" normalizeH="0" baseline="0" noProof="0" dirty="0">
                <a:ln>
                  <a:noFill/>
                </a:ln>
                <a:solidFill>
                  <a:srgbClr val="000099"/>
                </a:solidFill>
                <a:effectLst/>
                <a:uLnTx/>
                <a:uFillTx/>
                <a:latin typeface="Times New Roman" charset="0"/>
                <a:ea typeface="標楷體" pitchFamily="65" charset="-120"/>
              </a:rPr>
              <a:t>證券商總公司交割專戶</a:t>
            </a:r>
          </a:p>
        </p:txBody>
      </p:sp>
      <p:sp>
        <p:nvSpPr>
          <p:cNvPr id="19" name="Text Box 1034"/>
          <p:cNvSpPr txBox="1">
            <a:spLocks noChangeArrowheads="1"/>
          </p:cNvSpPr>
          <p:nvPr/>
        </p:nvSpPr>
        <p:spPr bwMode="auto">
          <a:xfrm>
            <a:off x="4904041" y="6394413"/>
            <a:ext cx="5382957" cy="369332"/>
          </a:xfrm>
          <a:prstGeom prst="rect">
            <a:avLst/>
          </a:prstGeom>
          <a:noFill/>
          <a:ln w="9525">
            <a:solidFill>
              <a:sysClr val="windowText" lastClr="000000"/>
            </a:solidFill>
            <a:miter lim="800000"/>
            <a:headEnd/>
            <a:tailEnd/>
          </a:ln>
        </p:spPr>
        <p:txBody>
          <a:bodyPr wrap="square">
            <a:spAutoFit/>
          </a:body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1" lang="zh-TW" altLang="en-US" sz="1800" b="1" i="0" u="none" strike="noStrike" kern="0" cap="none" spc="0" normalizeH="0" baseline="0" noProof="0" dirty="0">
                <a:ln>
                  <a:noFill/>
                </a:ln>
                <a:solidFill>
                  <a:srgbClr val="000099"/>
                </a:solidFill>
                <a:effectLst/>
                <a:uLnTx/>
                <a:uFillTx/>
                <a:latin typeface="Times New Roman" charset="0"/>
                <a:ea typeface="標楷體" pitchFamily="65" charset="-120"/>
              </a:rPr>
              <a:t>交易所</a:t>
            </a:r>
          </a:p>
        </p:txBody>
      </p:sp>
      <p:sp>
        <p:nvSpPr>
          <p:cNvPr id="20" name="Line 1037"/>
          <p:cNvSpPr>
            <a:spLocks noChangeShapeType="1"/>
          </p:cNvSpPr>
          <p:nvPr/>
        </p:nvSpPr>
        <p:spPr bwMode="auto">
          <a:xfrm>
            <a:off x="3661729" y="3126103"/>
            <a:ext cx="1297005" cy="12433"/>
          </a:xfrm>
          <a:prstGeom prst="line">
            <a:avLst/>
          </a:prstGeom>
          <a:noFill/>
          <a:ln w="9525">
            <a:solidFill>
              <a:sysClr val="windowText" lastClr="000000"/>
            </a:solidFill>
            <a:round/>
            <a:headEnd/>
            <a:tailEnd type="triangle" w="med"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a:ln>
                <a:noFill/>
              </a:ln>
              <a:solidFill>
                <a:prstClr val="black"/>
              </a:solidFill>
              <a:effectLst/>
              <a:uLnTx/>
              <a:uFillTx/>
              <a:latin typeface="Constantia"/>
              <a:ea typeface="標楷體" panose="03000509000000000000" pitchFamily="65" charset="-120"/>
            </a:endParaRPr>
          </a:p>
        </p:txBody>
      </p:sp>
      <p:sp>
        <p:nvSpPr>
          <p:cNvPr id="21" name="Line 1041"/>
          <p:cNvSpPr>
            <a:spLocks noChangeShapeType="1"/>
          </p:cNvSpPr>
          <p:nvPr/>
        </p:nvSpPr>
        <p:spPr bwMode="auto">
          <a:xfrm flipH="1">
            <a:off x="2896239" y="3323580"/>
            <a:ext cx="0" cy="704373"/>
          </a:xfrm>
          <a:prstGeom prst="line">
            <a:avLst/>
          </a:prstGeom>
          <a:noFill/>
          <a:ln w="12700">
            <a:solidFill>
              <a:sysClr val="windowText" lastClr="000000"/>
            </a:solidFill>
            <a:round/>
            <a:headEnd/>
            <a:tailEnd type="triangle" w="lg"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a:ln>
                <a:noFill/>
              </a:ln>
              <a:solidFill>
                <a:prstClr val="black"/>
              </a:solidFill>
              <a:effectLst/>
              <a:uLnTx/>
              <a:uFillTx/>
              <a:latin typeface="Constantia"/>
              <a:ea typeface="標楷體" panose="03000509000000000000" pitchFamily="65" charset="-120"/>
            </a:endParaRPr>
          </a:p>
        </p:txBody>
      </p:sp>
      <p:sp>
        <p:nvSpPr>
          <p:cNvPr id="22" name="Line 1042"/>
          <p:cNvSpPr>
            <a:spLocks noChangeShapeType="1"/>
          </p:cNvSpPr>
          <p:nvPr/>
        </p:nvSpPr>
        <p:spPr bwMode="auto">
          <a:xfrm>
            <a:off x="2891805" y="4847369"/>
            <a:ext cx="2556" cy="467359"/>
          </a:xfrm>
          <a:prstGeom prst="line">
            <a:avLst/>
          </a:prstGeom>
          <a:noFill/>
          <a:ln w="12700">
            <a:solidFill>
              <a:sysClr val="windowText" lastClr="000000"/>
            </a:solidFill>
            <a:round/>
            <a:headEnd/>
            <a:tailEnd type="triangle" w="lg"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a:ln>
                <a:noFill/>
              </a:ln>
              <a:solidFill>
                <a:prstClr val="black"/>
              </a:solidFill>
              <a:effectLst/>
              <a:uLnTx/>
              <a:uFillTx/>
              <a:latin typeface="Constantia"/>
              <a:ea typeface="標楷體" panose="03000509000000000000" pitchFamily="65" charset="-120"/>
            </a:endParaRPr>
          </a:p>
        </p:txBody>
      </p:sp>
      <p:sp>
        <p:nvSpPr>
          <p:cNvPr id="23" name="Line 1043"/>
          <p:cNvSpPr>
            <a:spLocks noChangeShapeType="1"/>
          </p:cNvSpPr>
          <p:nvPr/>
        </p:nvSpPr>
        <p:spPr bwMode="auto">
          <a:xfrm>
            <a:off x="3745521" y="5685329"/>
            <a:ext cx="1133820" cy="0"/>
          </a:xfrm>
          <a:prstGeom prst="line">
            <a:avLst/>
          </a:prstGeom>
          <a:noFill/>
          <a:ln w="12700">
            <a:solidFill>
              <a:sysClr val="windowText" lastClr="000000"/>
            </a:solidFill>
            <a:round/>
            <a:headEnd/>
            <a:tailEnd type="triangle" w="lg"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a:ln>
                <a:noFill/>
              </a:ln>
              <a:solidFill>
                <a:prstClr val="black"/>
              </a:solidFill>
              <a:effectLst/>
              <a:uLnTx/>
              <a:uFillTx/>
              <a:latin typeface="Constantia"/>
              <a:ea typeface="標楷體" panose="03000509000000000000" pitchFamily="65" charset="-120"/>
            </a:endParaRPr>
          </a:p>
        </p:txBody>
      </p:sp>
      <p:sp>
        <p:nvSpPr>
          <p:cNvPr id="24" name="Line 1044"/>
          <p:cNvSpPr>
            <a:spLocks noChangeShapeType="1"/>
          </p:cNvSpPr>
          <p:nvPr/>
        </p:nvSpPr>
        <p:spPr bwMode="auto">
          <a:xfrm>
            <a:off x="7365275" y="4907660"/>
            <a:ext cx="0" cy="592091"/>
          </a:xfrm>
          <a:prstGeom prst="line">
            <a:avLst/>
          </a:prstGeom>
          <a:noFill/>
          <a:ln w="12700">
            <a:solidFill>
              <a:sysClr val="windowText" lastClr="000000"/>
            </a:solidFill>
            <a:round/>
            <a:headEnd/>
            <a:tailEnd type="triangle" w="lg"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a:ln>
                <a:noFill/>
              </a:ln>
              <a:solidFill>
                <a:prstClr val="black"/>
              </a:solidFill>
              <a:effectLst/>
              <a:uLnTx/>
              <a:uFillTx/>
              <a:latin typeface="Constantia"/>
              <a:ea typeface="標楷體" panose="03000509000000000000" pitchFamily="65" charset="-120"/>
            </a:endParaRPr>
          </a:p>
        </p:txBody>
      </p:sp>
      <p:sp>
        <p:nvSpPr>
          <p:cNvPr id="25" name="Line 1045"/>
          <p:cNvSpPr>
            <a:spLocks noChangeShapeType="1"/>
          </p:cNvSpPr>
          <p:nvPr/>
        </p:nvSpPr>
        <p:spPr bwMode="auto">
          <a:xfrm flipH="1">
            <a:off x="7357238" y="5905904"/>
            <a:ext cx="2679" cy="480507"/>
          </a:xfrm>
          <a:prstGeom prst="line">
            <a:avLst/>
          </a:prstGeom>
          <a:noFill/>
          <a:ln w="12700">
            <a:solidFill>
              <a:sysClr val="windowText" lastClr="000000"/>
            </a:solidFill>
            <a:round/>
            <a:headEnd/>
            <a:tailEnd type="triangle" w="lg"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a:ln>
                <a:noFill/>
              </a:ln>
              <a:solidFill>
                <a:prstClr val="black"/>
              </a:solidFill>
              <a:effectLst/>
              <a:uLnTx/>
              <a:uFillTx/>
              <a:latin typeface="Constantia"/>
              <a:ea typeface="標楷體" panose="03000509000000000000" pitchFamily="65" charset="-120"/>
            </a:endParaRPr>
          </a:p>
        </p:txBody>
      </p:sp>
      <p:sp>
        <p:nvSpPr>
          <p:cNvPr id="27" name="矩形 26"/>
          <p:cNvSpPr/>
          <p:nvPr/>
        </p:nvSpPr>
        <p:spPr>
          <a:xfrm>
            <a:off x="2013438" y="2492205"/>
            <a:ext cx="4501662" cy="646331"/>
          </a:xfrm>
          <a:prstGeom prst="rect">
            <a:avLst/>
          </a:prstGeom>
        </p:spPr>
        <p:txBody>
          <a:bodyPr wrap="square">
            <a:spAutoFit/>
          </a:bodyPr>
          <a:lstStyle/>
          <a:p>
            <a:pPr lvl="0" algn="ctr"/>
            <a:r>
              <a:rPr kumimoji="1" lang="zh-TW" altLang="en-US" b="1" dirty="0">
                <a:solidFill>
                  <a:srgbClr val="000099"/>
                </a:solidFill>
                <a:latin typeface="Times New Roman" charset="0"/>
                <a:ea typeface="標楷體" pitchFamily="65" charset="-120"/>
              </a:rPr>
              <a:t>申請借貸</a:t>
            </a:r>
          </a:p>
          <a:p>
            <a:pPr lvl="0" algn="ctr"/>
            <a:r>
              <a:rPr kumimoji="1" lang="zh-TW" altLang="en-US" b="1" dirty="0">
                <a:solidFill>
                  <a:srgbClr val="000099"/>
                </a:solidFill>
                <a:latin typeface="Times New Roman" charset="0"/>
                <a:ea typeface="標楷體" pitchFamily="65" charset="-120"/>
              </a:rPr>
              <a:t>款項</a:t>
            </a:r>
          </a:p>
        </p:txBody>
      </p:sp>
      <p:sp>
        <p:nvSpPr>
          <p:cNvPr id="28" name="矩形 27"/>
          <p:cNvSpPr/>
          <p:nvPr/>
        </p:nvSpPr>
        <p:spPr>
          <a:xfrm>
            <a:off x="1397977" y="3534508"/>
            <a:ext cx="4431324" cy="510204"/>
          </a:xfrm>
          <a:prstGeom prst="rect">
            <a:avLst/>
          </a:prstGeom>
        </p:spPr>
        <p:txBody>
          <a:bodyPr wrap="square">
            <a:spAutoFit/>
          </a:bodyPr>
          <a:lstStyle/>
          <a:p>
            <a:pPr lvl="0" algn="ctr">
              <a:lnSpc>
                <a:spcPts val="1000"/>
              </a:lnSpc>
              <a:spcBef>
                <a:spcPct val="50000"/>
              </a:spcBef>
            </a:pPr>
            <a:r>
              <a:rPr kumimoji="1" lang="zh-TW" altLang="en-US" b="1" dirty="0">
                <a:solidFill>
                  <a:srgbClr val="000099"/>
                </a:solidFill>
                <a:latin typeface="Times New Roman" charset="0"/>
                <a:ea typeface="標楷體" pitchFamily="65" charset="-120"/>
              </a:rPr>
              <a:t>部分自</a:t>
            </a:r>
            <a:endParaRPr kumimoji="1" lang="en-US" altLang="zh-TW" b="1" dirty="0">
              <a:solidFill>
                <a:srgbClr val="000099"/>
              </a:solidFill>
              <a:latin typeface="Times New Roman" charset="0"/>
              <a:ea typeface="標楷體" pitchFamily="65" charset="-120"/>
            </a:endParaRPr>
          </a:p>
          <a:p>
            <a:pPr lvl="0" algn="ctr">
              <a:lnSpc>
                <a:spcPts val="1000"/>
              </a:lnSpc>
              <a:spcBef>
                <a:spcPct val="50000"/>
              </a:spcBef>
            </a:pPr>
            <a:r>
              <a:rPr kumimoji="1" lang="zh-TW" altLang="en-US" b="1" dirty="0">
                <a:solidFill>
                  <a:srgbClr val="000099"/>
                </a:solidFill>
                <a:latin typeface="Times New Roman" charset="0"/>
                <a:ea typeface="標楷體" pitchFamily="65" charset="-120"/>
              </a:rPr>
              <a:t>有資金</a:t>
            </a:r>
          </a:p>
        </p:txBody>
      </p:sp>
    </p:spTree>
    <p:extLst>
      <p:ext uri="{BB962C8B-B14F-4D97-AF65-F5344CB8AC3E}">
        <p14:creationId xmlns:p14="http://schemas.microsoft.com/office/powerpoint/2010/main" val="7547434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660608" y="1060392"/>
            <a:ext cx="11144213" cy="5619187"/>
          </a:xfrm>
        </p:spPr>
        <p:txBody>
          <a:bodyPr/>
          <a:lstStyle/>
          <a:p>
            <a:pPr marL="914400" lvl="0" indent="0">
              <a:lnSpc>
                <a:spcPct val="100000"/>
              </a:lnSpc>
              <a:spcBef>
                <a:spcPct val="50000"/>
              </a:spcBef>
              <a:buClrTx/>
              <a:buSzTx/>
              <a:buNone/>
              <a:defRPr/>
            </a:pPr>
            <a:r>
              <a:rPr kumimoji="1" lang="zh-TW" altLang="en-US" sz="2800" b="1" kern="0" dirty="0" smtClean="0">
                <a:solidFill>
                  <a:prstClr val="black"/>
                </a:solidFill>
                <a:latin typeface="Times New Roman" charset="0"/>
                <a:ea typeface="標楷體" pitchFamily="65" charset="-120"/>
              </a:rPr>
              <a:t>                      證券商辦理認股借貸之</a:t>
            </a:r>
            <a:r>
              <a:rPr kumimoji="1" lang="zh-TW" altLang="en-US" sz="2800" b="1" kern="0" dirty="0">
                <a:solidFill>
                  <a:prstClr val="black"/>
                </a:solidFill>
                <a:latin typeface="Times New Roman" charset="0"/>
                <a:ea typeface="標楷體" pitchFamily="65" charset="-120"/>
              </a:rPr>
              <a:t>金</a:t>
            </a:r>
            <a:r>
              <a:rPr kumimoji="1" lang="zh-TW" altLang="en-US" sz="2800" b="1" kern="0" dirty="0" smtClean="0">
                <a:solidFill>
                  <a:prstClr val="black"/>
                </a:solidFill>
                <a:latin typeface="Times New Roman" charset="0"/>
                <a:ea typeface="標楷體" pitchFamily="65" charset="-120"/>
              </a:rPr>
              <a:t>流</a:t>
            </a:r>
            <a:endParaRPr kumimoji="1" lang="en-US" altLang="zh-TW" sz="2800" b="1" kern="0" dirty="0" smtClean="0">
              <a:solidFill>
                <a:prstClr val="black"/>
              </a:solidFill>
              <a:latin typeface="Times New Roman" charset="0"/>
              <a:ea typeface="標楷體" pitchFamily="65" charset="-120"/>
            </a:endParaRPr>
          </a:p>
          <a:p>
            <a:pPr marL="914400" lvl="0" indent="0">
              <a:lnSpc>
                <a:spcPct val="100000"/>
              </a:lnSpc>
              <a:spcBef>
                <a:spcPct val="50000"/>
              </a:spcBef>
              <a:buClrTx/>
              <a:buSzTx/>
              <a:buNone/>
              <a:defRPr/>
            </a:pPr>
            <a:r>
              <a:rPr lang="zh-TW" altLang="en-US" sz="2400" u="sng" dirty="0" smtClean="0">
                <a:latin typeface="標楷體" panose="03000509000000000000" pitchFamily="65" charset="-120"/>
                <a:ea typeface="標楷體" panose="03000509000000000000" pitchFamily="65" charset="-120"/>
              </a:rPr>
              <a:t> 發行公司</a:t>
            </a:r>
            <a:r>
              <a:rPr lang="zh-TW" altLang="en-US" sz="2400" dirty="0" smtClean="0">
                <a:latin typeface="標楷體" panose="03000509000000000000" pitchFamily="65" charset="-120"/>
                <a:ea typeface="標楷體" panose="03000509000000000000" pitchFamily="65" charset="-120"/>
              </a:rPr>
              <a:t>            </a:t>
            </a:r>
            <a:r>
              <a:rPr lang="zh-TW" altLang="en-US" sz="2400" u="sng" dirty="0" smtClean="0">
                <a:latin typeface="標楷體" panose="03000509000000000000" pitchFamily="65" charset="-120"/>
                <a:ea typeface="標楷體" panose="03000509000000000000" pitchFamily="65" charset="-120"/>
              </a:rPr>
              <a:t>員工</a:t>
            </a:r>
            <a:r>
              <a:rPr lang="en-US" altLang="zh-TW" sz="2400" u="sng" dirty="0" smtClean="0">
                <a:latin typeface="標楷體" panose="03000509000000000000" pitchFamily="65" charset="-120"/>
                <a:ea typeface="標楷體" panose="03000509000000000000" pitchFamily="65" charset="-120"/>
              </a:rPr>
              <a:t>/ </a:t>
            </a:r>
            <a:r>
              <a:rPr lang="zh-TW" altLang="en-US" sz="2400" u="sng" dirty="0" smtClean="0">
                <a:latin typeface="標楷體" panose="03000509000000000000" pitchFamily="65" charset="-120"/>
                <a:ea typeface="標楷體" panose="03000509000000000000" pitchFamily="65" charset="-120"/>
              </a:rPr>
              <a:t>原</a:t>
            </a:r>
            <a:r>
              <a:rPr lang="zh-TW" altLang="en-US" sz="2400" u="sng" smtClean="0">
                <a:latin typeface="標楷體" panose="03000509000000000000" pitchFamily="65" charset="-120"/>
                <a:ea typeface="標楷體" panose="03000509000000000000" pitchFamily="65" charset="-120"/>
              </a:rPr>
              <a:t>股東 </a:t>
            </a:r>
            <a:r>
              <a:rPr lang="zh-TW" altLang="en-US" sz="2400" smtClean="0">
                <a:latin typeface="標楷體" panose="03000509000000000000" pitchFamily="65" charset="-120"/>
                <a:ea typeface="標楷體" panose="03000509000000000000" pitchFamily="65" charset="-120"/>
              </a:rPr>
              <a:t>            </a:t>
            </a:r>
            <a:r>
              <a:rPr lang="zh-TW" altLang="en-US" sz="2400" u="sng" smtClean="0">
                <a:latin typeface="標楷體" panose="03000509000000000000" pitchFamily="65" charset="-120"/>
                <a:ea typeface="標楷體" panose="03000509000000000000" pitchFamily="65" charset="-120"/>
              </a:rPr>
              <a:t> 證券商             </a:t>
            </a:r>
            <a:endParaRPr lang="en-US" altLang="zh-TW" sz="2400" u="sng" dirty="0" smtClean="0">
              <a:latin typeface="標楷體" panose="03000509000000000000" pitchFamily="65" charset="-120"/>
              <a:ea typeface="標楷體" panose="03000509000000000000" pitchFamily="65" charset="-120"/>
            </a:endParaRPr>
          </a:p>
        </p:txBody>
      </p:sp>
      <p:sp>
        <p:nvSpPr>
          <p:cNvPr id="3" name="投影片編號版面配置區 2"/>
          <p:cNvSpPr>
            <a:spLocks noGrp="1"/>
          </p:cNvSpPr>
          <p:nvPr>
            <p:ph type="sldNum" sz="quarter" idx="12"/>
          </p:nvPr>
        </p:nvSpPr>
        <p:spPr/>
        <p:txBody>
          <a:bodyPr/>
          <a:lstStyle/>
          <a:p>
            <a:fld id="{4BA915EE-10CB-4CF1-8569-6154455DA573}" type="slidenum">
              <a:rPr lang="en-US" smtClean="0"/>
              <a:t>6</a:t>
            </a:fld>
            <a:endParaRPr lang="en-US"/>
          </a:p>
        </p:txBody>
      </p:sp>
      <p:sp>
        <p:nvSpPr>
          <p:cNvPr id="4" name="文字版面配置區 3"/>
          <p:cNvSpPr>
            <a:spLocks noGrp="1"/>
          </p:cNvSpPr>
          <p:nvPr>
            <p:ph type="body" idx="14"/>
          </p:nvPr>
        </p:nvSpPr>
        <p:spPr/>
        <p:txBody>
          <a:bodyPr>
            <a:normAutofit fontScale="25000" lnSpcReduction="20000"/>
          </a:bodyPr>
          <a:lstStyle/>
          <a:p>
            <a:pPr>
              <a:lnSpc>
                <a:spcPct val="140000"/>
              </a:lnSpc>
              <a:buClr>
                <a:srgbClr val="000000"/>
              </a:buClr>
            </a:pPr>
            <a:r>
              <a:rPr kumimoji="1" lang="zh-TW" altLang="en-US" sz="14400" b="0" dirty="0">
                <a:solidFill>
                  <a:prstClr val="black"/>
                </a:solidFill>
                <a:latin typeface="Times New Roman" charset="0"/>
                <a:ea typeface="標楷體" pitchFamily="65" charset="-120"/>
              </a:rPr>
              <a:t>貳、制度介紹</a:t>
            </a:r>
          </a:p>
          <a:p>
            <a:r>
              <a:rPr lang="en-US" altLang="zh-TW" dirty="0" smtClean="0"/>
              <a:t> </a:t>
            </a:r>
            <a:endParaRPr lang="zh-TW" altLang="en-US" dirty="0"/>
          </a:p>
        </p:txBody>
      </p:sp>
      <p:sp>
        <p:nvSpPr>
          <p:cNvPr id="5" name="圓角矩形 4"/>
          <p:cNvSpPr/>
          <p:nvPr/>
        </p:nvSpPr>
        <p:spPr>
          <a:xfrm>
            <a:off x="8017727" y="2185641"/>
            <a:ext cx="2720897" cy="1241349"/>
          </a:xfrm>
          <a:prstGeom prst="roundRect">
            <a:avLst/>
          </a:prstGeom>
          <a:solidFill>
            <a:srgbClr val="FFCCCC">
              <a:alpha val="34902"/>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rgbClr val="FFCCCC"/>
              </a:solidFill>
            </a:endParaRPr>
          </a:p>
        </p:txBody>
      </p:sp>
      <p:sp>
        <p:nvSpPr>
          <p:cNvPr id="8" name="矩形 7"/>
          <p:cNvSpPr/>
          <p:nvPr/>
        </p:nvSpPr>
        <p:spPr>
          <a:xfrm>
            <a:off x="8017727" y="2229697"/>
            <a:ext cx="2720897" cy="1200329"/>
          </a:xfrm>
          <a:prstGeom prst="rect">
            <a:avLst/>
          </a:prstGeom>
        </p:spPr>
        <p:txBody>
          <a:bodyPr wrap="square">
            <a:spAutoFit/>
          </a:bodyPr>
          <a:lstStyle/>
          <a:p>
            <a:r>
              <a:rPr lang="zh-TW" altLang="en-US" dirty="0" smtClean="0">
                <a:solidFill>
                  <a:srgbClr val="2933F3"/>
                </a:solidFill>
                <a:latin typeface="標楷體" panose="03000509000000000000" pitchFamily="65" charset="-120"/>
                <a:ea typeface="標楷體" panose="03000509000000000000" pitchFamily="65" charset="-120"/>
              </a:rPr>
              <a:t>    </a:t>
            </a:r>
            <a:r>
              <a:rPr lang="zh-TW" altLang="en-US" b="1" dirty="0" smtClean="0">
                <a:solidFill>
                  <a:srgbClr val="FF0000"/>
                </a:solidFill>
                <a:latin typeface="標楷體" panose="03000509000000000000" pitchFamily="65" charset="-120"/>
                <a:ea typeface="標楷體" panose="03000509000000000000" pitchFamily="65" charset="-120"/>
              </a:rPr>
              <a:t>客戶申請時間</a:t>
            </a:r>
            <a:r>
              <a:rPr lang="zh-TW" altLang="zh-TW" b="1" dirty="0">
                <a:solidFill>
                  <a:srgbClr val="FF0000"/>
                </a:solidFill>
              </a:rPr>
              <a:t>：</a:t>
            </a:r>
          </a:p>
          <a:p>
            <a:r>
              <a:rPr lang="zh-TW" altLang="en-US" b="1" dirty="0" smtClean="0">
                <a:solidFill>
                  <a:srgbClr val="2933F3"/>
                </a:solidFill>
                <a:latin typeface="標楷體" panose="03000509000000000000" pitchFamily="65" charset="-120"/>
                <a:ea typeface="標楷體" panose="03000509000000000000" pitchFamily="65" charset="-120"/>
              </a:rPr>
              <a:t>股款繳納截止日前四個營業日起至前二個營業</a:t>
            </a:r>
            <a:r>
              <a:rPr lang="zh-TW" altLang="en-US" dirty="0" smtClean="0">
                <a:solidFill>
                  <a:srgbClr val="2933F3"/>
                </a:solidFill>
                <a:latin typeface="標楷體" panose="03000509000000000000" pitchFamily="65" charset="-120"/>
                <a:ea typeface="標楷體" panose="03000509000000000000" pitchFamily="65" charset="-120"/>
              </a:rPr>
              <a:t>日</a:t>
            </a:r>
            <a:endParaRPr lang="en-US" altLang="zh-TW" dirty="0" smtClean="0">
              <a:solidFill>
                <a:srgbClr val="2933F3"/>
              </a:solidFill>
              <a:latin typeface="標楷體" panose="03000509000000000000" pitchFamily="65" charset="-120"/>
              <a:ea typeface="標楷體" panose="03000509000000000000" pitchFamily="65" charset="-120"/>
            </a:endParaRPr>
          </a:p>
          <a:p>
            <a:r>
              <a:rPr lang="zh-TW" altLang="en-US" b="1" dirty="0">
                <a:solidFill>
                  <a:srgbClr val="2933F3"/>
                </a:solidFill>
                <a:latin typeface="標楷體" panose="03000509000000000000" pitchFamily="65" charset="-120"/>
                <a:ea typeface="標楷體" panose="03000509000000000000" pitchFamily="65" charset="-120"/>
              </a:rPr>
              <a:t>向證券商提出申請</a:t>
            </a:r>
          </a:p>
        </p:txBody>
      </p:sp>
      <p:sp>
        <p:nvSpPr>
          <p:cNvPr id="14" name="文字方塊 13"/>
          <p:cNvSpPr txBox="1"/>
          <p:nvPr/>
        </p:nvSpPr>
        <p:spPr>
          <a:xfrm>
            <a:off x="9277816" y="3715579"/>
            <a:ext cx="2346902" cy="369332"/>
          </a:xfrm>
          <a:prstGeom prst="rect">
            <a:avLst/>
          </a:prstGeom>
          <a:noFill/>
        </p:spPr>
        <p:txBody>
          <a:bodyPr wrap="square" rtlCol="0">
            <a:spAutoFit/>
          </a:bodyPr>
          <a:lstStyle/>
          <a:p>
            <a:r>
              <a:rPr lang="zh-TW" altLang="en-US" b="1" dirty="0" smtClean="0">
                <a:solidFill>
                  <a:srgbClr val="2933F3"/>
                </a:solidFill>
                <a:latin typeface="標楷體" panose="03000509000000000000" pitchFamily="65" charset="-120"/>
                <a:ea typeface="標楷體" panose="03000509000000000000" pitchFamily="65" charset="-120"/>
              </a:rPr>
              <a:t>證券商借貸款項</a:t>
            </a:r>
            <a:endParaRPr lang="zh-TW" altLang="en-US" b="1" dirty="0">
              <a:solidFill>
                <a:srgbClr val="2933F3"/>
              </a:solidFill>
              <a:latin typeface="標楷體" panose="03000509000000000000" pitchFamily="65" charset="-120"/>
              <a:ea typeface="標楷體" panose="03000509000000000000" pitchFamily="65" charset="-120"/>
            </a:endParaRPr>
          </a:p>
        </p:txBody>
      </p:sp>
      <p:sp>
        <p:nvSpPr>
          <p:cNvPr id="15" name="圓角矩形 14"/>
          <p:cNvSpPr/>
          <p:nvPr/>
        </p:nvSpPr>
        <p:spPr>
          <a:xfrm>
            <a:off x="8408020" y="4373500"/>
            <a:ext cx="2085278" cy="1190959"/>
          </a:xfrm>
          <a:prstGeom prst="roundRect">
            <a:avLst/>
          </a:prstGeom>
          <a:solidFill>
            <a:srgbClr val="FFCCCC">
              <a:alpha val="4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b="1" dirty="0" smtClean="0">
                <a:solidFill>
                  <a:srgbClr val="2933F3"/>
                </a:solidFill>
                <a:latin typeface="標楷體" panose="03000509000000000000" pitchFamily="65" charset="-120"/>
                <a:ea typeface="標楷體" panose="03000509000000000000" pitchFamily="65" charset="-120"/>
              </a:rPr>
              <a:t>證券商交割專戶</a:t>
            </a:r>
            <a:endParaRPr lang="en-US" altLang="zh-TW" b="1" dirty="0" smtClean="0">
              <a:solidFill>
                <a:srgbClr val="2933F3"/>
              </a:solidFill>
              <a:latin typeface="標楷體" panose="03000509000000000000" pitchFamily="65" charset="-120"/>
              <a:ea typeface="標楷體" panose="03000509000000000000" pitchFamily="65" charset="-120"/>
            </a:endParaRPr>
          </a:p>
          <a:p>
            <a:pPr algn="ctr"/>
            <a:r>
              <a:rPr lang="zh-TW" altLang="en-US" b="1" dirty="0" smtClean="0">
                <a:solidFill>
                  <a:srgbClr val="2933F3"/>
                </a:solidFill>
                <a:latin typeface="標楷體" panose="03000509000000000000" pitchFamily="65" charset="-120"/>
                <a:ea typeface="標楷體" panose="03000509000000000000" pitchFamily="65" charset="-120"/>
              </a:rPr>
              <a:t>客戶分戶帳</a:t>
            </a:r>
            <a:endParaRPr lang="zh-TW" altLang="en-US" b="1" dirty="0">
              <a:solidFill>
                <a:srgbClr val="2933F3"/>
              </a:solidFill>
              <a:latin typeface="標楷體" panose="03000509000000000000" pitchFamily="65" charset="-120"/>
              <a:ea typeface="標楷體" panose="03000509000000000000" pitchFamily="65" charset="-120"/>
            </a:endParaRPr>
          </a:p>
        </p:txBody>
      </p:sp>
      <p:sp>
        <p:nvSpPr>
          <p:cNvPr id="16" name="圓角矩形 15"/>
          <p:cNvSpPr/>
          <p:nvPr/>
        </p:nvSpPr>
        <p:spPr>
          <a:xfrm>
            <a:off x="4939990" y="3512636"/>
            <a:ext cx="1911181" cy="723466"/>
          </a:xfrm>
          <a:prstGeom prst="roundRect">
            <a:avLst/>
          </a:prstGeom>
          <a:solidFill>
            <a:srgbClr val="F3F7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b="1" dirty="0" smtClean="0">
                <a:solidFill>
                  <a:srgbClr val="2933F3"/>
                </a:solidFill>
                <a:latin typeface="標楷體" panose="03000509000000000000" pitchFamily="65" charset="-120"/>
                <a:ea typeface="標楷體" panose="03000509000000000000" pitchFamily="65" charset="-120"/>
              </a:rPr>
              <a:t>認股借貸自備款</a:t>
            </a:r>
            <a:endParaRPr lang="zh-TW" altLang="en-US" b="1" dirty="0">
              <a:solidFill>
                <a:srgbClr val="2933F3"/>
              </a:solidFill>
              <a:latin typeface="標楷體" panose="03000509000000000000" pitchFamily="65" charset="-120"/>
              <a:ea typeface="標楷體" panose="03000509000000000000" pitchFamily="65" charset="-120"/>
            </a:endParaRPr>
          </a:p>
        </p:txBody>
      </p:sp>
      <p:sp>
        <p:nvSpPr>
          <p:cNvPr id="21" name="圓角矩形 20"/>
          <p:cNvSpPr/>
          <p:nvPr/>
        </p:nvSpPr>
        <p:spPr>
          <a:xfrm>
            <a:off x="1672683" y="5040351"/>
            <a:ext cx="1661532" cy="524108"/>
          </a:xfrm>
          <a:prstGeom prst="roundRect">
            <a:avLst/>
          </a:prstGeom>
          <a:solidFill>
            <a:srgbClr val="CCFFFF">
              <a:alpha val="2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b="1" dirty="0" smtClean="0">
                <a:solidFill>
                  <a:srgbClr val="2933F3"/>
                </a:solidFill>
                <a:latin typeface="標楷體" panose="03000509000000000000" pitchFamily="65" charset="-120"/>
                <a:ea typeface="標楷體" panose="03000509000000000000" pitchFamily="65" charset="-120"/>
              </a:rPr>
              <a:t>股款代收專戶</a:t>
            </a:r>
            <a:endParaRPr lang="zh-TW" altLang="en-US" b="1" dirty="0">
              <a:solidFill>
                <a:srgbClr val="2933F3"/>
              </a:solidFill>
              <a:latin typeface="標楷體" panose="03000509000000000000" pitchFamily="65" charset="-120"/>
              <a:ea typeface="標楷體" panose="03000509000000000000" pitchFamily="65" charset="-120"/>
            </a:endParaRPr>
          </a:p>
        </p:txBody>
      </p:sp>
      <p:sp>
        <p:nvSpPr>
          <p:cNvPr id="22" name="圓角矩形 21"/>
          <p:cNvSpPr/>
          <p:nvPr/>
        </p:nvSpPr>
        <p:spPr>
          <a:xfrm>
            <a:off x="1672683" y="5999356"/>
            <a:ext cx="1661532" cy="446049"/>
          </a:xfrm>
          <a:prstGeom prst="roundRect">
            <a:avLst/>
          </a:prstGeom>
          <a:solidFill>
            <a:srgbClr val="CCFFFF">
              <a:alpha val="2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b="1" dirty="0" smtClean="0">
                <a:solidFill>
                  <a:srgbClr val="2933F3"/>
                </a:solidFill>
                <a:latin typeface="標楷體" panose="03000509000000000000" pitchFamily="65" charset="-120"/>
                <a:ea typeface="標楷體" panose="03000509000000000000" pitchFamily="65" charset="-120"/>
              </a:rPr>
              <a:t>股款儲存專戶</a:t>
            </a:r>
            <a:endParaRPr lang="zh-TW" altLang="en-US" b="1" dirty="0">
              <a:solidFill>
                <a:srgbClr val="2933F3"/>
              </a:solidFill>
              <a:latin typeface="標楷體" panose="03000509000000000000" pitchFamily="65" charset="-120"/>
              <a:ea typeface="標楷體" panose="03000509000000000000" pitchFamily="65" charset="-120"/>
            </a:endParaRPr>
          </a:p>
        </p:txBody>
      </p:sp>
      <p:cxnSp>
        <p:nvCxnSpPr>
          <p:cNvPr id="24" name="直線單箭頭接點 23"/>
          <p:cNvCxnSpPr>
            <a:stCxn id="21" idx="2"/>
            <a:endCxn id="22" idx="0"/>
          </p:cNvCxnSpPr>
          <p:nvPr/>
        </p:nvCxnSpPr>
        <p:spPr>
          <a:xfrm>
            <a:off x="2503449" y="5564459"/>
            <a:ext cx="0" cy="43489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單箭頭接點 25"/>
          <p:cNvCxnSpPr/>
          <p:nvPr/>
        </p:nvCxnSpPr>
        <p:spPr>
          <a:xfrm flipH="1">
            <a:off x="3334215" y="5405406"/>
            <a:ext cx="5012474" cy="1340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文字方塊 31"/>
          <p:cNvSpPr txBox="1"/>
          <p:nvPr/>
        </p:nvSpPr>
        <p:spPr>
          <a:xfrm>
            <a:off x="5508703" y="5040351"/>
            <a:ext cx="1839952" cy="369332"/>
          </a:xfrm>
          <a:prstGeom prst="rect">
            <a:avLst/>
          </a:prstGeom>
          <a:noFill/>
        </p:spPr>
        <p:txBody>
          <a:bodyPr wrap="square" rtlCol="0">
            <a:spAutoFit/>
          </a:bodyPr>
          <a:lstStyle/>
          <a:p>
            <a:r>
              <a:rPr lang="zh-TW" altLang="en-US" b="1" dirty="0" smtClean="0">
                <a:solidFill>
                  <a:srgbClr val="2933F3"/>
                </a:solidFill>
                <a:latin typeface="標楷體" panose="03000509000000000000" pitchFamily="65" charset="-120"/>
                <a:ea typeface="標楷體" panose="03000509000000000000" pitchFamily="65" charset="-120"/>
              </a:rPr>
              <a:t>股款繳納截止日</a:t>
            </a:r>
            <a:endParaRPr lang="zh-TW" altLang="en-US" b="1" dirty="0">
              <a:solidFill>
                <a:srgbClr val="2933F3"/>
              </a:solidFill>
              <a:latin typeface="標楷體" panose="03000509000000000000" pitchFamily="65" charset="-120"/>
              <a:ea typeface="標楷體" panose="03000509000000000000" pitchFamily="65" charset="-120"/>
            </a:endParaRPr>
          </a:p>
        </p:txBody>
      </p:sp>
      <p:sp>
        <p:nvSpPr>
          <p:cNvPr id="34" name="文字方塊 33"/>
          <p:cNvSpPr txBox="1"/>
          <p:nvPr/>
        </p:nvSpPr>
        <p:spPr>
          <a:xfrm>
            <a:off x="5765182" y="5439902"/>
            <a:ext cx="1431676" cy="400110"/>
          </a:xfrm>
          <a:prstGeom prst="rect">
            <a:avLst/>
          </a:prstGeom>
          <a:noFill/>
        </p:spPr>
        <p:txBody>
          <a:bodyPr wrap="square" rtlCol="0">
            <a:spAutoFit/>
          </a:bodyPr>
          <a:lstStyle/>
          <a:p>
            <a:r>
              <a:rPr lang="zh-TW" altLang="en-US" sz="2000" b="1" dirty="0" smtClean="0">
                <a:solidFill>
                  <a:srgbClr val="FF0000"/>
                </a:solidFill>
                <a:latin typeface="標楷體" panose="03000509000000000000" pitchFamily="65" charset="-120"/>
                <a:ea typeface="標楷體" panose="03000509000000000000" pitchFamily="65" charset="-120"/>
              </a:rPr>
              <a:t>匯款</a:t>
            </a:r>
            <a:endParaRPr lang="zh-TW" altLang="en-US" sz="2000" b="1" dirty="0">
              <a:solidFill>
                <a:srgbClr val="FF0000"/>
              </a:solidFill>
              <a:latin typeface="標楷體" panose="03000509000000000000" pitchFamily="65" charset="-120"/>
              <a:ea typeface="標楷體" panose="03000509000000000000" pitchFamily="65" charset="-120"/>
            </a:endParaRPr>
          </a:p>
        </p:txBody>
      </p:sp>
      <p:cxnSp>
        <p:nvCxnSpPr>
          <p:cNvPr id="7" name="直線單箭頭接點 6"/>
          <p:cNvCxnSpPr/>
          <p:nvPr/>
        </p:nvCxnSpPr>
        <p:spPr>
          <a:xfrm>
            <a:off x="9155151" y="3512636"/>
            <a:ext cx="0" cy="860864"/>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肘形接點 8"/>
          <p:cNvCxnSpPr>
            <a:stCxn id="16" idx="2"/>
          </p:cNvCxnSpPr>
          <p:nvPr/>
        </p:nvCxnSpPr>
        <p:spPr>
          <a:xfrm rot="16200000" flipH="1">
            <a:off x="6831652" y="3300031"/>
            <a:ext cx="578966" cy="2451108"/>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37802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內容版面配置區 4"/>
          <p:cNvGraphicFramePr>
            <a:graphicFrameLocks noGrp="1"/>
          </p:cNvGraphicFramePr>
          <p:nvPr>
            <p:ph idx="1"/>
            <p:extLst>
              <p:ext uri="{D42A27DB-BD31-4B8C-83A1-F6EECF244321}">
                <p14:modId xmlns:p14="http://schemas.microsoft.com/office/powerpoint/2010/main" val="2575922623"/>
              </p:ext>
            </p:extLst>
          </p:nvPr>
        </p:nvGraphicFramePr>
        <p:xfrm>
          <a:off x="661631" y="1146428"/>
          <a:ext cx="11077288" cy="5590310"/>
        </p:xfrm>
        <a:graphic>
          <a:graphicData uri="http://schemas.openxmlformats.org/drawingml/2006/table">
            <a:tbl>
              <a:tblPr firstRow="1" bandRow="1">
                <a:tableStyleId>{93296810-A885-4BE3-A3E7-6D5BEEA58F35}</a:tableStyleId>
              </a:tblPr>
              <a:tblGrid>
                <a:gridCol w="1636489">
                  <a:extLst>
                    <a:ext uri="{9D8B030D-6E8A-4147-A177-3AD203B41FA5}">
                      <a16:colId xmlns:a16="http://schemas.microsoft.com/office/drawing/2014/main" val="4227324246"/>
                    </a:ext>
                  </a:extLst>
                </a:gridCol>
                <a:gridCol w="2830001">
                  <a:extLst>
                    <a:ext uri="{9D8B030D-6E8A-4147-A177-3AD203B41FA5}">
                      <a16:colId xmlns:a16="http://schemas.microsoft.com/office/drawing/2014/main" val="2649068607"/>
                    </a:ext>
                  </a:extLst>
                </a:gridCol>
                <a:gridCol w="2706060">
                  <a:extLst>
                    <a:ext uri="{9D8B030D-6E8A-4147-A177-3AD203B41FA5}">
                      <a16:colId xmlns:a16="http://schemas.microsoft.com/office/drawing/2014/main" val="972603976"/>
                    </a:ext>
                  </a:extLst>
                </a:gridCol>
                <a:gridCol w="3904738">
                  <a:extLst>
                    <a:ext uri="{9D8B030D-6E8A-4147-A177-3AD203B41FA5}">
                      <a16:colId xmlns:a16="http://schemas.microsoft.com/office/drawing/2014/main" val="22488779"/>
                    </a:ext>
                  </a:extLst>
                </a:gridCol>
              </a:tblGrid>
              <a:tr h="470895">
                <a:tc rowSpan="2">
                  <a:txBody>
                    <a:bodyPr/>
                    <a:lstStyle/>
                    <a:p>
                      <a:endParaRPr lang="zh-TW" altLang="en-US" dirty="0"/>
                    </a:p>
                  </a:txBody>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400" b="1" i="0" u="none" strike="noStrike" kern="1200" cap="none" spc="0" normalizeH="0" baseline="0" noProof="0" dirty="0" smtClean="0">
                          <a:ln>
                            <a:noFill/>
                          </a:ln>
                          <a:solidFill>
                            <a:srgbClr val="FFFFFF"/>
                          </a:solidFill>
                          <a:effectLst/>
                          <a:uLnTx/>
                          <a:uFillTx/>
                          <a:latin typeface="標楷體" panose="03000509000000000000" pitchFamily="65" charset="-120"/>
                          <a:ea typeface="標楷體" panose="03000509000000000000" pitchFamily="65" charset="-120"/>
                          <a:cs typeface="Arial" pitchFamily="34" charset="0"/>
                        </a:rPr>
                        <a:t>證券業務借貸款項</a:t>
                      </a:r>
                      <a:endParaRPr lang="zh-TW" altLang="en-US" dirty="0"/>
                    </a:p>
                  </a:txBody>
                  <a:tcPr/>
                </a:tc>
                <a:tc hMerge="1">
                  <a:txBody>
                    <a:bodyPr/>
                    <a:lstStyle/>
                    <a:p>
                      <a:endParaRPr lang="zh-TW" altLang="en-US" dirty="0"/>
                    </a:p>
                  </a:txBody>
                  <a:tcPr/>
                </a:tc>
                <a:tc hMerge="1">
                  <a:txBody>
                    <a:bodyPr/>
                    <a:lstStyle/>
                    <a:p>
                      <a:endParaRPr lang="zh-TW" altLang="en-US" dirty="0"/>
                    </a:p>
                  </a:txBody>
                  <a:tcPr/>
                </a:tc>
                <a:extLst>
                  <a:ext uri="{0D108BD9-81ED-4DB2-BD59-A6C34878D82A}">
                    <a16:rowId xmlns:a16="http://schemas.microsoft.com/office/drawing/2014/main" val="2945584528"/>
                  </a:ext>
                </a:extLst>
              </a:tr>
              <a:tr h="472542">
                <a:tc vMerge="1">
                  <a:txBody>
                    <a:bodyPr/>
                    <a:lstStyle/>
                    <a:p>
                      <a:endParaRPr lang="zh-TW" altLang="en-US" dirty="0"/>
                    </a:p>
                  </a:txBody>
                  <a:tcPr/>
                </a:tc>
                <a:tc>
                  <a:txBody>
                    <a:bodyPr/>
                    <a:lstStyle/>
                    <a:p>
                      <a:pPr marL="0" algn="ctr" defTabSz="914400" rtl="0" eaLnBrk="1" latinLnBrk="0" hangingPunct="1"/>
                      <a:r>
                        <a:rPr lang="en-US" altLang="zh-TW" sz="2400" b="0" kern="1200" dirty="0">
                          <a:solidFill>
                            <a:schemeClr val="tx1"/>
                          </a:solidFill>
                          <a:latin typeface="標楷體" panose="03000509000000000000" pitchFamily="65" charset="-120"/>
                          <a:ea typeface="標楷體" panose="03000509000000000000" pitchFamily="65" charset="-120"/>
                          <a:cs typeface="Arial" pitchFamily="34" charset="0"/>
                        </a:rPr>
                        <a:t>T+5</a:t>
                      </a:r>
                      <a:r>
                        <a:rPr lang="zh-TW" altLang="en-US" sz="2400" b="0" kern="1200" dirty="0">
                          <a:solidFill>
                            <a:schemeClr val="tx1"/>
                          </a:solidFill>
                          <a:latin typeface="標楷體" panose="03000509000000000000" pitchFamily="65" charset="-120"/>
                          <a:ea typeface="標楷體" panose="03000509000000000000" pitchFamily="65" charset="-120"/>
                          <a:cs typeface="Arial" pitchFamily="34" charset="0"/>
                        </a:rPr>
                        <a:t>型</a:t>
                      </a:r>
                      <a:endParaRPr lang="en-US" sz="2400" b="0" kern="1200" dirty="0">
                        <a:solidFill>
                          <a:schemeClr val="tx1"/>
                        </a:solidFill>
                        <a:latin typeface="標楷體" panose="03000509000000000000" pitchFamily="65" charset="-120"/>
                        <a:ea typeface="標楷體" panose="03000509000000000000" pitchFamily="65" charset="-120"/>
                        <a:cs typeface="Arial" pitchFamily="34" charset="0"/>
                      </a:endParaRPr>
                    </a:p>
                  </a:txBody>
                  <a:tcPr anchor="ctr"/>
                </a:tc>
                <a:tc>
                  <a:txBody>
                    <a:bodyPr/>
                    <a:lstStyle/>
                    <a:p>
                      <a:pPr marL="0" algn="ctr" defTabSz="914400" rtl="0" eaLnBrk="1" latinLnBrk="0" hangingPunct="1"/>
                      <a:r>
                        <a:rPr lang="zh-TW" altLang="en-US" sz="2400" b="0" u="sng" kern="1200" dirty="0">
                          <a:solidFill>
                            <a:srgbClr val="C00000"/>
                          </a:solidFill>
                          <a:latin typeface="標楷體" panose="03000509000000000000" pitchFamily="65" charset="-120"/>
                          <a:ea typeface="標楷體" panose="03000509000000000000" pitchFamily="65" charset="-120"/>
                          <a:cs typeface="Arial" pitchFamily="34" charset="0"/>
                        </a:rPr>
                        <a:t>認股借貸</a:t>
                      </a:r>
                      <a:endParaRPr lang="en-US" sz="2400" b="0" u="sng" kern="1200" dirty="0">
                        <a:solidFill>
                          <a:srgbClr val="C00000"/>
                        </a:solidFill>
                        <a:latin typeface="標楷體" panose="03000509000000000000" pitchFamily="65" charset="-120"/>
                        <a:ea typeface="標楷體" panose="03000509000000000000" pitchFamily="65" charset="-120"/>
                        <a:cs typeface="Arial" pitchFamily="34" charset="0"/>
                      </a:endParaRPr>
                    </a:p>
                  </a:txBody>
                  <a:tcPr anchor="ctr"/>
                </a:tc>
                <a:tc>
                  <a:txBody>
                    <a:bodyPr/>
                    <a:lstStyle/>
                    <a:p>
                      <a:pPr marL="0" algn="ctr" defTabSz="914400" rtl="0" eaLnBrk="1" latinLnBrk="0" hangingPunct="1"/>
                      <a:r>
                        <a:rPr lang="zh-TW" altLang="en-US" sz="2400" b="0" kern="1200" dirty="0">
                          <a:solidFill>
                            <a:schemeClr val="tx1"/>
                          </a:solidFill>
                          <a:latin typeface="標楷體" panose="03000509000000000000" pitchFamily="65" charset="-120"/>
                          <a:ea typeface="標楷體" panose="03000509000000000000" pitchFamily="65" charset="-120"/>
                          <a:cs typeface="Arial" pitchFamily="34" charset="0"/>
                        </a:rPr>
                        <a:t>半年型</a:t>
                      </a:r>
                      <a:endParaRPr lang="en-US" sz="2400" b="0" kern="1200" dirty="0">
                        <a:solidFill>
                          <a:schemeClr val="tx1"/>
                        </a:solidFill>
                        <a:latin typeface="標楷體" panose="03000509000000000000" pitchFamily="65" charset="-120"/>
                        <a:ea typeface="標楷體" panose="03000509000000000000" pitchFamily="65" charset="-120"/>
                        <a:cs typeface="Arial" pitchFamily="34" charset="0"/>
                      </a:endParaRPr>
                    </a:p>
                  </a:txBody>
                  <a:tcPr anchor="ctr"/>
                </a:tc>
                <a:extLst>
                  <a:ext uri="{0D108BD9-81ED-4DB2-BD59-A6C34878D82A}">
                    <a16:rowId xmlns:a16="http://schemas.microsoft.com/office/drawing/2014/main" val="3565242374"/>
                  </a:ext>
                </a:extLst>
              </a:tr>
              <a:tr h="1093917">
                <a:tc>
                  <a:txBody>
                    <a:bodyPr/>
                    <a:lstStyle/>
                    <a:p>
                      <a:pPr marL="0" algn="ctr" defTabSz="914400" rtl="0" eaLnBrk="1" latinLnBrk="0" hangingPunct="1"/>
                      <a:r>
                        <a:rPr lang="zh-TW" altLang="en-US" sz="2400" b="1" kern="1200" dirty="0">
                          <a:solidFill>
                            <a:srgbClr val="004F8A"/>
                          </a:solidFill>
                          <a:latin typeface="標楷體" panose="03000509000000000000" pitchFamily="65" charset="-120"/>
                          <a:ea typeface="標楷體" panose="03000509000000000000" pitchFamily="65" charset="-120"/>
                          <a:cs typeface="Arial" pitchFamily="34" charset="0"/>
                        </a:rPr>
                        <a:t>申辦</a:t>
                      </a:r>
                      <a:r>
                        <a:rPr lang="en-US" altLang="zh-TW" sz="2400" b="1" kern="1200" dirty="0">
                          <a:solidFill>
                            <a:srgbClr val="004F8A"/>
                          </a:solidFill>
                          <a:latin typeface="標楷體" panose="03000509000000000000" pitchFamily="65" charset="-120"/>
                          <a:ea typeface="標楷體" panose="03000509000000000000" pitchFamily="65" charset="-120"/>
                          <a:cs typeface="Arial" pitchFamily="34" charset="0"/>
                        </a:rPr>
                        <a:t/>
                      </a:r>
                      <a:br>
                        <a:rPr lang="en-US" altLang="zh-TW" sz="2400" b="1" kern="1200" dirty="0">
                          <a:solidFill>
                            <a:srgbClr val="004F8A"/>
                          </a:solidFill>
                          <a:latin typeface="標楷體" panose="03000509000000000000" pitchFamily="65" charset="-120"/>
                          <a:ea typeface="標楷體" panose="03000509000000000000" pitchFamily="65" charset="-120"/>
                          <a:cs typeface="Arial" pitchFamily="34" charset="0"/>
                        </a:rPr>
                      </a:br>
                      <a:r>
                        <a:rPr lang="zh-TW" altLang="en-US" sz="2400" b="1" kern="1200" dirty="0">
                          <a:solidFill>
                            <a:srgbClr val="004F8A"/>
                          </a:solidFill>
                          <a:latin typeface="標楷體" panose="03000509000000000000" pitchFamily="65" charset="-120"/>
                          <a:ea typeface="標楷體" panose="03000509000000000000" pitchFamily="65" charset="-120"/>
                          <a:cs typeface="Arial" pitchFamily="34" charset="0"/>
                        </a:rPr>
                        <a:t>時間</a:t>
                      </a:r>
                      <a:endParaRPr lang="en-US" sz="2400" b="1" kern="1200" dirty="0">
                        <a:solidFill>
                          <a:srgbClr val="004F8A"/>
                        </a:solidFill>
                        <a:latin typeface="標楷體" panose="03000509000000000000" pitchFamily="65" charset="-120"/>
                        <a:ea typeface="標楷體" panose="03000509000000000000" pitchFamily="65" charset="-120"/>
                        <a:cs typeface="Arial" pitchFamily="34" charset="0"/>
                      </a:endParaRPr>
                    </a:p>
                  </a:txBody>
                  <a:tcPr marL="72000" marR="72000" anchor="ctr"/>
                </a:tc>
                <a:tc>
                  <a:txBody>
                    <a:bodyPr/>
                    <a:lstStyle/>
                    <a:p>
                      <a:pPr marL="0" lvl="0" indent="0" algn="ctr" defTabSz="914400" rtl="0" eaLnBrk="1" latinLnBrk="0" hangingPunct="1">
                        <a:spcAft>
                          <a:spcPts val="0"/>
                        </a:spcAft>
                        <a:buFont typeface="Wingdings"/>
                        <a:buNone/>
                      </a:pPr>
                      <a:r>
                        <a:rPr lang="en-US" altLang="zh-TW"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T+2</a:t>
                      </a:r>
                      <a:r>
                        <a:rPr lang="zh-TW" altLang="en-US"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上午</a:t>
                      </a:r>
                      <a:r>
                        <a:rPr lang="en-US" altLang="zh-TW"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11:00</a:t>
                      </a:r>
                      <a:r>
                        <a:rPr lang="zh-TW" altLang="en-US"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以前</a:t>
                      </a:r>
                    </a:p>
                  </a:txBody>
                  <a:tcPr marL="108000" marR="72000" marT="72000" marB="72000" anchor="ctr"/>
                </a:tc>
                <a:tc>
                  <a:txBody>
                    <a:bodyPr/>
                    <a:lstStyle/>
                    <a:p>
                      <a:pPr marL="0" lvl="0" indent="0" algn="ctr" defTabSz="914400" rtl="0" eaLnBrk="1" latinLnBrk="0" hangingPunct="1">
                        <a:spcAft>
                          <a:spcPts val="0"/>
                        </a:spcAft>
                        <a:buFont typeface="Wingdings"/>
                        <a:buNone/>
                      </a:pPr>
                      <a:r>
                        <a:rPr lang="zh-TW" altLang="en-US" sz="2000" b="0" u="sng"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股款繳納截止日之前</a:t>
                      </a:r>
                      <a:r>
                        <a:rPr lang="en-US" altLang="zh-TW" sz="2000" b="0" u="sng"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4</a:t>
                      </a:r>
                      <a:r>
                        <a:rPr lang="zh-TW" altLang="en-US" sz="2000" b="0" u="sng"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營業日起至前</a:t>
                      </a:r>
                      <a:r>
                        <a:rPr lang="en-US" altLang="zh-TW" sz="2000" b="0" u="sng"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2</a:t>
                      </a:r>
                      <a:r>
                        <a:rPr lang="zh-TW" altLang="en-US" sz="2000" b="0" u="sng"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營業日止提出申請</a:t>
                      </a:r>
                    </a:p>
                  </a:txBody>
                  <a:tcPr marL="108000" marR="72000" marT="72000" marB="72000" anchor="ctr"/>
                </a:tc>
                <a:tc>
                  <a:txBody>
                    <a:bodyPr/>
                    <a:lstStyle/>
                    <a:p>
                      <a:pPr marL="0" marR="0" lvl="0" indent="0" algn="ctr" defTabSz="914400" rtl="0" eaLnBrk="1" fontAlgn="auto" latinLnBrk="0" hangingPunct="1">
                        <a:lnSpc>
                          <a:spcPct val="100000"/>
                        </a:lnSpc>
                        <a:spcBef>
                          <a:spcPts val="0"/>
                        </a:spcBef>
                        <a:spcAft>
                          <a:spcPts val="0"/>
                        </a:spcAft>
                        <a:buClr>
                          <a:schemeClr val="tx1"/>
                        </a:buClr>
                        <a:buSzTx/>
                        <a:buFont typeface="Wingdings"/>
                        <a:buNone/>
                        <a:tabLst/>
                        <a:defRPr/>
                      </a:pPr>
                      <a:r>
                        <a:rPr lang="en-US" altLang="zh-TW"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T+1</a:t>
                      </a:r>
                      <a:r>
                        <a:rPr lang="zh-TW" altLang="zh-TW"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中午</a:t>
                      </a:r>
                      <a:r>
                        <a:rPr lang="en-US" altLang="zh-TW"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12:00</a:t>
                      </a:r>
                      <a:r>
                        <a:rPr lang="zh-TW" altLang="zh-TW"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以前</a:t>
                      </a:r>
                    </a:p>
                  </a:txBody>
                  <a:tcPr marL="108000" marR="72000" marT="72000" marB="72000" anchor="ctr"/>
                </a:tc>
                <a:extLst>
                  <a:ext uri="{0D108BD9-81ED-4DB2-BD59-A6C34878D82A}">
                    <a16:rowId xmlns:a16="http://schemas.microsoft.com/office/drawing/2014/main" val="580496579"/>
                  </a:ext>
                </a:extLst>
              </a:tr>
              <a:tr h="1015160">
                <a:tc>
                  <a:txBody>
                    <a:bodyPr/>
                    <a:lstStyle/>
                    <a:p>
                      <a:pPr marL="0" algn="ctr" defTabSz="914400" rtl="0" eaLnBrk="1" latinLnBrk="0" hangingPunct="1">
                        <a:lnSpc>
                          <a:spcPts val="2880"/>
                        </a:lnSpc>
                      </a:pPr>
                      <a:r>
                        <a:rPr lang="zh-TW" altLang="en-US" sz="2400" b="1" kern="1200" dirty="0">
                          <a:solidFill>
                            <a:srgbClr val="004F8A"/>
                          </a:solidFill>
                          <a:latin typeface="標楷體" panose="03000509000000000000" pitchFamily="65" charset="-120"/>
                          <a:ea typeface="標楷體" panose="03000509000000000000" pitchFamily="65" charset="-120"/>
                          <a:cs typeface="Arial" pitchFamily="34" charset="0"/>
                        </a:rPr>
                        <a:t>融通</a:t>
                      </a:r>
                      <a:r>
                        <a:rPr lang="en-US" altLang="zh-TW" sz="2400" b="1" kern="1200" dirty="0">
                          <a:solidFill>
                            <a:srgbClr val="004F8A"/>
                          </a:solidFill>
                          <a:latin typeface="標楷體" panose="03000509000000000000" pitchFamily="65" charset="-120"/>
                          <a:ea typeface="標楷體" panose="03000509000000000000" pitchFamily="65" charset="-120"/>
                          <a:cs typeface="Arial" pitchFamily="34" charset="0"/>
                        </a:rPr>
                        <a:t/>
                      </a:r>
                      <a:br>
                        <a:rPr lang="en-US" altLang="zh-TW" sz="2400" b="1" kern="1200" dirty="0">
                          <a:solidFill>
                            <a:srgbClr val="004F8A"/>
                          </a:solidFill>
                          <a:latin typeface="標楷體" panose="03000509000000000000" pitchFamily="65" charset="-120"/>
                          <a:ea typeface="標楷體" panose="03000509000000000000" pitchFamily="65" charset="-120"/>
                          <a:cs typeface="Arial" pitchFamily="34" charset="0"/>
                        </a:rPr>
                      </a:br>
                      <a:r>
                        <a:rPr lang="zh-TW" altLang="en-US" sz="2400" b="1" kern="1200" dirty="0">
                          <a:solidFill>
                            <a:srgbClr val="004F8A"/>
                          </a:solidFill>
                          <a:latin typeface="標楷體" panose="03000509000000000000" pitchFamily="65" charset="-120"/>
                          <a:ea typeface="標楷體" panose="03000509000000000000" pitchFamily="65" charset="-120"/>
                          <a:cs typeface="Arial" pitchFamily="34" charset="0"/>
                        </a:rPr>
                        <a:t>對象</a:t>
                      </a:r>
                      <a:endParaRPr lang="en-US" sz="2400" b="1" kern="1200" dirty="0">
                        <a:solidFill>
                          <a:srgbClr val="004F8A"/>
                        </a:solidFill>
                        <a:latin typeface="標楷體" panose="03000509000000000000" pitchFamily="65" charset="-120"/>
                        <a:ea typeface="標楷體" panose="03000509000000000000" pitchFamily="65" charset="-120"/>
                        <a:cs typeface="Arial" pitchFamily="34" charset="0"/>
                      </a:endParaRPr>
                    </a:p>
                  </a:txBody>
                  <a:tcPr marL="72000" marR="72000" anchor="ctr"/>
                </a:tc>
                <a:tc gridSpan="3">
                  <a:txBody>
                    <a:bodyPr/>
                    <a:lstStyle/>
                    <a:p>
                      <a:pPr marL="108000" lvl="0" indent="-288000" algn="just" defTabSz="914400" rtl="0" eaLnBrk="1" latinLnBrk="0" hangingPunct="1">
                        <a:lnSpc>
                          <a:spcPts val="2200"/>
                        </a:lnSpc>
                        <a:spcAft>
                          <a:spcPts val="0"/>
                        </a:spcAft>
                        <a:buFont typeface="Wingdings"/>
                        <a:buChar char=""/>
                      </a:pPr>
                      <a:r>
                        <a:rPr lang="zh-TW" altLang="en-US"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國內法人、自然人</a:t>
                      </a:r>
                      <a:endParaRPr lang="en-US" altLang="zh-TW"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endParaRPr>
                    </a:p>
                    <a:p>
                      <a:pPr marL="108000" lvl="0" indent="-288000" algn="just" defTabSz="914400" rtl="0" eaLnBrk="1" latinLnBrk="0" hangingPunct="1">
                        <a:lnSpc>
                          <a:spcPts val="2200"/>
                        </a:lnSpc>
                        <a:spcAft>
                          <a:spcPts val="0"/>
                        </a:spcAft>
                        <a:buFont typeface="Wingdings"/>
                        <a:buChar char=""/>
                      </a:pPr>
                      <a:r>
                        <a:rPr lang="zh-TW" sz="2000" b="0" kern="0" cap="none" spc="0" dirty="0" smtClean="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境</a:t>
                      </a:r>
                      <a:r>
                        <a:rPr lang="zh-TW" altLang="en-US" sz="2000" b="0" kern="0" cap="none" spc="0" dirty="0" smtClean="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內</a:t>
                      </a:r>
                      <a:r>
                        <a:rPr lang="zh-TW" sz="2000" b="0" kern="0" cap="none" spc="0" dirty="0" smtClean="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華僑</a:t>
                      </a:r>
                      <a:r>
                        <a:rPr lang="zh-TW" altLang="en-US" sz="2000" b="0" kern="0" cap="none" spc="0" dirty="0" smtClean="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a:t>
                      </a:r>
                      <a:r>
                        <a:rPr lang="zh-TW" sz="2000" b="0" kern="0" cap="none" spc="0" dirty="0" smtClean="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外國人</a:t>
                      </a:r>
                      <a:r>
                        <a:rPr lang="en-US" altLang="zh-TW" sz="2000" b="0" kern="0" cap="none" spc="0" dirty="0" smtClean="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                    </a:t>
                      </a:r>
                      <a:r>
                        <a:rPr lang="zh-TW" altLang="en-US" sz="2000" b="0" kern="0" cap="none" spc="0" dirty="0" smtClean="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認股借貸須有原股東或員工資格</a:t>
                      </a:r>
                    </a:p>
                    <a:p>
                      <a:pPr marL="108000" lvl="0" indent="-288000" algn="just" defTabSz="914400" rtl="0" eaLnBrk="1" latinLnBrk="0" hangingPunct="1">
                        <a:lnSpc>
                          <a:spcPts val="2200"/>
                        </a:lnSpc>
                        <a:spcAft>
                          <a:spcPts val="0"/>
                        </a:spcAft>
                        <a:buClr>
                          <a:schemeClr val="tx1"/>
                        </a:buClr>
                        <a:buFont typeface="Wingdings"/>
                        <a:buChar char=""/>
                      </a:pPr>
                      <a:r>
                        <a:rPr lang="zh-TW" altLang="en-US" sz="2000" b="0" kern="0" cap="none" spc="0" dirty="0" smtClean="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境外</a:t>
                      </a:r>
                      <a:r>
                        <a:rPr lang="zh-TW" altLang="en-US"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華僑、外國人</a:t>
                      </a:r>
                      <a:r>
                        <a:rPr lang="zh-TW"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可以辦理</a:t>
                      </a:r>
                    </a:p>
                  </a:txBody>
                  <a:tcPr marL="108000" marR="72000" marT="72000" marB="72000" anchor="ct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521614970"/>
                  </a:ext>
                </a:extLst>
              </a:tr>
              <a:tr h="253779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400" b="1" kern="1200" dirty="0">
                          <a:solidFill>
                            <a:srgbClr val="004F8A"/>
                          </a:solidFill>
                          <a:latin typeface="標楷體" panose="03000509000000000000" pitchFamily="65" charset="-120"/>
                          <a:ea typeface="標楷體" panose="03000509000000000000" pitchFamily="65" charset="-120"/>
                          <a:cs typeface="Arial" pitchFamily="34" charset="0"/>
                        </a:rPr>
                        <a:t>融通</a:t>
                      </a:r>
                      <a:r>
                        <a:rPr lang="en-US" altLang="zh-TW" sz="2400" b="1" kern="1200" dirty="0">
                          <a:solidFill>
                            <a:srgbClr val="004F8A"/>
                          </a:solidFill>
                          <a:latin typeface="標楷體" panose="03000509000000000000" pitchFamily="65" charset="-120"/>
                          <a:ea typeface="標楷體" panose="03000509000000000000" pitchFamily="65" charset="-120"/>
                          <a:cs typeface="Arial" pitchFamily="34" charset="0"/>
                        </a:rPr>
                        <a:t/>
                      </a:r>
                      <a:br>
                        <a:rPr lang="en-US" altLang="zh-TW" sz="2400" b="1" kern="1200" dirty="0">
                          <a:solidFill>
                            <a:srgbClr val="004F8A"/>
                          </a:solidFill>
                          <a:latin typeface="標楷體" panose="03000509000000000000" pitchFamily="65" charset="-120"/>
                          <a:ea typeface="標楷體" panose="03000509000000000000" pitchFamily="65" charset="-120"/>
                          <a:cs typeface="Arial" pitchFamily="34" charset="0"/>
                        </a:rPr>
                      </a:br>
                      <a:r>
                        <a:rPr lang="zh-TW" altLang="en-US" sz="2400" b="1" kern="1200" dirty="0">
                          <a:solidFill>
                            <a:srgbClr val="004F8A"/>
                          </a:solidFill>
                          <a:latin typeface="標楷體" panose="03000509000000000000" pitchFamily="65" charset="-120"/>
                          <a:ea typeface="標楷體" panose="03000509000000000000" pitchFamily="65" charset="-120"/>
                          <a:cs typeface="Arial" pitchFamily="34" charset="0"/>
                        </a:rPr>
                        <a:t>範圍</a:t>
                      </a:r>
                      <a:endParaRPr lang="en-US" altLang="zh-TW" sz="2400" b="1" kern="1200" dirty="0">
                        <a:solidFill>
                          <a:srgbClr val="004F8A"/>
                        </a:solidFill>
                        <a:latin typeface="標楷體" panose="03000509000000000000" pitchFamily="65" charset="-120"/>
                        <a:ea typeface="標楷體" panose="03000509000000000000" pitchFamily="65" charset="-120"/>
                        <a:cs typeface="Arial"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sz="2400" b="1" kern="1200" dirty="0">
                          <a:solidFill>
                            <a:srgbClr val="004F8A"/>
                          </a:solidFill>
                          <a:latin typeface="標楷體" panose="03000509000000000000" pitchFamily="65" charset="-120"/>
                          <a:ea typeface="標楷體" panose="03000509000000000000" pitchFamily="65" charset="-120"/>
                          <a:cs typeface="Arial" pitchFamily="34" charset="0"/>
                        </a:rPr>
                        <a:t>(</a:t>
                      </a:r>
                      <a:r>
                        <a:rPr lang="zh-TW" altLang="en-US" sz="2400" b="1" kern="1200" dirty="0">
                          <a:solidFill>
                            <a:srgbClr val="004F8A"/>
                          </a:solidFill>
                          <a:latin typeface="標楷體" panose="03000509000000000000" pitchFamily="65" charset="-120"/>
                          <a:ea typeface="標楷體" panose="03000509000000000000" pitchFamily="65" charset="-120"/>
                          <a:cs typeface="Arial" pitchFamily="34" charset="0"/>
                        </a:rPr>
                        <a:t>目的</a:t>
                      </a:r>
                      <a:r>
                        <a:rPr lang="en-US" altLang="zh-TW" sz="2400" b="1" kern="1200" dirty="0">
                          <a:solidFill>
                            <a:srgbClr val="004F8A"/>
                          </a:solidFill>
                          <a:latin typeface="標楷體" panose="03000509000000000000" pitchFamily="65" charset="-120"/>
                          <a:ea typeface="標楷體" panose="03000509000000000000" pitchFamily="65" charset="-120"/>
                          <a:cs typeface="Arial" pitchFamily="34" charset="0"/>
                        </a:rPr>
                        <a:t>)</a:t>
                      </a:r>
                      <a:endParaRPr lang="en-US" sz="2400" b="1" kern="1200" dirty="0">
                        <a:solidFill>
                          <a:srgbClr val="004F8A"/>
                        </a:solidFill>
                        <a:latin typeface="標楷體" panose="03000509000000000000" pitchFamily="65" charset="-120"/>
                        <a:ea typeface="標楷體" panose="03000509000000000000" pitchFamily="65" charset="-120"/>
                        <a:cs typeface="Arial" pitchFamily="34" charset="0"/>
                      </a:endParaRPr>
                    </a:p>
                  </a:txBody>
                  <a:tcPr marL="72000" marR="72000" anchor="ctr"/>
                </a:tc>
                <a:tc gridSpan="3">
                  <a:txBody>
                    <a:bodyPr/>
                    <a:lstStyle/>
                    <a:p>
                      <a:pPr marL="0" lvl="0" indent="0" algn="just" defTabSz="914400" rtl="0" eaLnBrk="1" latinLnBrk="0" hangingPunct="1">
                        <a:lnSpc>
                          <a:spcPts val="2600"/>
                        </a:lnSpc>
                        <a:spcAft>
                          <a:spcPts val="0"/>
                        </a:spcAft>
                        <a:buFont typeface="Wingdings"/>
                        <a:buNone/>
                      </a:pPr>
                      <a:r>
                        <a:rPr lang="zh-TW" altLang="en-US" sz="1800" b="0" kern="0" cap="none" spc="0" dirty="0" smtClean="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一</a:t>
                      </a:r>
                      <a:r>
                        <a:rPr lang="zh-TW" altLang="en-US" sz="18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、上巿</a:t>
                      </a:r>
                      <a:r>
                        <a:rPr lang="en-US" altLang="zh-TW" sz="18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a:t>
                      </a:r>
                      <a:r>
                        <a:rPr lang="zh-TW" altLang="en-US" sz="18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櫃股票</a:t>
                      </a:r>
                      <a:r>
                        <a:rPr lang="en-US" altLang="zh-TW" sz="18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a:t>
                      </a:r>
                    </a:p>
                    <a:p>
                      <a:pPr marL="0" lvl="0" indent="0" algn="just" defTabSz="914400" rtl="0" eaLnBrk="1" latinLnBrk="0" hangingPunct="1">
                        <a:lnSpc>
                          <a:spcPts val="2600"/>
                        </a:lnSpc>
                        <a:spcAft>
                          <a:spcPts val="0"/>
                        </a:spcAft>
                        <a:buFont typeface="Wingdings"/>
                        <a:buNone/>
                      </a:pPr>
                      <a:r>
                        <a:rPr lang="zh-TW" altLang="en-US" sz="18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二、櫃檯買賣之開放式基金受益憑證及黃金現貨</a:t>
                      </a:r>
                      <a:r>
                        <a:rPr lang="en-US" altLang="zh-TW" sz="18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a:t>
                      </a:r>
                      <a:endParaRPr lang="zh-TW" altLang="en-US" sz="18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endParaRPr>
                    </a:p>
                    <a:p>
                      <a:pPr marL="542925" lvl="0" indent="-542925" algn="just" defTabSz="914400" rtl="0" eaLnBrk="1" latinLnBrk="0" hangingPunct="1">
                        <a:lnSpc>
                          <a:spcPts val="2600"/>
                        </a:lnSpc>
                        <a:spcAft>
                          <a:spcPts val="0"/>
                        </a:spcAft>
                        <a:buFont typeface="Wingdings"/>
                        <a:buNone/>
                      </a:pPr>
                      <a:r>
                        <a:rPr lang="zh-TW" altLang="en-US" sz="18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三、開放式證券投資信託基金受益憑證及期貨信託基金受益憑證之申購</a:t>
                      </a:r>
                      <a:r>
                        <a:rPr lang="en-US" altLang="zh-TW" sz="18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a:t>
                      </a:r>
                    </a:p>
                    <a:p>
                      <a:pPr marL="0" lvl="0" indent="0" algn="just" defTabSz="914400" rtl="0" eaLnBrk="1" latinLnBrk="0" hangingPunct="1">
                        <a:lnSpc>
                          <a:spcPts val="2600"/>
                        </a:lnSpc>
                        <a:spcAft>
                          <a:spcPts val="0"/>
                        </a:spcAft>
                        <a:buFont typeface="Wingdings"/>
                        <a:buNone/>
                      </a:pPr>
                      <a:r>
                        <a:rPr lang="zh-TW" altLang="en-US" sz="18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四、新股</a:t>
                      </a:r>
                      <a:r>
                        <a:rPr lang="en-US" altLang="zh-TW" sz="18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a:t>
                      </a:r>
                      <a:r>
                        <a:rPr lang="zh-TW" altLang="en-US" sz="18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含現金增資</a:t>
                      </a:r>
                      <a:r>
                        <a:rPr lang="en-US" altLang="zh-TW" sz="18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a:t>
                      </a:r>
                      <a:r>
                        <a:rPr lang="zh-TW" altLang="en-US" sz="18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上市或上櫃前之公開申購或競價拍賣</a:t>
                      </a:r>
                      <a:endParaRPr lang="en-US" altLang="zh-TW" sz="18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endParaRPr>
                    </a:p>
                    <a:p>
                      <a:pPr marL="0" lvl="0" indent="0" algn="just" defTabSz="914400" rtl="0" eaLnBrk="1" latinLnBrk="0" hangingPunct="1">
                        <a:lnSpc>
                          <a:spcPts val="2600"/>
                        </a:lnSpc>
                        <a:spcAft>
                          <a:spcPts val="0"/>
                        </a:spcAft>
                        <a:buFont typeface="Wingdings"/>
                        <a:buNone/>
                      </a:pPr>
                      <a:r>
                        <a:rPr lang="zh-TW" altLang="en-US" sz="18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五、</a:t>
                      </a:r>
                      <a:r>
                        <a:rPr lang="zh-TW" altLang="en-US" sz="1800" b="0" kern="0" cap="none" spc="0" dirty="0">
                          <a:ln>
                            <a:noFill/>
                          </a:ln>
                          <a:solidFill>
                            <a:srgbClr val="C00000"/>
                          </a:solidFill>
                          <a:effectLst/>
                          <a:latin typeface="標楷體" panose="03000509000000000000" pitchFamily="65" charset="-120"/>
                          <a:ea typeface="標楷體" panose="03000509000000000000" pitchFamily="65" charset="-120"/>
                          <a:cs typeface="Times New Roman"/>
                        </a:rPr>
                        <a:t>發行人初次上市櫃或上市櫃後現金增資發行新股時，發行人之員工</a:t>
                      </a:r>
                      <a:endParaRPr lang="en-US" altLang="zh-TW" sz="1800" b="0" kern="0" cap="none" spc="0" dirty="0">
                        <a:ln>
                          <a:noFill/>
                        </a:ln>
                        <a:solidFill>
                          <a:srgbClr val="C00000"/>
                        </a:solidFill>
                        <a:effectLst/>
                        <a:latin typeface="標楷體" panose="03000509000000000000" pitchFamily="65" charset="-120"/>
                        <a:ea typeface="標楷體" panose="03000509000000000000" pitchFamily="65" charset="-120"/>
                        <a:cs typeface="Times New Roman"/>
                      </a:endParaRPr>
                    </a:p>
                    <a:p>
                      <a:pPr marL="0" lvl="0" indent="0" algn="just" defTabSz="914400" rtl="0" eaLnBrk="1" latinLnBrk="0" hangingPunct="1">
                        <a:lnSpc>
                          <a:spcPts val="2600"/>
                        </a:lnSpc>
                        <a:spcAft>
                          <a:spcPts val="0"/>
                        </a:spcAft>
                        <a:buFont typeface="Wingdings"/>
                        <a:buNone/>
                      </a:pPr>
                      <a:r>
                        <a:rPr lang="en-US" altLang="zh-TW" sz="1800" b="0" kern="0" cap="none" spc="0" dirty="0">
                          <a:ln>
                            <a:noFill/>
                          </a:ln>
                          <a:solidFill>
                            <a:srgbClr val="C00000"/>
                          </a:solidFill>
                          <a:effectLst/>
                          <a:latin typeface="標楷體" panose="03000509000000000000" pitchFamily="65" charset="-120"/>
                          <a:ea typeface="標楷體" panose="03000509000000000000" pitchFamily="65" charset="-120"/>
                          <a:cs typeface="Times New Roman"/>
                        </a:rPr>
                        <a:t>   </a:t>
                      </a:r>
                      <a:r>
                        <a:rPr lang="zh-TW" altLang="en-US" sz="1800" b="0" kern="0" cap="none" spc="0" dirty="0">
                          <a:ln>
                            <a:noFill/>
                          </a:ln>
                          <a:solidFill>
                            <a:srgbClr val="C00000"/>
                          </a:solidFill>
                          <a:effectLst/>
                          <a:latin typeface="標楷體" panose="03000509000000000000" pitchFamily="65" charset="-120"/>
                          <a:ea typeface="標楷體" panose="03000509000000000000" pitchFamily="65" charset="-120"/>
                          <a:cs typeface="Times New Roman"/>
                        </a:rPr>
                        <a:t>、 原股東得認購之發行人股票</a:t>
                      </a:r>
                      <a:endParaRPr lang="en-US" altLang="zh-TW" sz="1800" b="0" kern="0" cap="none" spc="0" dirty="0">
                        <a:ln>
                          <a:noFill/>
                        </a:ln>
                        <a:solidFill>
                          <a:srgbClr val="C00000"/>
                        </a:solidFill>
                        <a:effectLst/>
                        <a:latin typeface="標楷體" panose="03000509000000000000" pitchFamily="65" charset="-120"/>
                        <a:ea typeface="標楷體" panose="03000509000000000000" pitchFamily="65" charset="-120"/>
                        <a:cs typeface="Times New Roman"/>
                      </a:endParaRPr>
                    </a:p>
                    <a:p>
                      <a:pPr marL="0" lvl="0" indent="0" algn="just" defTabSz="914400" rtl="0" eaLnBrk="1" latinLnBrk="0" hangingPunct="1">
                        <a:lnSpc>
                          <a:spcPts val="2600"/>
                        </a:lnSpc>
                        <a:spcAft>
                          <a:spcPts val="0"/>
                        </a:spcAft>
                        <a:buFont typeface="Wingdings"/>
                        <a:buNone/>
                      </a:pPr>
                      <a:r>
                        <a:rPr lang="zh-TW" altLang="en-US" sz="18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六</a:t>
                      </a:r>
                      <a:r>
                        <a:rPr kumimoji="0" lang="zh-TW" altLang="en-US" sz="1800" b="0" i="0" u="none" strike="noStrike" kern="0" cap="none" spc="0" normalizeH="0" baseline="0" noProof="0" dirty="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a:t>
                      </a:r>
                      <a:r>
                        <a:rPr lang="zh-TW" altLang="en-US" sz="18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其他經主管機關核准之融通範圍</a:t>
                      </a:r>
                      <a:r>
                        <a:rPr lang="en-US" altLang="zh-TW" sz="18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a:t>
                      </a:r>
                      <a:endParaRPr lang="en-US" sz="18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endParaRPr>
                    </a:p>
                  </a:txBody>
                  <a:tcPr marL="108000" marR="72000" marT="72000" marB="72000" anchor="ctr"/>
                </a:tc>
                <a:tc hMerge="1">
                  <a:txBody>
                    <a:bodyPr/>
                    <a:lstStyle/>
                    <a:p>
                      <a:endParaRPr lang="zh-TW" altLang="en-US"/>
                    </a:p>
                  </a:txBody>
                  <a:tcPr/>
                </a:tc>
                <a:tc hMerge="1">
                  <a:txBody>
                    <a:bodyPr/>
                    <a:lstStyle/>
                    <a:p>
                      <a:pPr algn="l">
                        <a:buFont typeface="Arial" pitchFamily="34" charset="0"/>
                        <a:buChar char="•"/>
                      </a:pPr>
                      <a:endParaRPr lang="en-US" altLang="zh-TW" sz="1600" dirty="0">
                        <a:solidFill>
                          <a:schemeClr val="tx1">
                            <a:lumMod val="75000"/>
                            <a:lumOff val="25000"/>
                          </a:schemeClr>
                        </a:solidFill>
                        <a:latin typeface="微軟正黑體" panose="020B0604030504040204" pitchFamily="34" charset="-120"/>
                        <a:ea typeface="微軟正黑體" panose="020B0604030504040204" pitchFamily="34" charset="-120"/>
                        <a:cs typeface="Arial" pitchFamily="34" charset="0"/>
                      </a:endParaRPr>
                    </a:p>
                  </a:txBody>
                  <a:tcPr anchor="ctr"/>
                </a:tc>
                <a:extLst>
                  <a:ext uri="{0D108BD9-81ED-4DB2-BD59-A6C34878D82A}">
                    <a16:rowId xmlns:a16="http://schemas.microsoft.com/office/drawing/2014/main" val="3331000857"/>
                  </a:ext>
                </a:extLst>
              </a:tr>
            </a:tbl>
          </a:graphicData>
        </a:graphic>
      </p:graphicFrame>
      <p:sp>
        <p:nvSpPr>
          <p:cNvPr id="3" name="投影片編號版面配置區 2"/>
          <p:cNvSpPr>
            <a:spLocks noGrp="1"/>
          </p:cNvSpPr>
          <p:nvPr>
            <p:ph type="sldNum" sz="quarter" idx="12"/>
          </p:nvPr>
        </p:nvSpPr>
        <p:spPr/>
        <p:txBody>
          <a:bodyPr/>
          <a:lstStyle/>
          <a:p>
            <a:fld id="{4BA915EE-10CB-4CF1-8569-6154455DA573}" type="slidenum">
              <a:rPr lang="en-US" smtClean="0"/>
              <a:t>7</a:t>
            </a:fld>
            <a:endParaRPr lang="en-US"/>
          </a:p>
        </p:txBody>
      </p:sp>
      <p:sp>
        <p:nvSpPr>
          <p:cNvPr id="4" name="文字版面配置區 3"/>
          <p:cNvSpPr>
            <a:spLocks noGrp="1"/>
          </p:cNvSpPr>
          <p:nvPr>
            <p:ph type="body" idx="14"/>
          </p:nvPr>
        </p:nvSpPr>
        <p:spPr>
          <a:xfrm>
            <a:off x="1524000" y="223594"/>
            <a:ext cx="9531927" cy="836799"/>
          </a:xfrm>
        </p:spPr>
        <p:txBody>
          <a:bodyPr/>
          <a:lstStyle/>
          <a:p>
            <a:pPr lvl="0">
              <a:buClr>
                <a:srgbClr val="000000"/>
              </a:buClr>
              <a:defRPr/>
            </a:pPr>
            <a:r>
              <a:rPr kumimoji="1" lang="zh-TW" altLang="en-US" sz="3600" b="0" dirty="0">
                <a:solidFill>
                  <a:prstClr val="black"/>
                </a:solidFill>
                <a:latin typeface="Times New Roman" charset="0"/>
                <a:ea typeface="標楷體" pitchFamily="65" charset="-120"/>
              </a:rPr>
              <a:t>貳、制度介紹</a:t>
            </a:r>
            <a:endParaRPr lang="zh-TW" altLang="en-US" dirty="0">
              <a:solidFill>
                <a:srgbClr val="000000"/>
              </a:solidFill>
            </a:endParaRPr>
          </a:p>
          <a:p>
            <a:endParaRPr lang="zh-TW" altLang="en-US" dirty="0"/>
          </a:p>
        </p:txBody>
      </p:sp>
      <p:sp>
        <p:nvSpPr>
          <p:cNvPr id="6" name="矩形 5"/>
          <p:cNvSpPr/>
          <p:nvPr/>
        </p:nvSpPr>
        <p:spPr>
          <a:xfrm>
            <a:off x="7180118" y="3491344"/>
            <a:ext cx="3709555" cy="374073"/>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6137215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內容版面配置區 5"/>
          <p:cNvGraphicFramePr>
            <a:graphicFrameLocks noGrp="1"/>
          </p:cNvGraphicFramePr>
          <p:nvPr>
            <p:ph idx="1"/>
            <p:extLst>
              <p:ext uri="{D42A27DB-BD31-4B8C-83A1-F6EECF244321}">
                <p14:modId xmlns:p14="http://schemas.microsoft.com/office/powerpoint/2010/main" val="1109235466"/>
              </p:ext>
            </p:extLst>
          </p:nvPr>
        </p:nvGraphicFramePr>
        <p:xfrm>
          <a:off x="114299" y="1143002"/>
          <a:ext cx="12001499" cy="5659552"/>
        </p:xfrm>
        <a:graphic>
          <a:graphicData uri="http://schemas.openxmlformats.org/drawingml/2006/table">
            <a:tbl>
              <a:tblPr firstRow="1" bandRow="1">
                <a:tableStyleId>{93296810-A885-4BE3-A3E7-6D5BEEA58F35}</a:tableStyleId>
              </a:tblPr>
              <a:tblGrid>
                <a:gridCol w="642817">
                  <a:extLst>
                    <a:ext uri="{9D8B030D-6E8A-4147-A177-3AD203B41FA5}">
                      <a16:colId xmlns:a16="http://schemas.microsoft.com/office/drawing/2014/main" val="1079598437"/>
                    </a:ext>
                  </a:extLst>
                </a:gridCol>
                <a:gridCol w="2819599">
                  <a:extLst>
                    <a:ext uri="{9D8B030D-6E8A-4147-A177-3AD203B41FA5}">
                      <a16:colId xmlns:a16="http://schemas.microsoft.com/office/drawing/2014/main" val="1071527160"/>
                    </a:ext>
                  </a:extLst>
                </a:gridCol>
                <a:gridCol w="2465534">
                  <a:extLst>
                    <a:ext uri="{9D8B030D-6E8A-4147-A177-3AD203B41FA5}">
                      <a16:colId xmlns:a16="http://schemas.microsoft.com/office/drawing/2014/main" val="3588608354"/>
                    </a:ext>
                  </a:extLst>
                </a:gridCol>
                <a:gridCol w="2651978">
                  <a:extLst>
                    <a:ext uri="{9D8B030D-6E8A-4147-A177-3AD203B41FA5}">
                      <a16:colId xmlns:a16="http://schemas.microsoft.com/office/drawing/2014/main" val="1690317981"/>
                    </a:ext>
                  </a:extLst>
                </a:gridCol>
                <a:gridCol w="3421571">
                  <a:extLst>
                    <a:ext uri="{9D8B030D-6E8A-4147-A177-3AD203B41FA5}">
                      <a16:colId xmlns:a16="http://schemas.microsoft.com/office/drawing/2014/main" val="1907143295"/>
                    </a:ext>
                  </a:extLst>
                </a:gridCol>
              </a:tblGrid>
              <a:tr h="449591">
                <a:tc rowSpan="2" gridSpan="2">
                  <a:txBody>
                    <a:bodyPr/>
                    <a:lstStyle/>
                    <a:p>
                      <a:endParaRPr lang="zh-TW" altLang="en-US" dirty="0">
                        <a:solidFill>
                          <a:srgbClr val="B018E6"/>
                        </a:solidFill>
                      </a:endParaRPr>
                    </a:p>
                  </a:txBody>
                  <a:tcPr/>
                </a:tc>
                <a:tc rowSpan="2" hMerge="1">
                  <a:txBody>
                    <a:bodyPr/>
                    <a:lstStyle/>
                    <a:p>
                      <a:endParaRPr lang="zh-TW" altLang="en-US" dirty="0"/>
                    </a:p>
                  </a:txBody>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400" b="1" i="0" u="none" strike="noStrike" kern="1200" cap="none" spc="0" normalizeH="0" baseline="0" noProof="0" dirty="0" smtClean="0">
                          <a:ln>
                            <a:noFill/>
                          </a:ln>
                          <a:solidFill>
                            <a:srgbClr val="FFFFFF"/>
                          </a:solidFill>
                          <a:effectLst/>
                          <a:uLnTx/>
                          <a:uFillTx/>
                          <a:latin typeface="標楷體" panose="03000509000000000000" pitchFamily="65" charset="-120"/>
                          <a:ea typeface="標楷體" panose="03000509000000000000" pitchFamily="65" charset="-120"/>
                          <a:cs typeface="Arial" pitchFamily="34" charset="0"/>
                        </a:rPr>
                        <a:t>證券業務借貸款項</a:t>
                      </a:r>
                      <a:endParaRPr lang="zh-TW" altLang="en-US" dirty="0"/>
                    </a:p>
                  </a:txBody>
                  <a:tcPr/>
                </a:tc>
                <a:tc hMerge="1">
                  <a:txBody>
                    <a:bodyPr/>
                    <a:lstStyle/>
                    <a:p>
                      <a:endParaRPr lang="zh-TW" altLang="en-US" dirty="0"/>
                    </a:p>
                  </a:txBody>
                  <a:tcPr/>
                </a:tc>
                <a:tc hMerge="1">
                  <a:txBody>
                    <a:bodyPr/>
                    <a:lstStyle/>
                    <a:p>
                      <a:endParaRPr lang="zh-TW" altLang="en-US" dirty="0"/>
                    </a:p>
                  </a:txBody>
                  <a:tcPr/>
                </a:tc>
                <a:extLst>
                  <a:ext uri="{0D108BD9-81ED-4DB2-BD59-A6C34878D82A}">
                    <a16:rowId xmlns:a16="http://schemas.microsoft.com/office/drawing/2014/main" val="1934670738"/>
                  </a:ext>
                </a:extLst>
              </a:tr>
              <a:tr h="449591">
                <a:tc gridSpan="2" vMerge="1">
                  <a:txBody>
                    <a:bodyPr/>
                    <a:lstStyle/>
                    <a:p>
                      <a:endParaRPr lang="zh-TW" altLang="en-US" dirty="0"/>
                    </a:p>
                  </a:txBody>
                  <a:tcPr/>
                </a:tc>
                <a:tc hMerge="1" vMerge="1">
                  <a:txBody>
                    <a:bodyPr/>
                    <a:lstStyle/>
                    <a:p>
                      <a:endParaRPr lang="zh-TW" altLang="en-US" dirty="0"/>
                    </a:p>
                  </a:txBody>
                  <a:tcPr/>
                </a:tc>
                <a:tc>
                  <a:txBody>
                    <a:bodyPr/>
                    <a:lstStyle/>
                    <a:p>
                      <a:pPr marL="0" algn="ctr" defTabSz="914400" rtl="0" eaLnBrk="1" latinLnBrk="0" hangingPunct="1"/>
                      <a:r>
                        <a:rPr lang="en-US" altLang="zh-TW" sz="2400" b="0" kern="1200" dirty="0">
                          <a:solidFill>
                            <a:schemeClr val="tx1"/>
                          </a:solidFill>
                          <a:latin typeface="標楷體" panose="03000509000000000000" pitchFamily="65" charset="-120"/>
                          <a:ea typeface="標楷體" panose="03000509000000000000" pitchFamily="65" charset="-120"/>
                          <a:cs typeface="Arial" pitchFamily="34" charset="0"/>
                        </a:rPr>
                        <a:t>T+5</a:t>
                      </a:r>
                      <a:r>
                        <a:rPr lang="zh-TW" altLang="en-US" sz="2400" b="0" kern="1200" dirty="0">
                          <a:solidFill>
                            <a:schemeClr val="tx1"/>
                          </a:solidFill>
                          <a:latin typeface="標楷體" panose="03000509000000000000" pitchFamily="65" charset="-120"/>
                          <a:ea typeface="標楷體" panose="03000509000000000000" pitchFamily="65" charset="-120"/>
                          <a:cs typeface="Arial" pitchFamily="34" charset="0"/>
                        </a:rPr>
                        <a:t>型</a:t>
                      </a:r>
                      <a:endParaRPr lang="en-US" sz="2400" b="0" kern="1200" dirty="0">
                        <a:solidFill>
                          <a:schemeClr val="tx1"/>
                        </a:solidFill>
                        <a:latin typeface="標楷體" panose="03000509000000000000" pitchFamily="65" charset="-120"/>
                        <a:ea typeface="標楷體" panose="03000509000000000000" pitchFamily="65" charset="-120"/>
                        <a:cs typeface="Arial" pitchFamily="34" charset="0"/>
                      </a:endParaRPr>
                    </a:p>
                  </a:txBody>
                  <a:tcPr anchor="ctr"/>
                </a:tc>
                <a:tc>
                  <a:txBody>
                    <a:bodyPr/>
                    <a:lstStyle/>
                    <a:p>
                      <a:pPr marL="0" algn="ctr" defTabSz="914400" rtl="0" eaLnBrk="1" latinLnBrk="0" hangingPunct="1"/>
                      <a:r>
                        <a:rPr lang="zh-TW" altLang="en-US" sz="2400" b="0" u="sng" kern="1200" dirty="0">
                          <a:solidFill>
                            <a:srgbClr val="C00000"/>
                          </a:solidFill>
                          <a:latin typeface="標楷體" panose="03000509000000000000" pitchFamily="65" charset="-120"/>
                          <a:ea typeface="標楷體" panose="03000509000000000000" pitchFamily="65" charset="-120"/>
                          <a:cs typeface="Arial" pitchFamily="34" charset="0"/>
                        </a:rPr>
                        <a:t>認股借貸</a:t>
                      </a:r>
                      <a:endParaRPr lang="en-US" sz="2400" b="0" u="sng" kern="1200" dirty="0">
                        <a:solidFill>
                          <a:srgbClr val="C00000"/>
                        </a:solidFill>
                        <a:latin typeface="標楷體" panose="03000509000000000000" pitchFamily="65" charset="-120"/>
                        <a:ea typeface="標楷體" panose="03000509000000000000" pitchFamily="65" charset="-120"/>
                        <a:cs typeface="Arial" pitchFamily="34" charset="0"/>
                      </a:endParaRPr>
                    </a:p>
                  </a:txBody>
                  <a:tcPr anchor="ctr"/>
                </a:tc>
                <a:tc>
                  <a:txBody>
                    <a:bodyPr/>
                    <a:lstStyle/>
                    <a:p>
                      <a:pPr marL="0" algn="ctr" defTabSz="914400" rtl="0" eaLnBrk="1" latinLnBrk="0" hangingPunct="1"/>
                      <a:r>
                        <a:rPr lang="zh-TW" altLang="en-US" sz="2400" b="0" kern="1200" dirty="0">
                          <a:solidFill>
                            <a:schemeClr val="tx1"/>
                          </a:solidFill>
                          <a:latin typeface="標楷體" panose="03000509000000000000" pitchFamily="65" charset="-120"/>
                          <a:ea typeface="標楷體" panose="03000509000000000000" pitchFamily="65" charset="-120"/>
                          <a:cs typeface="Arial" pitchFamily="34" charset="0"/>
                        </a:rPr>
                        <a:t>半年型</a:t>
                      </a:r>
                      <a:endParaRPr lang="en-US" sz="2400" b="0" kern="1200" dirty="0">
                        <a:solidFill>
                          <a:schemeClr val="tx1"/>
                        </a:solidFill>
                        <a:latin typeface="標楷體" panose="03000509000000000000" pitchFamily="65" charset="-120"/>
                        <a:ea typeface="標楷體" panose="03000509000000000000" pitchFamily="65" charset="-120"/>
                        <a:cs typeface="Arial" pitchFamily="34" charset="0"/>
                      </a:endParaRPr>
                    </a:p>
                  </a:txBody>
                  <a:tcPr anchor="ctr"/>
                </a:tc>
                <a:extLst>
                  <a:ext uri="{0D108BD9-81ED-4DB2-BD59-A6C34878D82A}">
                    <a16:rowId xmlns:a16="http://schemas.microsoft.com/office/drawing/2014/main" val="3134463932"/>
                  </a:ext>
                </a:extLst>
              </a:tr>
              <a:tr h="689374">
                <a:tc gridSpan="2">
                  <a:txBody>
                    <a:bodyPr/>
                    <a:lstStyle/>
                    <a:p>
                      <a:pPr marL="0" algn="ctr" defTabSz="914400" rtl="0" eaLnBrk="1" latinLnBrk="0" hangingPunct="1"/>
                      <a:r>
                        <a:rPr lang="zh-TW" altLang="en-US" sz="2000" b="1" kern="1200" dirty="0">
                          <a:solidFill>
                            <a:srgbClr val="004F8A"/>
                          </a:solidFill>
                          <a:latin typeface="標楷體" panose="03000509000000000000" pitchFamily="65" charset="-120"/>
                          <a:ea typeface="標楷體" panose="03000509000000000000" pitchFamily="65" charset="-120"/>
                          <a:cs typeface="Arial" pitchFamily="34" charset="0"/>
                        </a:rPr>
                        <a:t>融通</a:t>
                      </a:r>
                      <a:r>
                        <a:rPr lang="en-US" altLang="zh-TW" sz="2000" b="1" kern="1200" dirty="0">
                          <a:solidFill>
                            <a:srgbClr val="004F8A"/>
                          </a:solidFill>
                          <a:latin typeface="標楷體" panose="03000509000000000000" pitchFamily="65" charset="-120"/>
                          <a:ea typeface="標楷體" panose="03000509000000000000" pitchFamily="65" charset="-120"/>
                          <a:cs typeface="Arial" pitchFamily="34" charset="0"/>
                        </a:rPr>
                        <a:t/>
                      </a:r>
                      <a:br>
                        <a:rPr lang="en-US" altLang="zh-TW" sz="2000" b="1" kern="1200" dirty="0">
                          <a:solidFill>
                            <a:srgbClr val="004F8A"/>
                          </a:solidFill>
                          <a:latin typeface="標楷體" panose="03000509000000000000" pitchFamily="65" charset="-120"/>
                          <a:ea typeface="標楷體" panose="03000509000000000000" pitchFamily="65" charset="-120"/>
                          <a:cs typeface="Arial" pitchFamily="34" charset="0"/>
                        </a:rPr>
                      </a:br>
                      <a:r>
                        <a:rPr lang="zh-TW" altLang="en-US" sz="2000" b="1" kern="1200" dirty="0">
                          <a:solidFill>
                            <a:srgbClr val="004F8A"/>
                          </a:solidFill>
                          <a:latin typeface="標楷體" panose="03000509000000000000" pitchFamily="65" charset="-120"/>
                          <a:ea typeface="標楷體" panose="03000509000000000000" pitchFamily="65" charset="-120"/>
                          <a:cs typeface="Arial" pitchFamily="34" charset="0"/>
                        </a:rPr>
                        <a:t>期間</a:t>
                      </a:r>
                      <a:endParaRPr lang="en-US" sz="2000" b="1" kern="1200" dirty="0">
                        <a:solidFill>
                          <a:srgbClr val="004F8A"/>
                        </a:solidFill>
                        <a:latin typeface="標楷體" panose="03000509000000000000" pitchFamily="65" charset="-120"/>
                        <a:ea typeface="標楷體" panose="03000509000000000000" pitchFamily="65" charset="-120"/>
                        <a:cs typeface="Arial" pitchFamily="34" charset="0"/>
                      </a:endParaRPr>
                    </a:p>
                  </a:txBody>
                  <a:tcPr marL="72000" marR="72000" anchor="ctr"/>
                </a:tc>
                <a:tc hMerge="1">
                  <a:txBody>
                    <a:bodyPr/>
                    <a:lstStyle/>
                    <a:p>
                      <a:endParaRPr lang="zh-TW" altLang="en-US"/>
                    </a:p>
                  </a:txBody>
                  <a:tcPr/>
                </a:tc>
                <a:tc>
                  <a:txBody>
                    <a:bodyPr/>
                    <a:lstStyle/>
                    <a:p>
                      <a:pPr marL="0" lvl="0" indent="0" algn="ctr" defTabSz="914400" rtl="0" eaLnBrk="1" latinLnBrk="0" hangingPunct="1">
                        <a:spcAft>
                          <a:spcPts val="0"/>
                        </a:spcAft>
                        <a:buFont typeface="Wingdings"/>
                        <a:buNone/>
                      </a:pPr>
                      <a:r>
                        <a:rPr lang="en-US"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T+2~T+5</a:t>
                      </a:r>
                      <a:r>
                        <a:rPr lang="zh-TW" altLang="en-US"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 </a:t>
                      </a:r>
                      <a:r>
                        <a:rPr lang="en-US" altLang="zh-TW"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a:t>
                      </a:r>
                      <a:r>
                        <a:rPr lang="en-US"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T+2</a:t>
                      </a:r>
                      <a:r>
                        <a:rPr lang="zh-TW"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起計息</a:t>
                      </a:r>
                      <a:r>
                        <a:rPr lang="en-US" altLang="zh-TW"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a:t>
                      </a:r>
                      <a:endParaRPr lang="zh-TW"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marL="0" lvl="0" indent="0" algn="ctr" defTabSz="914400" rtl="0" eaLnBrk="1" latinLnBrk="0" hangingPunct="1">
                        <a:spcAft>
                          <a:spcPts val="0"/>
                        </a:spcAft>
                        <a:buFont typeface="Wingdings"/>
                        <a:buNone/>
                      </a:pPr>
                      <a:r>
                        <a:rPr lang="zh-TW" altLang="en-US" sz="2000" b="0" u="sng"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不超過</a:t>
                      </a:r>
                      <a:r>
                        <a:rPr lang="en-US" altLang="zh-TW" sz="2000" b="0" u="sng"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30</a:t>
                      </a:r>
                      <a:r>
                        <a:rPr lang="zh-TW" altLang="en-US" sz="2000" b="0" u="sng"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日</a:t>
                      </a:r>
                      <a:endParaRPr lang="zh-TW" sz="2000" b="0" u="sng"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marL="0" marR="0" lvl="0" indent="0" algn="ctr" defTabSz="914400" rtl="0" eaLnBrk="1" fontAlgn="auto" latinLnBrk="0" hangingPunct="1">
                        <a:lnSpc>
                          <a:spcPts val="2600"/>
                        </a:lnSpc>
                        <a:spcBef>
                          <a:spcPts val="0"/>
                        </a:spcBef>
                        <a:spcAft>
                          <a:spcPts val="0"/>
                        </a:spcAft>
                        <a:buClrTx/>
                        <a:buSzTx/>
                        <a:buFont typeface="Wingdings"/>
                        <a:buNone/>
                        <a:tabLst/>
                        <a:defRPr/>
                      </a:pPr>
                      <a:r>
                        <a:rPr lang="zh-TW"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六個月</a:t>
                      </a:r>
                      <a:r>
                        <a:rPr lang="en-US" altLang="zh-TW"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(T+2</a:t>
                      </a:r>
                      <a:r>
                        <a:rPr lang="zh-TW" altLang="zh-TW"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起計息</a:t>
                      </a:r>
                      <a:r>
                        <a:rPr lang="en-US" altLang="zh-TW" sz="2000" b="0" kern="0" cap="none" spc="0" dirty="0" smtClean="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a:t>
                      </a:r>
                    </a:p>
                    <a:p>
                      <a:pPr marL="0" marR="0" lvl="0" indent="0" algn="ctr" defTabSz="914400" rtl="0" eaLnBrk="1" fontAlgn="auto" latinLnBrk="0" hangingPunct="1">
                        <a:lnSpc>
                          <a:spcPts val="2600"/>
                        </a:lnSpc>
                        <a:spcBef>
                          <a:spcPts val="0"/>
                        </a:spcBef>
                        <a:spcAft>
                          <a:spcPts val="0"/>
                        </a:spcAft>
                        <a:buClrTx/>
                        <a:buSzTx/>
                        <a:buFont typeface="Wingdings"/>
                        <a:buNone/>
                        <a:tabLst/>
                        <a:defRPr/>
                      </a:pPr>
                      <a:r>
                        <a:rPr lang="zh-TW" sz="2000" b="0" kern="0" cap="none" spc="0" dirty="0" smtClean="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得</a:t>
                      </a:r>
                      <a:r>
                        <a:rPr lang="zh-TW" altLang="en-US"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申請續借</a:t>
                      </a:r>
                      <a:r>
                        <a:rPr lang="en-US" altLang="zh-TW"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2</a:t>
                      </a:r>
                      <a:r>
                        <a:rPr lang="zh-TW" altLang="en-US"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次</a:t>
                      </a:r>
                      <a:endParaRPr lang="en-US" altLang="zh-TW"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endParaRPr>
                    </a:p>
                  </a:txBody>
                  <a:tcPr marL="68580" marR="68580" marT="0" marB="0" anchor="ctr"/>
                </a:tc>
                <a:extLst>
                  <a:ext uri="{0D108BD9-81ED-4DB2-BD59-A6C34878D82A}">
                    <a16:rowId xmlns:a16="http://schemas.microsoft.com/office/drawing/2014/main" val="1774580198"/>
                  </a:ext>
                </a:extLst>
              </a:tr>
              <a:tr h="389646">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2000" b="1" kern="1200" dirty="0">
                          <a:solidFill>
                            <a:srgbClr val="004F8A"/>
                          </a:solidFill>
                          <a:latin typeface="標楷體" panose="03000509000000000000" pitchFamily="65" charset="-120"/>
                          <a:ea typeface="標楷體" panose="03000509000000000000" pitchFamily="65" charset="-120"/>
                          <a:cs typeface="Arial" pitchFamily="34" charset="0"/>
                        </a:rPr>
                        <a:t>融通擔保標的</a:t>
                      </a:r>
                      <a:endParaRPr lang="en-US" altLang="zh-TW" sz="2000" b="1" kern="1200" dirty="0">
                        <a:solidFill>
                          <a:srgbClr val="15A1CD"/>
                        </a:solidFill>
                        <a:latin typeface="標楷體" panose="03000509000000000000" pitchFamily="65" charset="-120"/>
                        <a:ea typeface="標楷體" panose="03000509000000000000" pitchFamily="65" charset="-120"/>
                        <a:cs typeface="Arial" pitchFamily="34" charset="0"/>
                      </a:endParaRPr>
                    </a:p>
                  </a:txBody>
                  <a:tcPr marL="72000" marR="72000" anchor="ctr"/>
                </a:tc>
                <a:tc hMerge="1">
                  <a:txBody>
                    <a:bodyPr/>
                    <a:lstStyle/>
                    <a:p>
                      <a:endParaRPr lang="zh-TW" altLang="en-US"/>
                    </a:p>
                  </a:txBody>
                  <a:tcPr/>
                </a:tc>
                <a:tc>
                  <a:txBody>
                    <a:bodyPr/>
                    <a:lstStyle/>
                    <a:p>
                      <a:pPr marL="0" lvl="0" indent="0" algn="ctr" defTabSz="914400" rtl="0" eaLnBrk="1" latinLnBrk="0" hangingPunct="1">
                        <a:spcAft>
                          <a:spcPts val="0"/>
                        </a:spcAft>
                        <a:buFont typeface="Wingdings"/>
                        <a:buNone/>
                      </a:pPr>
                      <a:r>
                        <a:rPr lang="zh-TW" altLang="en-US"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以買進證券計算</a:t>
                      </a:r>
                      <a:endParaRPr lang="zh-TW"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marL="0" lvl="0" indent="0" algn="ctr" defTabSz="914400" rtl="0" eaLnBrk="1" latinLnBrk="0" hangingPunct="1">
                        <a:spcAft>
                          <a:spcPts val="0"/>
                        </a:spcAft>
                        <a:buFont typeface="Wingdings"/>
                        <a:buNone/>
                      </a:pPr>
                      <a:r>
                        <a:rPr lang="zh-TW" altLang="en-US" sz="2000" b="0" u="sng"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認購之股票</a:t>
                      </a:r>
                      <a:endParaRPr lang="zh-TW" sz="2000" b="0" u="sng"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endParaRPr>
                    </a:p>
                  </a:txBody>
                  <a:tcPr marL="68580" marR="68580" marT="0" marB="0" anchor="ctr"/>
                </a:tc>
                <a:tc>
                  <a:txBody>
                    <a:bodyPr/>
                    <a:lstStyle/>
                    <a:p>
                      <a:pPr marL="0" lvl="0" indent="0" algn="ctr" defTabSz="914400" rtl="0" eaLnBrk="1" latinLnBrk="0" hangingPunct="1">
                        <a:lnSpc>
                          <a:spcPts val="2600"/>
                        </a:lnSpc>
                        <a:spcAft>
                          <a:spcPts val="0"/>
                        </a:spcAft>
                        <a:buFont typeface="Wingdings"/>
                        <a:buNone/>
                      </a:pPr>
                      <a:r>
                        <a:rPr lang="zh-TW" altLang="en-US"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rPr>
                        <a:t>買進或持有證券</a:t>
                      </a:r>
                      <a:endParaRPr lang="en-US" altLang="zh-TW" sz="2000" b="0" kern="0" cap="none" spc="0" dirty="0">
                        <a:ln>
                          <a:noFill/>
                        </a:ln>
                        <a:solidFill>
                          <a:schemeClr val="tx1">
                            <a:lumMod val="75000"/>
                            <a:lumOff val="25000"/>
                          </a:schemeClr>
                        </a:solidFill>
                        <a:effectLst/>
                        <a:latin typeface="標楷體" panose="03000509000000000000" pitchFamily="65" charset="-120"/>
                        <a:ea typeface="標楷體" panose="03000509000000000000" pitchFamily="65" charset="-120"/>
                        <a:cs typeface="Times New Roman"/>
                      </a:endParaRPr>
                    </a:p>
                  </a:txBody>
                  <a:tcPr marL="68580" marR="68580" marT="0" marB="0" anchor="ctr"/>
                </a:tc>
                <a:extLst>
                  <a:ext uri="{0D108BD9-81ED-4DB2-BD59-A6C34878D82A}">
                    <a16:rowId xmlns:a16="http://schemas.microsoft.com/office/drawing/2014/main" val="1516393775"/>
                  </a:ext>
                </a:extLst>
              </a:tr>
              <a:tr h="1288829">
                <a:tc row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000" b="1" i="0" u="none" strike="noStrike" kern="1200" cap="none" spc="0" normalizeH="0" baseline="0" noProof="0" dirty="0" smtClean="0">
                          <a:ln>
                            <a:noFill/>
                          </a:ln>
                          <a:solidFill>
                            <a:srgbClr val="004F8A"/>
                          </a:solidFill>
                          <a:effectLst/>
                          <a:uLnTx/>
                          <a:uFillTx/>
                          <a:latin typeface="標楷體" panose="03000509000000000000" pitchFamily="65" charset="-120"/>
                          <a:ea typeface="標楷體" panose="03000509000000000000" pitchFamily="65" charset="-120"/>
                          <a:cs typeface="Arial" pitchFamily="34" charset="0"/>
                        </a:rPr>
                        <a:t>擔保品融通計算標準</a:t>
                      </a:r>
                      <a:endParaRPr kumimoji="0" lang="zh-TW" altLang="zh-TW" sz="2000" b="1" i="0" u="none" strike="noStrike" kern="1200" cap="none" spc="0" normalizeH="0" baseline="0" noProof="0" dirty="0" smtClean="0">
                        <a:ln>
                          <a:noFill/>
                        </a:ln>
                        <a:solidFill>
                          <a:srgbClr val="004F8A"/>
                        </a:solidFill>
                        <a:effectLst/>
                        <a:uLnTx/>
                        <a:uFillTx/>
                        <a:latin typeface="標楷體" panose="03000509000000000000" pitchFamily="65" charset="-120"/>
                        <a:ea typeface="標楷體" panose="03000509000000000000" pitchFamily="65" charset="-120"/>
                        <a:cs typeface="Arial" pitchFamily="34" charset="0"/>
                      </a:endParaRPr>
                    </a:p>
                    <a:p>
                      <a:endParaRPr lang="zh-TW"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1800" b="0" kern="0" cap="none" spc="0" dirty="0">
                          <a:ln>
                            <a:noFill/>
                          </a:ln>
                          <a:solidFill>
                            <a:srgbClr val="15A1CD"/>
                          </a:solidFill>
                          <a:effectLst/>
                          <a:latin typeface="標楷體" panose="03000509000000000000" pitchFamily="65" charset="-120"/>
                          <a:ea typeface="標楷體" panose="03000509000000000000" pitchFamily="65" charset="-120"/>
                          <a:cs typeface="Times New Roman"/>
                        </a:rPr>
                        <a:t>上市櫃有價證券</a:t>
                      </a:r>
                      <a:endParaRPr lang="zh-TW" altLang="zh-TW" sz="1800" b="0" kern="0" cap="none" spc="0" dirty="0">
                        <a:ln>
                          <a:noFill/>
                        </a:ln>
                        <a:solidFill>
                          <a:srgbClr val="15A1CD"/>
                        </a:solidFill>
                        <a:effectLst/>
                        <a:latin typeface="標楷體" panose="03000509000000000000" pitchFamily="65" charset="-120"/>
                        <a:ea typeface="標楷體" panose="03000509000000000000" pitchFamily="65" charset="-120"/>
                        <a:cs typeface="Times New Roman"/>
                      </a:endParaRPr>
                    </a:p>
                  </a:txBody>
                  <a:tcPr marL="72000" marR="72000" anchor="ctr"/>
                </a:tc>
                <a:tc>
                  <a:txBody>
                    <a:bodyPr/>
                    <a:lstStyle/>
                    <a:p>
                      <a:pPr marL="0" marR="0" lvl="0" indent="0" algn="ctr" defTabSz="914400" rtl="0" eaLnBrk="1" fontAlgn="auto" latinLnBrk="0" hangingPunct="1">
                        <a:lnSpc>
                          <a:spcPct val="100000"/>
                        </a:lnSpc>
                        <a:spcBef>
                          <a:spcPts val="0"/>
                        </a:spcBef>
                        <a:spcAft>
                          <a:spcPts val="0"/>
                        </a:spcAft>
                        <a:buClrTx/>
                        <a:buSzTx/>
                        <a:buFont typeface="Wingdings"/>
                        <a:buNone/>
                        <a:tabLst/>
                        <a:defRPr/>
                      </a:pPr>
                      <a:r>
                        <a:rPr kumimoji="0" lang="zh-TW" altLang="en-US"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前一營業日收盤價</a:t>
                      </a:r>
                      <a:endParaRPr lang="zh-TW" altLang="en-US" dirty="0"/>
                    </a:p>
                  </a:txBody>
                  <a:tcPr/>
                </a:tc>
                <a:tc rowSpan="6">
                  <a:txBody>
                    <a:bodyPr/>
                    <a:lstStyle/>
                    <a:p>
                      <a:pPr marL="0" marR="0" lvl="0" indent="0" algn="l" defTabSz="914400" rtl="0" eaLnBrk="1" fontAlgn="auto" latinLnBrk="0" hangingPunct="1">
                        <a:lnSpc>
                          <a:spcPct val="100000"/>
                        </a:lnSpc>
                        <a:spcBef>
                          <a:spcPts val="0"/>
                        </a:spcBef>
                        <a:spcAft>
                          <a:spcPts val="0"/>
                        </a:spcAft>
                        <a:buClrTx/>
                        <a:buSzTx/>
                        <a:buFont typeface="Wingdings"/>
                        <a:buNone/>
                        <a:tabLst/>
                        <a:defRPr/>
                      </a:pPr>
                      <a:r>
                        <a:rPr kumimoji="0" lang="zh-TW" altLang="en-US" sz="2000" b="0" i="0" u="sng"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得為融資融券交易者，按其認購價格</a:t>
                      </a:r>
                      <a:r>
                        <a:rPr kumimoji="0" lang="en-US" altLang="zh-TW" sz="2000" b="0" i="0" u="sng"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*60%</a:t>
                      </a:r>
                      <a:r>
                        <a:rPr kumimoji="0" lang="zh-TW" altLang="en-US" sz="2000" b="0" i="0" u="sng"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計算；非屬得為融資融券交易者，按其認購價格</a:t>
                      </a:r>
                      <a:r>
                        <a:rPr kumimoji="0" lang="en-US" altLang="zh-TW" sz="2000" b="0" i="0" u="sng"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*40%</a:t>
                      </a:r>
                      <a:r>
                        <a:rPr kumimoji="0" lang="zh-TW" altLang="en-US" sz="2000" b="0" i="0" u="sng"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計算。</a:t>
                      </a:r>
                    </a:p>
                    <a:p>
                      <a:endParaRPr lang="zh-TW" altLang="en-US" dirty="0"/>
                    </a:p>
                  </a:txBody>
                  <a:tcPr/>
                </a:tc>
                <a:tc>
                  <a:txBody>
                    <a:bodyPr/>
                    <a:lstStyle/>
                    <a:p>
                      <a:pPr marL="0" marR="0" lvl="0" indent="0" algn="l" defTabSz="914400" rtl="0" eaLnBrk="1" fontAlgn="auto" latinLnBrk="0" hangingPunct="1">
                        <a:lnSpc>
                          <a:spcPct val="100000"/>
                        </a:lnSpc>
                        <a:spcBef>
                          <a:spcPts val="0"/>
                        </a:spcBef>
                        <a:spcAft>
                          <a:spcPts val="0"/>
                        </a:spcAft>
                        <a:buClr>
                          <a:srgbClr val="0070C0"/>
                        </a:buClr>
                        <a:buSzTx/>
                        <a:buFont typeface="Wingdings"/>
                        <a:buNone/>
                        <a:tabLst>
                          <a:tab pos="266700" algn="l"/>
                        </a:tabLst>
                        <a:defRPr/>
                      </a:pPr>
                      <a:r>
                        <a:rPr kumimoji="0" lang="zh-TW"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得為融資融券：前一營業日收盤價</a:t>
                      </a: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*60%</a:t>
                      </a:r>
                      <a:endParaRPr kumimoji="0" lang="zh-TW"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endParaRPr>
                    </a:p>
                    <a:p>
                      <a:pPr marL="0" marR="0" lvl="0" indent="0" algn="l" defTabSz="914400" rtl="0" eaLnBrk="1" fontAlgn="auto" latinLnBrk="0" hangingPunct="1">
                        <a:lnSpc>
                          <a:spcPct val="100000"/>
                        </a:lnSpc>
                        <a:spcBef>
                          <a:spcPts val="0"/>
                        </a:spcBef>
                        <a:spcAft>
                          <a:spcPts val="0"/>
                        </a:spcAft>
                        <a:buClr>
                          <a:srgbClr val="0070C0"/>
                        </a:buClr>
                        <a:buSzTx/>
                        <a:buFont typeface="Wingdings"/>
                        <a:buNone/>
                        <a:tabLst>
                          <a:tab pos="266700" algn="l"/>
                        </a:tabLst>
                        <a:defRPr/>
                      </a:pPr>
                      <a:r>
                        <a:rPr kumimoji="0" lang="zh-TW"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非得為融資融券：前一營業日收盤價</a:t>
                      </a: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*40%</a:t>
                      </a:r>
                      <a:endParaRPr lang="zh-TW" altLang="en-US" dirty="0"/>
                    </a:p>
                  </a:txBody>
                  <a:tcPr/>
                </a:tc>
                <a:extLst>
                  <a:ext uri="{0D108BD9-81ED-4DB2-BD59-A6C34878D82A}">
                    <a16:rowId xmlns:a16="http://schemas.microsoft.com/office/drawing/2014/main" val="1219487358"/>
                  </a:ext>
                </a:extLst>
              </a:tr>
              <a:tr h="389646">
                <a:tc vMerge="1">
                  <a:txBody>
                    <a:bodyPr/>
                    <a:lstStyle/>
                    <a:p>
                      <a:endParaRPr lang="zh-TW"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zh-TW" sz="1800" b="0" kern="0" cap="none" spc="0" dirty="0" smtClean="0">
                          <a:ln>
                            <a:noFill/>
                          </a:ln>
                          <a:solidFill>
                            <a:srgbClr val="15A1CD"/>
                          </a:solidFill>
                          <a:effectLst/>
                          <a:latin typeface="標楷體" panose="03000509000000000000" pitchFamily="65" charset="-120"/>
                          <a:ea typeface="標楷體" panose="03000509000000000000" pitchFamily="65" charset="-120"/>
                          <a:cs typeface="Times New Roman"/>
                        </a:rPr>
                        <a:t>開放式基金</a:t>
                      </a:r>
                      <a:r>
                        <a:rPr lang="zh-TW" altLang="zh-TW" sz="1800" b="0" kern="0" cap="none" spc="0" dirty="0">
                          <a:ln>
                            <a:noFill/>
                          </a:ln>
                          <a:solidFill>
                            <a:srgbClr val="15A1CD"/>
                          </a:solidFill>
                          <a:effectLst/>
                          <a:latin typeface="標楷體" panose="03000509000000000000" pitchFamily="65" charset="-120"/>
                          <a:ea typeface="標楷體" panose="03000509000000000000" pitchFamily="65" charset="-120"/>
                          <a:cs typeface="Times New Roman"/>
                        </a:rPr>
                        <a:t>受益憑證</a:t>
                      </a:r>
                    </a:p>
                  </a:txBody>
                  <a:tcPr marL="72000" marR="72000" anchor="ctr"/>
                </a:tc>
                <a:tc>
                  <a:txBody>
                    <a:bodyPr/>
                    <a:lstStyle/>
                    <a:p>
                      <a:pPr marL="0" marR="0" lvl="0" indent="0" algn="ctr" defTabSz="914400" rtl="0" eaLnBrk="1" fontAlgn="auto" latinLnBrk="0" hangingPunct="1">
                        <a:lnSpc>
                          <a:spcPct val="100000"/>
                        </a:lnSpc>
                        <a:spcBef>
                          <a:spcPts val="0"/>
                        </a:spcBef>
                        <a:spcAft>
                          <a:spcPts val="0"/>
                        </a:spcAft>
                        <a:buClrTx/>
                        <a:buSzTx/>
                        <a:buFont typeface="Wingdings"/>
                        <a:buNone/>
                        <a:tabLst/>
                        <a:defRPr/>
                      </a:pPr>
                      <a:r>
                        <a:rPr kumimoji="0" lang="zh-TW" altLang="en-US"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前一營業日淨值</a:t>
                      </a:r>
                      <a:endParaRPr lang="zh-TW" altLang="en-US" dirty="0"/>
                    </a:p>
                  </a:txBody>
                  <a:tcPr/>
                </a:tc>
                <a:tc vMerge="1">
                  <a:txBody>
                    <a:bodyPr/>
                    <a:lstStyle/>
                    <a:p>
                      <a:endParaRPr lang="zh-TW"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a:buNone/>
                        <a:tabLst/>
                        <a:defRPr/>
                      </a:pPr>
                      <a:r>
                        <a:rPr kumimoji="0" lang="zh-TW" altLang="en-US"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前一營業日淨值</a:t>
                      </a: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*60%</a:t>
                      </a:r>
                      <a:endParaRPr lang="zh-TW" altLang="en-US" dirty="0"/>
                    </a:p>
                  </a:txBody>
                  <a:tcPr/>
                </a:tc>
                <a:extLst>
                  <a:ext uri="{0D108BD9-81ED-4DB2-BD59-A6C34878D82A}">
                    <a16:rowId xmlns:a16="http://schemas.microsoft.com/office/drawing/2014/main" val="1483600516"/>
                  </a:ext>
                </a:extLst>
              </a:tr>
              <a:tr h="389646">
                <a:tc vMerge="1">
                  <a:txBody>
                    <a:bodyPr/>
                    <a:lstStyle/>
                    <a:p>
                      <a:endParaRPr lang="zh-TW"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zh-TW" sz="1800" b="0" kern="0" cap="none" spc="0" dirty="0">
                          <a:ln>
                            <a:noFill/>
                          </a:ln>
                          <a:solidFill>
                            <a:srgbClr val="15A1CD"/>
                          </a:solidFill>
                          <a:effectLst/>
                          <a:latin typeface="標楷體" panose="03000509000000000000" pitchFamily="65" charset="-120"/>
                          <a:ea typeface="標楷體" panose="03000509000000000000" pitchFamily="65" charset="-120"/>
                          <a:cs typeface="Times New Roman"/>
                        </a:rPr>
                        <a:t>黃金</a:t>
                      </a:r>
                    </a:p>
                  </a:txBody>
                  <a:tcPr marL="72000" marR="72000" anchor="ctr"/>
                </a:tc>
                <a:tc>
                  <a:txBody>
                    <a:bodyPr/>
                    <a:lstStyle/>
                    <a:p>
                      <a:pPr marL="0" marR="0" lvl="0" indent="0" algn="ctr" defTabSz="914400" rtl="0" eaLnBrk="1" fontAlgn="auto" latinLnBrk="0" hangingPunct="1">
                        <a:lnSpc>
                          <a:spcPct val="100000"/>
                        </a:lnSpc>
                        <a:spcBef>
                          <a:spcPts val="0"/>
                        </a:spcBef>
                        <a:spcAft>
                          <a:spcPts val="0"/>
                        </a:spcAft>
                        <a:buClrTx/>
                        <a:buSzTx/>
                        <a:buFont typeface="Wingdings"/>
                        <a:buNone/>
                        <a:tabLst/>
                        <a:defRPr/>
                      </a:pPr>
                      <a:r>
                        <a:rPr kumimoji="0" lang="zh-TW" altLang="en-US" sz="18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前一營業日收市均價</a:t>
                      </a:r>
                      <a:endParaRPr lang="zh-TW" altLang="en-US" sz="1800" dirty="0"/>
                    </a:p>
                  </a:txBody>
                  <a:tcPr/>
                </a:tc>
                <a:tc vMerge="1">
                  <a:txBody>
                    <a:bodyPr/>
                    <a:lstStyle/>
                    <a:p>
                      <a:endParaRPr lang="zh-TW"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a:buNone/>
                        <a:tabLst/>
                        <a:defRPr/>
                      </a:pPr>
                      <a:r>
                        <a:rPr kumimoji="0" lang="zh-TW" altLang="en-US"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前一營業日收市均價</a:t>
                      </a: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*60%</a:t>
                      </a:r>
                      <a:endParaRPr lang="zh-TW" altLang="en-US" dirty="0"/>
                    </a:p>
                  </a:txBody>
                  <a:tcPr/>
                </a:tc>
                <a:extLst>
                  <a:ext uri="{0D108BD9-81ED-4DB2-BD59-A6C34878D82A}">
                    <a16:rowId xmlns:a16="http://schemas.microsoft.com/office/drawing/2014/main" val="2719800905"/>
                  </a:ext>
                </a:extLst>
              </a:tr>
              <a:tr h="389646">
                <a:tc vMerge="1">
                  <a:txBody>
                    <a:bodyPr/>
                    <a:lstStyle/>
                    <a:p>
                      <a:endParaRPr lang="zh-TW"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zh-TW" sz="1800" b="0" kern="0" cap="none" spc="0" dirty="0">
                          <a:ln>
                            <a:noFill/>
                          </a:ln>
                          <a:solidFill>
                            <a:srgbClr val="15A1CD"/>
                          </a:solidFill>
                          <a:effectLst/>
                          <a:latin typeface="標楷體" panose="03000509000000000000" pitchFamily="65" charset="-120"/>
                          <a:ea typeface="標楷體" panose="03000509000000000000" pitchFamily="65" charset="-120"/>
                          <a:cs typeface="Times New Roman"/>
                        </a:rPr>
                        <a:t>中央登錄公債</a:t>
                      </a:r>
                    </a:p>
                  </a:txBody>
                  <a:tcPr marL="72000" marR="72000" anchor="ctr"/>
                </a:tc>
                <a:tc>
                  <a:txBody>
                    <a:bodyPr/>
                    <a:lstStyle/>
                    <a:p>
                      <a:pPr marL="0" marR="0" lvl="0" indent="0" algn="ctr" defTabSz="914400" rtl="0" eaLnBrk="1" fontAlgn="auto" latinLnBrk="0" hangingPunct="1">
                        <a:lnSpc>
                          <a:spcPct val="100000"/>
                        </a:lnSpc>
                        <a:spcBef>
                          <a:spcPts val="0"/>
                        </a:spcBef>
                        <a:spcAft>
                          <a:spcPts val="0"/>
                        </a:spcAft>
                        <a:buClrTx/>
                        <a:buSzTx/>
                        <a:buFont typeface="Wingdings"/>
                        <a:buNone/>
                        <a:tabLst/>
                        <a:defRPr/>
                      </a:pPr>
                      <a:r>
                        <a:rPr kumimoji="0" lang="zh-TW"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面額</a:t>
                      </a: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*80%</a:t>
                      </a:r>
                      <a:endParaRPr lang="zh-TW" altLang="en-US" dirty="0"/>
                    </a:p>
                  </a:txBody>
                  <a:tcPr/>
                </a:tc>
                <a:tc vMerge="1">
                  <a:txBody>
                    <a:bodyPr/>
                    <a:lstStyle/>
                    <a:p>
                      <a:endParaRPr lang="zh-TW" altLang="en-US"/>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 typeface="Wingdings"/>
                        <a:buNone/>
                        <a:tabLst/>
                        <a:defRPr/>
                      </a:pPr>
                      <a:r>
                        <a:rPr kumimoji="0" lang="zh-TW"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面額</a:t>
                      </a: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*80%</a:t>
                      </a:r>
                      <a:endParaRPr kumimoji="0" lang="zh-TW"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endParaRPr>
                    </a:p>
                    <a:p>
                      <a:pPr marL="0" marR="0" lvl="0" indent="0" algn="ctr" defTabSz="914400" rtl="0" eaLnBrk="1" fontAlgn="auto" latinLnBrk="0" hangingPunct="1">
                        <a:lnSpc>
                          <a:spcPct val="100000"/>
                        </a:lnSpc>
                        <a:spcBef>
                          <a:spcPts val="0"/>
                        </a:spcBef>
                        <a:spcAft>
                          <a:spcPts val="0"/>
                        </a:spcAft>
                        <a:buClrTx/>
                        <a:buSzTx/>
                        <a:buFont typeface="Wingdings"/>
                        <a:buNone/>
                        <a:tabLst/>
                        <a:defRPr/>
                      </a:pPr>
                      <a:endParaRPr lang="zh-TW" altLang="en-US" dirty="0"/>
                    </a:p>
                  </a:txBody>
                  <a:tcPr/>
                </a:tc>
                <a:extLst>
                  <a:ext uri="{0D108BD9-81ED-4DB2-BD59-A6C34878D82A}">
                    <a16:rowId xmlns:a16="http://schemas.microsoft.com/office/drawing/2014/main" val="2546192691"/>
                  </a:ext>
                </a:extLst>
              </a:tr>
              <a:tr h="269755">
                <a:tc vMerge="1">
                  <a:txBody>
                    <a:bodyPr/>
                    <a:lstStyle/>
                    <a:p>
                      <a:endParaRPr lang="zh-TW" altLang="en-US"/>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zh-TW" sz="1800" b="0" kern="0" cap="none" spc="0" dirty="0">
                          <a:ln>
                            <a:noFill/>
                          </a:ln>
                          <a:solidFill>
                            <a:srgbClr val="15A1CD"/>
                          </a:solidFill>
                          <a:effectLst/>
                          <a:latin typeface="標楷體" panose="03000509000000000000" pitchFamily="65" charset="-120"/>
                          <a:ea typeface="標楷體" panose="03000509000000000000" pitchFamily="65" charset="-120"/>
                          <a:cs typeface="Times New Roman"/>
                        </a:rPr>
                        <a:t>地方政府公債、普通公司</a:t>
                      </a:r>
                      <a:r>
                        <a:rPr lang="zh-TW" altLang="en-US" sz="1800" b="0" kern="0" cap="none" spc="0" dirty="0">
                          <a:ln>
                            <a:noFill/>
                          </a:ln>
                          <a:solidFill>
                            <a:srgbClr val="15A1CD"/>
                          </a:solidFill>
                          <a:effectLst/>
                          <a:latin typeface="標楷體" panose="03000509000000000000" pitchFamily="65" charset="-120"/>
                          <a:ea typeface="標楷體" panose="03000509000000000000" pitchFamily="65" charset="-120"/>
                          <a:cs typeface="Times New Roman"/>
                        </a:rPr>
                        <a:t>、有擔保之轉</a:t>
                      </a:r>
                      <a:r>
                        <a:rPr lang="en-US" altLang="zh-TW" sz="1800" b="0" kern="0" cap="none" spc="0" dirty="0">
                          <a:ln>
                            <a:noFill/>
                          </a:ln>
                          <a:solidFill>
                            <a:srgbClr val="15A1CD"/>
                          </a:solidFill>
                          <a:effectLst/>
                          <a:latin typeface="標楷體" panose="03000509000000000000" pitchFamily="65" charset="-120"/>
                          <a:ea typeface="標楷體" panose="03000509000000000000" pitchFamily="65" charset="-120"/>
                          <a:cs typeface="Times New Roman"/>
                        </a:rPr>
                        <a:t>(</a:t>
                      </a:r>
                      <a:r>
                        <a:rPr lang="zh-TW" altLang="en-US" sz="1800" b="0" kern="0" cap="none" spc="0" dirty="0">
                          <a:ln>
                            <a:noFill/>
                          </a:ln>
                          <a:solidFill>
                            <a:srgbClr val="15A1CD"/>
                          </a:solidFill>
                          <a:effectLst/>
                          <a:latin typeface="標楷體" panose="03000509000000000000" pitchFamily="65" charset="-120"/>
                          <a:ea typeface="標楷體" panose="03000509000000000000" pitchFamily="65" charset="-120"/>
                          <a:cs typeface="Times New Roman"/>
                        </a:rPr>
                        <a:t>交</a:t>
                      </a:r>
                      <a:r>
                        <a:rPr lang="en-US" altLang="zh-TW" sz="1800" b="0" kern="0" cap="none" spc="0" dirty="0">
                          <a:ln>
                            <a:noFill/>
                          </a:ln>
                          <a:solidFill>
                            <a:srgbClr val="15A1CD"/>
                          </a:solidFill>
                          <a:effectLst/>
                          <a:latin typeface="標楷體" panose="03000509000000000000" pitchFamily="65" charset="-120"/>
                          <a:ea typeface="標楷體" panose="03000509000000000000" pitchFamily="65" charset="-120"/>
                          <a:cs typeface="Times New Roman"/>
                        </a:rPr>
                        <a:t>)</a:t>
                      </a:r>
                      <a:r>
                        <a:rPr lang="zh-TW" altLang="en-US" sz="1800" b="0" kern="0" cap="none" spc="0" dirty="0">
                          <a:ln>
                            <a:noFill/>
                          </a:ln>
                          <a:solidFill>
                            <a:srgbClr val="15A1CD"/>
                          </a:solidFill>
                          <a:effectLst/>
                          <a:latin typeface="標楷體" panose="03000509000000000000" pitchFamily="65" charset="-120"/>
                          <a:ea typeface="標楷體" panose="03000509000000000000" pitchFamily="65" charset="-120"/>
                          <a:cs typeface="Times New Roman"/>
                        </a:rPr>
                        <a:t>換公司</a:t>
                      </a:r>
                      <a:r>
                        <a:rPr lang="zh-TW" altLang="zh-TW" sz="1800" b="0" kern="0" cap="none" spc="0" dirty="0">
                          <a:ln>
                            <a:noFill/>
                          </a:ln>
                          <a:solidFill>
                            <a:srgbClr val="15A1CD"/>
                          </a:solidFill>
                          <a:effectLst/>
                          <a:latin typeface="標楷體" panose="03000509000000000000" pitchFamily="65" charset="-120"/>
                          <a:ea typeface="標楷體" panose="03000509000000000000" pitchFamily="65" charset="-120"/>
                          <a:cs typeface="Times New Roman"/>
                        </a:rPr>
                        <a:t>債及金融債</a:t>
                      </a:r>
                    </a:p>
                  </a:txBody>
                  <a:tcPr marL="72000" marR="72000" anchor="ctr"/>
                </a:tc>
                <a:tc rowSpan="2">
                  <a:txBody>
                    <a:bodyPr/>
                    <a:lstStyle/>
                    <a:p>
                      <a:pPr marL="0" marR="0" lvl="0" indent="0" algn="ctr" defTabSz="914400" rtl="0" eaLnBrk="1" fontAlgn="auto" latinLnBrk="0" hangingPunct="1">
                        <a:lnSpc>
                          <a:spcPct val="100000"/>
                        </a:lnSpc>
                        <a:spcBef>
                          <a:spcPts val="0"/>
                        </a:spcBef>
                        <a:spcAft>
                          <a:spcPts val="0"/>
                        </a:spcAft>
                        <a:buClrTx/>
                        <a:buSzTx/>
                        <a:buFont typeface="Wingdings"/>
                        <a:buNone/>
                        <a:tabLst/>
                        <a:defRPr/>
                      </a:pPr>
                      <a:endParaRPr kumimoji="0" lang="en-US"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endParaRPr>
                    </a:p>
                    <a:p>
                      <a:pPr marL="0" marR="0" lvl="0" indent="0" algn="ctr" defTabSz="914400" rtl="0" eaLnBrk="1" fontAlgn="auto" latinLnBrk="0" hangingPunct="1">
                        <a:lnSpc>
                          <a:spcPct val="100000"/>
                        </a:lnSpc>
                        <a:spcBef>
                          <a:spcPts val="0"/>
                        </a:spcBef>
                        <a:spcAft>
                          <a:spcPts val="0"/>
                        </a:spcAft>
                        <a:buClrTx/>
                        <a:buSzTx/>
                        <a:buFont typeface="Wingdings"/>
                        <a:buNone/>
                        <a:tabLst/>
                        <a:defRPr/>
                      </a:pPr>
                      <a:r>
                        <a:rPr kumimoji="0" lang="zh-TW"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面額</a:t>
                      </a: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*60%</a:t>
                      </a:r>
                      <a:endParaRPr kumimoji="0" lang="zh-TW"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endParaRPr>
                    </a:p>
                    <a:p>
                      <a:endParaRPr lang="zh-TW" altLang="en-US" dirty="0"/>
                    </a:p>
                  </a:txBody>
                  <a:tcPr/>
                </a:tc>
                <a:tc vMerge="1">
                  <a:txBody>
                    <a:bodyPr/>
                    <a:lstStyle/>
                    <a:p>
                      <a:endParaRPr lang="zh-TW" altLang="en-US"/>
                    </a:p>
                  </a:txBody>
                  <a:tcPr/>
                </a:tc>
                <a:tc vMerge="1">
                  <a:txBody>
                    <a:bodyPr/>
                    <a:lstStyle/>
                    <a:p>
                      <a:endParaRPr lang="zh-TW" altLang="en-US"/>
                    </a:p>
                  </a:txBody>
                  <a:tcPr/>
                </a:tc>
                <a:extLst>
                  <a:ext uri="{0D108BD9-81ED-4DB2-BD59-A6C34878D82A}">
                    <a16:rowId xmlns:a16="http://schemas.microsoft.com/office/drawing/2014/main" val="3001646674"/>
                  </a:ext>
                </a:extLst>
              </a:tr>
              <a:tr h="874192">
                <a:tc vMerge="1">
                  <a:txBody>
                    <a:bodyPr/>
                    <a:lstStyle/>
                    <a:p>
                      <a:endParaRPr lang="zh-TW" altLang="en-US"/>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TW" altLang="zh-TW" sz="1800" b="0" kern="0" cap="none" spc="0" dirty="0">
                        <a:ln>
                          <a:noFill/>
                        </a:ln>
                        <a:solidFill>
                          <a:srgbClr val="15A1CD"/>
                        </a:solidFill>
                        <a:effectLst/>
                        <a:latin typeface="標楷體" panose="03000509000000000000" pitchFamily="65" charset="-120"/>
                        <a:ea typeface="標楷體" panose="03000509000000000000" pitchFamily="65" charset="-120"/>
                        <a:cs typeface="Times New Roman"/>
                      </a:endParaRPr>
                    </a:p>
                  </a:txBody>
                  <a:tcPr marL="72000" marR="72000" anchor="ctr"/>
                </a:tc>
                <a:tc vMerge="1">
                  <a:txBody>
                    <a:bodyPr/>
                    <a:lstStyle/>
                    <a:p>
                      <a:endParaRPr lang="zh-TW" altLang="en-US" dirty="0"/>
                    </a:p>
                  </a:txBody>
                  <a:tcPr/>
                </a:tc>
                <a:tc vMerge="1">
                  <a:txBody>
                    <a:bodyPr/>
                    <a:lstStyle/>
                    <a:p>
                      <a:endParaRPr lang="zh-TW"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a:buNone/>
                        <a:tabLst/>
                        <a:defRPr/>
                      </a:pPr>
                      <a:r>
                        <a:rPr kumimoji="0" lang="zh-TW" altLang="zh-TW" sz="2000" b="0" i="0" u="none" strike="noStrike" kern="0" cap="none" spc="0" normalizeH="0" baseline="0" noProof="0" dirty="0" smtClean="0">
                          <a:ln>
                            <a:noFill/>
                          </a:ln>
                          <a:solidFill>
                            <a:srgbClr val="000000">
                              <a:lumMod val="75000"/>
                              <a:lumOff val="25000"/>
                            </a:srgbClr>
                          </a:solidFill>
                          <a:effectLst/>
                          <a:uLnTx/>
                          <a:uFillTx/>
                          <a:latin typeface="標楷體" panose="03000509000000000000" pitchFamily="65" charset="-120"/>
                          <a:ea typeface="標楷體" panose="03000509000000000000" pitchFamily="65" charset="-120"/>
                          <a:cs typeface="Times New Roman"/>
                        </a:rPr>
                        <a:t>面額</a:t>
                      </a:r>
                      <a:r>
                        <a:rPr kumimoji="0" lang="en-US"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rPr>
                        <a:t>*60%</a:t>
                      </a:r>
                      <a:endParaRPr kumimoji="0" lang="zh-TW" altLang="zh-TW" sz="2000" b="0" i="0" u="none" strike="noStrike" kern="0" cap="none" spc="0" normalizeH="0" baseline="0" noProof="0" dirty="0" smtClean="0">
                        <a:ln>
                          <a:noFill/>
                        </a:ln>
                        <a:solidFill>
                          <a:srgbClr val="C00000"/>
                        </a:solidFill>
                        <a:effectLst/>
                        <a:uLnTx/>
                        <a:uFillTx/>
                        <a:latin typeface="標楷體" panose="03000509000000000000" pitchFamily="65" charset="-120"/>
                        <a:ea typeface="標楷體" panose="03000509000000000000" pitchFamily="65" charset="-120"/>
                        <a:cs typeface="Times New Roman"/>
                      </a:endParaRPr>
                    </a:p>
                    <a:p>
                      <a:endParaRPr lang="zh-TW" altLang="en-US" dirty="0"/>
                    </a:p>
                  </a:txBody>
                  <a:tcPr/>
                </a:tc>
                <a:extLst>
                  <a:ext uri="{0D108BD9-81ED-4DB2-BD59-A6C34878D82A}">
                    <a16:rowId xmlns:a16="http://schemas.microsoft.com/office/drawing/2014/main" val="1624125912"/>
                  </a:ext>
                </a:extLst>
              </a:tr>
            </a:tbl>
          </a:graphicData>
        </a:graphic>
      </p:graphicFrame>
      <p:sp>
        <p:nvSpPr>
          <p:cNvPr id="3" name="投影片編號版面配置區 2"/>
          <p:cNvSpPr>
            <a:spLocks noGrp="1"/>
          </p:cNvSpPr>
          <p:nvPr>
            <p:ph type="sldNum" sz="quarter" idx="12"/>
          </p:nvPr>
        </p:nvSpPr>
        <p:spPr/>
        <p:txBody>
          <a:bodyPr/>
          <a:lstStyle/>
          <a:p>
            <a:fld id="{4BA915EE-10CB-4CF1-8569-6154455DA573}" type="slidenum">
              <a:rPr lang="en-US" smtClean="0"/>
              <a:t>8</a:t>
            </a:fld>
            <a:endParaRPr lang="en-US"/>
          </a:p>
        </p:txBody>
      </p:sp>
      <p:sp>
        <p:nvSpPr>
          <p:cNvPr id="4" name="文字版面配置區 3"/>
          <p:cNvSpPr>
            <a:spLocks noGrp="1"/>
          </p:cNvSpPr>
          <p:nvPr>
            <p:ph type="body" idx="14"/>
          </p:nvPr>
        </p:nvSpPr>
        <p:spPr/>
        <p:txBody>
          <a:bodyPr/>
          <a:lstStyle/>
          <a:p>
            <a:pPr lvl="0">
              <a:buClr>
                <a:srgbClr val="000000"/>
              </a:buClr>
              <a:defRPr/>
            </a:pPr>
            <a:r>
              <a:rPr kumimoji="1" lang="zh-TW" altLang="en-US" sz="3600" b="0" dirty="0">
                <a:solidFill>
                  <a:prstClr val="black"/>
                </a:solidFill>
                <a:latin typeface="Times New Roman" charset="0"/>
                <a:ea typeface="標楷體" pitchFamily="65" charset="-120"/>
              </a:rPr>
              <a:t>貳、制度介紹</a:t>
            </a:r>
            <a:endParaRPr lang="zh-TW" altLang="en-US" dirty="0">
              <a:solidFill>
                <a:srgbClr val="000000"/>
              </a:solidFill>
            </a:endParaRPr>
          </a:p>
          <a:p>
            <a:endParaRPr lang="zh-TW" altLang="en-US" dirty="0"/>
          </a:p>
        </p:txBody>
      </p:sp>
    </p:spTree>
    <p:extLst>
      <p:ext uri="{BB962C8B-B14F-4D97-AF65-F5344CB8AC3E}">
        <p14:creationId xmlns:p14="http://schemas.microsoft.com/office/powerpoint/2010/main" val="10666368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投影片編號版面配置區 2"/>
          <p:cNvSpPr>
            <a:spLocks noGrp="1"/>
          </p:cNvSpPr>
          <p:nvPr>
            <p:ph type="sldNum" sz="quarter" idx="12"/>
          </p:nvPr>
        </p:nvSpPr>
        <p:spPr/>
        <p:txBody>
          <a:bodyPr/>
          <a:lstStyle/>
          <a:p>
            <a:fld id="{4BA915EE-10CB-4CF1-8569-6154455DA573}" type="slidenum">
              <a:rPr lang="en-US" smtClean="0"/>
              <a:t>9</a:t>
            </a:fld>
            <a:endParaRPr lang="en-US"/>
          </a:p>
        </p:txBody>
      </p:sp>
      <p:sp>
        <p:nvSpPr>
          <p:cNvPr id="4" name="文字版面配置區 3"/>
          <p:cNvSpPr>
            <a:spLocks noGrp="1"/>
          </p:cNvSpPr>
          <p:nvPr>
            <p:ph type="body" idx="14"/>
          </p:nvPr>
        </p:nvSpPr>
        <p:spPr/>
        <p:txBody>
          <a:bodyPr/>
          <a:lstStyle/>
          <a:p>
            <a:pPr lvl="0">
              <a:buClr>
                <a:srgbClr val="000000"/>
              </a:buClr>
              <a:defRPr/>
            </a:pPr>
            <a:r>
              <a:rPr kumimoji="1" lang="zh-TW" altLang="en-US" sz="3600" b="0" dirty="0">
                <a:solidFill>
                  <a:prstClr val="black"/>
                </a:solidFill>
                <a:latin typeface="Times New Roman" charset="0"/>
                <a:ea typeface="標楷體" pitchFamily="65" charset="-120"/>
              </a:rPr>
              <a:t>貳、制度介紹</a:t>
            </a:r>
            <a:endParaRPr lang="zh-TW" altLang="en-US" dirty="0">
              <a:solidFill>
                <a:srgbClr val="000000"/>
              </a:solidFill>
            </a:endParaRPr>
          </a:p>
          <a:p>
            <a:endParaRPr lang="zh-TW" altLang="en-US" dirty="0"/>
          </a:p>
        </p:txBody>
      </p:sp>
      <p:graphicFrame>
        <p:nvGraphicFramePr>
          <p:cNvPr id="9" name="內容版面配置區 8"/>
          <p:cNvGraphicFramePr>
            <a:graphicFrameLocks noGrp="1"/>
          </p:cNvGraphicFramePr>
          <p:nvPr>
            <p:ph idx="1"/>
            <p:extLst>
              <p:ext uri="{D42A27DB-BD31-4B8C-83A1-F6EECF244321}">
                <p14:modId xmlns:p14="http://schemas.microsoft.com/office/powerpoint/2010/main" val="2527945463"/>
              </p:ext>
            </p:extLst>
          </p:nvPr>
        </p:nvGraphicFramePr>
        <p:xfrm>
          <a:off x="0" y="1059656"/>
          <a:ext cx="11648210" cy="5527225"/>
        </p:xfrm>
        <a:graphic>
          <a:graphicData uri="http://schemas.openxmlformats.org/drawingml/2006/table">
            <a:tbl>
              <a:tblPr firstRow="1" bandRow="1">
                <a:tableStyleId>{93296810-A885-4BE3-A3E7-6D5BEEA58F35}</a:tableStyleId>
              </a:tblPr>
              <a:tblGrid>
                <a:gridCol w="1063570">
                  <a:extLst>
                    <a:ext uri="{9D8B030D-6E8A-4147-A177-3AD203B41FA5}">
                      <a16:colId xmlns:a16="http://schemas.microsoft.com/office/drawing/2014/main" val="1713039539"/>
                    </a:ext>
                  </a:extLst>
                </a:gridCol>
                <a:gridCol w="3095835">
                  <a:extLst>
                    <a:ext uri="{9D8B030D-6E8A-4147-A177-3AD203B41FA5}">
                      <a16:colId xmlns:a16="http://schemas.microsoft.com/office/drawing/2014/main" val="4265776828"/>
                    </a:ext>
                  </a:extLst>
                </a:gridCol>
                <a:gridCol w="1540501">
                  <a:extLst>
                    <a:ext uri="{9D8B030D-6E8A-4147-A177-3AD203B41FA5}">
                      <a16:colId xmlns:a16="http://schemas.microsoft.com/office/drawing/2014/main" val="2696564009"/>
                    </a:ext>
                  </a:extLst>
                </a:gridCol>
                <a:gridCol w="5948304">
                  <a:extLst>
                    <a:ext uri="{9D8B030D-6E8A-4147-A177-3AD203B41FA5}">
                      <a16:colId xmlns:a16="http://schemas.microsoft.com/office/drawing/2014/main" val="654678228"/>
                    </a:ext>
                  </a:extLst>
                </a:gridCol>
              </a:tblGrid>
              <a:tr h="684749">
                <a:tc rowSpan="2">
                  <a:txBody>
                    <a:bodyPr/>
                    <a:lstStyle/>
                    <a:p>
                      <a:endParaRPr lang="zh-TW" altLang="en-US" dirty="0"/>
                    </a:p>
                  </a:txBody>
                  <a:tcPr/>
                </a:tc>
                <a:tc gridSpan="3">
                  <a:txBody>
                    <a:bodyPr/>
                    <a:lstStyle/>
                    <a:p>
                      <a:endParaRPr lang="zh-TW" altLang="en-US" dirty="0"/>
                    </a:p>
                  </a:txBody>
                  <a:tcPr/>
                </a:tc>
                <a:tc hMerge="1">
                  <a:txBody>
                    <a:bodyPr/>
                    <a:lstStyle/>
                    <a:p>
                      <a:endParaRPr lang="zh-TW" altLang="en-US" dirty="0"/>
                    </a:p>
                  </a:txBody>
                  <a:tcPr/>
                </a:tc>
                <a:tc hMerge="1">
                  <a:txBody>
                    <a:bodyPr/>
                    <a:lstStyle/>
                    <a:p>
                      <a:endParaRPr lang="zh-TW" altLang="en-US" dirty="0"/>
                    </a:p>
                  </a:txBody>
                  <a:tcPr/>
                </a:tc>
                <a:extLst>
                  <a:ext uri="{0D108BD9-81ED-4DB2-BD59-A6C34878D82A}">
                    <a16:rowId xmlns:a16="http://schemas.microsoft.com/office/drawing/2014/main" val="3288635747"/>
                  </a:ext>
                </a:extLst>
              </a:tr>
              <a:tr h="846504">
                <a:tc vMerge="1">
                  <a:txBody>
                    <a:bodyPr/>
                    <a:lstStyle/>
                    <a:p>
                      <a:endParaRPr lang="zh-TW"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zh-TW" sz="2400" b="0" i="0" u="none" strike="noStrike" kern="1200" cap="none" spc="0" normalizeH="0" baseline="0" noProof="0" dirty="0" smtClean="0">
                          <a:ln>
                            <a:noFill/>
                          </a:ln>
                          <a:solidFill>
                            <a:srgbClr val="000000"/>
                          </a:solidFill>
                          <a:effectLst/>
                          <a:uLnTx/>
                          <a:uFillTx/>
                          <a:latin typeface="標楷體" panose="03000509000000000000" pitchFamily="65" charset="-120"/>
                          <a:ea typeface="標楷體" panose="03000509000000000000" pitchFamily="65" charset="-120"/>
                          <a:cs typeface="+mn-cs"/>
                        </a:rPr>
                        <a:t>T+5</a:t>
                      </a:r>
                      <a:r>
                        <a:rPr kumimoji="1" lang="zh-TW" altLang="en-US" sz="2400" b="0" i="0" u="none" strike="noStrike" kern="1200" cap="none" spc="0" normalizeH="0" baseline="0" noProof="0" dirty="0" smtClean="0">
                          <a:ln>
                            <a:noFill/>
                          </a:ln>
                          <a:solidFill>
                            <a:srgbClr val="000000"/>
                          </a:solidFill>
                          <a:effectLst/>
                          <a:uLnTx/>
                          <a:uFillTx/>
                          <a:latin typeface="標楷體" panose="03000509000000000000" pitchFamily="65" charset="-120"/>
                          <a:ea typeface="標楷體" panose="03000509000000000000" pitchFamily="65" charset="-120"/>
                          <a:cs typeface="+mn-cs"/>
                        </a:rPr>
                        <a:t>型</a:t>
                      </a:r>
                      <a:endParaRPr kumimoji="0" lang="zh-TW" altLang="en-US" sz="2400" b="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400" b="0" i="0" u="sng" strike="noStrike" kern="1200" cap="none" spc="0" normalizeH="0" baseline="0" noProof="0" dirty="0" smtClean="0">
                          <a:ln>
                            <a:noFill/>
                          </a:ln>
                          <a:solidFill>
                            <a:srgbClr val="FF0000"/>
                          </a:solidFill>
                          <a:effectLst/>
                          <a:uLnTx/>
                          <a:uFillTx/>
                          <a:latin typeface="標楷體" panose="03000509000000000000" pitchFamily="65" charset="-120"/>
                          <a:ea typeface="標楷體" panose="03000509000000000000" pitchFamily="65" charset="-120"/>
                          <a:cs typeface="Arial" pitchFamily="34" charset="0"/>
                        </a:rPr>
                        <a:t>認股借貸</a:t>
                      </a:r>
                      <a:endParaRPr kumimoji="0" lang="en-US" altLang="zh-TW" sz="2400" b="0" i="0" u="sng" strike="noStrike" kern="1200" cap="none" spc="0" normalizeH="0" baseline="0" noProof="0" dirty="0" smtClean="0">
                        <a:ln>
                          <a:noFill/>
                        </a:ln>
                        <a:solidFill>
                          <a:srgbClr val="FF0000"/>
                        </a:solidFill>
                        <a:effectLst/>
                        <a:uLnTx/>
                        <a:uFillTx/>
                        <a:latin typeface="標楷體" panose="03000509000000000000" pitchFamily="65" charset="-120"/>
                        <a:ea typeface="標楷體" panose="03000509000000000000" pitchFamily="65" charset="-120"/>
                        <a:cs typeface="Arial" pitchFamily="34" charset="0"/>
                      </a:endParaRPr>
                    </a:p>
                    <a:p>
                      <a:endParaRPr lang="zh-TW" altLang="en-US" sz="2400" b="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zh-TW" altLang="en-US" sz="2400" b="0" i="0" u="none" strike="noStrike" kern="1200" cap="none" spc="0" normalizeH="0" baseline="0" noProof="0" dirty="0" smtClean="0">
                          <a:ln>
                            <a:noFill/>
                          </a:ln>
                          <a:solidFill>
                            <a:prstClr val="black"/>
                          </a:solidFill>
                          <a:effectLst/>
                          <a:uLnTx/>
                          <a:uFillTx/>
                          <a:latin typeface="標楷體" panose="03000509000000000000" pitchFamily="65" charset="-120"/>
                          <a:ea typeface="標楷體" panose="03000509000000000000" pitchFamily="65" charset="-120"/>
                          <a:cs typeface="+mn-cs"/>
                        </a:rPr>
                        <a:t>半年型</a:t>
                      </a:r>
                      <a:endParaRPr kumimoji="0" lang="zh-TW" altLang="en-US" sz="2400" b="0" i="0" u="none" strike="noStrike" kern="1200" cap="none" spc="0" normalizeH="0" baseline="0" noProof="0" dirty="0" smtClean="0">
                        <a:ln>
                          <a:noFill/>
                        </a:ln>
                        <a:solidFill>
                          <a:srgbClr val="000000"/>
                        </a:solidFill>
                        <a:effectLst/>
                        <a:uLnTx/>
                        <a:uFillTx/>
                        <a:latin typeface="標楷體" panose="03000509000000000000" pitchFamily="65" charset="-120"/>
                        <a:ea typeface="標楷體" panose="03000509000000000000" pitchFamily="65" charset="-120"/>
                        <a:cs typeface="+mn-cs"/>
                      </a:endParaRPr>
                    </a:p>
                    <a:p>
                      <a:endParaRPr lang="zh-TW" altLang="en-US" sz="2400" b="0" dirty="0"/>
                    </a:p>
                  </a:txBody>
                  <a:tcPr/>
                </a:tc>
                <a:extLst>
                  <a:ext uri="{0D108BD9-81ED-4DB2-BD59-A6C34878D82A}">
                    <a16:rowId xmlns:a16="http://schemas.microsoft.com/office/drawing/2014/main" val="3093388498"/>
                  </a:ext>
                </a:extLst>
              </a:tr>
              <a:tr h="399597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2000" b="1" i="0" u="none" strike="noStrike" kern="1200" cap="none" spc="0" normalizeH="0" baseline="0" noProof="0" dirty="0" smtClean="0">
                          <a:ln>
                            <a:noFill/>
                          </a:ln>
                          <a:solidFill>
                            <a:srgbClr val="000000"/>
                          </a:solidFill>
                          <a:effectLst/>
                          <a:uLnTx/>
                          <a:uFillTx/>
                          <a:latin typeface="標楷體" panose="03000509000000000000" pitchFamily="65" charset="-120"/>
                          <a:ea typeface="標楷體" panose="03000509000000000000" pitchFamily="65" charset="-120"/>
                          <a:cs typeface="+mn-cs"/>
                        </a:rPr>
                        <a:t>擔保品種類</a:t>
                      </a:r>
                    </a:p>
                    <a:p>
                      <a:endParaRPr lang="zh-TW"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2000" b="0" i="0" u="none" strike="noStrike" kern="1200" cap="none" spc="0" normalizeH="0" baseline="0" noProof="0" dirty="0" smtClean="0">
                          <a:ln>
                            <a:noFill/>
                          </a:ln>
                          <a:solidFill>
                            <a:prstClr val="black"/>
                          </a:solidFill>
                          <a:effectLst/>
                          <a:uLnTx/>
                          <a:uFillTx/>
                          <a:latin typeface="標楷體" pitchFamily="65" charset="-120"/>
                          <a:ea typeface="標楷體" panose="03000509000000000000" pitchFamily="65" charset="-120"/>
                          <a:cs typeface="+mn-cs"/>
                        </a:rPr>
                        <a:t>買進標的即為擔保品</a:t>
                      </a:r>
                    </a:p>
                    <a:p>
                      <a:endParaRPr lang="zh-TW" altLang="en-US" dirty="0"/>
                    </a:p>
                  </a:txBody>
                  <a:tcPr/>
                </a:tc>
                <a:tc>
                  <a:txBody>
                    <a:bodyPr/>
                    <a:lstStyle/>
                    <a:p>
                      <a:pPr marL="0" algn="l" defTabSz="914400" rtl="0" eaLnBrk="1" latinLnBrk="0" hangingPunct="1"/>
                      <a:r>
                        <a:rPr kumimoji="1" lang="zh-TW" altLang="en-US" sz="2000" b="0" i="0" u="none" strike="noStrike" kern="1200" cap="none" spc="0" normalizeH="0" baseline="0" dirty="0" smtClean="0">
                          <a:ln>
                            <a:noFill/>
                          </a:ln>
                          <a:solidFill>
                            <a:prstClr val="black"/>
                          </a:solidFill>
                          <a:effectLst/>
                          <a:uLnTx/>
                          <a:uFillTx/>
                          <a:latin typeface="標楷體" pitchFamily="65" charset="-120"/>
                          <a:ea typeface="標楷體" panose="03000509000000000000" pitchFamily="65" charset="-120"/>
                          <a:cs typeface="+mn-cs"/>
                        </a:rPr>
                        <a:t>以</a:t>
                      </a:r>
                      <a:r>
                        <a:rPr kumimoji="1" lang="zh-TW" altLang="en-US" sz="2000" b="0" i="0" u="none" strike="noStrike" kern="1200" cap="none" spc="0" normalizeH="0" baseline="0" dirty="0" smtClean="0">
                          <a:ln>
                            <a:noFill/>
                          </a:ln>
                          <a:solidFill>
                            <a:srgbClr val="FF0000"/>
                          </a:solidFill>
                          <a:effectLst/>
                          <a:uLnTx/>
                          <a:uFillTx/>
                          <a:latin typeface="標楷體" pitchFamily="65" charset="-120"/>
                          <a:ea typeface="標楷體" panose="03000509000000000000" pitchFamily="65" charset="-120"/>
                          <a:cs typeface="+mn-cs"/>
                        </a:rPr>
                        <a:t>股款繳納憑證</a:t>
                      </a:r>
                      <a:r>
                        <a:rPr kumimoji="1" lang="zh-TW" altLang="en-US" sz="2000" b="0" i="0" u="none" strike="noStrike" kern="1200" cap="none" spc="0" normalizeH="0" baseline="0" dirty="0" smtClean="0">
                          <a:ln>
                            <a:noFill/>
                          </a:ln>
                          <a:solidFill>
                            <a:prstClr val="black"/>
                          </a:solidFill>
                          <a:effectLst/>
                          <a:uLnTx/>
                          <a:uFillTx/>
                          <a:latin typeface="標楷體" pitchFamily="65" charset="-120"/>
                          <a:ea typeface="標楷體" panose="03000509000000000000" pitchFamily="65" charset="-120"/>
                          <a:cs typeface="+mn-cs"/>
                        </a:rPr>
                        <a:t>或</a:t>
                      </a:r>
                      <a:r>
                        <a:rPr kumimoji="1" lang="zh-TW" altLang="en-US" sz="2000" b="0" i="0" u="none" strike="noStrike" kern="1200" cap="none" spc="0" normalizeH="0" baseline="0" dirty="0" smtClean="0">
                          <a:ln>
                            <a:noFill/>
                          </a:ln>
                          <a:solidFill>
                            <a:srgbClr val="FF0000"/>
                          </a:solidFill>
                          <a:effectLst/>
                          <a:uLnTx/>
                          <a:uFillTx/>
                          <a:latin typeface="標楷體" pitchFamily="65" charset="-120"/>
                          <a:ea typeface="標楷體" panose="03000509000000000000" pitchFamily="65" charset="-120"/>
                          <a:cs typeface="+mn-cs"/>
                        </a:rPr>
                        <a:t>認購之股票</a:t>
                      </a:r>
                      <a:r>
                        <a:rPr kumimoji="1" lang="zh-TW" altLang="en-US" sz="2000" b="0" i="0" u="none" strike="noStrike" kern="1200" cap="none" spc="0" normalizeH="0" baseline="0" dirty="0" smtClean="0">
                          <a:ln>
                            <a:noFill/>
                          </a:ln>
                          <a:solidFill>
                            <a:prstClr val="black"/>
                          </a:solidFill>
                          <a:effectLst/>
                          <a:uLnTx/>
                          <a:uFillTx/>
                          <a:latin typeface="標楷體" pitchFamily="65" charset="-120"/>
                          <a:ea typeface="標楷體" panose="03000509000000000000" pitchFamily="65" charset="-120"/>
                          <a:cs typeface="+mn-cs"/>
                        </a:rPr>
                        <a:t>為擔保品</a:t>
                      </a:r>
                      <a:endParaRPr kumimoji="1" lang="zh-TW" altLang="en-US" sz="2000" b="0" i="0" u="none" strike="noStrike" kern="1200" cap="none" spc="0" normalizeH="0" baseline="0" dirty="0">
                        <a:ln>
                          <a:noFill/>
                        </a:ln>
                        <a:solidFill>
                          <a:prstClr val="black"/>
                        </a:solidFill>
                        <a:effectLst/>
                        <a:uLnTx/>
                        <a:uFillTx/>
                        <a:latin typeface="標楷體" pitchFamily="65" charset="-120"/>
                        <a:ea typeface="標楷體" panose="03000509000000000000" pitchFamily="65" charset="-120"/>
                        <a:cs typeface="+mn-cs"/>
                      </a:endParaRPr>
                    </a:p>
                  </a:txBody>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zh-TW" altLang="zh-TW"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rPr>
                        <a:t>買進或持有之有價證券或其他商品、</a:t>
                      </a:r>
                      <a:r>
                        <a:rPr kumimoji="0" lang="zh-TW" altLang="zh-TW" sz="2000" b="0" i="0" u="none" strike="noStrike" kern="1200" cap="none" spc="0" normalizeH="0" baseline="0" noProof="0" dirty="0" smtClean="0">
                          <a:ln>
                            <a:noFill/>
                          </a:ln>
                          <a:solidFill>
                            <a:srgbClr val="FF0000"/>
                          </a:solidFill>
                          <a:effectLst/>
                          <a:uLnTx/>
                          <a:uFillTx/>
                          <a:latin typeface="Times New Roman" panose="02020603050405020304" pitchFamily="18" charset="0"/>
                          <a:ea typeface="標楷體" panose="03000509000000000000" pitchFamily="65" charset="-120"/>
                          <a:cs typeface="Times New Roman" panose="02020603050405020304" pitchFamily="18" charset="0"/>
                        </a:rPr>
                        <a:t>外幣</a:t>
                      </a:r>
                      <a:r>
                        <a:rPr kumimoji="0" lang="zh-TW" altLang="zh-TW"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rPr>
                        <a:t>。</a:t>
                      </a:r>
                      <a:endParaRPr kumimoji="0" lang="en-US" altLang="zh-TW"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zh-TW" altLang="zh-TW"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rPr>
                        <a:t>擔保品以下列為限：</a:t>
                      </a:r>
                      <a:endParaRPr kumimoji="0" lang="en-US" altLang="zh-TW"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zh-TW" altLang="zh-TW"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rPr>
                        <a:t>上市或上櫃有價證券，但</a:t>
                      </a:r>
                      <a:r>
                        <a:rPr kumimoji="0" lang="zh-TW" altLang="zh-TW" sz="2000" b="0" i="0" u="none" strike="noStrike" kern="1200" cap="none" spc="0" normalizeH="0" baseline="0" noProof="0" dirty="0" smtClean="0">
                          <a:ln>
                            <a:noFill/>
                          </a:ln>
                          <a:solidFill>
                            <a:srgbClr val="FF0000"/>
                          </a:solidFill>
                          <a:effectLst/>
                          <a:uLnTx/>
                          <a:uFillTx/>
                          <a:latin typeface="Times New Roman" panose="02020603050405020304" pitchFamily="18" charset="0"/>
                          <a:ea typeface="標楷體" panose="03000509000000000000" pitchFamily="65" charset="-120"/>
                          <a:cs typeface="Times New Roman" panose="02020603050405020304" pitchFamily="18" charset="0"/>
                        </a:rPr>
                        <a:t>不包含</a:t>
                      </a:r>
                      <a:r>
                        <a:rPr kumimoji="0" lang="zh-TW" altLang="en-US" sz="2000" b="0" i="0" u="none" strike="noStrike" kern="1200" cap="none" spc="0" normalizeH="0" baseline="0" noProof="0" dirty="0" smtClean="0">
                          <a:ln>
                            <a:noFill/>
                          </a:ln>
                          <a:solidFill>
                            <a:srgbClr val="FF0000"/>
                          </a:solidFill>
                          <a:effectLst/>
                          <a:uLnTx/>
                          <a:uFillTx/>
                          <a:latin typeface="Times New Roman" panose="02020603050405020304" pitchFamily="18" charset="0"/>
                          <a:ea typeface="標楷體" panose="03000509000000000000" pitchFamily="65" charset="-120"/>
                          <a:cs typeface="Times New Roman" panose="02020603050405020304" pitchFamily="18" charset="0"/>
                        </a:rPr>
                        <a:t>外幣買賣之指數股票型基金受益憑證、變更交易方法</a:t>
                      </a:r>
                      <a:r>
                        <a:rPr kumimoji="0" lang="zh-TW" altLang="en-US" sz="2000" b="0" i="0" u="none" strike="noStrike" kern="1200" cap="none" spc="0" normalizeH="0" baseline="0" noProof="0" dirty="0" smtClean="0">
                          <a:ln>
                            <a:noFill/>
                          </a:ln>
                          <a:solidFill>
                            <a:srgbClr val="000000"/>
                          </a:solidFill>
                          <a:effectLst/>
                          <a:uLnTx/>
                          <a:uFillTx/>
                          <a:latin typeface="Times New Roman" panose="02020603050405020304" pitchFamily="18" charset="0"/>
                          <a:ea typeface="標楷體" panose="03000509000000000000" pitchFamily="65" charset="-120"/>
                          <a:cs typeface="Times New Roman" panose="02020603050405020304" pitchFamily="18" charset="0"/>
                        </a:rPr>
                        <a:t>及</a:t>
                      </a:r>
                      <a:r>
                        <a:rPr kumimoji="0" lang="zh-TW" altLang="en-US" sz="2000" b="0" i="0" u="none" strike="noStrike" kern="1200" cap="none" spc="0" normalizeH="0" baseline="0" noProof="0" dirty="0" smtClean="0">
                          <a:ln>
                            <a:noFill/>
                          </a:ln>
                          <a:solidFill>
                            <a:srgbClr val="FF0000"/>
                          </a:solidFill>
                          <a:effectLst/>
                          <a:uLnTx/>
                          <a:uFillTx/>
                          <a:latin typeface="Times New Roman" panose="02020603050405020304" pitchFamily="18" charset="0"/>
                          <a:ea typeface="標楷體" panose="03000509000000000000" pitchFamily="65" charset="-120"/>
                          <a:cs typeface="Times New Roman" panose="02020603050405020304" pitchFamily="18" charset="0"/>
                        </a:rPr>
                        <a:t>櫃檯買賣管理股票。</a:t>
                      </a:r>
                      <a:endParaRPr kumimoji="0" lang="en-US" altLang="zh-TW" sz="2000" b="0" i="0" u="none" strike="noStrike" kern="1200" cap="none" spc="0" normalizeH="0" baseline="0" noProof="0" dirty="0" smtClean="0">
                        <a:ln>
                          <a:noFill/>
                        </a:ln>
                        <a:solidFill>
                          <a:srgbClr val="FF0000"/>
                        </a:solidFill>
                        <a:effectLst/>
                        <a:uLnTx/>
                        <a:uFillTx/>
                        <a:latin typeface="Times New Roman" panose="02020603050405020304" pitchFamily="18" charset="0"/>
                        <a:ea typeface="標楷體" panose="03000509000000000000" pitchFamily="65" charset="-120"/>
                        <a:cs typeface="Times New Roman" panose="02020603050405020304" pitchFamily="18" charset="0"/>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zh-TW" altLang="en-US"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rPr>
                        <a:t> </a:t>
                      </a:r>
                      <a:r>
                        <a:rPr kumimoji="0" lang="zh-TW" altLang="zh-TW"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rPr>
                        <a:t>櫃檯買賣之開放式基金受益憑證或黃金現貨。</a:t>
                      </a:r>
                      <a:endParaRPr kumimoji="0" lang="en-US" altLang="zh-TW"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zh-TW" altLang="en-US"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rPr>
                        <a:t> </a:t>
                      </a:r>
                      <a:r>
                        <a:rPr kumimoji="0" lang="zh-TW" altLang="zh-TW"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rPr>
                        <a:t>國內募集投資國內之開放式證券投資信託基</a:t>
                      </a:r>
                      <a:r>
                        <a:rPr kumimoji="0" lang="zh-TW" altLang="en-US"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rPr>
                        <a:t> </a:t>
                      </a:r>
                      <a:r>
                        <a:rPr kumimoji="0" lang="zh-TW" altLang="zh-TW"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rPr>
                        <a:t>金受益憑證及期貨信託基金受益憑證。</a:t>
                      </a:r>
                      <a:endParaRPr kumimoji="0" lang="en-US" altLang="zh-TW"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zh-TW" altLang="en-US"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rPr>
                        <a:t> </a:t>
                      </a:r>
                      <a:r>
                        <a:rPr kumimoji="0" lang="zh-TW" altLang="zh-TW" sz="2000" b="0" i="0" u="none" strike="noStrike" kern="1200" cap="none" spc="0" normalizeH="0" baseline="0" noProof="0" dirty="0" smtClean="0">
                          <a:ln>
                            <a:noFill/>
                          </a:ln>
                          <a:solidFill>
                            <a:srgbClr val="FF0000"/>
                          </a:solidFill>
                          <a:effectLst/>
                          <a:uLnTx/>
                          <a:uFillTx/>
                          <a:latin typeface="Times New Roman" panose="02020603050405020304" pitchFamily="18" charset="0"/>
                          <a:ea typeface="標楷體" panose="03000509000000000000" pitchFamily="65" charset="-120"/>
                          <a:cs typeface="Times New Roman" panose="02020603050405020304" pitchFamily="18" charset="0"/>
                        </a:rPr>
                        <a:t>境外華僑及外國人</a:t>
                      </a:r>
                      <a:r>
                        <a:rPr kumimoji="0" lang="zh-TW" altLang="zh-TW" sz="2000" b="0" i="0" u="none" strike="noStrike" kern="1200" cap="none" spc="0" normalizeH="0" baseline="0" noProof="0" dirty="0" smtClean="0">
                          <a:ln>
                            <a:noFill/>
                          </a:ln>
                          <a:solidFill>
                            <a:srgbClr val="000000"/>
                          </a:solidFill>
                          <a:effectLst/>
                          <a:uLnTx/>
                          <a:uFillTx/>
                          <a:latin typeface="Times New Roman" panose="02020603050405020304" pitchFamily="18" charset="0"/>
                          <a:ea typeface="標楷體" panose="03000509000000000000" pitchFamily="65" charset="-120"/>
                          <a:cs typeface="Times New Roman" panose="02020603050405020304" pitchFamily="18" charset="0"/>
                        </a:rPr>
                        <a:t>得以</a:t>
                      </a:r>
                      <a:r>
                        <a:rPr kumimoji="0" lang="zh-TW" altLang="zh-TW" sz="2000" b="0" i="0" u="none" strike="noStrike" kern="1200" cap="none" spc="0" normalizeH="0" baseline="0" noProof="0" dirty="0" smtClean="0">
                          <a:ln>
                            <a:noFill/>
                          </a:ln>
                          <a:solidFill>
                            <a:srgbClr val="FF0000"/>
                          </a:solidFill>
                          <a:effectLst/>
                          <a:uLnTx/>
                          <a:uFillTx/>
                          <a:latin typeface="Times New Roman" panose="02020603050405020304" pitchFamily="18" charset="0"/>
                          <a:ea typeface="標楷體" panose="03000509000000000000" pitchFamily="65" charset="-120"/>
                          <a:cs typeface="Times New Roman" panose="02020603050405020304" pitchFamily="18" charset="0"/>
                        </a:rPr>
                        <a:t>外幣</a:t>
                      </a:r>
                      <a:r>
                        <a:rPr kumimoji="0" lang="zh-TW" altLang="zh-TW" sz="2000" b="0" i="0" u="none" strike="noStrike" kern="1200" cap="none" spc="0" normalizeH="0" baseline="0" noProof="0" dirty="0" smtClean="0">
                          <a:ln>
                            <a:noFill/>
                          </a:ln>
                          <a:solidFill>
                            <a:srgbClr val="000000"/>
                          </a:solidFill>
                          <a:effectLst/>
                          <a:uLnTx/>
                          <a:uFillTx/>
                          <a:latin typeface="Times New Roman" panose="02020603050405020304" pitchFamily="18" charset="0"/>
                          <a:ea typeface="標楷體" panose="03000509000000000000" pitchFamily="65" charset="-120"/>
                          <a:cs typeface="Times New Roman" panose="02020603050405020304" pitchFamily="18" charset="0"/>
                        </a:rPr>
                        <a:t>為擔保品；外幣種類以</a:t>
                      </a:r>
                      <a:r>
                        <a:rPr kumimoji="0" lang="zh-TW" altLang="zh-TW" sz="2000" b="0" i="0" u="none" strike="noStrike" kern="1200" cap="none" spc="0" normalizeH="0" baseline="0" noProof="0" dirty="0" smtClean="0">
                          <a:ln>
                            <a:noFill/>
                          </a:ln>
                          <a:solidFill>
                            <a:srgbClr val="FF0000"/>
                          </a:solidFill>
                          <a:effectLst/>
                          <a:uLnTx/>
                          <a:uFillTx/>
                          <a:latin typeface="Times New Roman" panose="02020603050405020304" pitchFamily="18" charset="0"/>
                          <a:ea typeface="標楷體" panose="03000509000000000000" pitchFamily="65" charset="-120"/>
                          <a:cs typeface="Times New Roman" panose="02020603050405020304" pitchFamily="18" charset="0"/>
                        </a:rPr>
                        <a:t>美元、歐元、日幣、英鎊、澳幣</a:t>
                      </a:r>
                      <a:r>
                        <a:rPr kumimoji="0" lang="zh-TW" altLang="zh-TW" sz="2000" b="0" i="0" u="none" strike="noStrike" kern="1200" cap="none" spc="0" normalizeH="0" baseline="0" noProof="0" dirty="0" smtClean="0">
                          <a:ln>
                            <a:noFill/>
                          </a:ln>
                          <a:solidFill>
                            <a:srgbClr val="000000"/>
                          </a:solidFill>
                          <a:effectLst/>
                          <a:uLnTx/>
                          <a:uFillTx/>
                          <a:latin typeface="Times New Roman" panose="02020603050405020304" pitchFamily="18" charset="0"/>
                          <a:ea typeface="標楷體" panose="03000509000000000000" pitchFamily="65" charset="-120"/>
                          <a:cs typeface="Times New Roman" panose="02020603050405020304" pitchFamily="18" charset="0"/>
                        </a:rPr>
                        <a:t>及</a:t>
                      </a:r>
                      <a:r>
                        <a:rPr kumimoji="0" lang="zh-TW" altLang="zh-TW" sz="2000" b="0" i="0" u="none" strike="noStrike" kern="1200" cap="none" spc="0" normalizeH="0" baseline="0" noProof="0" dirty="0" smtClean="0">
                          <a:ln>
                            <a:noFill/>
                          </a:ln>
                          <a:solidFill>
                            <a:srgbClr val="FF0000"/>
                          </a:solidFill>
                          <a:effectLst/>
                          <a:uLnTx/>
                          <a:uFillTx/>
                          <a:latin typeface="Times New Roman" panose="02020603050405020304" pitchFamily="18" charset="0"/>
                          <a:ea typeface="標楷體" panose="03000509000000000000" pitchFamily="65" charset="-120"/>
                          <a:cs typeface="Times New Roman" panose="02020603050405020304" pitchFamily="18" charset="0"/>
                        </a:rPr>
                        <a:t>港幣</a:t>
                      </a:r>
                      <a:r>
                        <a:rPr kumimoji="0" lang="zh-TW" altLang="zh-TW" sz="2000" b="0" i="0" u="none" strike="noStrike" kern="1200" cap="none" spc="0" normalizeH="0" baseline="0" noProof="0" dirty="0" smtClean="0">
                          <a:ln>
                            <a:noFill/>
                          </a:ln>
                          <a:solidFill>
                            <a:srgbClr val="000000"/>
                          </a:solidFill>
                          <a:effectLst/>
                          <a:uLnTx/>
                          <a:uFillTx/>
                          <a:latin typeface="Times New Roman" panose="02020603050405020304" pitchFamily="18" charset="0"/>
                          <a:ea typeface="標楷體" panose="03000509000000000000" pitchFamily="65" charset="-120"/>
                          <a:cs typeface="Times New Roman" panose="02020603050405020304" pitchFamily="18" charset="0"/>
                        </a:rPr>
                        <a:t>為限。</a:t>
                      </a:r>
                      <a:endParaRPr kumimoji="0" lang="en-US" altLang="zh-TW" sz="2000" b="0" i="0" u="none" strike="noStrike" kern="1200" cap="none" spc="0" normalizeH="0" baseline="0" noProof="0" dirty="0" smtClean="0">
                        <a:ln>
                          <a:noFill/>
                        </a:ln>
                        <a:solidFill>
                          <a:srgbClr val="000000"/>
                        </a:solidFill>
                        <a:effectLst/>
                        <a:uLnTx/>
                        <a:uFillTx/>
                        <a:latin typeface="Times New Roman" panose="02020603050405020304" pitchFamily="18" charset="0"/>
                        <a:ea typeface="標楷體" panose="03000509000000000000" pitchFamily="65" charset="-120"/>
                        <a:cs typeface="Times New Roman" panose="02020603050405020304" pitchFamily="18" charset="0"/>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zh-TW" altLang="zh-TW" sz="2000" b="0" i="0" u="none" strike="noStrike" kern="1200" cap="none" spc="0" normalizeH="0" baseline="0" noProof="0" dirty="0" smtClean="0">
                          <a:ln>
                            <a:noFill/>
                          </a:ln>
                          <a:solidFill>
                            <a:prstClr val="black"/>
                          </a:solidFill>
                          <a:effectLst/>
                          <a:uLnTx/>
                          <a:uFillTx/>
                          <a:latin typeface="Times New Roman" panose="02020603050405020304" pitchFamily="18" charset="0"/>
                          <a:ea typeface="標楷體" panose="03000509000000000000" pitchFamily="65" charset="-120"/>
                          <a:cs typeface="Times New Roman" panose="02020603050405020304" pitchFamily="18" charset="0"/>
                        </a:rPr>
                        <a:t>其他經主管機關核准之擔保品。</a:t>
                      </a:r>
                      <a:endParaRPr lang="zh-TW" altLang="en-US" dirty="0"/>
                    </a:p>
                  </a:txBody>
                  <a:tcPr/>
                </a:tc>
                <a:extLst>
                  <a:ext uri="{0D108BD9-81ED-4DB2-BD59-A6C34878D82A}">
                    <a16:rowId xmlns:a16="http://schemas.microsoft.com/office/drawing/2014/main" val="1818960182"/>
                  </a:ext>
                </a:extLst>
              </a:tr>
            </a:tbl>
          </a:graphicData>
        </a:graphic>
      </p:graphicFrame>
      <p:sp>
        <p:nvSpPr>
          <p:cNvPr id="10" name="文字方塊 9">
            <a:extLst>
              <a:ext uri="{FF2B5EF4-FFF2-40B4-BE49-F238E27FC236}">
                <a16:creationId xmlns:a16="http://schemas.microsoft.com/office/drawing/2014/main" id="{2F1E024C-6C8F-2571-9B69-6D7332A92948}"/>
              </a:ext>
            </a:extLst>
          </p:cNvPr>
          <p:cNvSpPr txBox="1"/>
          <p:nvPr/>
        </p:nvSpPr>
        <p:spPr>
          <a:xfrm>
            <a:off x="4769427" y="1236519"/>
            <a:ext cx="3614286" cy="830997"/>
          </a:xfrm>
          <a:prstGeom prst="rect">
            <a:avLst/>
          </a:prstGeom>
          <a:noFill/>
        </p:spPr>
        <p:txBody>
          <a:bodyPr wrap="square" rtlCol="0">
            <a:spAutoFit/>
          </a:bodyPr>
          <a:lstStyle/>
          <a:p>
            <a:r>
              <a:rPr lang="zh-TW" altLang="en-US" sz="2400" b="1" dirty="0">
                <a:solidFill>
                  <a:schemeClr val="bg1"/>
                </a:solidFill>
                <a:latin typeface="標楷體" panose="03000509000000000000" pitchFamily="65" charset="-120"/>
                <a:ea typeface="標楷體" panose="03000509000000000000" pitchFamily="65" charset="-120"/>
              </a:rPr>
              <a:t>證券業務借貸</a:t>
            </a:r>
            <a:r>
              <a:rPr lang="zh-TW" altLang="en-US" sz="2400" b="1" dirty="0" smtClean="0">
                <a:solidFill>
                  <a:schemeClr val="bg1"/>
                </a:solidFill>
                <a:latin typeface="標楷體" panose="03000509000000000000" pitchFamily="65" charset="-120"/>
                <a:ea typeface="標楷體" panose="03000509000000000000" pitchFamily="65" charset="-120"/>
              </a:rPr>
              <a:t>款項</a:t>
            </a:r>
            <a:endParaRPr lang="en-US" altLang="zh-TW" sz="2400" b="1" dirty="0" smtClean="0">
              <a:solidFill>
                <a:schemeClr val="bg1"/>
              </a:solidFill>
              <a:latin typeface="標楷體" panose="03000509000000000000" pitchFamily="65" charset="-120"/>
              <a:ea typeface="標楷體" panose="03000509000000000000" pitchFamily="65" charset="-120"/>
            </a:endParaRPr>
          </a:p>
          <a:p>
            <a:endParaRPr lang="zh-TW" altLang="en-US" sz="2400" b="1" dirty="0">
              <a:solidFill>
                <a:schemeClr val="bg1"/>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047158844"/>
      </p:ext>
    </p:extLst>
  </p:cSld>
  <p:clrMapOvr>
    <a:masterClrMapping/>
  </p:clrMapOvr>
  <p:timing>
    <p:tnLst>
      <p:par>
        <p:cTn id="1" dur="indefinite" restart="never" nodeType="tmRoot"/>
      </p:par>
    </p:tnLst>
  </p:timing>
</p:sld>
</file>

<file path=ppt/theme/theme1.xml><?xml version="1.0" encoding="utf-8"?>
<a:theme xmlns:a="http://schemas.openxmlformats.org/drawingml/2006/main" name="CitationVTI">
  <a:themeElements>
    <a:clrScheme name="AnalogousFromLightSeedLeftStep">
      <a:dk1>
        <a:srgbClr val="000000"/>
      </a:dk1>
      <a:lt1>
        <a:srgbClr val="FFFFFF"/>
      </a:lt1>
      <a:dk2>
        <a:srgbClr val="243241"/>
      </a:dk2>
      <a:lt2>
        <a:srgbClr val="E2E5E8"/>
      </a:lt2>
      <a:accent1>
        <a:srgbClr val="BA9C80"/>
      </a:accent1>
      <a:accent2>
        <a:srgbClr val="BA827F"/>
      </a:accent2>
      <a:accent3>
        <a:srgbClr val="C594A6"/>
      </a:accent3>
      <a:accent4>
        <a:srgbClr val="BA7FAD"/>
      </a:accent4>
      <a:accent5>
        <a:srgbClr val="BC94C5"/>
      </a:accent5>
      <a:accent6>
        <a:srgbClr val="967FBA"/>
      </a:accent6>
      <a:hlink>
        <a:srgbClr val="5E85A8"/>
      </a:hlink>
      <a:folHlink>
        <a:srgbClr val="7F7F7F"/>
      </a:folHlink>
    </a:clrScheme>
    <a:fontScheme name="標準">
      <a:majorFont>
        <a:latin typeface="Calibri"/>
        <a:ea typeface="微軟正黑體"/>
        <a:cs typeface=""/>
      </a:majorFont>
      <a:minorFont>
        <a:latin typeface="Calibri"/>
        <a:ea typeface="微軟正黑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itationVTI" id="{4899D957-8B31-4AB5-A19D-CB0353FFB667}" vid="{430294D6-2412-4BD3-B567-F0976EA49313}"/>
    </a:ext>
  </a:extLst>
</a:theme>
</file>

<file path=ppt/theme/theme2.xml><?xml version="1.0" encoding="utf-8"?>
<a:theme xmlns:a="http://schemas.openxmlformats.org/drawingml/2006/main" name="1_CitationVTI">
  <a:themeElements>
    <a:clrScheme name="AnalogousFromLightSeedLeftStep">
      <a:dk1>
        <a:srgbClr val="000000"/>
      </a:dk1>
      <a:lt1>
        <a:srgbClr val="FFFFFF"/>
      </a:lt1>
      <a:dk2>
        <a:srgbClr val="243241"/>
      </a:dk2>
      <a:lt2>
        <a:srgbClr val="E2E5E8"/>
      </a:lt2>
      <a:accent1>
        <a:srgbClr val="BA9C80"/>
      </a:accent1>
      <a:accent2>
        <a:srgbClr val="BA827F"/>
      </a:accent2>
      <a:accent3>
        <a:srgbClr val="C594A6"/>
      </a:accent3>
      <a:accent4>
        <a:srgbClr val="BA7FAD"/>
      </a:accent4>
      <a:accent5>
        <a:srgbClr val="BC94C5"/>
      </a:accent5>
      <a:accent6>
        <a:srgbClr val="967FBA"/>
      </a:accent6>
      <a:hlink>
        <a:srgbClr val="5E85A8"/>
      </a:hlink>
      <a:folHlink>
        <a:srgbClr val="7F7F7F"/>
      </a:folHlink>
    </a:clrScheme>
    <a:fontScheme name="標準">
      <a:majorFont>
        <a:latin typeface="Calibri"/>
        <a:ea typeface="微軟正黑體"/>
        <a:cs typeface=""/>
      </a:majorFont>
      <a:minorFont>
        <a:latin typeface="Calibri"/>
        <a:ea typeface="微軟正黑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itationVTI" id="{4899D957-8B31-4AB5-A19D-CB0353FFB667}" vid="{430294D6-2412-4BD3-B567-F0976EA4931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918</TotalTime>
  <Words>2406</Words>
  <Application>Microsoft Office PowerPoint</Application>
  <PresentationFormat>寬螢幕</PresentationFormat>
  <Paragraphs>277</Paragraphs>
  <Slides>20</Slides>
  <Notes>1</Notes>
  <HiddenSlides>0</HiddenSlides>
  <MMClips>0</MMClips>
  <ScaleCrop>false</ScaleCrop>
  <HeadingPairs>
    <vt:vector size="6" baseType="variant">
      <vt:variant>
        <vt:lpstr>使用字型</vt:lpstr>
      </vt:variant>
      <vt:variant>
        <vt:i4>10</vt:i4>
      </vt:variant>
      <vt:variant>
        <vt:lpstr>佈景主題</vt:lpstr>
      </vt:variant>
      <vt:variant>
        <vt:i4>2</vt:i4>
      </vt:variant>
      <vt:variant>
        <vt:lpstr>投影片標題</vt:lpstr>
      </vt:variant>
      <vt:variant>
        <vt:i4>20</vt:i4>
      </vt:variant>
    </vt:vector>
  </HeadingPairs>
  <TitlesOfParts>
    <vt:vector size="32" baseType="lpstr">
      <vt:lpstr>Adobe Fan Heiti Std B</vt:lpstr>
      <vt:lpstr>微軟正黑體</vt:lpstr>
      <vt:lpstr>微軟正黑體 Light</vt:lpstr>
      <vt:lpstr>新細明體</vt:lpstr>
      <vt:lpstr>標楷體</vt:lpstr>
      <vt:lpstr>Arial</vt:lpstr>
      <vt:lpstr>Calibri</vt:lpstr>
      <vt:lpstr>Constantia</vt:lpstr>
      <vt:lpstr>Times New Roman</vt:lpstr>
      <vt:lpstr>Wingdings</vt:lpstr>
      <vt:lpstr>CitationVTI</vt:lpstr>
      <vt:lpstr>1_CitationVTI</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LAMSON, Michael Jr [Student]</dc:creator>
  <cp:lastModifiedBy>陳旭怡</cp:lastModifiedBy>
  <cp:revision>243</cp:revision>
  <cp:lastPrinted>2024-11-27T09:20:16Z</cp:lastPrinted>
  <dcterms:created xsi:type="dcterms:W3CDTF">2023-01-28T06:44:39Z</dcterms:created>
  <dcterms:modified xsi:type="dcterms:W3CDTF">2025-02-05T08:28:26Z</dcterms:modified>
</cp:coreProperties>
</file>