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  <p:sldMasterId id="2147483739" r:id="rId2"/>
  </p:sldMasterIdLst>
  <p:notesMasterIdLst>
    <p:notesMasterId r:id="rId32"/>
  </p:notesMasterIdLst>
  <p:sldIdLst>
    <p:sldId id="256" r:id="rId3"/>
    <p:sldId id="271" r:id="rId4"/>
    <p:sldId id="29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98" r:id="rId17"/>
    <p:sldId id="297" r:id="rId18"/>
    <p:sldId id="285" r:id="rId19"/>
    <p:sldId id="286" r:id="rId20"/>
    <p:sldId id="287" r:id="rId21"/>
    <p:sldId id="288" r:id="rId22"/>
    <p:sldId id="289" r:id="rId23"/>
    <p:sldId id="290" r:id="rId24"/>
    <p:sldId id="300" r:id="rId25"/>
    <p:sldId id="301" r:id="rId26"/>
    <p:sldId id="293" r:id="rId27"/>
    <p:sldId id="294" r:id="rId28"/>
    <p:sldId id="299" r:id="rId29"/>
    <p:sldId id="302" r:id="rId30"/>
    <p:sldId id="303" r:id="rId31"/>
  </p:sldIdLst>
  <p:sldSz cx="12192000" cy="6858000"/>
  <p:notesSz cx="6858000" cy="9144000"/>
  <p:defaultTextStyle>
    <a:defPPr>
      <a:defRPr lang="en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284AA"/>
    <a:srgbClr val="088ABE"/>
    <a:srgbClr val="057DB3"/>
    <a:srgbClr val="1594C6"/>
    <a:srgbClr val="056CA5"/>
    <a:srgbClr val="0E8FC2"/>
    <a:srgbClr val="0F4372"/>
    <a:srgbClr val="0066A0"/>
    <a:srgbClr val="0A8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C61D4-D0C1-4AD2-8FCA-F39D80D6616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0E550A7-BDBA-4BB4-8A4B-860E76887DD2}">
      <dgm:prSet phldrT="[文字]" custT="1"/>
      <dgm:spPr>
        <a:xfrm>
          <a:off x="2306900" y="950"/>
          <a:ext cx="1482369" cy="9635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券商準備</a:t>
          </a:r>
          <a:endParaRPr lang="en-US" altLang="zh-TW" sz="20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申請書件</a:t>
          </a:r>
        </a:p>
      </dgm:t>
    </dgm:pt>
    <dgm:pt modelId="{058C7D76-E864-419C-BAD2-FB7DBF911E26}" type="parTrans" cxnId="{7AD8B022-9D7F-463D-8FB0-12229253C1B0}">
      <dgm:prSet/>
      <dgm:spPr/>
      <dgm:t>
        <a:bodyPr/>
        <a:lstStyle/>
        <a:p>
          <a:endParaRPr lang="zh-TW" altLang="en-US"/>
        </a:p>
      </dgm:t>
    </dgm:pt>
    <dgm:pt modelId="{FE25F626-D341-4E33-956A-CACDCEF4B1F5}" type="sibTrans" cxnId="{7AD8B022-9D7F-463D-8FB0-12229253C1B0}">
      <dgm:prSet/>
      <dgm:spPr>
        <a:xfrm>
          <a:off x="1121441" y="482720"/>
          <a:ext cx="3853287" cy="3853287"/>
        </a:xfrm>
        <a:custGeom>
          <a:avLst/>
          <a:gdLst/>
          <a:ahLst/>
          <a:cxnLst/>
          <a:rect l="0" t="0" r="0" b="0"/>
          <a:pathLst>
            <a:path>
              <a:moveTo>
                <a:pt x="2866805" y="244962"/>
              </a:moveTo>
              <a:arcTo wR="1926643" hR="1926643" stAng="17952470" swAng="121307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zh-TW" altLang="en-US"/>
        </a:p>
      </dgm:t>
    </dgm:pt>
    <dgm:pt modelId="{64FCD26F-317A-4A8E-AAD6-7D34BE66FEE3}">
      <dgm:prSet phldrT="[文字]" custT="1"/>
      <dgm:spPr>
        <a:xfrm>
          <a:off x="4139247" y="1332229"/>
          <a:ext cx="1482369" cy="9635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交易所</a:t>
          </a:r>
          <a:endParaRPr lang="en-US" altLang="zh-TW" sz="20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初審通過</a:t>
          </a:r>
        </a:p>
      </dgm:t>
    </dgm:pt>
    <dgm:pt modelId="{9C011CCD-6A3F-4552-9248-42FBB2622B64}" type="parTrans" cxnId="{9A97C5FF-988B-4585-B6C3-EE1BE737BA8F}">
      <dgm:prSet/>
      <dgm:spPr/>
      <dgm:t>
        <a:bodyPr/>
        <a:lstStyle/>
        <a:p>
          <a:endParaRPr lang="zh-TW" altLang="en-US"/>
        </a:p>
      </dgm:t>
    </dgm:pt>
    <dgm:pt modelId="{9950A552-8415-41F4-8D4E-528D6E15421D}" type="sibTrans" cxnId="{9A97C5FF-988B-4585-B6C3-EE1BE737BA8F}">
      <dgm:prSet/>
      <dgm:spPr>
        <a:xfrm>
          <a:off x="1121441" y="482720"/>
          <a:ext cx="3853287" cy="3853287"/>
        </a:xfrm>
        <a:custGeom>
          <a:avLst/>
          <a:gdLst/>
          <a:ahLst/>
          <a:cxnLst/>
          <a:rect l="0" t="0" r="0" b="0"/>
          <a:pathLst>
            <a:path>
              <a:moveTo>
                <a:pt x="3848685" y="2059730"/>
              </a:moveTo>
              <a:arcTo wR="1926643" hR="1926643" stAng="21837658" swAng="136091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zh-TW" altLang="en-US"/>
        </a:p>
      </dgm:t>
    </dgm:pt>
    <dgm:pt modelId="{6C4D9C8B-53CE-4B0A-B43C-576663BB01E1}">
      <dgm:prSet phldrT="[文字]" custT="1"/>
      <dgm:spPr>
        <a:xfrm>
          <a:off x="3439353" y="3486282"/>
          <a:ext cx="1482369" cy="9635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證期局</a:t>
          </a:r>
          <a:endParaRPr lang="en-US" altLang="zh-TW" sz="20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審核</a:t>
          </a:r>
        </a:p>
      </dgm:t>
    </dgm:pt>
    <dgm:pt modelId="{29C25541-C5B9-4D54-B668-819FB453A2AF}" type="parTrans" cxnId="{53166B8A-A728-4932-9C03-2F04372C4B8F}">
      <dgm:prSet/>
      <dgm:spPr/>
      <dgm:t>
        <a:bodyPr/>
        <a:lstStyle/>
        <a:p>
          <a:endParaRPr lang="zh-TW" altLang="en-US"/>
        </a:p>
      </dgm:t>
    </dgm:pt>
    <dgm:pt modelId="{198CF816-3CAB-4C9B-AFF4-230D78402964}" type="sibTrans" cxnId="{53166B8A-A728-4932-9C03-2F04372C4B8F}">
      <dgm:prSet/>
      <dgm:spPr>
        <a:xfrm>
          <a:off x="1121441" y="482720"/>
          <a:ext cx="3853287" cy="3853287"/>
        </a:xfrm>
        <a:custGeom>
          <a:avLst/>
          <a:gdLst/>
          <a:ahLst/>
          <a:cxnLst/>
          <a:rect l="0" t="0" r="0" b="0"/>
          <a:pathLst>
            <a:path>
              <a:moveTo>
                <a:pt x="2163544" y="3838667"/>
              </a:moveTo>
              <a:arcTo wR="1926643" hR="1926643" stAng="4976222" swAng="847557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zh-TW" altLang="en-US"/>
        </a:p>
      </dgm:t>
    </dgm:pt>
    <dgm:pt modelId="{1A4CF595-3CA3-4660-82B2-79FF849CD123}">
      <dgm:prSet phldrT="[文字]" custT="1"/>
      <dgm:spPr>
        <a:xfrm>
          <a:off x="1174447" y="3486282"/>
          <a:ext cx="1482369" cy="9635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證期局</a:t>
          </a:r>
          <a:endParaRPr lang="en-US" altLang="zh-TW" sz="20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核可</a:t>
          </a:r>
        </a:p>
      </dgm:t>
    </dgm:pt>
    <dgm:pt modelId="{3BA83CF3-4B24-45A3-9D9E-1777CD569182}" type="parTrans" cxnId="{76397BD5-502B-4F4F-A290-20C8EA830121}">
      <dgm:prSet/>
      <dgm:spPr/>
      <dgm:t>
        <a:bodyPr/>
        <a:lstStyle/>
        <a:p>
          <a:endParaRPr lang="zh-TW" altLang="en-US"/>
        </a:p>
      </dgm:t>
    </dgm:pt>
    <dgm:pt modelId="{58134AD0-B1F8-4EF5-837B-0545B4563CB7}" type="sibTrans" cxnId="{76397BD5-502B-4F4F-A290-20C8EA830121}">
      <dgm:prSet/>
      <dgm:spPr>
        <a:xfrm>
          <a:off x="1121441" y="482720"/>
          <a:ext cx="3853287" cy="3853287"/>
        </a:xfrm>
        <a:custGeom>
          <a:avLst/>
          <a:gdLst/>
          <a:ahLst/>
          <a:cxnLst/>
          <a:rect l="0" t="0" r="0" b="0"/>
          <a:pathLst>
            <a:path>
              <a:moveTo>
                <a:pt x="204572" y="2790603"/>
              </a:moveTo>
              <a:arcTo wR="1926643" hR="1926643" stAng="9201430" swAng="136091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zh-TW" altLang="en-US"/>
        </a:p>
      </dgm:t>
    </dgm:pt>
    <dgm:pt modelId="{A79D7A69-2AA8-4595-89F3-CF47DD35D2F3}">
      <dgm:prSet phldrT="[文字]"/>
      <dgm:spPr>
        <a:xfrm>
          <a:off x="474552" y="1332229"/>
          <a:ext cx="1482369" cy="96354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交易所函</a:t>
          </a:r>
          <a:endParaRPr lang="en-US" altLang="zh-TW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覆券商同意</a:t>
          </a:r>
        </a:p>
      </dgm:t>
    </dgm:pt>
    <dgm:pt modelId="{1850E42D-5394-407D-B6F3-9ADEC6168E62}" type="parTrans" cxnId="{14AFC14D-8EB4-4EE6-8F59-EE31DA86D46E}">
      <dgm:prSet/>
      <dgm:spPr/>
      <dgm:t>
        <a:bodyPr/>
        <a:lstStyle/>
        <a:p>
          <a:endParaRPr lang="zh-TW" altLang="en-US"/>
        </a:p>
      </dgm:t>
    </dgm:pt>
    <dgm:pt modelId="{3E5D7D93-24AF-417B-9DF3-39F37490100F}" type="sibTrans" cxnId="{14AFC14D-8EB4-4EE6-8F59-EE31DA86D46E}">
      <dgm:prSet/>
      <dgm:spPr>
        <a:xfrm>
          <a:off x="1121441" y="482720"/>
          <a:ext cx="3853287" cy="3853287"/>
        </a:xfrm>
        <a:custGeom>
          <a:avLst/>
          <a:gdLst/>
          <a:ahLst/>
          <a:cxnLst/>
          <a:rect l="0" t="0" r="0" b="0"/>
          <a:pathLst>
            <a:path>
              <a:moveTo>
                <a:pt x="463236" y="673489"/>
              </a:moveTo>
              <a:arcTo wR="1926643" hR="1926643" stAng="13234459" swAng="121307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endParaRPr lang="zh-TW" altLang="en-US"/>
        </a:p>
      </dgm:t>
    </dgm:pt>
    <dgm:pt modelId="{EC6415E9-4DFC-42EB-9E31-014660BE2D24}" type="pres">
      <dgm:prSet presAssocID="{AAEC61D4-D0C1-4AD2-8FCA-F39D80D661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7C3C010-43CB-44BB-A51B-57FF0ED98B78}" type="pres">
      <dgm:prSet presAssocID="{00E550A7-BDBA-4BB4-8A4B-860E76887D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7EE899-BFF0-4CF0-9F41-AB4DB36E76CE}" type="pres">
      <dgm:prSet presAssocID="{00E550A7-BDBA-4BB4-8A4B-860E76887DD2}" presName="spNode" presStyleCnt="0"/>
      <dgm:spPr/>
    </dgm:pt>
    <dgm:pt modelId="{C88B00D5-8710-4CB0-A085-3616FCE80C76}" type="pres">
      <dgm:prSet presAssocID="{FE25F626-D341-4E33-956A-CACDCEF4B1F5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7B4CA93F-89B4-41B3-8ADB-16A0BA143878}" type="pres">
      <dgm:prSet presAssocID="{64FCD26F-317A-4A8E-AAD6-7D34BE66FE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2EE95E-075B-4665-AF95-FF8D68DE9632}" type="pres">
      <dgm:prSet presAssocID="{64FCD26F-317A-4A8E-AAD6-7D34BE66FEE3}" presName="spNode" presStyleCnt="0"/>
      <dgm:spPr/>
    </dgm:pt>
    <dgm:pt modelId="{3C9B28E1-19D0-4352-B1F1-4348146EB540}" type="pres">
      <dgm:prSet presAssocID="{9950A552-8415-41F4-8D4E-528D6E15421D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B171ADB7-ECB1-4739-B36B-9D6439302C78}" type="pres">
      <dgm:prSet presAssocID="{6C4D9C8B-53CE-4B0A-B43C-576663BB01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2EB6F9-A767-448E-AC55-AB02EEA4103D}" type="pres">
      <dgm:prSet presAssocID="{6C4D9C8B-53CE-4B0A-B43C-576663BB01E1}" presName="spNode" presStyleCnt="0"/>
      <dgm:spPr/>
    </dgm:pt>
    <dgm:pt modelId="{62A2135D-7BBC-4B27-99DB-D04FC61E54B3}" type="pres">
      <dgm:prSet presAssocID="{198CF816-3CAB-4C9B-AFF4-230D78402964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4A8C631B-59D8-4004-B803-C4E8B70215D4}" type="pres">
      <dgm:prSet presAssocID="{1A4CF595-3CA3-4660-82B2-79FF849CD1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78904F-D96D-4B91-92BA-F519939EEFE1}" type="pres">
      <dgm:prSet presAssocID="{1A4CF595-3CA3-4660-82B2-79FF849CD123}" presName="spNode" presStyleCnt="0"/>
      <dgm:spPr/>
    </dgm:pt>
    <dgm:pt modelId="{FB763795-662E-4041-AE3E-7D2DC12AB1AB}" type="pres">
      <dgm:prSet presAssocID="{58134AD0-B1F8-4EF5-837B-0545B4563CB7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FF5FE5CE-C5B2-48EB-82B6-64EADD7D8DB8}" type="pres">
      <dgm:prSet presAssocID="{A79D7A69-2AA8-4595-89F3-CF47DD35D2F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B4DC84-E6DD-4579-B8AA-7E3F71D44708}" type="pres">
      <dgm:prSet presAssocID="{A79D7A69-2AA8-4595-89F3-CF47DD35D2F3}" presName="spNode" presStyleCnt="0"/>
      <dgm:spPr/>
    </dgm:pt>
    <dgm:pt modelId="{5D995598-456A-4561-AE1A-0524661641BC}" type="pres">
      <dgm:prSet presAssocID="{3E5D7D93-24AF-417B-9DF3-39F37490100F}" presName="sibTrans" presStyleLbl="sibTrans1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7AD8B022-9D7F-463D-8FB0-12229253C1B0}" srcId="{AAEC61D4-D0C1-4AD2-8FCA-F39D80D66161}" destId="{00E550A7-BDBA-4BB4-8A4B-860E76887DD2}" srcOrd="0" destOrd="0" parTransId="{058C7D76-E864-419C-BAD2-FB7DBF911E26}" sibTransId="{FE25F626-D341-4E33-956A-CACDCEF4B1F5}"/>
    <dgm:cxn modelId="{E7AF5447-A023-48A7-A589-8204F1ACC462}" type="presOf" srcId="{6C4D9C8B-53CE-4B0A-B43C-576663BB01E1}" destId="{B171ADB7-ECB1-4739-B36B-9D6439302C78}" srcOrd="0" destOrd="0" presId="urn:microsoft.com/office/officeart/2005/8/layout/cycle5"/>
    <dgm:cxn modelId="{9A97C5FF-988B-4585-B6C3-EE1BE737BA8F}" srcId="{AAEC61D4-D0C1-4AD2-8FCA-F39D80D66161}" destId="{64FCD26F-317A-4A8E-AAD6-7D34BE66FEE3}" srcOrd="1" destOrd="0" parTransId="{9C011CCD-6A3F-4552-9248-42FBB2622B64}" sibTransId="{9950A552-8415-41F4-8D4E-528D6E15421D}"/>
    <dgm:cxn modelId="{AD1D4DB7-0CFD-42DA-87D7-EFC70E41D2C9}" type="presOf" srcId="{1A4CF595-3CA3-4660-82B2-79FF849CD123}" destId="{4A8C631B-59D8-4004-B803-C4E8B70215D4}" srcOrd="0" destOrd="0" presId="urn:microsoft.com/office/officeart/2005/8/layout/cycle5"/>
    <dgm:cxn modelId="{CF01CC07-1D3E-4351-9C7C-E97DB779D86E}" type="presOf" srcId="{3E5D7D93-24AF-417B-9DF3-39F37490100F}" destId="{5D995598-456A-4561-AE1A-0524661641BC}" srcOrd="0" destOrd="0" presId="urn:microsoft.com/office/officeart/2005/8/layout/cycle5"/>
    <dgm:cxn modelId="{CBB52F3E-31F1-4E34-9954-9D6AB759C2C1}" type="presOf" srcId="{198CF816-3CAB-4C9B-AFF4-230D78402964}" destId="{62A2135D-7BBC-4B27-99DB-D04FC61E54B3}" srcOrd="0" destOrd="0" presId="urn:microsoft.com/office/officeart/2005/8/layout/cycle5"/>
    <dgm:cxn modelId="{14AFC14D-8EB4-4EE6-8F59-EE31DA86D46E}" srcId="{AAEC61D4-D0C1-4AD2-8FCA-F39D80D66161}" destId="{A79D7A69-2AA8-4595-89F3-CF47DD35D2F3}" srcOrd="4" destOrd="0" parTransId="{1850E42D-5394-407D-B6F3-9ADEC6168E62}" sibTransId="{3E5D7D93-24AF-417B-9DF3-39F37490100F}"/>
    <dgm:cxn modelId="{34985A08-75A6-4B99-8466-D166CE48885B}" type="presOf" srcId="{A79D7A69-2AA8-4595-89F3-CF47DD35D2F3}" destId="{FF5FE5CE-C5B2-48EB-82B6-64EADD7D8DB8}" srcOrd="0" destOrd="0" presId="urn:microsoft.com/office/officeart/2005/8/layout/cycle5"/>
    <dgm:cxn modelId="{1E659FB2-5914-41A8-B08E-DA68D7F5EC1A}" type="presOf" srcId="{9950A552-8415-41F4-8D4E-528D6E15421D}" destId="{3C9B28E1-19D0-4352-B1F1-4348146EB540}" srcOrd="0" destOrd="0" presId="urn:microsoft.com/office/officeart/2005/8/layout/cycle5"/>
    <dgm:cxn modelId="{76397BD5-502B-4F4F-A290-20C8EA830121}" srcId="{AAEC61D4-D0C1-4AD2-8FCA-F39D80D66161}" destId="{1A4CF595-3CA3-4660-82B2-79FF849CD123}" srcOrd="3" destOrd="0" parTransId="{3BA83CF3-4B24-45A3-9D9E-1777CD569182}" sibTransId="{58134AD0-B1F8-4EF5-837B-0545B4563CB7}"/>
    <dgm:cxn modelId="{5BA41FA2-1A80-430F-8157-A17E3D1E5B03}" type="presOf" srcId="{AAEC61D4-D0C1-4AD2-8FCA-F39D80D66161}" destId="{EC6415E9-4DFC-42EB-9E31-014660BE2D24}" srcOrd="0" destOrd="0" presId="urn:microsoft.com/office/officeart/2005/8/layout/cycle5"/>
    <dgm:cxn modelId="{C320460B-C936-49F3-B5F2-E3BDAE1EB399}" type="presOf" srcId="{FE25F626-D341-4E33-956A-CACDCEF4B1F5}" destId="{C88B00D5-8710-4CB0-A085-3616FCE80C76}" srcOrd="0" destOrd="0" presId="urn:microsoft.com/office/officeart/2005/8/layout/cycle5"/>
    <dgm:cxn modelId="{C80DE66A-974D-4FA9-8D42-F5198E64BEE5}" type="presOf" srcId="{58134AD0-B1F8-4EF5-837B-0545B4563CB7}" destId="{FB763795-662E-4041-AE3E-7D2DC12AB1AB}" srcOrd="0" destOrd="0" presId="urn:microsoft.com/office/officeart/2005/8/layout/cycle5"/>
    <dgm:cxn modelId="{53166B8A-A728-4932-9C03-2F04372C4B8F}" srcId="{AAEC61D4-D0C1-4AD2-8FCA-F39D80D66161}" destId="{6C4D9C8B-53CE-4B0A-B43C-576663BB01E1}" srcOrd="2" destOrd="0" parTransId="{29C25541-C5B9-4D54-B668-819FB453A2AF}" sibTransId="{198CF816-3CAB-4C9B-AFF4-230D78402964}"/>
    <dgm:cxn modelId="{33A00A7F-0A6D-4A78-A46A-7036C7A58433}" type="presOf" srcId="{00E550A7-BDBA-4BB4-8A4B-860E76887DD2}" destId="{47C3C010-43CB-44BB-A51B-57FF0ED98B78}" srcOrd="0" destOrd="0" presId="urn:microsoft.com/office/officeart/2005/8/layout/cycle5"/>
    <dgm:cxn modelId="{82457FF2-729B-4A17-A7CA-90BB89F33D7E}" type="presOf" srcId="{64FCD26F-317A-4A8E-AAD6-7D34BE66FEE3}" destId="{7B4CA93F-89B4-41B3-8ADB-16A0BA143878}" srcOrd="0" destOrd="0" presId="urn:microsoft.com/office/officeart/2005/8/layout/cycle5"/>
    <dgm:cxn modelId="{CD16B98D-81FC-493D-AB95-03E755A1EB10}" type="presParOf" srcId="{EC6415E9-4DFC-42EB-9E31-014660BE2D24}" destId="{47C3C010-43CB-44BB-A51B-57FF0ED98B78}" srcOrd="0" destOrd="0" presId="urn:microsoft.com/office/officeart/2005/8/layout/cycle5"/>
    <dgm:cxn modelId="{781B939A-9739-4457-A3AC-A81DD675C40C}" type="presParOf" srcId="{EC6415E9-4DFC-42EB-9E31-014660BE2D24}" destId="{DC7EE899-BFF0-4CF0-9F41-AB4DB36E76CE}" srcOrd="1" destOrd="0" presId="urn:microsoft.com/office/officeart/2005/8/layout/cycle5"/>
    <dgm:cxn modelId="{E38129FF-EA18-44D8-AA8B-36DB0018A5A8}" type="presParOf" srcId="{EC6415E9-4DFC-42EB-9E31-014660BE2D24}" destId="{C88B00D5-8710-4CB0-A085-3616FCE80C76}" srcOrd="2" destOrd="0" presId="urn:microsoft.com/office/officeart/2005/8/layout/cycle5"/>
    <dgm:cxn modelId="{9D3528C7-AC8E-418F-AE6A-80748422DEF4}" type="presParOf" srcId="{EC6415E9-4DFC-42EB-9E31-014660BE2D24}" destId="{7B4CA93F-89B4-41B3-8ADB-16A0BA143878}" srcOrd="3" destOrd="0" presId="urn:microsoft.com/office/officeart/2005/8/layout/cycle5"/>
    <dgm:cxn modelId="{4600A3A9-419C-4C5F-90E5-5A7799D85D43}" type="presParOf" srcId="{EC6415E9-4DFC-42EB-9E31-014660BE2D24}" destId="{512EE95E-075B-4665-AF95-FF8D68DE9632}" srcOrd="4" destOrd="0" presId="urn:microsoft.com/office/officeart/2005/8/layout/cycle5"/>
    <dgm:cxn modelId="{DB9BFBDF-068A-4622-A5CE-31727885EB52}" type="presParOf" srcId="{EC6415E9-4DFC-42EB-9E31-014660BE2D24}" destId="{3C9B28E1-19D0-4352-B1F1-4348146EB540}" srcOrd="5" destOrd="0" presId="urn:microsoft.com/office/officeart/2005/8/layout/cycle5"/>
    <dgm:cxn modelId="{67B76373-4910-4A1D-848C-37989D6A165D}" type="presParOf" srcId="{EC6415E9-4DFC-42EB-9E31-014660BE2D24}" destId="{B171ADB7-ECB1-4739-B36B-9D6439302C78}" srcOrd="6" destOrd="0" presId="urn:microsoft.com/office/officeart/2005/8/layout/cycle5"/>
    <dgm:cxn modelId="{A20D414C-4860-4B51-9B9A-0E952F7A8950}" type="presParOf" srcId="{EC6415E9-4DFC-42EB-9E31-014660BE2D24}" destId="{9C2EB6F9-A767-448E-AC55-AB02EEA4103D}" srcOrd="7" destOrd="0" presId="urn:microsoft.com/office/officeart/2005/8/layout/cycle5"/>
    <dgm:cxn modelId="{CC021B2A-DA98-4990-AFA8-0F985AA579EA}" type="presParOf" srcId="{EC6415E9-4DFC-42EB-9E31-014660BE2D24}" destId="{62A2135D-7BBC-4B27-99DB-D04FC61E54B3}" srcOrd="8" destOrd="0" presId="urn:microsoft.com/office/officeart/2005/8/layout/cycle5"/>
    <dgm:cxn modelId="{EB29E7AF-2ED1-4E14-B6E4-ADEBE0A279CD}" type="presParOf" srcId="{EC6415E9-4DFC-42EB-9E31-014660BE2D24}" destId="{4A8C631B-59D8-4004-B803-C4E8B70215D4}" srcOrd="9" destOrd="0" presId="urn:microsoft.com/office/officeart/2005/8/layout/cycle5"/>
    <dgm:cxn modelId="{45DFB8C4-C88C-403A-9E50-B8E27C9CA554}" type="presParOf" srcId="{EC6415E9-4DFC-42EB-9E31-014660BE2D24}" destId="{6F78904F-D96D-4B91-92BA-F519939EEFE1}" srcOrd="10" destOrd="0" presId="urn:microsoft.com/office/officeart/2005/8/layout/cycle5"/>
    <dgm:cxn modelId="{1A959E51-C9CD-4BC5-8567-0BD415C82A39}" type="presParOf" srcId="{EC6415E9-4DFC-42EB-9E31-014660BE2D24}" destId="{FB763795-662E-4041-AE3E-7D2DC12AB1AB}" srcOrd="11" destOrd="0" presId="urn:microsoft.com/office/officeart/2005/8/layout/cycle5"/>
    <dgm:cxn modelId="{F0282CD7-9AF2-41BC-ACF2-9E54819D2FA8}" type="presParOf" srcId="{EC6415E9-4DFC-42EB-9E31-014660BE2D24}" destId="{FF5FE5CE-C5B2-48EB-82B6-64EADD7D8DB8}" srcOrd="12" destOrd="0" presId="urn:microsoft.com/office/officeart/2005/8/layout/cycle5"/>
    <dgm:cxn modelId="{76EB2B99-41B9-4B42-8362-392888B60A6C}" type="presParOf" srcId="{EC6415E9-4DFC-42EB-9E31-014660BE2D24}" destId="{29B4DC84-E6DD-4579-B8AA-7E3F71D44708}" srcOrd="13" destOrd="0" presId="urn:microsoft.com/office/officeart/2005/8/layout/cycle5"/>
    <dgm:cxn modelId="{50BD85AB-2E19-4CB9-8F5C-EBE869CFAD51}" type="presParOf" srcId="{EC6415E9-4DFC-42EB-9E31-014660BE2D24}" destId="{5D995598-456A-4561-AE1A-0524661641B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F3E1D4-3763-473F-8352-B018678C1CC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AD08A77-7138-4B95-A46A-4B2B2B929A0E}">
      <dgm:prSet phldrT="[文字]" custT="1"/>
      <dgm:spPr>
        <a:xfrm>
          <a:off x="2244171" y="175811"/>
          <a:ext cx="2600343" cy="260034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 </a:t>
          </a:r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信用交易</a:t>
          </a:r>
          <a:endParaRPr lang="en-US" altLang="zh-TW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融資</a:t>
          </a:r>
        </a:p>
      </dgm:t>
    </dgm:pt>
    <dgm:pt modelId="{C7CDBB7E-328F-4299-A44C-2DF78FA2009E}" type="parTrans" cxnId="{85E7495C-4253-4EEF-AAE8-E921B05A3A72}">
      <dgm:prSet/>
      <dgm:spPr/>
      <dgm:t>
        <a:bodyPr/>
        <a:lstStyle/>
        <a:p>
          <a:endParaRPr lang="zh-TW" altLang="en-US"/>
        </a:p>
      </dgm:t>
    </dgm:pt>
    <dgm:pt modelId="{328E8971-56D4-4905-B877-1B9F1E2C2293}" type="sibTrans" cxnId="{85E7495C-4253-4EEF-AAE8-E921B05A3A72}">
      <dgm:prSet/>
      <dgm:spPr/>
      <dgm:t>
        <a:bodyPr/>
        <a:lstStyle/>
        <a:p>
          <a:endParaRPr lang="zh-TW" altLang="en-US"/>
        </a:p>
      </dgm:t>
    </dgm:pt>
    <dgm:pt modelId="{D0269EB4-565C-4540-AB5E-D6A05526E4A5}">
      <dgm:prSet phldrT="[文字]" custT="1"/>
      <dgm:spPr>
        <a:xfrm>
          <a:off x="2947401" y="1230634"/>
          <a:ext cx="2600343" cy="260034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證金交割代價</a:t>
          </a:r>
        </a:p>
      </dgm:t>
    </dgm:pt>
    <dgm:pt modelId="{4296ABF3-AC60-4A30-B132-C37C21A6A5F8}" type="parTrans" cxnId="{62706054-7977-4F0A-81A4-EBE1350B2D75}">
      <dgm:prSet/>
      <dgm:spPr/>
      <dgm:t>
        <a:bodyPr/>
        <a:lstStyle/>
        <a:p>
          <a:endParaRPr lang="zh-TW" altLang="en-US"/>
        </a:p>
      </dgm:t>
    </dgm:pt>
    <dgm:pt modelId="{103A2FE5-852C-42AE-B79D-21A5FCB81FAD}" type="sibTrans" cxnId="{62706054-7977-4F0A-81A4-EBE1350B2D75}">
      <dgm:prSet/>
      <dgm:spPr/>
      <dgm:t>
        <a:bodyPr/>
        <a:lstStyle/>
        <a:p>
          <a:endParaRPr lang="zh-TW" altLang="en-US"/>
        </a:p>
      </dgm:t>
    </dgm:pt>
    <dgm:pt modelId="{7F271B5C-4E7B-46EF-A326-B8B1E09C700E}">
      <dgm:prSet phldrT="[文字]" custT="1"/>
      <dgm:spPr>
        <a:xfrm>
          <a:off x="1189347" y="1230634"/>
          <a:ext cx="2600343" cy="260034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證券業務借貸</a:t>
          </a:r>
        </a:p>
      </dgm:t>
    </dgm:pt>
    <dgm:pt modelId="{EBB667D2-892E-4F26-AF16-32897D9941EC}" type="parTrans" cxnId="{F4490A09-50C0-4E77-8A16-0BB97BA7B042}">
      <dgm:prSet/>
      <dgm:spPr/>
      <dgm:t>
        <a:bodyPr/>
        <a:lstStyle/>
        <a:p>
          <a:endParaRPr lang="zh-TW" altLang="en-US"/>
        </a:p>
      </dgm:t>
    </dgm:pt>
    <dgm:pt modelId="{ABDD2140-5AAC-4D81-9525-8F89220ED4C5}" type="sibTrans" cxnId="{F4490A09-50C0-4E77-8A16-0BB97BA7B042}">
      <dgm:prSet/>
      <dgm:spPr/>
      <dgm:t>
        <a:bodyPr/>
        <a:lstStyle/>
        <a:p>
          <a:endParaRPr lang="zh-TW" altLang="en-US"/>
        </a:p>
      </dgm:t>
    </dgm:pt>
    <dgm:pt modelId="{1F3B5F94-446B-4482-87F1-B34042C398A3}">
      <dgm:prSet custT="1"/>
      <dgm:spPr>
        <a:xfrm>
          <a:off x="2068361" y="2109674"/>
          <a:ext cx="2600343" cy="260034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 altLang="zh-TW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不限用途</a:t>
          </a:r>
          <a:endParaRPr lang="en-US" altLang="zh-TW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r>
            <a:rPr lang="zh-TW" altLang="en-US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借貸</a:t>
          </a:r>
        </a:p>
      </dgm:t>
    </dgm:pt>
    <dgm:pt modelId="{12AB4B2A-32CE-45E6-85A7-15C5B786213E}" type="parTrans" cxnId="{0EA2C9AF-1963-41D6-ACB3-DAB4A5EA8937}">
      <dgm:prSet/>
      <dgm:spPr/>
      <dgm:t>
        <a:bodyPr/>
        <a:lstStyle/>
        <a:p>
          <a:endParaRPr lang="zh-TW" altLang="en-US"/>
        </a:p>
      </dgm:t>
    </dgm:pt>
    <dgm:pt modelId="{A8E8A06B-09A5-4017-BDA4-A3D37F0D979F}" type="sibTrans" cxnId="{0EA2C9AF-1963-41D6-ACB3-DAB4A5EA8937}">
      <dgm:prSet/>
      <dgm:spPr/>
      <dgm:t>
        <a:bodyPr/>
        <a:lstStyle/>
        <a:p>
          <a:endParaRPr lang="zh-TW" altLang="en-US"/>
        </a:p>
      </dgm:t>
    </dgm:pt>
    <dgm:pt modelId="{041D1253-FC35-4C9C-B73A-5E4998DF26F8}" type="pres">
      <dgm:prSet presAssocID="{40F3E1D4-3763-473F-8352-B018678C1CC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4C5C402-3932-4FDF-97E0-9772A6C83468}" type="pres">
      <dgm:prSet presAssocID="{AAD08A77-7138-4B95-A46A-4B2B2B929A0E}" presName="circ1" presStyleLbl="vennNode1" presStyleIdx="0" presStyleCnt="4" custLinFactNeighborX="7182" custLinFactNeighborY="4838"/>
      <dgm:spPr/>
      <dgm:t>
        <a:bodyPr/>
        <a:lstStyle/>
        <a:p>
          <a:endParaRPr lang="zh-TW" altLang="en-US"/>
        </a:p>
      </dgm:t>
    </dgm:pt>
    <dgm:pt modelId="{1CBFB5FC-2EF6-439D-A7C2-8BBDE4BBA203}" type="pres">
      <dgm:prSet presAssocID="{AAD08A77-7138-4B95-A46A-4B2B2B929A0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93EF80-2115-4E6C-9E00-AD5EC617A226}" type="pres">
      <dgm:prSet presAssocID="{D0269EB4-565C-4540-AB5E-D6A05526E4A5}" presName="circ2" presStyleLbl="vennNode1" presStyleIdx="1" presStyleCnt="4" custScaleX="105717" custLinFactNeighborX="-10005" custLinFactNeighborY="1172"/>
      <dgm:spPr/>
      <dgm:t>
        <a:bodyPr/>
        <a:lstStyle/>
        <a:p>
          <a:endParaRPr lang="zh-TW" altLang="en-US"/>
        </a:p>
      </dgm:t>
    </dgm:pt>
    <dgm:pt modelId="{7C56C377-5B15-41F8-AE15-9E3E4F297E67}" type="pres">
      <dgm:prSet presAssocID="{D0269EB4-565C-4540-AB5E-D6A05526E4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8533E8-DC62-4126-B75C-689E8B5D8064}" type="pres">
      <dgm:prSet presAssocID="{1F3B5F94-446B-4482-87F1-B34042C398A3}" presName="circ3" presStyleLbl="vennNode1" presStyleIdx="2" presStyleCnt="4" custLinFactNeighborX="421" custLinFactNeighborY="-9254"/>
      <dgm:spPr/>
      <dgm:t>
        <a:bodyPr/>
        <a:lstStyle/>
        <a:p>
          <a:endParaRPr lang="zh-TW" altLang="en-US"/>
        </a:p>
      </dgm:t>
    </dgm:pt>
    <dgm:pt modelId="{AC9D38E2-10FA-4642-B8E9-52E31264CB92}" type="pres">
      <dgm:prSet presAssocID="{1F3B5F94-446B-4482-87F1-B34042C398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9DF212-D40F-4862-B975-0ED9600B8E78}" type="pres">
      <dgm:prSet presAssocID="{7F271B5C-4E7B-46EF-A326-B8B1E09C700E}" presName="circ4" presStyleLbl="vennNode1" presStyleIdx="3" presStyleCnt="4" custScaleX="106226" custLinFactNeighborX="10848" custLinFactNeighborY="1172"/>
      <dgm:spPr/>
      <dgm:t>
        <a:bodyPr/>
        <a:lstStyle/>
        <a:p>
          <a:endParaRPr lang="zh-TW" altLang="en-US"/>
        </a:p>
      </dgm:t>
    </dgm:pt>
    <dgm:pt modelId="{36074A00-6675-48A0-B557-C06096ADC2E2}" type="pres">
      <dgm:prSet presAssocID="{7F271B5C-4E7B-46EF-A326-B8B1E09C700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311D7C-1905-4FC7-A733-B8AF96875764}" type="presOf" srcId="{7F271B5C-4E7B-46EF-A326-B8B1E09C700E}" destId="{F99DF212-D40F-4862-B975-0ED9600B8E78}" srcOrd="0" destOrd="0" presId="urn:microsoft.com/office/officeart/2005/8/layout/venn1"/>
    <dgm:cxn modelId="{F4490A09-50C0-4E77-8A16-0BB97BA7B042}" srcId="{40F3E1D4-3763-473F-8352-B018678C1CCC}" destId="{7F271B5C-4E7B-46EF-A326-B8B1E09C700E}" srcOrd="3" destOrd="0" parTransId="{EBB667D2-892E-4F26-AF16-32897D9941EC}" sibTransId="{ABDD2140-5AAC-4D81-9525-8F89220ED4C5}"/>
    <dgm:cxn modelId="{0EA2C9AF-1963-41D6-ACB3-DAB4A5EA8937}" srcId="{40F3E1D4-3763-473F-8352-B018678C1CCC}" destId="{1F3B5F94-446B-4482-87F1-B34042C398A3}" srcOrd="2" destOrd="0" parTransId="{12AB4B2A-32CE-45E6-85A7-15C5B786213E}" sibTransId="{A8E8A06B-09A5-4017-BDA4-A3D37F0D979F}"/>
    <dgm:cxn modelId="{B135E274-3073-42BB-83DE-240DE2847572}" type="presOf" srcId="{1F3B5F94-446B-4482-87F1-B34042C398A3}" destId="{AC9D38E2-10FA-4642-B8E9-52E31264CB92}" srcOrd="1" destOrd="0" presId="urn:microsoft.com/office/officeart/2005/8/layout/venn1"/>
    <dgm:cxn modelId="{E6E75920-F284-4131-8C29-7A75B1A6A855}" type="presOf" srcId="{AAD08A77-7138-4B95-A46A-4B2B2B929A0E}" destId="{C4C5C402-3932-4FDF-97E0-9772A6C83468}" srcOrd="0" destOrd="0" presId="urn:microsoft.com/office/officeart/2005/8/layout/venn1"/>
    <dgm:cxn modelId="{AFEF7F70-D6BD-46CA-AF9B-D48743E85E8A}" type="presOf" srcId="{AAD08A77-7138-4B95-A46A-4B2B2B929A0E}" destId="{1CBFB5FC-2EF6-439D-A7C2-8BBDE4BBA203}" srcOrd="1" destOrd="0" presId="urn:microsoft.com/office/officeart/2005/8/layout/venn1"/>
    <dgm:cxn modelId="{85E7495C-4253-4EEF-AAE8-E921B05A3A72}" srcId="{40F3E1D4-3763-473F-8352-B018678C1CCC}" destId="{AAD08A77-7138-4B95-A46A-4B2B2B929A0E}" srcOrd="0" destOrd="0" parTransId="{C7CDBB7E-328F-4299-A44C-2DF78FA2009E}" sibTransId="{328E8971-56D4-4905-B877-1B9F1E2C2293}"/>
    <dgm:cxn modelId="{927EEF59-F09F-44C8-8D0F-5D1CF3508E13}" type="presOf" srcId="{40F3E1D4-3763-473F-8352-B018678C1CCC}" destId="{041D1253-FC35-4C9C-B73A-5E4998DF26F8}" srcOrd="0" destOrd="0" presId="urn:microsoft.com/office/officeart/2005/8/layout/venn1"/>
    <dgm:cxn modelId="{ED929F68-0B51-4F72-9E24-54F3458479C6}" type="presOf" srcId="{1F3B5F94-446B-4482-87F1-B34042C398A3}" destId="{E98533E8-DC62-4126-B75C-689E8B5D8064}" srcOrd="0" destOrd="0" presId="urn:microsoft.com/office/officeart/2005/8/layout/venn1"/>
    <dgm:cxn modelId="{402CD109-FA67-4BB4-A58B-B7FC6D1831A8}" type="presOf" srcId="{7F271B5C-4E7B-46EF-A326-B8B1E09C700E}" destId="{36074A00-6675-48A0-B557-C06096ADC2E2}" srcOrd="1" destOrd="0" presId="urn:microsoft.com/office/officeart/2005/8/layout/venn1"/>
    <dgm:cxn modelId="{62706054-7977-4F0A-81A4-EBE1350B2D75}" srcId="{40F3E1D4-3763-473F-8352-B018678C1CCC}" destId="{D0269EB4-565C-4540-AB5E-D6A05526E4A5}" srcOrd="1" destOrd="0" parTransId="{4296ABF3-AC60-4A30-B132-C37C21A6A5F8}" sibTransId="{103A2FE5-852C-42AE-B79D-21A5FCB81FAD}"/>
    <dgm:cxn modelId="{B6B10B48-E734-418D-B37F-B6D593BB3664}" type="presOf" srcId="{D0269EB4-565C-4540-AB5E-D6A05526E4A5}" destId="{7C56C377-5B15-41F8-AE15-9E3E4F297E67}" srcOrd="1" destOrd="0" presId="urn:microsoft.com/office/officeart/2005/8/layout/venn1"/>
    <dgm:cxn modelId="{9ACE091F-83C1-4E3E-8F10-265A467D46A4}" type="presOf" srcId="{D0269EB4-565C-4540-AB5E-D6A05526E4A5}" destId="{4593EF80-2115-4E6C-9E00-AD5EC617A226}" srcOrd="0" destOrd="0" presId="urn:microsoft.com/office/officeart/2005/8/layout/venn1"/>
    <dgm:cxn modelId="{FCB32E9A-02FF-41DF-B72B-10849D7158CD}" type="presParOf" srcId="{041D1253-FC35-4C9C-B73A-5E4998DF26F8}" destId="{C4C5C402-3932-4FDF-97E0-9772A6C83468}" srcOrd="0" destOrd="0" presId="urn:microsoft.com/office/officeart/2005/8/layout/venn1"/>
    <dgm:cxn modelId="{DC22D074-9414-41E1-87FE-46C70D32C665}" type="presParOf" srcId="{041D1253-FC35-4C9C-B73A-5E4998DF26F8}" destId="{1CBFB5FC-2EF6-439D-A7C2-8BBDE4BBA203}" srcOrd="1" destOrd="0" presId="urn:microsoft.com/office/officeart/2005/8/layout/venn1"/>
    <dgm:cxn modelId="{B350410B-BF82-4C41-8E08-2B307204ABB3}" type="presParOf" srcId="{041D1253-FC35-4C9C-B73A-5E4998DF26F8}" destId="{4593EF80-2115-4E6C-9E00-AD5EC617A226}" srcOrd="2" destOrd="0" presId="urn:microsoft.com/office/officeart/2005/8/layout/venn1"/>
    <dgm:cxn modelId="{DF969E9D-BC2B-4999-8C46-B39F929A9A0F}" type="presParOf" srcId="{041D1253-FC35-4C9C-B73A-5E4998DF26F8}" destId="{7C56C377-5B15-41F8-AE15-9E3E4F297E67}" srcOrd="3" destOrd="0" presId="urn:microsoft.com/office/officeart/2005/8/layout/venn1"/>
    <dgm:cxn modelId="{649813E4-60E5-4CD5-8FCD-AC9840E1D2F9}" type="presParOf" srcId="{041D1253-FC35-4C9C-B73A-5E4998DF26F8}" destId="{E98533E8-DC62-4126-B75C-689E8B5D8064}" srcOrd="4" destOrd="0" presId="urn:microsoft.com/office/officeart/2005/8/layout/venn1"/>
    <dgm:cxn modelId="{47D6BB43-5597-49BD-A363-377830A02351}" type="presParOf" srcId="{041D1253-FC35-4C9C-B73A-5E4998DF26F8}" destId="{AC9D38E2-10FA-4642-B8E9-52E31264CB92}" srcOrd="5" destOrd="0" presId="urn:microsoft.com/office/officeart/2005/8/layout/venn1"/>
    <dgm:cxn modelId="{EA2874CF-E258-43FE-A319-7DECD8753B99}" type="presParOf" srcId="{041D1253-FC35-4C9C-B73A-5E4998DF26F8}" destId="{F99DF212-D40F-4862-B975-0ED9600B8E78}" srcOrd="6" destOrd="0" presId="urn:microsoft.com/office/officeart/2005/8/layout/venn1"/>
    <dgm:cxn modelId="{6B3D8332-F94A-4BFF-B2D1-50CB043F92E1}" type="presParOf" srcId="{041D1253-FC35-4C9C-B73A-5E4998DF26F8}" destId="{36074A00-6675-48A0-B557-C06096ADC2E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C010-43CB-44BB-A51B-57FF0ED98B78}">
      <dsp:nvSpPr>
        <dsp:cNvPr id="0" name=""/>
        <dsp:cNvSpPr/>
      </dsp:nvSpPr>
      <dsp:spPr>
        <a:xfrm>
          <a:off x="3757525" y="3029"/>
          <a:ext cx="1482799" cy="9638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券商準備</a:t>
          </a:r>
          <a:endParaRPr lang="en-US" altLang="zh-TW" sz="2000" kern="12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申請書件</a:t>
          </a:r>
        </a:p>
      </dsp:txBody>
      <dsp:txXfrm>
        <a:off x="3804575" y="50079"/>
        <a:ext cx="1388699" cy="869719"/>
      </dsp:txXfrm>
    </dsp:sp>
    <dsp:sp modelId="{C88B00D5-8710-4CB0-A085-3616FCE80C76}">
      <dsp:nvSpPr>
        <dsp:cNvPr id="0" name=""/>
        <dsp:cNvSpPr/>
      </dsp:nvSpPr>
      <dsp:spPr>
        <a:xfrm>
          <a:off x="2574455" y="484939"/>
          <a:ext cx="3848938" cy="3848938"/>
        </a:xfrm>
        <a:custGeom>
          <a:avLst/>
          <a:gdLst/>
          <a:ahLst/>
          <a:cxnLst/>
          <a:rect l="0" t="0" r="0" b="0"/>
          <a:pathLst>
            <a:path>
              <a:moveTo>
                <a:pt x="2866805" y="244962"/>
              </a:moveTo>
              <a:arcTo wR="1926643" hR="1926643" stAng="17952470" swAng="121307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CA93F-89B4-41B3-8ADB-16A0BA143878}">
      <dsp:nvSpPr>
        <dsp:cNvPr id="0" name=""/>
        <dsp:cNvSpPr/>
      </dsp:nvSpPr>
      <dsp:spPr>
        <a:xfrm>
          <a:off x="5587804" y="1332805"/>
          <a:ext cx="1482799" cy="9638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交易所</a:t>
          </a:r>
          <a:endParaRPr lang="en-US" altLang="zh-TW" sz="2000" kern="12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初審通過</a:t>
          </a:r>
        </a:p>
      </dsp:txBody>
      <dsp:txXfrm>
        <a:off x="5634854" y="1379855"/>
        <a:ext cx="1388699" cy="869719"/>
      </dsp:txXfrm>
    </dsp:sp>
    <dsp:sp modelId="{3C9B28E1-19D0-4352-B1F1-4348146EB540}">
      <dsp:nvSpPr>
        <dsp:cNvPr id="0" name=""/>
        <dsp:cNvSpPr/>
      </dsp:nvSpPr>
      <dsp:spPr>
        <a:xfrm>
          <a:off x="2574455" y="484939"/>
          <a:ext cx="3848938" cy="3848938"/>
        </a:xfrm>
        <a:custGeom>
          <a:avLst/>
          <a:gdLst/>
          <a:ahLst/>
          <a:cxnLst/>
          <a:rect l="0" t="0" r="0" b="0"/>
          <a:pathLst>
            <a:path>
              <a:moveTo>
                <a:pt x="3848685" y="2059730"/>
              </a:moveTo>
              <a:arcTo wR="1926643" hR="1926643" stAng="21837658" swAng="136091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1ADB7-ECB1-4739-B36B-9D6439302C78}">
      <dsp:nvSpPr>
        <dsp:cNvPr id="0" name=""/>
        <dsp:cNvSpPr/>
      </dsp:nvSpPr>
      <dsp:spPr>
        <a:xfrm>
          <a:off x="4888699" y="3484427"/>
          <a:ext cx="1482799" cy="9638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證期局</a:t>
          </a:r>
          <a:endParaRPr lang="en-US" altLang="zh-TW" sz="2000" kern="12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審核</a:t>
          </a:r>
        </a:p>
      </dsp:txBody>
      <dsp:txXfrm>
        <a:off x="4935749" y="3531477"/>
        <a:ext cx="1388699" cy="869719"/>
      </dsp:txXfrm>
    </dsp:sp>
    <dsp:sp modelId="{62A2135D-7BBC-4B27-99DB-D04FC61E54B3}">
      <dsp:nvSpPr>
        <dsp:cNvPr id="0" name=""/>
        <dsp:cNvSpPr/>
      </dsp:nvSpPr>
      <dsp:spPr>
        <a:xfrm>
          <a:off x="2574455" y="484939"/>
          <a:ext cx="3848938" cy="3848938"/>
        </a:xfrm>
        <a:custGeom>
          <a:avLst/>
          <a:gdLst/>
          <a:ahLst/>
          <a:cxnLst/>
          <a:rect l="0" t="0" r="0" b="0"/>
          <a:pathLst>
            <a:path>
              <a:moveTo>
                <a:pt x="2163544" y="3838667"/>
              </a:moveTo>
              <a:arcTo wR="1926643" hR="1926643" stAng="4976222" swAng="847557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C631B-59D8-4004-B803-C4E8B70215D4}">
      <dsp:nvSpPr>
        <dsp:cNvPr id="0" name=""/>
        <dsp:cNvSpPr/>
      </dsp:nvSpPr>
      <dsp:spPr>
        <a:xfrm>
          <a:off x="2626350" y="3484427"/>
          <a:ext cx="1482799" cy="9638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證期局</a:t>
          </a:r>
          <a:endParaRPr lang="en-US" altLang="zh-TW" sz="2000" kern="12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核可</a:t>
          </a:r>
        </a:p>
      </dsp:txBody>
      <dsp:txXfrm>
        <a:off x="2673400" y="3531477"/>
        <a:ext cx="1388699" cy="869719"/>
      </dsp:txXfrm>
    </dsp:sp>
    <dsp:sp modelId="{FB763795-662E-4041-AE3E-7D2DC12AB1AB}">
      <dsp:nvSpPr>
        <dsp:cNvPr id="0" name=""/>
        <dsp:cNvSpPr/>
      </dsp:nvSpPr>
      <dsp:spPr>
        <a:xfrm>
          <a:off x="2574455" y="484939"/>
          <a:ext cx="3848938" cy="3848938"/>
        </a:xfrm>
        <a:custGeom>
          <a:avLst/>
          <a:gdLst/>
          <a:ahLst/>
          <a:cxnLst/>
          <a:rect l="0" t="0" r="0" b="0"/>
          <a:pathLst>
            <a:path>
              <a:moveTo>
                <a:pt x="204572" y="2790603"/>
              </a:moveTo>
              <a:arcTo wR="1926643" hR="1926643" stAng="9201430" swAng="136091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FE5CE-C5B2-48EB-82B6-64EADD7D8DB8}">
      <dsp:nvSpPr>
        <dsp:cNvPr id="0" name=""/>
        <dsp:cNvSpPr/>
      </dsp:nvSpPr>
      <dsp:spPr>
        <a:xfrm>
          <a:off x="1927245" y="1332805"/>
          <a:ext cx="1482799" cy="9638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交易所函</a:t>
          </a:r>
          <a:endParaRPr lang="en-US" altLang="zh-TW" sz="1900" kern="1200" dirty="0">
            <a:solidFill>
              <a:sysClr val="window" lastClr="FFFFFF"/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>
              <a:solidFill>
                <a:sysClr val="window" lastClr="FFFFFF"/>
              </a:solidFill>
              <a:latin typeface="Constantia"/>
              <a:ea typeface="標楷體" panose="03000509000000000000" pitchFamily="65" charset="-120"/>
              <a:cs typeface="+mn-cs"/>
            </a:rPr>
            <a:t>覆券商同意</a:t>
          </a:r>
        </a:p>
      </dsp:txBody>
      <dsp:txXfrm>
        <a:off x="1974295" y="1379855"/>
        <a:ext cx="1388699" cy="869719"/>
      </dsp:txXfrm>
    </dsp:sp>
    <dsp:sp modelId="{5D995598-456A-4561-AE1A-0524661641BC}">
      <dsp:nvSpPr>
        <dsp:cNvPr id="0" name=""/>
        <dsp:cNvSpPr/>
      </dsp:nvSpPr>
      <dsp:spPr>
        <a:xfrm>
          <a:off x="2574455" y="484939"/>
          <a:ext cx="3848938" cy="3848938"/>
        </a:xfrm>
        <a:custGeom>
          <a:avLst/>
          <a:gdLst/>
          <a:ahLst/>
          <a:cxnLst/>
          <a:rect l="0" t="0" r="0" b="0"/>
          <a:pathLst>
            <a:path>
              <a:moveTo>
                <a:pt x="463236" y="673489"/>
              </a:moveTo>
              <a:arcTo wR="1926643" hR="1926643" stAng="13234459" swAng="1213072"/>
            </a:path>
          </a:pathLst>
        </a:custGeom>
        <a:noFill/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C402-3932-4FDF-97E0-9772A6C83468}">
      <dsp:nvSpPr>
        <dsp:cNvPr id="0" name=""/>
        <dsp:cNvSpPr/>
      </dsp:nvSpPr>
      <dsp:spPr>
        <a:xfrm>
          <a:off x="3208809" y="166653"/>
          <a:ext cx="2464889" cy="246488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 </a:t>
          </a: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信用交易</a:t>
          </a:r>
          <a:endParaRPr lang="en-US" altLang="zh-TW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融資</a:t>
          </a:r>
        </a:p>
      </dsp:txBody>
      <dsp:txXfrm>
        <a:off x="3770892" y="613005"/>
        <a:ext cx="1340722" cy="553048"/>
      </dsp:txXfrm>
    </dsp:sp>
    <dsp:sp modelId="{4593EF80-2115-4E6C-9E00-AD5EC617A226}">
      <dsp:nvSpPr>
        <dsp:cNvPr id="0" name=""/>
        <dsp:cNvSpPr/>
      </dsp:nvSpPr>
      <dsp:spPr>
        <a:xfrm>
          <a:off x="3804949" y="1166529"/>
          <a:ext cx="2605807" cy="246488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證金交割代價</a:t>
          </a:r>
        </a:p>
      </dsp:txBody>
      <dsp:txXfrm>
        <a:off x="5354850" y="1728613"/>
        <a:ext cx="708685" cy="1340722"/>
      </dsp:txXfrm>
    </dsp:sp>
    <dsp:sp modelId="{E98533E8-DC62-4126-B75C-689E8B5D8064}">
      <dsp:nvSpPr>
        <dsp:cNvPr id="0" name=""/>
        <dsp:cNvSpPr/>
      </dsp:nvSpPr>
      <dsp:spPr>
        <a:xfrm>
          <a:off x="3042158" y="1999779"/>
          <a:ext cx="2464889" cy="246488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不限用途</a:t>
          </a:r>
          <a:endParaRPr lang="en-US" altLang="zh-TW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nstantia"/>
            <a:ea typeface="標楷體" panose="03000509000000000000" pitchFamily="65" charset="-120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借貸</a:t>
          </a:r>
        </a:p>
      </dsp:txBody>
      <dsp:txXfrm>
        <a:off x="3604241" y="3465268"/>
        <a:ext cx="1340722" cy="553048"/>
      </dsp:txXfrm>
    </dsp:sp>
    <dsp:sp modelId="{F99DF212-D40F-4862-B975-0ED9600B8E78}">
      <dsp:nvSpPr>
        <dsp:cNvPr id="0" name=""/>
        <dsp:cNvSpPr/>
      </dsp:nvSpPr>
      <dsp:spPr>
        <a:xfrm>
          <a:off x="2132200" y="1166529"/>
          <a:ext cx="2618353" cy="246488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onstantia"/>
              <a:ea typeface="標楷體" panose="03000509000000000000" pitchFamily="65" charset="-120"/>
              <a:cs typeface="+mn-cs"/>
            </a:rPr>
            <a:t>證券業務借貸</a:t>
          </a:r>
        </a:p>
      </dsp:txBody>
      <dsp:txXfrm>
        <a:off x="2481092" y="1728613"/>
        <a:ext cx="712099" cy="1340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7A4C5-F0B8-DD40-A01A-B96BEE45E953}" type="datetimeFigureOut">
              <a:rPr lang="en-TW" smtClean="0"/>
              <a:t>12/25/2023</a:t>
            </a:fld>
            <a:endParaRPr lang="en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6A31-D2F0-C44C-A30A-B4652EE629D5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31003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192" y="6586881"/>
            <a:ext cx="539808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2" y="1433384"/>
            <a:ext cx="10715844" cy="451021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4123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192" y="6586883"/>
            <a:ext cx="539808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608" y="1407555"/>
            <a:ext cx="11144213" cy="4943818"/>
          </a:xfrm>
        </p:spPr>
        <p:txBody>
          <a:bodyPr/>
          <a:lstStyle/>
          <a:p>
            <a:pPr lvl="0"/>
            <a:r>
              <a:rPr lang="zh-TW" altLang="en-US" dirty="0"/>
              <a:t>按一下新增文字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8945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68628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40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3858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4" y="1879601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35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4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3" y="1879601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35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3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40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9239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89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130" y="1283989"/>
            <a:ext cx="5482039" cy="451845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3" y="2697481"/>
            <a:ext cx="4119655" cy="324611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5426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2031" y="1209376"/>
            <a:ext cx="5593492" cy="465961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3" y="2697480"/>
            <a:ext cx="4119655" cy="317150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94142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596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608" y="1407555"/>
            <a:ext cx="11144213" cy="4943818"/>
          </a:xfrm>
        </p:spPr>
        <p:txBody>
          <a:bodyPr/>
          <a:lstStyle/>
          <a:p>
            <a:pPr lvl="0"/>
            <a:r>
              <a:rPr lang="zh-TW" altLang="en-US" dirty="0"/>
              <a:t>按一下新增文字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0124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3" y="1433384"/>
            <a:ext cx="10715844" cy="451021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1472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4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47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633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2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129" y="1283987"/>
            <a:ext cx="5482039" cy="4518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37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2030" y="1209376"/>
            <a:ext cx="5593492" cy="4659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778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937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2192" y="6586881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 userDrawn="1"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7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3" r:id="rId7"/>
    <p:sldLayoutId id="2147483734" r:id="rId8"/>
    <p:sldLayoutId id="2147483736" r:id="rId9"/>
    <p:sldLayoutId id="2147483735" r:id="rId10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3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2192" y="6586883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 spc="75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 userDrawn="1"/>
        </p:nvSpPr>
        <p:spPr>
          <a:xfrm>
            <a:off x="-129216" y="6586883"/>
            <a:ext cx="282799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75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0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hf hdr="0"/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2700" kern="1200" cap="all" spc="225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8AC1B80-F8B2-4B95-B4B7-7917A33D24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ABA25-E496-52A0-7283-4ECA3711429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789485" y="2277209"/>
            <a:ext cx="7895492" cy="2277132"/>
          </a:xfrm>
        </p:spPr>
        <p:txBody>
          <a:bodyPr anchor="t"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zh-TW" sz="4000" b="1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Constantia"/>
                <a:ea typeface="標楷體" panose="03000509000000000000" pitchFamily="65" charset="-120"/>
              </a:rPr>
              <a:t>證券商辦理不限用途款項借貸業務</a:t>
            </a:r>
            <a:r>
              <a:rPr lang="zh-TW" altLang="en-US" sz="4000" b="1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Constantia"/>
                <a:ea typeface="標楷體" panose="03000509000000000000" pitchFamily="65" charset="-120"/>
              </a:rPr>
              <a:t>操作辦法</a:t>
            </a:r>
            <a:endParaRPr lang="en-TW" altLang="zh-TW" sz="4000" dirty="0">
              <a:solidFill>
                <a:srgbClr val="002060"/>
              </a:solidFill>
              <a:ea typeface="Adobe Fan Heiti Std B" panose="020B0700000000000000" pitchFamily="34" charset="-128"/>
            </a:endParaRPr>
          </a:p>
          <a:p>
            <a:endParaRPr lang="en-TW" sz="2800" dirty="0">
              <a:latin typeface="+mj-lt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16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73A73EB-ECAE-0091-9546-6149ADE043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756144" cy="411108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62046" y="4626129"/>
            <a:ext cx="5020407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rgbClr val="002060"/>
                </a:solidFill>
                <a:latin typeface="Constantia"/>
                <a:ea typeface="標楷體" panose="03000509000000000000" pitchFamily="65" charset="-120"/>
              </a:rPr>
              <a:t>臺灣證券交易所</a:t>
            </a:r>
            <a:endParaRPr lang="en-US" altLang="zh-TW" sz="3200" b="1" dirty="0">
              <a:solidFill>
                <a:srgbClr val="002060"/>
              </a:solidFill>
              <a:latin typeface="Constantia"/>
              <a:ea typeface="標楷體" panose="03000509000000000000" pitchFamily="65" charset="-120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  <a:p>
            <a:pPr algn="ctr"/>
            <a:endParaRPr lang="en-US" altLang="zh-TW" sz="2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310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94706" y="1442724"/>
            <a:ext cx="11144213" cy="494381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10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1524001" y="223594"/>
            <a:ext cx="8411308" cy="836799"/>
          </a:xfrm>
        </p:spPr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参、擔保品範圍</a:t>
            </a:r>
            <a:endParaRPr lang="zh-TW" altLang="en-US" dirty="0"/>
          </a:p>
        </p:txBody>
      </p:sp>
      <p:sp>
        <p:nvSpPr>
          <p:cNvPr id="5" name="Oval 23"/>
          <p:cNvSpPr>
            <a:spLocks noChangeArrowheads="1"/>
          </p:cNvSpPr>
          <p:nvPr/>
        </p:nvSpPr>
        <p:spPr bwMode="auto">
          <a:xfrm>
            <a:off x="1524001" y="1676202"/>
            <a:ext cx="2388576" cy="2315506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grpSp>
        <p:nvGrpSpPr>
          <p:cNvPr id="6" name="群組 7"/>
          <p:cNvGrpSpPr>
            <a:grpSpLocks/>
          </p:cNvGrpSpPr>
          <p:nvPr/>
        </p:nvGrpSpPr>
        <p:grpSpPr bwMode="auto">
          <a:xfrm>
            <a:off x="4800599" y="1916723"/>
            <a:ext cx="1978269" cy="1872762"/>
            <a:chOff x="0" y="1970850"/>
            <a:chExt cx="2482850" cy="2163763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0" y="1970850"/>
              <a:ext cx="2482850" cy="2163763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10800000" vert="eaVert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275871" y="2783159"/>
              <a:ext cx="1905000" cy="46610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itchFamily="65" charset="-120"/>
                  <a:ea typeface="標楷體" pitchFamily="65" charset="-120"/>
                </a:rPr>
                <a:t>擔保品</a:t>
              </a:r>
              <a:endParaRPr kumimoji="0" lang="de-DE" altLang="zh-TW" sz="2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9" name="Oval 23"/>
          <p:cNvSpPr>
            <a:spLocks noChangeArrowheads="1"/>
          </p:cNvSpPr>
          <p:nvPr/>
        </p:nvSpPr>
        <p:spPr bwMode="auto">
          <a:xfrm>
            <a:off x="7939454" y="1620224"/>
            <a:ext cx="2497015" cy="246141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1784838" y="4005909"/>
            <a:ext cx="2611316" cy="2263006"/>
          </a:xfrm>
          <a:prstGeom prst="ellipse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lvl="0" algn="ctr" defTabSz="330200"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櫃檯買賣之開放式基金受益憑證</a:t>
            </a:r>
            <a:endParaRPr lang="de-DE" altLang="en-US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4396154" y="4492548"/>
            <a:ext cx="2242038" cy="2013760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櫃檯買賣黃金現貨</a:t>
            </a:r>
            <a:endParaRPr lang="en-US" altLang="de-DE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" name="Oval 23"/>
          <p:cNvSpPr>
            <a:spLocks noChangeArrowheads="1"/>
          </p:cNvSpPr>
          <p:nvPr/>
        </p:nvSpPr>
        <p:spPr bwMode="auto">
          <a:xfrm>
            <a:off x="6638192" y="3991706"/>
            <a:ext cx="2277208" cy="2110156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2936373" flipV="1">
            <a:off x="4069181" y="2612563"/>
            <a:ext cx="574816" cy="676976"/>
          </a:xfrm>
          <a:prstGeom prst="line">
            <a:avLst/>
          </a:prstGeom>
          <a:noFill/>
          <a:ln w="2857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rot="2936373">
            <a:off x="4563877" y="3323679"/>
            <a:ext cx="51946" cy="1281983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15" name="Line 29"/>
          <p:cNvSpPr>
            <a:spLocks noChangeShapeType="1"/>
          </p:cNvSpPr>
          <p:nvPr/>
        </p:nvSpPr>
        <p:spPr bwMode="auto">
          <a:xfrm rot="2936373">
            <a:off x="5466735" y="3911377"/>
            <a:ext cx="515866" cy="466770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 rot="2936373" flipV="1">
            <a:off x="6373190" y="3855659"/>
            <a:ext cx="830969" cy="16758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rot="2936373" flipV="1">
            <a:off x="6991340" y="2375308"/>
            <a:ext cx="782060" cy="919481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-202223" y="2424748"/>
            <a:ext cx="569741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上巿有價證券</a:t>
            </a:r>
            <a:endParaRPr lang="en-US" altLang="zh-TW" sz="28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上櫃有價證券</a:t>
            </a:r>
            <a:endParaRPr lang="zh-TW" altLang="de-DE" sz="28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638193" y="4500739"/>
            <a:ext cx="2277208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上櫃中央登錄公債</a:t>
            </a:r>
            <a:endParaRPr lang="en-US" altLang="zh-TW" sz="20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、地方政府公債、普通公司債、</a:t>
            </a:r>
            <a:r>
              <a:rPr lang="zh-TW" altLang="en-US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有擔保之轉</a:t>
            </a:r>
            <a:r>
              <a:rPr lang="en-US" altLang="zh-TW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</a:t>
            </a:r>
            <a:r>
              <a:rPr lang="zh-TW" altLang="en-US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交</a:t>
            </a:r>
            <a:r>
              <a:rPr lang="en-US" altLang="zh-TW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</a:t>
            </a:r>
            <a:r>
              <a:rPr lang="zh-TW" altLang="en-US" b="1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換公司債</a:t>
            </a:r>
            <a:endParaRPr lang="en-US" altLang="zh-TW" sz="20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及金融債</a:t>
            </a:r>
            <a:endParaRPr lang="zh-TW" altLang="de-DE" sz="20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939455" y="2110154"/>
            <a:ext cx="24970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非櫃檯買賣之</a:t>
            </a:r>
            <a:endParaRPr lang="en-US" altLang="zh-TW" sz="24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開放式證券投資</a:t>
            </a:r>
            <a:endParaRPr lang="en-US" altLang="zh-TW" sz="24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信託基金受益憑證及期貨信託基金受益憑證</a:t>
            </a:r>
            <a:endParaRPr lang="zh-TW" altLang="de-DE" sz="24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rot="1460961">
            <a:off x="1323176" y="3988329"/>
            <a:ext cx="619955" cy="503565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3869770" y="6442865"/>
            <a:ext cx="720080" cy="144016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1460961" flipV="1">
            <a:off x="6575050" y="6150172"/>
            <a:ext cx="655178" cy="459600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rot="1460961" flipH="1" flipV="1">
            <a:off x="9408406" y="4253465"/>
            <a:ext cx="29334" cy="777111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endParaRPr lang="zh-TW" altLang="en-US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17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擔保品更換</a:t>
            </a:r>
            <a:r>
              <a:rPr lang="zh-TW" altLang="en-US" sz="2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客戶提供之擔保品，得於融通期限內更換，申請方式由</a:t>
            </a:r>
            <a:r>
              <a:rPr lang="zh-TW" altLang="zh-TW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雙方約定</a:t>
            </a:r>
            <a:endParaRPr lang="en-US" altLang="zh-TW" sz="2800" u="sng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擔保品循環使用</a:t>
            </a:r>
            <a:r>
              <a:rPr lang="zh-TW" altLang="en-US" sz="2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客戶得與證券商</a:t>
            </a:r>
            <a:r>
              <a:rPr lang="zh-TW" altLang="zh-TW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雙方約定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，客戶償還融通款項後，證券商免予退還一部或全部之擔保品；客戶得就未退還之擔保品再向證券商申請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※</a:t>
            </a:r>
            <a:r>
              <a:rPr lang="zh-TW" altLang="zh-TW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融通期</a:t>
            </a:r>
            <a:r>
              <a:rPr lang="zh-TW" altLang="en-US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滿之通知</a:t>
            </a:r>
            <a:r>
              <a:rPr lang="zh-TW" altLang="en-US" sz="28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證券商應於每筆融通期限屆滿前十個營業日以書面通知客戶。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※</a:t>
            </a:r>
            <a:r>
              <a:rPr lang="zh-TW" altLang="zh-TW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不得作為擔保品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一、設質之有價證券或其他商品。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二、公司因買回本公司股份、受贈、合併、營業受讓或其原因取得之本公司股份或其他有價證券。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20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三、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標楷體" panose="03000509000000000000" pitchFamily="65" charset="-120"/>
              </a:rPr>
              <a:t>客戶依信託相關法令信託之信託資產或受益權</a:t>
            </a:r>
            <a:endParaRPr lang="zh-TW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11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参、擔保品範圍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357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擔保品運用之限制</a:t>
            </a:r>
            <a:r>
              <a:rPr lang="en-US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第九條</a:t>
            </a:r>
            <a:r>
              <a:rPr lang="en-US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32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經客戶出具轉擔保同意書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者，除作下列之運用外，不得移作他用，且應送存集中保管：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一、作為向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證券交易所</a:t>
            </a:r>
            <a:r>
              <a:rPr lang="zh-TW" altLang="zh-TW" sz="32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借券系統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借券之擔保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二、作為向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證券金融事業</a:t>
            </a:r>
            <a:r>
              <a:rPr lang="zh-TW" altLang="zh-TW" sz="32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借券及轉融通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</a:t>
            </a:r>
            <a:endParaRPr lang="en-US" altLang="zh-TW" sz="3200" u="sng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    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之擔保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12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参、擔保品範圍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664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60608" y="1407555"/>
            <a:ext cx="11398042" cy="4943818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en-US" sz="32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合計一年半</a:t>
            </a: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融通期限以六個月為限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en-US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半年</a:t>
            </a: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期限屆滿前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，客戶得提出申請，證券商得視客戶信用狀況，展延六個月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32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一年期限屆滿前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，證券商得審視客戶信用狀況，再准允客戶申請展延期限六個月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以應收在途交割款債權為擔保者</a:t>
            </a:r>
            <a:r>
              <a:rPr kumimoji="0" lang="zh-TW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，</a:t>
            </a:r>
            <a:r>
              <a:rPr lang="zh-TW" altLang="en-US" sz="3200" dirty="0">
                <a:latin typeface="Constantia"/>
                <a:ea typeface="標楷體" panose="03000509000000000000" pitchFamily="65" charset="-120"/>
              </a:rPr>
              <a:t>其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融通期限以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二個營業日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為限</a:t>
            </a:r>
            <a:endParaRPr lang="en-US" altLang="zh-TW" sz="32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zh-TW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13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1524001" y="223594"/>
            <a:ext cx="8754208" cy="836799"/>
          </a:xfrm>
        </p:spPr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肆、融通期限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4163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徵信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及簽訂契約：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審定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合格後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同意與客戶簽訂不限用途款項借貸契約書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契約書範本，由中華民國證券商業同業公會擬訂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電子化辦理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若</a:t>
            </a: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已開立受託買賣帳戶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得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採足以確認客戶為本人及其意思表示之通信或電子化方式辦理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融通額度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應與已核定之授信額度合併計算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紀錄：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應依客戶別分別設帳，並逐筆登載相關交易事項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契約終止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，應填具「終止不限用途款項借貸帳戶申請書」，經證券商查核其擔保融通均已結清時，同意辦理銷戶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14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1524001" y="223594"/>
            <a:ext cx="8490438" cy="836799"/>
          </a:xfrm>
        </p:spPr>
        <p:txBody>
          <a:bodyPr>
            <a:normAutofit/>
          </a:bodyPr>
          <a:lstStyle/>
          <a:p>
            <a:r>
              <a:rPr lang="zh-TW" altLang="en-US" b="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伍、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帳戶之開立</a:t>
            </a:r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及終止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5931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94706" y="272374"/>
            <a:ext cx="11144213" cy="6114168"/>
          </a:xfrm>
        </p:spPr>
        <p:txBody>
          <a:bodyPr/>
          <a:lstStyle/>
          <a:p>
            <a:pPr marL="0" lvl="0" indent="0" algn="ctr" defTabSz="330200">
              <a:lnSpc>
                <a:spcPct val="100000"/>
              </a:lnSpc>
              <a:spcBef>
                <a:spcPts val="0"/>
              </a:spcBef>
              <a:buClrTx/>
              <a:buSzTx/>
              <a:buNone/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endParaRPr lang="de-DE" altLang="en-US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915EE-10CB-4CF1-8569-6154455DA573}" type="slidenum">
              <a:rPr kumimoji="0" lang="en-US" sz="900" b="1" i="0" u="none" strike="noStrike" kern="1200" cap="none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軟正黑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1" i="0" u="none" strike="noStrike" kern="1200" cap="none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8122596" y="1916723"/>
            <a:ext cx="2313872" cy="980776"/>
          </a:xfrm>
        </p:spPr>
        <p:txBody>
          <a:bodyPr>
            <a:normAutofit fontScale="85000" lnSpcReduction="20000"/>
          </a:bodyPr>
          <a:lstStyle/>
          <a:p>
            <a:pPr lvl="0" defTabSz="330200">
              <a:lnSpc>
                <a:spcPct val="100000"/>
              </a:lnSpc>
              <a:spcBef>
                <a:spcPts val="0"/>
              </a:spcBef>
              <a:buClrTx/>
              <a:buSzTx/>
              <a:tabLst>
                <a:tab pos="8521700" algn="r"/>
              </a:tabLst>
            </a:pPr>
            <a:r>
              <a:rPr lang="zh-TW" altLang="en-US" sz="28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非櫃買開放式基金受益憑證</a:t>
            </a:r>
            <a:endParaRPr lang="en-US" altLang="zh-TW" sz="28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defTabSz="330200">
              <a:lnSpc>
                <a:spcPct val="100000"/>
              </a:lnSpc>
              <a:spcBef>
                <a:spcPts val="0"/>
              </a:spcBef>
              <a:buClrTx/>
              <a:buSzTx/>
              <a:tabLst>
                <a:tab pos="8521700" algn="r"/>
              </a:tabLst>
            </a:pPr>
            <a:r>
              <a:rPr lang="en-US" altLang="zh-TW" sz="28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60 %</a:t>
            </a:r>
            <a:endParaRPr lang="de-DE" altLang="en-US" sz="28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" name="Oval 23"/>
          <p:cNvSpPr>
            <a:spLocks noChangeArrowheads="1"/>
          </p:cNvSpPr>
          <p:nvPr/>
        </p:nvSpPr>
        <p:spPr bwMode="auto">
          <a:xfrm>
            <a:off x="1450729" y="1620225"/>
            <a:ext cx="2608118" cy="2371482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grpSp>
        <p:nvGrpSpPr>
          <p:cNvPr id="6" name="群組 7"/>
          <p:cNvGrpSpPr>
            <a:grpSpLocks/>
          </p:cNvGrpSpPr>
          <p:nvPr/>
        </p:nvGrpSpPr>
        <p:grpSpPr bwMode="auto">
          <a:xfrm>
            <a:off x="4800599" y="1916723"/>
            <a:ext cx="1978269" cy="1872762"/>
            <a:chOff x="0" y="1970850"/>
            <a:chExt cx="2482850" cy="2163763"/>
          </a:xfrm>
          <a:solidFill>
            <a:schemeClr val="accent1"/>
          </a:solidFill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0" y="1970850"/>
              <a:ext cx="2482850" cy="2163763"/>
            </a:xfrm>
            <a:prstGeom prst="ellipse">
              <a:avLst/>
            </a:prstGeom>
            <a:solidFill>
              <a:srgbClr val="0000CC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10800000" vert="eaVert" lIns="0" tIns="0" rIns="0" bIns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362761" y="2425489"/>
              <a:ext cx="1818110" cy="1440183"/>
            </a:xfrm>
            <a:prstGeom prst="rect">
              <a:avLst/>
            </a:prstGeom>
            <a:solidFill>
              <a:srgbClr val="0000CC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擔保品</a:t>
              </a:r>
              <a:endParaRPr lang="en-US" altLang="zh-TW" sz="28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800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融通計算</a:t>
              </a:r>
              <a:endParaRPr lang="de-DE" altLang="zh-TW" sz="28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altLang="zh-TW" sz="2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endParaRPr>
            </a:p>
          </p:txBody>
        </p:sp>
      </p:grpSp>
      <p:sp>
        <p:nvSpPr>
          <p:cNvPr id="9" name="Oval 23"/>
          <p:cNvSpPr>
            <a:spLocks noChangeArrowheads="1"/>
          </p:cNvSpPr>
          <p:nvPr/>
        </p:nvSpPr>
        <p:spPr bwMode="auto">
          <a:xfrm>
            <a:off x="7939454" y="1620224"/>
            <a:ext cx="2497015" cy="2461417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25000"/>
                  <a:lumOff val="75000"/>
                </a:schemeClr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1867710" y="4005909"/>
            <a:ext cx="2528443" cy="2263006"/>
          </a:xfrm>
          <a:prstGeom prst="ellipse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lvl="0" algn="ctr" defTabSz="330200"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櫃買開放式基金受益憑證</a:t>
            </a:r>
            <a:endParaRPr lang="en-US" altLang="zh-TW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algn="ctr" defTabSz="330200">
              <a:tabLst>
                <a:tab pos="8521700" algn="r"/>
              </a:tabLst>
            </a:pPr>
            <a:r>
              <a:rPr lang="en-US" altLang="zh-TW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60 %</a:t>
            </a:r>
            <a:endParaRPr lang="de-DE" altLang="en-US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4435812" y="4494178"/>
            <a:ext cx="2202379" cy="2012129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櫃檯買賣黃金現貨</a:t>
            </a:r>
            <a:endParaRPr lang="en-US" altLang="zh-TW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en-US" altLang="zh-TW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60%</a:t>
            </a:r>
            <a:endParaRPr lang="en-US" altLang="de-DE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" name="Oval 23"/>
          <p:cNvSpPr>
            <a:spLocks noChangeArrowheads="1"/>
          </p:cNvSpPr>
          <p:nvPr/>
        </p:nvSpPr>
        <p:spPr bwMode="auto">
          <a:xfrm>
            <a:off x="6638192" y="3991706"/>
            <a:ext cx="2277208" cy="2110156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vert="eaVert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2936373" flipV="1">
            <a:off x="4186113" y="2638806"/>
            <a:ext cx="487222" cy="559293"/>
          </a:xfrm>
          <a:prstGeom prst="line">
            <a:avLst/>
          </a:prstGeom>
          <a:noFill/>
          <a:ln w="2857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rot="2936373">
            <a:off x="4563877" y="3323679"/>
            <a:ext cx="51946" cy="1281983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5" name="Line 29"/>
          <p:cNvSpPr>
            <a:spLocks noChangeShapeType="1"/>
          </p:cNvSpPr>
          <p:nvPr/>
        </p:nvSpPr>
        <p:spPr bwMode="auto">
          <a:xfrm rot="2936373">
            <a:off x="5466735" y="3911377"/>
            <a:ext cx="515866" cy="466770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 rot="2936373" flipV="1">
            <a:off x="6373190" y="3855659"/>
            <a:ext cx="830969" cy="16758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rot="2936373" flipV="1">
            <a:off x="6991340" y="2375308"/>
            <a:ext cx="782060" cy="919481"/>
          </a:xfrm>
          <a:prstGeom prst="line">
            <a:avLst/>
          </a:prstGeom>
          <a:noFill/>
          <a:ln w="38100">
            <a:solidFill>
              <a:srgbClr val="4201C5"/>
            </a:solidFill>
            <a:prstDash val="sysDot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rot="1460961">
            <a:off x="1323176" y="3988329"/>
            <a:ext cx="619955" cy="503565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3869770" y="6442865"/>
            <a:ext cx="720080" cy="144016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1460961" flipV="1">
            <a:off x="6575050" y="6150172"/>
            <a:ext cx="655178" cy="459600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rot="1460961" flipH="1" flipV="1">
            <a:off x="9408406" y="4253465"/>
            <a:ext cx="29334" cy="777111"/>
          </a:xfrm>
          <a:prstGeom prst="line">
            <a:avLst/>
          </a:prstGeom>
          <a:noFill/>
          <a:ln w="57150">
            <a:solidFill>
              <a:srgbClr val="92D050"/>
            </a:solidFill>
            <a:round/>
            <a:headEnd/>
            <a:tailEnd type="triangle" w="med" len="lg"/>
          </a:ln>
        </p:spPr>
        <p:txBody>
          <a:bodyPr wrap="none"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-1712068" y="1916724"/>
            <a:ext cx="87799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zh-TW" sz="24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得為融資融券</a:t>
            </a:r>
            <a:endParaRPr lang="en-US" altLang="zh-TW" sz="2400" b="1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en-US" altLang="zh-TW" sz="24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60%</a:t>
            </a: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上巿櫃有價證券</a:t>
            </a:r>
            <a:endParaRPr lang="en-US" altLang="zh-TW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en-US" altLang="zh-TW" sz="24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4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</a:t>
            </a:r>
            <a:r>
              <a:rPr lang="zh-TW" altLang="zh-TW" sz="24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非得為融資融券</a:t>
            </a:r>
            <a:endParaRPr lang="zh-TW" altLang="de-DE" sz="24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778866" y="4049873"/>
            <a:ext cx="2365133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櫃買</a:t>
            </a:r>
            <a:endParaRPr lang="en-US" altLang="zh-TW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央債：</a:t>
            </a:r>
            <a:r>
              <a:rPr lang="en-US" altLang="zh-TW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80%</a:t>
            </a:r>
          </a:p>
          <a:p>
            <a:pPr lvl="0" defTabSz="330200">
              <a:lnSpc>
                <a:spcPct val="90000"/>
              </a:lnSpc>
              <a:tabLst>
                <a:tab pos="8521700" algn="r"/>
              </a:tabLst>
            </a:pP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地方政府公債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、</a:t>
            </a: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普通公司債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、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有擔保之轉</a:t>
            </a: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交</a:t>
            </a: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換公司債</a:t>
            </a: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及</a:t>
            </a:r>
            <a:r>
              <a:rPr lang="zh-TW" altLang="en-US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金融債：</a:t>
            </a:r>
            <a:r>
              <a:rPr lang="en-US" altLang="zh-TW" sz="20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60%</a:t>
            </a:r>
            <a:endParaRPr lang="zh-TW" altLang="de-DE" sz="20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957473" y="2033081"/>
            <a:ext cx="23441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0200">
              <a:tabLst>
                <a:tab pos="8521700" algn="r"/>
              </a:tabLst>
            </a:pPr>
            <a:r>
              <a:rPr lang="zh-TW" altLang="en-US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非櫃買開放式基金受益憑證</a:t>
            </a:r>
            <a:endParaRPr lang="en-US" altLang="zh-TW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  <a:p>
            <a:pPr lvl="0" algn="ctr" defTabSz="330200">
              <a:tabLst>
                <a:tab pos="8521700" algn="r"/>
              </a:tabLst>
            </a:pPr>
            <a:r>
              <a:rPr lang="en-US" altLang="zh-TW" sz="2800" b="1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60 %</a:t>
            </a:r>
            <a:endParaRPr lang="de-DE" altLang="en-US" sz="2800" b="1" dirty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035030" y="216052"/>
            <a:ext cx="5692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陸、擔保品融通計算</a:t>
            </a:r>
            <a:endParaRPr kumimoji="0" lang="zh-TW" altLang="en-US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9632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融通價格計算基準</a:t>
            </a:r>
            <a:endParaRPr lang="en-US" altLang="zh-TW" sz="24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股票：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前一營業日收盤價格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債券：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面額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黃金現貨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前一營業日收市均價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en-US" sz="2400" dirty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基金受益憑證：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前一營業日淨值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得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採較嚴格之標準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證券商得視擔保品市場狀況及客戶信用風險採較嚴格之標準調整。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無前一營業日收盤價格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處理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證券交易所營業細則第五十八條之三</a:t>
            </a:r>
            <a:r>
              <a:rPr lang="zh-TW" altLang="zh-TW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</a:t>
            </a:r>
            <a:r>
              <a:rPr lang="zh-TW" altLang="en-US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四</a:t>
            </a:r>
            <a:r>
              <a:rPr lang="zh-TW" altLang="zh-TW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項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第二款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證券櫃檯買賣中心業務規則第五十七條第一</a:t>
            </a:r>
            <a:r>
              <a:rPr lang="zh-TW" altLang="zh-TW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項</a:t>
            </a:r>
            <a:r>
              <a:rPr lang="zh-TW" altLang="en-US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第二款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zh-TW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借貸款項擔保品專戶</a:t>
            </a: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與辦理證券業款項借貸專戶共用</a:t>
            </a:r>
            <a:endParaRPr lang="zh-TW" altLang="zh-TW" sz="24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16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  <a:cs typeface="+mj-cs"/>
              </a:rPr>
              <a:t>陸、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擔保品融通計算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25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23736" y="1391054"/>
            <a:ext cx="11581085" cy="546694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整戶擔保維持率計算：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zh-TW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               </a:t>
            </a:r>
            <a:r>
              <a:rPr lang="zh-TW" altLang="zh-TW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擔保品市值＋</a:t>
            </a:r>
            <a:r>
              <a:rPr lang="zh-TW" altLang="en-US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繳擔保品市值</a:t>
            </a:r>
            <a:endParaRPr lang="en-US" altLang="zh-TW" sz="3200" dirty="0">
              <a:solidFill>
                <a:srgbClr val="F79646">
                  <a:lumMod val="75000"/>
                </a:srgbClr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200" dirty="0">
                <a:solidFill>
                  <a:srgbClr val="F79646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r>
              <a:rPr lang="en-US" altLang="zh-TW" sz="3200" dirty="0">
                <a:solidFill>
                  <a:srgbClr val="F79646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×100</a:t>
            </a:r>
            <a:r>
              <a:rPr lang="zh-TW" altLang="zh-TW" sz="2400" dirty="0">
                <a:solidFill>
                  <a:srgbClr val="F79646">
                    <a:lumMod val="75000"/>
                  </a:srgb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％</a:t>
            </a:r>
            <a:endParaRPr lang="zh-TW" altLang="zh-TW" sz="2400" dirty="0">
              <a:solidFill>
                <a:srgbClr val="F79646">
                  <a:lumMod val="75000"/>
                </a:srgbClr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200" dirty="0">
                <a:solidFill>
                  <a:srgbClr val="F79646">
                    <a:lumMod val="75000"/>
                  </a:srgbClr>
                </a:solidFill>
                <a:latin typeface="Constantia"/>
                <a:ea typeface="標楷體" panose="03000509000000000000" pitchFamily="65" charset="-120"/>
              </a:rPr>
              <a:t>融通金額</a:t>
            </a:r>
            <a:endParaRPr lang="en-US" altLang="zh-TW" sz="3200" dirty="0">
              <a:solidFill>
                <a:srgbClr val="F79646">
                  <a:lumMod val="75000"/>
                </a:srgbClr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洗價價格依據：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上市櫃有價證券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當日收盤價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中央登錄公債：</a:t>
            </a:r>
            <a:r>
              <a:rPr lang="zh-TW" altLang="zh-TW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面額</a:t>
            </a:r>
            <a:endParaRPr kumimoji="0" lang="en-US" altLang="zh-TW" sz="2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地方政府公債、普通公司債</a:t>
            </a:r>
            <a:r>
              <a:rPr lang="zh-TW" altLang="zh-TW" sz="2400" kern="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zh-TW" altLang="en-US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有擔保之轉</a:t>
            </a:r>
            <a:r>
              <a:rPr lang="en-US" altLang="zh-TW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</a:t>
            </a:r>
            <a:r>
              <a:rPr lang="zh-TW" altLang="en-US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交</a:t>
            </a:r>
            <a:r>
              <a:rPr lang="en-US" altLang="zh-TW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</a:t>
            </a:r>
            <a:r>
              <a:rPr lang="zh-TW" altLang="en-US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換公司債</a:t>
            </a:r>
            <a:r>
              <a:rPr kumimoji="0" lang="zh-TW" altLang="zh-TW" sz="2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、</a:t>
            </a:r>
            <a:r>
              <a:rPr lang="zh-TW" altLang="zh-TW" sz="2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金融債：</a:t>
            </a:r>
            <a:r>
              <a:rPr lang="zh-TW" altLang="zh-TW" sz="28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面額</a:t>
            </a:r>
            <a:endParaRPr lang="en-US" altLang="zh-TW" sz="2800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黃金現貨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當日收市均價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開放式基金受益憑證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前ㄧ營業日淨值</a:t>
            </a:r>
            <a:endParaRPr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17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柒、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擔保維持率計算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 flipV="1">
            <a:off x="1524000" y="3161489"/>
            <a:ext cx="5460460" cy="1"/>
          </a:xfrm>
          <a:prstGeom prst="line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" name="圓角矩形 5"/>
          <p:cNvSpPr/>
          <p:nvPr/>
        </p:nvSpPr>
        <p:spPr>
          <a:xfrm>
            <a:off x="323528" y="1964986"/>
            <a:ext cx="9958608" cy="1964987"/>
          </a:xfrm>
          <a:prstGeom prst="roundRect">
            <a:avLst/>
          </a:prstGeom>
          <a:noFill/>
          <a:ln w="25400" cmpd="sng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9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77091" y="1060394"/>
            <a:ext cx="11804073" cy="6005424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</a:pPr>
            <a:r>
              <a:rPr lang="zh-TW" altLang="zh-TW" sz="3200" dirty="0">
                <a:latin typeface="Constantia"/>
                <a:ea typeface="標楷體" panose="03000509000000000000" pitchFamily="65" charset="-120"/>
              </a:rPr>
              <a:t>擔保維持率</a:t>
            </a:r>
            <a:r>
              <a:rPr lang="zh-TW" altLang="en-US" sz="3200" dirty="0">
                <a:latin typeface="Constantia"/>
                <a:ea typeface="標楷體" panose="03000509000000000000" pitchFamily="65" charset="-120"/>
              </a:rPr>
              <a:t>不足處理：</a:t>
            </a:r>
            <a:endParaRPr lang="en-US" altLang="zh-TW" sz="3200" dirty="0"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低於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130%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時，應通知客戶於通知後二個營業日內補繳融通差額至擔保維持率高於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166%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未補繳差額且擔保維持率仍未達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130%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，證券商自第三營業日起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處分擔保品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未補繳差額且擔保維持率回升至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130%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以上者，第三營業日暫不處分擔保品，惟嗣後任一營業日擔保維持率又低於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130%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時且客戶未於當日下午自動補繳者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次一營業日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處分擔保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品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ts val="4200"/>
              </a:lnSpc>
              <a:spcBef>
                <a:spcPts val="0"/>
              </a:spcBef>
              <a:buClr>
                <a:srgbClr val="7030A0"/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客戶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雖未補繳差額或僅補繳一部分而擔保維持率回升至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166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lnSpc>
                <a:spcPts val="4200"/>
              </a:lnSpc>
              <a:spcBef>
                <a:spcPts val="0"/>
              </a:spcBef>
              <a:buClr>
                <a:srgbClr val="7030A0"/>
              </a:buClr>
              <a:buSzTx/>
              <a:buNone/>
              <a:defRPr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取消追繳紀錄。</a:t>
            </a:r>
            <a:endParaRPr lang="zh-TW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18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柒、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擔保維持率計算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13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不得</a:t>
            </a:r>
            <a:r>
              <a:rPr lang="zh-TW" altLang="en-US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交付</a:t>
            </a: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因股價變動</a:t>
            </a:r>
            <a:r>
              <a:rPr lang="zh-TW" altLang="en-US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溢價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因</a:t>
            </a:r>
            <a:r>
              <a:rPr lang="zh-TW" altLang="zh-TW" sz="2400" b="1" dirty="0">
                <a:solidFill>
                  <a:srgbClr val="00B050"/>
                </a:solidFill>
                <a:latin typeface="Constantia"/>
                <a:ea typeface="標楷體" panose="03000509000000000000" pitchFamily="65" charset="-120"/>
              </a:rPr>
              <a:t>股價變動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而使客戶融通帳戶擔保品價值扣除其債務後之淨值增加時，不得對客戶交付相當於該增加金額之現金或有價證券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，但可調整額度後領回或換擔保品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8255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r>
              <a:rPr lang="zh-TW" altLang="en-US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未償餘額之</a:t>
            </a: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利率計算</a:t>
            </a: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b="1" dirty="0">
                <a:solidFill>
                  <a:srgbClr val="00B050"/>
                </a:solidFill>
                <a:latin typeface="Constantia"/>
                <a:ea typeface="標楷體" panose="03000509000000000000" pitchFamily="65" charset="-120"/>
              </a:rPr>
              <a:t>處分後如不足償還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，應通知客戶限期清償，利息自債權發生日起至清償日為止，比照融通利率計算。</a:t>
            </a:r>
          </a:p>
          <a:p>
            <a:pPr marL="8255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r>
              <a:rPr lang="zh-TW" altLang="en-US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繳有價證券或其他商品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b="1" dirty="0">
                <a:solidFill>
                  <a:srgbClr val="00B050"/>
                </a:solidFill>
                <a:latin typeface="Constantia"/>
                <a:ea typeface="標楷體" panose="03000509000000000000" pitchFamily="65" charset="-120"/>
              </a:rPr>
              <a:t>整戶擔保維持率低於規定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時，經證券商通知補繳融通差額，而以客戶或第三人提供有價證券或其他商品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繳融通者。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8255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r>
              <a:rPr lang="zh-TW" altLang="en-US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繳價值免折價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b="1" dirty="0">
                <a:solidFill>
                  <a:srgbClr val="00B050"/>
                </a:solidFill>
                <a:latin typeface="Constantia"/>
                <a:ea typeface="標楷體" panose="03000509000000000000" pitchFamily="65" charset="-120"/>
              </a:rPr>
              <a:t>計算客戶整戶擔保維持率時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，就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繳有價證券或其他商品之價值免折價計算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8255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r>
              <a:rPr lang="zh-TW" altLang="zh-TW" sz="24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孳息歸屬</a:t>
            </a: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擔保品及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繳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之擔保品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所產生</a:t>
            </a:r>
            <a:r>
              <a:rPr lang="zh-TW" altLang="zh-TW" sz="2400" b="1" dirty="0">
                <a:solidFill>
                  <a:srgbClr val="00B050"/>
                </a:solidFill>
                <a:latin typeface="Constantia"/>
                <a:ea typeface="標楷體" panose="03000509000000000000" pitchFamily="65" charset="-120"/>
              </a:rPr>
              <a:t>孳息歸屬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於該擔保品及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補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繳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之擔保品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所有人所有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19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3346315" y="262647"/>
            <a:ext cx="8392604" cy="797746"/>
          </a:xfrm>
        </p:spPr>
        <p:txBody>
          <a:bodyPr/>
          <a:lstStyle/>
          <a:p>
            <a:pPr marL="82550" lvl="0" algn="l">
              <a:lnSpc>
                <a:spcPct val="100000"/>
              </a:lnSpc>
              <a:spcBef>
                <a:spcPts val="0"/>
              </a:spcBef>
              <a:buClrTx/>
              <a:buSzTx/>
              <a:defRPr/>
            </a:pPr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柒、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擔保維持率計算</a:t>
            </a:r>
            <a:endParaRPr lang="zh-TW" altLang="en-US" b="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0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壹、前言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貳、</a:t>
            </a:r>
            <a:r>
              <a:rPr kumimoji="1" lang="zh-TW" altLang="en-US" sz="3600" dirty="0">
                <a:latin typeface="Times New Roman" charset="0"/>
                <a:ea typeface="標楷體" pitchFamily="65" charset="-120"/>
              </a:rPr>
              <a:t>申請程序與要件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參、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擔保品範圍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肆、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融通期限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伍、</a:t>
            </a:r>
            <a:r>
              <a:rPr lang="zh-TW" altLang="zh-TW" sz="3600" dirty="0">
                <a:latin typeface="Constantia"/>
                <a:ea typeface="標楷體" panose="03000509000000000000" pitchFamily="65" charset="-120"/>
              </a:rPr>
              <a:t>帳戶開立</a:t>
            </a: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及終止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陸、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擔保品融通計算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latin typeface="Constantia"/>
                <a:ea typeface="標楷體" panose="03000509000000000000" pitchFamily="65" charset="-120"/>
                <a:cs typeface="+mj-cs"/>
              </a:rPr>
              <a:t>簡報大綱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270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違反規定之型態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一、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融通期限屆滿未清償者。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二、未依規定償還融通者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第十九條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</a:p>
          <a:p>
            <a:pPr marL="720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公告停止買賣、終止上市或櫃檯買賣</a:t>
            </a:r>
            <a:endParaRPr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0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en-US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債券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部分還本</a:t>
            </a:r>
            <a:endParaRPr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0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基金受益憑證合併或其信託契約終止或存續期滿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三、未依規定補繳差額者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第二十條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endParaRPr lang="zh-TW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四、未依規定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更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換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或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補繳擔保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品者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第二十三條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endParaRPr lang="zh-TW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20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捌、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違反規定之處理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886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60608" y="1407555"/>
            <a:ext cx="11460056" cy="4943818"/>
          </a:xfrm>
        </p:spPr>
        <p:txBody>
          <a:bodyPr>
            <a:normAutofit/>
          </a:bodyPr>
          <a:lstStyle/>
          <a:p>
            <a:pPr marL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一、</a:t>
            </a:r>
            <a:r>
              <a:rPr lang="zh-TW" altLang="en-US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處分擔保品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委託他證券經紀商開立之</a:t>
            </a: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「借貸款項違約處理專戶」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       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賣出、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基金受益憑證則辦理贖回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二、</a:t>
            </a:r>
            <a:r>
              <a:rPr lang="zh-TW" altLang="en-US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終止契約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648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處分後仍有不足者，應通知客戶限期清償，</a:t>
            </a: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未結清者即為違規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，應終止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契約並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申報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，並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得自逾期日起至清償日止，按所定融通利率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收取違約金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6480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華僑及外國人經證券交易所或期貨交易所</a:t>
            </a: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註銷登記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者，證券商接獲通知後不得受理該客戶新增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不限用途款項借貸交易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並應通知其了結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了結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後契約終止</a:t>
            </a:r>
            <a:endParaRPr lang="zh-TW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三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、</a:t>
            </a:r>
            <a:r>
              <a:rPr lang="zh-TW" altLang="zh-TW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重新受理</a:t>
            </a:r>
            <a:r>
              <a:rPr lang="zh-TW" altLang="en-US" sz="2800" u="sng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條件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債務結清後始得重新受理簽訂融通契約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21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捌、</a:t>
            </a:r>
            <a:r>
              <a:rPr lang="zh-TW" altLang="zh-TW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違反規定之處理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9597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禁止</a:t>
            </a:r>
            <a:r>
              <a:rPr lang="zh-TW" altLang="zh-TW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與關係</a:t>
            </a: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人</a:t>
            </a:r>
            <a:r>
              <a:rPr lang="zh-TW" altLang="zh-TW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從事交易</a:t>
            </a:r>
            <a:endParaRPr lang="en-US" altLang="zh-TW" sz="24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集中度控管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2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單一客戶：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融通餘額過度集中於同一人、同一關係人或同一有價證券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訂定內部控制制度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控管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並訂定風險管理機制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2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x-none" altLang="zh-TW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單一營業日</a:t>
            </a:r>
            <a:r>
              <a:rPr lang="zh-TW" altLang="x-none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x-none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融通額度超過其淨值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x-none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或達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x-none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億元以上者，或對客戶融通餘額超過其淨值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100%</a:t>
            </a:r>
            <a:r>
              <a:rPr lang="x-none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者，應於當日向證券交易所申報相關融通資料。</a:t>
            </a:r>
            <a:endParaRPr lang="en-US" altLang="zh-TW" sz="24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額度控管：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對客戶</a:t>
            </a: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不限用途款項借貸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融通總金額，加計</a:t>
            </a:r>
            <a:r>
              <a:rPr lang="zh-TW" altLang="zh-TW" sz="24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辦理證券業務借貸款項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及</a:t>
            </a:r>
            <a:r>
              <a:rPr lang="zh-TW" altLang="zh-TW" sz="2400" u="sng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融資融券之融通</a:t>
            </a:r>
            <a:r>
              <a:rPr lang="zh-TW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總金額，</a:t>
            </a:r>
            <a:r>
              <a:rPr lang="zh-TW" altLang="zh-TW" sz="24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不得超過其淨值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400%</a:t>
            </a:r>
          </a:p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個別客戶控管：</a:t>
            </a:r>
            <a:r>
              <a:rPr lang="zh-TW" altLang="zh-TW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對每一客戶最高融通限額，由證券商自行控管並應訂定內部授信作業及風險控管程序</a:t>
            </a:r>
            <a:r>
              <a:rPr lang="zh-TW" altLang="en-US" sz="2400" dirty="0" smtClean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。對於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個別客戶之融通額度倘達新臺幣</a:t>
            </a:r>
            <a:r>
              <a:rPr lang="en-US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億元或證券商淨值</a:t>
            </a:r>
            <a:r>
              <a:rPr lang="en-US" altLang="zh-TW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1%</a:t>
            </a:r>
            <a:r>
              <a:rPr lang="zh-TW" altLang="en-US" sz="24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取其較高者，應提報董事會通過。</a:t>
            </a:r>
          </a:p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endParaRPr lang="en-US" altLang="zh-TW" sz="2400" dirty="0" smtClean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22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>
          <a:xfrm>
            <a:off x="1524000" y="223594"/>
            <a:ext cx="8437123" cy="836799"/>
          </a:xfrm>
        </p:spPr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玖、風險控管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7581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23E2EA8-ED33-753B-565C-08E0174A7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764" y="1652544"/>
            <a:ext cx="9370852" cy="4180510"/>
          </a:xfrm>
        </p:spPr>
        <p:txBody>
          <a:bodyPr>
            <a:normAutofit lnSpcReduction="10000"/>
          </a:bodyPr>
          <a:lstStyle/>
          <a:p>
            <a:pPr marL="257175" indent="-257175">
              <a:buFont typeface="Wingdings" panose="05000000000000000000" pitchFamily="2" charset="2"/>
              <a:buChar char=""/>
            </a:pP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依據：金融監督管理委員會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29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日金管證券字第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1120344557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號函</a:t>
            </a:r>
          </a:p>
          <a:p>
            <a:pPr marL="257175" indent="-257175">
              <a:buFont typeface="Wingdings" panose="05000000000000000000" pitchFamily="2" charset="2"/>
              <a:buChar char=""/>
            </a:pP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依據：臺證交字第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1120011497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號公告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</a:pP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"/>
            </a:pP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有擔保可轉</a:t>
            </a:r>
            <a:r>
              <a:rPr lang="en-US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r>
              <a:rPr lang="en-US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換公司債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擔保品融通計算標準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面額六折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</a:t>
            </a:r>
            <a:endParaRPr lang="en-US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sz="21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</a:t>
            </a:r>
            <a:endParaRPr lang="en-US" altLang="zh-TW" sz="20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28625" indent="-257175">
              <a:buFont typeface="Wingdings" panose="05000000000000000000" pitchFamily="2" charset="2"/>
              <a:buChar char="l"/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證券商辦理不限用途款項借貸業務操作辦法第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款及第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</a:t>
            </a:r>
          </a:p>
          <a:p>
            <a:pPr marL="428625" indent="-257175">
              <a:buFont typeface="Wingdings" panose="05000000000000000000" pitchFamily="2" charset="2"/>
              <a:buChar char="l"/>
            </a:pP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修正證券商辦理證券業務借貸款項操作辦法第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款及第</a:t>
            </a:r>
            <a:r>
              <a:rPr lang="en-US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</a:t>
            </a:r>
          </a:p>
          <a:p>
            <a:pPr marL="428625" indent="-257175">
              <a:buFont typeface="Wingdings" panose="05000000000000000000" pitchFamily="2" charset="2"/>
              <a:buChar char="l"/>
            </a:pPr>
            <a:endParaRPr lang="zh-TW" altLang="zh-TW" sz="1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344084A-9C68-3FF7-00C6-95D52AA2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915EE-10CB-4CF1-8569-6154455DA573}" type="slidenum">
              <a:rPr kumimoji="0" lang="en-US" sz="675" b="1" i="0" u="none" strike="noStrike" kern="1200" cap="none" spc="7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軟正黑體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675" b="1" i="0" u="none" strike="noStrike" kern="1200" cap="none" spc="75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ECBC1-9F89-A595-1312-60E0C06B3C6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sz="4000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拾</a:t>
            </a:r>
            <a:r>
              <a:rPr kumimoji="1" lang="zh-TW" altLang="en-US" sz="4000" b="0" dirty="0">
                <a:solidFill>
                  <a:prstClr val="black"/>
                </a:solidFill>
                <a:latin typeface="Times New Roman" charset="0"/>
                <a:ea typeface="標楷體" panose="03000509000000000000" pitchFamily="65" charset="-120"/>
                <a:cs typeface="+mj-cs"/>
              </a:rPr>
              <a:t>、</a:t>
            </a:r>
            <a:r>
              <a:rPr lang="zh-TW" altLang="en-US" sz="40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近期法規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修訂</a:t>
            </a:r>
            <a:endParaRPr lang="zh-TW" altLang="en-US" sz="4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4615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44FE21E-57D6-40F2-97B5-2C4ABA5D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464" y="1463040"/>
            <a:ext cx="9783591" cy="43700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有擔保可轉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換公司債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之客戶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整戶擔保維持率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計算標準，按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計算不予打折，其他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中央登錄公債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地方政府公債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普通公司債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原係以八折或六折計算，亦併同比照以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計算不予打折辦理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證券商辦理不限用途款項借貸業務操作辦法第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證券商辦理證券業務借貸款項操作辦法第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zh-TW" altLang="en-US" sz="16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8A20850-3B38-36B7-AF3D-A6ACF7C2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915EE-10CB-4CF1-8569-6154455DA573}" type="slidenum">
              <a:rPr kumimoji="0" lang="en-US" sz="675" b="1" i="0" u="none" strike="noStrike" kern="1200" cap="none" spc="7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軟正黑體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675" b="1" i="0" u="none" strike="noStrike" kern="1200" cap="none" spc="75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5A1902-606E-6ED9-A33E-D1584D6C349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524002" y="223596"/>
            <a:ext cx="9384143" cy="836799"/>
          </a:xfrm>
        </p:spPr>
        <p:txBody>
          <a:bodyPr>
            <a:normAutofit/>
          </a:bodyPr>
          <a:lstStyle/>
          <a:p>
            <a:r>
              <a:rPr kumimoji="1" lang="zh-TW" altLang="en-US" sz="4000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</a:t>
            </a:r>
            <a:r>
              <a:rPr kumimoji="1" lang="zh-TW" altLang="en-US" sz="4000" b="0" dirty="0">
                <a:solidFill>
                  <a:prstClr val="black"/>
                </a:solidFill>
                <a:latin typeface="Times New Roman" charset="0"/>
                <a:ea typeface="標楷體" panose="03000509000000000000" pitchFamily="65" charset="-120"/>
              </a:rPr>
              <a:t>、</a:t>
            </a:r>
            <a:r>
              <a:rPr lang="zh-TW" altLang="en-US" sz="40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近期法規</a:t>
            </a:r>
            <a:r>
              <a:rPr lang="zh-TW" altLang="en-US" sz="4000" b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修訂</a:t>
            </a:r>
            <a:endParaRPr lang="zh-TW" altLang="en-US" sz="4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092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60608" y="1407555"/>
            <a:ext cx="10991584" cy="4943818"/>
          </a:xfrm>
        </p:spPr>
        <p:txBody>
          <a:bodyPr/>
          <a:lstStyle/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申報：每日向交易所申報融通情形，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內容包括融通目的、融通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金</a:t>
            </a: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額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4250" lvl="1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           及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擔保品種類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額度分配：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25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拾壹、擔保品總量控管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3998068" y="2752929"/>
            <a:ext cx="4669276" cy="3945606"/>
          </a:xfrm>
          <a:prstGeom prst="ellipse">
            <a:avLst/>
          </a:prstGeom>
          <a:solidFill>
            <a:srgbClr val="4BACC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證券</a:t>
            </a:r>
            <a:endParaRPr kumimoji="0" lang="en-US" altLang="zh-TW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業務</a:t>
            </a:r>
            <a:endParaRPr kumimoji="0" lang="en-US" altLang="zh-TW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  ＋</a:t>
            </a:r>
            <a:endParaRPr kumimoji="0" lang="en-US" altLang="zh-TW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不限</a:t>
            </a:r>
            <a:endParaRPr kumimoji="0" lang="en-US" altLang="zh-TW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用途</a:t>
            </a:r>
            <a:endParaRPr kumimoji="0" lang="en-US" altLang="zh-TW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10</a:t>
            </a:r>
            <a:r>
              <a:rPr kumimoji="0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%</a:t>
            </a:r>
            <a:endParaRPr kumimoji="0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5856051" y="3472774"/>
            <a:ext cx="2811293" cy="257783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證券業務 ≦</a:t>
            </a: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5%</a:t>
            </a:r>
            <a:endParaRPr kumimoji="0" lang="zh-TW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nstantia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914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70434" y="1225685"/>
            <a:ext cx="10034387" cy="5125688"/>
          </a:xfrm>
        </p:spPr>
        <p:txBody>
          <a:bodyPr/>
          <a:lstStyle/>
          <a:p>
            <a:pPr marL="36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額度分配：</a:t>
            </a:r>
            <a:endParaRPr lang="en-US" altLang="zh-TW" sz="2800" dirty="0">
              <a:solidFill>
                <a:srgbClr val="FF0000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26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拾壹、擔保品總量控管</a:t>
            </a:r>
            <a:r>
              <a:rPr lang="en-US" altLang="zh-TW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續</a:t>
            </a:r>
            <a:r>
              <a:rPr lang="en-US" altLang="zh-TW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460833570"/>
              </p:ext>
            </p:extLst>
          </p:nvPr>
        </p:nvGraphicFramePr>
        <p:xfrm>
          <a:off x="2110154" y="1617785"/>
          <a:ext cx="8522178" cy="4740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橢圓 5"/>
          <p:cNvSpPr/>
          <p:nvPr/>
        </p:nvSpPr>
        <p:spPr>
          <a:xfrm>
            <a:off x="5885235" y="3482502"/>
            <a:ext cx="914400" cy="719847"/>
          </a:xfrm>
          <a:prstGeom prst="ellipse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zh-TW" alt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05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5139106-E463-209E-D957-614C3DF7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08" y="1407554"/>
            <a:ext cx="11144213" cy="5450445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BD239E9-A3F7-8A5D-D92D-7D372A96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915EE-10CB-4CF1-8569-6154455DA573}" type="slidenum">
              <a:rPr kumimoji="0" lang="en-US" sz="675" b="1" i="0" u="none" strike="noStrike" kern="1200" cap="none" spc="7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軟正黑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675" b="1" i="0" u="none" strike="noStrike" kern="1200" cap="none" spc="75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AAD273-12B0-BC09-E570-85C4CCC5651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524003" y="223596"/>
            <a:ext cx="8488216" cy="836799"/>
          </a:xfrm>
        </p:spPr>
        <p:txBody>
          <a:bodyPr>
            <a:normAutofit/>
          </a:bodyPr>
          <a:lstStyle/>
          <a:p>
            <a:r>
              <a:rPr lang="zh-TW" altLang="en-US" sz="4000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拾貳、效益評估</a:t>
            </a:r>
            <a:endParaRPr lang="zh-TW" altLang="en-US" sz="4000" dirty="0"/>
          </a:p>
          <a:p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235412" y="1407555"/>
            <a:ext cx="4526291" cy="28836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協助</a:t>
            </a:r>
            <a:r>
              <a:rPr lang="zh-TW" altLang="zh-TW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投資</a:t>
            </a:r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人靈活</a:t>
            </a:r>
            <a:endParaRPr lang="en-US" altLang="zh-TW" sz="3600" b="1" kern="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運用</a:t>
            </a:r>
            <a:r>
              <a:rPr lang="zh-TW" altLang="zh-TW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資金</a:t>
            </a:r>
            <a:endParaRPr lang="zh-TW" altLang="en-US" sz="3600" b="1" kern="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830532" y="1421700"/>
            <a:ext cx="5086728" cy="28836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增加投資人</a:t>
            </a:r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投資</a:t>
            </a:r>
            <a:r>
              <a:rPr lang="zh-TW" altLang="zh-TW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管道</a:t>
            </a:r>
            <a:endParaRPr lang="en-US" altLang="zh-TW" sz="3600" b="1" kern="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235412" y="4385188"/>
            <a:ext cx="4526291" cy="24728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擴大證券商營業</a:t>
            </a:r>
            <a:endParaRPr lang="en-US" altLang="zh-TW" sz="3600" b="1" kern="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3600" b="1" kern="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範圍</a:t>
            </a:r>
            <a:endParaRPr lang="en-US" altLang="zh-TW" sz="3600" b="1" kern="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5830530" y="4385187"/>
            <a:ext cx="5086730" cy="247281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3600" b="1" kern="0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增加證券商收入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4815192" y="3706761"/>
            <a:ext cx="2224706" cy="14002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效益</a:t>
            </a:r>
          </a:p>
        </p:txBody>
      </p:sp>
    </p:spTree>
    <p:extLst>
      <p:ext uri="{BB962C8B-B14F-4D97-AF65-F5344CB8AC3E}">
        <p14:creationId xmlns:p14="http://schemas.microsoft.com/office/powerpoint/2010/main" val="2116494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擔保品可否一次或分多次存入擔保專戶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融通與擔保品申報如何配合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擔保品價值增減與額度控管的問題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客戶擔保維持率不足的處理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客戶其他業務違約或違規的處理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514350" lvl="0" indent="-5143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ea"/>
              <a:buAutoNum type="ea1ChtPeriod"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證券業務借貸款項與本項業務的差異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28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400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問題與討論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827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algn="ctr">
              <a:buClr>
                <a:srgbClr val="000000"/>
              </a:buClr>
              <a:buNone/>
            </a:pPr>
            <a:endParaRPr lang="en-US" altLang="zh-TW" sz="4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0" indent="0" algn="ctr">
              <a:buClr>
                <a:srgbClr val="000000"/>
              </a:buClr>
              <a:buNone/>
            </a:pPr>
            <a:r>
              <a:rPr lang="zh-TW" altLang="en-US" sz="4800" b="1" dirty="0">
                <a:solidFill>
                  <a:srgbClr val="C00000"/>
                </a:solidFill>
                <a:latin typeface="Constantia"/>
                <a:ea typeface="標楷體" panose="03000509000000000000" pitchFamily="65" charset="-120"/>
              </a:rPr>
              <a:t>簡報完畢</a:t>
            </a:r>
            <a:endParaRPr lang="en-US" altLang="zh-TW" sz="4800" b="1" dirty="0">
              <a:solidFill>
                <a:srgbClr val="C00000"/>
              </a:solidFill>
              <a:latin typeface="Constantia"/>
              <a:ea typeface="標楷體" panose="03000509000000000000" pitchFamily="65" charset="-120"/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zh-TW" altLang="en-US" sz="4800" b="1" dirty="0">
                <a:solidFill>
                  <a:srgbClr val="C00000"/>
                </a:solidFill>
                <a:latin typeface="Constantia"/>
                <a:ea typeface="標楷體" panose="03000509000000000000" pitchFamily="65" charset="-120"/>
              </a:rPr>
              <a:t>敬請指教</a:t>
            </a:r>
            <a:endParaRPr lang="en-US" altLang="zh-TW" sz="48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 algn="ctr">
              <a:buClr>
                <a:srgbClr val="000000"/>
              </a:buClr>
              <a:buNone/>
            </a:pPr>
            <a:endParaRPr lang="zh-TW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6000" b="1" cap="all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/>
                <a:ea typeface="標楷體" panose="03000509000000000000" pitchFamily="65" charset="-120"/>
                <a:cs typeface="+mj-cs"/>
              </a:rPr>
              <a:t>               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29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47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柒、</a:t>
            </a:r>
            <a:r>
              <a:rPr lang="zh-TW" altLang="zh-TW" sz="3600" dirty="0">
                <a:latin typeface="Constantia"/>
                <a:ea typeface="標楷體" panose="03000509000000000000" pitchFamily="65" charset="-120"/>
              </a:rPr>
              <a:t>擔保維持率計算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捌、</a:t>
            </a:r>
            <a:r>
              <a:rPr lang="zh-TW" altLang="zh-TW" sz="3600" dirty="0">
                <a:latin typeface="Constantia"/>
                <a:ea typeface="標楷體" panose="03000509000000000000" pitchFamily="65" charset="-120"/>
              </a:rPr>
              <a:t>違反規定之處理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玖、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風險控管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拾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近期法規修訂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拾壹、擔保品總量控管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lvl="0" indent="0">
              <a:lnSpc>
                <a:spcPct val="16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zh-TW" altLang="en-US" sz="3600" dirty="0">
                <a:latin typeface="Constantia"/>
                <a:ea typeface="標楷體" panose="03000509000000000000" pitchFamily="65" charset="-120"/>
              </a:rPr>
              <a:t>拾貳、效益評估</a:t>
            </a:r>
            <a:endParaRPr lang="en-US" altLang="zh-TW" sz="3600" dirty="0">
              <a:latin typeface="Constantia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endParaRPr lang="en-US" altLang="zh-TW" sz="3600" dirty="0">
              <a:solidFill>
                <a:srgbClr val="0000CC"/>
              </a:solidFill>
              <a:latin typeface="Constantia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endParaRPr lang="en-US" altLang="zh-TW" sz="3600" dirty="0">
              <a:solidFill>
                <a:srgbClr val="0000CC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3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latin typeface="Constantia"/>
                <a:ea typeface="標楷體" panose="03000509000000000000" pitchFamily="65" charset="-120"/>
              </a:rPr>
              <a:t>簡報大綱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279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en-US" sz="3200" dirty="0">
                <a:solidFill>
                  <a:srgbClr val="1F497D"/>
                </a:solidFill>
                <a:latin typeface="標楷體" pitchFamily="65" charset="-120"/>
                <a:ea typeface="標楷體" pitchFamily="65" charset="-120"/>
              </a:rPr>
              <a:t>依據：</a:t>
            </a:r>
            <a:endParaRPr lang="en-US" altLang="zh-TW" sz="3200" dirty="0">
              <a:solidFill>
                <a:srgbClr val="1F497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主管機關</a:t>
            </a: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推動證券市場揚升計畫進階版</a:t>
            </a: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主管機關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金管證字第</a:t>
            </a:r>
            <a:r>
              <a:rPr lang="en-US" altLang="zh-TW" sz="3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10400536071</a:t>
            </a: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號</a:t>
            </a:r>
            <a:r>
              <a:rPr lang="zh-TW" altLang="zh-TW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函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示</a:t>
            </a: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zh-TW" altLang="en-US" sz="3200" dirty="0">
                <a:solidFill>
                  <a:srgbClr val="4BACC6">
                    <a:lumMod val="50000"/>
                  </a:srgbClr>
                </a:solidFill>
                <a:latin typeface="Constantia"/>
                <a:ea typeface="標楷體" panose="03000509000000000000" pitchFamily="65" charset="-120"/>
              </a:rPr>
              <a:t>目的：</a:t>
            </a:r>
            <a:endParaRPr lang="en-US" altLang="zh-TW" sz="3200" dirty="0">
              <a:solidFill>
                <a:srgbClr val="4BACC6">
                  <a:lumMod val="50000"/>
                </a:srgbClr>
              </a:solidFill>
              <a:latin typeface="Constantia"/>
              <a:ea typeface="標楷體" panose="03000509000000000000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強化資本市場之國際競爭力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營造透明公正效率的資本市場並與世界接軌</a:t>
            </a:r>
            <a:endParaRPr lang="en-US" altLang="zh-TW" sz="3200" dirty="0">
              <a:solidFill>
                <a:srgbClr val="4BACC6">
                  <a:lumMod val="50000"/>
                </a:srgbClr>
              </a:solidFill>
              <a:latin typeface="Constantia"/>
              <a:ea typeface="標楷體" panose="03000509000000000000" pitchFamily="65" charset="-120"/>
            </a:endParaRPr>
          </a:p>
          <a:p>
            <a:pPr marL="288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為使投資人之有價證券得以再投資使用</a:t>
            </a:r>
            <a:endParaRPr lang="en-US" altLang="zh-TW" sz="32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288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TW" altLang="zh-TW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並提升證券商資金運用效率</a:t>
            </a: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4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壹、前言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150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en-US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需</a:t>
            </a:r>
            <a:r>
              <a:rPr lang="zh-TW" altLang="zh-TW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申請資格</a:t>
            </a:r>
            <a:r>
              <a:rPr lang="zh-TW" altLang="en-US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並</a:t>
            </a:r>
            <a:r>
              <a:rPr lang="zh-TW" altLang="zh-TW" sz="2800" b="1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經核准</a:t>
            </a:r>
            <a:r>
              <a:rPr lang="zh-TW" altLang="en-US" sz="28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2800" b="1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b="1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證券商申請辦理不限用途款項借貸業務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係主管機關於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年特許開放證券商得從事的業務，與證券商辦理證券業務借貸款項屬性不同， 需另行申辦。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申辦條件：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具備辦理證券業務借貸款項業務之相同條件，由證券交易所審查並轉報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主管機關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核准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5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  <a:cs typeface="+mj-cs"/>
              </a:rPr>
              <a:t>貳、申請程序與要件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499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91308" y="1407555"/>
            <a:ext cx="11013513" cy="4943818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審查流程：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6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  <a:cs typeface="+mj-cs"/>
              </a:rPr>
              <a:t>貳、申請程序與要件</a:t>
            </a:r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257245896"/>
              </p:ext>
            </p:extLst>
          </p:nvPr>
        </p:nvGraphicFramePr>
        <p:xfrm>
          <a:off x="1500165" y="1628800"/>
          <a:ext cx="8997850" cy="451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58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l"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需檢具書件：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申請書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營業計畫書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載明定位目標客群、訂定合理定價策略等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、發展計畫及未來三年財務預測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內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部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控制制度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董事會議事錄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財務報告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每股淨值不低於票面金額，且財務狀況符合證券商管理規則之規定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無重大違規紀錄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BIS 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150%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以上，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出具合理定價切結書</a:t>
            </a:r>
            <a:endParaRPr lang="zh-TW" altLang="en-US" sz="28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7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  <a:cs typeface="+mj-cs"/>
              </a:rPr>
              <a:t>貳、申請程序與要件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609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60608" y="1407555"/>
            <a:ext cx="11270554" cy="4943818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變更登記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應向證券交易所辦理證券營業項目之變更登記，始得辦理。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業務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人員</a:t>
            </a: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登記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辦理不限用途款項借貸業務之業務人員，應具備主管機關訂頒之「證券商負責人與業務人員管理規則」相關規定之資格。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zh-TW" altLang="zh-TW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資本適足比率</a:t>
            </a:r>
            <a:r>
              <a:rPr lang="zh-TW" altLang="en-US" sz="2800" dirty="0">
                <a:solidFill>
                  <a:srgbClr val="FF0000"/>
                </a:solidFill>
                <a:latin typeface="Constantia"/>
                <a:ea typeface="標楷體" panose="03000509000000000000" pitchFamily="65" charset="-120"/>
              </a:rPr>
              <a:t>之維持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：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證券商經核准辦理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本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業務後，自有資本適足比率連續二個月低於百分之一百五十者，應停止辦理本項業務，俟連續三個月符合規定並報經主管機關核准後，始得恢復；其已獲准辦理而尚未辦理者，亦同。</a:t>
            </a:r>
            <a:endParaRPr lang="zh-TW" altLang="en-US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8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  <a:cs typeface="+mj-cs"/>
              </a:rPr>
              <a:t>貳、業務申請程序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660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上市或上櫃有價證券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7200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上櫃中央登錄公債、地方政府公債、普通公司債</a:t>
            </a: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kumimoji="0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有擔保之轉</a:t>
            </a:r>
            <a:r>
              <a:rPr kumimoji="0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r>
              <a:rPr kumimoji="0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換公司債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及金融債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外幣買賣之指數股票型基金受益憑證及國際債券、變更交易方法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櫃檯買賣管理股票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開放式證券投資信託基金受益憑證及期貨信託基金受益憑證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櫃檯買賣之黃金現貨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應收在途交割款債權</a:t>
            </a:r>
            <a:endParaRPr lang="en-US" altLang="zh-TW" sz="28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其他經主管機關核准之擔保品</a:t>
            </a:r>
            <a:endParaRPr lang="zh-TW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9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zh-TW" altLang="en-US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参、擔保品範圍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2422815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標準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ppt/theme/theme2.xml><?xml version="1.0" encoding="utf-8"?>
<a:theme xmlns:a="http://schemas.openxmlformats.org/drawingml/2006/main" name="1_Citation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標準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2429</Words>
  <Application>Microsoft Office PowerPoint</Application>
  <PresentationFormat>寬螢幕</PresentationFormat>
  <Paragraphs>270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40" baseType="lpstr">
      <vt:lpstr>Adobe Fan Heiti Std B</vt:lpstr>
      <vt:lpstr>微軟正黑體</vt:lpstr>
      <vt:lpstr>新細明體</vt:lpstr>
      <vt:lpstr>標楷體</vt:lpstr>
      <vt:lpstr>Arial</vt:lpstr>
      <vt:lpstr>Calibri</vt:lpstr>
      <vt:lpstr>Constantia</vt:lpstr>
      <vt:lpstr>Times New Roman</vt:lpstr>
      <vt:lpstr>Wingdings</vt:lpstr>
      <vt:lpstr>CitationVTI</vt:lpstr>
      <vt:lpstr>1_CitationVTI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LAMSON, Michael Jr [Student]</dc:creator>
  <cp:lastModifiedBy>陳旭怡</cp:lastModifiedBy>
  <cp:revision>160</cp:revision>
  <dcterms:created xsi:type="dcterms:W3CDTF">2023-01-28T06:44:39Z</dcterms:created>
  <dcterms:modified xsi:type="dcterms:W3CDTF">2023-12-25T07:04:31Z</dcterms:modified>
</cp:coreProperties>
</file>