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 id="2147483739" r:id="rId2"/>
  </p:sldMasterIdLst>
  <p:notesMasterIdLst>
    <p:notesMasterId r:id="rId30"/>
  </p:notesMasterIdLst>
  <p:sldIdLst>
    <p:sldId id="256" r:id="rId3"/>
    <p:sldId id="271" r:id="rId4"/>
    <p:sldId id="296" r:id="rId5"/>
    <p:sldId id="273" r:id="rId6"/>
    <p:sldId id="274" r:id="rId7"/>
    <p:sldId id="275" r:id="rId8"/>
    <p:sldId id="276" r:id="rId9"/>
    <p:sldId id="277" r:id="rId10"/>
    <p:sldId id="278" r:id="rId11"/>
    <p:sldId id="279" r:id="rId12"/>
    <p:sldId id="280" r:id="rId13"/>
    <p:sldId id="281" r:id="rId14"/>
    <p:sldId id="282" r:id="rId15"/>
    <p:sldId id="283" r:id="rId16"/>
    <p:sldId id="298" r:id="rId17"/>
    <p:sldId id="305" r:id="rId18"/>
    <p:sldId id="285" r:id="rId19"/>
    <p:sldId id="286" r:id="rId20"/>
    <p:sldId id="287" r:id="rId21"/>
    <p:sldId id="288" r:id="rId22"/>
    <p:sldId id="289" r:id="rId23"/>
    <p:sldId id="290" r:id="rId24"/>
    <p:sldId id="304" r:id="rId25"/>
    <p:sldId id="293" r:id="rId26"/>
    <p:sldId id="294" r:id="rId27"/>
    <p:sldId id="299" r:id="rId28"/>
    <p:sldId id="303" r:id="rId29"/>
  </p:sldIdLst>
  <p:sldSz cx="12192000" cy="6858000"/>
  <p:notesSz cx="6858000" cy="9144000"/>
  <p:defaultTextStyle>
    <a:defPPr>
      <a:defRPr lang="en-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15CD"/>
    <a:srgbClr val="0000CC"/>
    <a:srgbClr val="6284AA"/>
    <a:srgbClr val="088ABE"/>
    <a:srgbClr val="057DB3"/>
    <a:srgbClr val="1594C6"/>
    <a:srgbClr val="056CA5"/>
    <a:srgbClr val="0E8FC2"/>
    <a:srgbClr val="0F4372"/>
    <a:srgbClr val="0066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p:cViewPr varScale="1">
        <p:scale>
          <a:sx n="98" d="100"/>
          <a:sy n="98" d="100"/>
        </p:scale>
        <p:origin x="10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EC61D4-D0C1-4AD2-8FCA-F39D80D66161}"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zh-TW" altLang="en-US"/>
        </a:p>
      </dgm:t>
    </dgm:pt>
    <dgm:pt modelId="{00E550A7-BDBA-4BB4-8A4B-860E76887DD2}">
      <dgm:prSet phldrT="[文字]" custT="1"/>
      <dgm:spPr>
        <a:xfrm>
          <a:off x="2306900" y="950"/>
          <a:ext cx="1482369" cy="963540"/>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zh-TW" altLang="en-US" sz="2000" dirty="0">
              <a:solidFill>
                <a:sysClr val="window" lastClr="FFFFFF"/>
              </a:solidFill>
              <a:latin typeface="Constantia"/>
              <a:ea typeface="標楷體" panose="03000509000000000000" pitchFamily="65" charset="-120"/>
              <a:cs typeface="+mn-cs"/>
            </a:rPr>
            <a:t>券商準備</a:t>
          </a:r>
          <a:endParaRPr lang="en-US" altLang="zh-TW" sz="2000" dirty="0">
            <a:solidFill>
              <a:sysClr val="window" lastClr="FFFFFF"/>
            </a:solidFill>
            <a:latin typeface="Constantia"/>
            <a:ea typeface="標楷體" panose="03000509000000000000" pitchFamily="65" charset="-120"/>
            <a:cs typeface="+mn-cs"/>
          </a:endParaRPr>
        </a:p>
        <a:p>
          <a:r>
            <a:rPr lang="zh-TW" altLang="en-US" sz="2000" dirty="0">
              <a:solidFill>
                <a:sysClr val="window" lastClr="FFFFFF"/>
              </a:solidFill>
              <a:latin typeface="Constantia"/>
              <a:ea typeface="標楷體" panose="03000509000000000000" pitchFamily="65" charset="-120"/>
              <a:cs typeface="+mn-cs"/>
            </a:rPr>
            <a:t>申請書件</a:t>
          </a:r>
        </a:p>
      </dgm:t>
    </dgm:pt>
    <dgm:pt modelId="{058C7D76-E864-419C-BAD2-FB7DBF911E26}" type="parTrans" cxnId="{7AD8B022-9D7F-463D-8FB0-12229253C1B0}">
      <dgm:prSet/>
      <dgm:spPr/>
      <dgm:t>
        <a:bodyPr/>
        <a:lstStyle/>
        <a:p>
          <a:endParaRPr lang="zh-TW" altLang="en-US"/>
        </a:p>
      </dgm:t>
    </dgm:pt>
    <dgm:pt modelId="{FE25F626-D341-4E33-956A-CACDCEF4B1F5}" type="sibTrans" cxnId="{7AD8B022-9D7F-463D-8FB0-12229253C1B0}">
      <dgm:prSet/>
      <dgm:spPr>
        <a:xfrm>
          <a:off x="1121441" y="482720"/>
          <a:ext cx="3853287" cy="3853287"/>
        </a:xfrm>
        <a:custGeom>
          <a:avLst/>
          <a:gdLst/>
          <a:ahLst/>
          <a:cxnLst/>
          <a:rect l="0" t="0" r="0" b="0"/>
          <a:pathLst>
            <a:path>
              <a:moveTo>
                <a:pt x="2866805" y="244962"/>
              </a:moveTo>
              <a:arcTo wR="1926643" hR="1926643" stAng="17952470" swAng="1213072"/>
            </a:path>
          </a:pathLst>
        </a:custGeom>
        <a:noFill/>
        <a:ln w="9525" cap="flat" cmpd="sng" algn="ctr">
          <a:solidFill>
            <a:srgbClr val="4F81BD">
              <a:hueOff val="0"/>
              <a:satOff val="0"/>
              <a:lumOff val="0"/>
              <a:alphaOff val="0"/>
            </a:srgbClr>
          </a:solidFill>
          <a:prstDash val="solid"/>
          <a:tailEnd type="arrow"/>
        </a:ln>
        <a:effectLst/>
      </dgm:spPr>
      <dgm:t>
        <a:bodyPr/>
        <a:lstStyle/>
        <a:p>
          <a:endParaRPr lang="zh-TW" altLang="en-US"/>
        </a:p>
      </dgm:t>
    </dgm:pt>
    <dgm:pt modelId="{64FCD26F-317A-4A8E-AAD6-7D34BE66FEE3}">
      <dgm:prSet phldrT="[文字]" custT="1"/>
      <dgm:spPr>
        <a:xfrm>
          <a:off x="4139247" y="1332229"/>
          <a:ext cx="1482369" cy="963540"/>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zh-TW" altLang="en-US" sz="2000" dirty="0">
              <a:solidFill>
                <a:sysClr val="window" lastClr="FFFFFF"/>
              </a:solidFill>
              <a:latin typeface="Constantia"/>
              <a:ea typeface="標楷體" panose="03000509000000000000" pitchFamily="65" charset="-120"/>
              <a:cs typeface="+mn-cs"/>
            </a:rPr>
            <a:t>交易所</a:t>
          </a:r>
          <a:endParaRPr lang="en-US" altLang="zh-TW" sz="2000" dirty="0">
            <a:solidFill>
              <a:sysClr val="window" lastClr="FFFFFF"/>
            </a:solidFill>
            <a:latin typeface="Constantia"/>
            <a:ea typeface="標楷體" panose="03000509000000000000" pitchFamily="65" charset="-120"/>
            <a:cs typeface="+mn-cs"/>
          </a:endParaRPr>
        </a:p>
        <a:p>
          <a:r>
            <a:rPr lang="zh-TW" altLang="en-US" sz="2000" dirty="0">
              <a:solidFill>
                <a:sysClr val="window" lastClr="FFFFFF"/>
              </a:solidFill>
              <a:latin typeface="Constantia"/>
              <a:ea typeface="標楷體" panose="03000509000000000000" pitchFamily="65" charset="-120"/>
              <a:cs typeface="+mn-cs"/>
            </a:rPr>
            <a:t>初審通過</a:t>
          </a:r>
        </a:p>
      </dgm:t>
    </dgm:pt>
    <dgm:pt modelId="{9C011CCD-6A3F-4552-9248-42FBB2622B64}" type="parTrans" cxnId="{9A97C5FF-988B-4585-B6C3-EE1BE737BA8F}">
      <dgm:prSet/>
      <dgm:spPr/>
      <dgm:t>
        <a:bodyPr/>
        <a:lstStyle/>
        <a:p>
          <a:endParaRPr lang="zh-TW" altLang="en-US"/>
        </a:p>
      </dgm:t>
    </dgm:pt>
    <dgm:pt modelId="{9950A552-8415-41F4-8D4E-528D6E15421D}" type="sibTrans" cxnId="{9A97C5FF-988B-4585-B6C3-EE1BE737BA8F}">
      <dgm:prSet/>
      <dgm:spPr>
        <a:xfrm>
          <a:off x="1121441" y="482720"/>
          <a:ext cx="3853287" cy="3853287"/>
        </a:xfrm>
        <a:custGeom>
          <a:avLst/>
          <a:gdLst/>
          <a:ahLst/>
          <a:cxnLst/>
          <a:rect l="0" t="0" r="0" b="0"/>
          <a:pathLst>
            <a:path>
              <a:moveTo>
                <a:pt x="3848685" y="2059730"/>
              </a:moveTo>
              <a:arcTo wR="1926643" hR="1926643" stAng="21837658" swAng="1360912"/>
            </a:path>
          </a:pathLst>
        </a:custGeom>
        <a:noFill/>
        <a:ln w="9525" cap="flat" cmpd="sng" algn="ctr">
          <a:solidFill>
            <a:srgbClr val="4F81BD">
              <a:hueOff val="0"/>
              <a:satOff val="0"/>
              <a:lumOff val="0"/>
              <a:alphaOff val="0"/>
            </a:srgbClr>
          </a:solidFill>
          <a:prstDash val="solid"/>
          <a:tailEnd type="arrow"/>
        </a:ln>
        <a:effectLst/>
      </dgm:spPr>
      <dgm:t>
        <a:bodyPr/>
        <a:lstStyle/>
        <a:p>
          <a:endParaRPr lang="zh-TW" altLang="en-US"/>
        </a:p>
      </dgm:t>
    </dgm:pt>
    <dgm:pt modelId="{6C4D9C8B-53CE-4B0A-B43C-576663BB01E1}">
      <dgm:prSet phldrT="[文字]" custT="1"/>
      <dgm:spPr>
        <a:xfrm>
          <a:off x="3439353" y="3486282"/>
          <a:ext cx="1482369" cy="963540"/>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zh-TW" altLang="en-US" sz="2000" dirty="0">
              <a:solidFill>
                <a:sysClr val="window" lastClr="FFFFFF"/>
              </a:solidFill>
              <a:latin typeface="Constantia"/>
              <a:ea typeface="標楷體" panose="03000509000000000000" pitchFamily="65" charset="-120"/>
              <a:cs typeface="+mn-cs"/>
            </a:rPr>
            <a:t>證期局</a:t>
          </a:r>
          <a:endParaRPr lang="en-US" altLang="zh-TW" sz="2000" dirty="0">
            <a:solidFill>
              <a:sysClr val="window" lastClr="FFFFFF"/>
            </a:solidFill>
            <a:latin typeface="Constantia"/>
            <a:ea typeface="標楷體" panose="03000509000000000000" pitchFamily="65" charset="-120"/>
            <a:cs typeface="+mn-cs"/>
          </a:endParaRPr>
        </a:p>
        <a:p>
          <a:r>
            <a:rPr lang="zh-TW" altLang="en-US" sz="2000" dirty="0">
              <a:solidFill>
                <a:sysClr val="window" lastClr="FFFFFF"/>
              </a:solidFill>
              <a:latin typeface="Constantia"/>
              <a:ea typeface="標楷體" panose="03000509000000000000" pitchFamily="65" charset="-120"/>
              <a:cs typeface="+mn-cs"/>
            </a:rPr>
            <a:t>審核</a:t>
          </a:r>
        </a:p>
      </dgm:t>
    </dgm:pt>
    <dgm:pt modelId="{29C25541-C5B9-4D54-B668-819FB453A2AF}" type="parTrans" cxnId="{53166B8A-A728-4932-9C03-2F04372C4B8F}">
      <dgm:prSet/>
      <dgm:spPr/>
      <dgm:t>
        <a:bodyPr/>
        <a:lstStyle/>
        <a:p>
          <a:endParaRPr lang="zh-TW" altLang="en-US"/>
        </a:p>
      </dgm:t>
    </dgm:pt>
    <dgm:pt modelId="{198CF816-3CAB-4C9B-AFF4-230D78402964}" type="sibTrans" cxnId="{53166B8A-A728-4932-9C03-2F04372C4B8F}">
      <dgm:prSet/>
      <dgm:spPr>
        <a:xfrm>
          <a:off x="1121441" y="482720"/>
          <a:ext cx="3853287" cy="3853287"/>
        </a:xfrm>
        <a:custGeom>
          <a:avLst/>
          <a:gdLst/>
          <a:ahLst/>
          <a:cxnLst/>
          <a:rect l="0" t="0" r="0" b="0"/>
          <a:pathLst>
            <a:path>
              <a:moveTo>
                <a:pt x="2163544" y="3838667"/>
              </a:moveTo>
              <a:arcTo wR="1926643" hR="1926643" stAng="4976222" swAng="847557"/>
            </a:path>
          </a:pathLst>
        </a:custGeom>
        <a:noFill/>
        <a:ln w="9525" cap="flat" cmpd="sng" algn="ctr">
          <a:solidFill>
            <a:srgbClr val="4F81BD">
              <a:hueOff val="0"/>
              <a:satOff val="0"/>
              <a:lumOff val="0"/>
              <a:alphaOff val="0"/>
            </a:srgbClr>
          </a:solidFill>
          <a:prstDash val="solid"/>
          <a:tailEnd type="arrow"/>
        </a:ln>
        <a:effectLst/>
      </dgm:spPr>
      <dgm:t>
        <a:bodyPr/>
        <a:lstStyle/>
        <a:p>
          <a:endParaRPr lang="zh-TW" altLang="en-US"/>
        </a:p>
      </dgm:t>
    </dgm:pt>
    <dgm:pt modelId="{1A4CF595-3CA3-4660-82B2-79FF849CD123}">
      <dgm:prSet phldrT="[文字]" custT="1"/>
      <dgm:spPr>
        <a:xfrm>
          <a:off x="1174447" y="3486282"/>
          <a:ext cx="1482369" cy="963540"/>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zh-TW" altLang="en-US" sz="2000" dirty="0">
              <a:solidFill>
                <a:sysClr val="window" lastClr="FFFFFF"/>
              </a:solidFill>
              <a:latin typeface="Constantia"/>
              <a:ea typeface="標楷體" panose="03000509000000000000" pitchFamily="65" charset="-120"/>
              <a:cs typeface="+mn-cs"/>
            </a:rPr>
            <a:t>證期局</a:t>
          </a:r>
          <a:endParaRPr lang="en-US" altLang="zh-TW" sz="2000" dirty="0">
            <a:solidFill>
              <a:sysClr val="window" lastClr="FFFFFF"/>
            </a:solidFill>
            <a:latin typeface="Constantia"/>
            <a:ea typeface="標楷體" panose="03000509000000000000" pitchFamily="65" charset="-120"/>
            <a:cs typeface="+mn-cs"/>
          </a:endParaRPr>
        </a:p>
        <a:p>
          <a:r>
            <a:rPr lang="zh-TW" altLang="en-US" sz="2000" dirty="0">
              <a:solidFill>
                <a:sysClr val="window" lastClr="FFFFFF"/>
              </a:solidFill>
              <a:latin typeface="Constantia"/>
              <a:ea typeface="標楷體" panose="03000509000000000000" pitchFamily="65" charset="-120"/>
              <a:cs typeface="+mn-cs"/>
            </a:rPr>
            <a:t>核可</a:t>
          </a:r>
        </a:p>
      </dgm:t>
    </dgm:pt>
    <dgm:pt modelId="{3BA83CF3-4B24-45A3-9D9E-1777CD569182}" type="parTrans" cxnId="{76397BD5-502B-4F4F-A290-20C8EA830121}">
      <dgm:prSet/>
      <dgm:spPr/>
      <dgm:t>
        <a:bodyPr/>
        <a:lstStyle/>
        <a:p>
          <a:endParaRPr lang="zh-TW" altLang="en-US"/>
        </a:p>
      </dgm:t>
    </dgm:pt>
    <dgm:pt modelId="{58134AD0-B1F8-4EF5-837B-0545B4563CB7}" type="sibTrans" cxnId="{76397BD5-502B-4F4F-A290-20C8EA830121}">
      <dgm:prSet/>
      <dgm:spPr>
        <a:xfrm>
          <a:off x="1121441" y="482720"/>
          <a:ext cx="3853287" cy="3853287"/>
        </a:xfrm>
        <a:custGeom>
          <a:avLst/>
          <a:gdLst/>
          <a:ahLst/>
          <a:cxnLst/>
          <a:rect l="0" t="0" r="0" b="0"/>
          <a:pathLst>
            <a:path>
              <a:moveTo>
                <a:pt x="204572" y="2790603"/>
              </a:moveTo>
              <a:arcTo wR="1926643" hR="1926643" stAng="9201430" swAng="1360912"/>
            </a:path>
          </a:pathLst>
        </a:custGeom>
        <a:noFill/>
        <a:ln w="9525" cap="flat" cmpd="sng" algn="ctr">
          <a:solidFill>
            <a:srgbClr val="4F81BD">
              <a:hueOff val="0"/>
              <a:satOff val="0"/>
              <a:lumOff val="0"/>
              <a:alphaOff val="0"/>
            </a:srgbClr>
          </a:solidFill>
          <a:prstDash val="solid"/>
          <a:tailEnd type="arrow"/>
        </a:ln>
        <a:effectLst/>
      </dgm:spPr>
      <dgm:t>
        <a:bodyPr/>
        <a:lstStyle/>
        <a:p>
          <a:endParaRPr lang="zh-TW" altLang="en-US"/>
        </a:p>
      </dgm:t>
    </dgm:pt>
    <dgm:pt modelId="{A79D7A69-2AA8-4595-89F3-CF47DD35D2F3}">
      <dgm:prSet phldrT="[文字]"/>
      <dgm:spPr>
        <a:xfrm>
          <a:off x="474552" y="1332229"/>
          <a:ext cx="1482369" cy="963540"/>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zh-TW" altLang="en-US" dirty="0">
              <a:solidFill>
                <a:sysClr val="window" lastClr="FFFFFF"/>
              </a:solidFill>
              <a:latin typeface="Constantia"/>
              <a:ea typeface="標楷體" panose="03000509000000000000" pitchFamily="65" charset="-120"/>
              <a:cs typeface="+mn-cs"/>
            </a:rPr>
            <a:t>交易所函</a:t>
          </a:r>
          <a:endParaRPr lang="en-US" altLang="zh-TW" dirty="0">
            <a:solidFill>
              <a:sysClr val="window" lastClr="FFFFFF"/>
            </a:solidFill>
            <a:latin typeface="Constantia"/>
            <a:ea typeface="標楷體" panose="03000509000000000000" pitchFamily="65" charset="-120"/>
            <a:cs typeface="+mn-cs"/>
          </a:endParaRPr>
        </a:p>
        <a:p>
          <a:r>
            <a:rPr lang="zh-TW" altLang="en-US" dirty="0">
              <a:solidFill>
                <a:sysClr val="window" lastClr="FFFFFF"/>
              </a:solidFill>
              <a:latin typeface="Constantia"/>
              <a:ea typeface="標楷體" panose="03000509000000000000" pitchFamily="65" charset="-120"/>
              <a:cs typeface="+mn-cs"/>
            </a:rPr>
            <a:t>覆券商同意</a:t>
          </a:r>
        </a:p>
      </dgm:t>
    </dgm:pt>
    <dgm:pt modelId="{1850E42D-5394-407D-B6F3-9ADEC6168E62}" type="parTrans" cxnId="{14AFC14D-8EB4-4EE6-8F59-EE31DA86D46E}">
      <dgm:prSet/>
      <dgm:spPr/>
      <dgm:t>
        <a:bodyPr/>
        <a:lstStyle/>
        <a:p>
          <a:endParaRPr lang="zh-TW" altLang="en-US"/>
        </a:p>
      </dgm:t>
    </dgm:pt>
    <dgm:pt modelId="{3E5D7D93-24AF-417B-9DF3-39F37490100F}" type="sibTrans" cxnId="{14AFC14D-8EB4-4EE6-8F59-EE31DA86D46E}">
      <dgm:prSet/>
      <dgm:spPr>
        <a:xfrm>
          <a:off x="1121441" y="482720"/>
          <a:ext cx="3853287" cy="3853287"/>
        </a:xfrm>
        <a:custGeom>
          <a:avLst/>
          <a:gdLst/>
          <a:ahLst/>
          <a:cxnLst/>
          <a:rect l="0" t="0" r="0" b="0"/>
          <a:pathLst>
            <a:path>
              <a:moveTo>
                <a:pt x="463236" y="673489"/>
              </a:moveTo>
              <a:arcTo wR="1926643" hR="1926643" stAng="13234459" swAng="1213072"/>
            </a:path>
          </a:pathLst>
        </a:custGeom>
        <a:noFill/>
        <a:ln w="9525" cap="flat" cmpd="sng" algn="ctr">
          <a:solidFill>
            <a:srgbClr val="4F81BD">
              <a:hueOff val="0"/>
              <a:satOff val="0"/>
              <a:lumOff val="0"/>
              <a:alphaOff val="0"/>
            </a:srgbClr>
          </a:solidFill>
          <a:prstDash val="solid"/>
          <a:tailEnd type="arrow"/>
        </a:ln>
        <a:effectLst/>
      </dgm:spPr>
      <dgm:t>
        <a:bodyPr/>
        <a:lstStyle/>
        <a:p>
          <a:endParaRPr lang="zh-TW" altLang="en-US"/>
        </a:p>
      </dgm:t>
    </dgm:pt>
    <dgm:pt modelId="{EC6415E9-4DFC-42EB-9E31-014660BE2D24}" type="pres">
      <dgm:prSet presAssocID="{AAEC61D4-D0C1-4AD2-8FCA-F39D80D66161}" presName="cycle" presStyleCnt="0">
        <dgm:presLayoutVars>
          <dgm:dir/>
          <dgm:resizeHandles val="exact"/>
        </dgm:presLayoutVars>
      </dgm:prSet>
      <dgm:spPr/>
      <dgm:t>
        <a:bodyPr/>
        <a:lstStyle/>
        <a:p>
          <a:endParaRPr lang="zh-TW" altLang="en-US"/>
        </a:p>
      </dgm:t>
    </dgm:pt>
    <dgm:pt modelId="{47C3C010-43CB-44BB-A51B-57FF0ED98B78}" type="pres">
      <dgm:prSet presAssocID="{00E550A7-BDBA-4BB4-8A4B-860E76887DD2}" presName="node" presStyleLbl="node1" presStyleIdx="0" presStyleCnt="5">
        <dgm:presLayoutVars>
          <dgm:bulletEnabled val="1"/>
        </dgm:presLayoutVars>
      </dgm:prSet>
      <dgm:spPr/>
      <dgm:t>
        <a:bodyPr/>
        <a:lstStyle/>
        <a:p>
          <a:endParaRPr lang="zh-TW" altLang="en-US"/>
        </a:p>
      </dgm:t>
    </dgm:pt>
    <dgm:pt modelId="{DC7EE899-BFF0-4CF0-9F41-AB4DB36E76CE}" type="pres">
      <dgm:prSet presAssocID="{00E550A7-BDBA-4BB4-8A4B-860E76887DD2}" presName="spNode" presStyleCnt="0"/>
      <dgm:spPr/>
    </dgm:pt>
    <dgm:pt modelId="{C88B00D5-8710-4CB0-A085-3616FCE80C76}" type="pres">
      <dgm:prSet presAssocID="{FE25F626-D341-4E33-956A-CACDCEF4B1F5}" presName="sibTrans" presStyleLbl="sibTrans1D1" presStyleIdx="0" presStyleCnt="5"/>
      <dgm:spPr/>
      <dgm:t>
        <a:bodyPr/>
        <a:lstStyle/>
        <a:p>
          <a:endParaRPr lang="zh-TW" altLang="en-US"/>
        </a:p>
      </dgm:t>
    </dgm:pt>
    <dgm:pt modelId="{7B4CA93F-89B4-41B3-8ADB-16A0BA143878}" type="pres">
      <dgm:prSet presAssocID="{64FCD26F-317A-4A8E-AAD6-7D34BE66FEE3}" presName="node" presStyleLbl="node1" presStyleIdx="1" presStyleCnt="5">
        <dgm:presLayoutVars>
          <dgm:bulletEnabled val="1"/>
        </dgm:presLayoutVars>
      </dgm:prSet>
      <dgm:spPr/>
      <dgm:t>
        <a:bodyPr/>
        <a:lstStyle/>
        <a:p>
          <a:endParaRPr lang="zh-TW" altLang="en-US"/>
        </a:p>
      </dgm:t>
    </dgm:pt>
    <dgm:pt modelId="{512EE95E-075B-4665-AF95-FF8D68DE9632}" type="pres">
      <dgm:prSet presAssocID="{64FCD26F-317A-4A8E-AAD6-7D34BE66FEE3}" presName="spNode" presStyleCnt="0"/>
      <dgm:spPr/>
    </dgm:pt>
    <dgm:pt modelId="{3C9B28E1-19D0-4352-B1F1-4348146EB540}" type="pres">
      <dgm:prSet presAssocID="{9950A552-8415-41F4-8D4E-528D6E15421D}" presName="sibTrans" presStyleLbl="sibTrans1D1" presStyleIdx="1" presStyleCnt="5"/>
      <dgm:spPr/>
      <dgm:t>
        <a:bodyPr/>
        <a:lstStyle/>
        <a:p>
          <a:endParaRPr lang="zh-TW" altLang="en-US"/>
        </a:p>
      </dgm:t>
    </dgm:pt>
    <dgm:pt modelId="{B171ADB7-ECB1-4739-B36B-9D6439302C78}" type="pres">
      <dgm:prSet presAssocID="{6C4D9C8B-53CE-4B0A-B43C-576663BB01E1}" presName="node" presStyleLbl="node1" presStyleIdx="2" presStyleCnt="5">
        <dgm:presLayoutVars>
          <dgm:bulletEnabled val="1"/>
        </dgm:presLayoutVars>
      </dgm:prSet>
      <dgm:spPr/>
      <dgm:t>
        <a:bodyPr/>
        <a:lstStyle/>
        <a:p>
          <a:endParaRPr lang="zh-TW" altLang="en-US"/>
        </a:p>
      </dgm:t>
    </dgm:pt>
    <dgm:pt modelId="{9C2EB6F9-A767-448E-AC55-AB02EEA4103D}" type="pres">
      <dgm:prSet presAssocID="{6C4D9C8B-53CE-4B0A-B43C-576663BB01E1}" presName="spNode" presStyleCnt="0"/>
      <dgm:spPr/>
    </dgm:pt>
    <dgm:pt modelId="{62A2135D-7BBC-4B27-99DB-D04FC61E54B3}" type="pres">
      <dgm:prSet presAssocID="{198CF816-3CAB-4C9B-AFF4-230D78402964}" presName="sibTrans" presStyleLbl="sibTrans1D1" presStyleIdx="2" presStyleCnt="5"/>
      <dgm:spPr/>
      <dgm:t>
        <a:bodyPr/>
        <a:lstStyle/>
        <a:p>
          <a:endParaRPr lang="zh-TW" altLang="en-US"/>
        </a:p>
      </dgm:t>
    </dgm:pt>
    <dgm:pt modelId="{4A8C631B-59D8-4004-B803-C4E8B70215D4}" type="pres">
      <dgm:prSet presAssocID="{1A4CF595-3CA3-4660-82B2-79FF849CD123}" presName="node" presStyleLbl="node1" presStyleIdx="3" presStyleCnt="5">
        <dgm:presLayoutVars>
          <dgm:bulletEnabled val="1"/>
        </dgm:presLayoutVars>
      </dgm:prSet>
      <dgm:spPr/>
      <dgm:t>
        <a:bodyPr/>
        <a:lstStyle/>
        <a:p>
          <a:endParaRPr lang="zh-TW" altLang="en-US"/>
        </a:p>
      </dgm:t>
    </dgm:pt>
    <dgm:pt modelId="{6F78904F-D96D-4B91-92BA-F519939EEFE1}" type="pres">
      <dgm:prSet presAssocID="{1A4CF595-3CA3-4660-82B2-79FF849CD123}" presName="spNode" presStyleCnt="0"/>
      <dgm:spPr/>
    </dgm:pt>
    <dgm:pt modelId="{FB763795-662E-4041-AE3E-7D2DC12AB1AB}" type="pres">
      <dgm:prSet presAssocID="{58134AD0-B1F8-4EF5-837B-0545B4563CB7}" presName="sibTrans" presStyleLbl="sibTrans1D1" presStyleIdx="3" presStyleCnt="5"/>
      <dgm:spPr/>
      <dgm:t>
        <a:bodyPr/>
        <a:lstStyle/>
        <a:p>
          <a:endParaRPr lang="zh-TW" altLang="en-US"/>
        </a:p>
      </dgm:t>
    </dgm:pt>
    <dgm:pt modelId="{FF5FE5CE-C5B2-48EB-82B6-64EADD7D8DB8}" type="pres">
      <dgm:prSet presAssocID="{A79D7A69-2AA8-4595-89F3-CF47DD35D2F3}" presName="node" presStyleLbl="node1" presStyleIdx="4" presStyleCnt="5">
        <dgm:presLayoutVars>
          <dgm:bulletEnabled val="1"/>
        </dgm:presLayoutVars>
      </dgm:prSet>
      <dgm:spPr/>
      <dgm:t>
        <a:bodyPr/>
        <a:lstStyle/>
        <a:p>
          <a:endParaRPr lang="zh-TW" altLang="en-US"/>
        </a:p>
      </dgm:t>
    </dgm:pt>
    <dgm:pt modelId="{29B4DC84-E6DD-4579-B8AA-7E3F71D44708}" type="pres">
      <dgm:prSet presAssocID="{A79D7A69-2AA8-4595-89F3-CF47DD35D2F3}" presName="spNode" presStyleCnt="0"/>
      <dgm:spPr/>
    </dgm:pt>
    <dgm:pt modelId="{5D995598-456A-4561-AE1A-0524661641BC}" type="pres">
      <dgm:prSet presAssocID="{3E5D7D93-24AF-417B-9DF3-39F37490100F}" presName="sibTrans" presStyleLbl="sibTrans1D1" presStyleIdx="4" presStyleCnt="5"/>
      <dgm:spPr/>
      <dgm:t>
        <a:bodyPr/>
        <a:lstStyle/>
        <a:p>
          <a:endParaRPr lang="zh-TW" altLang="en-US"/>
        </a:p>
      </dgm:t>
    </dgm:pt>
  </dgm:ptLst>
  <dgm:cxnLst>
    <dgm:cxn modelId="{7AD8B022-9D7F-463D-8FB0-12229253C1B0}" srcId="{AAEC61D4-D0C1-4AD2-8FCA-F39D80D66161}" destId="{00E550A7-BDBA-4BB4-8A4B-860E76887DD2}" srcOrd="0" destOrd="0" parTransId="{058C7D76-E864-419C-BAD2-FB7DBF911E26}" sibTransId="{FE25F626-D341-4E33-956A-CACDCEF4B1F5}"/>
    <dgm:cxn modelId="{E7AF5447-A023-48A7-A589-8204F1ACC462}" type="presOf" srcId="{6C4D9C8B-53CE-4B0A-B43C-576663BB01E1}" destId="{B171ADB7-ECB1-4739-B36B-9D6439302C78}" srcOrd="0" destOrd="0" presId="urn:microsoft.com/office/officeart/2005/8/layout/cycle5"/>
    <dgm:cxn modelId="{9A97C5FF-988B-4585-B6C3-EE1BE737BA8F}" srcId="{AAEC61D4-D0C1-4AD2-8FCA-F39D80D66161}" destId="{64FCD26F-317A-4A8E-AAD6-7D34BE66FEE3}" srcOrd="1" destOrd="0" parTransId="{9C011CCD-6A3F-4552-9248-42FBB2622B64}" sibTransId="{9950A552-8415-41F4-8D4E-528D6E15421D}"/>
    <dgm:cxn modelId="{AD1D4DB7-0CFD-42DA-87D7-EFC70E41D2C9}" type="presOf" srcId="{1A4CF595-3CA3-4660-82B2-79FF849CD123}" destId="{4A8C631B-59D8-4004-B803-C4E8B70215D4}" srcOrd="0" destOrd="0" presId="urn:microsoft.com/office/officeart/2005/8/layout/cycle5"/>
    <dgm:cxn modelId="{CF01CC07-1D3E-4351-9C7C-E97DB779D86E}" type="presOf" srcId="{3E5D7D93-24AF-417B-9DF3-39F37490100F}" destId="{5D995598-456A-4561-AE1A-0524661641BC}" srcOrd="0" destOrd="0" presId="urn:microsoft.com/office/officeart/2005/8/layout/cycle5"/>
    <dgm:cxn modelId="{CBB52F3E-31F1-4E34-9954-9D6AB759C2C1}" type="presOf" srcId="{198CF816-3CAB-4C9B-AFF4-230D78402964}" destId="{62A2135D-7BBC-4B27-99DB-D04FC61E54B3}" srcOrd="0" destOrd="0" presId="urn:microsoft.com/office/officeart/2005/8/layout/cycle5"/>
    <dgm:cxn modelId="{14AFC14D-8EB4-4EE6-8F59-EE31DA86D46E}" srcId="{AAEC61D4-D0C1-4AD2-8FCA-F39D80D66161}" destId="{A79D7A69-2AA8-4595-89F3-CF47DD35D2F3}" srcOrd="4" destOrd="0" parTransId="{1850E42D-5394-407D-B6F3-9ADEC6168E62}" sibTransId="{3E5D7D93-24AF-417B-9DF3-39F37490100F}"/>
    <dgm:cxn modelId="{34985A08-75A6-4B99-8466-D166CE48885B}" type="presOf" srcId="{A79D7A69-2AA8-4595-89F3-CF47DD35D2F3}" destId="{FF5FE5CE-C5B2-48EB-82B6-64EADD7D8DB8}" srcOrd="0" destOrd="0" presId="urn:microsoft.com/office/officeart/2005/8/layout/cycle5"/>
    <dgm:cxn modelId="{1E659FB2-5914-41A8-B08E-DA68D7F5EC1A}" type="presOf" srcId="{9950A552-8415-41F4-8D4E-528D6E15421D}" destId="{3C9B28E1-19D0-4352-B1F1-4348146EB540}" srcOrd="0" destOrd="0" presId="urn:microsoft.com/office/officeart/2005/8/layout/cycle5"/>
    <dgm:cxn modelId="{76397BD5-502B-4F4F-A290-20C8EA830121}" srcId="{AAEC61D4-D0C1-4AD2-8FCA-F39D80D66161}" destId="{1A4CF595-3CA3-4660-82B2-79FF849CD123}" srcOrd="3" destOrd="0" parTransId="{3BA83CF3-4B24-45A3-9D9E-1777CD569182}" sibTransId="{58134AD0-B1F8-4EF5-837B-0545B4563CB7}"/>
    <dgm:cxn modelId="{5BA41FA2-1A80-430F-8157-A17E3D1E5B03}" type="presOf" srcId="{AAEC61D4-D0C1-4AD2-8FCA-F39D80D66161}" destId="{EC6415E9-4DFC-42EB-9E31-014660BE2D24}" srcOrd="0" destOrd="0" presId="urn:microsoft.com/office/officeart/2005/8/layout/cycle5"/>
    <dgm:cxn modelId="{C320460B-C936-49F3-B5F2-E3BDAE1EB399}" type="presOf" srcId="{FE25F626-D341-4E33-956A-CACDCEF4B1F5}" destId="{C88B00D5-8710-4CB0-A085-3616FCE80C76}" srcOrd="0" destOrd="0" presId="urn:microsoft.com/office/officeart/2005/8/layout/cycle5"/>
    <dgm:cxn modelId="{C80DE66A-974D-4FA9-8D42-F5198E64BEE5}" type="presOf" srcId="{58134AD0-B1F8-4EF5-837B-0545B4563CB7}" destId="{FB763795-662E-4041-AE3E-7D2DC12AB1AB}" srcOrd="0" destOrd="0" presId="urn:microsoft.com/office/officeart/2005/8/layout/cycle5"/>
    <dgm:cxn modelId="{53166B8A-A728-4932-9C03-2F04372C4B8F}" srcId="{AAEC61D4-D0C1-4AD2-8FCA-F39D80D66161}" destId="{6C4D9C8B-53CE-4B0A-B43C-576663BB01E1}" srcOrd="2" destOrd="0" parTransId="{29C25541-C5B9-4D54-B668-819FB453A2AF}" sibTransId="{198CF816-3CAB-4C9B-AFF4-230D78402964}"/>
    <dgm:cxn modelId="{33A00A7F-0A6D-4A78-A46A-7036C7A58433}" type="presOf" srcId="{00E550A7-BDBA-4BB4-8A4B-860E76887DD2}" destId="{47C3C010-43CB-44BB-A51B-57FF0ED98B78}" srcOrd="0" destOrd="0" presId="urn:microsoft.com/office/officeart/2005/8/layout/cycle5"/>
    <dgm:cxn modelId="{82457FF2-729B-4A17-A7CA-90BB89F33D7E}" type="presOf" srcId="{64FCD26F-317A-4A8E-AAD6-7D34BE66FEE3}" destId="{7B4CA93F-89B4-41B3-8ADB-16A0BA143878}" srcOrd="0" destOrd="0" presId="urn:microsoft.com/office/officeart/2005/8/layout/cycle5"/>
    <dgm:cxn modelId="{CD16B98D-81FC-493D-AB95-03E755A1EB10}" type="presParOf" srcId="{EC6415E9-4DFC-42EB-9E31-014660BE2D24}" destId="{47C3C010-43CB-44BB-A51B-57FF0ED98B78}" srcOrd="0" destOrd="0" presId="urn:microsoft.com/office/officeart/2005/8/layout/cycle5"/>
    <dgm:cxn modelId="{781B939A-9739-4457-A3AC-A81DD675C40C}" type="presParOf" srcId="{EC6415E9-4DFC-42EB-9E31-014660BE2D24}" destId="{DC7EE899-BFF0-4CF0-9F41-AB4DB36E76CE}" srcOrd="1" destOrd="0" presId="urn:microsoft.com/office/officeart/2005/8/layout/cycle5"/>
    <dgm:cxn modelId="{E38129FF-EA18-44D8-AA8B-36DB0018A5A8}" type="presParOf" srcId="{EC6415E9-4DFC-42EB-9E31-014660BE2D24}" destId="{C88B00D5-8710-4CB0-A085-3616FCE80C76}" srcOrd="2" destOrd="0" presId="urn:microsoft.com/office/officeart/2005/8/layout/cycle5"/>
    <dgm:cxn modelId="{9D3528C7-AC8E-418F-AE6A-80748422DEF4}" type="presParOf" srcId="{EC6415E9-4DFC-42EB-9E31-014660BE2D24}" destId="{7B4CA93F-89B4-41B3-8ADB-16A0BA143878}" srcOrd="3" destOrd="0" presId="urn:microsoft.com/office/officeart/2005/8/layout/cycle5"/>
    <dgm:cxn modelId="{4600A3A9-419C-4C5F-90E5-5A7799D85D43}" type="presParOf" srcId="{EC6415E9-4DFC-42EB-9E31-014660BE2D24}" destId="{512EE95E-075B-4665-AF95-FF8D68DE9632}" srcOrd="4" destOrd="0" presId="urn:microsoft.com/office/officeart/2005/8/layout/cycle5"/>
    <dgm:cxn modelId="{DB9BFBDF-068A-4622-A5CE-31727885EB52}" type="presParOf" srcId="{EC6415E9-4DFC-42EB-9E31-014660BE2D24}" destId="{3C9B28E1-19D0-4352-B1F1-4348146EB540}" srcOrd="5" destOrd="0" presId="urn:microsoft.com/office/officeart/2005/8/layout/cycle5"/>
    <dgm:cxn modelId="{67B76373-4910-4A1D-848C-37989D6A165D}" type="presParOf" srcId="{EC6415E9-4DFC-42EB-9E31-014660BE2D24}" destId="{B171ADB7-ECB1-4739-B36B-9D6439302C78}" srcOrd="6" destOrd="0" presId="urn:microsoft.com/office/officeart/2005/8/layout/cycle5"/>
    <dgm:cxn modelId="{A20D414C-4860-4B51-9B9A-0E952F7A8950}" type="presParOf" srcId="{EC6415E9-4DFC-42EB-9E31-014660BE2D24}" destId="{9C2EB6F9-A767-448E-AC55-AB02EEA4103D}" srcOrd="7" destOrd="0" presId="urn:microsoft.com/office/officeart/2005/8/layout/cycle5"/>
    <dgm:cxn modelId="{CC021B2A-DA98-4990-AFA8-0F985AA579EA}" type="presParOf" srcId="{EC6415E9-4DFC-42EB-9E31-014660BE2D24}" destId="{62A2135D-7BBC-4B27-99DB-D04FC61E54B3}" srcOrd="8" destOrd="0" presId="urn:microsoft.com/office/officeart/2005/8/layout/cycle5"/>
    <dgm:cxn modelId="{EB29E7AF-2ED1-4E14-B6E4-ADEBE0A279CD}" type="presParOf" srcId="{EC6415E9-4DFC-42EB-9E31-014660BE2D24}" destId="{4A8C631B-59D8-4004-B803-C4E8B70215D4}" srcOrd="9" destOrd="0" presId="urn:microsoft.com/office/officeart/2005/8/layout/cycle5"/>
    <dgm:cxn modelId="{45DFB8C4-C88C-403A-9E50-B8E27C9CA554}" type="presParOf" srcId="{EC6415E9-4DFC-42EB-9E31-014660BE2D24}" destId="{6F78904F-D96D-4B91-92BA-F519939EEFE1}" srcOrd="10" destOrd="0" presId="urn:microsoft.com/office/officeart/2005/8/layout/cycle5"/>
    <dgm:cxn modelId="{1A959E51-C9CD-4BC5-8567-0BD415C82A39}" type="presParOf" srcId="{EC6415E9-4DFC-42EB-9E31-014660BE2D24}" destId="{FB763795-662E-4041-AE3E-7D2DC12AB1AB}" srcOrd="11" destOrd="0" presId="urn:microsoft.com/office/officeart/2005/8/layout/cycle5"/>
    <dgm:cxn modelId="{F0282CD7-9AF2-41BC-ACF2-9E54819D2FA8}" type="presParOf" srcId="{EC6415E9-4DFC-42EB-9E31-014660BE2D24}" destId="{FF5FE5CE-C5B2-48EB-82B6-64EADD7D8DB8}" srcOrd="12" destOrd="0" presId="urn:microsoft.com/office/officeart/2005/8/layout/cycle5"/>
    <dgm:cxn modelId="{76EB2B99-41B9-4B42-8362-392888B60A6C}" type="presParOf" srcId="{EC6415E9-4DFC-42EB-9E31-014660BE2D24}" destId="{29B4DC84-E6DD-4579-B8AA-7E3F71D44708}" srcOrd="13" destOrd="0" presId="urn:microsoft.com/office/officeart/2005/8/layout/cycle5"/>
    <dgm:cxn modelId="{50BD85AB-2E19-4CB9-8F5C-EBE869CFAD51}" type="presParOf" srcId="{EC6415E9-4DFC-42EB-9E31-014660BE2D24}" destId="{5D995598-456A-4561-AE1A-0524661641BC}"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F3E1D4-3763-473F-8352-B018678C1CCC}"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zh-TW" altLang="en-US"/>
        </a:p>
      </dgm:t>
    </dgm:pt>
    <dgm:pt modelId="{AAD08A77-7138-4B95-A46A-4B2B2B929A0E}">
      <dgm:prSet phldrT="[文字]" custT="1"/>
      <dgm:spPr>
        <a:xfrm>
          <a:off x="2244171" y="175811"/>
          <a:ext cx="2600343" cy="2600343"/>
        </a:xfrm>
        <a:prstGeom prst="ellipse">
          <a:avLst/>
        </a:prstGeom>
        <a:solidFill>
          <a:srgbClr val="4F81BD">
            <a:alpha val="50000"/>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zh-TW" altLang="en-US" sz="1800" dirty="0">
              <a:solidFill>
                <a:sysClr val="windowText" lastClr="000000">
                  <a:hueOff val="0"/>
                  <a:satOff val="0"/>
                  <a:lumOff val="0"/>
                  <a:alphaOff val="0"/>
                </a:sysClr>
              </a:solidFill>
              <a:latin typeface="Constantia"/>
              <a:ea typeface="標楷體" panose="03000509000000000000" pitchFamily="65" charset="-120"/>
              <a:cs typeface="+mn-cs"/>
            </a:rPr>
            <a:t> </a:t>
          </a:r>
          <a:r>
            <a:rPr lang="zh-TW" altLang="en-US" sz="2000" dirty="0">
              <a:solidFill>
                <a:sysClr val="windowText" lastClr="000000">
                  <a:hueOff val="0"/>
                  <a:satOff val="0"/>
                  <a:lumOff val="0"/>
                  <a:alphaOff val="0"/>
                </a:sysClr>
              </a:solidFill>
              <a:latin typeface="Constantia"/>
              <a:ea typeface="標楷體" panose="03000509000000000000" pitchFamily="65" charset="-120"/>
              <a:cs typeface="+mn-cs"/>
            </a:rPr>
            <a:t>信用交易</a:t>
          </a:r>
          <a:endParaRPr lang="en-US" altLang="zh-TW" sz="2000" dirty="0">
            <a:solidFill>
              <a:sysClr val="windowText" lastClr="000000">
                <a:hueOff val="0"/>
                <a:satOff val="0"/>
                <a:lumOff val="0"/>
                <a:alphaOff val="0"/>
              </a:sysClr>
            </a:solidFill>
            <a:latin typeface="Constantia"/>
            <a:ea typeface="標楷體" panose="03000509000000000000" pitchFamily="65" charset="-120"/>
            <a:cs typeface="+mn-cs"/>
          </a:endParaRPr>
        </a:p>
        <a:p>
          <a:r>
            <a:rPr lang="zh-TW" altLang="en-US" sz="2000" dirty="0">
              <a:solidFill>
                <a:sysClr val="windowText" lastClr="000000">
                  <a:hueOff val="0"/>
                  <a:satOff val="0"/>
                  <a:lumOff val="0"/>
                  <a:alphaOff val="0"/>
                </a:sysClr>
              </a:solidFill>
              <a:latin typeface="Constantia"/>
              <a:ea typeface="標楷體" panose="03000509000000000000" pitchFamily="65" charset="-120"/>
              <a:cs typeface="+mn-cs"/>
            </a:rPr>
            <a:t>融資</a:t>
          </a:r>
        </a:p>
      </dgm:t>
    </dgm:pt>
    <dgm:pt modelId="{C7CDBB7E-328F-4299-A44C-2DF78FA2009E}" type="parTrans" cxnId="{85E7495C-4253-4EEF-AAE8-E921B05A3A72}">
      <dgm:prSet/>
      <dgm:spPr/>
      <dgm:t>
        <a:bodyPr/>
        <a:lstStyle/>
        <a:p>
          <a:endParaRPr lang="zh-TW" altLang="en-US"/>
        </a:p>
      </dgm:t>
    </dgm:pt>
    <dgm:pt modelId="{328E8971-56D4-4905-B877-1B9F1E2C2293}" type="sibTrans" cxnId="{85E7495C-4253-4EEF-AAE8-E921B05A3A72}">
      <dgm:prSet/>
      <dgm:spPr/>
      <dgm:t>
        <a:bodyPr/>
        <a:lstStyle/>
        <a:p>
          <a:endParaRPr lang="zh-TW" altLang="en-US"/>
        </a:p>
      </dgm:t>
    </dgm:pt>
    <dgm:pt modelId="{D0269EB4-565C-4540-AB5E-D6A05526E4A5}">
      <dgm:prSet phldrT="[文字]" custT="1"/>
      <dgm:spPr>
        <a:xfrm>
          <a:off x="2947401" y="1230634"/>
          <a:ext cx="2600343" cy="2600343"/>
        </a:xfrm>
        <a:prstGeom prst="ellipse">
          <a:avLst/>
        </a:prstGeom>
        <a:solidFill>
          <a:srgbClr val="4F81BD">
            <a:alpha val="50000"/>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zh-TW" altLang="en-US" sz="2000" dirty="0">
              <a:solidFill>
                <a:sysClr val="windowText" lastClr="000000">
                  <a:hueOff val="0"/>
                  <a:satOff val="0"/>
                  <a:lumOff val="0"/>
                  <a:alphaOff val="0"/>
                </a:sysClr>
              </a:solidFill>
              <a:latin typeface="Constantia"/>
              <a:ea typeface="標楷體" panose="03000509000000000000" pitchFamily="65" charset="-120"/>
              <a:cs typeface="+mn-cs"/>
            </a:rPr>
            <a:t>證金交割代價</a:t>
          </a:r>
        </a:p>
      </dgm:t>
    </dgm:pt>
    <dgm:pt modelId="{4296ABF3-AC60-4A30-B132-C37C21A6A5F8}" type="parTrans" cxnId="{62706054-7977-4F0A-81A4-EBE1350B2D75}">
      <dgm:prSet/>
      <dgm:spPr/>
      <dgm:t>
        <a:bodyPr/>
        <a:lstStyle/>
        <a:p>
          <a:endParaRPr lang="zh-TW" altLang="en-US"/>
        </a:p>
      </dgm:t>
    </dgm:pt>
    <dgm:pt modelId="{103A2FE5-852C-42AE-B79D-21A5FCB81FAD}" type="sibTrans" cxnId="{62706054-7977-4F0A-81A4-EBE1350B2D75}">
      <dgm:prSet/>
      <dgm:spPr/>
      <dgm:t>
        <a:bodyPr/>
        <a:lstStyle/>
        <a:p>
          <a:endParaRPr lang="zh-TW" altLang="en-US"/>
        </a:p>
      </dgm:t>
    </dgm:pt>
    <dgm:pt modelId="{7F271B5C-4E7B-46EF-A326-B8B1E09C700E}">
      <dgm:prSet phldrT="[文字]" custT="1"/>
      <dgm:spPr>
        <a:xfrm>
          <a:off x="1189347" y="1230634"/>
          <a:ext cx="2600343" cy="2600343"/>
        </a:xfrm>
        <a:prstGeom prst="ellipse">
          <a:avLst/>
        </a:prstGeom>
        <a:solidFill>
          <a:srgbClr val="4F81BD">
            <a:alpha val="50000"/>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zh-TW" altLang="en-US" sz="2000" dirty="0">
              <a:solidFill>
                <a:sysClr val="windowText" lastClr="000000">
                  <a:hueOff val="0"/>
                  <a:satOff val="0"/>
                  <a:lumOff val="0"/>
                  <a:alphaOff val="0"/>
                </a:sysClr>
              </a:solidFill>
              <a:latin typeface="Constantia"/>
              <a:ea typeface="標楷體" panose="03000509000000000000" pitchFamily="65" charset="-120"/>
              <a:cs typeface="+mn-cs"/>
            </a:rPr>
            <a:t>證券業務借貸</a:t>
          </a:r>
        </a:p>
      </dgm:t>
    </dgm:pt>
    <dgm:pt modelId="{EBB667D2-892E-4F26-AF16-32897D9941EC}" type="parTrans" cxnId="{F4490A09-50C0-4E77-8A16-0BB97BA7B042}">
      <dgm:prSet/>
      <dgm:spPr/>
      <dgm:t>
        <a:bodyPr/>
        <a:lstStyle/>
        <a:p>
          <a:endParaRPr lang="zh-TW" altLang="en-US"/>
        </a:p>
      </dgm:t>
    </dgm:pt>
    <dgm:pt modelId="{ABDD2140-5AAC-4D81-9525-8F89220ED4C5}" type="sibTrans" cxnId="{F4490A09-50C0-4E77-8A16-0BB97BA7B042}">
      <dgm:prSet/>
      <dgm:spPr/>
      <dgm:t>
        <a:bodyPr/>
        <a:lstStyle/>
        <a:p>
          <a:endParaRPr lang="zh-TW" altLang="en-US"/>
        </a:p>
      </dgm:t>
    </dgm:pt>
    <dgm:pt modelId="{1F3B5F94-446B-4482-87F1-B34042C398A3}">
      <dgm:prSet custT="1"/>
      <dgm:spPr>
        <a:xfrm>
          <a:off x="2068361" y="2109674"/>
          <a:ext cx="2600343" cy="2600343"/>
        </a:xfrm>
        <a:prstGeom prst="ellipse">
          <a:avLst/>
        </a:prstGeom>
        <a:solidFill>
          <a:srgbClr val="4F81BD">
            <a:alpha val="50000"/>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en-US" altLang="zh-TW" sz="2000" dirty="0">
            <a:solidFill>
              <a:sysClr val="windowText" lastClr="000000">
                <a:hueOff val="0"/>
                <a:satOff val="0"/>
                <a:lumOff val="0"/>
                <a:alphaOff val="0"/>
              </a:sysClr>
            </a:solidFill>
            <a:latin typeface="Constantia"/>
            <a:ea typeface="標楷體" panose="03000509000000000000" pitchFamily="65" charset="-120"/>
            <a:cs typeface="+mn-cs"/>
          </a:endParaRPr>
        </a:p>
        <a:p>
          <a:r>
            <a:rPr lang="zh-TW" altLang="en-US" sz="2000" dirty="0">
              <a:solidFill>
                <a:sysClr val="windowText" lastClr="000000">
                  <a:hueOff val="0"/>
                  <a:satOff val="0"/>
                  <a:lumOff val="0"/>
                  <a:alphaOff val="0"/>
                </a:sysClr>
              </a:solidFill>
              <a:latin typeface="Constantia"/>
              <a:ea typeface="標楷體" panose="03000509000000000000" pitchFamily="65" charset="-120"/>
              <a:cs typeface="+mn-cs"/>
            </a:rPr>
            <a:t>不限用途</a:t>
          </a:r>
          <a:endParaRPr lang="en-US" altLang="zh-TW" sz="2000" dirty="0">
            <a:solidFill>
              <a:sysClr val="windowText" lastClr="000000">
                <a:hueOff val="0"/>
                <a:satOff val="0"/>
                <a:lumOff val="0"/>
                <a:alphaOff val="0"/>
              </a:sysClr>
            </a:solidFill>
            <a:latin typeface="Constantia"/>
            <a:ea typeface="標楷體" panose="03000509000000000000" pitchFamily="65" charset="-120"/>
            <a:cs typeface="+mn-cs"/>
          </a:endParaRPr>
        </a:p>
        <a:p>
          <a:r>
            <a:rPr lang="zh-TW" altLang="en-US" sz="2000" dirty="0">
              <a:solidFill>
                <a:sysClr val="windowText" lastClr="000000">
                  <a:hueOff val="0"/>
                  <a:satOff val="0"/>
                  <a:lumOff val="0"/>
                  <a:alphaOff val="0"/>
                </a:sysClr>
              </a:solidFill>
              <a:latin typeface="Constantia"/>
              <a:ea typeface="標楷體" panose="03000509000000000000" pitchFamily="65" charset="-120"/>
              <a:cs typeface="+mn-cs"/>
            </a:rPr>
            <a:t>借貸</a:t>
          </a:r>
        </a:p>
      </dgm:t>
    </dgm:pt>
    <dgm:pt modelId="{12AB4B2A-32CE-45E6-85A7-15C5B786213E}" type="parTrans" cxnId="{0EA2C9AF-1963-41D6-ACB3-DAB4A5EA8937}">
      <dgm:prSet/>
      <dgm:spPr/>
      <dgm:t>
        <a:bodyPr/>
        <a:lstStyle/>
        <a:p>
          <a:endParaRPr lang="zh-TW" altLang="en-US"/>
        </a:p>
      </dgm:t>
    </dgm:pt>
    <dgm:pt modelId="{A8E8A06B-09A5-4017-BDA4-A3D37F0D979F}" type="sibTrans" cxnId="{0EA2C9AF-1963-41D6-ACB3-DAB4A5EA8937}">
      <dgm:prSet/>
      <dgm:spPr/>
      <dgm:t>
        <a:bodyPr/>
        <a:lstStyle/>
        <a:p>
          <a:endParaRPr lang="zh-TW" altLang="en-US"/>
        </a:p>
      </dgm:t>
    </dgm:pt>
    <dgm:pt modelId="{041D1253-FC35-4C9C-B73A-5E4998DF26F8}" type="pres">
      <dgm:prSet presAssocID="{40F3E1D4-3763-473F-8352-B018678C1CCC}" presName="compositeShape" presStyleCnt="0">
        <dgm:presLayoutVars>
          <dgm:chMax val="7"/>
          <dgm:dir/>
          <dgm:resizeHandles val="exact"/>
        </dgm:presLayoutVars>
      </dgm:prSet>
      <dgm:spPr/>
      <dgm:t>
        <a:bodyPr/>
        <a:lstStyle/>
        <a:p>
          <a:endParaRPr lang="zh-TW" altLang="en-US"/>
        </a:p>
      </dgm:t>
    </dgm:pt>
    <dgm:pt modelId="{C4C5C402-3932-4FDF-97E0-9772A6C83468}" type="pres">
      <dgm:prSet presAssocID="{AAD08A77-7138-4B95-A46A-4B2B2B929A0E}" presName="circ1" presStyleLbl="vennNode1" presStyleIdx="0" presStyleCnt="4" custLinFactNeighborX="7182" custLinFactNeighborY="4838"/>
      <dgm:spPr/>
      <dgm:t>
        <a:bodyPr/>
        <a:lstStyle/>
        <a:p>
          <a:endParaRPr lang="zh-TW" altLang="en-US"/>
        </a:p>
      </dgm:t>
    </dgm:pt>
    <dgm:pt modelId="{1CBFB5FC-2EF6-439D-A7C2-8BBDE4BBA203}" type="pres">
      <dgm:prSet presAssocID="{AAD08A77-7138-4B95-A46A-4B2B2B929A0E}" presName="circ1Tx" presStyleLbl="revTx" presStyleIdx="0" presStyleCnt="0">
        <dgm:presLayoutVars>
          <dgm:chMax val="0"/>
          <dgm:chPref val="0"/>
          <dgm:bulletEnabled val="1"/>
        </dgm:presLayoutVars>
      </dgm:prSet>
      <dgm:spPr/>
      <dgm:t>
        <a:bodyPr/>
        <a:lstStyle/>
        <a:p>
          <a:endParaRPr lang="zh-TW" altLang="en-US"/>
        </a:p>
      </dgm:t>
    </dgm:pt>
    <dgm:pt modelId="{4593EF80-2115-4E6C-9E00-AD5EC617A226}" type="pres">
      <dgm:prSet presAssocID="{D0269EB4-565C-4540-AB5E-D6A05526E4A5}" presName="circ2" presStyleLbl="vennNode1" presStyleIdx="1" presStyleCnt="4" custScaleX="105717" custLinFactNeighborX="-10005" custLinFactNeighborY="1172"/>
      <dgm:spPr/>
      <dgm:t>
        <a:bodyPr/>
        <a:lstStyle/>
        <a:p>
          <a:endParaRPr lang="zh-TW" altLang="en-US"/>
        </a:p>
      </dgm:t>
    </dgm:pt>
    <dgm:pt modelId="{7C56C377-5B15-41F8-AE15-9E3E4F297E67}" type="pres">
      <dgm:prSet presAssocID="{D0269EB4-565C-4540-AB5E-D6A05526E4A5}" presName="circ2Tx" presStyleLbl="revTx" presStyleIdx="0" presStyleCnt="0">
        <dgm:presLayoutVars>
          <dgm:chMax val="0"/>
          <dgm:chPref val="0"/>
          <dgm:bulletEnabled val="1"/>
        </dgm:presLayoutVars>
      </dgm:prSet>
      <dgm:spPr/>
      <dgm:t>
        <a:bodyPr/>
        <a:lstStyle/>
        <a:p>
          <a:endParaRPr lang="zh-TW" altLang="en-US"/>
        </a:p>
      </dgm:t>
    </dgm:pt>
    <dgm:pt modelId="{E98533E8-DC62-4126-B75C-689E8B5D8064}" type="pres">
      <dgm:prSet presAssocID="{1F3B5F94-446B-4482-87F1-B34042C398A3}" presName="circ3" presStyleLbl="vennNode1" presStyleIdx="2" presStyleCnt="4" custLinFactNeighborX="421" custLinFactNeighborY="-9254"/>
      <dgm:spPr/>
      <dgm:t>
        <a:bodyPr/>
        <a:lstStyle/>
        <a:p>
          <a:endParaRPr lang="zh-TW" altLang="en-US"/>
        </a:p>
      </dgm:t>
    </dgm:pt>
    <dgm:pt modelId="{AC9D38E2-10FA-4642-B8E9-52E31264CB92}" type="pres">
      <dgm:prSet presAssocID="{1F3B5F94-446B-4482-87F1-B34042C398A3}" presName="circ3Tx" presStyleLbl="revTx" presStyleIdx="0" presStyleCnt="0">
        <dgm:presLayoutVars>
          <dgm:chMax val="0"/>
          <dgm:chPref val="0"/>
          <dgm:bulletEnabled val="1"/>
        </dgm:presLayoutVars>
      </dgm:prSet>
      <dgm:spPr/>
      <dgm:t>
        <a:bodyPr/>
        <a:lstStyle/>
        <a:p>
          <a:endParaRPr lang="zh-TW" altLang="en-US"/>
        </a:p>
      </dgm:t>
    </dgm:pt>
    <dgm:pt modelId="{F99DF212-D40F-4862-B975-0ED9600B8E78}" type="pres">
      <dgm:prSet presAssocID="{7F271B5C-4E7B-46EF-A326-B8B1E09C700E}" presName="circ4" presStyleLbl="vennNode1" presStyleIdx="3" presStyleCnt="4" custScaleX="106226" custLinFactNeighborX="10848" custLinFactNeighborY="1172"/>
      <dgm:spPr/>
      <dgm:t>
        <a:bodyPr/>
        <a:lstStyle/>
        <a:p>
          <a:endParaRPr lang="zh-TW" altLang="en-US"/>
        </a:p>
      </dgm:t>
    </dgm:pt>
    <dgm:pt modelId="{36074A00-6675-48A0-B557-C06096ADC2E2}" type="pres">
      <dgm:prSet presAssocID="{7F271B5C-4E7B-46EF-A326-B8B1E09C700E}" presName="circ4Tx" presStyleLbl="revTx" presStyleIdx="0" presStyleCnt="0">
        <dgm:presLayoutVars>
          <dgm:chMax val="0"/>
          <dgm:chPref val="0"/>
          <dgm:bulletEnabled val="1"/>
        </dgm:presLayoutVars>
      </dgm:prSet>
      <dgm:spPr/>
      <dgm:t>
        <a:bodyPr/>
        <a:lstStyle/>
        <a:p>
          <a:endParaRPr lang="zh-TW" altLang="en-US"/>
        </a:p>
      </dgm:t>
    </dgm:pt>
  </dgm:ptLst>
  <dgm:cxnLst>
    <dgm:cxn modelId="{1B311D7C-1905-4FC7-A733-B8AF96875764}" type="presOf" srcId="{7F271B5C-4E7B-46EF-A326-B8B1E09C700E}" destId="{F99DF212-D40F-4862-B975-0ED9600B8E78}" srcOrd="0" destOrd="0" presId="urn:microsoft.com/office/officeart/2005/8/layout/venn1"/>
    <dgm:cxn modelId="{F4490A09-50C0-4E77-8A16-0BB97BA7B042}" srcId="{40F3E1D4-3763-473F-8352-B018678C1CCC}" destId="{7F271B5C-4E7B-46EF-A326-B8B1E09C700E}" srcOrd="3" destOrd="0" parTransId="{EBB667D2-892E-4F26-AF16-32897D9941EC}" sibTransId="{ABDD2140-5AAC-4D81-9525-8F89220ED4C5}"/>
    <dgm:cxn modelId="{0EA2C9AF-1963-41D6-ACB3-DAB4A5EA8937}" srcId="{40F3E1D4-3763-473F-8352-B018678C1CCC}" destId="{1F3B5F94-446B-4482-87F1-B34042C398A3}" srcOrd="2" destOrd="0" parTransId="{12AB4B2A-32CE-45E6-85A7-15C5B786213E}" sibTransId="{A8E8A06B-09A5-4017-BDA4-A3D37F0D979F}"/>
    <dgm:cxn modelId="{B135E274-3073-42BB-83DE-240DE2847572}" type="presOf" srcId="{1F3B5F94-446B-4482-87F1-B34042C398A3}" destId="{AC9D38E2-10FA-4642-B8E9-52E31264CB92}" srcOrd="1" destOrd="0" presId="urn:microsoft.com/office/officeart/2005/8/layout/venn1"/>
    <dgm:cxn modelId="{E6E75920-F284-4131-8C29-7A75B1A6A855}" type="presOf" srcId="{AAD08A77-7138-4B95-A46A-4B2B2B929A0E}" destId="{C4C5C402-3932-4FDF-97E0-9772A6C83468}" srcOrd="0" destOrd="0" presId="urn:microsoft.com/office/officeart/2005/8/layout/venn1"/>
    <dgm:cxn modelId="{AFEF7F70-D6BD-46CA-AF9B-D48743E85E8A}" type="presOf" srcId="{AAD08A77-7138-4B95-A46A-4B2B2B929A0E}" destId="{1CBFB5FC-2EF6-439D-A7C2-8BBDE4BBA203}" srcOrd="1" destOrd="0" presId="urn:microsoft.com/office/officeart/2005/8/layout/venn1"/>
    <dgm:cxn modelId="{85E7495C-4253-4EEF-AAE8-E921B05A3A72}" srcId="{40F3E1D4-3763-473F-8352-B018678C1CCC}" destId="{AAD08A77-7138-4B95-A46A-4B2B2B929A0E}" srcOrd="0" destOrd="0" parTransId="{C7CDBB7E-328F-4299-A44C-2DF78FA2009E}" sibTransId="{328E8971-56D4-4905-B877-1B9F1E2C2293}"/>
    <dgm:cxn modelId="{927EEF59-F09F-44C8-8D0F-5D1CF3508E13}" type="presOf" srcId="{40F3E1D4-3763-473F-8352-B018678C1CCC}" destId="{041D1253-FC35-4C9C-B73A-5E4998DF26F8}" srcOrd="0" destOrd="0" presId="urn:microsoft.com/office/officeart/2005/8/layout/venn1"/>
    <dgm:cxn modelId="{ED929F68-0B51-4F72-9E24-54F3458479C6}" type="presOf" srcId="{1F3B5F94-446B-4482-87F1-B34042C398A3}" destId="{E98533E8-DC62-4126-B75C-689E8B5D8064}" srcOrd="0" destOrd="0" presId="urn:microsoft.com/office/officeart/2005/8/layout/venn1"/>
    <dgm:cxn modelId="{402CD109-FA67-4BB4-A58B-B7FC6D1831A8}" type="presOf" srcId="{7F271B5C-4E7B-46EF-A326-B8B1E09C700E}" destId="{36074A00-6675-48A0-B557-C06096ADC2E2}" srcOrd="1" destOrd="0" presId="urn:microsoft.com/office/officeart/2005/8/layout/venn1"/>
    <dgm:cxn modelId="{62706054-7977-4F0A-81A4-EBE1350B2D75}" srcId="{40F3E1D4-3763-473F-8352-B018678C1CCC}" destId="{D0269EB4-565C-4540-AB5E-D6A05526E4A5}" srcOrd="1" destOrd="0" parTransId="{4296ABF3-AC60-4A30-B132-C37C21A6A5F8}" sibTransId="{103A2FE5-852C-42AE-B79D-21A5FCB81FAD}"/>
    <dgm:cxn modelId="{B6B10B48-E734-418D-B37F-B6D593BB3664}" type="presOf" srcId="{D0269EB4-565C-4540-AB5E-D6A05526E4A5}" destId="{7C56C377-5B15-41F8-AE15-9E3E4F297E67}" srcOrd="1" destOrd="0" presId="urn:microsoft.com/office/officeart/2005/8/layout/venn1"/>
    <dgm:cxn modelId="{9ACE091F-83C1-4E3E-8F10-265A467D46A4}" type="presOf" srcId="{D0269EB4-565C-4540-AB5E-D6A05526E4A5}" destId="{4593EF80-2115-4E6C-9E00-AD5EC617A226}" srcOrd="0" destOrd="0" presId="urn:microsoft.com/office/officeart/2005/8/layout/venn1"/>
    <dgm:cxn modelId="{FCB32E9A-02FF-41DF-B72B-10849D7158CD}" type="presParOf" srcId="{041D1253-FC35-4C9C-B73A-5E4998DF26F8}" destId="{C4C5C402-3932-4FDF-97E0-9772A6C83468}" srcOrd="0" destOrd="0" presId="urn:microsoft.com/office/officeart/2005/8/layout/venn1"/>
    <dgm:cxn modelId="{DC22D074-9414-41E1-87FE-46C70D32C665}" type="presParOf" srcId="{041D1253-FC35-4C9C-B73A-5E4998DF26F8}" destId="{1CBFB5FC-2EF6-439D-A7C2-8BBDE4BBA203}" srcOrd="1" destOrd="0" presId="urn:microsoft.com/office/officeart/2005/8/layout/venn1"/>
    <dgm:cxn modelId="{B350410B-BF82-4C41-8E08-2B307204ABB3}" type="presParOf" srcId="{041D1253-FC35-4C9C-B73A-5E4998DF26F8}" destId="{4593EF80-2115-4E6C-9E00-AD5EC617A226}" srcOrd="2" destOrd="0" presId="urn:microsoft.com/office/officeart/2005/8/layout/venn1"/>
    <dgm:cxn modelId="{DF969E9D-BC2B-4999-8C46-B39F929A9A0F}" type="presParOf" srcId="{041D1253-FC35-4C9C-B73A-5E4998DF26F8}" destId="{7C56C377-5B15-41F8-AE15-9E3E4F297E67}" srcOrd="3" destOrd="0" presId="urn:microsoft.com/office/officeart/2005/8/layout/venn1"/>
    <dgm:cxn modelId="{649813E4-60E5-4CD5-8FCD-AC9840E1D2F9}" type="presParOf" srcId="{041D1253-FC35-4C9C-B73A-5E4998DF26F8}" destId="{E98533E8-DC62-4126-B75C-689E8B5D8064}" srcOrd="4" destOrd="0" presId="urn:microsoft.com/office/officeart/2005/8/layout/venn1"/>
    <dgm:cxn modelId="{47D6BB43-5597-49BD-A363-377830A02351}" type="presParOf" srcId="{041D1253-FC35-4C9C-B73A-5E4998DF26F8}" destId="{AC9D38E2-10FA-4642-B8E9-52E31264CB92}" srcOrd="5" destOrd="0" presId="urn:microsoft.com/office/officeart/2005/8/layout/venn1"/>
    <dgm:cxn modelId="{EA2874CF-E258-43FE-A319-7DECD8753B99}" type="presParOf" srcId="{041D1253-FC35-4C9C-B73A-5E4998DF26F8}" destId="{F99DF212-D40F-4862-B975-0ED9600B8E78}" srcOrd="6" destOrd="0" presId="urn:microsoft.com/office/officeart/2005/8/layout/venn1"/>
    <dgm:cxn modelId="{6B3D8332-F94A-4BFF-B2D1-50CB043F92E1}" type="presParOf" srcId="{041D1253-FC35-4C9C-B73A-5E4998DF26F8}" destId="{36074A00-6675-48A0-B557-C06096ADC2E2}"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C3C010-43CB-44BB-A51B-57FF0ED98B78}">
      <dsp:nvSpPr>
        <dsp:cNvPr id="0" name=""/>
        <dsp:cNvSpPr/>
      </dsp:nvSpPr>
      <dsp:spPr>
        <a:xfrm>
          <a:off x="3757525" y="3029"/>
          <a:ext cx="1482799" cy="963819"/>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a:solidFill>
                <a:sysClr val="window" lastClr="FFFFFF"/>
              </a:solidFill>
              <a:latin typeface="Constantia"/>
              <a:ea typeface="標楷體" panose="03000509000000000000" pitchFamily="65" charset="-120"/>
              <a:cs typeface="+mn-cs"/>
            </a:rPr>
            <a:t>券商準備</a:t>
          </a:r>
          <a:endParaRPr lang="en-US" altLang="zh-TW" sz="2000" kern="1200" dirty="0">
            <a:solidFill>
              <a:sysClr val="window" lastClr="FFFFFF"/>
            </a:solidFill>
            <a:latin typeface="Constantia"/>
            <a:ea typeface="標楷體" panose="03000509000000000000" pitchFamily="65" charset="-120"/>
            <a:cs typeface="+mn-cs"/>
          </a:endParaRPr>
        </a:p>
        <a:p>
          <a:pPr lvl="0" algn="ctr" defTabSz="889000">
            <a:lnSpc>
              <a:spcPct val="90000"/>
            </a:lnSpc>
            <a:spcBef>
              <a:spcPct val="0"/>
            </a:spcBef>
            <a:spcAft>
              <a:spcPct val="35000"/>
            </a:spcAft>
          </a:pPr>
          <a:r>
            <a:rPr lang="zh-TW" altLang="en-US" sz="2000" kern="1200" dirty="0">
              <a:solidFill>
                <a:sysClr val="window" lastClr="FFFFFF"/>
              </a:solidFill>
              <a:latin typeface="Constantia"/>
              <a:ea typeface="標楷體" panose="03000509000000000000" pitchFamily="65" charset="-120"/>
              <a:cs typeface="+mn-cs"/>
            </a:rPr>
            <a:t>申請書件</a:t>
          </a:r>
        </a:p>
      </dsp:txBody>
      <dsp:txXfrm>
        <a:off x="3804575" y="50079"/>
        <a:ext cx="1388699" cy="869719"/>
      </dsp:txXfrm>
    </dsp:sp>
    <dsp:sp modelId="{C88B00D5-8710-4CB0-A085-3616FCE80C76}">
      <dsp:nvSpPr>
        <dsp:cNvPr id="0" name=""/>
        <dsp:cNvSpPr/>
      </dsp:nvSpPr>
      <dsp:spPr>
        <a:xfrm>
          <a:off x="2574455" y="484939"/>
          <a:ext cx="3848938" cy="3848938"/>
        </a:xfrm>
        <a:custGeom>
          <a:avLst/>
          <a:gdLst/>
          <a:ahLst/>
          <a:cxnLst/>
          <a:rect l="0" t="0" r="0" b="0"/>
          <a:pathLst>
            <a:path>
              <a:moveTo>
                <a:pt x="2866805" y="244962"/>
              </a:moveTo>
              <a:arcTo wR="1926643" hR="1926643" stAng="17952470" swAng="1213072"/>
            </a:path>
          </a:pathLst>
        </a:custGeom>
        <a:noFill/>
        <a:ln w="9525" cap="flat" cmpd="sng" algn="ctr">
          <a:solidFill>
            <a:srgbClr val="4F81BD">
              <a:hueOff val="0"/>
              <a:satOff val="0"/>
              <a:lumOff val="0"/>
              <a:alphaOff val="0"/>
            </a:srgbClr>
          </a:solidFill>
          <a:prstDash val="solid"/>
          <a:miter lim="800000"/>
          <a:tailEnd type="arrow"/>
        </a:ln>
        <a:effectLst/>
      </dsp:spPr>
      <dsp:style>
        <a:lnRef idx="1">
          <a:scrgbClr r="0" g="0" b="0"/>
        </a:lnRef>
        <a:fillRef idx="0">
          <a:scrgbClr r="0" g="0" b="0"/>
        </a:fillRef>
        <a:effectRef idx="0">
          <a:scrgbClr r="0" g="0" b="0"/>
        </a:effectRef>
        <a:fontRef idx="minor"/>
      </dsp:style>
    </dsp:sp>
    <dsp:sp modelId="{7B4CA93F-89B4-41B3-8ADB-16A0BA143878}">
      <dsp:nvSpPr>
        <dsp:cNvPr id="0" name=""/>
        <dsp:cNvSpPr/>
      </dsp:nvSpPr>
      <dsp:spPr>
        <a:xfrm>
          <a:off x="5587804" y="1332805"/>
          <a:ext cx="1482799" cy="963819"/>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a:solidFill>
                <a:sysClr val="window" lastClr="FFFFFF"/>
              </a:solidFill>
              <a:latin typeface="Constantia"/>
              <a:ea typeface="標楷體" panose="03000509000000000000" pitchFamily="65" charset="-120"/>
              <a:cs typeface="+mn-cs"/>
            </a:rPr>
            <a:t>交易所</a:t>
          </a:r>
          <a:endParaRPr lang="en-US" altLang="zh-TW" sz="2000" kern="1200" dirty="0">
            <a:solidFill>
              <a:sysClr val="window" lastClr="FFFFFF"/>
            </a:solidFill>
            <a:latin typeface="Constantia"/>
            <a:ea typeface="標楷體" panose="03000509000000000000" pitchFamily="65" charset="-120"/>
            <a:cs typeface="+mn-cs"/>
          </a:endParaRPr>
        </a:p>
        <a:p>
          <a:pPr lvl="0" algn="ctr" defTabSz="889000">
            <a:lnSpc>
              <a:spcPct val="90000"/>
            </a:lnSpc>
            <a:spcBef>
              <a:spcPct val="0"/>
            </a:spcBef>
            <a:spcAft>
              <a:spcPct val="35000"/>
            </a:spcAft>
          </a:pPr>
          <a:r>
            <a:rPr lang="zh-TW" altLang="en-US" sz="2000" kern="1200" dirty="0">
              <a:solidFill>
                <a:sysClr val="window" lastClr="FFFFFF"/>
              </a:solidFill>
              <a:latin typeface="Constantia"/>
              <a:ea typeface="標楷體" panose="03000509000000000000" pitchFamily="65" charset="-120"/>
              <a:cs typeface="+mn-cs"/>
            </a:rPr>
            <a:t>初審通過</a:t>
          </a:r>
        </a:p>
      </dsp:txBody>
      <dsp:txXfrm>
        <a:off x="5634854" y="1379855"/>
        <a:ext cx="1388699" cy="869719"/>
      </dsp:txXfrm>
    </dsp:sp>
    <dsp:sp modelId="{3C9B28E1-19D0-4352-B1F1-4348146EB540}">
      <dsp:nvSpPr>
        <dsp:cNvPr id="0" name=""/>
        <dsp:cNvSpPr/>
      </dsp:nvSpPr>
      <dsp:spPr>
        <a:xfrm>
          <a:off x="2574455" y="484939"/>
          <a:ext cx="3848938" cy="3848938"/>
        </a:xfrm>
        <a:custGeom>
          <a:avLst/>
          <a:gdLst/>
          <a:ahLst/>
          <a:cxnLst/>
          <a:rect l="0" t="0" r="0" b="0"/>
          <a:pathLst>
            <a:path>
              <a:moveTo>
                <a:pt x="3848685" y="2059730"/>
              </a:moveTo>
              <a:arcTo wR="1926643" hR="1926643" stAng="21837658" swAng="1360912"/>
            </a:path>
          </a:pathLst>
        </a:custGeom>
        <a:noFill/>
        <a:ln w="9525" cap="flat" cmpd="sng" algn="ctr">
          <a:solidFill>
            <a:srgbClr val="4F81BD">
              <a:hueOff val="0"/>
              <a:satOff val="0"/>
              <a:lumOff val="0"/>
              <a:alphaOff val="0"/>
            </a:srgbClr>
          </a:solidFill>
          <a:prstDash val="solid"/>
          <a:miter lim="800000"/>
          <a:tailEnd type="arrow"/>
        </a:ln>
        <a:effectLst/>
      </dsp:spPr>
      <dsp:style>
        <a:lnRef idx="1">
          <a:scrgbClr r="0" g="0" b="0"/>
        </a:lnRef>
        <a:fillRef idx="0">
          <a:scrgbClr r="0" g="0" b="0"/>
        </a:fillRef>
        <a:effectRef idx="0">
          <a:scrgbClr r="0" g="0" b="0"/>
        </a:effectRef>
        <a:fontRef idx="minor"/>
      </dsp:style>
    </dsp:sp>
    <dsp:sp modelId="{B171ADB7-ECB1-4739-B36B-9D6439302C78}">
      <dsp:nvSpPr>
        <dsp:cNvPr id="0" name=""/>
        <dsp:cNvSpPr/>
      </dsp:nvSpPr>
      <dsp:spPr>
        <a:xfrm>
          <a:off x="4888699" y="3484427"/>
          <a:ext cx="1482799" cy="963819"/>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a:solidFill>
                <a:sysClr val="window" lastClr="FFFFFF"/>
              </a:solidFill>
              <a:latin typeface="Constantia"/>
              <a:ea typeface="標楷體" panose="03000509000000000000" pitchFamily="65" charset="-120"/>
              <a:cs typeface="+mn-cs"/>
            </a:rPr>
            <a:t>證期局</a:t>
          </a:r>
          <a:endParaRPr lang="en-US" altLang="zh-TW" sz="2000" kern="1200" dirty="0">
            <a:solidFill>
              <a:sysClr val="window" lastClr="FFFFFF"/>
            </a:solidFill>
            <a:latin typeface="Constantia"/>
            <a:ea typeface="標楷體" panose="03000509000000000000" pitchFamily="65" charset="-120"/>
            <a:cs typeface="+mn-cs"/>
          </a:endParaRPr>
        </a:p>
        <a:p>
          <a:pPr lvl="0" algn="ctr" defTabSz="889000">
            <a:lnSpc>
              <a:spcPct val="90000"/>
            </a:lnSpc>
            <a:spcBef>
              <a:spcPct val="0"/>
            </a:spcBef>
            <a:spcAft>
              <a:spcPct val="35000"/>
            </a:spcAft>
          </a:pPr>
          <a:r>
            <a:rPr lang="zh-TW" altLang="en-US" sz="2000" kern="1200" dirty="0">
              <a:solidFill>
                <a:sysClr val="window" lastClr="FFFFFF"/>
              </a:solidFill>
              <a:latin typeface="Constantia"/>
              <a:ea typeface="標楷體" panose="03000509000000000000" pitchFamily="65" charset="-120"/>
              <a:cs typeface="+mn-cs"/>
            </a:rPr>
            <a:t>審核</a:t>
          </a:r>
        </a:p>
      </dsp:txBody>
      <dsp:txXfrm>
        <a:off x="4935749" y="3531477"/>
        <a:ext cx="1388699" cy="869719"/>
      </dsp:txXfrm>
    </dsp:sp>
    <dsp:sp modelId="{62A2135D-7BBC-4B27-99DB-D04FC61E54B3}">
      <dsp:nvSpPr>
        <dsp:cNvPr id="0" name=""/>
        <dsp:cNvSpPr/>
      </dsp:nvSpPr>
      <dsp:spPr>
        <a:xfrm>
          <a:off x="2574455" y="484939"/>
          <a:ext cx="3848938" cy="3848938"/>
        </a:xfrm>
        <a:custGeom>
          <a:avLst/>
          <a:gdLst/>
          <a:ahLst/>
          <a:cxnLst/>
          <a:rect l="0" t="0" r="0" b="0"/>
          <a:pathLst>
            <a:path>
              <a:moveTo>
                <a:pt x="2163544" y="3838667"/>
              </a:moveTo>
              <a:arcTo wR="1926643" hR="1926643" stAng="4976222" swAng="847557"/>
            </a:path>
          </a:pathLst>
        </a:custGeom>
        <a:noFill/>
        <a:ln w="9525" cap="flat" cmpd="sng" algn="ctr">
          <a:solidFill>
            <a:srgbClr val="4F81BD">
              <a:hueOff val="0"/>
              <a:satOff val="0"/>
              <a:lumOff val="0"/>
              <a:alphaOff val="0"/>
            </a:srgbClr>
          </a:solidFill>
          <a:prstDash val="solid"/>
          <a:miter lim="800000"/>
          <a:tailEnd type="arrow"/>
        </a:ln>
        <a:effectLst/>
      </dsp:spPr>
      <dsp:style>
        <a:lnRef idx="1">
          <a:scrgbClr r="0" g="0" b="0"/>
        </a:lnRef>
        <a:fillRef idx="0">
          <a:scrgbClr r="0" g="0" b="0"/>
        </a:fillRef>
        <a:effectRef idx="0">
          <a:scrgbClr r="0" g="0" b="0"/>
        </a:effectRef>
        <a:fontRef idx="minor"/>
      </dsp:style>
    </dsp:sp>
    <dsp:sp modelId="{4A8C631B-59D8-4004-B803-C4E8B70215D4}">
      <dsp:nvSpPr>
        <dsp:cNvPr id="0" name=""/>
        <dsp:cNvSpPr/>
      </dsp:nvSpPr>
      <dsp:spPr>
        <a:xfrm>
          <a:off x="2626350" y="3484427"/>
          <a:ext cx="1482799" cy="963819"/>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a:solidFill>
                <a:sysClr val="window" lastClr="FFFFFF"/>
              </a:solidFill>
              <a:latin typeface="Constantia"/>
              <a:ea typeface="標楷體" panose="03000509000000000000" pitchFamily="65" charset="-120"/>
              <a:cs typeface="+mn-cs"/>
            </a:rPr>
            <a:t>證期局</a:t>
          </a:r>
          <a:endParaRPr lang="en-US" altLang="zh-TW" sz="2000" kern="1200" dirty="0">
            <a:solidFill>
              <a:sysClr val="window" lastClr="FFFFFF"/>
            </a:solidFill>
            <a:latin typeface="Constantia"/>
            <a:ea typeface="標楷體" panose="03000509000000000000" pitchFamily="65" charset="-120"/>
            <a:cs typeface="+mn-cs"/>
          </a:endParaRPr>
        </a:p>
        <a:p>
          <a:pPr lvl="0" algn="ctr" defTabSz="889000">
            <a:lnSpc>
              <a:spcPct val="90000"/>
            </a:lnSpc>
            <a:spcBef>
              <a:spcPct val="0"/>
            </a:spcBef>
            <a:spcAft>
              <a:spcPct val="35000"/>
            </a:spcAft>
          </a:pPr>
          <a:r>
            <a:rPr lang="zh-TW" altLang="en-US" sz="2000" kern="1200" dirty="0">
              <a:solidFill>
                <a:sysClr val="window" lastClr="FFFFFF"/>
              </a:solidFill>
              <a:latin typeface="Constantia"/>
              <a:ea typeface="標楷體" panose="03000509000000000000" pitchFamily="65" charset="-120"/>
              <a:cs typeface="+mn-cs"/>
            </a:rPr>
            <a:t>核可</a:t>
          </a:r>
        </a:p>
      </dsp:txBody>
      <dsp:txXfrm>
        <a:off x="2673400" y="3531477"/>
        <a:ext cx="1388699" cy="869719"/>
      </dsp:txXfrm>
    </dsp:sp>
    <dsp:sp modelId="{FB763795-662E-4041-AE3E-7D2DC12AB1AB}">
      <dsp:nvSpPr>
        <dsp:cNvPr id="0" name=""/>
        <dsp:cNvSpPr/>
      </dsp:nvSpPr>
      <dsp:spPr>
        <a:xfrm>
          <a:off x="2574455" y="484939"/>
          <a:ext cx="3848938" cy="3848938"/>
        </a:xfrm>
        <a:custGeom>
          <a:avLst/>
          <a:gdLst/>
          <a:ahLst/>
          <a:cxnLst/>
          <a:rect l="0" t="0" r="0" b="0"/>
          <a:pathLst>
            <a:path>
              <a:moveTo>
                <a:pt x="204572" y="2790603"/>
              </a:moveTo>
              <a:arcTo wR="1926643" hR="1926643" stAng="9201430" swAng="1360912"/>
            </a:path>
          </a:pathLst>
        </a:custGeom>
        <a:noFill/>
        <a:ln w="9525" cap="flat" cmpd="sng" algn="ctr">
          <a:solidFill>
            <a:srgbClr val="4F81BD">
              <a:hueOff val="0"/>
              <a:satOff val="0"/>
              <a:lumOff val="0"/>
              <a:alphaOff val="0"/>
            </a:srgbClr>
          </a:solidFill>
          <a:prstDash val="solid"/>
          <a:miter lim="800000"/>
          <a:tailEnd type="arrow"/>
        </a:ln>
        <a:effectLst/>
      </dsp:spPr>
      <dsp:style>
        <a:lnRef idx="1">
          <a:scrgbClr r="0" g="0" b="0"/>
        </a:lnRef>
        <a:fillRef idx="0">
          <a:scrgbClr r="0" g="0" b="0"/>
        </a:fillRef>
        <a:effectRef idx="0">
          <a:scrgbClr r="0" g="0" b="0"/>
        </a:effectRef>
        <a:fontRef idx="minor"/>
      </dsp:style>
    </dsp:sp>
    <dsp:sp modelId="{FF5FE5CE-C5B2-48EB-82B6-64EADD7D8DB8}">
      <dsp:nvSpPr>
        <dsp:cNvPr id="0" name=""/>
        <dsp:cNvSpPr/>
      </dsp:nvSpPr>
      <dsp:spPr>
        <a:xfrm>
          <a:off x="1927245" y="1332805"/>
          <a:ext cx="1482799" cy="963819"/>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zh-TW" altLang="en-US" sz="1900" kern="1200" dirty="0">
              <a:solidFill>
                <a:sysClr val="window" lastClr="FFFFFF"/>
              </a:solidFill>
              <a:latin typeface="Constantia"/>
              <a:ea typeface="標楷體" panose="03000509000000000000" pitchFamily="65" charset="-120"/>
              <a:cs typeface="+mn-cs"/>
            </a:rPr>
            <a:t>交易所函</a:t>
          </a:r>
          <a:endParaRPr lang="en-US" altLang="zh-TW" sz="1900" kern="1200" dirty="0">
            <a:solidFill>
              <a:sysClr val="window" lastClr="FFFFFF"/>
            </a:solidFill>
            <a:latin typeface="Constantia"/>
            <a:ea typeface="標楷體" panose="03000509000000000000" pitchFamily="65" charset="-120"/>
            <a:cs typeface="+mn-cs"/>
          </a:endParaRPr>
        </a:p>
        <a:p>
          <a:pPr lvl="0" algn="ctr" defTabSz="844550">
            <a:lnSpc>
              <a:spcPct val="90000"/>
            </a:lnSpc>
            <a:spcBef>
              <a:spcPct val="0"/>
            </a:spcBef>
            <a:spcAft>
              <a:spcPct val="35000"/>
            </a:spcAft>
          </a:pPr>
          <a:r>
            <a:rPr lang="zh-TW" altLang="en-US" sz="1900" kern="1200" dirty="0">
              <a:solidFill>
                <a:sysClr val="window" lastClr="FFFFFF"/>
              </a:solidFill>
              <a:latin typeface="Constantia"/>
              <a:ea typeface="標楷體" panose="03000509000000000000" pitchFamily="65" charset="-120"/>
              <a:cs typeface="+mn-cs"/>
            </a:rPr>
            <a:t>覆券商同意</a:t>
          </a:r>
        </a:p>
      </dsp:txBody>
      <dsp:txXfrm>
        <a:off x="1974295" y="1379855"/>
        <a:ext cx="1388699" cy="869719"/>
      </dsp:txXfrm>
    </dsp:sp>
    <dsp:sp modelId="{5D995598-456A-4561-AE1A-0524661641BC}">
      <dsp:nvSpPr>
        <dsp:cNvPr id="0" name=""/>
        <dsp:cNvSpPr/>
      </dsp:nvSpPr>
      <dsp:spPr>
        <a:xfrm>
          <a:off x="2574455" y="484939"/>
          <a:ext cx="3848938" cy="3848938"/>
        </a:xfrm>
        <a:custGeom>
          <a:avLst/>
          <a:gdLst/>
          <a:ahLst/>
          <a:cxnLst/>
          <a:rect l="0" t="0" r="0" b="0"/>
          <a:pathLst>
            <a:path>
              <a:moveTo>
                <a:pt x="463236" y="673489"/>
              </a:moveTo>
              <a:arcTo wR="1926643" hR="1926643" stAng="13234459" swAng="1213072"/>
            </a:path>
          </a:pathLst>
        </a:custGeom>
        <a:noFill/>
        <a:ln w="9525" cap="flat" cmpd="sng" algn="ctr">
          <a:solidFill>
            <a:srgbClr val="4F81BD">
              <a:hueOff val="0"/>
              <a:satOff val="0"/>
              <a:lumOff val="0"/>
              <a:alphaOff val="0"/>
            </a:srgb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C5C402-3932-4FDF-97E0-9772A6C83468}">
      <dsp:nvSpPr>
        <dsp:cNvPr id="0" name=""/>
        <dsp:cNvSpPr/>
      </dsp:nvSpPr>
      <dsp:spPr>
        <a:xfrm>
          <a:off x="3208809" y="166653"/>
          <a:ext cx="2464889" cy="2464889"/>
        </a:xfrm>
        <a:prstGeom prst="ellipse">
          <a:avLst/>
        </a:prstGeom>
        <a:solidFill>
          <a:srgbClr val="4F81BD">
            <a:alpha val="50000"/>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zh-TW" altLang="en-US" sz="1800" kern="1200" dirty="0">
              <a:solidFill>
                <a:sysClr val="windowText" lastClr="000000">
                  <a:hueOff val="0"/>
                  <a:satOff val="0"/>
                  <a:lumOff val="0"/>
                  <a:alphaOff val="0"/>
                </a:sysClr>
              </a:solidFill>
              <a:latin typeface="Constantia"/>
              <a:ea typeface="標楷體" panose="03000509000000000000" pitchFamily="65" charset="-120"/>
              <a:cs typeface="+mn-cs"/>
            </a:rPr>
            <a:t> </a:t>
          </a:r>
          <a:r>
            <a:rPr lang="zh-TW" altLang="en-US" sz="2000" kern="1200" dirty="0">
              <a:solidFill>
                <a:sysClr val="windowText" lastClr="000000">
                  <a:hueOff val="0"/>
                  <a:satOff val="0"/>
                  <a:lumOff val="0"/>
                  <a:alphaOff val="0"/>
                </a:sysClr>
              </a:solidFill>
              <a:latin typeface="Constantia"/>
              <a:ea typeface="標楷體" panose="03000509000000000000" pitchFamily="65" charset="-120"/>
              <a:cs typeface="+mn-cs"/>
            </a:rPr>
            <a:t>信用交易</a:t>
          </a:r>
          <a:endParaRPr lang="en-US" altLang="zh-TW" sz="2000" kern="1200" dirty="0">
            <a:solidFill>
              <a:sysClr val="windowText" lastClr="000000">
                <a:hueOff val="0"/>
                <a:satOff val="0"/>
                <a:lumOff val="0"/>
                <a:alphaOff val="0"/>
              </a:sysClr>
            </a:solidFill>
            <a:latin typeface="Constantia"/>
            <a:ea typeface="標楷體" panose="03000509000000000000" pitchFamily="65" charset="-120"/>
            <a:cs typeface="+mn-cs"/>
          </a:endParaRPr>
        </a:p>
        <a:p>
          <a:pPr lvl="0" algn="ctr" defTabSz="800100">
            <a:lnSpc>
              <a:spcPct val="90000"/>
            </a:lnSpc>
            <a:spcBef>
              <a:spcPct val="0"/>
            </a:spcBef>
            <a:spcAft>
              <a:spcPct val="35000"/>
            </a:spcAft>
          </a:pPr>
          <a:r>
            <a:rPr lang="zh-TW" altLang="en-US" sz="2000" kern="1200" dirty="0">
              <a:solidFill>
                <a:sysClr val="windowText" lastClr="000000">
                  <a:hueOff val="0"/>
                  <a:satOff val="0"/>
                  <a:lumOff val="0"/>
                  <a:alphaOff val="0"/>
                </a:sysClr>
              </a:solidFill>
              <a:latin typeface="Constantia"/>
              <a:ea typeface="標楷體" panose="03000509000000000000" pitchFamily="65" charset="-120"/>
              <a:cs typeface="+mn-cs"/>
            </a:rPr>
            <a:t>融資</a:t>
          </a:r>
        </a:p>
      </dsp:txBody>
      <dsp:txXfrm>
        <a:off x="3770892" y="613005"/>
        <a:ext cx="1340722" cy="553048"/>
      </dsp:txXfrm>
    </dsp:sp>
    <dsp:sp modelId="{4593EF80-2115-4E6C-9E00-AD5EC617A226}">
      <dsp:nvSpPr>
        <dsp:cNvPr id="0" name=""/>
        <dsp:cNvSpPr/>
      </dsp:nvSpPr>
      <dsp:spPr>
        <a:xfrm>
          <a:off x="3804949" y="1166529"/>
          <a:ext cx="2605807" cy="2464889"/>
        </a:xfrm>
        <a:prstGeom prst="ellipse">
          <a:avLst/>
        </a:prstGeom>
        <a:solidFill>
          <a:srgbClr val="4F81BD">
            <a:alpha val="50000"/>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zh-TW" altLang="en-US" sz="2000" kern="1200" dirty="0">
              <a:solidFill>
                <a:sysClr val="windowText" lastClr="000000">
                  <a:hueOff val="0"/>
                  <a:satOff val="0"/>
                  <a:lumOff val="0"/>
                  <a:alphaOff val="0"/>
                </a:sysClr>
              </a:solidFill>
              <a:latin typeface="Constantia"/>
              <a:ea typeface="標楷體" panose="03000509000000000000" pitchFamily="65" charset="-120"/>
              <a:cs typeface="+mn-cs"/>
            </a:rPr>
            <a:t>證金交割代價</a:t>
          </a:r>
        </a:p>
      </dsp:txBody>
      <dsp:txXfrm>
        <a:off x="5354850" y="1728613"/>
        <a:ext cx="708685" cy="1340722"/>
      </dsp:txXfrm>
    </dsp:sp>
    <dsp:sp modelId="{E98533E8-DC62-4126-B75C-689E8B5D8064}">
      <dsp:nvSpPr>
        <dsp:cNvPr id="0" name=""/>
        <dsp:cNvSpPr/>
      </dsp:nvSpPr>
      <dsp:spPr>
        <a:xfrm>
          <a:off x="3042158" y="1999779"/>
          <a:ext cx="2464889" cy="2464889"/>
        </a:xfrm>
        <a:prstGeom prst="ellipse">
          <a:avLst/>
        </a:prstGeom>
        <a:solidFill>
          <a:srgbClr val="4F81BD">
            <a:alpha val="50000"/>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altLang="zh-TW" sz="2000" kern="1200" dirty="0">
            <a:solidFill>
              <a:sysClr val="windowText" lastClr="000000">
                <a:hueOff val="0"/>
                <a:satOff val="0"/>
                <a:lumOff val="0"/>
                <a:alphaOff val="0"/>
              </a:sysClr>
            </a:solidFill>
            <a:latin typeface="Constantia"/>
            <a:ea typeface="標楷體" panose="03000509000000000000" pitchFamily="65" charset="-120"/>
            <a:cs typeface="+mn-cs"/>
          </a:endParaRPr>
        </a:p>
        <a:p>
          <a:pPr lvl="0" algn="ctr" defTabSz="889000">
            <a:lnSpc>
              <a:spcPct val="90000"/>
            </a:lnSpc>
            <a:spcBef>
              <a:spcPct val="0"/>
            </a:spcBef>
            <a:spcAft>
              <a:spcPct val="35000"/>
            </a:spcAft>
          </a:pPr>
          <a:r>
            <a:rPr lang="zh-TW" altLang="en-US" sz="2000" kern="1200" dirty="0">
              <a:solidFill>
                <a:sysClr val="windowText" lastClr="000000">
                  <a:hueOff val="0"/>
                  <a:satOff val="0"/>
                  <a:lumOff val="0"/>
                  <a:alphaOff val="0"/>
                </a:sysClr>
              </a:solidFill>
              <a:latin typeface="Constantia"/>
              <a:ea typeface="標楷體" panose="03000509000000000000" pitchFamily="65" charset="-120"/>
              <a:cs typeface="+mn-cs"/>
            </a:rPr>
            <a:t>不限用途</a:t>
          </a:r>
          <a:endParaRPr lang="en-US" altLang="zh-TW" sz="2000" kern="1200" dirty="0">
            <a:solidFill>
              <a:sysClr val="windowText" lastClr="000000">
                <a:hueOff val="0"/>
                <a:satOff val="0"/>
                <a:lumOff val="0"/>
                <a:alphaOff val="0"/>
              </a:sysClr>
            </a:solidFill>
            <a:latin typeface="Constantia"/>
            <a:ea typeface="標楷體" panose="03000509000000000000" pitchFamily="65" charset="-120"/>
            <a:cs typeface="+mn-cs"/>
          </a:endParaRPr>
        </a:p>
        <a:p>
          <a:pPr lvl="0" algn="ctr" defTabSz="889000">
            <a:lnSpc>
              <a:spcPct val="90000"/>
            </a:lnSpc>
            <a:spcBef>
              <a:spcPct val="0"/>
            </a:spcBef>
            <a:spcAft>
              <a:spcPct val="35000"/>
            </a:spcAft>
          </a:pPr>
          <a:r>
            <a:rPr lang="zh-TW" altLang="en-US" sz="2000" kern="1200" dirty="0">
              <a:solidFill>
                <a:sysClr val="windowText" lastClr="000000">
                  <a:hueOff val="0"/>
                  <a:satOff val="0"/>
                  <a:lumOff val="0"/>
                  <a:alphaOff val="0"/>
                </a:sysClr>
              </a:solidFill>
              <a:latin typeface="Constantia"/>
              <a:ea typeface="標楷體" panose="03000509000000000000" pitchFamily="65" charset="-120"/>
              <a:cs typeface="+mn-cs"/>
            </a:rPr>
            <a:t>借貸</a:t>
          </a:r>
        </a:p>
      </dsp:txBody>
      <dsp:txXfrm>
        <a:off x="3604241" y="3465268"/>
        <a:ext cx="1340722" cy="553048"/>
      </dsp:txXfrm>
    </dsp:sp>
    <dsp:sp modelId="{F99DF212-D40F-4862-B975-0ED9600B8E78}">
      <dsp:nvSpPr>
        <dsp:cNvPr id="0" name=""/>
        <dsp:cNvSpPr/>
      </dsp:nvSpPr>
      <dsp:spPr>
        <a:xfrm>
          <a:off x="2132200" y="1166529"/>
          <a:ext cx="2618353" cy="2464889"/>
        </a:xfrm>
        <a:prstGeom prst="ellipse">
          <a:avLst/>
        </a:prstGeom>
        <a:solidFill>
          <a:srgbClr val="4F81BD">
            <a:alpha val="50000"/>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zh-TW" altLang="en-US" sz="2000" kern="1200" dirty="0">
              <a:solidFill>
                <a:sysClr val="windowText" lastClr="000000">
                  <a:hueOff val="0"/>
                  <a:satOff val="0"/>
                  <a:lumOff val="0"/>
                  <a:alphaOff val="0"/>
                </a:sysClr>
              </a:solidFill>
              <a:latin typeface="Constantia"/>
              <a:ea typeface="標楷體" panose="03000509000000000000" pitchFamily="65" charset="-120"/>
              <a:cs typeface="+mn-cs"/>
            </a:rPr>
            <a:t>證券業務借貸</a:t>
          </a:r>
        </a:p>
      </dsp:txBody>
      <dsp:txXfrm>
        <a:off x="2481092" y="1728613"/>
        <a:ext cx="712099" cy="1340722"/>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W"/>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67A4C5-F0B8-DD40-A01A-B96BEE45E953}" type="datetimeFigureOut">
              <a:rPr lang="en-TW" smtClean="0"/>
              <a:t>02/05/2025</a:t>
            </a:fld>
            <a:endParaRPr lang="en-TW"/>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W"/>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W"/>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W"/>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C36A31-D2F0-C44C-A30A-B4652EE629D5}" type="slidenum">
              <a:rPr lang="en-TW" smtClean="0"/>
              <a:t>‹#›</a:t>
            </a:fld>
            <a:endParaRPr lang="en-TW"/>
          </a:p>
        </p:txBody>
      </p:sp>
    </p:spTree>
    <p:extLst>
      <p:ext uri="{BB962C8B-B14F-4D97-AF65-F5344CB8AC3E}">
        <p14:creationId xmlns:p14="http://schemas.microsoft.com/office/powerpoint/2010/main" val="3310032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3DCD43F-E516-4123-A6D8-DB72C3CC50B2}"/>
              </a:ext>
            </a:extLst>
          </p:cNvPr>
          <p:cNvSpPr>
            <a:spLocks noGrp="1"/>
          </p:cNvSpPr>
          <p:nvPr>
            <p:ph type="sldNum" sz="quarter" idx="12"/>
          </p:nvPr>
        </p:nvSpPr>
        <p:spPr>
          <a:xfrm>
            <a:off x="11652192" y="6586881"/>
            <a:ext cx="539808" cy="365125"/>
          </a:xfrm>
        </p:spPr>
        <p:txBody>
          <a:bodyPr/>
          <a:lstStyle/>
          <a:p>
            <a:fld id="{4BA915EE-10CB-4CF1-8569-6154455DA573}" type="slidenum">
              <a:rPr lang="en-US" smtClean="0"/>
              <a:t>‹#›</a:t>
            </a:fld>
            <a:endParaRPr lang="en-US"/>
          </a:p>
        </p:txBody>
      </p:sp>
    </p:spTree>
    <p:extLst>
      <p:ext uri="{BB962C8B-B14F-4D97-AF65-F5344CB8AC3E}">
        <p14:creationId xmlns:p14="http://schemas.microsoft.com/office/powerpoint/2010/main" val="4037732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pic>
        <p:nvPicPr>
          <p:cNvPr id="8"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Vertical Text Placeholder 2">
            <a:extLst>
              <a:ext uri="{FF2B5EF4-FFF2-40B4-BE49-F238E27FC236}">
                <a16:creationId xmlns:a16="http://schemas.microsoft.com/office/drawing/2014/main" id="{9B7E2EAA-155E-482E-A2B8-547653B253EE}"/>
              </a:ext>
            </a:extLst>
          </p:cNvPr>
          <p:cNvSpPr>
            <a:spLocks noGrp="1"/>
          </p:cNvSpPr>
          <p:nvPr>
            <p:ph type="body" orient="vert" idx="1"/>
          </p:nvPr>
        </p:nvSpPr>
        <p:spPr>
          <a:xfrm>
            <a:off x="652372" y="1433384"/>
            <a:ext cx="10715844" cy="45102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DAC8402D-7367-485B-AEA6-5AB2B8209D19}"/>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0"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9"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141235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3DCD43F-E516-4123-A6D8-DB72C3CC50B2}"/>
              </a:ext>
            </a:extLst>
          </p:cNvPr>
          <p:cNvSpPr>
            <a:spLocks noGrp="1"/>
          </p:cNvSpPr>
          <p:nvPr>
            <p:ph type="sldNum" sz="quarter" idx="12"/>
          </p:nvPr>
        </p:nvSpPr>
        <p:spPr>
          <a:xfrm>
            <a:off x="11652192" y="6586883"/>
            <a:ext cx="539808" cy="365125"/>
          </a:xfrm>
        </p:spPr>
        <p:txBody>
          <a:bodyPr/>
          <a:lstStyle/>
          <a:p>
            <a:fld id="{4BA915EE-10CB-4CF1-8569-6154455DA573}" type="slidenum">
              <a:rPr lang="en-US" smtClean="0"/>
              <a:t>‹#›</a:t>
            </a:fld>
            <a:endParaRPr lang="en-US"/>
          </a:p>
        </p:txBody>
      </p:sp>
    </p:spTree>
    <p:extLst>
      <p:ext uri="{BB962C8B-B14F-4D97-AF65-F5344CB8AC3E}">
        <p14:creationId xmlns:p14="http://schemas.microsoft.com/office/powerpoint/2010/main" val="1235679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88C81FA8-039D-4BAF-8AAB-7B6616AFEEC6}"/>
              </a:ext>
            </a:extLst>
          </p:cNvPr>
          <p:cNvSpPr>
            <a:spLocks noGrp="1"/>
          </p:cNvSpPr>
          <p:nvPr>
            <p:ph idx="1" hasCustomPrompt="1"/>
          </p:nvPr>
        </p:nvSpPr>
        <p:spPr>
          <a:xfrm>
            <a:off x="660608" y="1407555"/>
            <a:ext cx="11144213" cy="4943818"/>
          </a:xfrm>
        </p:spPr>
        <p:txBody>
          <a:bodyPr/>
          <a:lstStyle/>
          <a:p>
            <a:pPr lvl="0"/>
            <a:r>
              <a:rPr lang="zh-TW" altLang="en-US" dirty="0"/>
              <a:t>按一下新增文字</a:t>
            </a:r>
            <a:endParaRPr lang="en-US" dirty="0"/>
          </a:p>
        </p:txBody>
      </p:sp>
      <p:sp>
        <p:nvSpPr>
          <p:cNvPr id="6" name="Slide Number Placeholder 5">
            <a:extLst>
              <a:ext uri="{FF2B5EF4-FFF2-40B4-BE49-F238E27FC236}">
                <a16:creationId xmlns:a16="http://schemas.microsoft.com/office/drawing/2014/main" id="{107BC3FF-EE25-45FB-A7A8-AAA522F70748}"/>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8"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678945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Text Placeholder 2">
            <a:extLst>
              <a:ext uri="{FF2B5EF4-FFF2-40B4-BE49-F238E27FC236}">
                <a16:creationId xmlns:a16="http://schemas.microsoft.com/office/drawing/2014/main" id="{95EDF98A-E8AE-4443-9A8C-CB35DEB2CE60}"/>
              </a:ext>
            </a:extLst>
          </p:cNvPr>
          <p:cNvSpPr>
            <a:spLocks noGrp="1"/>
          </p:cNvSpPr>
          <p:nvPr>
            <p:ph type="body" idx="1"/>
          </p:nvPr>
        </p:nvSpPr>
        <p:spPr>
          <a:xfrm>
            <a:off x="1981200" y="5067300"/>
            <a:ext cx="7696200" cy="876300"/>
          </a:xfrm>
        </p:spPr>
        <p:txBody>
          <a:bodyPr>
            <a:normAutofit/>
          </a:bodyPr>
          <a:lstStyle>
            <a:lvl1pPr marL="0" indent="0">
              <a:buNone/>
              <a:defRPr sz="15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5D401596-9353-4C1A-972E-6522F2B42049}"/>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8"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4168628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3"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A1B7D887-595C-4649-AF8E-E78307000D4A}"/>
              </a:ext>
            </a:extLst>
          </p:cNvPr>
          <p:cNvSpPr>
            <a:spLocks noGrp="1"/>
          </p:cNvSpPr>
          <p:nvPr>
            <p:ph sz="half" idx="1"/>
          </p:nvPr>
        </p:nvSpPr>
        <p:spPr>
          <a:xfrm>
            <a:off x="914401" y="1825625"/>
            <a:ext cx="49911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39FE29C-ED37-4DD9-949F-0024342619E1}"/>
              </a:ext>
            </a:extLst>
          </p:cNvPr>
          <p:cNvSpPr>
            <a:spLocks noGrp="1"/>
          </p:cNvSpPr>
          <p:nvPr>
            <p:ph sz="half" idx="2"/>
          </p:nvPr>
        </p:nvSpPr>
        <p:spPr>
          <a:xfrm>
            <a:off x="6248400" y="1825625"/>
            <a:ext cx="5029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28DF7398-73FE-4D27-AFF9-91BEBFED32A5}"/>
              </a:ext>
            </a:extLst>
          </p:cNvPr>
          <p:cNvSpPr>
            <a:spLocks noGrp="1"/>
          </p:cNvSpPr>
          <p:nvPr>
            <p:ph type="ftr" sz="quarter" idx="11"/>
          </p:nvPr>
        </p:nvSpPr>
        <p:spPr>
          <a:xfrm>
            <a:off x="8034169" y="6332540"/>
            <a:ext cx="3505459"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11700880-10EE-4115-8BBB-13DDF270DBD1}"/>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9"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1738589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1"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Text Placeholder 2">
            <a:extLst>
              <a:ext uri="{FF2B5EF4-FFF2-40B4-BE49-F238E27FC236}">
                <a16:creationId xmlns:a16="http://schemas.microsoft.com/office/drawing/2014/main" id="{7D52F00A-F4EE-40FC-9325-373840422D52}"/>
              </a:ext>
            </a:extLst>
          </p:cNvPr>
          <p:cNvSpPr>
            <a:spLocks noGrp="1"/>
          </p:cNvSpPr>
          <p:nvPr>
            <p:ph type="body" idx="1"/>
          </p:nvPr>
        </p:nvSpPr>
        <p:spPr>
          <a:xfrm>
            <a:off x="655864" y="1879601"/>
            <a:ext cx="5157787" cy="675641"/>
          </a:xfrm>
        </p:spPr>
        <p:txBody>
          <a:bodyPr anchor="b">
            <a:noAutofit/>
          </a:bodyPr>
          <a:lstStyle>
            <a:lvl1pPr marL="0" indent="0">
              <a:buNone/>
              <a:defRPr sz="1350" b="1" cap="all" spc="225"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F75DD90-A306-4A8B-A54C-8033B7F7F0E9}"/>
              </a:ext>
            </a:extLst>
          </p:cNvPr>
          <p:cNvSpPr>
            <a:spLocks noGrp="1"/>
          </p:cNvSpPr>
          <p:nvPr>
            <p:ph sz="half" idx="2"/>
          </p:nvPr>
        </p:nvSpPr>
        <p:spPr>
          <a:xfrm>
            <a:off x="655864" y="2560955"/>
            <a:ext cx="5157787" cy="3649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040E0AA-F8F8-4862-B27B-50FAF2F34DE0}"/>
              </a:ext>
            </a:extLst>
          </p:cNvPr>
          <p:cNvSpPr>
            <a:spLocks noGrp="1"/>
          </p:cNvSpPr>
          <p:nvPr>
            <p:ph type="body" sz="quarter" idx="3"/>
          </p:nvPr>
        </p:nvSpPr>
        <p:spPr>
          <a:xfrm>
            <a:off x="6094413" y="1879601"/>
            <a:ext cx="5183188" cy="675641"/>
          </a:xfrm>
        </p:spPr>
        <p:txBody>
          <a:bodyPr anchor="b">
            <a:noAutofit/>
          </a:bodyPr>
          <a:lstStyle>
            <a:lvl1pPr marL="0" indent="0">
              <a:buNone/>
              <a:defRPr sz="1350" b="1" cap="all" spc="225"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9FEBDD6-EDA1-4CE7-9DDC-9D977E12DDAB}"/>
              </a:ext>
            </a:extLst>
          </p:cNvPr>
          <p:cNvSpPr>
            <a:spLocks noGrp="1"/>
          </p:cNvSpPr>
          <p:nvPr>
            <p:ph sz="quarter" idx="4"/>
          </p:nvPr>
        </p:nvSpPr>
        <p:spPr>
          <a:xfrm>
            <a:off x="6094413" y="2560955"/>
            <a:ext cx="5183188" cy="3649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3389DC43-E591-42BF-82EE-E4887E4BC53A}"/>
              </a:ext>
            </a:extLst>
          </p:cNvPr>
          <p:cNvSpPr>
            <a:spLocks noGrp="1"/>
          </p:cNvSpPr>
          <p:nvPr>
            <p:ph type="ftr" sz="quarter" idx="11"/>
          </p:nvPr>
        </p:nvSpPr>
        <p:spPr>
          <a:xfrm>
            <a:off x="8034169" y="6332540"/>
            <a:ext cx="3505459"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568CD421-2D00-41DD-A393-4739E389D95E}"/>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3"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12"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24923935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7"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5" name="Slide Number Placeholder 4">
            <a:extLst>
              <a:ext uri="{FF2B5EF4-FFF2-40B4-BE49-F238E27FC236}">
                <a16:creationId xmlns:a16="http://schemas.microsoft.com/office/drawing/2014/main" id="{DEDBE022-9B54-431C-80D5-5D8F2AFCB920}"/>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9"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Tree>
    <p:extLst>
      <p:ext uri="{BB962C8B-B14F-4D97-AF65-F5344CB8AC3E}">
        <p14:creationId xmlns:p14="http://schemas.microsoft.com/office/powerpoint/2010/main" val="34839896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99744D8D-C9CF-43B2-905D-2368B17A539A}"/>
              </a:ext>
            </a:extLst>
          </p:cNvPr>
          <p:cNvSpPr>
            <a:spLocks noGrp="1"/>
          </p:cNvSpPr>
          <p:nvPr>
            <p:ph idx="1"/>
          </p:nvPr>
        </p:nvSpPr>
        <p:spPr>
          <a:xfrm>
            <a:off x="5919130" y="1283989"/>
            <a:ext cx="5482039" cy="451845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1B4BF0C-D14C-46D7-ACDD-1885DDD883F1}"/>
              </a:ext>
            </a:extLst>
          </p:cNvPr>
          <p:cNvSpPr>
            <a:spLocks noGrp="1"/>
          </p:cNvSpPr>
          <p:nvPr>
            <p:ph type="body" sz="half" idx="2"/>
          </p:nvPr>
        </p:nvSpPr>
        <p:spPr>
          <a:xfrm>
            <a:off x="652373" y="2697481"/>
            <a:ext cx="4119655" cy="324611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a:extLst>
              <a:ext uri="{FF2B5EF4-FFF2-40B4-BE49-F238E27FC236}">
                <a16:creationId xmlns:a16="http://schemas.microsoft.com/office/drawing/2014/main" id="{6AE6FA33-09EF-495A-853E-63750CA37AC2}"/>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1"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9754264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Picture Placeholder 2">
            <a:extLst>
              <a:ext uri="{FF2B5EF4-FFF2-40B4-BE49-F238E27FC236}">
                <a16:creationId xmlns:a16="http://schemas.microsoft.com/office/drawing/2014/main" id="{841E98DD-BF5D-4CCA-8C66-F2A6CE11271C}"/>
              </a:ext>
            </a:extLst>
          </p:cNvPr>
          <p:cNvSpPr>
            <a:spLocks noGrp="1"/>
          </p:cNvSpPr>
          <p:nvPr>
            <p:ph type="pic" idx="1"/>
          </p:nvPr>
        </p:nvSpPr>
        <p:spPr>
          <a:xfrm>
            <a:off x="6052031" y="1209376"/>
            <a:ext cx="5593492" cy="4659612"/>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A0EC22A6-F2C2-4A88-BEE5-2D6CEB520EB9}"/>
              </a:ext>
            </a:extLst>
          </p:cNvPr>
          <p:cNvSpPr>
            <a:spLocks noGrp="1"/>
          </p:cNvSpPr>
          <p:nvPr>
            <p:ph type="body" sz="half" idx="2"/>
          </p:nvPr>
        </p:nvSpPr>
        <p:spPr>
          <a:xfrm>
            <a:off x="652373" y="2697480"/>
            <a:ext cx="4119655" cy="317150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a:extLst>
              <a:ext uri="{FF2B5EF4-FFF2-40B4-BE49-F238E27FC236}">
                <a16:creationId xmlns:a16="http://schemas.microsoft.com/office/drawing/2014/main" id="{91D0B8E3-DB91-440B-818F-71E4248BB102}"/>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1"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40941422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8"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Vertical Text Placeholder 2">
            <a:extLst>
              <a:ext uri="{FF2B5EF4-FFF2-40B4-BE49-F238E27FC236}">
                <a16:creationId xmlns:a16="http://schemas.microsoft.com/office/drawing/2014/main" id="{E61B4D8C-6045-47B3-9A0C-F2215A904C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8E05176-F6E9-4997-8355-74F2A4560A65}"/>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0"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9"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95965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88C81FA8-039D-4BAF-8AAB-7B6616AFEEC6}"/>
              </a:ext>
            </a:extLst>
          </p:cNvPr>
          <p:cNvSpPr>
            <a:spLocks noGrp="1"/>
          </p:cNvSpPr>
          <p:nvPr>
            <p:ph idx="1" hasCustomPrompt="1"/>
          </p:nvPr>
        </p:nvSpPr>
        <p:spPr>
          <a:xfrm>
            <a:off x="660608" y="1407555"/>
            <a:ext cx="11144213" cy="4943818"/>
          </a:xfrm>
        </p:spPr>
        <p:txBody>
          <a:bodyPr/>
          <a:lstStyle/>
          <a:p>
            <a:pPr lvl="0"/>
            <a:r>
              <a:rPr lang="zh-TW" altLang="en-US" dirty="0"/>
              <a:t>按一下新增文字</a:t>
            </a:r>
            <a:endParaRPr lang="en-US" dirty="0"/>
          </a:p>
        </p:txBody>
      </p:sp>
      <p:sp>
        <p:nvSpPr>
          <p:cNvPr id="6" name="Slide Number Placeholder 5">
            <a:extLst>
              <a:ext uri="{FF2B5EF4-FFF2-40B4-BE49-F238E27FC236}">
                <a16:creationId xmlns:a16="http://schemas.microsoft.com/office/drawing/2014/main" id="{107BC3FF-EE25-45FB-A7A8-AAA522F70748}"/>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8"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8012454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pic>
        <p:nvPicPr>
          <p:cNvPr id="8"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Vertical Text Placeholder 2">
            <a:extLst>
              <a:ext uri="{FF2B5EF4-FFF2-40B4-BE49-F238E27FC236}">
                <a16:creationId xmlns:a16="http://schemas.microsoft.com/office/drawing/2014/main" id="{9B7E2EAA-155E-482E-A2B8-547653B253EE}"/>
              </a:ext>
            </a:extLst>
          </p:cNvPr>
          <p:cNvSpPr>
            <a:spLocks noGrp="1"/>
          </p:cNvSpPr>
          <p:nvPr>
            <p:ph type="body" orient="vert" idx="1"/>
          </p:nvPr>
        </p:nvSpPr>
        <p:spPr>
          <a:xfrm>
            <a:off x="652373" y="1433384"/>
            <a:ext cx="10715844" cy="45102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DAC8402D-7367-485B-AEA6-5AB2B8209D19}"/>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0"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9"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614721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Text Placeholder 2">
            <a:extLst>
              <a:ext uri="{FF2B5EF4-FFF2-40B4-BE49-F238E27FC236}">
                <a16:creationId xmlns:a16="http://schemas.microsoft.com/office/drawing/2014/main" id="{95EDF98A-E8AE-4443-9A8C-CB35DEB2CE60}"/>
              </a:ext>
            </a:extLst>
          </p:cNvPr>
          <p:cNvSpPr>
            <a:spLocks noGrp="1"/>
          </p:cNvSpPr>
          <p:nvPr>
            <p:ph type="body" idx="1"/>
          </p:nvPr>
        </p:nvSpPr>
        <p:spPr>
          <a:xfrm>
            <a:off x="1981200" y="5067300"/>
            <a:ext cx="7696200" cy="876300"/>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5D401596-9353-4C1A-972E-6522F2B42049}"/>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8"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4444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3"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A1B7D887-595C-4649-AF8E-E78307000D4A}"/>
              </a:ext>
            </a:extLst>
          </p:cNvPr>
          <p:cNvSpPr>
            <a:spLocks noGrp="1"/>
          </p:cNvSpPr>
          <p:nvPr>
            <p:ph sz="half" idx="1"/>
          </p:nvPr>
        </p:nvSpPr>
        <p:spPr>
          <a:xfrm>
            <a:off x="914400" y="1825625"/>
            <a:ext cx="49911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39FE29C-ED37-4DD9-949F-0024342619E1}"/>
              </a:ext>
            </a:extLst>
          </p:cNvPr>
          <p:cNvSpPr>
            <a:spLocks noGrp="1"/>
          </p:cNvSpPr>
          <p:nvPr>
            <p:ph sz="half" idx="2"/>
          </p:nvPr>
        </p:nvSpPr>
        <p:spPr>
          <a:xfrm>
            <a:off x="6248400" y="1825625"/>
            <a:ext cx="5029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28DF7398-73FE-4D27-AFF9-91BEBFED32A5}"/>
              </a:ext>
            </a:extLst>
          </p:cNvPr>
          <p:cNvSpPr>
            <a:spLocks noGrp="1"/>
          </p:cNvSpPr>
          <p:nvPr>
            <p:ph type="ftr" sz="quarter" idx="11"/>
          </p:nvPr>
        </p:nvSpPr>
        <p:spPr>
          <a:xfrm>
            <a:off x="8034169" y="6332538"/>
            <a:ext cx="3505459"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11700880-10EE-4115-8BBB-13DDF270DBD1}"/>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9"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2974792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1"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Text Placeholder 2">
            <a:extLst>
              <a:ext uri="{FF2B5EF4-FFF2-40B4-BE49-F238E27FC236}">
                <a16:creationId xmlns:a16="http://schemas.microsoft.com/office/drawing/2014/main" id="{7D52F00A-F4EE-40FC-9325-373840422D52}"/>
              </a:ext>
            </a:extLst>
          </p:cNvPr>
          <p:cNvSpPr>
            <a:spLocks noGrp="1"/>
          </p:cNvSpPr>
          <p:nvPr>
            <p:ph type="body" idx="1"/>
          </p:nvPr>
        </p:nvSpPr>
        <p:spPr>
          <a:xfrm>
            <a:off x="655863" y="1879599"/>
            <a:ext cx="5157787" cy="675641"/>
          </a:xfrm>
        </p:spPr>
        <p:txBody>
          <a:bodyPr anchor="b">
            <a:no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75DD90-A306-4A8B-A54C-8033B7F7F0E9}"/>
              </a:ext>
            </a:extLst>
          </p:cNvPr>
          <p:cNvSpPr>
            <a:spLocks noGrp="1"/>
          </p:cNvSpPr>
          <p:nvPr>
            <p:ph sz="half" idx="2"/>
          </p:nvPr>
        </p:nvSpPr>
        <p:spPr>
          <a:xfrm>
            <a:off x="655863" y="2560955"/>
            <a:ext cx="5157787" cy="3649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040E0AA-F8F8-4862-B27B-50FAF2F34DE0}"/>
              </a:ext>
            </a:extLst>
          </p:cNvPr>
          <p:cNvSpPr>
            <a:spLocks noGrp="1"/>
          </p:cNvSpPr>
          <p:nvPr>
            <p:ph type="body" sz="quarter" idx="3"/>
          </p:nvPr>
        </p:nvSpPr>
        <p:spPr>
          <a:xfrm>
            <a:off x="6094412" y="1879599"/>
            <a:ext cx="5183188" cy="675641"/>
          </a:xfrm>
        </p:spPr>
        <p:txBody>
          <a:bodyPr anchor="b">
            <a:no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FEBDD6-EDA1-4CE7-9DDC-9D977E12DDAB}"/>
              </a:ext>
            </a:extLst>
          </p:cNvPr>
          <p:cNvSpPr>
            <a:spLocks noGrp="1"/>
          </p:cNvSpPr>
          <p:nvPr>
            <p:ph sz="quarter" idx="4"/>
          </p:nvPr>
        </p:nvSpPr>
        <p:spPr>
          <a:xfrm>
            <a:off x="6094412" y="2560955"/>
            <a:ext cx="5183188" cy="3649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3389DC43-E591-42BF-82EE-E4887E4BC53A}"/>
              </a:ext>
            </a:extLst>
          </p:cNvPr>
          <p:cNvSpPr>
            <a:spLocks noGrp="1"/>
          </p:cNvSpPr>
          <p:nvPr>
            <p:ph type="ftr" sz="quarter" idx="11"/>
          </p:nvPr>
        </p:nvSpPr>
        <p:spPr>
          <a:xfrm>
            <a:off x="8034169" y="6332538"/>
            <a:ext cx="3505459"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568CD421-2D00-41DD-A393-4739E389D95E}"/>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3"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12"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816335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7"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5" name="Slide Number Placeholder 4">
            <a:extLst>
              <a:ext uri="{FF2B5EF4-FFF2-40B4-BE49-F238E27FC236}">
                <a16:creationId xmlns:a16="http://schemas.microsoft.com/office/drawing/2014/main" id="{DEDBE022-9B54-431C-80D5-5D8F2AFCB920}"/>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9"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Tree>
    <p:extLst>
      <p:ext uri="{BB962C8B-B14F-4D97-AF65-F5344CB8AC3E}">
        <p14:creationId xmlns:p14="http://schemas.microsoft.com/office/powerpoint/2010/main" val="3897825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99744D8D-C9CF-43B2-905D-2368B17A539A}"/>
              </a:ext>
            </a:extLst>
          </p:cNvPr>
          <p:cNvSpPr>
            <a:spLocks noGrp="1"/>
          </p:cNvSpPr>
          <p:nvPr>
            <p:ph idx="1"/>
          </p:nvPr>
        </p:nvSpPr>
        <p:spPr>
          <a:xfrm>
            <a:off x="5919129" y="1283987"/>
            <a:ext cx="5482039" cy="451845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1B4BF0C-D14C-46D7-ACDD-1885DDD883F1}"/>
              </a:ext>
            </a:extLst>
          </p:cNvPr>
          <p:cNvSpPr>
            <a:spLocks noGrp="1"/>
          </p:cNvSpPr>
          <p:nvPr>
            <p:ph type="body" sz="half" idx="2"/>
          </p:nvPr>
        </p:nvSpPr>
        <p:spPr>
          <a:xfrm>
            <a:off x="652372" y="2697479"/>
            <a:ext cx="4119654" cy="32461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6AE6FA33-09EF-495A-853E-63750CA37AC2}"/>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1"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1563782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Picture Placeholder 2">
            <a:extLst>
              <a:ext uri="{FF2B5EF4-FFF2-40B4-BE49-F238E27FC236}">
                <a16:creationId xmlns:a16="http://schemas.microsoft.com/office/drawing/2014/main" id="{841E98DD-BF5D-4CCA-8C66-F2A6CE11271C}"/>
              </a:ext>
            </a:extLst>
          </p:cNvPr>
          <p:cNvSpPr>
            <a:spLocks noGrp="1"/>
          </p:cNvSpPr>
          <p:nvPr>
            <p:ph type="pic" idx="1"/>
          </p:nvPr>
        </p:nvSpPr>
        <p:spPr>
          <a:xfrm>
            <a:off x="6052030" y="1209376"/>
            <a:ext cx="5593492" cy="46596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0EC22A6-F2C2-4A88-BEE5-2D6CEB520EB9}"/>
              </a:ext>
            </a:extLst>
          </p:cNvPr>
          <p:cNvSpPr>
            <a:spLocks noGrp="1"/>
          </p:cNvSpPr>
          <p:nvPr>
            <p:ph type="body" sz="half" idx="2"/>
          </p:nvPr>
        </p:nvSpPr>
        <p:spPr>
          <a:xfrm>
            <a:off x="652372" y="2697480"/>
            <a:ext cx="4119654" cy="317150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1D0B8E3-DB91-440B-818F-71E4248BB102}"/>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1"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607783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8"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Vertical Text Placeholder 2">
            <a:extLst>
              <a:ext uri="{FF2B5EF4-FFF2-40B4-BE49-F238E27FC236}">
                <a16:creationId xmlns:a16="http://schemas.microsoft.com/office/drawing/2014/main" id="{E61B4D8C-6045-47B3-9A0C-F2215A904C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8E05176-F6E9-4997-8355-74F2A4560A65}"/>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0"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9"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2839379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FBEEAC5-A8AB-4FE8-A270-D70F7DED4A50}"/>
              </a:ext>
            </a:extLst>
          </p:cNvPr>
          <p:cNvSpPr>
            <a:spLocks noGrp="1"/>
          </p:cNvSpPr>
          <p:nvPr>
            <p:ph type="body" idx="1"/>
          </p:nvPr>
        </p:nvSpPr>
        <p:spPr>
          <a:xfrm>
            <a:off x="652371" y="2095500"/>
            <a:ext cx="10620855" cy="3848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964E14B-0EE8-4015-809C-DD36B5459B82}"/>
              </a:ext>
            </a:extLst>
          </p:cNvPr>
          <p:cNvSpPr>
            <a:spLocks noGrp="1"/>
          </p:cNvSpPr>
          <p:nvPr>
            <p:ph type="sldNum" sz="quarter" idx="4"/>
          </p:nvPr>
        </p:nvSpPr>
        <p:spPr>
          <a:xfrm>
            <a:off x="11652192" y="6586881"/>
            <a:ext cx="539808" cy="365125"/>
          </a:xfrm>
          <a:prstGeom prst="rect">
            <a:avLst/>
          </a:prstGeom>
        </p:spPr>
        <p:txBody>
          <a:bodyPr vert="horz" lIns="91440" tIns="45720" rIns="91440" bIns="45720" rtlCol="0" anchor="ctr"/>
          <a:lstStyle>
            <a:lvl1pPr algn="r">
              <a:defRPr sz="900" b="1" spc="100" baseline="0">
                <a:solidFill>
                  <a:schemeClr val="tx1"/>
                </a:solidFill>
              </a:defRPr>
            </a:lvl1pPr>
          </a:lstStyle>
          <a:p>
            <a:fld id="{4BA915EE-10CB-4CF1-8569-6154455DA573}" type="slidenum">
              <a:rPr lang="en-US" smtClean="0"/>
              <a:t>‹#›</a:t>
            </a:fld>
            <a:endParaRPr lang="en-US" dirty="0"/>
          </a:p>
        </p:txBody>
      </p:sp>
      <p:sp>
        <p:nvSpPr>
          <p:cNvPr id="8" name="Footer Placeholder 4">
            <a:extLst>
              <a:ext uri="{FF2B5EF4-FFF2-40B4-BE49-F238E27FC236}">
                <a16:creationId xmlns:a16="http://schemas.microsoft.com/office/drawing/2014/main" id="{4E00BB6D-69DD-694C-F3D0-CD6B39E5E715}"/>
              </a:ext>
            </a:extLst>
          </p:cNvPr>
          <p:cNvSpPr txBox="1">
            <a:spLocks/>
          </p:cNvSpPr>
          <p:nvPr userDrawn="1"/>
        </p:nvSpPr>
        <p:spPr>
          <a:xfrm>
            <a:off x="-129215" y="6586881"/>
            <a:ext cx="2827998" cy="365125"/>
          </a:xfrm>
          <a:prstGeom prst="rect">
            <a:avLst/>
          </a:prstGeom>
        </p:spPr>
        <p:txBody>
          <a:bodyPr vert="horz" lIns="91440" tIns="45720" rIns="91440" bIns="45720" rtlCol="0" anchor="ctr"/>
          <a:lstStyle>
            <a:defPPr>
              <a:defRPr lang="en-TW"/>
            </a:defPPr>
            <a:lvl1pPr marL="0" algn="r" defTabSz="914400" rtl="0" eaLnBrk="1" latinLnBrk="0" hangingPunct="1">
              <a:defRPr sz="900" b="1" kern="1200" spc="1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latin typeface="Calibri" panose="020F0502020204030204" pitchFamily="34" charset="0"/>
                <a:cs typeface="Calibri" panose="020F0502020204030204" pitchFamily="34" charset="0"/>
              </a:rPr>
              <a:t>Taiwan Stock Exchange @Copyright 2023</a:t>
            </a:r>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12"/>
          <a:stretch>
            <a:fillRect/>
          </a:stretch>
        </p:blipFill>
        <p:spPr>
          <a:xfrm>
            <a:off x="57972" y="94077"/>
            <a:ext cx="1927078" cy="650990"/>
          </a:xfrm>
          <a:prstGeom prst="rect">
            <a:avLst/>
          </a:prstGeom>
        </p:spPr>
      </p:pic>
    </p:spTree>
    <p:extLst>
      <p:ext uri="{BB962C8B-B14F-4D97-AF65-F5344CB8AC3E}">
        <p14:creationId xmlns:p14="http://schemas.microsoft.com/office/powerpoint/2010/main" val="346637535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7" r:id="rId6"/>
    <p:sldLayoutId id="2147483733" r:id="rId7"/>
    <p:sldLayoutId id="2147483734" r:id="rId8"/>
    <p:sldLayoutId id="2147483736" r:id="rId9"/>
    <p:sldLayoutId id="2147483735" r:id="rId10"/>
  </p:sldLayoutIdLst>
  <p:hf hdr="0"/>
  <p:txStyles>
    <p:titleStyle>
      <a:lvl1pPr algn="l" defTabSz="914400" rtl="0" eaLnBrk="1" latinLnBrk="0" hangingPunct="1">
        <a:lnSpc>
          <a:spcPct val="120000"/>
        </a:lnSpc>
        <a:spcBef>
          <a:spcPct val="0"/>
        </a:spcBef>
        <a:buNone/>
        <a:defRPr sz="3600" kern="1200" cap="all" spc="300" baseline="0">
          <a:solidFill>
            <a:srgbClr val="FFFFFF"/>
          </a:solidFill>
          <a:highlight>
            <a:srgbClr val="000000"/>
          </a:highligh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FBEEAC5-A8AB-4FE8-A270-D70F7DED4A50}"/>
              </a:ext>
            </a:extLst>
          </p:cNvPr>
          <p:cNvSpPr>
            <a:spLocks noGrp="1"/>
          </p:cNvSpPr>
          <p:nvPr>
            <p:ph type="body" idx="1"/>
          </p:nvPr>
        </p:nvSpPr>
        <p:spPr>
          <a:xfrm>
            <a:off x="652373" y="2095500"/>
            <a:ext cx="10620855" cy="3848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964E14B-0EE8-4015-809C-DD36B5459B82}"/>
              </a:ext>
            </a:extLst>
          </p:cNvPr>
          <p:cNvSpPr>
            <a:spLocks noGrp="1"/>
          </p:cNvSpPr>
          <p:nvPr>
            <p:ph type="sldNum" sz="quarter" idx="4"/>
          </p:nvPr>
        </p:nvSpPr>
        <p:spPr>
          <a:xfrm>
            <a:off x="11652192" y="6586883"/>
            <a:ext cx="539808" cy="365125"/>
          </a:xfrm>
          <a:prstGeom prst="rect">
            <a:avLst/>
          </a:prstGeom>
        </p:spPr>
        <p:txBody>
          <a:bodyPr vert="horz" lIns="91440" tIns="45720" rIns="91440" bIns="45720" rtlCol="0" anchor="ctr"/>
          <a:lstStyle>
            <a:lvl1pPr algn="r">
              <a:defRPr sz="675" b="1" spc="75" baseline="0">
                <a:solidFill>
                  <a:schemeClr val="tx1"/>
                </a:solidFill>
              </a:defRPr>
            </a:lvl1pPr>
          </a:lstStyle>
          <a:p>
            <a:fld id="{4BA915EE-10CB-4CF1-8569-6154455DA573}" type="slidenum">
              <a:rPr lang="en-US" smtClean="0"/>
              <a:t>‹#›</a:t>
            </a:fld>
            <a:endParaRPr lang="en-US" dirty="0"/>
          </a:p>
        </p:txBody>
      </p:sp>
      <p:sp>
        <p:nvSpPr>
          <p:cNvPr id="8" name="Footer Placeholder 4">
            <a:extLst>
              <a:ext uri="{FF2B5EF4-FFF2-40B4-BE49-F238E27FC236}">
                <a16:creationId xmlns:a16="http://schemas.microsoft.com/office/drawing/2014/main" id="{4E00BB6D-69DD-694C-F3D0-CD6B39E5E715}"/>
              </a:ext>
            </a:extLst>
          </p:cNvPr>
          <p:cNvSpPr txBox="1">
            <a:spLocks/>
          </p:cNvSpPr>
          <p:nvPr userDrawn="1"/>
        </p:nvSpPr>
        <p:spPr>
          <a:xfrm>
            <a:off x="-129216" y="6586883"/>
            <a:ext cx="2827999" cy="365125"/>
          </a:xfrm>
          <a:prstGeom prst="rect">
            <a:avLst/>
          </a:prstGeom>
        </p:spPr>
        <p:txBody>
          <a:bodyPr vert="horz" lIns="68580" tIns="34290" rIns="68580" bIns="34290" rtlCol="0" anchor="ctr"/>
          <a:lstStyle>
            <a:defPPr>
              <a:defRPr lang="en-TW"/>
            </a:defPPr>
            <a:lvl1pPr marL="0" algn="r" defTabSz="914400" rtl="0" eaLnBrk="1" latinLnBrk="0" hangingPunct="1">
              <a:defRPr sz="900" b="1" kern="1200" spc="1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675" dirty="0">
                <a:latin typeface="Calibri" panose="020F0502020204030204" pitchFamily="34" charset="0"/>
                <a:cs typeface="Calibri" panose="020F0502020204030204" pitchFamily="34" charset="0"/>
              </a:rPr>
              <a:t>Taiwan Stock Exchange @Copyright 2023</a:t>
            </a:r>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12"/>
          <a:stretch>
            <a:fillRect/>
          </a:stretch>
        </p:blipFill>
        <p:spPr>
          <a:xfrm>
            <a:off x="57973" y="94077"/>
            <a:ext cx="1927079" cy="650990"/>
          </a:xfrm>
          <a:prstGeom prst="rect">
            <a:avLst/>
          </a:prstGeom>
        </p:spPr>
      </p:pic>
    </p:spTree>
    <p:extLst>
      <p:ext uri="{BB962C8B-B14F-4D97-AF65-F5344CB8AC3E}">
        <p14:creationId xmlns:p14="http://schemas.microsoft.com/office/powerpoint/2010/main" val="485509705"/>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Lst>
  <p:hf hdr="0"/>
  <p:txStyles>
    <p:titleStyle>
      <a:lvl1pPr algn="l" defTabSz="685800" rtl="0" eaLnBrk="1" latinLnBrk="0" hangingPunct="1">
        <a:lnSpc>
          <a:spcPct val="120000"/>
        </a:lnSpc>
        <a:spcBef>
          <a:spcPct val="0"/>
        </a:spcBef>
        <a:buNone/>
        <a:defRPr sz="2700" kern="1200" cap="all" spc="225" baseline="0">
          <a:solidFill>
            <a:srgbClr val="FFFFFF"/>
          </a:solidFill>
          <a:highlight>
            <a:srgbClr val="000000"/>
          </a:highlight>
          <a:latin typeface="+mj-lt"/>
          <a:ea typeface="+mj-ea"/>
          <a:cs typeface="+mj-cs"/>
        </a:defRPr>
      </a:lvl1pPr>
    </p:titleStyle>
    <p:bodyStyle>
      <a:lvl1pPr marL="171450" indent="-171450" algn="l" defTabSz="685800" rtl="0" eaLnBrk="1" latinLnBrk="0" hangingPunct="1">
        <a:lnSpc>
          <a:spcPct val="120000"/>
        </a:lnSpc>
        <a:spcBef>
          <a:spcPts val="750"/>
        </a:spcBef>
        <a:buClr>
          <a:schemeClr val="tx1"/>
        </a:buClr>
        <a:buSzPct val="75000"/>
        <a:buFont typeface="Arial" panose="020B0604020202020204" pitchFamily="34" charset="0"/>
        <a:buChar char="•"/>
        <a:defRPr sz="1500" kern="1200">
          <a:solidFill>
            <a:schemeClr val="tx1"/>
          </a:solidFill>
          <a:latin typeface="+mn-lt"/>
          <a:ea typeface="+mn-ea"/>
          <a:cs typeface="+mn-cs"/>
        </a:defRPr>
      </a:lvl1pPr>
      <a:lvl2pPr marL="514350" indent="-171450" algn="l" defTabSz="685800" rtl="0" eaLnBrk="1" latinLnBrk="0" hangingPunct="1">
        <a:lnSpc>
          <a:spcPct val="120000"/>
        </a:lnSpc>
        <a:spcBef>
          <a:spcPts val="375"/>
        </a:spcBef>
        <a:buClr>
          <a:schemeClr val="tx1"/>
        </a:buClr>
        <a:buSzPct val="75000"/>
        <a:buFont typeface="Arial" panose="020B0604020202020204" pitchFamily="34" charset="0"/>
        <a:buChar char="•"/>
        <a:defRPr sz="1350" kern="1200">
          <a:solidFill>
            <a:schemeClr val="tx1"/>
          </a:solidFill>
          <a:latin typeface="+mn-lt"/>
          <a:ea typeface="+mn-ea"/>
          <a:cs typeface="+mn-cs"/>
        </a:defRPr>
      </a:lvl2pPr>
      <a:lvl3pPr marL="857250" indent="-171450" algn="l" defTabSz="685800" rtl="0" eaLnBrk="1" latinLnBrk="0" hangingPunct="1">
        <a:lnSpc>
          <a:spcPct val="120000"/>
        </a:lnSpc>
        <a:spcBef>
          <a:spcPts val="375"/>
        </a:spcBef>
        <a:buClr>
          <a:schemeClr val="tx1"/>
        </a:buClr>
        <a:buSzPct val="75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latinLnBrk="0" hangingPunct="1">
        <a:lnSpc>
          <a:spcPct val="120000"/>
        </a:lnSpc>
        <a:spcBef>
          <a:spcPts val="375"/>
        </a:spcBef>
        <a:buClr>
          <a:schemeClr val="tx1"/>
        </a:buClr>
        <a:buSzPct val="75000"/>
        <a:buFont typeface="Arial" panose="020B0604020202020204" pitchFamily="34" charset="0"/>
        <a:buChar char="•"/>
        <a:defRPr sz="1050" kern="1200">
          <a:solidFill>
            <a:schemeClr val="tx1"/>
          </a:solidFill>
          <a:latin typeface="+mn-lt"/>
          <a:ea typeface="+mn-ea"/>
          <a:cs typeface="+mn-cs"/>
        </a:defRPr>
      </a:lvl4pPr>
      <a:lvl5pPr marL="1543050" indent="-171450" algn="l" defTabSz="685800" rtl="0" eaLnBrk="1" latinLnBrk="0" hangingPunct="1">
        <a:lnSpc>
          <a:spcPct val="120000"/>
        </a:lnSpc>
        <a:spcBef>
          <a:spcPts val="375"/>
        </a:spcBef>
        <a:buClr>
          <a:schemeClr val="tx1"/>
        </a:buClr>
        <a:buSzPct val="75000"/>
        <a:buFont typeface="Arial" panose="020B0604020202020204" pitchFamily="34" charset="0"/>
        <a:buChar char="•"/>
        <a:defRPr sz="10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08AC1B80-F8B2-4B95-B4B7-7917A33D24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604ABA25-E496-52A0-7283-4ECA37114296}"/>
              </a:ext>
            </a:extLst>
          </p:cNvPr>
          <p:cNvSpPr>
            <a:spLocks noGrp="1"/>
          </p:cNvSpPr>
          <p:nvPr>
            <p:ph type="subTitle" idx="4294967295"/>
          </p:nvPr>
        </p:nvSpPr>
        <p:spPr>
          <a:xfrm>
            <a:off x="3789485" y="2277209"/>
            <a:ext cx="7895492" cy="2277132"/>
          </a:xfrm>
        </p:spPr>
        <p:txBody>
          <a:bodyPr anchor="t">
            <a:normAutofit/>
          </a:bodyPr>
          <a:lstStyle/>
          <a:p>
            <a:pPr marL="0" lvl="0" indent="0">
              <a:lnSpc>
                <a:spcPct val="100000"/>
              </a:lnSpc>
              <a:spcBef>
                <a:spcPts val="0"/>
              </a:spcBef>
              <a:buClrTx/>
              <a:buSzTx/>
              <a:buNone/>
            </a:pPr>
            <a:r>
              <a:rPr lang="zh-TW" altLang="zh-TW" sz="4000" b="1" dirty="0">
                <a:ln>
                  <a:prstDash val="solid"/>
                </a:ln>
                <a:solidFill>
                  <a:srgbClr val="002060"/>
                </a:solidFill>
                <a:effectLst>
                  <a:outerShdw blurRad="88000" dist="50800" dir="5040000" algn="tl">
                    <a:srgbClr val="8064A2">
                      <a:tint val="80000"/>
                      <a:satMod val="250000"/>
                      <a:alpha val="45000"/>
                    </a:srgbClr>
                  </a:outerShdw>
                </a:effectLst>
                <a:latin typeface="Constantia"/>
                <a:ea typeface="標楷體" panose="03000509000000000000" pitchFamily="65" charset="-120"/>
              </a:rPr>
              <a:t>證券商辦理不限用途款項借貸業務</a:t>
            </a:r>
            <a:r>
              <a:rPr lang="zh-TW" altLang="en-US" sz="4000" b="1" dirty="0">
                <a:ln>
                  <a:prstDash val="solid"/>
                </a:ln>
                <a:solidFill>
                  <a:srgbClr val="002060"/>
                </a:solidFill>
                <a:effectLst>
                  <a:outerShdw blurRad="88000" dist="50800" dir="5040000" algn="tl">
                    <a:srgbClr val="8064A2">
                      <a:tint val="80000"/>
                      <a:satMod val="250000"/>
                      <a:alpha val="45000"/>
                    </a:srgbClr>
                  </a:outerShdw>
                </a:effectLst>
                <a:latin typeface="Constantia"/>
                <a:ea typeface="標楷體" panose="03000509000000000000" pitchFamily="65" charset="-120"/>
              </a:rPr>
              <a:t>操作辦法</a:t>
            </a:r>
            <a:endParaRPr lang="en-TW" altLang="zh-TW" sz="4000" dirty="0">
              <a:solidFill>
                <a:srgbClr val="002060"/>
              </a:solidFill>
              <a:ea typeface="Adobe Fan Heiti Std B" panose="020B0700000000000000" pitchFamily="34" charset="-128"/>
            </a:endParaRPr>
          </a:p>
          <a:p>
            <a:endParaRPr lang="en-TW" sz="2800" dirty="0">
              <a:latin typeface="+mj-lt"/>
            </a:endParaRPr>
          </a:p>
        </p:txBody>
      </p:sp>
      <p:sp>
        <p:nvSpPr>
          <p:cNvPr id="11" name="Footer Placeholder 4">
            <a:extLst>
              <a:ext uri="{FF2B5EF4-FFF2-40B4-BE49-F238E27FC236}">
                <a16:creationId xmlns:a16="http://schemas.microsoft.com/office/drawing/2014/main" id="{4E00BB6D-69DD-694C-F3D0-CD6B39E5E715}"/>
              </a:ext>
            </a:extLst>
          </p:cNvPr>
          <p:cNvSpPr txBox="1">
            <a:spLocks/>
          </p:cNvSpPr>
          <p:nvPr/>
        </p:nvSpPr>
        <p:spPr>
          <a:xfrm>
            <a:off x="-129215" y="6586881"/>
            <a:ext cx="2827998" cy="365125"/>
          </a:xfrm>
          <a:prstGeom prst="rect">
            <a:avLst/>
          </a:prstGeom>
        </p:spPr>
        <p:txBody>
          <a:bodyPr vert="horz" lIns="91440" tIns="45720" rIns="91440" bIns="45720" rtlCol="0" anchor="ctr"/>
          <a:lstStyle>
            <a:defPPr>
              <a:defRPr lang="en-TW"/>
            </a:defPPr>
            <a:lvl1pPr marL="0" algn="r" defTabSz="914400" rtl="0" eaLnBrk="1" latinLnBrk="0" hangingPunct="1">
              <a:defRPr sz="900" b="1" kern="1200" spc="1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latin typeface="Calibri" panose="020F0502020204030204" pitchFamily="34" charset="0"/>
                <a:cs typeface="Calibri" panose="020F0502020204030204" pitchFamily="34" charset="0"/>
              </a:rPr>
              <a:t>Taiwan Stock Exchange @Copyright 2023</a:t>
            </a:r>
          </a:p>
        </p:txBody>
      </p:sp>
      <p:pic>
        <p:nvPicPr>
          <p:cNvPr id="16" name="Picture 3" descr="A picture containing icon&#10;&#10;Description automatically generated">
            <a:extLst>
              <a:ext uri="{FF2B5EF4-FFF2-40B4-BE49-F238E27FC236}">
                <a16:creationId xmlns:a16="http://schemas.microsoft.com/office/drawing/2014/main" id="{273A73EB-ECAE-0091-9546-6149ADE04348}"/>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0" y="0"/>
            <a:ext cx="4756144" cy="4111080"/>
          </a:xfrm>
          <a:prstGeom prst="rect">
            <a:avLst/>
          </a:prstGeom>
        </p:spPr>
      </p:pic>
      <p:sp>
        <p:nvSpPr>
          <p:cNvPr id="10" name="文字方塊 9"/>
          <p:cNvSpPr txBox="1"/>
          <p:nvPr/>
        </p:nvSpPr>
        <p:spPr>
          <a:xfrm>
            <a:off x="4062046" y="4626129"/>
            <a:ext cx="5020407" cy="1428083"/>
          </a:xfrm>
          <a:prstGeom prst="rect">
            <a:avLst/>
          </a:prstGeom>
          <a:noFill/>
        </p:spPr>
        <p:txBody>
          <a:bodyPr wrap="square" rtlCol="0">
            <a:spAutoFit/>
          </a:bodyPr>
          <a:lstStyle/>
          <a:p>
            <a:pPr lvl="0" algn="ctr" fontAlgn="base">
              <a:spcBef>
                <a:spcPct val="20000"/>
              </a:spcBef>
              <a:spcAft>
                <a:spcPct val="0"/>
              </a:spcAft>
            </a:pPr>
            <a:r>
              <a:rPr lang="zh-TW" altLang="en-US" sz="3200" b="1" dirty="0">
                <a:solidFill>
                  <a:srgbClr val="002060"/>
                </a:solidFill>
                <a:latin typeface="Constantia"/>
                <a:ea typeface="標楷體" panose="03000509000000000000" pitchFamily="65" charset="-120"/>
              </a:rPr>
              <a:t>臺灣證券交易所</a:t>
            </a:r>
            <a:endParaRPr lang="en-US" altLang="zh-TW" sz="3200" b="1" dirty="0">
              <a:solidFill>
                <a:srgbClr val="002060"/>
              </a:solidFill>
              <a:latin typeface="Constantia"/>
              <a:ea typeface="標楷體" panose="03000509000000000000" pitchFamily="65" charset="-120"/>
            </a:endParaRPr>
          </a:p>
          <a:p>
            <a:pPr lvl="0" algn="ctr" fontAlgn="base">
              <a:spcBef>
                <a:spcPct val="20000"/>
              </a:spcBef>
              <a:spcAft>
                <a:spcPct val="0"/>
              </a:spcAft>
            </a:pPr>
            <a:r>
              <a:rPr lang="en-US" altLang="zh-TW" sz="2400" b="1" dirty="0" smtClean="0">
                <a:solidFill>
                  <a:srgbClr val="002060"/>
                </a:solidFill>
                <a:latin typeface="標楷體" panose="03000509000000000000" pitchFamily="65" charset="-120"/>
                <a:ea typeface="標楷體" panose="03000509000000000000" pitchFamily="65" charset="-120"/>
              </a:rPr>
              <a:t>113</a:t>
            </a:r>
            <a:r>
              <a:rPr lang="zh-TW" altLang="en-US" sz="2400" b="1" dirty="0" smtClean="0">
                <a:solidFill>
                  <a:srgbClr val="002060"/>
                </a:solidFill>
                <a:latin typeface="標楷體" panose="03000509000000000000" pitchFamily="65" charset="-120"/>
                <a:ea typeface="標楷體" panose="03000509000000000000" pitchFamily="65" charset="-120"/>
              </a:rPr>
              <a:t>年</a:t>
            </a:r>
            <a:r>
              <a:rPr lang="en-US" altLang="zh-TW" sz="2400" b="1" smtClean="0">
                <a:solidFill>
                  <a:srgbClr val="002060"/>
                </a:solidFill>
                <a:latin typeface="標楷體" panose="03000509000000000000" pitchFamily="65" charset="-120"/>
                <a:ea typeface="標楷體" panose="03000509000000000000" pitchFamily="65" charset="-120"/>
              </a:rPr>
              <a:t>12</a:t>
            </a:r>
            <a:r>
              <a:rPr lang="zh-TW" altLang="en-US" sz="2400" b="1" smtClean="0">
                <a:solidFill>
                  <a:srgbClr val="002060"/>
                </a:solidFill>
                <a:latin typeface="標楷體" panose="03000509000000000000" pitchFamily="65" charset="-120"/>
                <a:ea typeface="標楷體" panose="03000509000000000000" pitchFamily="65" charset="-120"/>
              </a:rPr>
              <a:t>月</a:t>
            </a:r>
            <a:endParaRPr lang="zh-TW" altLang="en-US" sz="2400" b="1" dirty="0">
              <a:solidFill>
                <a:srgbClr val="002060"/>
              </a:solidFill>
              <a:latin typeface="標楷體" panose="03000509000000000000" pitchFamily="65" charset="-120"/>
              <a:ea typeface="標楷體" panose="03000509000000000000" pitchFamily="65" charset="-120"/>
            </a:endParaRPr>
          </a:p>
          <a:p>
            <a:pPr algn="ctr"/>
            <a:endParaRPr lang="en-US" altLang="zh-TW" sz="2600" dirty="0">
              <a:latin typeface="+mj-ea"/>
              <a:ea typeface="+mj-ea"/>
            </a:endParaRPr>
          </a:p>
        </p:txBody>
      </p:sp>
    </p:spTree>
    <p:extLst>
      <p:ext uri="{BB962C8B-B14F-4D97-AF65-F5344CB8AC3E}">
        <p14:creationId xmlns:p14="http://schemas.microsoft.com/office/powerpoint/2010/main" val="2403106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594706" y="1442724"/>
            <a:ext cx="11144213" cy="4943818"/>
          </a:xfrm>
        </p:spPr>
        <p:txBody>
          <a:bodyPr/>
          <a:lstStyle/>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10</a:t>
            </a:fld>
            <a:endParaRPr lang="en-US"/>
          </a:p>
        </p:txBody>
      </p:sp>
      <p:sp>
        <p:nvSpPr>
          <p:cNvPr id="4" name="文字版面配置區 3"/>
          <p:cNvSpPr>
            <a:spLocks noGrp="1"/>
          </p:cNvSpPr>
          <p:nvPr>
            <p:ph type="body" idx="14"/>
          </p:nvPr>
        </p:nvSpPr>
        <p:spPr>
          <a:xfrm>
            <a:off x="1524001" y="223594"/>
            <a:ext cx="8411308" cy="836799"/>
          </a:xfrm>
        </p:spPr>
        <p:txBody>
          <a:bodyPr>
            <a:normAutofit/>
          </a:bodyPr>
          <a:lstStyle/>
          <a:p>
            <a:r>
              <a:rPr lang="zh-TW" altLang="en-US" b="0" dirty="0">
                <a:solidFill>
                  <a:prstClr val="black"/>
                </a:solidFill>
                <a:latin typeface="標楷體" pitchFamily="65" charset="-120"/>
                <a:ea typeface="標楷體" pitchFamily="65" charset="-120"/>
                <a:cs typeface="+mj-cs"/>
              </a:rPr>
              <a:t>参、擔保品範圍</a:t>
            </a:r>
            <a:endParaRPr lang="zh-TW" altLang="en-US" dirty="0"/>
          </a:p>
        </p:txBody>
      </p:sp>
      <p:sp>
        <p:nvSpPr>
          <p:cNvPr id="5" name="Oval 23"/>
          <p:cNvSpPr>
            <a:spLocks noChangeArrowheads="1"/>
          </p:cNvSpPr>
          <p:nvPr/>
        </p:nvSpPr>
        <p:spPr bwMode="auto">
          <a:xfrm>
            <a:off x="1524001" y="1676202"/>
            <a:ext cx="2388576" cy="2315506"/>
          </a:xfrm>
          <a:prstGeom prst="ellipse">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rot="10800000" vert="eaVert"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dirty="0">
              <a:ln>
                <a:noFill/>
              </a:ln>
              <a:solidFill>
                <a:prstClr val="black"/>
              </a:solidFill>
              <a:effectLst/>
              <a:uLnTx/>
              <a:uFillTx/>
              <a:latin typeface="Constantia"/>
              <a:ea typeface="標楷體" panose="03000509000000000000" pitchFamily="65" charset="-120"/>
              <a:cs typeface="+mn-cs"/>
            </a:endParaRPr>
          </a:p>
        </p:txBody>
      </p:sp>
      <p:grpSp>
        <p:nvGrpSpPr>
          <p:cNvPr id="6" name="群組 7"/>
          <p:cNvGrpSpPr>
            <a:grpSpLocks/>
          </p:cNvGrpSpPr>
          <p:nvPr/>
        </p:nvGrpSpPr>
        <p:grpSpPr bwMode="auto">
          <a:xfrm>
            <a:off x="4800599" y="1916723"/>
            <a:ext cx="1978269" cy="1872762"/>
            <a:chOff x="0" y="1970850"/>
            <a:chExt cx="2482850" cy="2163763"/>
          </a:xfrm>
        </p:grpSpPr>
        <p:sp>
          <p:nvSpPr>
            <p:cNvPr id="7" name="Oval 10"/>
            <p:cNvSpPr>
              <a:spLocks noChangeArrowheads="1"/>
            </p:cNvSpPr>
            <p:nvPr/>
          </p:nvSpPr>
          <p:spPr bwMode="auto">
            <a:xfrm>
              <a:off x="0" y="1970850"/>
              <a:ext cx="2482850" cy="2163763"/>
            </a:xfrm>
            <a:prstGeom prst="ellipse">
              <a:avLst/>
            </a:prstGeom>
            <a:gradFill rotWithShape="1">
              <a:gsLst>
                <a:gs pos="0">
                  <a:srgbClr val="9BBB59">
                    <a:shade val="51000"/>
                    <a:satMod val="130000"/>
                  </a:srgbClr>
                </a:gs>
                <a:gs pos="80000">
                  <a:srgbClr val="9BBB59">
                    <a:shade val="93000"/>
                    <a:satMod val="130000"/>
                  </a:srgbClr>
                </a:gs>
                <a:gs pos="100000">
                  <a:srgbClr val="9BBB59">
                    <a:shade val="94000"/>
                    <a:satMod val="135000"/>
                  </a:srgbClr>
                </a:gs>
              </a:gsLst>
              <a:lin ang="16200000" scaled="0"/>
            </a:gradFill>
            <a:ln>
              <a:noFill/>
              <a:headEnd/>
              <a:tailE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ot="10800000" vert="eaVert"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white"/>
                </a:solidFill>
                <a:effectLst/>
                <a:uLnTx/>
                <a:uFillTx/>
                <a:latin typeface="Constantia"/>
                <a:ea typeface="標楷體" panose="03000509000000000000" pitchFamily="65" charset="-120"/>
                <a:cs typeface="+mn-cs"/>
              </a:endParaRPr>
            </a:p>
          </p:txBody>
        </p:sp>
        <p:sp>
          <p:nvSpPr>
            <p:cNvPr id="8" name="Rectangle 20"/>
            <p:cNvSpPr>
              <a:spLocks noChangeArrowheads="1"/>
            </p:cNvSpPr>
            <p:nvPr/>
          </p:nvSpPr>
          <p:spPr bwMode="auto">
            <a:xfrm>
              <a:off x="275871" y="2783159"/>
              <a:ext cx="1905000" cy="466107"/>
            </a:xfrm>
            <a:prstGeom prst="rect">
              <a:avLst/>
            </a:prstGeom>
            <a:noFill/>
            <a:ln w="6350">
              <a:noFill/>
              <a:miter lim="800000"/>
              <a:headEnd/>
              <a:tailEnd/>
            </a:ln>
          </p:spPr>
          <p:txBody>
            <a:bodyPr lIns="0" tIns="0" rIns="0" bIns="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TW" altLang="en-US" sz="2800" b="1" i="0" u="none" strike="noStrike" kern="0" cap="none" spc="0" normalizeH="0" baseline="0" noProof="0" dirty="0">
                  <a:ln>
                    <a:noFill/>
                  </a:ln>
                  <a:solidFill>
                    <a:prstClr val="black"/>
                  </a:solidFill>
                  <a:effectLst/>
                  <a:uLnTx/>
                  <a:uFillTx/>
                  <a:latin typeface="標楷體" pitchFamily="65" charset="-120"/>
                  <a:ea typeface="標楷體" pitchFamily="65" charset="-120"/>
                </a:rPr>
                <a:t>擔保品</a:t>
              </a:r>
              <a:endParaRPr kumimoji="0" lang="de-DE" altLang="zh-TW" sz="2500" b="1" i="0" u="none" strike="noStrike" kern="0" cap="none" spc="0" normalizeH="0" baseline="0" noProof="0" dirty="0">
                <a:ln>
                  <a:noFill/>
                </a:ln>
                <a:solidFill>
                  <a:prstClr val="black"/>
                </a:solidFill>
                <a:effectLst/>
                <a:uLnTx/>
                <a:uFillTx/>
                <a:latin typeface="Times New Roman" pitchFamily="18" charset="0"/>
                <a:ea typeface="標楷體" pitchFamily="65" charset="-120"/>
              </a:endParaRPr>
            </a:p>
          </p:txBody>
        </p:sp>
      </p:grpSp>
      <p:sp>
        <p:nvSpPr>
          <p:cNvPr id="9" name="Oval 23"/>
          <p:cNvSpPr>
            <a:spLocks noChangeArrowheads="1"/>
          </p:cNvSpPr>
          <p:nvPr/>
        </p:nvSpPr>
        <p:spPr bwMode="auto">
          <a:xfrm>
            <a:off x="7939454" y="1620224"/>
            <a:ext cx="2497015" cy="2461417"/>
          </a:xfrm>
          <a:prstGeom prst="ellipse">
            <a:avLst/>
          </a:prstGeom>
          <a:gradFill rotWithShape="1">
            <a:gsLst>
              <a:gs pos="0">
                <a:srgbClr val="FFFFFF"/>
              </a:gs>
              <a:gs pos="7001">
                <a:srgbClr val="E6E6E6"/>
              </a:gs>
              <a:gs pos="32001">
                <a:srgbClr val="7D8496"/>
              </a:gs>
              <a:gs pos="47000">
                <a:srgbClr val="E6E6E6"/>
              </a:gs>
              <a:gs pos="85001">
                <a:srgbClr val="7D8496"/>
              </a:gs>
              <a:gs pos="100000">
                <a:srgbClr val="E6E6E6"/>
              </a:gs>
            </a:gsLst>
            <a:lin ang="2700000" scaled="1"/>
          </a:gradFill>
          <a:ln w="9525">
            <a:solidFill>
              <a:sysClr val="windowText" lastClr="000000"/>
            </a:solidFill>
            <a:round/>
            <a:headEnd/>
            <a:tailEnd/>
          </a:ln>
          <a:scene3d>
            <a:camera prst="orthographicFront"/>
            <a:lightRig rig="threePt" dir="t"/>
          </a:scene3d>
          <a:sp3d>
            <a:bevelT/>
          </a:sp3d>
        </p:spPr>
        <p:txBody>
          <a:bodyPr rot="10800000" vert="eaVert"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endParaRPr>
          </a:p>
        </p:txBody>
      </p:sp>
      <p:sp>
        <p:nvSpPr>
          <p:cNvPr id="10" name="Oval 15"/>
          <p:cNvSpPr>
            <a:spLocks noChangeArrowheads="1"/>
          </p:cNvSpPr>
          <p:nvPr/>
        </p:nvSpPr>
        <p:spPr bwMode="auto">
          <a:xfrm>
            <a:off x="1784838" y="4005909"/>
            <a:ext cx="2611316" cy="2263006"/>
          </a:xfrm>
          <a:prstGeom prst="ellipse">
            <a:avLst/>
          </a:prstGeom>
          <a:gradFill rotWithShape="1">
            <a:gsLst>
              <a:gs pos="0">
                <a:srgbClr val="8488C4"/>
              </a:gs>
              <a:gs pos="53000">
                <a:srgbClr val="D4DEFF"/>
              </a:gs>
              <a:gs pos="83000">
                <a:srgbClr val="D4DEFF"/>
              </a:gs>
              <a:gs pos="100000">
                <a:srgbClr val="96AB94"/>
              </a:gs>
            </a:gsLst>
            <a:lin ang="5400000" scaled="1"/>
          </a:gradFill>
          <a:ln w="9525">
            <a:solidFill>
              <a:sysClr val="windowText" lastClr="000000"/>
            </a:solidFill>
            <a:round/>
            <a:headEnd/>
            <a:tailEnd/>
          </a:ln>
          <a:scene3d>
            <a:camera prst="orthographicFront"/>
            <a:lightRig rig="threePt" dir="t"/>
          </a:scene3d>
          <a:sp3d>
            <a:bevelT/>
          </a:sp3d>
        </p:spPr>
        <p:txBody>
          <a:bodyPr lIns="0" tIns="0" rIns="0" bIns="0" anchor="ctr"/>
          <a:lstStyle/>
          <a:p>
            <a:pPr lvl="0" algn="ctr" defTabSz="330200">
              <a:tabLst>
                <a:tab pos="8521700" algn="r"/>
              </a:tabLst>
            </a:pPr>
            <a:r>
              <a:rPr lang="zh-TW" altLang="en-US" sz="2800" b="1" dirty="0">
                <a:solidFill>
                  <a:prstClr val="black"/>
                </a:solidFill>
                <a:latin typeface="Times New Roman" pitchFamily="18" charset="0"/>
                <a:ea typeface="標楷體" pitchFamily="65" charset="-120"/>
              </a:rPr>
              <a:t>櫃檯買賣之開放式基金受益憑證</a:t>
            </a:r>
            <a:endParaRPr lang="de-DE" altLang="en-US" sz="2800" b="1" dirty="0">
              <a:solidFill>
                <a:prstClr val="black"/>
              </a:solidFill>
              <a:latin typeface="Times New Roman" pitchFamily="18" charset="0"/>
              <a:ea typeface="標楷體" pitchFamily="65" charset="-120"/>
            </a:endParaRPr>
          </a:p>
        </p:txBody>
      </p:sp>
      <p:sp>
        <p:nvSpPr>
          <p:cNvPr id="11" name="Oval 16"/>
          <p:cNvSpPr>
            <a:spLocks noChangeArrowheads="1"/>
          </p:cNvSpPr>
          <p:nvPr/>
        </p:nvSpPr>
        <p:spPr bwMode="auto">
          <a:xfrm>
            <a:off x="4396154" y="4492548"/>
            <a:ext cx="2242038" cy="2013760"/>
          </a:xfrm>
          <a:prstGeom prst="ellipse">
            <a:avLst/>
          </a:prstGeom>
          <a:gradFill rotWithShape="1">
            <a:gsLst>
              <a:gs pos="0">
                <a:srgbClr val="CCCCFF"/>
              </a:gs>
              <a:gs pos="17999">
                <a:srgbClr val="99CCFF"/>
              </a:gs>
              <a:gs pos="36000">
                <a:srgbClr val="9966FF"/>
              </a:gs>
              <a:gs pos="61000">
                <a:srgbClr val="CC99FF"/>
              </a:gs>
              <a:gs pos="82001">
                <a:srgbClr val="99CCFF"/>
              </a:gs>
              <a:gs pos="100000">
                <a:srgbClr val="CCCCFF"/>
              </a:gs>
            </a:gsLst>
            <a:lin ang="5400000" scaled="1"/>
          </a:gradFill>
          <a:ln w="9525">
            <a:solidFill>
              <a:sysClr val="windowText" lastClr="000000"/>
            </a:solidFill>
            <a:round/>
            <a:headEnd/>
            <a:tailEnd/>
          </a:ln>
          <a:scene3d>
            <a:camera prst="orthographicFront"/>
            <a:lightRig rig="threePt" dir="t"/>
          </a:scene3d>
          <a:sp3d>
            <a:bevelT/>
          </a:sp3d>
        </p:spPr>
        <p:txBody>
          <a:bodyPr lIns="0" tIns="0" rIns="0" bIns="0" anchor="ctr"/>
          <a:lstStyle/>
          <a:p>
            <a:pPr lvl="0" algn="ctr" defTabSz="330200">
              <a:lnSpc>
                <a:spcPct val="90000"/>
              </a:lnSpc>
              <a:tabLst>
                <a:tab pos="8521700" algn="r"/>
              </a:tabLst>
            </a:pPr>
            <a:r>
              <a:rPr lang="zh-TW" altLang="en-US" sz="2800" b="1" dirty="0">
                <a:solidFill>
                  <a:prstClr val="black"/>
                </a:solidFill>
                <a:latin typeface="Times New Roman" pitchFamily="18" charset="0"/>
                <a:ea typeface="標楷體" pitchFamily="65" charset="-120"/>
              </a:rPr>
              <a:t>櫃檯買賣黃金現貨</a:t>
            </a:r>
            <a:endParaRPr lang="en-US" altLang="de-DE" sz="2800" b="1" dirty="0">
              <a:solidFill>
                <a:prstClr val="black"/>
              </a:solidFill>
              <a:latin typeface="Times New Roman" pitchFamily="18" charset="0"/>
              <a:ea typeface="標楷體" pitchFamily="65" charset="-120"/>
            </a:endParaRPr>
          </a:p>
        </p:txBody>
      </p:sp>
      <p:sp>
        <p:nvSpPr>
          <p:cNvPr id="12" name="Oval 23"/>
          <p:cNvSpPr>
            <a:spLocks noChangeArrowheads="1"/>
          </p:cNvSpPr>
          <p:nvPr/>
        </p:nvSpPr>
        <p:spPr bwMode="auto">
          <a:xfrm>
            <a:off x="6638192" y="3991706"/>
            <a:ext cx="2277208" cy="2110156"/>
          </a:xfrm>
          <a:prstGeom prst="ellipse">
            <a:avLst/>
          </a:prstGeom>
          <a:gradFill rotWithShape="1">
            <a:gsLst>
              <a:gs pos="0">
                <a:sysClr val="windowText" lastClr="000000">
                  <a:tint val="50000"/>
                  <a:satMod val="300000"/>
                </a:sysClr>
              </a:gs>
              <a:gs pos="35000">
                <a:sysClr val="windowText" lastClr="000000">
                  <a:tint val="37000"/>
                  <a:satMod val="300000"/>
                </a:sysClr>
              </a:gs>
              <a:gs pos="100000">
                <a:sysClr val="windowText" lastClr="000000">
                  <a:tint val="15000"/>
                  <a:satMod val="350000"/>
                </a:sysClr>
              </a:gs>
            </a:gsLst>
            <a:lin ang="16200000" scaled="1"/>
          </a:gradFill>
          <a:ln w="9525" cap="flat" cmpd="sng" algn="ctr">
            <a:solidFill>
              <a:sysClr val="windowText" lastClr="000000">
                <a:shade val="95000"/>
                <a:satMod val="105000"/>
              </a:sysClr>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rot="10800000" vert="eaVert"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13" name="Line 14"/>
          <p:cNvSpPr>
            <a:spLocks noChangeShapeType="1"/>
          </p:cNvSpPr>
          <p:nvPr/>
        </p:nvSpPr>
        <p:spPr bwMode="auto">
          <a:xfrm rot="2936373" flipV="1">
            <a:off x="4069181" y="2612563"/>
            <a:ext cx="574816" cy="676976"/>
          </a:xfrm>
          <a:prstGeom prst="line">
            <a:avLst/>
          </a:prstGeom>
          <a:noFill/>
          <a:ln w="28575" cap="flat" cmpd="sng" algn="ctr">
            <a:solidFill>
              <a:srgbClr val="C0504D">
                <a:shade val="95000"/>
                <a:satMod val="105000"/>
              </a:srgbClr>
            </a:solidFill>
            <a:prstDash val="solid"/>
            <a:headEnd/>
            <a:tailEnd/>
          </a:ln>
          <a:effec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14" name="Line 28"/>
          <p:cNvSpPr>
            <a:spLocks noChangeShapeType="1"/>
          </p:cNvSpPr>
          <p:nvPr/>
        </p:nvSpPr>
        <p:spPr bwMode="auto">
          <a:xfrm rot="2936373">
            <a:off x="4563877" y="3323679"/>
            <a:ext cx="51946" cy="1281983"/>
          </a:xfrm>
          <a:prstGeom prst="line">
            <a:avLst/>
          </a:prstGeom>
          <a:noFill/>
          <a:ln w="38100">
            <a:solidFill>
              <a:srgbClr val="4201C5"/>
            </a:solidFill>
            <a:prstDash val="sysDot"/>
            <a:round/>
            <a:headEnd/>
            <a:tailEnd/>
          </a:ln>
        </p:spPr>
        <p:txBody>
          <a:bodyPr wrap="none" lIns="0" tIns="0" rIns="0" bIns="0" anchor="ctr"/>
          <a:lstStyle/>
          <a:p>
            <a:endParaRPr lang="zh-TW" altLang="en-US">
              <a:solidFill>
                <a:prstClr val="black"/>
              </a:solidFill>
              <a:latin typeface="Constantia"/>
              <a:ea typeface="標楷體" panose="03000509000000000000" pitchFamily="65" charset="-120"/>
            </a:endParaRPr>
          </a:p>
        </p:txBody>
      </p:sp>
      <p:sp>
        <p:nvSpPr>
          <p:cNvPr id="15" name="Line 29"/>
          <p:cNvSpPr>
            <a:spLocks noChangeShapeType="1"/>
          </p:cNvSpPr>
          <p:nvPr/>
        </p:nvSpPr>
        <p:spPr bwMode="auto">
          <a:xfrm rot="2936373">
            <a:off x="5466735" y="3911377"/>
            <a:ext cx="515866" cy="466770"/>
          </a:xfrm>
          <a:prstGeom prst="line">
            <a:avLst/>
          </a:prstGeom>
          <a:noFill/>
          <a:ln w="38100">
            <a:solidFill>
              <a:srgbClr val="4201C5"/>
            </a:solidFill>
            <a:prstDash val="sysDot"/>
            <a:round/>
            <a:headEnd/>
            <a:tailEnd/>
          </a:ln>
        </p:spPr>
        <p:txBody>
          <a:bodyPr wrap="none" lIns="0" tIns="0" rIns="0" bIns="0" anchor="ctr"/>
          <a:lstStyle/>
          <a:p>
            <a:endParaRPr lang="zh-TW" altLang="en-US">
              <a:solidFill>
                <a:prstClr val="black"/>
              </a:solidFill>
              <a:latin typeface="Constantia"/>
              <a:ea typeface="標楷體" panose="03000509000000000000" pitchFamily="65" charset="-120"/>
            </a:endParaRPr>
          </a:p>
        </p:txBody>
      </p:sp>
      <p:sp>
        <p:nvSpPr>
          <p:cNvPr id="16" name="Line 30"/>
          <p:cNvSpPr>
            <a:spLocks noChangeShapeType="1"/>
          </p:cNvSpPr>
          <p:nvPr/>
        </p:nvSpPr>
        <p:spPr bwMode="auto">
          <a:xfrm rot="2936373" flipV="1">
            <a:off x="6373190" y="3855659"/>
            <a:ext cx="830969" cy="16758"/>
          </a:xfrm>
          <a:prstGeom prst="line">
            <a:avLst/>
          </a:prstGeom>
          <a:noFill/>
          <a:ln w="38100">
            <a:solidFill>
              <a:srgbClr val="4201C5"/>
            </a:solidFill>
            <a:prstDash val="sysDot"/>
            <a:round/>
            <a:headEnd/>
            <a:tailEnd/>
          </a:ln>
        </p:spPr>
        <p:txBody>
          <a:bodyPr wrap="none" lIns="0" tIns="0" rIns="0" bIns="0" anchor="ctr"/>
          <a:lstStyle/>
          <a:p>
            <a:endParaRPr lang="zh-TW" altLang="en-US">
              <a:solidFill>
                <a:prstClr val="black"/>
              </a:solidFill>
              <a:latin typeface="Constantia"/>
              <a:ea typeface="標楷體" panose="03000509000000000000" pitchFamily="65" charset="-120"/>
            </a:endParaRPr>
          </a:p>
        </p:txBody>
      </p:sp>
      <p:sp>
        <p:nvSpPr>
          <p:cNvPr id="17" name="Line 30"/>
          <p:cNvSpPr>
            <a:spLocks noChangeShapeType="1"/>
          </p:cNvSpPr>
          <p:nvPr/>
        </p:nvSpPr>
        <p:spPr bwMode="auto">
          <a:xfrm rot="2936373" flipV="1">
            <a:off x="6991340" y="2375308"/>
            <a:ext cx="782060" cy="919481"/>
          </a:xfrm>
          <a:prstGeom prst="line">
            <a:avLst/>
          </a:prstGeom>
          <a:noFill/>
          <a:ln w="38100">
            <a:solidFill>
              <a:srgbClr val="4201C5"/>
            </a:solidFill>
            <a:prstDash val="sysDot"/>
            <a:round/>
            <a:headEnd/>
            <a:tailEnd/>
          </a:ln>
        </p:spPr>
        <p:txBody>
          <a:bodyPr wrap="none" lIns="0" tIns="0" rIns="0" bIns="0" anchor="ctr"/>
          <a:lstStyle/>
          <a:p>
            <a:endParaRPr lang="zh-TW" altLang="en-US">
              <a:solidFill>
                <a:prstClr val="black"/>
              </a:solidFill>
              <a:latin typeface="Constantia"/>
              <a:ea typeface="標楷體" panose="03000509000000000000" pitchFamily="65" charset="-120"/>
            </a:endParaRPr>
          </a:p>
        </p:txBody>
      </p:sp>
      <p:sp>
        <p:nvSpPr>
          <p:cNvPr id="18" name="矩形 17"/>
          <p:cNvSpPr/>
          <p:nvPr/>
        </p:nvSpPr>
        <p:spPr>
          <a:xfrm>
            <a:off x="-202223" y="2424748"/>
            <a:ext cx="5697415" cy="867930"/>
          </a:xfrm>
          <a:prstGeom prst="rect">
            <a:avLst/>
          </a:prstGeom>
        </p:spPr>
        <p:txBody>
          <a:bodyPr wrap="square">
            <a:spAutoFit/>
          </a:bodyPr>
          <a:lstStyle/>
          <a:p>
            <a:pPr lvl="0" algn="ctr" defTabSz="330200">
              <a:lnSpc>
                <a:spcPct val="90000"/>
              </a:lnSpc>
              <a:tabLst>
                <a:tab pos="8521700" algn="r"/>
              </a:tabLst>
            </a:pPr>
            <a:r>
              <a:rPr lang="zh-TW" altLang="en-US" sz="2800" b="1" dirty="0">
                <a:solidFill>
                  <a:prstClr val="black"/>
                </a:solidFill>
                <a:latin typeface="標楷體" pitchFamily="65" charset="-120"/>
                <a:ea typeface="標楷體" pitchFamily="65" charset="-120"/>
              </a:rPr>
              <a:t>上巿有價證券</a:t>
            </a:r>
            <a:endParaRPr lang="en-US" altLang="zh-TW" sz="2800" b="1" dirty="0">
              <a:solidFill>
                <a:prstClr val="black"/>
              </a:solidFill>
              <a:latin typeface="標楷體" pitchFamily="65" charset="-120"/>
              <a:ea typeface="標楷體" pitchFamily="65" charset="-120"/>
            </a:endParaRPr>
          </a:p>
          <a:p>
            <a:pPr lvl="0" algn="ctr" defTabSz="330200">
              <a:lnSpc>
                <a:spcPct val="90000"/>
              </a:lnSpc>
              <a:tabLst>
                <a:tab pos="8521700" algn="r"/>
              </a:tabLst>
            </a:pPr>
            <a:r>
              <a:rPr lang="zh-TW" altLang="en-US" sz="2800" b="1" dirty="0">
                <a:solidFill>
                  <a:prstClr val="black"/>
                </a:solidFill>
                <a:latin typeface="標楷體" pitchFamily="65" charset="-120"/>
                <a:ea typeface="標楷體" pitchFamily="65" charset="-120"/>
              </a:rPr>
              <a:t>上櫃有價證券</a:t>
            </a:r>
            <a:endParaRPr lang="zh-TW" altLang="de-DE" sz="2800" b="1" dirty="0">
              <a:solidFill>
                <a:prstClr val="black"/>
              </a:solidFill>
              <a:latin typeface="標楷體" pitchFamily="65" charset="-120"/>
              <a:ea typeface="標楷體" pitchFamily="65" charset="-120"/>
            </a:endParaRPr>
          </a:p>
        </p:txBody>
      </p:sp>
      <p:sp>
        <p:nvSpPr>
          <p:cNvPr id="19" name="矩形 18"/>
          <p:cNvSpPr/>
          <p:nvPr/>
        </p:nvSpPr>
        <p:spPr>
          <a:xfrm>
            <a:off x="6638193" y="4500739"/>
            <a:ext cx="2277208" cy="1449628"/>
          </a:xfrm>
          <a:prstGeom prst="rect">
            <a:avLst/>
          </a:prstGeom>
        </p:spPr>
        <p:txBody>
          <a:bodyPr wrap="square">
            <a:spAutoFit/>
          </a:bodyPr>
          <a:lstStyle/>
          <a:p>
            <a:pPr lvl="0" algn="ctr" defTabSz="330200">
              <a:lnSpc>
                <a:spcPct val="90000"/>
              </a:lnSpc>
              <a:tabLst>
                <a:tab pos="8521700" algn="r"/>
              </a:tabLst>
            </a:pPr>
            <a:r>
              <a:rPr lang="zh-TW" altLang="en-US" sz="2000" b="1" dirty="0">
                <a:solidFill>
                  <a:prstClr val="black"/>
                </a:solidFill>
                <a:latin typeface="Times New Roman" pitchFamily="18" charset="0"/>
                <a:ea typeface="標楷體" pitchFamily="65" charset="-120"/>
              </a:rPr>
              <a:t>上櫃中央登錄公債</a:t>
            </a:r>
            <a:endParaRPr lang="en-US" altLang="zh-TW" sz="2000" b="1" dirty="0">
              <a:solidFill>
                <a:prstClr val="black"/>
              </a:solidFill>
              <a:latin typeface="Times New Roman" pitchFamily="18" charset="0"/>
              <a:ea typeface="標楷體" pitchFamily="65" charset="-120"/>
            </a:endParaRPr>
          </a:p>
          <a:p>
            <a:pPr lvl="0" algn="ctr" defTabSz="330200">
              <a:lnSpc>
                <a:spcPct val="90000"/>
              </a:lnSpc>
              <a:tabLst>
                <a:tab pos="8521700" algn="r"/>
              </a:tabLst>
            </a:pPr>
            <a:r>
              <a:rPr lang="zh-TW" altLang="en-US" sz="2000" b="1" dirty="0">
                <a:solidFill>
                  <a:prstClr val="black"/>
                </a:solidFill>
                <a:latin typeface="Times New Roman" pitchFamily="18" charset="0"/>
                <a:ea typeface="標楷體" pitchFamily="65" charset="-120"/>
              </a:rPr>
              <a:t>、地方政府公債、普通公司債、</a:t>
            </a:r>
            <a:r>
              <a:rPr lang="zh-TW" altLang="en-US" b="1" kern="0" dirty="0">
                <a:solidFill>
                  <a:srgbClr val="FF0000"/>
                </a:solidFill>
                <a:latin typeface="標楷體" panose="03000509000000000000" pitchFamily="65" charset="-120"/>
                <a:ea typeface="標楷體" panose="03000509000000000000" pitchFamily="65" charset="-120"/>
                <a:cs typeface="Times New Roman"/>
              </a:rPr>
              <a:t>有擔保之轉</a:t>
            </a:r>
            <a:r>
              <a:rPr lang="en-US" altLang="zh-TW" b="1" kern="0" dirty="0">
                <a:solidFill>
                  <a:srgbClr val="FF0000"/>
                </a:solidFill>
                <a:latin typeface="標楷體" panose="03000509000000000000" pitchFamily="65" charset="-120"/>
                <a:ea typeface="標楷體" panose="03000509000000000000" pitchFamily="65" charset="-120"/>
                <a:cs typeface="Times New Roman"/>
              </a:rPr>
              <a:t>(</a:t>
            </a:r>
            <a:r>
              <a:rPr lang="zh-TW" altLang="en-US" b="1" kern="0" dirty="0">
                <a:solidFill>
                  <a:srgbClr val="FF0000"/>
                </a:solidFill>
                <a:latin typeface="標楷體" panose="03000509000000000000" pitchFamily="65" charset="-120"/>
                <a:ea typeface="標楷體" panose="03000509000000000000" pitchFamily="65" charset="-120"/>
                <a:cs typeface="Times New Roman"/>
              </a:rPr>
              <a:t>交</a:t>
            </a:r>
            <a:r>
              <a:rPr lang="en-US" altLang="zh-TW" b="1" kern="0" dirty="0">
                <a:solidFill>
                  <a:srgbClr val="FF0000"/>
                </a:solidFill>
                <a:latin typeface="標楷體" panose="03000509000000000000" pitchFamily="65" charset="-120"/>
                <a:ea typeface="標楷體" panose="03000509000000000000" pitchFamily="65" charset="-120"/>
                <a:cs typeface="Times New Roman"/>
              </a:rPr>
              <a:t>)</a:t>
            </a:r>
            <a:r>
              <a:rPr lang="zh-TW" altLang="en-US" b="1" kern="0" dirty="0">
                <a:solidFill>
                  <a:srgbClr val="FF0000"/>
                </a:solidFill>
                <a:latin typeface="標楷體" panose="03000509000000000000" pitchFamily="65" charset="-120"/>
                <a:ea typeface="標楷體" panose="03000509000000000000" pitchFamily="65" charset="-120"/>
                <a:cs typeface="Times New Roman"/>
              </a:rPr>
              <a:t>換公司債</a:t>
            </a:r>
            <a:endParaRPr lang="en-US" altLang="zh-TW" sz="2000" b="1" dirty="0">
              <a:solidFill>
                <a:prstClr val="black"/>
              </a:solidFill>
              <a:latin typeface="Times New Roman" pitchFamily="18" charset="0"/>
              <a:ea typeface="標楷體" pitchFamily="65" charset="-120"/>
            </a:endParaRPr>
          </a:p>
          <a:p>
            <a:pPr lvl="0" algn="ctr" defTabSz="330200">
              <a:lnSpc>
                <a:spcPct val="90000"/>
              </a:lnSpc>
              <a:tabLst>
                <a:tab pos="8521700" algn="r"/>
              </a:tabLst>
            </a:pPr>
            <a:r>
              <a:rPr lang="zh-TW" altLang="en-US" sz="2000" b="1" dirty="0">
                <a:solidFill>
                  <a:prstClr val="black"/>
                </a:solidFill>
                <a:latin typeface="Times New Roman" pitchFamily="18" charset="0"/>
                <a:ea typeface="標楷體" pitchFamily="65" charset="-120"/>
              </a:rPr>
              <a:t>及金融債</a:t>
            </a:r>
            <a:endParaRPr lang="zh-TW" altLang="de-DE" sz="2000" b="1" dirty="0">
              <a:solidFill>
                <a:prstClr val="black"/>
              </a:solidFill>
              <a:latin typeface="Times New Roman" pitchFamily="18" charset="0"/>
              <a:ea typeface="標楷體" pitchFamily="65" charset="-120"/>
            </a:endParaRPr>
          </a:p>
        </p:txBody>
      </p:sp>
      <p:sp>
        <p:nvSpPr>
          <p:cNvPr id="20" name="矩形 19"/>
          <p:cNvSpPr/>
          <p:nvPr/>
        </p:nvSpPr>
        <p:spPr>
          <a:xfrm>
            <a:off x="7939455" y="2110154"/>
            <a:ext cx="2497014" cy="1754326"/>
          </a:xfrm>
          <a:prstGeom prst="rect">
            <a:avLst/>
          </a:prstGeom>
        </p:spPr>
        <p:txBody>
          <a:bodyPr wrap="square">
            <a:spAutoFit/>
          </a:bodyPr>
          <a:lstStyle/>
          <a:p>
            <a:pPr lvl="0" algn="ctr" defTabSz="330200">
              <a:lnSpc>
                <a:spcPct val="90000"/>
              </a:lnSpc>
              <a:tabLst>
                <a:tab pos="8521700" algn="r"/>
              </a:tabLst>
            </a:pPr>
            <a:r>
              <a:rPr lang="zh-TW" altLang="en-US" sz="2400" b="1" dirty="0">
                <a:solidFill>
                  <a:prstClr val="black"/>
                </a:solidFill>
                <a:latin typeface="標楷體" pitchFamily="65" charset="-120"/>
                <a:ea typeface="標楷體" pitchFamily="65" charset="-120"/>
              </a:rPr>
              <a:t>非櫃檯買賣之</a:t>
            </a:r>
            <a:endParaRPr lang="en-US" altLang="zh-TW" sz="2400" b="1" dirty="0">
              <a:solidFill>
                <a:prstClr val="black"/>
              </a:solidFill>
              <a:latin typeface="標楷體" pitchFamily="65" charset="-120"/>
              <a:ea typeface="標楷體" pitchFamily="65" charset="-120"/>
            </a:endParaRPr>
          </a:p>
          <a:p>
            <a:pPr lvl="0" algn="ctr" defTabSz="330200">
              <a:lnSpc>
                <a:spcPct val="90000"/>
              </a:lnSpc>
              <a:tabLst>
                <a:tab pos="8521700" algn="r"/>
              </a:tabLst>
            </a:pPr>
            <a:r>
              <a:rPr lang="zh-TW" altLang="en-US" sz="2400" b="1" dirty="0">
                <a:solidFill>
                  <a:prstClr val="black"/>
                </a:solidFill>
                <a:latin typeface="標楷體" pitchFamily="65" charset="-120"/>
                <a:ea typeface="標楷體" pitchFamily="65" charset="-120"/>
              </a:rPr>
              <a:t>開放式證券投資</a:t>
            </a:r>
            <a:endParaRPr lang="en-US" altLang="zh-TW" sz="2400" b="1" dirty="0">
              <a:solidFill>
                <a:prstClr val="black"/>
              </a:solidFill>
              <a:latin typeface="標楷體" pitchFamily="65" charset="-120"/>
              <a:ea typeface="標楷體" pitchFamily="65" charset="-120"/>
            </a:endParaRPr>
          </a:p>
          <a:p>
            <a:pPr lvl="0" algn="ctr" defTabSz="330200">
              <a:lnSpc>
                <a:spcPct val="90000"/>
              </a:lnSpc>
              <a:tabLst>
                <a:tab pos="8521700" algn="r"/>
              </a:tabLst>
            </a:pPr>
            <a:r>
              <a:rPr lang="zh-TW" altLang="en-US" sz="2400" b="1" dirty="0">
                <a:solidFill>
                  <a:prstClr val="black"/>
                </a:solidFill>
                <a:latin typeface="標楷體" pitchFamily="65" charset="-120"/>
                <a:ea typeface="標楷體" pitchFamily="65" charset="-120"/>
              </a:rPr>
              <a:t>信託基金受益憑證及期貨信託基金受益憑證</a:t>
            </a:r>
            <a:endParaRPr lang="zh-TW" altLang="de-DE" sz="2400" b="1" dirty="0">
              <a:solidFill>
                <a:prstClr val="black"/>
              </a:solidFill>
              <a:latin typeface="標楷體" pitchFamily="65" charset="-120"/>
              <a:ea typeface="標楷體" pitchFamily="65" charset="-120"/>
            </a:endParaRPr>
          </a:p>
        </p:txBody>
      </p:sp>
      <p:sp>
        <p:nvSpPr>
          <p:cNvPr id="21" name="Line 18"/>
          <p:cNvSpPr>
            <a:spLocks noChangeShapeType="1"/>
          </p:cNvSpPr>
          <p:nvPr/>
        </p:nvSpPr>
        <p:spPr bwMode="auto">
          <a:xfrm rot="1460961">
            <a:off x="1323176" y="3988329"/>
            <a:ext cx="619955" cy="503565"/>
          </a:xfrm>
          <a:prstGeom prst="line">
            <a:avLst/>
          </a:prstGeom>
          <a:noFill/>
          <a:ln w="57150">
            <a:solidFill>
              <a:srgbClr val="92D050"/>
            </a:solidFill>
            <a:round/>
            <a:headEnd/>
            <a:tailEnd type="triangle" w="med" len="lg"/>
          </a:ln>
        </p:spPr>
        <p:txBody>
          <a:bodyPr wrap="none" lIns="0" tIns="0" rIns="0" bIns="0" anchor="ctr"/>
          <a:lstStyle/>
          <a:p>
            <a:endParaRPr lang="zh-TW" altLang="en-US">
              <a:solidFill>
                <a:prstClr val="black"/>
              </a:solidFill>
              <a:latin typeface="Constantia"/>
              <a:ea typeface="標楷體" panose="03000509000000000000" pitchFamily="65" charset="-120"/>
            </a:endParaRPr>
          </a:p>
        </p:txBody>
      </p:sp>
      <p:sp>
        <p:nvSpPr>
          <p:cNvPr id="22" name="Line 17"/>
          <p:cNvSpPr>
            <a:spLocks noChangeShapeType="1"/>
          </p:cNvSpPr>
          <p:nvPr/>
        </p:nvSpPr>
        <p:spPr bwMode="auto">
          <a:xfrm>
            <a:off x="3869770" y="6442865"/>
            <a:ext cx="720080" cy="144016"/>
          </a:xfrm>
          <a:prstGeom prst="line">
            <a:avLst/>
          </a:prstGeom>
          <a:noFill/>
          <a:ln w="57150">
            <a:solidFill>
              <a:srgbClr val="92D050"/>
            </a:solidFill>
            <a:round/>
            <a:headEnd/>
            <a:tailEnd type="triangle" w="med" len="lg"/>
          </a:ln>
        </p:spPr>
        <p:txBody>
          <a:bodyPr wrap="none" lIns="0" tIns="0" rIns="0" bIns="0" anchor="ctr"/>
          <a:lstStyle/>
          <a:p>
            <a:endParaRPr lang="zh-TW" altLang="en-US">
              <a:solidFill>
                <a:prstClr val="black"/>
              </a:solidFill>
              <a:latin typeface="Constantia"/>
              <a:ea typeface="標楷體" panose="03000509000000000000" pitchFamily="65" charset="-120"/>
            </a:endParaRPr>
          </a:p>
        </p:txBody>
      </p:sp>
      <p:sp>
        <p:nvSpPr>
          <p:cNvPr id="23" name="Line 18"/>
          <p:cNvSpPr>
            <a:spLocks noChangeShapeType="1"/>
          </p:cNvSpPr>
          <p:nvPr/>
        </p:nvSpPr>
        <p:spPr bwMode="auto">
          <a:xfrm rot="1460961" flipV="1">
            <a:off x="6575050" y="6150172"/>
            <a:ext cx="655178" cy="459600"/>
          </a:xfrm>
          <a:prstGeom prst="line">
            <a:avLst/>
          </a:prstGeom>
          <a:noFill/>
          <a:ln w="57150">
            <a:solidFill>
              <a:srgbClr val="92D050"/>
            </a:solidFill>
            <a:round/>
            <a:headEnd/>
            <a:tailEnd type="triangle" w="med" len="lg"/>
          </a:ln>
        </p:spPr>
        <p:txBody>
          <a:bodyPr wrap="none" lIns="0" tIns="0" rIns="0" bIns="0" anchor="ctr"/>
          <a:lstStyle/>
          <a:p>
            <a:endParaRPr lang="zh-TW" altLang="en-US">
              <a:solidFill>
                <a:prstClr val="black"/>
              </a:solidFill>
              <a:latin typeface="Constantia"/>
              <a:ea typeface="標楷體" panose="03000509000000000000" pitchFamily="65" charset="-120"/>
            </a:endParaRPr>
          </a:p>
        </p:txBody>
      </p:sp>
      <p:sp>
        <p:nvSpPr>
          <p:cNvPr id="24" name="Line 18"/>
          <p:cNvSpPr>
            <a:spLocks noChangeShapeType="1"/>
          </p:cNvSpPr>
          <p:nvPr/>
        </p:nvSpPr>
        <p:spPr bwMode="auto">
          <a:xfrm rot="1460961" flipH="1" flipV="1">
            <a:off x="9408406" y="4253465"/>
            <a:ext cx="29334" cy="777111"/>
          </a:xfrm>
          <a:prstGeom prst="line">
            <a:avLst/>
          </a:prstGeom>
          <a:noFill/>
          <a:ln w="57150">
            <a:solidFill>
              <a:srgbClr val="92D050"/>
            </a:solidFill>
            <a:round/>
            <a:headEnd/>
            <a:tailEnd type="triangle" w="med" len="lg"/>
          </a:ln>
        </p:spPr>
        <p:txBody>
          <a:bodyPr wrap="none" lIns="0" tIns="0" rIns="0" bIns="0" anchor="ctr"/>
          <a:lstStyle/>
          <a:p>
            <a:endParaRPr lang="zh-TW" altLang="en-US">
              <a:solidFill>
                <a:prstClr val="black"/>
              </a:solidFill>
              <a:latin typeface="Constantia"/>
              <a:ea typeface="標楷體" panose="03000509000000000000" pitchFamily="65" charset="-120"/>
            </a:endParaRPr>
          </a:p>
        </p:txBody>
      </p:sp>
    </p:spTree>
    <p:extLst>
      <p:ext uri="{BB962C8B-B14F-4D97-AF65-F5344CB8AC3E}">
        <p14:creationId xmlns:p14="http://schemas.microsoft.com/office/powerpoint/2010/main" val="24621718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fontScale="92500" lnSpcReduction="10000"/>
          </a:bodyPr>
          <a:lstStyle/>
          <a:p>
            <a:pPr marL="342900" lvl="0" indent="-342900" fontAlgn="base">
              <a:lnSpc>
                <a:spcPct val="100000"/>
              </a:lnSpc>
              <a:spcBef>
                <a:spcPct val="20000"/>
              </a:spcBef>
              <a:spcAft>
                <a:spcPct val="0"/>
              </a:spcAft>
              <a:buClrTx/>
              <a:buSzTx/>
              <a:buNone/>
            </a:pPr>
            <a:r>
              <a:rPr lang="en-US" altLang="zh-TW" sz="2800" b="1" dirty="0">
                <a:solidFill>
                  <a:prstClr val="black"/>
                </a:solidFill>
                <a:latin typeface="標楷體" panose="03000509000000000000" pitchFamily="65" charset="-120"/>
                <a:ea typeface="標楷體" panose="03000509000000000000" pitchFamily="65" charset="-120"/>
              </a:rPr>
              <a:t>※</a:t>
            </a:r>
            <a:r>
              <a:rPr lang="zh-TW" altLang="en-US" sz="2800" b="1" dirty="0">
                <a:solidFill>
                  <a:srgbClr val="FF0000"/>
                </a:solidFill>
                <a:latin typeface="標楷體" panose="03000509000000000000" pitchFamily="65" charset="-120"/>
                <a:ea typeface="標楷體" panose="03000509000000000000" pitchFamily="65" charset="-120"/>
              </a:rPr>
              <a:t>擔保品更換</a:t>
            </a:r>
            <a:r>
              <a:rPr lang="zh-TW" altLang="en-US" sz="2800" b="1" dirty="0">
                <a:solidFill>
                  <a:prstClr val="black"/>
                </a:solidFill>
                <a:latin typeface="標楷體" panose="03000509000000000000" pitchFamily="65" charset="-120"/>
                <a:ea typeface="標楷體" panose="03000509000000000000" pitchFamily="65" charset="-120"/>
              </a:rPr>
              <a:t>：</a:t>
            </a:r>
            <a:r>
              <a:rPr lang="zh-TW" altLang="zh-TW" sz="2800" dirty="0">
                <a:solidFill>
                  <a:prstClr val="black"/>
                </a:solidFill>
                <a:latin typeface="Constantia"/>
                <a:ea typeface="標楷體" panose="03000509000000000000" pitchFamily="65" charset="-120"/>
              </a:rPr>
              <a:t>客戶提供之擔保品，得於融通期限內更換，申請方式由</a:t>
            </a:r>
            <a:r>
              <a:rPr lang="zh-TW" altLang="zh-TW" sz="2800" u="sng" dirty="0">
                <a:solidFill>
                  <a:srgbClr val="FF0000"/>
                </a:solidFill>
                <a:latin typeface="Constantia"/>
                <a:ea typeface="標楷體" panose="03000509000000000000" pitchFamily="65" charset="-120"/>
              </a:rPr>
              <a:t>雙方約定</a:t>
            </a:r>
            <a:endParaRPr lang="en-US" altLang="zh-TW" sz="2800" u="sng" dirty="0">
              <a:solidFill>
                <a:srgbClr val="FF0000"/>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en-US" altLang="zh-TW" sz="2800" dirty="0">
                <a:solidFill>
                  <a:prstClr val="black"/>
                </a:solidFill>
                <a:latin typeface="Constantia"/>
                <a:ea typeface="標楷體" panose="03000509000000000000" pitchFamily="65" charset="-120"/>
              </a:rPr>
              <a:t>※</a:t>
            </a:r>
            <a:r>
              <a:rPr lang="zh-TW" altLang="en-US" sz="2800" b="1" dirty="0">
                <a:solidFill>
                  <a:srgbClr val="FF0000"/>
                </a:solidFill>
                <a:latin typeface="標楷體" panose="03000509000000000000" pitchFamily="65" charset="-120"/>
                <a:ea typeface="標楷體" panose="03000509000000000000" pitchFamily="65" charset="-120"/>
              </a:rPr>
              <a:t>擔保品循環使用</a:t>
            </a:r>
            <a:r>
              <a:rPr lang="zh-TW" altLang="en-US" sz="2800" b="1" dirty="0">
                <a:solidFill>
                  <a:prstClr val="black"/>
                </a:solidFill>
                <a:latin typeface="標楷體" panose="03000509000000000000" pitchFamily="65" charset="-120"/>
                <a:ea typeface="標楷體" panose="03000509000000000000" pitchFamily="65" charset="-120"/>
              </a:rPr>
              <a:t>：</a:t>
            </a:r>
            <a:r>
              <a:rPr lang="zh-TW" altLang="zh-TW" sz="2800" dirty="0">
                <a:solidFill>
                  <a:prstClr val="black"/>
                </a:solidFill>
                <a:latin typeface="Constantia"/>
                <a:ea typeface="標楷體" panose="03000509000000000000" pitchFamily="65" charset="-120"/>
              </a:rPr>
              <a:t>客戶得與證券商</a:t>
            </a:r>
            <a:r>
              <a:rPr lang="zh-TW" altLang="zh-TW" sz="2800" u="sng" dirty="0">
                <a:solidFill>
                  <a:srgbClr val="FF0000"/>
                </a:solidFill>
                <a:latin typeface="Constantia"/>
                <a:ea typeface="標楷體" panose="03000509000000000000" pitchFamily="65" charset="-120"/>
              </a:rPr>
              <a:t>雙方約定</a:t>
            </a:r>
            <a:r>
              <a:rPr lang="zh-TW" altLang="zh-TW" sz="2800" dirty="0">
                <a:solidFill>
                  <a:prstClr val="black"/>
                </a:solidFill>
                <a:latin typeface="Constantia"/>
                <a:ea typeface="標楷體" panose="03000509000000000000" pitchFamily="65" charset="-120"/>
              </a:rPr>
              <a:t>，客戶償還融通款項後，證券商免予退還一部或全部之擔保品；客戶得就未退還之擔保品再向證券商申請</a:t>
            </a:r>
          </a:p>
          <a:p>
            <a:pPr marL="342900" lvl="0" indent="-342900" fontAlgn="base">
              <a:lnSpc>
                <a:spcPct val="100000"/>
              </a:lnSpc>
              <a:spcBef>
                <a:spcPct val="20000"/>
              </a:spcBef>
              <a:spcAft>
                <a:spcPct val="0"/>
              </a:spcAft>
              <a:buClrTx/>
              <a:buSzTx/>
              <a:buNone/>
            </a:pPr>
            <a:r>
              <a:rPr lang="en-US" altLang="zh-TW" sz="2800" dirty="0">
                <a:solidFill>
                  <a:prstClr val="black"/>
                </a:solidFill>
                <a:latin typeface="Constantia"/>
                <a:ea typeface="標楷體" panose="03000509000000000000" pitchFamily="65" charset="-120"/>
              </a:rPr>
              <a:t>※</a:t>
            </a:r>
            <a:r>
              <a:rPr lang="zh-TW" altLang="zh-TW" sz="2800" b="1" dirty="0">
                <a:solidFill>
                  <a:srgbClr val="FF0000"/>
                </a:solidFill>
                <a:latin typeface="Constantia"/>
                <a:ea typeface="標楷體" panose="03000509000000000000" pitchFamily="65" charset="-120"/>
              </a:rPr>
              <a:t>融通期</a:t>
            </a:r>
            <a:r>
              <a:rPr lang="zh-TW" altLang="en-US" sz="2800" b="1" dirty="0">
                <a:solidFill>
                  <a:srgbClr val="FF0000"/>
                </a:solidFill>
                <a:latin typeface="Constantia"/>
                <a:ea typeface="標楷體" panose="03000509000000000000" pitchFamily="65" charset="-120"/>
              </a:rPr>
              <a:t>滿之通知</a:t>
            </a:r>
            <a:r>
              <a:rPr lang="zh-TW" altLang="en-US" sz="2800" b="1"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證券商應於每筆融通期限屆滿前十個營業日以書面通知客戶。</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en-US" altLang="zh-TW" sz="2800" dirty="0">
                <a:solidFill>
                  <a:prstClr val="black"/>
                </a:solidFill>
                <a:latin typeface="Constantia"/>
                <a:ea typeface="標楷體" panose="03000509000000000000" pitchFamily="65" charset="-120"/>
              </a:rPr>
              <a:t>※</a:t>
            </a:r>
            <a:r>
              <a:rPr lang="zh-TW" altLang="zh-TW" sz="2800" b="1" dirty="0">
                <a:solidFill>
                  <a:srgbClr val="FF0000"/>
                </a:solidFill>
                <a:latin typeface="Constantia"/>
                <a:ea typeface="標楷體" panose="03000509000000000000" pitchFamily="65" charset="-120"/>
              </a:rPr>
              <a:t>不得作為擔保品</a:t>
            </a:r>
            <a:r>
              <a:rPr lang="zh-TW" altLang="zh-TW" sz="2800" dirty="0">
                <a:solidFill>
                  <a:prstClr val="black"/>
                </a:solidFill>
                <a:latin typeface="Constantia"/>
                <a:ea typeface="標楷體" panose="03000509000000000000" pitchFamily="65" charset="-120"/>
              </a:rPr>
              <a:t>：</a:t>
            </a:r>
          </a:p>
          <a:p>
            <a:pPr marL="342900" lvl="0" indent="-342900" fontAlgn="base">
              <a:lnSpc>
                <a:spcPct val="100000"/>
              </a:lnSpc>
              <a:spcBef>
                <a:spcPct val="20000"/>
              </a:spcBef>
              <a:spcAft>
                <a:spcPct val="0"/>
              </a:spcAft>
              <a:buClrTx/>
              <a:buSzTx/>
              <a:buNone/>
            </a:pPr>
            <a:r>
              <a:rPr lang="zh-TW" altLang="en-US" sz="2800" dirty="0">
                <a:solidFill>
                  <a:prstClr val="black"/>
                </a:solidFill>
                <a:latin typeface="Constantia"/>
                <a:ea typeface="標楷體" panose="03000509000000000000" pitchFamily="65" charset="-120"/>
              </a:rPr>
              <a:t>    </a:t>
            </a:r>
            <a:r>
              <a:rPr lang="zh-TW" altLang="zh-TW" sz="2800" dirty="0">
                <a:solidFill>
                  <a:prstClr val="black"/>
                </a:solidFill>
                <a:latin typeface="Constantia"/>
                <a:ea typeface="標楷體" panose="03000509000000000000" pitchFamily="65" charset="-120"/>
              </a:rPr>
              <a:t>一、設質之有價證券或其他商品。</a:t>
            </a:r>
          </a:p>
          <a:p>
            <a:pPr marL="342900" lvl="0" indent="-342900" fontAlgn="base">
              <a:lnSpc>
                <a:spcPct val="100000"/>
              </a:lnSpc>
              <a:spcBef>
                <a:spcPct val="20000"/>
              </a:spcBef>
              <a:spcAft>
                <a:spcPct val="0"/>
              </a:spcAft>
              <a:buClrTx/>
              <a:buSzTx/>
              <a:buNone/>
            </a:pPr>
            <a:r>
              <a:rPr lang="zh-TW" altLang="en-US" sz="2800" dirty="0">
                <a:solidFill>
                  <a:prstClr val="black"/>
                </a:solidFill>
                <a:latin typeface="Constantia"/>
                <a:ea typeface="標楷體" panose="03000509000000000000" pitchFamily="65" charset="-120"/>
              </a:rPr>
              <a:t>    </a:t>
            </a:r>
            <a:r>
              <a:rPr lang="zh-TW" altLang="zh-TW" sz="2800" dirty="0">
                <a:solidFill>
                  <a:prstClr val="black"/>
                </a:solidFill>
                <a:latin typeface="Constantia"/>
                <a:ea typeface="標楷體" panose="03000509000000000000" pitchFamily="65" charset="-120"/>
              </a:rPr>
              <a:t>二、公司因買回本公司股份、受贈、合併、營業受讓或其原因取得之本公司股份或其他有價證券。</a:t>
            </a:r>
            <a:endParaRPr lang="en-US" altLang="zh-TW" sz="2800" dirty="0">
              <a:solidFill>
                <a:prstClr val="black"/>
              </a:solidFill>
              <a:latin typeface="Constantia"/>
              <a:ea typeface="標楷體" panose="03000509000000000000" pitchFamily="65" charset="-120"/>
            </a:endParaRPr>
          </a:p>
          <a:p>
            <a:pPr marL="720000" lvl="0" indent="-342900" fontAlgn="base">
              <a:lnSpc>
                <a:spcPct val="100000"/>
              </a:lnSpc>
              <a:spcBef>
                <a:spcPct val="20000"/>
              </a:spcBef>
              <a:spcAft>
                <a:spcPct val="0"/>
              </a:spcAft>
              <a:buClrTx/>
              <a:buSzTx/>
              <a:buNone/>
            </a:pPr>
            <a:r>
              <a:rPr lang="zh-TW" altLang="en-US" sz="2800" dirty="0">
                <a:solidFill>
                  <a:prstClr val="black"/>
                </a:solidFill>
                <a:latin typeface="Constantia"/>
                <a:ea typeface="標楷體" panose="03000509000000000000" pitchFamily="65" charset="-120"/>
              </a:rPr>
              <a:t>三、</a:t>
            </a:r>
            <a:r>
              <a:rPr lang="zh-TW" altLang="en-US" sz="2800" b="1" dirty="0">
                <a:solidFill>
                  <a:srgbClr val="FF0000"/>
                </a:solidFill>
                <a:effectLst>
                  <a:outerShdw blurRad="38100" dist="38100" dir="2700000" algn="tl">
                    <a:srgbClr val="000000">
                      <a:alpha val="43137"/>
                    </a:srgbClr>
                  </a:outerShdw>
                </a:effectLst>
                <a:latin typeface="Constantia"/>
                <a:ea typeface="標楷體" panose="03000509000000000000" pitchFamily="65" charset="-120"/>
              </a:rPr>
              <a:t>客戶依信託相關法令信託之信託資產或受益權</a:t>
            </a:r>
            <a:endParaRPr lang="zh-TW" altLang="zh-TW" sz="2800" b="1" dirty="0">
              <a:solidFill>
                <a:srgbClr val="FF0000"/>
              </a:solidFill>
              <a:effectLst>
                <a:outerShdw blurRad="38100" dist="38100" dir="2700000" algn="tl">
                  <a:srgbClr val="000000">
                    <a:alpha val="43137"/>
                  </a:srgbClr>
                </a:outerShdw>
              </a:effectLst>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11</a:t>
            </a:fld>
            <a:endParaRPr lang="en-US"/>
          </a:p>
        </p:txBody>
      </p:sp>
      <p:sp>
        <p:nvSpPr>
          <p:cNvPr id="4" name="文字版面配置區 3"/>
          <p:cNvSpPr>
            <a:spLocks noGrp="1"/>
          </p:cNvSpPr>
          <p:nvPr>
            <p:ph type="body" idx="14"/>
          </p:nvPr>
        </p:nvSpPr>
        <p:spPr/>
        <p:txBody>
          <a:bodyPr>
            <a:noAutofit/>
          </a:bodyPr>
          <a:lstStyle/>
          <a:p>
            <a:r>
              <a:rPr lang="zh-TW" altLang="en-US" b="0" dirty="0">
                <a:solidFill>
                  <a:prstClr val="black"/>
                </a:solidFill>
                <a:latin typeface="標楷體" pitchFamily="65" charset="-120"/>
                <a:ea typeface="標楷體" pitchFamily="65" charset="-120"/>
                <a:cs typeface="+mj-cs"/>
              </a:rPr>
              <a:t>参、擔保品範圍</a:t>
            </a:r>
            <a:endParaRPr lang="zh-TW" altLang="en-US" dirty="0"/>
          </a:p>
        </p:txBody>
      </p:sp>
    </p:spTree>
    <p:extLst>
      <p:ext uri="{BB962C8B-B14F-4D97-AF65-F5344CB8AC3E}">
        <p14:creationId xmlns:p14="http://schemas.microsoft.com/office/powerpoint/2010/main" val="3563579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marL="0" lvl="0" indent="0" fontAlgn="base">
              <a:lnSpc>
                <a:spcPct val="100000"/>
              </a:lnSpc>
              <a:spcBef>
                <a:spcPct val="20000"/>
              </a:spcBef>
              <a:spcAft>
                <a:spcPct val="0"/>
              </a:spcAft>
              <a:buClrTx/>
              <a:buSzTx/>
              <a:buFont typeface="Wingdings" pitchFamily="2" charset="2"/>
              <a:buChar char="u"/>
            </a:pPr>
            <a:r>
              <a:rPr lang="zh-TW" altLang="en-US" sz="3200" dirty="0">
                <a:solidFill>
                  <a:prstClr val="black"/>
                </a:solidFill>
                <a:latin typeface="Constantia"/>
                <a:ea typeface="標楷體" panose="03000509000000000000" pitchFamily="65" charset="-120"/>
              </a:rPr>
              <a:t>擔保品運用之限制</a:t>
            </a:r>
            <a:r>
              <a:rPr lang="en-US" altLang="zh-TW" sz="3200" dirty="0">
                <a:solidFill>
                  <a:prstClr val="black"/>
                </a:solidFill>
                <a:latin typeface="Constantia"/>
                <a:ea typeface="標楷體" panose="03000509000000000000" pitchFamily="65" charset="-120"/>
              </a:rPr>
              <a:t>(</a:t>
            </a:r>
            <a:r>
              <a:rPr lang="zh-TW" altLang="en-US" sz="3200" dirty="0">
                <a:solidFill>
                  <a:prstClr val="black"/>
                </a:solidFill>
                <a:latin typeface="Constantia"/>
                <a:ea typeface="標楷體" panose="03000509000000000000" pitchFamily="65" charset="-120"/>
              </a:rPr>
              <a:t>第九條</a:t>
            </a:r>
            <a:r>
              <a:rPr lang="en-US" altLang="zh-TW" sz="3200" dirty="0">
                <a:solidFill>
                  <a:prstClr val="black"/>
                </a:solidFill>
                <a:latin typeface="Constantia"/>
                <a:ea typeface="標楷體" panose="03000509000000000000" pitchFamily="65" charset="-120"/>
              </a:rPr>
              <a:t>)</a:t>
            </a:r>
            <a:r>
              <a:rPr lang="zh-TW" altLang="en-US" sz="3200" dirty="0">
                <a:solidFill>
                  <a:prstClr val="black"/>
                </a:solidFill>
                <a:latin typeface="Constantia"/>
                <a:ea typeface="標楷體" panose="03000509000000000000" pitchFamily="65" charset="-120"/>
              </a:rPr>
              <a:t>：</a:t>
            </a:r>
            <a:endParaRPr lang="en-US" altLang="zh-TW" sz="3200" dirty="0">
              <a:solidFill>
                <a:prstClr val="black"/>
              </a:solidFill>
              <a:latin typeface="Constantia"/>
              <a:ea typeface="標楷體" panose="03000509000000000000" pitchFamily="65" charset="-120"/>
            </a:endParaRPr>
          </a:p>
          <a:p>
            <a:pPr marL="0" lvl="0" indent="0" fontAlgn="base">
              <a:lnSpc>
                <a:spcPct val="100000"/>
              </a:lnSpc>
              <a:spcBef>
                <a:spcPct val="20000"/>
              </a:spcBef>
              <a:spcAft>
                <a:spcPct val="0"/>
              </a:spcAft>
              <a:buClrTx/>
              <a:buSzTx/>
              <a:buNone/>
            </a:pPr>
            <a:r>
              <a:rPr lang="zh-TW" altLang="zh-TW" sz="3200" dirty="0">
                <a:solidFill>
                  <a:srgbClr val="FF0000"/>
                </a:solidFill>
                <a:latin typeface="Constantia"/>
                <a:ea typeface="標楷體" panose="03000509000000000000" pitchFamily="65" charset="-120"/>
              </a:rPr>
              <a:t>經客戶出具轉擔保同意書</a:t>
            </a:r>
            <a:r>
              <a:rPr lang="zh-TW" altLang="zh-TW" sz="3200" dirty="0">
                <a:solidFill>
                  <a:prstClr val="black"/>
                </a:solidFill>
                <a:latin typeface="Constantia"/>
                <a:ea typeface="標楷體" panose="03000509000000000000" pitchFamily="65" charset="-120"/>
              </a:rPr>
              <a:t>者，除作下列之運用外，不得移作他用，且應送存集中保管：</a:t>
            </a:r>
          </a:p>
          <a:p>
            <a:pPr marL="342900" lvl="0" indent="-342900" fontAlgn="base">
              <a:lnSpc>
                <a:spcPct val="100000"/>
              </a:lnSpc>
              <a:spcBef>
                <a:spcPct val="20000"/>
              </a:spcBef>
              <a:spcAft>
                <a:spcPct val="0"/>
              </a:spcAft>
              <a:buClrTx/>
              <a:buSzTx/>
              <a:buNone/>
            </a:pPr>
            <a:r>
              <a:rPr lang="zh-TW" altLang="zh-TW" sz="3200" dirty="0">
                <a:solidFill>
                  <a:prstClr val="black"/>
                </a:solidFill>
                <a:latin typeface="Constantia"/>
                <a:ea typeface="標楷體" panose="03000509000000000000" pitchFamily="65" charset="-120"/>
              </a:rPr>
              <a:t>一、作為向</a:t>
            </a:r>
            <a:r>
              <a:rPr lang="zh-TW" altLang="zh-TW" sz="3200" u="sng" dirty="0">
                <a:solidFill>
                  <a:prstClr val="black"/>
                </a:solidFill>
                <a:latin typeface="Constantia"/>
                <a:ea typeface="標楷體" panose="03000509000000000000" pitchFamily="65" charset="-120"/>
              </a:rPr>
              <a:t>證券交易所</a:t>
            </a:r>
            <a:r>
              <a:rPr lang="zh-TW" altLang="zh-TW" sz="3200" u="sng" dirty="0">
                <a:solidFill>
                  <a:srgbClr val="FF0000"/>
                </a:solidFill>
                <a:latin typeface="Constantia"/>
                <a:ea typeface="標楷體" panose="03000509000000000000" pitchFamily="65" charset="-120"/>
              </a:rPr>
              <a:t>借券系統</a:t>
            </a:r>
            <a:r>
              <a:rPr lang="zh-TW" altLang="zh-TW" sz="3200" u="sng" dirty="0">
                <a:solidFill>
                  <a:prstClr val="black"/>
                </a:solidFill>
                <a:latin typeface="Constantia"/>
                <a:ea typeface="標楷體" panose="03000509000000000000" pitchFamily="65" charset="-120"/>
              </a:rPr>
              <a:t>借券之擔保</a:t>
            </a:r>
            <a:r>
              <a:rPr lang="zh-TW" altLang="zh-TW" sz="3200" dirty="0">
                <a:solidFill>
                  <a:prstClr val="black"/>
                </a:solidFill>
                <a:latin typeface="Constantia"/>
                <a:ea typeface="標楷體" panose="03000509000000000000" pitchFamily="65" charset="-120"/>
              </a:rPr>
              <a:t>。</a:t>
            </a:r>
          </a:p>
          <a:p>
            <a:pPr marL="342900" lvl="0" indent="-342900" fontAlgn="base">
              <a:lnSpc>
                <a:spcPct val="100000"/>
              </a:lnSpc>
              <a:spcBef>
                <a:spcPct val="20000"/>
              </a:spcBef>
              <a:spcAft>
                <a:spcPct val="0"/>
              </a:spcAft>
              <a:buClrTx/>
              <a:buSzTx/>
              <a:buNone/>
            </a:pPr>
            <a:r>
              <a:rPr lang="zh-TW" altLang="zh-TW" sz="3200" dirty="0">
                <a:solidFill>
                  <a:prstClr val="black"/>
                </a:solidFill>
                <a:latin typeface="Constantia"/>
                <a:ea typeface="標楷體" panose="03000509000000000000" pitchFamily="65" charset="-120"/>
              </a:rPr>
              <a:t>二、作為向</a:t>
            </a:r>
            <a:r>
              <a:rPr lang="zh-TW" altLang="zh-TW" sz="3200" u="sng" dirty="0">
                <a:solidFill>
                  <a:prstClr val="black"/>
                </a:solidFill>
                <a:latin typeface="Constantia"/>
                <a:ea typeface="標楷體" panose="03000509000000000000" pitchFamily="65" charset="-120"/>
              </a:rPr>
              <a:t>證券金融事業</a:t>
            </a:r>
            <a:r>
              <a:rPr lang="zh-TW" altLang="zh-TW" sz="3200" u="sng" dirty="0">
                <a:solidFill>
                  <a:srgbClr val="FF0000"/>
                </a:solidFill>
                <a:latin typeface="Constantia"/>
                <a:ea typeface="標楷體" panose="03000509000000000000" pitchFamily="65" charset="-120"/>
              </a:rPr>
              <a:t>借券及轉融通</a:t>
            </a:r>
            <a:r>
              <a:rPr lang="zh-TW" altLang="zh-TW" sz="3200" u="sng" dirty="0">
                <a:solidFill>
                  <a:prstClr val="black"/>
                </a:solidFill>
                <a:latin typeface="Constantia"/>
                <a:ea typeface="標楷體" panose="03000509000000000000" pitchFamily="65" charset="-120"/>
              </a:rPr>
              <a:t>證券</a:t>
            </a:r>
            <a:endParaRPr lang="en-US" altLang="zh-TW" sz="3200" u="sng"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3200" dirty="0">
                <a:solidFill>
                  <a:prstClr val="black"/>
                </a:solidFill>
                <a:latin typeface="Constantia"/>
                <a:ea typeface="標楷體" panose="03000509000000000000" pitchFamily="65" charset="-120"/>
              </a:rPr>
              <a:t>        </a:t>
            </a:r>
            <a:r>
              <a:rPr lang="zh-TW" altLang="zh-TW" sz="3200" u="sng" dirty="0">
                <a:solidFill>
                  <a:prstClr val="black"/>
                </a:solidFill>
                <a:latin typeface="Constantia"/>
                <a:ea typeface="標楷體" panose="03000509000000000000" pitchFamily="65" charset="-120"/>
              </a:rPr>
              <a:t>之擔保</a:t>
            </a:r>
            <a:r>
              <a:rPr lang="zh-TW" altLang="zh-TW" sz="3200" dirty="0">
                <a:solidFill>
                  <a:prstClr val="black"/>
                </a:solidFill>
                <a:latin typeface="Constantia"/>
                <a:ea typeface="標楷體" panose="03000509000000000000" pitchFamily="65" charset="-120"/>
              </a:rPr>
              <a:t>。</a:t>
            </a: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12</a:t>
            </a:fld>
            <a:endParaRPr lang="en-US"/>
          </a:p>
        </p:txBody>
      </p:sp>
      <p:sp>
        <p:nvSpPr>
          <p:cNvPr id="4" name="文字版面配置區 3"/>
          <p:cNvSpPr>
            <a:spLocks noGrp="1"/>
          </p:cNvSpPr>
          <p:nvPr>
            <p:ph type="body" idx="14"/>
          </p:nvPr>
        </p:nvSpPr>
        <p:spPr/>
        <p:txBody>
          <a:bodyPr/>
          <a:lstStyle/>
          <a:p>
            <a:r>
              <a:rPr lang="zh-TW" altLang="en-US" b="0" dirty="0">
                <a:solidFill>
                  <a:prstClr val="black"/>
                </a:solidFill>
                <a:latin typeface="Constantia"/>
                <a:ea typeface="標楷體" panose="03000509000000000000" pitchFamily="65" charset="-120"/>
                <a:cs typeface="+mj-cs"/>
              </a:rPr>
              <a:t>参、擔保品範圍</a:t>
            </a:r>
            <a:endParaRPr lang="zh-TW" altLang="en-US" dirty="0"/>
          </a:p>
        </p:txBody>
      </p:sp>
    </p:spTree>
    <p:extLst>
      <p:ext uri="{BB962C8B-B14F-4D97-AF65-F5344CB8AC3E}">
        <p14:creationId xmlns:p14="http://schemas.microsoft.com/office/powerpoint/2010/main" val="1986640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60608" y="1407555"/>
            <a:ext cx="11398042" cy="4943818"/>
          </a:xfrm>
        </p:spPr>
        <p:txBody>
          <a:bodyPr/>
          <a:lstStyle/>
          <a:p>
            <a:pPr marL="342900" lvl="0" indent="-342900" fontAlgn="base">
              <a:lnSpc>
                <a:spcPct val="100000"/>
              </a:lnSpc>
              <a:spcBef>
                <a:spcPct val="20000"/>
              </a:spcBef>
              <a:spcAft>
                <a:spcPct val="0"/>
              </a:spcAft>
              <a:buClrTx/>
              <a:buSzTx/>
              <a:buFont typeface="Wingdings" pitchFamily="2" charset="2"/>
              <a:buChar char="u"/>
            </a:pPr>
            <a:r>
              <a:rPr lang="zh-TW" altLang="en-US" sz="3200" dirty="0">
                <a:solidFill>
                  <a:srgbClr val="FF0000"/>
                </a:solidFill>
                <a:latin typeface="Constantia"/>
                <a:ea typeface="標楷體" panose="03000509000000000000" pitchFamily="65" charset="-120"/>
              </a:rPr>
              <a:t>合計一年半</a:t>
            </a:r>
            <a:r>
              <a:rPr lang="zh-TW" altLang="en-US" sz="3200" dirty="0">
                <a:solidFill>
                  <a:prstClr val="black"/>
                </a:solidFill>
                <a:latin typeface="Constantia"/>
                <a:ea typeface="標楷體" panose="03000509000000000000" pitchFamily="65" charset="-120"/>
              </a:rPr>
              <a:t>：</a:t>
            </a:r>
            <a:endParaRPr lang="en-US" altLang="zh-TW" sz="32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Arial" charset="0"/>
              <a:buChar char="•"/>
            </a:pPr>
            <a:r>
              <a:rPr lang="zh-TW" altLang="zh-TW" sz="3200" dirty="0">
                <a:solidFill>
                  <a:prstClr val="black"/>
                </a:solidFill>
                <a:latin typeface="Constantia"/>
                <a:ea typeface="標楷體" panose="03000509000000000000" pitchFamily="65" charset="-120"/>
              </a:rPr>
              <a:t>融通期限以六個月為限</a:t>
            </a:r>
            <a:endParaRPr lang="en-US" altLang="zh-TW" sz="32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Arial" charset="0"/>
              <a:buChar char="•"/>
            </a:pPr>
            <a:r>
              <a:rPr lang="zh-TW" altLang="en-US" sz="3200" u="sng" dirty="0">
                <a:solidFill>
                  <a:prstClr val="black"/>
                </a:solidFill>
                <a:latin typeface="Constantia"/>
                <a:ea typeface="標楷體" panose="03000509000000000000" pitchFamily="65" charset="-120"/>
              </a:rPr>
              <a:t>半年</a:t>
            </a:r>
            <a:r>
              <a:rPr lang="zh-TW" altLang="zh-TW" sz="3200" u="sng" dirty="0">
                <a:solidFill>
                  <a:prstClr val="black"/>
                </a:solidFill>
                <a:latin typeface="Constantia"/>
                <a:ea typeface="標楷體" panose="03000509000000000000" pitchFamily="65" charset="-120"/>
              </a:rPr>
              <a:t>期限屆滿前</a:t>
            </a:r>
            <a:r>
              <a:rPr lang="zh-TW" altLang="zh-TW" sz="3200" dirty="0">
                <a:solidFill>
                  <a:prstClr val="black"/>
                </a:solidFill>
                <a:latin typeface="Constantia"/>
                <a:ea typeface="標楷體" panose="03000509000000000000" pitchFamily="65" charset="-120"/>
              </a:rPr>
              <a:t>，客戶得提出申請，證券商得視客戶信用狀況，展延六個月</a:t>
            </a:r>
            <a:endParaRPr lang="en-US" altLang="zh-TW" sz="32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Arial" charset="0"/>
              <a:buChar char="•"/>
            </a:pPr>
            <a:r>
              <a:rPr lang="zh-TW" altLang="zh-TW" sz="3200" u="sng" dirty="0">
                <a:solidFill>
                  <a:prstClr val="black"/>
                </a:solidFill>
                <a:latin typeface="Constantia"/>
                <a:ea typeface="標楷體" panose="03000509000000000000" pitchFamily="65" charset="-120"/>
              </a:rPr>
              <a:t>一年期限屆滿前</a:t>
            </a:r>
            <a:r>
              <a:rPr lang="zh-TW" altLang="zh-TW" sz="3200" dirty="0">
                <a:solidFill>
                  <a:prstClr val="black"/>
                </a:solidFill>
                <a:latin typeface="Constantia"/>
                <a:ea typeface="標楷體" panose="03000509000000000000" pitchFamily="65" charset="-120"/>
              </a:rPr>
              <a:t>，證券商得審視客戶信用狀況，再准允客戶申請展延期限六個月</a:t>
            </a:r>
            <a:endParaRPr lang="en-US" altLang="zh-TW" sz="3200" dirty="0">
              <a:solidFill>
                <a:prstClr val="black"/>
              </a:solidFill>
              <a:latin typeface="Constantia"/>
              <a:ea typeface="標楷體" panose="03000509000000000000" pitchFamily="65" charset="-120"/>
            </a:endParaRPr>
          </a:p>
          <a:p>
            <a:pPr fontAlgn="base">
              <a:lnSpc>
                <a:spcPct val="100000"/>
              </a:lnSpc>
              <a:spcBef>
                <a:spcPct val="20000"/>
              </a:spcBef>
              <a:spcAft>
                <a:spcPct val="0"/>
              </a:spcAft>
              <a:buClrTx/>
              <a:buSzTx/>
              <a:buFont typeface="Wingdings" panose="05000000000000000000" pitchFamily="2" charset="2"/>
              <a:buChar char="u"/>
            </a:pPr>
            <a:r>
              <a:rPr lang="zh-TW" altLang="en-US" sz="3200" dirty="0">
                <a:solidFill>
                  <a:srgbClr val="FF0000"/>
                </a:solidFill>
                <a:latin typeface="Constantia"/>
                <a:ea typeface="標楷體" panose="03000509000000000000" pitchFamily="65" charset="-120"/>
              </a:rPr>
              <a:t>以應收在途交割款債權為擔保者</a:t>
            </a:r>
            <a:r>
              <a:rPr kumimoji="0" lang="zh-TW" altLang="zh-TW" sz="3200" b="0" i="0" u="none" strike="noStrike" kern="1200" cap="none" spc="0" normalizeH="0" baseline="0" noProof="0" dirty="0">
                <a:ln>
                  <a:noFill/>
                </a:ln>
                <a:effectLst/>
                <a:uLnTx/>
                <a:uFillTx/>
                <a:latin typeface="Constantia"/>
                <a:ea typeface="標楷體" panose="03000509000000000000" pitchFamily="65" charset="-120"/>
                <a:cs typeface="+mn-cs"/>
              </a:rPr>
              <a:t>，</a:t>
            </a:r>
            <a:r>
              <a:rPr lang="zh-TW" altLang="en-US" sz="3200" dirty="0">
                <a:latin typeface="Constantia"/>
                <a:ea typeface="標楷體" panose="03000509000000000000" pitchFamily="65" charset="-120"/>
              </a:rPr>
              <a:t>其</a:t>
            </a:r>
            <a:r>
              <a:rPr kumimoji="0" lang="zh-TW" altLang="en-US" sz="3200" b="0" i="0" u="none" strike="noStrike" kern="1200" cap="none" spc="0" normalizeH="0" baseline="0" noProof="0" dirty="0">
                <a:ln>
                  <a:noFill/>
                </a:ln>
                <a:effectLst/>
                <a:uLnTx/>
                <a:uFillTx/>
                <a:latin typeface="Constantia"/>
                <a:ea typeface="標楷體" panose="03000509000000000000" pitchFamily="65" charset="-120"/>
                <a:cs typeface="+mn-cs"/>
              </a:rPr>
              <a:t>融通期限以</a:t>
            </a:r>
            <a:r>
              <a:rPr kumimoji="0" lang="zh-TW" altLang="en-US" sz="3200" b="0" i="0" u="none" strike="noStrike" kern="1200" cap="none" spc="0" normalizeH="0" baseline="0" noProof="0" dirty="0">
                <a:ln>
                  <a:noFill/>
                </a:ln>
                <a:solidFill>
                  <a:srgbClr val="FF0000"/>
                </a:solidFill>
                <a:effectLst/>
                <a:uLnTx/>
                <a:uFillTx/>
                <a:latin typeface="Constantia"/>
                <a:ea typeface="標楷體" panose="03000509000000000000" pitchFamily="65" charset="-120"/>
                <a:cs typeface="+mn-cs"/>
              </a:rPr>
              <a:t>二個營業日</a:t>
            </a:r>
            <a:r>
              <a:rPr kumimoji="0" lang="zh-TW" altLang="en-US" sz="3200" b="0" i="0" u="none" strike="noStrike" kern="1200" cap="none" spc="0" normalizeH="0" baseline="0" noProof="0" dirty="0">
                <a:ln>
                  <a:noFill/>
                </a:ln>
                <a:solidFill>
                  <a:prstClr val="black"/>
                </a:solidFill>
                <a:effectLst/>
                <a:uLnTx/>
                <a:uFillTx/>
                <a:latin typeface="Constantia"/>
                <a:ea typeface="標楷體" panose="03000509000000000000" pitchFamily="65" charset="-120"/>
                <a:cs typeface="+mn-cs"/>
              </a:rPr>
              <a:t>為限</a:t>
            </a:r>
            <a:endParaRPr lang="en-US" altLang="zh-TW" sz="3200" dirty="0">
              <a:solidFill>
                <a:srgbClr val="FF0000"/>
              </a:solidFill>
              <a:latin typeface="Constantia"/>
              <a:ea typeface="標楷體" panose="03000509000000000000" pitchFamily="65" charset="-120"/>
            </a:endParaRPr>
          </a:p>
          <a:p>
            <a:pPr marL="0" lvl="0" indent="0" fontAlgn="base">
              <a:lnSpc>
                <a:spcPct val="100000"/>
              </a:lnSpc>
              <a:spcBef>
                <a:spcPct val="20000"/>
              </a:spcBef>
              <a:spcAft>
                <a:spcPct val="0"/>
              </a:spcAft>
              <a:buClrTx/>
              <a:buSzTx/>
              <a:buNone/>
            </a:pPr>
            <a:endParaRPr lang="zh-TW" altLang="zh-TW" sz="3200" dirty="0">
              <a:solidFill>
                <a:prstClr val="black"/>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13</a:t>
            </a:fld>
            <a:endParaRPr lang="en-US"/>
          </a:p>
        </p:txBody>
      </p:sp>
      <p:sp>
        <p:nvSpPr>
          <p:cNvPr id="4" name="文字版面配置區 3"/>
          <p:cNvSpPr>
            <a:spLocks noGrp="1"/>
          </p:cNvSpPr>
          <p:nvPr>
            <p:ph type="body" idx="14"/>
          </p:nvPr>
        </p:nvSpPr>
        <p:spPr>
          <a:xfrm>
            <a:off x="1524001" y="223594"/>
            <a:ext cx="8754208" cy="836799"/>
          </a:xfrm>
        </p:spPr>
        <p:txBody>
          <a:bodyPr>
            <a:normAutofit/>
          </a:bodyPr>
          <a:lstStyle/>
          <a:p>
            <a:r>
              <a:rPr lang="zh-TW" altLang="en-US" b="0" dirty="0">
                <a:solidFill>
                  <a:prstClr val="black"/>
                </a:solidFill>
                <a:latin typeface="標楷體" pitchFamily="65" charset="-120"/>
                <a:ea typeface="標楷體" pitchFamily="65" charset="-120"/>
                <a:cs typeface="+mj-cs"/>
              </a:rPr>
              <a:t>肆、融通期限</a:t>
            </a:r>
            <a:endParaRPr lang="zh-TW" altLang="en-US" dirty="0"/>
          </a:p>
        </p:txBody>
      </p:sp>
    </p:spTree>
    <p:extLst>
      <p:ext uri="{BB962C8B-B14F-4D97-AF65-F5344CB8AC3E}">
        <p14:creationId xmlns:p14="http://schemas.microsoft.com/office/powerpoint/2010/main" val="3144163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marL="342900" lvl="0" indent="-342900" fontAlgn="base">
              <a:lnSpc>
                <a:spcPct val="100000"/>
              </a:lnSpc>
              <a:spcBef>
                <a:spcPct val="20000"/>
              </a:spcBef>
              <a:spcAft>
                <a:spcPct val="0"/>
              </a:spcAft>
              <a:buClrTx/>
              <a:buSzTx/>
              <a:buFont typeface="Arial" charset="0"/>
              <a:buChar char="•"/>
            </a:pPr>
            <a:r>
              <a:rPr lang="zh-TW" altLang="zh-TW" sz="2800" dirty="0">
                <a:solidFill>
                  <a:srgbClr val="FF0000"/>
                </a:solidFill>
                <a:latin typeface="Constantia"/>
                <a:ea typeface="標楷體" panose="03000509000000000000" pitchFamily="65" charset="-120"/>
              </a:rPr>
              <a:t>徵信</a:t>
            </a:r>
            <a:r>
              <a:rPr lang="zh-TW" altLang="en-US" sz="2800" dirty="0">
                <a:solidFill>
                  <a:srgbClr val="FF0000"/>
                </a:solidFill>
                <a:latin typeface="Constantia"/>
                <a:ea typeface="標楷體" panose="03000509000000000000" pitchFamily="65" charset="-120"/>
              </a:rPr>
              <a:t>及簽訂契約：</a:t>
            </a:r>
            <a:r>
              <a:rPr lang="zh-TW" altLang="zh-TW" sz="2800" dirty="0">
                <a:solidFill>
                  <a:prstClr val="black"/>
                </a:solidFill>
                <a:latin typeface="Constantia"/>
                <a:ea typeface="標楷體" panose="03000509000000000000" pitchFamily="65" charset="-120"/>
              </a:rPr>
              <a:t>審定</a:t>
            </a:r>
            <a:r>
              <a:rPr lang="zh-TW" altLang="en-US" sz="2800" dirty="0">
                <a:solidFill>
                  <a:prstClr val="black"/>
                </a:solidFill>
                <a:latin typeface="Constantia"/>
                <a:ea typeface="標楷體" panose="03000509000000000000" pitchFamily="65" charset="-120"/>
              </a:rPr>
              <a:t>合格後</a:t>
            </a:r>
            <a:r>
              <a:rPr lang="zh-TW" altLang="zh-TW" sz="2800" dirty="0">
                <a:solidFill>
                  <a:prstClr val="black"/>
                </a:solidFill>
                <a:latin typeface="Constantia"/>
                <a:ea typeface="標楷體" panose="03000509000000000000" pitchFamily="65" charset="-120"/>
              </a:rPr>
              <a:t>同意與客戶簽訂不限用途款項借貸契約書</a:t>
            </a:r>
            <a:r>
              <a:rPr lang="en-US" altLang="zh-TW"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契約書範本，由中華民國證券商業同業公會擬訂</a:t>
            </a:r>
            <a:r>
              <a:rPr lang="en-US" altLang="zh-TW" sz="2800" dirty="0">
                <a:solidFill>
                  <a:prstClr val="black"/>
                </a:solidFill>
                <a:latin typeface="Constantia"/>
                <a:ea typeface="標楷體" panose="03000509000000000000" pitchFamily="65" charset="-120"/>
              </a:rPr>
              <a:t>)</a:t>
            </a:r>
          </a:p>
          <a:p>
            <a:pPr marL="342900" lvl="0" indent="-342900" fontAlgn="base">
              <a:lnSpc>
                <a:spcPct val="100000"/>
              </a:lnSpc>
              <a:spcBef>
                <a:spcPct val="20000"/>
              </a:spcBef>
              <a:spcAft>
                <a:spcPct val="0"/>
              </a:spcAft>
              <a:buClrTx/>
              <a:buSzTx/>
              <a:buFont typeface="Arial" charset="0"/>
              <a:buChar char="•"/>
            </a:pPr>
            <a:r>
              <a:rPr lang="zh-TW" altLang="zh-TW" sz="2800" dirty="0">
                <a:solidFill>
                  <a:srgbClr val="FF0000"/>
                </a:solidFill>
                <a:latin typeface="Constantia"/>
                <a:ea typeface="標楷體" panose="03000509000000000000" pitchFamily="65" charset="-120"/>
              </a:rPr>
              <a:t>電子化辦理</a:t>
            </a:r>
            <a:r>
              <a:rPr lang="zh-TW" altLang="en-US" sz="2800" dirty="0">
                <a:solidFill>
                  <a:srgbClr val="FF0000"/>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若</a:t>
            </a:r>
            <a:r>
              <a:rPr lang="zh-TW" altLang="zh-TW" sz="2800" dirty="0">
                <a:solidFill>
                  <a:srgbClr val="FF0000"/>
                </a:solidFill>
                <a:latin typeface="Constantia"/>
                <a:ea typeface="標楷體" panose="03000509000000000000" pitchFamily="65" charset="-120"/>
              </a:rPr>
              <a:t>已開立受託買賣帳戶</a:t>
            </a:r>
            <a:r>
              <a:rPr lang="zh-TW" altLang="zh-TW" sz="2800" dirty="0">
                <a:solidFill>
                  <a:prstClr val="black"/>
                </a:solidFill>
                <a:latin typeface="Constantia"/>
                <a:ea typeface="標楷體" panose="03000509000000000000" pitchFamily="65" charset="-120"/>
              </a:rPr>
              <a:t>，</a:t>
            </a:r>
            <a:r>
              <a:rPr lang="zh-TW" altLang="en-US" sz="2800" dirty="0">
                <a:solidFill>
                  <a:prstClr val="black"/>
                </a:solidFill>
                <a:latin typeface="Constantia"/>
                <a:ea typeface="標楷體" panose="03000509000000000000" pitchFamily="65" charset="-120"/>
              </a:rPr>
              <a:t>得</a:t>
            </a:r>
            <a:r>
              <a:rPr lang="zh-TW" altLang="zh-TW" sz="2800" dirty="0">
                <a:solidFill>
                  <a:prstClr val="black"/>
                </a:solidFill>
                <a:latin typeface="Constantia"/>
                <a:ea typeface="標楷體" panose="03000509000000000000" pitchFamily="65" charset="-120"/>
              </a:rPr>
              <a:t>採足以確認客戶為本人及其意思表示之通信或電子化方式辦理</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Arial" charset="0"/>
              <a:buChar char="•"/>
            </a:pPr>
            <a:r>
              <a:rPr lang="zh-TW" altLang="zh-TW" sz="2800" dirty="0">
                <a:solidFill>
                  <a:srgbClr val="FF0000"/>
                </a:solidFill>
                <a:latin typeface="Constantia"/>
                <a:ea typeface="標楷體" panose="03000509000000000000" pitchFamily="65" charset="-120"/>
              </a:rPr>
              <a:t>融通額度</a:t>
            </a:r>
            <a:r>
              <a:rPr lang="zh-TW" altLang="en-US" sz="2800" dirty="0">
                <a:solidFill>
                  <a:srgbClr val="FF0000"/>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應與已核定之授信額度合併計算</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Arial" charset="0"/>
              <a:buChar char="•"/>
            </a:pPr>
            <a:r>
              <a:rPr lang="zh-TW" altLang="en-US" sz="2800" dirty="0">
                <a:solidFill>
                  <a:srgbClr val="FF0000"/>
                </a:solidFill>
                <a:latin typeface="Constantia"/>
                <a:ea typeface="標楷體" panose="03000509000000000000" pitchFamily="65" charset="-120"/>
              </a:rPr>
              <a:t>紀錄：</a:t>
            </a:r>
            <a:r>
              <a:rPr lang="zh-TW" altLang="zh-TW" sz="2800" dirty="0">
                <a:solidFill>
                  <a:prstClr val="black"/>
                </a:solidFill>
                <a:latin typeface="Constantia"/>
                <a:ea typeface="標楷體" panose="03000509000000000000" pitchFamily="65" charset="-120"/>
              </a:rPr>
              <a:t>應依客戶別分別設帳，並逐筆登載相關交易事項</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Arial" charset="0"/>
              <a:buChar char="•"/>
            </a:pPr>
            <a:r>
              <a:rPr lang="zh-TW" altLang="zh-TW" sz="2800" dirty="0">
                <a:solidFill>
                  <a:srgbClr val="FF0000"/>
                </a:solidFill>
                <a:latin typeface="Constantia"/>
                <a:ea typeface="標楷體" panose="03000509000000000000" pitchFamily="65" charset="-120"/>
              </a:rPr>
              <a:t>契約終止</a:t>
            </a:r>
            <a:r>
              <a:rPr lang="zh-TW" altLang="zh-TW" sz="2800" dirty="0">
                <a:solidFill>
                  <a:prstClr val="black"/>
                </a:solidFill>
                <a:latin typeface="Constantia"/>
                <a:ea typeface="標楷體" panose="03000509000000000000" pitchFamily="65" charset="-120"/>
              </a:rPr>
              <a:t>，應填具「終止不限用途款項借貸帳戶申請書」，經證券商查核其擔保融通均已結清時，同意辦理銷戶</a:t>
            </a: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14</a:t>
            </a:fld>
            <a:endParaRPr lang="en-US"/>
          </a:p>
        </p:txBody>
      </p:sp>
      <p:sp>
        <p:nvSpPr>
          <p:cNvPr id="4" name="文字版面配置區 3"/>
          <p:cNvSpPr>
            <a:spLocks noGrp="1"/>
          </p:cNvSpPr>
          <p:nvPr>
            <p:ph type="body" idx="14"/>
          </p:nvPr>
        </p:nvSpPr>
        <p:spPr>
          <a:xfrm>
            <a:off x="1524001" y="223594"/>
            <a:ext cx="8490438" cy="836799"/>
          </a:xfrm>
        </p:spPr>
        <p:txBody>
          <a:bodyPr>
            <a:normAutofit/>
          </a:bodyPr>
          <a:lstStyle/>
          <a:p>
            <a:r>
              <a:rPr lang="zh-TW" altLang="en-US" b="0" dirty="0">
                <a:solidFill>
                  <a:srgbClr val="003300"/>
                </a:solidFill>
                <a:latin typeface="標楷體" pitchFamily="65" charset="-120"/>
                <a:ea typeface="標楷體" pitchFamily="65" charset="-120"/>
                <a:cs typeface="+mj-cs"/>
              </a:rPr>
              <a:t>伍、</a:t>
            </a:r>
            <a:r>
              <a:rPr lang="zh-TW" altLang="zh-TW" b="0" dirty="0">
                <a:solidFill>
                  <a:prstClr val="black"/>
                </a:solidFill>
                <a:latin typeface="Constantia"/>
                <a:ea typeface="標楷體" panose="03000509000000000000" pitchFamily="65" charset="-120"/>
                <a:cs typeface="+mj-cs"/>
              </a:rPr>
              <a:t>帳戶之開立</a:t>
            </a:r>
            <a:r>
              <a:rPr lang="zh-TW" altLang="en-US" b="0" dirty="0">
                <a:solidFill>
                  <a:prstClr val="black"/>
                </a:solidFill>
                <a:latin typeface="Constantia"/>
                <a:ea typeface="標楷體" panose="03000509000000000000" pitchFamily="65" charset="-120"/>
                <a:cs typeface="+mj-cs"/>
              </a:rPr>
              <a:t>及終止</a:t>
            </a:r>
            <a:endParaRPr lang="zh-TW" altLang="en-US" dirty="0"/>
          </a:p>
        </p:txBody>
      </p:sp>
    </p:spTree>
    <p:extLst>
      <p:ext uri="{BB962C8B-B14F-4D97-AF65-F5344CB8AC3E}">
        <p14:creationId xmlns:p14="http://schemas.microsoft.com/office/powerpoint/2010/main" val="1795931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594706" y="272374"/>
            <a:ext cx="11144213" cy="6114168"/>
          </a:xfrm>
        </p:spPr>
        <p:txBody>
          <a:bodyPr/>
          <a:lstStyle/>
          <a:p>
            <a:pPr marL="0" lvl="0" indent="0" algn="ctr" defTabSz="330200">
              <a:lnSpc>
                <a:spcPct val="100000"/>
              </a:lnSpc>
              <a:spcBef>
                <a:spcPts val="0"/>
              </a:spcBef>
              <a:buClrTx/>
              <a:buSzTx/>
              <a:buNone/>
              <a:tabLst>
                <a:tab pos="8521700" algn="r"/>
              </a:tabLst>
            </a:pPr>
            <a:r>
              <a:rPr lang="zh-TW" altLang="en-US" sz="2800" b="1" dirty="0">
                <a:solidFill>
                  <a:prstClr val="black"/>
                </a:solidFill>
                <a:latin typeface="Times New Roman" pitchFamily="18" charset="0"/>
                <a:ea typeface="標楷體" pitchFamily="65" charset="-120"/>
              </a:rPr>
              <a:t>   </a:t>
            </a:r>
            <a:endParaRPr lang="de-DE" altLang="en-US" sz="2800" b="1" dirty="0">
              <a:solidFill>
                <a:prstClr val="black"/>
              </a:solidFill>
              <a:latin typeface="Times New Roman" pitchFamily="18" charset="0"/>
              <a:ea typeface="標楷體" pitchFamily="65" charset="-120"/>
            </a:endParaRPr>
          </a:p>
        </p:txBody>
      </p:sp>
      <p:sp>
        <p:nvSpPr>
          <p:cNvPr id="3" name="投影片編號版面配置區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900" b="1" i="0" u="none" strike="noStrike" kern="1200" cap="none" spc="100"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900" b="1" i="0" u="none" strike="noStrike" kern="1200" cap="none" spc="100" normalizeH="0" baseline="0" noProof="0">
              <a:ln>
                <a:noFill/>
              </a:ln>
              <a:solidFill>
                <a:srgbClr val="000000"/>
              </a:solidFill>
              <a:effectLst/>
              <a:uLnTx/>
              <a:uFillTx/>
              <a:latin typeface="Calibri"/>
              <a:ea typeface="微軟正黑體"/>
              <a:cs typeface="+mn-cs"/>
            </a:endParaRPr>
          </a:p>
        </p:txBody>
      </p:sp>
      <p:sp>
        <p:nvSpPr>
          <p:cNvPr id="4" name="文字版面配置區 3"/>
          <p:cNvSpPr>
            <a:spLocks noGrp="1"/>
          </p:cNvSpPr>
          <p:nvPr>
            <p:ph type="body" idx="14"/>
          </p:nvPr>
        </p:nvSpPr>
        <p:spPr>
          <a:xfrm>
            <a:off x="8122596" y="1916723"/>
            <a:ext cx="2313872" cy="980776"/>
          </a:xfrm>
        </p:spPr>
        <p:txBody>
          <a:bodyPr>
            <a:normAutofit fontScale="85000" lnSpcReduction="20000"/>
          </a:bodyPr>
          <a:lstStyle/>
          <a:p>
            <a:pPr lvl="0" defTabSz="330200">
              <a:lnSpc>
                <a:spcPct val="100000"/>
              </a:lnSpc>
              <a:spcBef>
                <a:spcPts val="0"/>
              </a:spcBef>
              <a:buClrTx/>
              <a:buSzTx/>
              <a:tabLst>
                <a:tab pos="8521700" algn="r"/>
              </a:tabLst>
            </a:pPr>
            <a:r>
              <a:rPr lang="zh-TW" altLang="en-US" sz="2800" dirty="0">
                <a:solidFill>
                  <a:prstClr val="black"/>
                </a:solidFill>
                <a:latin typeface="Times New Roman" pitchFamily="18" charset="0"/>
                <a:ea typeface="標楷體" pitchFamily="65" charset="-120"/>
              </a:rPr>
              <a:t>非櫃買開放式基金受益憑證</a:t>
            </a:r>
            <a:endParaRPr lang="en-US" altLang="zh-TW" sz="2800" dirty="0">
              <a:solidFill>
                <a:prstClr val="black"/>
              </a:solidFill>
              <a:latin typeface="Times New Roman" pitchFamily="18" charset="0"/>
              <a:ea typeface="標楷體" pitchFamily="65" charset="-120"/>
            </a:endParaRPr>
          </a:p>
          <a:p>
            <a:pPr lvl="0" defTabSz="330200">
              <a:lnSpc>
                <a:spcPct val="100000"/>
              </a:lnSpc>
              <a:spcBef>
                <a:spcPts val="0"/>
              </a:spcBef>
              <a:buClrTx/>
              <a:buSzTx/>
              <a:tabLst>
                <a:tab pos="8521700" algn="r"/>
              </a:tabLst>
            </a:pPr>
            <a:r>
              <a:rPr lang="en-US" altLang="zh-TW" sz="2800" dirty="0">
                <a:solidFill>
                  <a:prstClr val="black"/>
                </a:solidFill>
                <a:latin typeface="Times New Roman" pitchFamily="18" charset="0"/>
                <a:ea typeface="標楷體" pitchFamily="65" charset="-120"/>
              </a:rPr>
              <a:t>60 %</a:t>
            </a:r>
            <a:endParaRPr lang="de-DE" altLang="en-US" sz="2800" dirty="0">
              <a:solidFill>
                <a:prstClr val="black"/>
              </a:solidFill>
              <a:latin typeface="Times New Roman" pitchFamily="18" charset="0"/>
              <a:ea typeface="標楷體" pitchFamily="65" charset="-120"/>
            </a:endParaRPr>
          </a:p>
        </p:txBody>
      </p:sp>
      <p:sp>
        <p:nvSpPr>
          <p:cNvPr id="5" name="Oval 23"/>
          <p:cNvSpPr>
            <a:spLocks noChangeArrowheads="1"/>
          </p:cNvSpPr>
          <p:nvPr/>
        </p:nvSpPr>
        <p:spPr bwMode="auto">
          <a:xfrm>
            <a:off x="1450729" y="1620225"/>
            <a:ext cx="2608118" cy="2371482"/>
          </a:xfrm>
          <a:prstGeom prst="ellipse">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rot="10800000" vert="eaVert"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dirty="0">
              <a:ln>
                <a:noFill/>
              </a:ln>
              <a:solidFill>
                <a:prstClr val="black"/>
              </a:solidFill>
              <a:effectLst/>
              <a:uLnTx/>
              <a:uFillTx/>
              <a:latin typeface="Constantia"/>
              <a:ea typeface="標楷體" panose="03000509000000000000" pitchFamily="65" charset="-120"/>
              <a:cs typeface="+mn-cs"/>
            </a:endParaRPr>
          </a:p>
        </p:txBody>
      </p:sp>
      <p:grpSp>
        <p:nvGrpSpPr>
          <p:cNvPr id="6" name="群組 7"/>
          <p:cNvGrpSpPr>
            <a:grpSpLocks/>
          </p:cNvGrpSpPr>
          <p:nvPr/>
        </p:nvGrpSpPr>
        <p:grpSpPr bwMode="auto">
          <a:xfrm>
            <a:off x="4800599" y="1916723"/>
            <a:ext cx="1978269" cy="1872762"/>
            <a:chOff x="0" y="1970850"/>
            <a:chExt cx="2482850" cy="2163763"/>
          </a:xfrm>
          <a:solidFill>
            <a:schemeClr val="accent1"/>
          </a:solidFill>
        </p:grpSpPr>
        <p:sp>
          <p:nvSpPr>
            <p:cNvPr id="7" name="Oval 10"/>
            <p:cNvSpPr>
              <a:spLocks noChangeArrowheads="1"/>
            </p:cNvSpPr>
            <p:nvPr/>
          </p:nvSpPr>
          <p:spPr bwMode="auto">
            <a:xfrm>
              <a:off x="0" y="1970850"/>
              <a:ext cx="2482850" cy="2163763"/>
            </a:xfrm>
            <a:prstGeom prst="ellipse">
              <a:avLst/>
            </a:prstGeom>
            <a:solidFill>
              <a:srgbClr val="0000CC"/>
            </a:solidFill>
            <a:ln>
              <a:noFill/>
              <a:headEnd/>
              <a:tailE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ot="10800000" vert="eaVert"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white"/>
                </a:solidFill>
                <a:effectLst/>
                <a:uLnTx/>
                <a:uFillTx/>
                <a:latin typeface="Constantia"/>
                <a:ea typeface="標楷體" panose="03000509000000000000" pitchFamily="65" charset="-120"/>
                <a:cs typeface="+mn-cs"/>
              </a:endParaRPr>
            </a:p>
          </p:txBody>
        </p:sp>
        <p:sp>
          <p:nvSpPr>
            <p:cNvPr id="8" name="Rectangle 20"/>
            <p:cNvSpPr>
              <a:spLocks noChangeArrowheads="1"/>
            </p:cNvSpPr>
            <p:nvPr/>
          </p:nvSpPr>
          <p:spPr bwMode="auto">
            <a:xfrm>
              <a:off x="362761" y="2425489"/>
              <a:ext cx="1818110" cy="1440183"/>
            </a:xfrm>
            <a:prstGeom prst="rect">
              <a:avLst/>
            </a:prstGeom>
            <a:solidFill>
              <a:srgbClr val="0000CC"/>
            </a:solidFill>
            <a:ln w="6350">
              <a:noFill/>
              <a:miter lim="800000"/>
              <a:headEnd/>
              <a:tailEnd/>
            </a:ln>
          </p:spPr>
          <p:txBody>
            <a:bodyPr wrap="square" lIns="0" tIns="0" rIns="0" bIns="0" anchor="ctr">
              <a:spAutoFit/>
            </a:bodyPr>
            <a:lstStyle/>
            <a:p>
              <a:pPr algn="ctr"/>
              <a:r>
                <a:rPr lang="zh-TW" altLang="en-US" sz="2800" b="1" dirty="0">
                  <a:solidFill>
                    <a:schemeClr val="bg1"/>
                  </a:solidFill>
                  <a:latin typeface="標楷體" pitchFamily="65" charset="-120"/>
                  <a:ea typeface="標楷體" pitchFamily="65" charset="-120"/>
                </a:rPr>
                <a:t>擔保品</a:t>
              </a:r>
              <a:endParaRPr lang="en-US" altLang="zh-TW" sz="2800" b="1" dirty="0">
                <a:solidFill>
                  <a:schemeClr val="bg1"/>
                </a:solidFill>
                <a:latin typeface="標楷體" pitchFamily="65" charset="-120"/>
                <a:ea typeface="標楷體" pitchFamily="65" charset="-120"/>
              </a:endParaRPr>
            </a:p>
            <a:p>
              <a:pPr algn="ctr"/>
              <a:r>
                <a:rPr lang="zh-TW" altLang="en-US" sz="2800" b="1" dirty="0">
                  <a:solidFill>
                    <a:schemeClr val="bg1"/>
                  </a:solidFill>
                  <a:latin typeface="標楷體" pitchFamily="65" charset="-120"/>
                  <a:ea typeface="標楷體" pitchFamily="65" charset="-120"/>
                </a:rPr>
                <a:t>融通計算</a:t>
              </a:r>
              <a:endParaRPr lang="de-DE" altLang="zh-TW" sz="2800" b="1" dirty="0">
                <a:solidFill>
                  <a:schemeClr val="bg1"/>
                </a:solidFill>
                <a:latin typeface="Times New Roman" pitchFamily="18" charset="0"/>
                <a:ea typeface="標楷體" pitchFamily="65" charset="-12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altLang="zh-TW" sz="2500" b="1" i="0" u="none" strike="noStrike" kern="0" cap="none" spc="0" normalizeH="0" baseline="0" noProof="0" dirty="0">
                <a:ln>
                  <a:noFill/>
                </a:ln>
                <a:solidFill>
                  <a:prstClr val="black"/>
                </a:solidFill>
                <a:effectLst/>
                <a:uLnTx/>
                <a:uFillTx/>
                <a:latin typeface="Times New Roman" pitchFamily="18" charset="0"/>
                <a:ea typeface="標楷體" pitchFamily="65" charset="-120"/>
                <a:cs typeface="+mn-cs"/>
              </a:endParaRPr>
            </a:p>
          </p:txBody>
        </p:sp>
      </p:grpSp>
      <p:sp>
        <p:nvSpPr>
          <p:cNvPr id="9" name="Oval 23"/>
          <p:cNvSpPr>
            <a:spLocks noChangeArrowheads="1"/>
          </p:cNvSpPr>
          <p:nvPr/>
        </p:nvSpPr>
        <p:spPr bwMode="auto">
          <a:xfrm>
            <a:off x="7939454" y="1620224"/>
            <a:ext cx="2497015" cy="2461417"/>
          </a:xfrm>
          <a:prstGeom prst="ellipse">
            <a:avLst/>
          </a:prstGeom>
          <a:solidFill>
            <a:schemeClr val="tx2">
              <a:lumMod val="25000"/>
              <a:lumOff val="75000"/>
            </a:schemeClr>
          </a:solidFill>
          <a:ln w="9525">
            <a:solidFill>
              <a:sysClr val="windowText" lastClr="000000"/>
            </a:solidFill>
            <a:round/>
            <a:headEnd/>
            <a:tailEnd/>
          </a:ln>
          <a:scene3d>
            <a:camera prst="orthographicFront"/>
            <a:lightRig rig="threePt" dir="t"/>
          </a:scene3d>
          <a:sp3d>
            <a:bevelT/>
          </a:sp3d>
        </p:spPr>
        <p:txBody>
          <a:bodyPr rot="10800000" vert="eaVert"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dirty="0">
              <a:ln>
                <a:noFill/>
              </a:ln>
              <a:solidFill>
                <a:schemeClr val="tx2">
                  <a:lumMod val="25000"/>
                  <a:lumOff val="75000"/>
                </a:schemeClr>
              </a:solidFill>
              <a:effectLst/>
              <a:uLnTx/>
              <a:uFillTx/>
              <a:latin typeface="Constantia"/>
              <a:ea typeface="標楷體" panose="03000509000000000000" pitchFamily="65" charset="-120"/>
              <a:cs typeface="+mn-cs"/>
            </a:endParaRPr>
          </a:p>
        </p:txBody>
      </p:sp>
      <p:sp>
        <p:nvSpPr>
          <p:cNvPr id="10" name="Oval 15"/>
          <p:cNvSpPr>
            <a:spLocks noChangeArrowheads="1"/>
          </p:cNvSpPr>
          <p:nvPr/>
        </p:nvSpPr>
        <p:spPr bwMode="auto">
          <a:xfrm>
            <a:off x="1867710" y="4005909"/>
            <a:ext cx="2528443" cy="2263006"/>
          </a:xfrm>
          <a:prstGeom prst="ellipse">
            <a:avLst/>
          </a:prstGeom>
          <a:gradFill rotWithShape="1">
            <a:gsLst>
              <a:gs pos="0">
                <a:srgbClr val="8488C4"/>
              </a:gs>
              <a:gs pos="53000">
                <a:srgbClr val="D4DEFF"/>
              </a:gs>
              <a:gs pos="83000">
                <a:srgbClr val="D4DEFF"/>
              </a:gs>
              <a:gs pos="100000">
                <a:srgbClr val="96AB94"/>
              </a:gs>
            </a:gsLst>
            <a:lin ang="5400000" scaled="1"/>
          </a:gradFill>
          <a:ln w="9525">
            <a:solidFill>
              <a:sysClr val="windowText" lastClr="000000"/>
            </a:solidFill>
            <a:round/>
            <a:headEnd/>
            <a:tailEnd/>
          </a:ln>
          <a:scene3d>
            <a:camera prst="orthographicFront"/>
            <a:lightRig rig="threePt" dir="t"/>
          </a:scene3d>
          <a:sp3d>
            <a:bevelT/>
          </a:sp3d>
        </p:spPr>
        <p:txBody>
          <a:bodyPr lIns="0" tIns="0" rIns="0" bIns="0" anchor="ctr"/>
          <a:lstStyle/>
          <a:p>
            <a:pPr lvl="0" algn="ctr" defTabSz="330200">
              <a:tabLst>
                <a:tab pos="8521700" algn="r"/>
              </a:tabLst>
            </a:pPr>
            <a:r>
              <a:rPr lang="zh-TW" altLang="en-US" sz="2800" b="1" dirty="0">
                <a:solidFill>
                  <a:prstClr val="black"/>
                </a:solidFill>
                <a:latin typeface="Times New Roman" pitchFamily="18" charset="0"/>
                <a:ea typeface="標楷體" pitchFamily="65" charset="-120"/>
              </a:rPr>
              <a:t>櫃買開放式基金受益憑證</a:t>
            </a:r>
            <a:endParaRPr lang="en-US" altLang="zh-TW" sz="2800" b="1" dirty="0">
              <a:solidFill>
                <a:prstClr val="black"/>
              </a:solidFill>
              <a:latin typeface="Times New Roman" pitchFamily="18" charset="0"/>
              <a:ea typeface="標楷體" pitchFamily="65" charset="-120"/>
            </a:endParaRPr>
          </a:p>
          <a:p>
            <a:pPr lvl="0" algn="ctr" defTabSz="330200">
              <a:tabLst>
                <a:tab pos="8521700" algn="r"/>
              </a:tabLst>
            </a:pPr>
            <a:r>
              <a:rPr lang="en-US" altLang="zh-TW" sz="2800" b="1" dirty="0">
                <a:solidFill>
                  <a:prstClr val="black"/>
                </a:solidFill>
                <a:latin typeface="Times New Roman" pitchFamily="18" charset="0"/>
                <a:ea typeface="標楷體" pitchFamily="65" charset="-120"/>
              </a:rPr>
              <a:t>60 %</a:t>
            </a:r>
            <a:endParaRPr lang="de-DE" altLang="en-US" sz="2800" b="1" dirty="0">
              <a:solidFill>
                <a:prstClr val="black"/>
              </a:solidFill>
              <a:latin typeface="Times New Roman" pitchFamily="18" charset="0"/>
              <a:ea typeface="標楷體" pitchFamily="65" charset="-120"/>
            </a:endParaRPr>
          </a:p>
        </p:txBody>
      </p:sp>
      <p:sp>
        <p:nvSpPr>
          <p:cNvPr id="11" name="Oval 16"/>
          <p:cNvSpPr>
            <a:spLocks noChangeArrowheads="1"/>
          </p:cNvSpPr>
          <p:nvPr/>
        </p:nvSpPr>
        <p:spPr bwMode="auto">
          <a:xfrm>
            <a:off x="4435812" y="4494178"/>
            <a:ext cx="2202379" cy="2012129"/>
          </a:xfrm>
          <a:prstGeom prst="ellipse">
            <a:avLst/>
          </a:prstGeom>
          <a:gradFill rotWithShape="1">
            <a:gsLst>
              <a:gs pos="0">
                <a:srgbClr val="CCCCFF"/>
              </a:gs>
              <a:gs pos="17999">
                <a:srgbClr val="99CCFF"/>
              </a:gs>
              <a:gs pos="36000">
                <a:srgbClr val="9966FF"/>
              </a:gs>
              <a:gs pos="61000">
                <a:srgbClr val="CC99FF"/>
              </a:gs>
              <a:gs pos="82001">
                <a:srgbClr val="99CCFF"/>
              </a:gs>
              <a:gs pos="100000">
                <a:srgbClr val="CCCCFF"/>
              </a:gs>
            </a:gsLst>
            <a:lin ang="5400000" scaled="1"/>
          </a:gradFill>
          <a:ln w="9525">
            <a:solidFill>
              <a:sysClr val="windowText" lastClr="000000"/>
            </a:solidFill>
            <a:round/>
            <a:headEnd/>
            <a:tailEnd/>
          </a:ln>
          <a:scene3d>
            <a:camera prst="orthographicFront"/>
            <a:lightRig rig="threePt" dir="t"/>
          </a:scene3d>
          <a:sp3d>
            <a:bevelT/>
          </a:sp3d>
        </p:spPr>
        <p:txBody>
          <a:bodyPr lIns="0" tIns="0" rIns="0" bIns="0" anchor="ctr"/>
          <a:lstStyle/>
          <a:p>
            <a:pPr lvl="0" algn="ctr" defTabSz="330200">
              <a:lnSpc>
                <a:spcPct val="90000"/>
              </a:lnSpc>
              <a:tabLst>
                <a:tab pos="8521700" algn="r"/>
              </a:tabLst>
            </a:pPr>
            <a:r>
              <a:rPr lang="zh-TW" altLang="en-US" sz="2800" b="1" dirty="0">
                <a:solidFill>
                  <a:prstClr val="black"/>
                </a:solidFill>
                <a:latin typeface="Times New Roman" pitchFamily="18" charset="0"/>
                <a:ea typeface="標楷體" pitchFamily="65" charset="-120"/>
              </a:rPr>
              <a:t>櫃檯買賣黃金現貨</a:t>
            </a:r>
            <a:endParaRPr lang="en-US" altLang="zh-TW" sz="2800" b="1" dirty="0">
              <a:solidFill>
                <a:prstClr val="black"/>
              </a:solidFill>
              <a:latin typeface="Times New Roman" pitchFamily="18" charset="0"/>
              <a:ea typeface="標楷體" pitchFamily="65" charset="-120"/>
            </a:endParaRPr>
          </a:p>
          <a:p>
            <a:pPr lvl="0" algn="ctr" defTabSz="330200">
              <a:lnSpc>
                <a:spcPct val="90000"/>
              </a:lnSpc>
              <a:tabLst>
                <a:tab pos="8521700" algn="r"/>
              </a:tabLst>
            </a:pPr>
            <a:r>
              <a:rPr lang="en-US" altLang="zh-TW" sz="2800" b="1" dirty="0">
                <a:solidFill>
                  <a:prstClr val="black"/>
                </a:solidFill>
                <a:latin typeface="Times New Roman" pitchFamily="18" charset="0"/>
                <a:ea typeface="標楷體" pitchFamily="65" charset="-120"/>
              </a:rPr>
              <a:t>60%</a:t>
            </a:r>
            <a:endParaRPr lang="en-US" altLang="de-DE" sz="2800" b="1" dirty="0">
              <a:solidFill>
                <a:prstClr val="black"/>
              </a:solidFill>
              <a:latin typeface="Times New Roman" pitchFamily="18" charset="0"/>
              <a:ea typeface="標楷體" pitchFamily="65" charset="-120"/>
            </a:endParaRPr>
          </a:p>
        </p:txBody>
      </p:sp>
      <p:sp>
        <p:nvSpPr>
          <p:cNvPr id="12" name="Oval 23"/>
          <p:cNvSpPr>
            <a:spLocks noChangeArrowheads="1"/>
          </p:cNvSpPr>
          <p:nvPr/>
        </p:nvSpPr>
        <p:spPr bwMode="auto">
          <a:xfrm>
            <a:off x="6638192" y="3991706"/>
            <a:ext cx="2277208" cy="2110156"/>
          </a:xfrm>
          <a:prstGeom prst="ellipse">
            <a:avLst/>
          </a:prstGeom>
          <a:gradFill rotWithShape="1">
            <a:gsLst>
              <a:gs pos="0">
                <a:sysClr val="windowText" lastClr="000000">
                  <a:tint val="50000"/>
                  <a:satMod val="300000"/>
                </a:sysClr>
              </a:gs>
              <a:gs pos="35000">
                <a:sysClr val="windowText" lastClr="000000">
                  <a:tint val="37000"/>
                  <a:satMod val="300000"/>
                </a:sysClr>
              </a:gs>
              <a:gs pos="100000">
                <a:sysClr val="windowText" lastClr="000000">
                  <a:tint val="15000"/>
                  <a:satMod val="350000"/>
                </a:sysClr>
              </a:gs>
            </a:gsLst>
            <a:lin ang="16200000" scaled="1"/>
          </a:gradFill>
          <a:ln w="9525" cap="flat" cmpd="sng" algn="ctr">
            <a:solidFill>
              <a:sysClr val="windowText" lastClr="000000">
                <a:shade val="95000"/>
                <a:satMod val="105000"/>
              </a:sysClr>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rot="10800000" vert="eaVert"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13" name="Line 14"/>
          <p:cNvSpPr>
            <a:spLocks noChangeShapeType="1"/>
          </p:cNvSpPr>
          <p:nvPr/>
        </p:nvSpPr>
        <p:spPr bwMode="auto">
          <a:xfrm rot="2936373" flipV="1">
            <a:off x="4186113" y="2638806"/>
            <a:ext cx="487222" cy="559293"/>
          </a:xfrm>
          <a:prstGeom prst="line">
            <a:avLst/>
          </a:prstGeom>
          <a:noFill/>
          <a:ln w="28575" cap="flat" cmpd="sng" algn="ctr">
            <a:solidFill>
              <a:srgbClr val="C0504D">
                <a:shade val="95000"/>
                <a:satMod val="105000"/>
              </a:srgbClr>
            </a:solidFill>
            <a:prstDash val="solid"/>
            <a:headEnd/>
            <a:tailEnd/>
          </a:ln>
          <a:effectLst/>
        </p:spPr>
        <p:txBody>
          <a:bodyPr wrap="none"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14" name="Line 28"/>
          <p:cNvSpPr>
            <a:spLocks noChangeShapeType="1"/>
          </p:cNvSpPr>
          <p:nvPr/>
        </p:nvSpPr>
        <p:spPr bwMode="auto">
          <a:xfrm rot="2936373">
            <a:off x="4563877" y="3323679"/>
            <a:ext cx="51946" cy="1281983"/>
          </a:xfrm>
          <a:prstGeom prst="line">
            <a:avLst/>
          </a:prstGeom>
          <a:noFill/>
          <a:ln w="38100">
            <a:solidFill>
              <a:srgbClr val="4201C5"/>
            </a:solidFill>
            <a:prstDash val="sysDot"/>
            <a:round/>
            <a:headEnd/>
            <a:tailEnd/>
          </a:ln>
        </p:spPr>
        <p:txBody>
          <a:bodyPr wrap="none"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15" name="Line 29"/>
          <p:cNvSpPr>
            <a:spLocks noChangeShapeType="1"/>
          </p:cNvSpPr>
          <p:nvPr/>
        </p:nvSpPr>
        <p:spPr bwMode="auto">
          <a:xfrm rot="2936373">
            <a:off x="5466735" y="3911377"/>
            <a:ext cx="515866" cy="466770"/>
          </a:xfrm>
          <a:prstGeom prst="line">
            <a:avLst/>
          </a:prstGeom>
          <a:noFill/>
          <a:ln w="38100">
            <a:solidFill>
              <a:srgbClr val="4201C5"/>
            </a:solidFill>
            <a:prstDash val="sysDot"/>
            <a:round/>
            <a:headEnd/>
            <a:tailEnd/>
          </a:ln>
        </p:spPr>
        <p:txBody>
          <a:bodyPr wrap="none"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16" name="Line 30"/>
          <p:cNvSpPr>
            <a:spLocks noChangeShapeType="1"/>
          </p:cNvSpPr>
          <p:nvPr/>
        </p:nvSpPr>
        <p:spPr bwMode="auto">
          <a:xfrm rot="2936373" flipV="1">
            <a:off x="6373190" y="3855659"/>
            <a:ext cx="830969" cy="16758"/>
          </a:xfrm>
          <a:prstGeom prst="line">
            <a:avLst/>
          </a:prstGeom>
          <a:noFill/>
          <a:ln w="38100">
            <a:solidFill>
              <a:srgbClr val="4201C5"/>
            </a:solidFill>
            <a:prstDash val="sysDot"/>
            <a:round/>
            <a:headEnd/>
            <a:tailEnd/>
          </a:ln>
        </p:spPr>
        <p:txBody>
          <a:bodyPr wrap="none"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17" name="Line 30"/>
          <p:cNvSpPr>
            <a:spLocks noChangeShapeType="1"/>
          </p:cNvSpPr>
          <p:nvPr/>
        </p:nvSpPr>
        <p:spPr bwMode="auto">
          <a:xfrm rot="2936373" flipV="1">
            <a:off x="6991340" y="2375308"/>
            <a:ext cx="782060" cy="919481"/>
          </a:xfrm>
          <a:prstGeom prst="line">
            <a:avLst/>
          </a:prstGeom>
          <a:noFill/>
          <a:ln w="38100">
            <a:solidFill>
              <a:srgbClr val="4201C5"/>
            </a:solidFill>
            <a:prstDash val="sysDot"/>
            <a:round/>
            <a:headEnd/>
            <a:tailEnd/>
          </a:ln>
        </p:spPr>
        <p:txBody>
          <a:bodyPr wrap="none"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21" name="Line 18"/>
          <p:cNvSpPr>
            <a:spLocks noChangeShapeType="1"/>
          </p:cNvSpPr>
          <p:nvPr/>
        </p:nvSpPr>
        <p:spPr bwMode="auto">
          <a:xfrm rot="1460961">
            <a:off x="1323176" y="3988329"/>
            <a:ext cx="619955" cy="503565"/>
          </a:xfrm>
          <a:prstGeom prst="line">
            <a:avLst/>
          </a:prstGeom>
          <a:noFill/>
          <a:ln w="57150">
            <a:solidFill>
              <a:srgbClr val="92D050"/>
            </a:solidFill>
            <a:round/>
            <a:headEnd/>
            <a:tailEnd type="triangle" w="med" len="lg"/>
          </a:ln>
        </p:spPr>
        <p:txBody>
          <a:bodyPr wrap="none"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22" name="Line 17"/>
          <p:cNvSpPr>
            <a:spLocks noChangeShapeType="1"/>
          </p:cNvSpPr>
          <p:nvPr/>
        </p:nvSpPr>
        <p:spPr bwMode="auto">
          <a:xfrm>
            <a:off x="3869770" y="6442865"/>
            <a:ext cx="720080" cy="144016"/>
          </a:xfrm>
          <a:prstGeom prst="line">
            <a:avLst/>
          </a:prstGeom>
          <a:noFill/>
          <a:ln w="57150">
            <a:solidFill>
              <a:srgbClr val="92D050"/>
            </a:solidFill>
            <a:round/>
            <a:headEnd/>
            <a:tailEnd type="triangle" w="med" len="lg"/>
          </a:ln>
        </p:spPr>
        <p:txBody>
          <a:bodyPr wrap="none"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23" name="Line 18"/>
          <p:cNvSpPr>
            <a:spLocks noChangeShapeType="1"/>
          </p:cNvSpPr>
          <p:nvPr/>
        </p:nvSpPr>
        <p:spPr bwMode="auto">
          <a:xfrm rot="1460961" flipV="1">
            <a:off x="6575050" y="6150172"/>
            <a:ext cx="655178" cy="459600"/>
          </a:xfrm>
          <a:prstGeom prst="line">
            <a:avLst/>
          </a:prstGeom>
          <a:noFill/>
          <a:ln w="57150">
            <a:solidFill>
              <a:srgbClr val="92D050"/>
            </a:solidFill>
            <a:round/>
            <a:headEnd/>
            <a:tailEnd type="triangle" w="med" len="lg"/>
          </a:ln>
        </p:spPr>
        <p:txBody>
          <a:bodyPr wrap="none"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24" name="Line 18"/>
          <p:cNvSpPr>
            <a:spLocks noChangeShapeType="1"/>
          </p:cNvSpPr>
          <p:nvPr/>
        </p:nvSpPr>
        <p:spPr bwMode="auto">
          <a:xfrm rot="1460961" flipH="1" flipV="1">
            <a:off x="9408406" y="4253465"/>
            <a:ext cx="29334" cy="777111"/>
          </a:xfrm>
          <a:prstGeom prst="line">
            <a:avLst/>
          </a:prstGeom>
          <a:noFill/>
          <a:ln w="57150">
            <a:solidFill>
              <a:srgbClr val="92D050"/>
            </a:solidFill>
            <a:round/>
            <a:headEnd/>
            <a:tailEnd type="triangle" w="med" len="lg"/>
          </a:ln>
        </p:spPr>
        <p:txBody>
          <a:bodyPr wrap="none"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onstantia"/>
              <a:ea typeface="標楷體" panose="03000509000000000000" pitchFamily="65" charset="-120"/>
              <a:cs typeface="+mn-cs"/>
            </a:endParaRPr>
          </a:p>
        </p:txBody>
      </p:sp>
      <p:sp>
        <p:nvSpPr>
          <p:cNvPr id="25" name="矩形 24"/>
          <p:cNvSpPr/>
          <p:nvPr/>
        </p:nvSpPr>
        <p:spPr>
          <a:xfrm>
            <a:off x="-1712068" y="1916724"/>
            <a:ext cx="8779974" cy="1754326"/>
          </a:xfrm>
          <a:prstGeom prst="rect">
            <a:avLst/>
          </a:prstGeom>
        </p:spPr>
        <p:txBody>
          <a:bodyPr wrap="square">
            <a:spAutoFit/>
          </a:bodyPr>
          <a:lstStyle/>
          <a:p>
            <a:pPr lvl="0" algn="ctr" defTabSz="330200">
              <a:lnSpc>
                <a:spcPct val="90000"/>
              </a:lnSpc>
              <a:tabLst>
                <a:tab pos="8521700" algn="r"/>
              </a:tabLst>
            </a:pPr>
            <a:r>
              <a:rPr lang="zh-TW" altLang="zh-TW" sz="2400" b="1" dirty="0">
                <a:solidFill>
                  <a:prstClr val="black"/>
                </a:solidFill>
                <a:latin typeface="Constantia"/>
                <a:ea typeface="標楷體" panose="03000509000000000000" pitchFamily="65" charset="-120"/>
              </a:rPr>
              <a:t>得為融資融券</a:t>
            </a:r>
            <a:endParaRPr lang="en-US" altLang="zh-TW" sz="2400" b="1" dirty="0">
              <a:solidFill>
                <a:prstClr val="black"/>
              </a:solidFill>
              <a:latin typeface="Constantia"/>
              <a:ea typeface="標楷體" panose="03000509000000000000" pitchFamily="65" charset="-120"/>
            </a:endParaRPr>
          </a:p>
          <a:p>
            <a:pPr lvl="0" algn="ctr" defTabSz="330200">
              <a:lnSpc>
                <a:spcPct val="90000"/>
              </a:lnSpc>
              <a:tabLst>
                <a:tab pos="8521700" algn="r"/>
              </a:tabLst>
            </a:pPr>
            <a:r>
              <a:rPr lang="en-US" altLang="zh-TW" sz="2400" b="1" dirty="0">
                <a:solidFill>
                  <a:prstClr val="black"/>
                </a:solidFill>
                <a:latin typeface="標楷體" pitchFamily="65" charset="-120"/>
                <a:ea typeface="標楷體" pitchFamily="65" charset="-120"/>
              </a:rPr>
              <a:t>60%</a:t>
            </a:r>
          </a:p>
          <a:p>
            <a:pPr lvl="0" algn="ctr" defTabSz="330200">
              <a:lnSpc>
                <a:spcPct val="90000"/>
              </a:lnSpc>
              <a:tabLst>
                <a:tab pos="8521700" algn="r"/>
              </a:tabLst>
            </a:pPr>
            <a:r>
              <a:rPr lang="zh-TW" altLang="en-US" sz="2400" b="1" dirty="0">
                <a:solidFill>
                  <a:srgbClr val="FF0000"/>
                </a:solidFill>
                <a:latin typeface="標楷體" pitchFamily="65" charset="-120"/>
                <a:ea typeface="標楷體" pitchFamily="65" charset="-120"/>
              </a:rPr>
              <a:t>上巿櫃有價證券</a:t>
            </a:r>
            <a:endParaRPr lang="en-US" altLang="zh-TW" sz="2400" b="1" dirty="0">
              <a:solidFill>
                <a:srgbClr val="FF0000"/>
              </a:solidFill>
              <a:latin typeface="標楷體" pitchFamily="65" charset="-120"/>
              <a:ea typeface="標楷體" pitchFamily="65" charset="-120"/>
            </a:endParaRPr>
          </a:p>
          <a:p>
            <a:pPr lvl="0" algn="ctr" defTabSz="330200">
              <a:lnSpc>
                <a:spcPct val="90000"/>
              </a:lnSpc>
              <a:tabLst>
                <a:tab pos="8521700" algn="r"/>
              </a:tabLst>
            </a:pPr>
            <a:r>
              <a:rPr lang="en-US" altLang="zh-TW" sz="2400" b="1" dirty="0">
                <a:solidFill>
                  <a:prstClr val="black"/>
                </a:solidFill>
                <a:latin typeface="標楷體" panose="03000509000000000000" pitchFamily="65" charset="-120"/>
                <a:ea typeface="標楷體" panose="03000509000000000000" pitchFamily="65" charset="-120"/>
              </a:rPr>
              <a:t>40%</a:t>
            </a:r>
          </a:p>
          <a:p>
            <a:pPr lvl="0" algn="ctr" defTabSz="330200">
              <a:lnSpc>
                <a:spcPct val="90000"/>
              </a:lnSpc>
              <a:tabLst>
                <a:tab pos="8521700" algn="r"/>
              </a:tabLst>
            </a:pPr>
            <a:r>
              <a:rPr lang="zh-TW" altLang="en-US" sz="2400" b="1" dirty="0">
                <a:solidFill>
                  <a:prstClr val="black"/>
                </a:solidFill>
                <a:latin typeface="Constantia"/>
                <a:ea typeface="標楷體" panose="03000509000000000000" pitchFamily="65" charset="-120"/>
              </a:rPr>
              <a:t>  </a:t>
            </a:r>
            <a:r>
              <a:rPr lang="zh-TW" altLang="zh-TW" sz="2400" b="1" dirty="0">
                <a:solidFill>
                  <a:prstClr val="black"/>
                </a:solidFill>
                <a:latin typeface="Constantia"/>
                <a:ea typeface="標楷體" panose="03000509000000000000" pitchFamily="65" charset="-120"/>
              </a:rPr>
              <a:t>非得為融資融券</a:t>
            </a:r>
            <a:endParaRPr lang="zh-TW" altLang="de-DE" sz="2400" b="1" dirty="0">
              <a:solidFill>
                <a:prstClr val="black"/>
              </a:solidFill>
              <a:latin typeface="標楷體" pitchFamily="65" charset="-120"/>
              <a:ea typeface="標楷體" pitchFamily="65" charset="-120"/>
            </a:endParaRPr>
          </a:p>
        </p:txBody>
      </p:sp>
      <p:sp>
        <p:nvSpPr>
          <p:cNvPr id="26" name="矩形 25"/>
          <p:cNvSpPr/>
          <p:nvPr/>
        </p:nvSpPr>
        <p:spPr>
          <a:xfrm>
            <a:off x="6778866" y="4049873"/>
            <a:ext cx="2365133" cy="1865126"/>
          </a:xfrm>
          <a:prstGeom prst="rect">
            <a:avLst/>
          </a:prstGeom>
        </p:spPr>
        <p:txBody>
          <a:bodyPr wrap="square">
            <a:spAutoFit/>
          </a:bodyPr>
          <a:lstStyle/>
          <a:p>
            <a:pPr lvl="0" algn="ctr" defTabSz="330200">
              <a:lnSpc>
                <a:spcPct val="90000"/>
              </a:lnSpc>
              <a:tabLst>
                <a:tab pos="8521700" algn="r"/>
              </a:tabLst>
            </a:pPr>
            <a:r>
              <a:rPr lang="zh-TW" altLang="en-US" sz="2800" b="1" dirty="0">
                <a:solidFill>
                  <a:prstClr val="black"/>
                </a:solidFill>
                <a:latin typeface="Times New Roman" pitchFamily="18" charset="0"/>
                <a:ea typeface="標楷體" pitchFamily="65" charset="-120"/>
              </a:rPr>
              <a:t>櫃買</a:t>
            </a:r>
            <a:endParaRPr lang="en-US" altLang="zh-TW" sz="2800" b="1" dirty="0">
              <a:solidFill>
                <a:prstClr val="black"/>
              </a:solidFill>
              <a:latin typeface="Times New Roman" pitchFamily="18" charset="0"/>
              <a:ea typeface="標楷體" pitchFamily="65" charset="-120"/>
            </a:endParaRPr>
          </a:p>
          <a:p>
            <a:pPr lvl="0" defTabSz="330200">
              <a:lnSpc>
                <a:spcPct val="90000"/>
              </a:lnSpc>
              <a:tabLst>
                <a:tab pos="8521700" algn="r"/>
              </a:tabLst>
            </a:pPr>
            <a:r>
              <a:rPr lang="zh-TW" altLang="en-US" sz="2000" b="1" dirty="0">
                <a:solidFill>
                  <a:prstClr val="black"/>
                </a:solidFill>
                <a:latin typeface="Times New Roman" pitchFamily="18" charset="0"/>
                <a:ea typeface="標楷體" pitchFamily="65" charset="-120"/>
              </a:rPr>
              <a:t>央債：</a:t>
            </a:r>
            <a:r>
              <a:rPr lang="en-US" altLang="zh-TW" sz="2000" b="1" dirty="0">
                <a:solidFill>
                  <a:prstClr val="black"/>
                </a:solidFill>
                <a:latin typeface="Times New Roman" pitchFamily="18" charset="0"/>
                <a:ea typeface="標楷體" pitchFamily="65" charset="-120"/>
              </a:rPr>
              <a:t>80%</a:t>
            </a:r>
          </a:p>
          <a:p>
            <a:pPr lvl="0" defTabSz="330200">
              <a:lnSpc>
                <a:spcPct val="90000"/>
              </a:lnSpc>
              <a:tabLst>
                <a:tab pos="8521700" algn="r"/>
              </a:tabLst>
            </a:pPr>
            <a:r>
              <a:rPr lang="zh-TW" altLang="en-US" sz="2000" b="1" dirty="0">
                <a:solidFill>
                  <a:prstClr val="black"/>
                </a:solidFill>
                <a:latin typeface="Times New Roman" pitchFamily="18" charset="0"/>
                <a:ea typeface="標楷體" pitchFamily="65" charset="-120"/>
              </a:rPr>
              <a:t>地方政府公債</a:t>
            </a:r>
            <a:r>
              <a:rPr kumimoji="0" lang="zh-TW" altLang="en-US" sz="2000" b="1" i="0" u="none" strike="noStrike" kern="1200" cap="none" spc="0" normalizeH="0" baseline="0" noProof="0" dirty="0">
                <a:ln>
                  <a:noFill/>
                </a:ln>
                <a:solidFill>
                  <a:prstClr val="black"/>
                </a:solidFill>
                <a:effectLst/>
                <a:uLnTx/>
                <a:uFillTx/>
                <a:latin typeface="Times New Roman" pitchFamily="18" charset="0"/>
                <a:ea typeface="標楷體" pitchFamily="65" charset="-120"/>
                <a:cs typeface="+mn-cs"/>
              </a:rPr>
              <a:t>、</a:t>
            </a:r>
            <a:r>
              <a:rPr lang="zh-TW" altLang="en-US" sz="2000" b="1" dirty="0">
                <a:solidFill>
                  <a:prstClr val="black"/>
                </a:solidFill>
                <a:latin typeface="Times New Roman" pitchFamily="18" charset="0"/>
                <a:ea typeface="標楷體" pitchFamily="65" charset="-120"/>
              </a:rPr>
              <a:t>普通公司債</a:t>
            </a:r>
            <a:r>
              <a:rPr kumimoji="0" lang="zh-TW" altLang="en-US" sz="2000" b="1" i="0" u="none" strike="noStrike" kern="1200" cap="none" spc="0" normalizeH="0" baseline="0" noProof="0" dirty="0">
                <a:ln>
                  <a:noFill/>
                </a:ln>
                <a:solidFill>
                  <a:prstClr val="black"/>
                </a:solidFill>
                <a:effectLst/>
                <a:uLnTx/>
                <a:uFillTx/>
                <a:latin typeface="Times New Roman" pitchFamily="18" charset="0"/>
                <a:ea typeface="標楷體" pitchFamily="65" charset="-120"/>
                <a:cs typeface="+mn-cs"/>
              </a:rPr>
              <a:t>、</a:t>
            </a:r>
            <a:r>
              <a:rPr kumimoji="0" lang="zh-TW" altLang="en-US" sz="2000" b="1" i="0" u="none" strike="noStrike" kern="0" cap="none" spc="0" normalizeH="0" baseline="0" noProof="0" dirty="0">
                <a:ln>
                  <a:noFill/>
                </a:ln>
                <a:solidFill>
                  <a:srgbClr val="FF0000"/>
                </a:solidFill>
                <a:effectLst/>
                <a:uLnTx/>
                <a:uFillTx/>
                <a:latin typeface="標楷體" panose="03000509000000000000" pitchFamily="65" charset="-120"/>
                <a:ea typeface="標楷體" panose="03000509000000000000" pitchFamily="65" charset="-120"/>
                <a:cs typeface="Times New Roman"/>
              </a:rPr>
              <a:t>有擔保之轉</a:t>
            </a:r>
            <a:r>
              <a:rPr kumimoji="0" lang="en-US" altLang="zh-TW" sz="2000" b="1" i="0" u="none" strike="noStrike" kern="0" cap="none" spc="0" normalizeH="0" baseline="0" noProof="0" dirty="0">
                <a:ln>
                  <a:noFill/>
                </a:ln>
                <a:solidFill>
                  <a:srgbClr val="FF0000"/>
                </a:solidFill>
                <a:effectLst/>
                <a:uLnTx/>
                <a:uFillTx/>
                <a:latin typeface="標楷體" panose="03000509000000000000" pitchFamily="65" charset="-120"/>
                <a:ea typeface="標楷體" panose="03000509000000000000" pitchFamily="65" charset="-120"/>
                <a:cs typeface="Times New Roman"/>
              </a:rPr>
              <a:t>(</a:t>
            </a:r>
            <a:r>
              <a:rPr kumimoji="0" lang="zh-TW" altLang="en-US" sz="2000" b="1" i="0" u="none" strike="noStrike" kern="0" cap="none" spc="0" normalizeH="0" baseline="0" noProof="0" dirty="0">
                <a:ln>
                  <a:noFill/>
                </a:ln>
                <a:solidFill>
                  <a:srgbClr val="FF0000"/>
                </a:solidFill>
                <a:effectLst/>
                <a:uLnTx/>
                <a:uFillTx/>
                <a:latin typeface="標楷體" panose="03000509000000000000" pitchFamily="65" charset="-120"/>
                <a:ea typeface="標楷體" panose="03000509000000000000" pitchFamily="65" charset="-120"/>
                <a:cs typeface="Times New Roman"/>
              </a:rPr>
              <a:t>交</a:t>
            </a:r>
            <a:r>
              <a:rPr kumimoji="0" lang="en-US" altLang="zh-TW" sz="2000" b="1" i="0" u="none" strike="noStrike" kern="0" cap="none" spc="0" normalizeH="0" baseline="0" noProof="0" dirty="0">
                <a:ln>
                  <a:noFill/>
                </a:ln>
                <a:solidFill>
                  <a:srgbClr val="FF0000"/>
                </a:solidFill>
                <a:effectLst/>
                <a:uLnTx/>
                <a:uFillTx/>
                <a:latin typeface="標楷體" panose="03000509000000000000" pitchFamily="65" charset="-120"/>
                <a:ea typeface="標楷體" panose="03000509000000000000" pitchFamily="65" charset="-120"/>
                <a:cs typeface="Times New Roman"/>
              </a:rPr>
              <a:t>)</a:t>
            </a:r>
            <a:r>
              <a:rPr kumimoji="0" lang="zh-TW" altLang="en-US" sz="2000" b="1" i="0" u="none" strike="noStrike" kern="0" cap="none" spc="0" normalizeH="0" baseline="0" noProof="0" dirty="0">
                <a:ln>
                  <a:noFill/>
                </a:ln>
                <a:solidFill>
                  <a:srgbClr val="FF0000"/>
                </a:solidFill>
                <a:effectLst/>
                <a:uLnTx/>
                <a:uFillTx/>
                <a:latin typeface="標楷體" panose="03000509000000000000" pitchFamily="65" charset="-120"/>
                <a:ea typeface="標楷體" panose="03000509000000000000" pitchFamily="65" charset="-120"/>
                <a:cs typeface="Times New Roman"/>
              </a:rPr>
              <a:t>換公司債</a:t>
            </a:r>
            <a:r>
              <a:rPr kumimoji="0" lang="zh-TW" altLang="en-US" sz="2000" b="1" i="0" u="none" strike="noStrike" kern="0" cap="none" spc="0" normalizeH="0" baseline="0" noProof="0" dirty="0">
                <a:ln>
                  <a:noFill/>
                </a:ln>
                <a:effectLst/>
                <a:uLnTx/>
                <a:uFillTx/>
                <a:latin typeface="標楷體" panose="03000509000000000000" pitchFamily="65" charset="-120"/>
                <a:ea typeface="標楷體" panose="03000509000000000000" pitchFamily="65" charset="-120"/>
                <a:cs typeface="Times New Roman"/>
              </a:rPr>
              <a:t>及</a:t>
            </a:r>
            <a:r>
              <a:rPr lang="zh-TW" altLang="en-US" sz="2000" b="1" dirty="0">
                <a:solidFill>
                  <a:prstClr val="black"/>
                </a:solidFill>
                <a:latin typeface="Times New Roman" pitchFamily="18" charset="0"/>
                <a:ea typeface="標楷體" pitchFamily="65" charset="-120"/>
              </a:rPr>
              <a:t>金融債：</a:t>
            </a:r>
            <a:r>
              <a:rPr lang="en-US" altLang="zh-TW" sz="2000" b="1" dirty="0">
                <a:solidFill>
                  <a:prstClr val="black"/>
                </a:solidFill>
                <a:latin typeface="Times New Roman" pitchFamily="18" charset="0"/>
                <a:ea typeface="標楷體" pitchFamily="65" charset="-120"/>
              </a:rPr>
              <a:t>60%</a:t>
            </a:r>
            <a:endParaRPr lang="zh-TW" altLang="de-DE" sz="2000" b="1" dirty="0">
              <a:solidFill>
                <a:prstClr val="black"/>
              </a:solidFill>
              <a:latin typeface="Times New Roman" pitchFamily="18" charset="0"/>
              <a:ea typeface="標楷體" pitchFamily="65" charset="-120"/>
            </a:endParaRPr>
          </a:p>
        </p:txBody>
      </p:sp>
      <p:sp>
        <p:nvSpPr>
          <p:cNvPr id="27" name="矩形 26"/>
          <p:cNvSpPr/>
          <p:nvPr/>
        </p:nvSpPr>
        <p:spPr>
          <a:xfrm>
            <a:off x="7957473" y="2033081"/>
            <a:ext cx="2344117" cy="1384995"/>
          </a:xfrm>
          <a:prstGeom prst="rect">
            <a:avLst/>
          </a:prstGeom>
        </p:spPr>
        <p:txBody>
          <a:bodyPr wrap="square">
            <a:spAutoFit/>
          </a:bodyPr>
          <a:lstStyle/>
          <a:p>
            <a:pPr lvl="0" algn="ctr" defTabSz="330200">
              <a:tabLst>
                <a:tab pos="8521700" algn="r"/>
              </a:tabLst>
            </a:pPr>
            <a:r>
              <a:rPr lang="zh-TW" altLang="en-US" sz="2800" b="1" dirty="0">
                <a:solidFill>
                  <a:prstClr val="black"/>
                </a:solidFill>
                <a:latin typeface="Times New Roman" pitchFamily="18" charset="0"/>
                <a:ea typeface="標楷體" pitchFamily="65" charset="-120"/>
              </a:rPr>
              <a:t>非櫃買開放式基金受益憑證</a:t>
            </a:r>
            <a:endParaRPr lang="en-US" altLang="zh-TW" sz="2800" b="1" dirty="0">
              <a:solidFill>
                <a:prstClr val="black"/>
              </a:solidFill>
              <a:latin typeface="Times New Roman" pitchFamily="18" charset="0"/>
              <a:ea typeface="標楷體" pitchFamily="65" charset="-120"/>
            </a:endParaRPr>
          </a:p>
          <a:p>
            <a:pPr lvl="0" algn="ctr" defTabSz="330200">
              <a:tabLst>
                <a:tab pos="8521700" algn="r"/>
              </a:tabLst>
            </a:pPr>
            <a:r>
              <a:rPr lang="en-US" altLang="zh-TW" sz="2800" b="1" dirty="0">
                <a:solidFill>
                  <a:prstClr val="black"/>
                </a:solidFill>
                <a:latin typeface="Times New Roman" pitchFamily="18" charset="0"/>
                <a:ea typeface="標楷體" pitchFamily="65" charset="-120"/>
              </a:rPr>
              <a:t>60 %</a:t>
            </a:r>
            <a:endParaRPr lang="de-DE" altLang="en-US" sz="2800" b="1" dirty="0">
              <a:solidFill>
                <a:prstClr val="black"/>
              </a:solidFill>
              <a:latin typeface="Times New Roman" pitchFamily="18" charset="0"/>
              <a:ea typeface="標楷體" pitchFamily="65" charset="-120"/>
            </a:endParaRPr>
          </a:p>
        </p:txBody>
      </p:sp>
      <p:sp>
        <p:nvSpPr>
          <p:cNvPr id="28" name="矩形 27"/>
          <p:cNvSpPr/>
          <p:nvPr/>
        </p:nvSpPr>
        <p:spPr>
          <a:xfrm>
            <a:off x="3035030" y="216052"/>
            <a:ext cx="5692459" cy="70788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TW" altLang="en-US" sz="4000" b="0" i="0" u="none" strike="noStrike" kern="0" cap="none" spc="0" normalizeH="0" baseline="0" noProof="0" dirty="0">
                <a:ln>
                  <a:noFill/>
                </a:ln>
                <a:solidFill>
                  <a:prstClr val="black"/>
                </a:solidFill>
                <a:effectLst/>
                <a:uLnTx/>
                <a:uFillTx/>
                <a:latin typeface="標楷體" pitchFamily="65" charset="-120"/>
                <a:ea typeface="標楷體" pitchFamily="65" charset="-120"/>
                <a:cs typeface="+mj-cs"/>
              </a:rPr>
              <a:t>陸、擔保品融通計算</a:t>
            </a:r>
            <a:endParaRPr kumimoji="0" lang="zh-TW" altLang="en-US" sz="40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796327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內容版面配置區 4"/>
          <p:cNvGraphicFramePr>
            <a:graphicFrameLocks noGrp="1"/>
          </p:cNvGraphicFramePr>
          <p:nvPr>
            <p:ph idx="1"/>
            <p:extLst>
              <p:ext uri="{D42A27DB-BD31-4B8C-83A1-F6EECF244321}">
                <p14:modId xmlns:p14="http://schemas.microsoft.com/office/powerpoint/2010/main" val="1859198775"/>
              </p:ext>
            </p:extLst>
          </p:nvPr>
        </p:nvGraphicFramePr>
        <p:xfrm>
          <a:off x="1016001" y="683492"/>
          <a:ext cx="9772072" cy="5841269"/>
        </p:xfrm>
        <a:graphic>
          <a:graphicData uri="http://schemas.openxmlformats.org/drawingml/2006/table">
            <a:tbl>
              <a:tblPr firstRow="1" bandRow="1">
                <a:tableStyleId>{5C22544A-7EE6-4342-B048-85BDC9FD1C3A}</a:tableStyleId>
              </a:tblPr>
              <a:tblGrid>
                <a:gridCol w="572753">
                  <a:extLst>
                    <a:ext uri="{9D8B030D-6E8A-4147-A177-3AD203B41FA5}">
                      <a16:colId xmlns:a16="http://schemas.microsoft.com/office/drawing/2014/main" val="3727000462"/>
                    </a:ext>
                  </a:extLst>
                </a:gridCol>
                <a:gridCol w="4415786">
                  <a:extLst>
                    <a:ext uri="{9D8B030D-6E8A-4147-A177-3AD203B41FA5}">
                      <a16:colId xmlns:a16="http://schemas.microsoft.com/office/drawing/2014/main" val="3263222806"/>
                    </a:ext>
                  </a:extLst>
                </a:gridCol>
                <a:gridCol w="4783533">
                  <a:extLst>
                    <a:ext uri="{9D8B030D-6E8A-4147-A177-3AD203B41FA5}">
                      <a16:colId xmlns:a16="http://schemas.microsoft.com/office/drawing/2014/main" val="2788774343"/>
                    </a:ext>
                  </a:extLst>
                </a:gridCol>
              </a:tblGrid>
              <a:tr h="443309">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1" i="0" u="none" strike="noStrike" kern="1200" cap="none" spc="0" normalizeH="0" baseline="0" noProof="0" dirty="0" smtClean="0">
                          <a:ln>
                            <a:noFill/>
                          </a:ln>
                          <a:solidFill>
                            <a:srgbClr val="FFFFFF"/>
                          </a:solidFill>
                          <a:effectLst/>
                          <a:uLnTx/>
                          <a:uFillTx/>
                          <a:latin typeface="標楷體" panose="03000509000000000000" pitchFamily="65" charset="-120"/>
                          <a:ea typeface="標楷體" panose="03000509000000000000" pitchFamily="65" charset="-120"/>
                          <a:cs typeface="Arial" pitchFamily="34" charset="0"/>
                        </a:rPr>
                        <a:t>不限用途款項借貸</a:t>
                      </a:r>
                      <a:endParaRPr lang="zh-TW" altLang="en-US" dirty="0"/>
                    </a:p>
                  </a:txBody>
                  <a:tcPr/>
                </a:tc>
                <a:tc hMerge="1">
                  <a:txBody>
                    <a:bodyPr/>
                    <a:lstStyle/>
                    <a:p>
                      <a:endParaRPr lang="zh-TW" altLang="en-US" dirty="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dirty="0"/>
                    </a:p>
                  </a:txBody>
                  <a:tcPr/>
                </a:tc>
                <a:extLst>
                  <a:ext uri="{0D108BD9-81ED-4DB2-BD59-A6C34878D82A}">
                    <a16:rowId xmlns:a16="http://schemas.microsoft.com/office/drawing/2014/main" val="2298820193"/>
                  </a:ext>
                </a:extLst>
              </a:tr>
              <a:tr h="789708">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000" b="1" i="0" u="none" strike="noStrike" kern="1200" cap="none" spc="0" normalizeH="0" baseline="0" noProof="0" dirty="0" smtClean="0">
                          <a:ln>
                            <a:noFill/>
                          </a:ln>
                          <a:solidFill>
                            <a:schemeClr val="tx1"/>
                          </a:solidFill>
                          <a:effectLst/>
                          <a:uLnTx/>
                          <a:uFillTx/>
                          <a:latin typeface="標楷體" panose="03000509000000000000" pitchFamily="65" charset="-120"/>
                          <a:ea typeface="標楷體" panose="03000509000000000000" pitchFamily="65" charset="-120"/>
                          <a:cs typeface="Arial" pitchFamily="34" charset="0"/>
                        </a:rPr>
                        <a:t>擔保品融通計算標準</a:t>
                      </a:r>
                      <a:endParaRPr kumimoji="0" lang="zh-TW" altLang="zh-TW" sz="2000" b="1" i="0" u="none" strike="noStrike" kern="1200" cap="none" spc="0" normalizeH="0" baseline="0" noProof="0" dirty="0" smtClean="0">
                        <a:ln>
                          <a:noFill/>
                        </a:ln>
                        <a:solidFill>
                          <a:schemeClr val="tx1"/>
                        </a:solidFill>
                        <a:effectLst/>
                        <a:uLnTx/>
                        <a:uFillTx/>
                        <a:latin typeface="標楷體" panose="03000509000000000000" pitchFamily="65" charset="-120"/>
                        <a:ea typeface="標楷體" panose="03000509000000000000" pitchFamily="65" charset="-120"/>
                        <a:cs typeface="Arial" pitchFamily="34" charset="0"/>
                      </a:endParaRPr>
                    </a:p>
                    <a:p>
                      <a:endParaRPr lang="zh-TW" altLang="en-US"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2000" b="0" kern="0" cap="none" spc="0" dirty="0">
                          <a:ln>
                            <a:noFill/>
                          </a:ln>
                          <a:solidFill>
                            <a:schemeClr val="tx1"/>
                          </a:solidFill>
                          <a:effectLst/>
                          <a:latin typeface="標楷體" panose="03000509000000000000" pitchFamily="65" charset="-120"/>
                          <a:ea typeface="標楷體" panose="03000509000000000000" pitchFamily="65" charset="-120"/>
                          <a:cs typeface="Times New Roman"/>
                        </a:rPr>
                        <a:t>上市櫃有價證券</a:t>
                      </a:r>
                      <a:endParaRPr lang="zh-TW" altLang="zh-TW" sz="2000" b="0" kern="0" cap="none" spc="0" dirty="0">
                        <a:ln>
                          <a:noFill/>
                        </a:ln>
                        <a:solidFill>
                          <a:schemeClr val="tx1"/>
                        </a:solidFill>
                        <a:effectLst/>
                        <a:latin typeface="標楷體" panose="03000509000000000000" pitchFamily="65" charset="-120"/>
                        <a:ea typeface="標楷體" panose="03000509000000000000" pitchFamily="65" charset="-120"/>
                        <a:cs typeface="Times New Roman"/>
                      </a:endParaRPr>
                    </a:p>
                  </a:txBody>
                  <a:tcPr marL="72000" marR="72000" anchor="ctr"/>
                </a:tc>
                <a:tc>
                  <a:txBody>
                    <a:bodyPr/>
                    <a:lstStyle/>
                    <a:p>
                      <a:pPr marL="0" marR="0" lvl="0" indent="0" algn="l" defTabSz="914400" rtl="0" eaLnBrk="1" fontAlgn="auto" latinLnBrk="0" hangingPunct="1">
                        <a:lnSpc>
                          <a:spcPct val="100000"/>
                        </a:lnSpc>
                        <a:spcBef>
                          <a:spcPts val="0"/>
                        </a:spcBef>
                        <a:spcAft>
                          <a:spcPts val="0"/>
                        </a:spcAft>
                        <a:buClr>
                          <a:srgbClr val="0070C0"/>
                        </a:buClr>
                        <a:buSzTx/>
                        <a:buFont typeface="Wingdings"/>
                        <a:buNone/>
                        <a:tabLst>
                          <a:tab pos="266700" algn="l"/>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得為融資融券：前一營業日收盤價</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endParaRPr kumimoji="0" lang="zh-TW"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endParaRPr>
                    </a:p>
                    <a:p>
                      <a:pPr marL="0" marR="0" lvl="0" indent="0" algn="l" defTabSz="914400" rtl="0" eaLnBrk="1" fontAlgn="auto" latinLnBrk="0" hangingPunct="1">
                        <a:lnSpc>
                          <a:spcPct val="100000"/>
                        </a:lnSpc>
                        <a:spcBef>
                          <a:spcPts val="0"/>
                        </a:spcBef>
                        <a:spcAft>
                          <a:spcPts val="0"/>
                        </a:spcAft>
                        <a:buClr>
                          <a:srgbClr val="0070C0"/>
                        </a:buClr>
                        <a:buSzTx/>
                        <a:buFont typeface="Wingdings"/>
                        <a:buNone/>
                        <a:tabLst>
                          <a:tab pos="266700" algn="l"/>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非得為融資融券：前一營業日收盤價</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*40%</a:t>
                      </a:r>
                      <a:endParaRPr lang="zh-TW" altLang="en-US" dirty="0"/>
                    </a:p>
                  </a:txBody>
                  <a:tcPr/>
                </a:tc>
                <a:extLst>
                  <a:ext uri="{0D108BD9-81ED-4DB2-BD59-A6C34878D82A}">
                    <a16:rowId xmlns:a16="http://schemas.microsoft.com/office/drawing/2014/main" val="2309855586"/>
                  </a:ext>
                </a:extLst>
              </a:tr>
              <a:tr h="384201">
                <a:tc vMerge="1">
                  <a:txBody>
                    <a:bodyPr/>
                    <a:lstStyle/>
                    <a:p>
                      <a:endParaRPr lang="zh-TW"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zh-TW" sz="2000" b="0" kern="0" cap="none" spc="0" dirty="0" smtClean="0">
                          <a:ln>
                            <a:noFill/>
                          </a:ln>
                          <a:solidFill>
                            <a:schemeClr val="tx1"/>
                          </a:solidFill>
                          <a:effectLst/>
                          <a:latin typeface="標楷體" panose="03000509000000000000" pitchFamily="65" charset="-120"/>
                          <a:ea typeface="標楷體" panose="03000509000000000000" pitchFamily="65" charset="-120"/>
                          <a:cs typeface="Times New Roman"/>
                        </a:rPr>
                        <a:t>開放式基金</a:t>
                      </a:r>
                      <a:r>
                        <a:rPr lang="zh-TW" altLang="zh-TW" sz="2000" b="0" kern="0" cap="none" spc="0" dirty="0">
                          <a:ln>
                            <a:noFill/>
                          </a:ln>
                          <a:solidFill>
                            <a:schemeClr val="tx1"/>
                          </a:solidFill>
                          <a:effectLst/>
                          <a:latin typeface="標楷體" panose="03000509000000000000" pitchFamily="65" charset="-120"/>
                          <a:ea typeface="標楷體" panose="03000509000000000000" pitchFamily="65" charset="-120"/>
                          <a:cs typeface="Times New Roman"/>
                        </a:rPr>
                        <a:t>受益憑證</a:t>
                      </a: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前一營業日淨值</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endParaRPr lang="zh-TW" altLang="en-US" dirty="0"/>
                    </a:p>
                  </a:txBody>
                  <a:tcPr/>
                </a:tc>
                <a:extLst>
                  <a:ext uri="{0D108BD9-81ED-4DB2-BD59-A6C34878D82A}">
                    <a16:rowId xmlns:a16="http://schemas.microsoft.com/office/drawing/2014/main" val="512283505"/>
                  </a:ext>
                </a:extLst>
              </a:tr>
              <a:tr h="384201">
                <a:tc vMerge="1">
                  <a:txBody>
                    <a:bodyPr/>
                    <a:lstStyle/>
                    <a:p>
                      <a:endParaRPr lang="zh-TW"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zh-TW" sz="2000" b="0" kern="0" cap="none" spc="0" dirty="0">
                          <a:ln>
                            <a:noFill/>
                          </a:ln>
                          <a:solidFill>
                            <a:schemeClr val="tx1"/>
                          </a:solidFill>
                          <a:effectLst/>
                          <a:latin typeface="標楷體" panose="03000509000000000000" pitchFamily="65" charset="-120"/>
                          <a:ea typeface="標楷體" panose="03000509000000000000" pitchFamily="65" charset="-120"/>
                          <a:cs typeface="Times New Roman"/>
                        </a:rPr>
                        <a:t>黃金</a:t>
                      </a: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前一營業日收市均價</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endParaRPr lang="zh-TW" altLang="en-US" dirty="0"/>
                    </a:p>
                  </a:txBody>
                  <a:tcPr/>
                </a:tc>
                <a:extLst>
                  <a:ext uri="{0D108BD9-81ED-4DB2-BD59-A6C34878D82A}">
                    <a16:rowId xmlns:a16="http://schemas.microsoft.com/office/drawing/2014/main" val="3979975489"/>
                  </a:ext>
                </a:extLst>
              </a:tr>
              <a:tr h="384201">
                <a:tc vMerge="1">
                  <a:txBody>
                    <a:bodyPr/>
                    <a:lstStyle/>
                    <a:p>
                      <a:endParaRPr lang="zh-TW"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zh-TW" sz="2000" b="0" kern="0" cap="none" spc="0" dirty="0">
                          <a:ln>
                            <a:noFill/>
                          </a:ln>
                          <a:solidFill>
                            <a:schemeClr val="tx1"/>
                          </a:solidFill>
                          <a:effectLst/>
                          <a:latin typeface="標楷體" panose="03000509000000000000" pitchFamily="65" charset="-120"/>
                          <a:ea typeface="標楷體" panose="03000509000000000000" pitchFamily="65" charset="-120"/>
                          <a:cs typeface="Times New Roman"/>
                        </a:rPr>
                        <a:t>中央登錄公債</a:t>
                      </a: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面額</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*80%</a:t>
                      </a:r>
                      <a:endParaRPr lang="zh-TW" altLang="en-US" dirty="0"/>
                    </a:p>
                  </a:txBody>
                  <a:tcPr/>
                </a:tc>
                <a:extLst>
                  <a:ext uri="{0D108BD9-81ED-4DB2-BD59-A6C34878D82A}">
                    <a16:rowId xmlns:a16="http://schemas.microsoft.com/office/drawing/2014/main" val="1743112706"/>
                  </a:ext>
                </a:extLst>
              </a:tr>
              <a:tr h="870145">
                <a:tc vMerge="1">
                  <a:txBody>
                    <a:bodyPr/>
                    <a:lstStyle/>
                    <a:p>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zh-TW" sz="2000" b="0" i="0" u="none" strike="noStrike" kern="0" cap="none" spc="0" normalizeH="0" baseline="0" noProof="0" dirty="0" smtClean="0">
                          <a:ln>
                            <a:noFill/>
                          </a:ln>
                          <a:solidFill>
                            <a:schemeClr val="tx1"/>
                          </a:solidFill>
                          <a:effectLst/>
                          <a:uLnTx/>
                          <a:uFillTx/>
                          <a:latin typeface="標楷體" panose="03000509000000000000" pitchFamily="65" charset="-120"/>
                          <a:ea typeface="標楷體" panose="03000509000000000000" pitchFamily="65" charset="-120"/>
                          <a:cs typeface="Times New Roman"/>
                        </a:rPr>
                        <a:t>地方政府公債、普通公司</a:t>
                      </a:r>
                      <a:r>
                        <a:rPr kumimoji="0" lang="zh-TW" altLang="en-US" sz="2000" b="0" i="0" u="none" strike="noStrike" kern="0" cap="none" spc="0" normalizeH="0" baseline="0" noProof="0" dirty="0" smtClean="0">
                          <a:ln>
                            <a:noFill/>
                          </a:ln>
                          <a:solidFill>
                            <a:schemeClr val="tx1"/>
                          </a:solidFill>
                          <a:effectLst/>
                          <a:uLnTx/>
                          <a:uFillTx/>
                          <a:latin typeface="標楷體" panose="03000509000000000000" pitchFamily="65" charset="-120"/>
                          <a:ea typeface="標楷體" panose="03000509000000000000" pitchFamily="65" charset="-120"/>
                          <a:cs typeface="Times New Roman"/>
                        </a:rPr>
                        <a:t>、</a:t>
                      </a:r>
                      <a:r>
                        <a:rPr kumimoji="0" lang="zh-TW" altLang="en-US"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有擔保之轉</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a:t>
                      </a:r>
                      <a:r>
                        <a:rPr kumimoji="0" lang="zh-TW" altLang="en-US"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交</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a:t>
                      </a:r>
                      <a:r>
                        <a:rPr kumimoji="0" lang="zh-TW" altLang="en-US"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換公司</a:t>
                      </a:r>
                      <a:r>
                        <a:rPr kumimoji="0" lang="zh-TW"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債</a:t>
                      </a:r>
                      <a:r>
                        <a:rPr kumimoji="0" lang="zh-TW" altLang="zh-TW" sz="2000" b="0" i="0" u="none" strike="noStrike" kern="0" cap="none" spc="0" normalizeH="0" baseline="0" noProof="0" dirty="0" smtClean="0">
                          <a:ln>
                            <a:noFill/>
                          </a:ln>
                          <a:solidFill>
                            <a:schemeClr val="tx1"/>
                          </a:solidFill>
                          <a:effectLst/>
                          <a:uLnTx/>
                          <a:uFillTx/>
                          <a:latin typeface="標楷體" panose="03000509000000000000" pitchFamily="65" charset="-120"/>
                          <a:ea typeface="標楷體" panose="03000509000000000000" pitchFamily="65" charset="-120"/>
                          <a:cs typeface="Times New Roman"/>
                        </a:rPr>
                        <a:t>及金融債</a:t>
                      </a:r>
                      <a:endParaRPr lang="zh-TW" altLang="en-US" sz="2000" dirty="0">
                        <a:solidFill>
                          <a:schemeClr val="tx1"/>
                        </a:solidFill>
                      </a:endParaRP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endPar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endParaRPr>
                    </a:p>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面額</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endParaRPr lang="zh-TW" altLang="en-US" dirty="0"/>
                    </a:p>
                  </a:txBody>
                  <a:tcPr/>
                </a:tc>
                <a:extLst>
                  <a:ext uri="{0D108BD9-81ED-4DB2-BD59-A6C34878D82A}">
                    <a16:rowId xmlns:a16="http://schemas.microsoft.com/office/drawing/2014/main" val="1053222632"/>
                  </a:ext>
                </a:extLst>
              </a:tr>
              <a:tr h="2275109">
                <a:tc gridSpan="3">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Char char="u"/>
                        <a:tabLst/>
                        <a:defRPr/>
                      </a:pPr>
                      <a:r>
                        <a:rPr kumimoji="0" lang="zh-TW" altLang="en-US" sz="2000" b="0" i="0" u="none" strike="noStrike" kern="1200" cap="none" spc="0" normalizeH="0" baseline="0" noProof="0" dirty="0" smtClean="0">
                          <a:ln>
                            <a:noFill/>
                          </a:ln>
                          <a:solidFill>
                            <a:prstClr val="black"/>
                          </a:solidFill>
                          <a:effectLst/>
                          <a:uLnTx/>
                          <a:uFillTx/>
                          <a:latin typeface="Constantia"/>
                          <a:ea typeface="標楷體" panose="03000509000000000000" pitchFamily="65" charset="-120"/>
                          <a:cs typeface="+mn-cs"/>
                        </a:rPr>
                        <a:t>得</a:t>
                      </a:r>
                      <a:r>
                        <a:rPr kumimoji="0" lang="zh-TW" altLang="zh-TW" sz="2000" b="0" i="0" u="none" strike="noStrike" kern="1200" cap="none" spc="0" normalizeH="0" baseline="0" noProof="0" dirty="0" smtClean="0">
                          <a:ln>
                            <a:noFill/>
                          </a:ln>
                          <a:solidFill>
                            <a:prstClr val="black"/>
                          </a:solidFill>
                          <a:effectLst/>
                          <a:uLnTx/>
                          <a:uFillTx/>
                          <a:latin typeface="Constantia"/>
                          <a:ea typeface="標楷體" panose="03000509000000000000" pitchFamily="65" charset="-120"/>
                          <a:cs typeface="+mn-cs"/>
                        </a:rPr>
                        <a:t>採較嚴格之標準</a:t>
                      </a:r>
                      <a:endParaRPr kumimoji="0" lang="en-US" altLang="zh-TW" sz="2000" b="0" i="0" u="none" strike="noStrike" kern="1200" cap="none" spc="0" normalizeH="0" baseline="0" noProof="0" dirty="0" smtClean="0">
                        <a:ln>
                          <a:noFill/>
                        </a:ln>
                        <a:solidFill>
                          <a:prstClr val="black"/>
                        </a:solidFill>
                        <a:effectLst/>
                        <a:uLnTx/>
                        <a:uFillTx/>
                        <a:latin typeface="Constantia"/>
                        <a:ea typeface="標楷體" panose="03000509000000000000" pitchFamily="65" charset="-120"/>
                        <a:cs typeface="+mn-cs"/>
                      </a:endParaRPr>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defRPr/>
                      </a:pPr>
                      <a:r>
                        <a:rPr lang="zh-TW" altLang="en-US" sz="2000" dirty="0" smtClean="0">
                          <a:solidFill>
                            <a:prstClr val="black"/>
                          </a:solidFill>
                          <a:latin typeface="Constantia"/>
                          <a:ea typeface="標楷體" panose="03000509000000000000" pitchFamily="65" charset="-120"/>
                        </a:rPr>
                        <a:t>    </a:t>
                      </a:r>
                      <a:r>
                        <a:rPr lang="zh-TW" altLang="zh-TW" sz="2000" dirty="0" smtClean="0">
                          <a:solidFill>
                            <a:prstClr val="black"/>
                          </a:solidFill>
                          <a:latin typeface="Constantia"/>
                          <a:ea typeface="標楷體" panose="03000509000000000000" pitchFamily="65" charset="-120"/>
                        </a:rPr>
                        <a:t>證券商得視擔保品市場狀況及客戶信用風險採較嚴格之標準調整。</a:t>
                      </a:r>
                      <a:endParaRPr lang="en-US" altLang="zh-TW" sz="2000" dirty="0" smtClean="0">
                        <a:solidFill>
                          <a:prstClr val="black"/>
                        </a:solidFill>
                        <a:latin typeface="Constantia"/>
                        <a:ea typeface="標楷體" panose="03000509000000000000" pitchFamily="65" charset="-120"/>
                      </a:endParaRPr>
                    </a:p>
                    <a:p>
                      <a:pPr marL="342900" marR="0" lvl="0" indent="-342900" algn="l" defTabSz="914400" rtl="0" eaLnBrk="1" fontAlgn="base" latinLnBrk="0" hangingPunct="1">
                        <a:lnSpc>
                          <a:spcPct val="100000"/>
                        </a:lnSpc>
                        <a:spcBef>
                          <a:spcPct val="20000"/>
                        </a:spcBef>
                        <a:spcAft>
                          <a:spcPct val="0"/>
                        </a:spcAft>
                        <a:buClrTx/>
                        <a:buSzTx/>
                        <a:buFont typeface="Wingdings" panose="05000000000000000000" pitchFamily="2" charset="2"/>
                        <a:buChar char="u"/>
                        <a:tabLst/>
                        <a:defRPr/>
                      </a:pPr>
                      <a:r>
                        <a:rPr lang="zh-TW" altLang="zh-TW" sz="2000" dirty="0" smtClean="0">
                          <a:solidFill>
                            <a:prstClr val="black"/>
                          </a:solidFill>
                          <a:latin typeface="Constantia"/>
                          <a:ea typeface="標楷體" panose="03000509000000000000" pitchFamily="65" charset="-120"/>
                        </a:rPr>
                        <a:t>無前一營業日收盤價格</a:t>
                      </a:r>
                      <a:r>
                        <a:rPr lang="zh-TW" altLang="en-US" sz="2000" dirty="0" smtClean="0">
                          <a:solidFill>
                            <a:prstClr val="black"/>
                          </a:solidFill>
                          <a:latin typeface="Constantia"/>
                          <a:ea typeface="標楷體" panose="03000509000000000000" pitchFamily="65" charset="-120"/>
                        </a:rPr>
                        <a:t>處理</a:t>
                      </a:r>
                      <a:endParaRPr lang="en-US" altLang="zh-TW" sz="2000" dirty="0" smtClean="0">
                        <a:solidFill>
                          <a:prstClr val="black"/>
                        </a:solidFill>
                        <a:latin typeface="Constantia"/>
                        <a:ea typeface="標楷體" panose="03000509000000000000" pitchFamily="65" charset="-120"/>
                      </a:endParaRP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ü"/>
                        <a:tabLst/>
                        <a:defRPr/>
                      </a:pPr>
                      <a:r>
                        <a:rPr kumimoji="0" lang="zh-TW" altLang="zh-TW" sz="2000" b="0" i="0" u="none" strike="noStrike" kern="1200" cap="none" spc="0" normalizeH="0" baseline="0" noProof="0" dirty="0" smtClean="0">
                          <a:ln>
                            <a:noFill/>
                          </a:ln>
                          <a:solidFill>
                            <a:prstClr val="black"/>
                          </a:solidFill>
                          <a:effectLst/>
                          <a:uLnTx/>
                          <a:uFillTx/>
                          <a:latin typeface="Constantia"/>
                          <a:ea typeface="標楷體" panose="03000509000000000000" pitchFamily="65" charset="-120"/>
                          <a:cs typeface="+mn-cs"/>
                        </a:rPr>
                        <a:t>證券交易所營業細則第五十八條之三第</a:t>
                      </a:r>
                      <a:r>
                        <a:rPr kumimoji="0" lang="zh-TW" altLang="en-US" sz="2000" b="0" i="0" u="none" strike="noStrike" kern="1200" cap="none" spc="0" normalizeH="0" baseline="0" noProof="0" dirty="0" smtClean="0">
                          <a:ln>
                            <a:noFill/>
                          </a:ln>
                          <a:solidFill>
                            <a:srgbClr val="000000"/>
                          </a:solidFill>
                          <a:effectLst/>
                          <a:uLnTx/>
                          <a:uFillTx/>
                          <a:latin typeface="Constantia"/>
                          <a:ea typeface="標楷體" panose="03000509000000000000" pitchFamily="65" charset="-120"/>
                          <a:cs typeface="+mn-cs"/>
                        </a:rPr>
                        <a:t>四</a:t>
                      </a:r>
                      <a:r>
                        <a:rPr kumimoji="0" lang="zh-TW" altLang="zh-TW" sz="2000" b="0" i="0" u="none" strike="noStrike" kern="1200" cap="none" spc="0" normalizeH="0" baseline="0" noProof="0" dirty="0" smtClean="0">
                          <a:ln>
                            <a:noFill/>
                          </a:ln>
                          <a:solidFill>
                            <a:prstClr val="black"/>
                          </a:solidFill>
                          <a:effectLst/>
                          <a:uLnTx/>
                          <a:uFillTx/>
                          <a:latin typeface="Constantia"/>
                          <a:ea typeface="標楷體" panose="03000509000000000000" pitchFamily="65" charset="-120"/>
                          <a:cs typeface="+mn-cs"/>
                        </a:rPr>
                        <a:t>項第二款</a:t>
                      </a:r>
                      <a:endParaRPr kumimoji="0" lang="en-US" altLang="zh-TW" sz="2000" b="0" i="0" u="none" strike="noStrike" kern="1200" cap="none" spc="0" normalizeH="0" baseline="0" noProof="0" dirty="0" smtClean="0">
                        <a:ln>
                          <a:noFill/>
                        </a:ln>
                        <a:solidFill>
                          <a:prstClr val="black"/>
                        </a:solidFill>
                        <a:effectLst/>
                        <a:uLnTx/>
                        <a:uFillTx/>
                        <a:latin typeface="Constantia"/>
                        <a:ea typeface="標楷體" panose="03000509000000000000" pitchFamily="65" charset="-120"/>
                        <a:cs typeface="+mn-cs"/>
                      </a:endParaRP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ü"/>
                        <a:tabLst/>
                        <a:defRPr/>
                      </a:pPr>
                      <a:r>
                        <a:rPr kumimoji="0" lang="zh-TW" altLang="zh-TW" sz="2000" b="0" i="0" u="none" strike="noStrike" kern="1200" cap="none" spc="0" normalizeH="0" baseline="0" noProof="0" dirty="0" smtClean="0">
                          <a:ln>
                            <a:noFill/>
                          </a:ln>
                          <a:solidFill>
                            <a:prstClr val="black"/>
                          </a:solidFill>
                          <a:effectLst/>
                          <a:uLnTx/>
                          <a:uFillTx/>
                          <a:latin typeface="Constantia"/>
                          <a:ea typeface="標楷體" panose="03000509000000000000" pitchFamily="65" charset="-120"/>
                          <a:cs typeface="+mn-cs"/>
                        </a:rPr>
                        <a:t>證券櫃檯買賣中心業務規則第五十七條第一項</a:t>
                      </a:r>
                      <a:r>
                        <a:rPr kumimoji="0" lang="zh-TW" altLang="en-US" sz="2000" b="0" i="0" u="none" strike="noStrike" kern="1200" cap="none" spc="0" normalizeH="0" baseline="0" noProof="0" dirty="0" smtClean="0">
                          <a:ln>
                            <a:noFill/>
                          </a:ln>
                          <a:solidFill>
                            <a:prstClr val="black"/>
                          </a:solidFill>
                          <a:effectLst/>
                          <a:uLnTx/>
                          <a:uFillTx/>
                          <a:latin typeface="Constantia"/>
                          <a:ea typeface="標楷體" panose="03000509000000000000" pitchFamily="65" charset="-120"/>
                          <a:cs typeface="+mn-cs"/>
                        </a:rPr>
                        <a:t>第二款</a:t>
                      </a:r>
                      <a:endParaRPr kumimoji="0" lang="en-US" altLang="zh-TW" sz="2000" b="0" i="0" u="none" strike="noStrike" kern="1200" cap="none" spc="0" normalizeH="0" baseline="0" noProof="0" dirty="0" smtClean="0">
                        <a:ln>
                          <a:noFill/>
                        </a:ln>
                        <a:solidFill>
                          <a:prstClr val="black"/>
                        </a:solidFill>
                        <a:effectLst/>
                        <a:uLnTx/>
                        <a:uFillTx/>
                        <a:latin typeface="Constantia"/>
                        <a:ea typeface="標楷體" panose="03000509000000000000" pitchFamily="65" charset="-120"/>
                        <a:cs typeface="+mn-cs"/>
                      </a:endParaRP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u"/>
                        <a:tabLst/>
                        <a:defRPr/>
                      </a:pPr>
                      <a:r>
                        <a:rPr kumimoji="0" lang="zh-TW" altLang="zh-TW" sz="2000" b="0" i="0" u="none" strike="noStrike" kern="1200" cap="none" spc="0" normalizeH="0" baseline="0" noProof="0" dirty="0" smtClean="0">
                          <a:ln>
                            <a:noFill/>
                          </a:ln>
                          <a:solidFill>
                            <a:srgbClr val="FF0000"/>
                          </a:solidFill>
                          <a:effectLst/>
                          <a:uLnTx/>
                          <a:uFillTx/>
                          <a:latin typeface="Constantia"/>
                          <a:ea typeface="標楷體" panose="03000509000000000000" pitchFamily="65" charset="-120"/>
                          <a:cs typeface="+mn-cs"/>
                        </a:rPr>
                        <a:t>借貸款項擔保品專戶</a:t>
                      </a:r>
                      <a:r>
                        <a:rPr kumimoji="0" lang="zh-TW" altLang="en-US" sz="2000" b="0" i="0" u="none" strike="noStrike" kern="1200" cap="none" spc="0" normalizeH="0" baseline="0" noProof="0" dirty="0" smtClean="0">
                          <a:ln>
                            <a:noFill/>
                          </a:ln>
                          <a:solidFill>
                            <a:srgbClr val="FF0000"/>
                          </a:solidFill>
                          <a:effectLst/>
                          <a:uLnTx/>
                          <a:uFillTx/>
                          <a:latin typeface="Constantia"/>
                          <a:ea typeface="標楷體" panose="03000509000000000000" pitchFamily="65" charset="-120"/>
                          <a:cs typeface="+mn-cs"/>
                        </a:rPr>
                        <a:t>與辦理證券業款項借貸專戶共用</a:t>
                      </a:r>
                      <a:endParaRPr kumimoji="0" lang="en-US" altLang="zh-TW" sz="2000" b="0" i="0" u="none" strike="noStrike" kern="1200" cap="none" spc="0" normalizeH="0" baseline="0" noProof="0" dirty="0">
                        <a:ln>
                          <a:noFill/>
                        </a:ln>
                        <a:solidFill>
                          <a:prstClr val="black"/>
                        </a:solidFill>
                        <a:effectLst/>
                        <a:uLnTx/>
                        <a:uFillTx/>
                        <a:latin typeface="Constantia"/>
                        <a:ea typeface="標楷體" panose="03000509000000000000" pitchFamily="65" charset="-120"/>
                        <a:cs typeface="+mn-cs"/>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endParaRPr>
                    </a:p>
                  </a:txBody>
                  <a:tcPr marL="72000" marR="72000" anchor="ctr"/>
                </a:tc>
                <a:tc hMerge="1">
                  <a:txBody>
                    <a:bodyPr/>
                    <a:lstStyle/>
                    <a:p>
                      <a:endParaRPr lang="zh-TW" altLang="en-US" dirty="0"/>
                    </a:p>
                  </a:txBody>
                  <a:tcPr/>
                </a:tc>
                <a:extLst>
                  <a:ext uri="{0D108BD9-81ED-4DB2-BD59-A6C34878D82A}">
                    <a16:rowId xmlns:a16="http://schemas.microsoft.com/office/drawing/2014/main" val="2084079050"/>
                  </a:ext>
                </a:extLst>
              </a:tr>
            </a:tbl>
          </a:graphicData>
        </a:graphic>
      </p:graphicFrame>
      <p:sp>
        <p:nvSpPr>
          <p:cNvPr id="3" name="投影片編號版面配置區 2"/>
          <p:cNvSpPr>
            <a:spLocks noGrp="1"/>
          </p:cNvSpPr>
          <p:nvPr>
            <p:ph type="sldNum" sz="quarter" idx="12"/>
          </p:nvPr>
        </p:nvSpPr>
        <p:spPr/>
        <p:txBody>
          <a:bodyPr/>
          <a:lstStyle/>
          <a:p>
            <a:fld id="{4BA915EE-10CB-4CF1-8569-6154455DA573}" type="slidenum">
              <a:rPr lang="en-US" smtClean="0"/>
              <a:t>16</a:t>
            </a:fld>
            <a:endParaRPr lang="en-US"/>
          </a:p>
        </p:txBody>
      </p:sp>
      <p:sp>
        <p:nvSpPr>
          <p:cNvPr id="4" name="文字版面配置區 3"/>
          <p:cNvSpPr>
            <a:spLocks noGrp="1"/>
          </p:cNvSpPr>
          <p:nvPr>
            <p:ph type="body" idx="14"/>
          </p:nvPr>
        </p:nvSpPr>
        <p:spPr>
          <a:xfrm>
            <a:off x="1209964" y="-92364"/>
            <a:ext cx="10528955" cy="775855"/>
          </a:xfrm>
        </p:spPr>
        <p:txBody>
          <a:bodyPr>
            <a:normAutofit lnSpcReduction="10000"/>
          </a:bodyPr>
          <a:lstStyle/>
          <a:p>
            <a:pPr lvl="0">
              <a:buClr>
                <a:srgbClr val="000000"/>
              </a:buClr>
            </a:pPr>
            <a:r>
              <a:rPr lang="zh-TW" altLang="en-US" b="0" dirty="0">
                <a:solidFill>
                  <a:srgbClr val="003300"/>
                </a:solidFill>
                <a:latin typeface="標楷體" pitchFamily="65" charset="-120"/>
                <a:ea typeface="標楷體" pitchFamily="65" charset="-120"/>
              </a:rPr>
              <a:t>陸、</a:t>
            </a:r>
            <a:r>
              <a:rPr lang="zh-TW" altLang="zh-TW" b="0" dirty="0">
                <a:solidFill>
                  <a:prstClr val="black"/>
                </a:solidFill>
                <a:latin typeface="Constantia"/>
                <a:ea typeface="標楷體" panose="03000509000000000000" pitchFamily="65" charset="-120"/>
              </a:rPr>
              <a:t>擔保品融通</a:t>
            </a:r>
            <a:r>
              <a:rPr lang="zh-TW" altLang="zh-TW" b="0" dirty="0" smtClean="0">
                <a:solidFill>
                  <a:prstClr val="black"/>
                </a:solidFill>
                <a:latin typeface="Constantia"/>
                <a:ea typeface="標楷體" panose="03000509000000000000" pitchFamily="65" charset="-120"/>
              </a:rPr>
              <a:t>計算</a:t>
            </a:r>
            <a:endParaRPr lang="zh-TW" altLang="en-US" dirty="0">
              <a:solidFill>
                <a:srgbClr val="000000"/>
              </a:solidFill>
            </a:endParaRPr>
          </a:p>
        </p:txBody>
      </p:sp>
    </p:spTree>
    <p:extLst>
      <p:ext uri="{BB962C8B-B14F-4D97-AF65-F5344CB8AC3E}">
        <p14:creationId xmlns:p14="http://schemas.microsoft.com/office/powerpoint/2010/main" val="194802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223736" y="1391054"/>
            <a:ext cx="11581085" cy="5466946"/>
          </a:xfrm>
          <a:solidFill>
            <a:schemeClr val="bg1"/>
          </a:solidFill>
        </p:spPr>
        <p:txBody>
          <a:bodyPr>
            <a:normAutofit fontScale="92500" lnSpcReduction="10000"/>
          </a:bodyPr>
          <a:lstStyle/>
          <a:p>
            <a:pPr marL="342900" lvl="0" indent="-342900" fontAlgn="base">
              <a:lnSpc>
                <a:spcPct val="100000"/>
              </a:lnSpc>
              <a:spcBef>
                <a:spcPct val="20000"/>
              </a:spcBef>
              <a:spcAft>
                <a:spcPct val="0"/>
              </a:spcAft>
              <a:buClrTx/>
              <a:buSzTx/>
              <a:buNone/>
            </a:pPr>
            <a:r>
              <a:rPr lang="zh-TW" altLang="zh-TW" sz="3200" dirty="0">
                <a:solidFill>
                  <a:prstClr val="black"/>
                </a:solidFill>
                <a:latin typeface="Constantia"/>
                <a:ea typeface="標楷體" panose="03000509000000000000" pitchFamily="65" charset="-120"/>
              </a:rPr>
              <a:t>整戶擔保維持率計算：</a:t>
            </a:r>
            <a:endParaRPr lang="en-US" altLang="zh-TW" sz="32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endParaRPr lang="zh-TW" altLang="zh-TW" sz="32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en-US" altLang="zh-TW" sz="3200" dirty="0">
                <a:solidFill>
                  <a:srgbClr val="F79646">
                    <a:lumMod val="75000"/>
                  </a:srgbClr>
                </a:solidFill>
                <a:latin typeface="Constantia"/>
                <a:ea typeface="標楷體" panose="03000509000000000000" pitchFamily="65" charset="-120"/>
              </a:rPr>
              <a:t>               </a:t>
            </a:r>
            <a:r>
              <a:rPr lang="zh-TW" altLang="zh-TW" sz="3200" dirty="0">
                <a:solidFill>
                  <a:srgbClr val="F79646">
                    <a:lumMod val="75000"/>
                  </a:srgbClr>
                </a:solidFill>
                <a:latin typeface="Constantia"/>
                <a:ea typeface="標楷體" panose="03000509000000000000" pitchFamily="65" charset="-120"/>
              </a:rPr>
              <a:t>擔保品市值＋</a:t>
            </a:r>
            <a:r>
              <a:rPr lang="zh-TW" altLang="en-US" sz="3200" dirty="0">
                <a:solidFill>
                  <a:srgbClr val="F79646">
                    <a:lumMod val="75000"/>
                  </a:srgbClr>
                </a:solidFill>
                <a:latin typeface="Constantia"/>
                <a:ea typeface="標楷體" panose="03000509000000000000" pitchFamily="65" charset="-120"/>
              </a:rPr>
              <a:t>補</a:t>
            </a:r>
            <a:r>
              <a:rPr lang="zh-TW" altLang="zh-TW" sz="3200" dirty="0">
                <a:solidFill>
                  <a:srgbClr val="F79646">
                    <a:lumMod val="75000"/>
                  </a:srgbClr>
                </a:solidFill>
                <a:latin typeface="Constantia"/>
                <a:ea typeface="標楷體" panose="03000509000000000000" pitchFamily="65" charset="-120"/>
              </a:rPr>
              <a:t>繳擔保品市值</a:t>
            </a:r>
            <a:endParaRPr lang="en-US" altLang="zh-TW" sz="3200" dirty="0">
              <a:solidFill>
                <a:srgbClr val="F79646">
                  <a:lumMod val="75000"/>
                </a:srgbClr>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3200" dirty="0">
                <a:solidFill>
                  <a:srgbClr val="F79646">
                    <a:lumMod val="75000"/>
                  </a:srgbClr>
                </a:solidFill>
                <a:latin typeface="標楷體" panose="03000509000000000000" pitchFamily="65" charset="-120"/>
                <a:ea typeface="標楷體" panose="03000509000000000000" pitchFamily="65" charset="-120"/>
              </a:rPr>
              <a:t>                                    </a:t>
            </a:r>
            <a:r>
              <a:rPr lang="en-US" altLang="zh-TW" sz="3200" dirty="0">
                <a:solidFill>
                  <a:srgbClr val="F79646">
                    <a:lumMod val="75000"/>
                  </a:srgbClr>
                </a:solidFill>
                <a:latin typeface="標楷體" panose="03000509000000000000" pitchFamily="65" charset="-120"/>
                <a:ea typeface="標楷體" panose="03000509000000000000" pitchFamily="65" charset="-120"/>
              </a:rPr>
              <a:t>×100</a:t>
            </a:r>
            <a:r>
              <a:rPr lang="zh-TW" altLang="zh-TW" sz="2400" dirty="0">
                <a:solidFill>
                  <a:srgbClr val="F79646">
                    <a:lumMod val="75000"/>
                  </a:srgbClr>
                </a:solidFill>
                <a:latin typeface="標楷體" panose="03000509000000000000" pitchFamily="65" charset="-120"/>
                <a:ea typeface="標楷體" panose="03000509000000000000" pitchFamily="65" charset="-120"/>
              </a:rPr>
              <a:t>％</a:t>
            </a:r>
            <a:endParaRPr lang="zh-TW" altLang="zh-TW" sz="2400" dirty="0">
              <a:solidFill>
                <a:srgbClr val="F79646">
                  <a:lumMod val="75000"/>
                </a:srgbClr>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3200" dirty="0">
                <a:solidFill>
                  <a:srgbClr val="F79646">
                    <a:lumMod val="75000"/>
                  </a:srgbClr>
                </a:solidFill>
                <a:latin typeface="Constantia"/>
                <a:ea typeface="標楷體" panose="03000509000000000000" pitchFamily="65" charset="-120"/>
              </a:rPr>
              <a:t>                              </a:t>
            </a:r>
            <a:r>
              <a:rPr lang="zh-TW" altLang="zh-TW" sz="3200" dirty="0">
                <a:solidFill>
                  <a:srgbClr val="F79646">
                    <a:lumMod val="75000"/>
                  </a:srgbClr>
                </a:solidFill>
                <a:latin typeface="Constantia"/>
                <a:ea typeface="標楷體" panose="03000509000000000000" pitchFamily="65" charset="-120"/>
              </a:rPr>
              <a:t>融通金額</a:t>
            </a:r>
            <a:endParaRPr lang="en-US" altLang="zh-TW" sz="3200" dirty="0">
              <a:solidFill>
                <a:srgbClr val="F79646">
                  <a:lumMod val="75000"/>
                </a:srgbClr>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u"/>
            </a:pPr>
            <a:r>
              <a:rPr lang="zh-TW" altLang="en-US" sz="2800" dirty="0">
                <a:solidFill>
                  <a:prstClr val="black"/>
                </a:solidFill>
                <a:latin typeface="Constantia"/>
                <a:ea typeface="標楷體" panose="03000509000000000000" pitchFamily="65" charset="-120"/>
              </a:rPr>
              <a:t>洗價價格依據：</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上市櫃有價證券</a:t>
            </a:r>
            <a:r>
              <a:rPr lang="zh-TW" altLang="en-US"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當日收盤價</a:t>
            </a:r>
            <a:endParaRPr lang="en-US" altLang="zh-TW" sz="2800" dirty="0">
              <a:solidFill>
                <a:prstClr val="black"/>
              </a:solidFill>
              <a:latin typeface="Constantia"/>
              <a:ea typeface="標楷體" panose="03000509000000000000" pitchFamily="65" charset="-120"/>
            </a:endParaRPr>
          </a:p>
          <a:p>
            <a:pPr marL="342900" indent="-342900" fontAlgn="base">
              <a:lnSpc>
                <a:spcPct val="100000"/>
              </a:lnSpc>
              <a:spcBef>
                <a:spcPct val="20000"/>
              </a:spcBef>
              <a:spcAft>
                <a:spcPct val="0"/>
              </a:spcAft>
              <a:buClrTx/>
              <a:buSzTx/>
              <a:buFont typeface="Wingdings" pitchFamily="2" charset="2"/>
              <a:buChar char="ü"/>
            </a:pPr>
            <a:r>
              <a:rPr lang="zh-TW" altLang="zh-TW" sz="2800" kern="0" dirty="0">
                <a:solidFill>
                  <a:prstClr val="black">
                    <a:lumMod val="75000"/>
                    <a:lumOff val="25000"/>
                  </a:prstClr>
                </a:solidFill>
                <a:latin typeface="標楷體" panose="03000509000000000000" pitchFamily="65" charset="-120"/>
                <a:ea typeface="標楷體" panose="03000509000000000000" pitchFamily="65" charset="-120"/>
                <a:cs typeface="Times New Roman"/>
              </a:rPr>
              <a:t>中央登錄公債：</a:t>
            </a:r>
            <a:r>
              <a:rPr lang="zh-TW" altLang="zh-TW" sz="2800" kern="0" dirty="0">
                <a:solidFill>
                  <a:srgbClr val="FF0000"/>
                </a:solidFill>
                <a:latin typeface="標楷體" panose="03000509000000000000" pitchFamily="65" charset="-120"/>
                <a:ea typeface="標楷體" panose="03000509000000000000" pitchFamily="65" charset="-120"/>
                <a:cs typeface="Times New Roman"/>
              </a:rPr>
              <a:t>面額</a:t>
            </a:r>
            <a:endParaRPr kumimoji="0" lang="en-US" altLang="zh-TW" sz="2800" b="0" i="0" u="none" strike="noStrike" kern="0" cap="none" spc="0" normalizeH="0" baseline="0" noProof="0" dirty="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Times New Roman"/>
            </a:endParaRPr>
          </a:p>
          <a:p>
            <a:pPr marL="342900" indent="-342900" fontAlgn="base">
              <a:lnSpc>
                <a:spcPct val="100000"/>
              </a:lnSpc>
              <a:spcBef>
                <a:spcPct val="20000"/>
              </a:spcBef>
              <a:spcAft>
                <a:spcPct val="0"/>
              </a:spcAft>
              <a:buClrTx/>
              <a:buSzTx/>
              <a:buFont typeface="Wingdings" pitchFamily="2" charset="2"/>
              <a:buChar char="ü"/>
            </a:pPr>
            <a:r>
              <a:rPr lang="zh-TW" altLang="zh-TW" sz="2800" kern="0" dirty="0">
                <a:solidFill>
                  <a:prstClr val="black">
                    <a:lumMod val="75000"/>
                    <a:lumOff val="25000"/>
                  </a:prstClr>
                </a:solidFill>
                <a:latin typeface="標楷體" panose="03000509000000000000" pitchFamily="65" charset="-120"/>
                <a:ea typeface="標楷體" panose="03000509000000000000" pitchFamily="65" charset="-120"/>
                <a:cs typeface="Times New Roman"/>
              </a:rPr>
              <a:t>地方政府公債、普通公司債</a:t>
            </a:r>
            <a:r>
              <a:rPr lang="zh-TW" altLang="zh-TW" sz="2400" kern="0" dirty="0">
                <a:solidFill>
                  <a:srgbClr val="7030A0"/>
                </a:solidFill>
                <a:latin typeface="標楷體" panose="03000509000000000000" pitchFamily="65" charset="-120"/>
                <a:ea typeface="標楷體" panose="03000509000000000000" pitchFamily="65" charset="-120"/>
                <a:cs typeface="Times New Roman"/>
              </a:rPr>
              <a:t>、</a:t>
            </a:r>
            <a:r>
              <a:rPr lang="zh-TW" altLang="en-US" sz="2800" kern="0" dirty="0">
                <a:solidFill>
                  <a:srgbClr val="FF0000"/>
                </a:solidFill>
                <a:latin typeface="標楷體" panose="03000509000000000000" pitchFamily="65" charset="-120"/>
                <a:ea typeface="標楷體" panose="03000509000000000000" pitchFamily="65" charset="-120"/>
                <a:cs typeface="Times New Roman"/>
              </a:rPr>
              <a:t>有擔保之轉</a:t>
            </a:r>
            <a:r>
              <a:rPr lang="en-US" altLang="zh-TW" sz="2800" kern="0" dirty="0">
                <a:solidFill>
                  <a:srgbClr val="FF0000"/>
                </a:solidFill>
                <a:latin typeface="標楷體" panose="03000509000000000000" pitchFamily="65" charset="-120"/>
                <a:ea typeface="標楷體" panose="03000509000000000000" pitchFamily="65" charset="-120"/>
                <a:cs typeface="Times New Roman"/>
              </a:rPr>
              <a:t>(</a:t>
            </a:r>
            <a:r>
              <a:rPr lang="zh-TW" altLang="en-US" sz="2800" kern="0" dirty="0">
                <a:solidFill>
                  <a:srgbClr val="FF0000"/>
                </a:solidFill>
                <a:latin typeface="標楷體" panose="03000509000000000000" pitchFamily="65" charset="-120"/>
                <a:ea typeface="標楷體" panose="03000509000000000000" pitchFamily="65" charset="-120"/>
                <a:cs typeface="Times New Roman"/>
              </a:rPr>
              <a:t>交</a:t>
            </a:r>
            <a:r>
              <a:rPr lang="en-US" altLang="zh-TW" sz="2800" kern="0" dirty="0">
                <a:solidFill>
                  <a:srgbClr val="FF0000"/>
                </a:solidFill>
                <a:latin typeface="標楷體" panose="03000509000000000000" pitchFamily="65" charset="-120"/>
                <a:ea typeface="標楷體" panose="03000509000000000000" pitchFamily="65" charset="-120"/>
                <a:cs typeface="Times New Roman"/>
              </a:rPr>
              <a:t>)</a:t>
            </a:r>
            <a:r>
              <a:rPr lang="zh-TW" altLang="en-US" sz="2800" kern="0" dirty="0">
                <a:solidFill>
                  <a:srgbClr val="FF0000"/>
                </a:solidFill>
                <a:latin typeface="標楷體" panose="03000509000000000000" pitchFamily="65" charset="-120"/>
                <a:ea typeface="標楷體" panose="03000509000000000000" pitchFamily="65" charset="-120"/>
                <a:cs typeface="Times New Roman"/>
              </a:rPr>
              <a:t>換公司債</a:t>
            </a:r>
            <a:r>
              <a:rPr kumimoji="0" lang="zh-TW" altLang="zh-TW" sz="2800" b="0" i="0" u="none" strike="noStrike" kern="0" cap="none" spc="0" normalizeH="0" baseline="0" noProof="0" dirty="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Times New Roman"/>
              </a:rPr>
              <a:t>、</a:t>
            </a:r>
            <a:r>
              <a:rPr lang="zh-TW" altLang="zh-TW" sz="2800" kern="0" dirty="0">
                <a:solidFill>
                  <a:prstClr val="black">
                    <a:lumMod val="75000"/>
                    <a:lumOff val="25000"/>
                  </a:prstClr>
                </a:solidFill>
                <a:latin typeface="標楷體" panose="03000509000000000000" pitchFamily="65" charset="-120"/>
                <a:ea typeface="標楷體" panose="03000509000000000000" pitchFamily="65" charset="-120"/>
                <a:cs typeface="Times New Roman"/>
              </a:rPr>
              <a:t>金融債：</a:t>
            </a:r>
            <a:r>
              <a:rPr lang="zh-TW" altLang="zh-TW" sz="2800" kern="0" dirty="0">
                <a:solidFill>
                  <a:srgbClr val="FF0000"/>
                </a:solidFill>
                <a:latin typeface="標楷體" panose="03000509000000000000" pitchFamily="65" charset="-120"/>
                <a:ea typeface="標楷體" panose="03000509000000000000" pitchFamily="65" charset="-120"/>
                <a:cs typeface="Times New Roman"/>
              </a:rPr>
              <a:t>面額</a:t>
            </a:r>
            <a:endParaRPr lang="en-US" altLang="zh-TW" sz="2800" kern="0" dirty="0">
              <a:solidFill>
                <a:srgbClr val="FF0000"/>
              </a:solidFill>
              <a:latin typeface="標楷體" panose="03000509000000000000" pitchFamily="65" charset="-120"/>
              <a:ea typeface="標楷體" panose="03000509000000000000" pitchFamily="65" charset="-120"/>
              <a:cs typeface="Times New Roman"/>
            </a:endParaRP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黃金現貨</a:t>
            </a:r>
            <a:r>
              <a:rPr lang="zh-TW" altLang="en-US"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當日收市均價</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開放式基金受益憑證</a:t>
            </a:r>
            <a:r>
              <a:rPr lang="zh-TW" altLang="en-US"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前ㄧ營業日淨值</a:t>
            </a:r>
            <a:endParaRPr lang="en-US" altLang="zh-TW" sz="2800" dirty="0">
              <a:solidFill>
                <a:prstClr val="black"/>
              </a:solidFill>
              <a:latin typeface="標楷體" panose="03000509000000000000" pitchFamily="65" charset="-120"/>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17</a:t>
            </a:fld>
            <a:endParaRPr lang="en-US"/>
          </a:p>
        </p:txBody>
      </p:sp>
      <p:sp>
        <p:nvSpPr>
          <p:cNvPr id="4" name="文字版面配置區 3"/>
          <p:cNvSpPr>
            <a:spLocks noGrp="1"/>
          </p:cNvSpPr>
          <p:nvPr>
            <p:ph type="body" idx="14"/>
          </p:nvPr>
        </p:nvSpPr>
        <p:spPr/>
        <p:txBody>
          <a:bodyPr>
            <a:normAutofit/>
          </a:bodyPr>
          <a:lstStyle/>
          <a:p>
            <a:r>
              <a:rPr lang="zh-TW" altLang="en-US" b="0" dirty="0">
                <a:solidFill>
                  <a:prstClr val="black"/>
                </a:solidFill>
                <a:latin typeface="Constantia"/>
                <a:ea typeface="標楷體" panose="03000509000000000000" pitchFamily="65" charset="-120"/>
                <a:cs typeface="+mj-cs"/>
              </a:rPr>
              <a:t>柒、</a:t>
            </a:r>
            <a:r>
              <a:rPr lang="zh-TW" altLang="zh-TW" b="0" dirty="0">
                <a:solidFill>
                  <a:prstClr val="black"/>
                </a:solidFill>
                <a:latin typeface="Constantia"/>
                <a:ea typeface="標楷體" panose="03000509000000000000" pitchFamily="65" charset="-120"/>
                <a:cs typeface="+mj-cs"/>
              </a:rPr>
              <a:t>擔保維持率計算</a:t>
            </a:r>
            <a:endParaRPr lang="zh-TW" altLang="en-US" dirty="0"/>
          </a:p>
        </p:txBody>
      </p:sp>
      <p:cxnSp>
        <p:nvCxnSpPr>
          <p:cNvPr id="5" name="直線接點 4"/>
          <p:cNvCxnSpPr/>
          <p:nvPr/>
        </p:nvCxnSpPr>
        <p:spPr>
          <a:xfrm flipV="1">
            <a:off x="1524000" y="3161489"/>
            <a:ext cx="5460460" cy="1"/>
          </a:xfrm>
          <a:prstGeom prst="line">
            <a:avLst/>
          </a:prstGeom>
          <a:noFill/>
          <a:ln w="19050" cap="flat" cmpd="sng" algn="ctr">
            <a:solidFill>
              <a:srgbClr val="4F81BD">
                <a:shade val="95000"/>
                <a:satMod val="105000"/>
              </a:srgbClr>
            </a:solidFill>
            <a:prstDash val="solid"/>
          </a:ln>
          <a:effectLst/>
        </p:spPr>
      </p:cxnSp>
      <p:sp>
        <p:nvSpPr>
          <p:cNvPr id="6" name="圓角矩形 5"/>
          <p:cNvSpPr/>
          <p:nvPr/>
        </p:nvSpPr>
        <p:spPr>
          <a:xfrm>
            <a:off x="323528" y="1964986"/>
            <a:ext cx="9958608" cy="1964987"/>
          </a:xfrm>
          <a:prstGeom prst="roundRect">
            <a:avLst/>
          </a:prstGeom>
          <a:noFill/>
          <a:ln w="25400" cmpd="sng">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6189608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277091" y="1060394"/>
            <a:ext cx="11804073" cy="6005424"/>
          </a:xfrm>
        </p:spPr>
        <p:txBody>
          <a:bodyPr/>
          <a:lstStyle/>
          <a:p>
            <a:pPr marL="342900" lvl="0" indent="-342900" fontAlgn="base">
              <a:lnSpc>
                <a:spcPct val="100000"/>
              </a:lnSpc>
              <a:spcBef>
                <a:spcPct val="20000"/>
              </a:spcBef>
              <a:spcAft>
                <a:spcPct val="0"/>
              </a:spcAft>
              <a:buClrTx/>
              <a:buSzTx/>
              <a:buFont typeface="Wingdings" pitchFamily="2" charset="2"/>
              <a:buChar char="u"/>
            </a:pPr>
            <a:r>
              <a:rPr lang="zh-TW" altLang="zh-TW" sz="3200" dirty="0">
                <a:latin typeface="Constantia"/>
                <a:ea typeface="標楷體" panose="03000509000000000000" pitchFamily="65" charset="-120"/>
              </a:rPr>
              <a:t>擔保維持率</a:t>
            </a:r>
            <a:r>
              <a:rPr lang="zh-TW" altLang="en-US" sz="3200" dirty="0">
                <a:latin typeface="Constantia"/>
                <a:ea typeface="標楷體" panose="03000509000000000000" pitchFamily="65" charset="-120"/>
              </a:rPr>
              <a:t>不足處理：</a:t>
            </a:r>
            <a:endParaRPr lang="en-US" altLang="zh-TW" sz="3200" dirty="0">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zh-TW" altLang="zh-TW" sz="3200" dirty="0">
                <a:latin typeface="Times New Roman" panose="02020603050405020304" pitchFamily="18" charset="0"/>
                <a:ea typeface="標楷體" panose="03000509000000000000" pitchFamily="65" charset="-120"/>
                <a:cs typeface="Times New Roman" panose="02020603050405020304" pitchFamily="18" charset="0"/>
              </a:rPr>
              <a:t>低於</a:t>
            </a:r>
            <a:r>
              <a:rPr lang="en-US" altLang="zh-TW" sz="3200" dirty="0">
                <a:latin typeface="Times New Roman" panose="02020603050405020304" pitchFamily="18" charset="0"/>
                <a:ea typeface="標楷體" panose="03000509000000000000" pitchFamily="65" charset="-120"/>
                <a:cs typeface="Times New Roman" panose="02020603050405020304" pitchFamily="18" charset="0"/>
              </a:rPr>
              <a:t>130%</a:t>
            </a:r>
            <a:r>
              <a:rPr lang="zh-TW" altLang="zh-TW" sz="3200" dirty="0">
                <a:latin typeface="Times New Roman" panose="02020603050405020304" pitchFamily="18" charset="0"/>
                <a:ea typeface="標楷體" panose="03000509000000000000" pitchFamily="65" charset="-120"/>
                <a:cs typeface="Times New Roman" panose="02020603050405020304" pitchFamily="18" charset="0"/>
              </a:rPr>
              <a:t>時，應通知客戶於通知後二個營業日內補繳融通差額至擔保維持率高於</a:t>
            </a:r>
            <a:r>
              <a:rPr lang="en-US" altLang="zh-TW" sz="3200" dirty="0">
                <a:latin typeface="Times New Roman" panose="02020603050405020304" pitchFamily="18" charset="0"/>
                <a:ea typeface="標楷體" panose="03000509000000000000" pitchFamily="65" charset="-120"/>
                <a:cs typeface="Times New Roman" panose="02020603050405020304" pitchFamily="18" charset="0"/>
              </a:rPr>
              <a:t>166%</a:t>
            </a:r>
          </a:p>
          <a:p>
            <a:pPr marL="342900" lvl="0" indent="-342900" fontAlgn="base">
              <a:lnSpc>
                <a:spcPct val="100000"/>
              </a:lnSpc>
              <a:spcBef>
                <a:spcPct val="20000"/>
              </a:spcBef>
              <a:spcAft>
                <a:spcPct val="0"/>
              </a:spcAft>
              <a:buClrTx/>
              <a:buSzTx/>
              <a:buFont typeface="Wingdings" pitchFamily="2" charset="2"/>
              <a:buChar char="ü"/>
            </a:pPr>
            <a:r>
              <a:rPr lang="zh-TW" altLang="zh-TW" sz="3200" dirty="0">
                <a:latin typeface="Times New Roman" panose="02020603050405020304" pitchFamily="18" charset="0"/>
                <a:ea typeface="標楷體" panose="03000509000000000000" pitchFamily="65" charset="-120"/>
                <a:cs typeface="Times New Roman" panose="02020603050405020304" pitchFamily="18" charset="0"/>
              </a:rPr>
              <a:t>未補繳差額且擔保維持率仍未達</a:t>
            </a:r>
            <a:r>
              <a:rPr lang="en-US" altLang="zh-TW" sz="3200" dirty="0">
                <a:latin typeface="Times New Roman" panose="02020603050405020304" pitchFamily="18" charset="0"/>
                <a:ea typeface="標楷體" panose="03000509000000000000" pitchFamily="65" charset="-120"/>
                <a:cs typeface="Times New Roman" panose="02020603050405020304" pitchFamily="18" charset="0"/>
              </a:rPr>
              <a:t>130%</a:t>
            </a:r>
            <a:r>
              <a:rPr lang="zh-TW" altLang="zh-TW" sz="3200" dirty="0">
                <a:latin typeface="Times New Roman" panose="02020603050405020304" pitchFamily="18" charset="0"/>
                <a:ea typeface="標楷體" panose="03000509000000000000" pitchFamily="65" charset="-120"/>
                <a:cs typeface="Times New Roman" panose="02020603050405020304" pitchFamily="18" charset="0"/>
              </a:rPr>
              <a:t>，證券商自第三營業日起</a:t>
            </a:r>
            <a:r>
              <a:rPr lang="zh-TW" altLang="en-US" sz="3200" dirty="0">
                <a:latin typeface="Times New Roman" panose="02020603050405020304" pitchFamily="18" charset="0"/>
                <a:ea typeface="標楷體" panose="03000509000000000000" pitchFamily="65" charset="-120"/>
                <a:cs typeface="Times New Roman" panose="02020603050405020304" pitchFamily="18" charset="0"/>
              </a:rPr>
              <a:t>處分擔保品</a:t>
            </a:r>
            <a:endParaRPr lang="en-US" altLang="zh-TW" sz="3200" dirty="0">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fontAlgn="base">
              <a:lnSpc>
                <a:spcPct val="100000"/>
              </a:lnSpc>
              <a:spcBef>
                <a:spcPct val="20000"/>
              </a:spcBef>
              <a:spcAft>
                <a:spcPct val="0"/>
              </a:spcAft>
              <a:buClrTx/>
              <a:buSzTx/>
              <a:buFont typeface="Wingdings" pitchFamily="2" charset="2"/>
              <a:buChar char="ü"/>
            </a:pPr>
            <a:r>
              <a:rPr lang="zh-TW" altLang="zh-TW" sz="3200" dirty="0">
                <a:latin typeface="Times New Roman" panose="02020603050405020304" pitchFamily="18" charset="0"/>
                <a:ea typeface="標楷體" panose="03000509000000000000" pitchFamily="65" charset="-120"/>
                <a:cs typeface="Times New Roman" panose="02020603050405020304" pitchFamily="18" charset="0"/>
              </a:rPr>
              <a:t>未補繳差額且擔保維持率回升至</a:t>
            </a:r>
            <a:r>
              <a:rPr lang="en-US" altLang="zh-TW" sz="3200" dirty="0">
                <a:latin typeface="Times New Roman" panose="02020603050405020304" pitchFamily="18" charset="0"/>
                <a:ea typeface="標楷體" panose="03000509000000000000" pitchFamily="65" charset="-120"/>
                <a:cs typeface="Times New Roman" panose="02020603050405020304" pitchFamily="18" charset="0"/>
              </a:rPr>
              <a:t>130%</a:t>
            </a:r>
            <a:r>
              <a:rPr lang="zh-TW" altLang="zh-TW" sz="3200" dirty="0">
                <a:latin typeface="Times New Roman" panose="02020603050405020304" pitchFamily="18" charset="0"/>
                <a:ea typeface="標楷體" panose="03000509000000000000" pitchFamily="65" charset="-120"/>
                <a:cs typeface="Times New Roman" panose="02020603050405020304" pitchFamily="18" charset="0"/>
              </a:rPr>
              <a:t>以上者，第三營業日暫不處分擔保品，惟嗣後任一營業日擔保維持率又低於</a:t>
            </a:r>
            <a:r>
              <a:rPr lang="en-US" altLang="zh-TW" sz="3200" dirty="0">
                <a:latin typeface="Times New Roman" panose="02020603050405020304" pitchFamily="18" charset="0"/>
                <a:ea typeface="標楷體" panose="03000509000000000000" pitchFamily="65" charset="-120"/>
                <a:cs typeface="Times New Roman" panose="02020603050405020304" pitchFamily="18" charset="0"/>
              </a:rPr>
              <a:t>130%</a:t>
            </a:r>
            <a:r>
              <a:rPr lang="zh-TW" altLang="zh-TW" sz="3200" dirty="0">
                <a:latin typeface="Times New Roman" panose="02020603050405020304" pitchFamily="18" charset="0"/>
                <a:ea typeface="標楷體" panose="03000509000000000000" pitchFamily="65" charset="-120"/>
                <a:cs typeface="Times New Roman" panose="02020603050405020304" pitchFamily="18" charset="0"/>
              </a:rPr>
              <a:t>時且客戶未於當日下午自動補繳者</a:t>
            </a:r>
            <a:r>
              <a:rPr lang="zh-TW" altLang="en-US" sz="32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3200" dirty="0">
                <a:latin typeface="Times New Roman" panose="02020603050405020304" pitchFamily="18" charset="0"/>
                <a:ea typeface="標楷體" panose="03000509000000000000" pitchFamily="65" charset="-120"/>
                <a:cs typeface="Times New Roman" panose="02020603050405020304" pitchFamily="18" charset="0"/>
              </a:rPr>
              <a:t>次一營業日</a:t>
            </a:r>
            <a:r>
              <a:rPr lang="zh-TW" altLang="en-US" sz="3200" dirty="0">
                <a:latin typeface="Times New Roman" panose="02020603050405020304" pitchFamily="18" charset="0"/>
                <a:ea typeface="標楷體" panose="03000509000000000000" pitchFamily="65" charset="-120"/>
                <a:cs typeface="Times New Roman" panose="02020603050405020304" pitchFamily="18" charset="0"/>
              </a:rPr>
              <a:t>處分擔保</a:t>
            </a:r>
            <a:r>
              <a:rPr lang="zh-TW" altLang="en-US" sz="3200" dirty="0" smtClean="0">
                <a:latin typeface="Times New Roman" panose="02020603050405020304" pitchFamily="18" charset="0"/>
                <a:ea typeface="標楷體" panose="03000509000000000000" pitchFamily="65" charset="-120"/>
                <a:cs typeface="Times New Roman" panose="02020603050405020304" pitchFamily="18" charset="0"/>
              </a:rPr>
              <a:t>品</a:t>
            </a:r>
            <a:endParaRPr lang="en-US" altLang="zh-TW" sz="3200" dirty="0" smtClean="0">
              <a:latin typeface="Times New Roman" panose="02020603050405020304" pitchFamily="18" charset="0"/>
              <a:ea typeface="標楷體" panose="03000509000000000000" pitchFamily="65" charset="-120"/>
              <a:cs typeface="Times New Roman" panose="02020603050405020304" pitchFamily="18" charset="0"/>
            </a:endParaRPr>
          </a:p>
          <a:p>
            <a:pPr lvl="0">
              <a:lnSpc>
                <a:spcPts val="4200"/>
              </a:lnSpc>
              <a:spcBef>
                <a:spcPts val="0"/>
              </a:spcBef>
              <a:buClr>
                <a:srgbClr val="7030A0"/>
              </a:buClr>
              <a:buSzTx/>
              <a:buFont typeface="Wingdings" panose="05000000000000000000" pitchFamily="2" charset="2"/>
              <a:buChar char="ü"/>
              <a:defRPr/>
            </a:pPr>
            <a:r>
              <a:rPr lang="zh-TW" altLang="zh-TW" sz="3200" dirty="0" smtClean="0">
                <a:latin typeface="Times New Roman" panose="02020603050405020304" pitchFamily="18" charset="0"/>
                <a:ea typeface="標楷體" panose="03000509000000000000" pitchFamily="65" charset="-120"/>
                <a:cs typeface="Times New Roman" panose="02020603050405020304" pitchFamily="18" charset="0"/>
              </a:rPr>
              <a:t>客戶</a:t>
            </a:r>
            <a:r>
              <a:rPr lang="zh-TW" altLang="zh-TW" sz="3200" dirty="0">
                <a:latin typeface="Times New Roman" panose="02020603050405020304" pitchFamily="18" charset="0"/>
                <a:ea typeface="標楷體" panose="03000509000000000000" pitchFamily="65" charset="-120"/>
                <a:cs typeface="Times New Roman" panose="02020603050405020304" pitchFamily="18" charset="0"/>
              </a:rPr>
              <a:t>雖未補繳差額或僅補繳一部分而擔保維持率回升至</a:t>
            </a:r>
            <a:r>
              <a:rPr lang="en-US" altLang="zh-TW" sz="3200" dirty="0">
                <a:latin typeface="Times New Roman" panose="02020603050405020304" pitchFamily="18" charset="0"/>
                <a:ea typeface="標楷體" panose="03000509000000000000" pitchFamily="65" charset="-120"/>
                <a:cs typeface="Times New Roman" panose="02020603050405020304" pitchFamily="18" charset="0"/>
              </a:rPr>
              <a:t>166</a:t>
            </a:r>
            <a:r>
              <a:rPr lang="en-US" altLang="zh-TW" sz="32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zh-TW" sz="3200" dirty="0" smtClean="0">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sz="32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0" lvl="0" indent="0">
              <a:lnSpc>
                <a:spcPts val="4200"/>
              </a:lnSpc>
              <a:spcBef>
                <a:spcPts val="0"/>
              </a:spcBef>
              <a:buClr>
                <a:srgbClr val="7030A0"/>
              </a:buClr>
              <a:buSzTx/>
              <a:buNone/>
              <a:defRPr/>
            </a:pPr>
            <a:r>
              <a:rPr lang="zh-TW" altLang="en-US" sz="3200" dirty="0" smtClean="0">
                <a:latin typeface="Times New Roman" panose="02020603050405020304" pitchFamily="18" charset="0"/>
                <a:ea typeface="標楷體" panose="03000509000000000000" pitchFamily="65" charset="-120"/>
                <a:cs typeface="Times New Roman" panose="02020603050405020304" pitchFamily="18" charset="0"/>
              </a:rPr>
              <a:t>    取消追繳紀錄。</a:t>
            </a:r>
            <a:endParaRPr lang="zh-TW" altLang="zh-TW" sz="3200" dirty="0" smtClean="0">
              <a:latin typeface="Times New Roman" panose="02020603050405020304" pitchFamily="18" charset="0"/>
              <a:ea typeface="標楷體" panose="03000509000000000000" pitchFamily="65" charset="-120"/>
              <a:cs typeface="Times New Roman" panose="02020603050405020304" pitchFamily="18" charset="0"/>
            </a:endParaRPr>
          </a:p>
          <a:p>
            <a:pPr>
              <a:lnSpc>
                <a:spcPts val="3800"/>
              </a:lnSpc>
            </a:pPr>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18</a:t>
            </a:fld>
            <a:endParaRPr lang="en-US"/>
          </a:p>
        </p:txBody>
      </p:sp>
      <p:sp>
        <p:nvSpPr>
          <p:cNvPr id="4" name="文字版面配置區 3"/>
          <p:cNvSpPr>
            <a:spLocks noGrp="1"/>
          </p:cNvSpPr>
          <p:nvPr>
            <p:ph type="body" idx="14"/>
          </p:nvPr>
        </p:nvSpPr>
        <p:spPr/>
        <p:txBody>
          <a:bodyPr>
            <a:normAutofit/>
          </a:bodyPr>
          <a:lstStyle/>
          <a:p>
            <a:r>
              <a:rPr lang="zh-TW" altLang="en-US" b="0" dirty="0">
                <a:solidFill>
                  <a:prstClr val="black"/>
                </a:solidFill>
                <a:latin typeface="Constantia"/>
                <a:ea typeface="標楷體" panose="03000509000000000000" pitchFamily="65" charset="-120"/>
                <a:cs typeface="+mj-cs"/>
              </a:rPr>
              <a:t>柒、</a:t>
            </a:r>
            <a:r>
              <a:rPr lang="zh-TW" altLang="zh-TW" b="0" dirty="0">
                <a:solidFill>
                  <a:prstClr val="black"/>
                </a:solidFill>
                <a:latin typeface="Constantia"/>
                <a:ea typeface="標楷體" panose="03000509000000000000" pitchFamily="65" charset="-120"/>
                <a:cs typeface="+mj-cs"/>
              </a:rPr>
              <a:t>擔保維持率計算</a:t>
            </a:r>
            <a:endParaRPr lang="zh-TW" altLang="en-US" dirty="0"/>
          </a:p>
        </p:txBody>
      </p:sp>
    </p:spTree>
    <p:extLst>
      <p:ext uri="{BB962C8B-B14F-4D97-AF65-F5344CB8AC3E}">
        <p14:creationId xmlns:p14="http://schemas.microsoft.com/office/powerpoint/2010/main" val="28913164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marL="82550" lvl="0" indent="0" fontAlgn="base">
              <a:lnSpc>
                <a:spcPct val="100000"/>
              </a:lnSpc>
              <a:spcBef>
                <a:spcPct val="20000"/>
              </a:spcBef>
              <a:spcAft>
                <a:spcPct val="0"/>
              </a:spcAft>
              <a:buClrTx/>
              <a:buSzTx/>
              <a:buFont typeface="Arial" charset="0"/>
              <a:buChar char="•"/>
              <a:defRPr/>
            </a:pPr>
            <a:r>
              <a:rPr lang="zh-TW" altLang="zh-TW" sz="2400" u="sng" dirty="0">
                <a:solidFill>
                  <a:srgbClr val="FF0000"/>
                </a:solidFill>
                <a:latin typeface="Constantia"/>
                <a:ea typeface="標楷體" panose="03000509000000000000" pitchFamily="65" charset="-120"/>
              </a:rPr>
              <a:t>不得</a:t>
            </a:r>
            <a:r>
              <a:rPr lang="zh-TW" altLang="en-US" sz="2400" u="sng" dirty="0">
                <a:solidFill>
                  <a:srgbClr val="FF0000"/>
                </a:solidFill>
                <a:latin typeface="Constantia"/>
                <a:ea typeface="標楷體" panose="03000509000000000000" pitchFamily="65" charset="-120"/>
              </a:rPr>
              <a:t>交付</a:t>
            </a:r>
            <a:r>
              <a:rPr lang="zh-TW" altLang="zh-TW" sz="2400" u="sng" dirty="0">
                <a:solidFill>
                  <a:srgbClr val="FF0000"/>
                </a:solidFill>
                <a:latin typeface="Constantia"/>
                <a:ea typeface="標楷體" panose="03000509000000000000" pitchFamily="65" charset="-120"/>
              </a:rPr>
              <a:t>因股價變動</a:t>
            </a:r>
            <a:r>
              <a:rPr lang="zh-TW" altLang="en-US" sz="2400" u="sng" dirty="0">
                <a:solidFill>
                  <a:srgbClr val="FF0000"/>
                </a:solidFill>
                <a:latin typeface="Constantia"/>
                <a:ea typeface="標楷體" panose="03000509000000000000" pitchFamily="65" charset="-120"/>
              </a:rPr>
              <a:t>溢價</a:t>
            </a:r>
            <a:r>
              <a:rPr lang="zh-TW" altLang="en-US" sz="2400" dirty="0">
                <a:solidFill>
                  <a:prstClr val="black"/>
                </a:solidFill>
                <a:latin typeface="Constantia"/>
                <a:ea typeface="標楷體" panose="03000509000000000000" pitchFamily="65" charset="-120"/>
              </a:rPr>
              <a:t>：</a:t>
            </a:r>
            <a:r>
              <a:rPr lang="zh-TW" altLang="zh-TW" sz="2400" dirty="0">
                <a:solidFill>
                  <a:prstClr val="black"/>
                </a:solidFill>
                <a:latin typeface="Constantia"/>
                <a:ea typeface="標楷體" panose="03000509000000000000" pitchFamily="65" charset="-120"/>
              </a:rPr>
              <a:t>因</a:t>
            </a:r>
            <a:r>
              <a:rPr lang="zh-TW" altLang="zh-TW" sz="2400" b="1" dirty="0">
                <a:solidFill>
                  <a:srgbClr val="00B050"/>
                </a:solidFill>
                <a:latin typeface="Constantia"/>
                <a:ea typeface="標楷體" panose="03000509000000000000" pitchFamily="65" charset="-120"/>
              </a:rPr>
              <a:t>股價變動</a:t>
            </a:r>
            <a:r>
              <a:rPr lang="zh-TW" altLang="zh-TW" sz="2400" dirty="0">
                <a:solidFill>
                  <a:prstClr val="black"/>
                </a:solidFill>
                <a:latin typeface="Constantia"/>
                <a:ea typeface="標楷體" panose="03000509000000000000" pitchFamily="65" charset="-120"/>
              </a:rPr>
              <a:t>而使客戶融通帳戶擔保品價值扣除其債務後之淨值增加時，不得對客戶交付相當於該增加金額之現金或有價證券</a:t>
            </a:r>
            <a:r>
              <a:rPr lang="zh-TW" altLang="en-US" sz="2400" dirty="0">
                <a:solidFill>
                  <a:prstClr val="black"/>
                </a:solidFill>
                <a:latin typeface="Constantia"/>
                <a:ea typeface="標楷體" panose="03000509000000000000" pitchFamily="65" charset="-120"/>
              </a:rPr>
              <a:t>，但可調整額度後領回或換擔保品</a:t>
            </a:r>
            <a:r>
              <a:rPr lang="zh-TW" altLang="zh-TW" sz="2400" dirty="0">
                <a:solidFill>
                  <a:prstClr val="black"/>
                </a:solidFill>
                <a:latin typeface="Constantia"/>
                <a:ea typeface="標楷體" panose="03000509000000000000" pitchFamily="65" charset="-120"/>
              </a:rPr>
              <a:t>。</a:t>
            </a:r>
            <a:endParaRPr lang="en-US" altLang="zh-TW" sz="2400" dirty="0">
              <a:solidFill>
                <a:prstClr val="black"/>
              </a:solidFill>
              <a:latin typeface="Constantia"/>
              <a:ea typeface="標楷體" panose="03000509000000000000" pitchFamily="65" charset="-120"/>
            </a:endParaRPr>
          </a:p>
          <a:p>
            <a:pPr marL="82550" lvl="0" indent="0" fontAlgn="base">
              <a:lnSpc>
                <a:spcPct val="100000"/>
              </a:lnSpc>
              <a:spcBef>
                <a:spcPct val="20000"/>
              </a:spcBef>
              <a:spcAft>
                <a:spcPct val="0"/>
              </a:spcAft>
              <a:buClrTx/>
              <a:buSzTx/>
              <a:buFont typeface="Arial" charset="0"/>
              <a:buChar char="•"/>
              <a:defRPr/>
            </a:pPr>
            <a:r>
              <a:rPr lang="zh-TW" altLang="en-US" sz="2400" u="sng" dirty="0">
                <a:solidFill>
                  <a:srgbClr val="FF0000"/>
                </a:solidFill>
                <a:latin typeface="Constantia"/>
                <a:ea typeface="標楷體" panose="03000509000000000000" pitchFamily="65" charset="-120"/>
              </a:rPr>
              <a:t>未償餘額之</a:t>
            </a:r>
            <a:r>
              <a:rPr lang="zh-TW" altLang="zh-TW" sz="2400" u="sng" dirty="0">
                <a:solidFill>
                  <a:srgbClr val="FF0000"/>
                </a:solidFill>
                <a:latin typeface="Constantia"/>
                <a:ea typeface="標楷體" panose="03000509000000000000" pitchFamily="65" charset="-120"/>
              </a:rPr>
              <a:t>利率計算</a:t>
            </a:r>
            <a:r>
              <a:rPr lang="zh-TW" altLang="en-US" sz="2400" dirty="0">
                <a:solidFill>
                  <a:srgbClr val="FF0000"/>
                </a:solidFill>
                <a:latin typeface="Constantia"/>
                <a:ea typeface="標楷體" panose="03000509000000000000" pitchFamily="65" charset="-120"/>
              </a:rPr>
              <a:t>：</a:t>
            </a:r>
            <a:r>
              <a:rPr lang="zh-TW" altLang="zh-TW" sz="2400" b="1" dirty="0">
                <a:solidFill>
                  <a:srgbClr val="00B050"/>
                </a:solidFill>
                <a:latin typeface="Constantia"/>
                <a:ea typeface="標楷體" panose="03000509000000000000" pitchFamily="65" charset="-120"/>
              </a:rPr>
              <a:t>處分後如不足償還</a:t>
            </a:r>
            <a:r>
              <a:rPr lang="zh-TW" altLang="zh-TW" sz="2400" dirty="0">
                <a:solidFill>
                  <a:prstClr val="black"/>
                </a:solidFill>
                <a:latin typeface="Constantia"/>
                <a:ea typeface="標楷體" panose="03000509000000000000" pitchFamily="65" charset="-120"/>
              </a:rPr>
              <a:t>，應通知客戶限期清償，利息自債權發生日起至清償日為止，比照融通利率計算。</a:t>
            </a:r>
          </a:p>
          <a:p>
            <a:pPr marL="82550" lvl="0" indent="0" fontAlgn="base">
              <a:lnSpc>
                <a:spcPct val="100000"/>
              </a:lnSpc>
              <a:spcBef>
                <a:spcPct val="20000"/>
              </a:spcBef>
              <a:spcAft>
                <a:spcPct val="0"/>
              </a:spcAft>
              <a:buClrTx/>
              <a:buSzTx/>
              <a:buFont typeface="Arial" charset="0"/>
              <a:buChar char="•"/>
              <a:defRPr/>
            </a:pPr>
            <a:r>
              <a:rPr lang="zh-TW" altLang="en-US" sz="2400" u="sng" dirty="0">
                <a:solidFill>
                  <a:srgbClr val="FF0000"/>
                </a:solidFill>
                <a:latin typeface="Constantia"/>
                <a:ea typeface="標楷體" panose="03000509000000000000" pitchFamily="65" charset="-120"/>
              </a:rPr>
              <a:t>補</a:t>
            </a:r>
            <a:r>
              <a:rPr lang="zh-TW" altLang="zh-TW" sz="2400" u="sng" dirty="0">
                <a:solidFill>
                  <a:srgbClr val="FF0000"/>
                </a:solidFill>
                <a:latin typeface="Constantia"/>
                <a:ea typeface="標楷體" panose="03000509000000000000" pitchFamily="65" charset="-120"/>
              </a:rPr>
              <a:t>繳有價證券或其他商品</a:t>
            </a:r>
            <a:r>
              <a:rPr lang="zh-TW" altLang="en-US" sz="2400" dirty="0">
                <a:solidFill>
                  <a:prstClr val="black"/>
                </a:solidFill>
                <a:latin typeface="Constantia"/>
                <a:ea typeface="標楷體" panose="03000509000000000000" pitchFamily="65" charset="-120"/>
              </a:rPr>
              <a:t>：</a:t>
            </a:r>
            <a:r>
              <a:rPr lang="zh-TW" altLang="zh-TW" sz="2400" b="1" dirty="0">
                <a:solidFill>
                  <a:srgbClr val="00B050"/>
                </a:solidFill>
                <a:latin typeface="Constantia"/>
                <a:ea typeface="標楷體" panose="03000509000000000000" pitchFamily="65" charset="-120"/>
              </a:rPr>
              <a:t>整戶擔保維持率低於規定</a:t>
            </a:r>
            <a:r>
              <a:rPr lang="zh-TW" altLang="zh-TW" sz="2400" dirty="0">
                <a:solidFill>
                  <a:prstClr val="black"/>
                </a:solidFill>
                <a:latin typeface="Constantia"/>
                <a:ea typeface="標楷體" panose="03000509000000000000" pitchFamily="65" charset="-120"/>
              </a:rPr>
              <a:t>時，經證券商通知補繳融通差額，而以客戶或第三人提供有價證券或其他商品</a:t>
            </a:r>
            <a:r>
              <a:rPr lang="zh-TW" altLang="en-US" sz="2400" dirty="0">
                <a:solidFill>
                  <a:prstClr val="black"/>
                </a:solidFill>
                <a:latin typeface="Constantia"/>
                <a:ea typeface="標楷體" panose="03000509000000000000" pitchFamily="65" charset="-120"/>
              </a:rPr>
              <a:t>補</a:t>
            </a:r>
            <a:r>
              <a:rPr lang="zh-TW" altLang="zh-TW" sz="2400" dirty="0">
                <a:solidFill>
                  <a:prstClr val="black"/>
                </a:solidFill>
                <a:latin typeface="Constantia"/>
                <a:ea typeface="標楷體" panose="03000509000000000000" pitchFamily="65" charset="-120"/>
              </a:rPr>
              <a:t>繳融通者。</a:t>
            </a:r>
            <a:endParaRPr lang="en-US" altLang="zh-TW" sz="2400" dirty="0">
              <a:solidFill>
                <a:prstClr val="black"/>
              </a:solidFill>
              <a:latin typeface="Constantia"/>
              <a:ea typeface="標楷體" panose="03000509000000000000" pitchFamily="65" charset="-120"/>
            </a:endParaRPr>
          </a:p>
          <a:p>
            <a:pPr marL="82550" lvl="0" indent="0" fontAlgn="base">
              <a:lnSpc>
                <a:spcPct val="100000"/>
              </a:lnSpc>
              <a:spcBef>
                <a:spcPct val="20000"/>
              </a:spcBef>
              <a:spcAft>
                <a:spcPct val="0"/>
              </a:spcAft>
              <a:buClrTx/>
              <a:buSzTx/>
              <a:buFont typeface="Arial" charset="0"/>
              <a:buChar char="•"/>
              <a:defRPr/>
            </a:pPr>
            <a:r>
              <a:rPr lang="zh-TW" altLang="en-US" sz="2400" u="sng" dirty="0">
                <a:solidFill>
                  <a:srgbClr val="FF0000"/>
                </a:solidFill>
                <a:latin typeface="Constantia"/>
                <a:ea typeface="標楷體" panose="03000509000000000000" pitchFamily="65" charset="-120"/>
              </a:rPr>
              <a:t>補</a:t>
            </a:r>
            <a:r>
              <a:rPr lang="zh-TW" altLang="zh-TW" sz="2400" u="sng" dirty="0">
                <a:solidFill>
                  <a:srgbClr val="FF0000"/>
                </a:solidFill>
                <a:latin typeface="Constantia"/>
                <a:ea typeface="標楷體" panose="03000509000000000000" pitchFamily="65" charset="-120"/>
              </a:rPr>
              <a:t>繳價值免折價</a:t>
            </a:r>
            <a:r>
              <a:rPr lang="zh-TW" altLang="en-US" sz="2400" dirty="0">
                <a:solidFill>
                  <a:prstClr val="black"/>
                </a:solidFill>
                <a:latin typeface="Constantia"/>
                <a:ea typeface="標楷體" panose="03000509000000000000" pitchFamily="65" charset="-120"/>
              </a:rPr>
              <a:t>：</a:t>
            </a:r>
            <a:r>
              <a:rPr lang="zh-TW" altLang="zh-TW" sz="2400" b="1" dirty="0">
                <a:solidFill>
                  <a:srgbClr val="00B050"/>
                </a:solidFill>
                <a:latin typeface="Constantia"/>
                <a:ea typeface="標楷體" panose="03000509000000000000" pitchFamily="65" charset="-120"/>
              </a:rPr>
              <a:t>計算客戶整戶擔保維持率時</a:t>
            </a:r>
            <a:r>
              <a:rPr lang="zh-TW" altLang="zh-TW" sz="2400" dirty="0">
                <a:solidFill>
                  <a:prstClr val="black"/>
                </a:solidFill>
                <a:latin typeface="Constantia"/>
                <a:ea typeface="標楷體" panose="03000509000000000000" pitchFamily="65" charset="-120"/>
              </a:rPr>
              <a:t>，就</a:t>
            </a:r>
            <a:r>
              <a:rPr lang="zh-TW" altLang="en-US" sz="2400" dirty="0">
                <a:solidFill>
                  <a:prstClr val="black"/>
                </a:solidFill>
                <a:latin typeface="Constantia"/>
                <a:ea typeface="標楷體" panose="03000509000000000000" pitchFamily="65" charset="-120"/>
              </a:rPr>
              <a:t>補</a:t>
            </a:r>
            <a:r>
              <a:rPr lang="zh-TW" altLang="zh-TW" sz="2400" dirty="0">
                <a:solidFill>
                  <a:prstClr val="black"/>
                </a:solidFill>
                <a:latin typeface="Constantia"/>
                <a:ea typeface="標楷體" panose="03000509000000000000" pitchFamily="65" charset="-120"/>
              </a:rPr>
              <a:t>繳有價證券或其他商品之價值免折價計算</a:t>
            </a:r>
            <a:endParaRPr lang="en-US" altLang="zh-TW" sz="2400" dirty="0">
              <a:solidFill>
                <a:prstClr val="black"/>
              </a:solidFill>
              <a:latin typeface="Constantia"/>
              <a:ea typeface="標楷體" panose="03000509000000000000" pitchFamily="65" charset="-120"/>
            </a:endParaRPr>
          </a:p>
          <a:p>
            <a:pPr marL="82550" lvl="0" indent="0" fontAlgn="base">
              <a:lnSpc>
                <a:spcPct val="100000"/>
              </a:lnSpc>
              <a:spcBef>
                <a:spcPct val="20000"/>
              </a:spcBef>
              <a:spcAft>
                <a:spcPct val="0"/>
              </a:spcAft>
              <a:buClrTx/>
              <a:buSzTx/>
              <a:buFont typeface="Arial" charset="0"/>
              <a:buChar char="•"/>
              <a:defRPr/>
            </a:pPr>
            <a:r>
              <a:rPr lang="zh-TW" altLang="zh-TW" sz="2400" u="sng" dirty="0">
                <a:solidFill>
                  <a:srgbClr val="FF0000"/>
                </a:solidFill>
                <a:latin typeface="Constantia"/>
                <a:ea typeface="標楷體" panose="03000509000000000000" pitchFamily="65" charset="-120"/>
              </a:rPr>
              <a:t>孳息歸屬</a:t>
            </a:r>
            <a:r>
              <a:rPr lang="zh-TW" altLang="en-US" sz="2400" dirty="0">
                <a:solidFill>
                  <a:srgbClr val="FF0000"/>
                </a:solidFill>
                <a:latin typeface="Constantia"/>
                <a:ea typeface="標楷體" panose="03000509000000000000" pitchFamily="65" charset="-120"/>
              </a:rPr>
              <a:t>：</a:t>
            </a:r>
            <a:r>
              <a:rPr lang="zh-TW" altLang="zh-TW" sz="2400" dirty="0">
                <a:solidFill>
                  <a:prstClr val="black"/>
                </a:solidFill>
                <a:latin typeface="Constantia"/>
                <a:ea typeface="標楷體" panose="03000509000000000000" pitchFamily="65" charset="-120"/>
              </a:rPr>
              <a:t>擔保品及</a:t>
            </a:r>
            <a:r>
              <a:rPr lang="zh-TW" altLang="en-US" sz="2400" dirty="0">
                <a:solidFill>
                  <a:prstClr val="black"/>
                </a:solidFill>
                <a:latin typeface="Constantia"/>
                <a:ea typeface="標楷體" panose="03000509000000000000" pitchFamily="65" charset="-120"/>
              </a:rPr>
              <a:t>補</a:t>
            </a:r>
            <a:r>
              <a:rPr lang="zh-TW" altLang="zh-TW" sz="2400" dirty="0">
                <a:solidFill>
                  <a:prstClr val="black"/>
                </a:solidFill>
                <a:latin typeface="Constantia"/>
                <a:ea typeface="標楷體" panose="03000509000000000000" pitchFamily="65" charset="-120"/>
              </a:rPr>
              <a:t>繳</a:t>
            </a:r>
            <a:r>
              <a:rPr lang="zh-TW" altLang="en-US" sz="2400" dirty="0">
                <a:solidFill>
                  <a:prstClr val="black"/>
                </a:solidFill>
                <a:latin typeface="Constantia"/>
                <a:ea typeface="標楷體" panose="03000509000000000000" pitchFamily="65" charset="-120"/>
              </a:rPr>
              <a:t>之擔保品</a:t>
            </a:r>
            <a:r>
              <a:rPr lang="zh-TW" altLang="zh-TW" sz="2400" dirty="0">
                <a:solidFill>
                  <a:prstClr val="black"/>
                </a:solidFill>
                <a:latin typeface="Constantia"/>
                <a:ea typeface="標楷體" panose="03000509000000000000" pitchFamily="65" charset="-120"/>
              </a:rPr>
              <a:t>所產生</a:t>
            </a:r>
            <a:r>
              <a:rPr lang="zh-TW" altLang="zh-TW" sz="2400" b="1" dirty="0">
                <a:solidFill>
                  <a:srgbClr val="00B050"/>
                </a:solidFill>
                <a:latin typeface="Constantia"/>
                <a:ea typeface="標楷體" panose="03000509000000000000" pitchFamily="65" charset="-120"/>
              </a:rPr>
              <a:t>孳息歸屬</a:t>
            </a:r>
            <a:r>
              <a:rPr lang="zh-TW" altLang="zh-TW" sz="2400" dirty="0">
                <a:solidFill>
                  <a:prstClr val="black"/>
                </a:solidFill>
                <a:latin typeface="Constantia"/>
                <a:ea typeface="標楷體" panose="03000509000000000000" pitchFamily="65" charset="-120"/>
              </a:rPr>
              <a:t>於該擔保品及</a:t>
            </a:r>
            <a:r>
              <a:rPr lang="zh-TW" altLang="en-US" sz="2400" dirty="0">
                <a:solidFill>
                  <a:prstClr val="black"/>
                </a:solidFill>
                <a:latin typeface="Constantia"/>
                <a:ea typeface="標楷體" panose="03000509000000000000" pitchFamily="65" charset="-120"/>
              </a:rPr>
              <a:t>補</a:t>
            </a:r>
            <a:r>
              <a:rPr lang="zh-TW" altLang="zh-TW" sz="2400" dirty="0">
                <a:solidFill>
                  <a:prstClr val="black"/>
                </a:solidFill>
                <a:latin typeface="Constantia"/>
                <a:ea typeface="標楷體" panose="03000509000000000000" pitchFamily="65" charset="-120"/>
              </a:rPr>
              <a:t>繳</a:t>
            </a:r>
            <a:r>
              <a:rPr lang="zh-TW" altLang="en-US" sz="2400" dirty="0">
                <a:solidFill>
                  <a:prstClr val="black"/>
                </a:solidFill>
                <a:latin typeface="Constantia"/>
                <a:ea typeface="標楷體" panose="03000509000000000000" pitchFamily="65" charset="-120"/>
              </a:rPr>
              <a:t>之擔保品</a:t>
            </a:r>
            <a:r>
              <a:rPr lang="zh-TW" altLang="zh-TW" sz="2400" dirty="0">
                <a:solidFill>
                  <a:prstClr val="black"/>
                </a:solidFill>
                <a:latin typeface="Constantia"/>
                <a:ea typeface="標楷體" panose="03000509000000000000" pitchFamily="65" charset="-120"/>
              </a:rPr>
              <a:t>所有人所有</a:t>
            </a:r>
            <a:endParaRPr lang="en-US" altLang="zh-TW" sz="2400" dirty="0">
              <a:solidFill>
                <a:prstClr val="black"/>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19</a:t>
            </a:fld>
            <a:endParaRPr lang="en-US"/>
          </a:p>
        </p:txBody>
      </p:sp>
      <p:sp>
        <p:nvSpPr>
          <p:cNvPr id="4" name="文字版面配置區 3"/>
          <p:cNvSpPr>
            <a:spLocks noGrp="1"/>
          </p:cNvSpPr>
          <p:nvPr>
            <p:ph type="body" idx="14"/>
          </p:nvPr>
        </p:nvSpPr>
        <p:spPr>
          <a:xfrm>
            <a:off x="3346315" y="262647"/>
            <a:ext cx="8392604" cy="797746"/>
          </a:xfrm>
        </p:spPr>
        <p:txBody>
          <a:bodyPr/>
          <a:lstStyle/>
          <a:p>
            <a:pPr marL="82550" lvl="0" algn="l">
              <a:lnSpc>
                <a:spcPct val="100000"/>
              </a:lnSpc>
              <a:spcBef>
                <a:spcPts val="0"/>
              </a:spcBef>
              <a:buClrTx/>
              <a:buSzTx/>
              <a:defRPr/>
            </a:pPr>
            <a:r>
              <a:rPr lang="zh-TW" altLang="en-US" b="0" dirty="0">
                <a:solidFill>
                  <a:prstClr val="black"/>
                </a:solidFill>
                <a:latin typeface="Constantia"/>
                <a:ea typeface="標楷體" panose="03000509000000000000" pitchFamily="65" charset="-120"/>
              </a:rPr>
              <a:t>柒、</a:t>
            </a:r>
            <a:r>
              <a:rPr lang="zh-TW" altLang="zh-TW" b="0" dirty="0">
                <a:solidFill>
                  <a:prstClr val="black"/>
                </a:solidFill>
                <a:latin typeface="Constantia"/>
                <a:ea typeface="標楷體" panose="03000509000000000000" pitchFamily="65" charset="-120"/>
              </a:rPr>
              <a:t>擔保維持率計算</a:t>
            </a:r>
            <a:endParaRPr lang="zh-TW" altLang="en-US" b="0" dirty="0">
              <a:solidFill>
                <a:srgbClr val="663300"/>
              </a:solidFill>
              <a:effectLst>
                <a:outerShdw blurRad="38100" dist="38100" dir="2700000" algn="tl">
                  <a:srgbClr val="C0C0C0"/>
                </a:outerShdw>
              </a:effectLst>
              <a:latin typeface="標楷體" pitchFamily="65" charset="-120"/>
              <a:ea typeface="標楷體" pitchFamily="65" charset="-120"/>
            </a:endParaRPr>
          </a:p>
          <a:p>
            <a:endParaRPr lang="zh-TW" altLang="en-US" dirty="0"/>
          </a:p>
        </p:txBody>
      </p:sp>
    </p:spTree>
    <p:extLst>
      <p:ext uri="{BB962C8B-B14F-4D97-AF65-F5344CB8AC3E}">
        <p14:creationId xmlns:p14="http://schemas.microsoft.com/office/powerpoint/2010/main" val="3839031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lnSpcReduction="10000"/>
          </a:bodyPr>
          <a:lstStyle/>
          <a:p>
            <a:pPr marL="0" lvl="0" indent="0">
              <a:lnSpc>
                <a:spcPct val="150000"/>
              </a:lnSpc>
              <a:spcBef>
                <a:spcPts val="0"/>
              </a:spcBef>
              <a:buClrTx/>
              <a:buSzTx/>
              <a:buNone/>
            </a:pPr>
            <a:r>
              <a:rPr lang="zh-TW" altLang="en-US" sz="3600" dirty="0">
                <a:latin typeface="Constantia"/>
                <a:ea typeface="標楷體" panose="03000509000000000000" pitchFamily="65" charset="-120"/>
              </a:rPr>
              <a:t>壹、前言</a:t>
            </a:r>
            <a:endParaRPr lang="en-US" altLang="zh-TW" sz="3600" dirty="0">
              <a:latin typeface="Constantia"/>
              <a:ea typeface="標楷體" panose="03000509000000000000" pitchFamily="65" charset="-120"/>
            </a:endParaRPr>
          </a:p>
          <a:p>
            <a:pPr marL="0" lvl="0" indent="0">
              <a:lnSpc>
                <a:spcPct val="150000"/>
              </a:lnSpc>
              <a:spcBef>
                <a:spcPts val="0"/>
              </a:spcBef>
              <a:buClrTx/>
              <a:buSzTx/>
              <a:buNone/>
            </a:pPr>
            <a:r>
              <a:rPr lang="zh-TW" altLang="en-US" sz="3600" dirty="0">
                <a:latin typeface="Constantia"/>
                <a:ea typeface="標楷體" panose="03000509000000000000" pitchFamily="65" charset="-120"/>
              </a:rPr>
              <a:t>貳、</a:t>
            </a:r>
            <a:r>
              <a:rPr kumimoji="1" lang="zh-TW" altLang="en-US" sz="3600" dirty="0">
                <a:latin typeface="Times New Roman" charset="0"/>
                <a:ea typeface="標楷體" pitchFamily="65" charset="-120"/>
              </a:rPr>
              <a:t>申請程序與要件</a:t>
            </a:r>
            <a:endParaRPr lang="en-US" altLang="zh-TW" sz="3600" dirty="0">
              <a:latin typeface="Constantia"/>
              <a:ea typeface="標楷體" panose="03000509000000000000" pitchFamily="65" charset="-120"/>
            </a:endParaRPr>
          </a:p>
          <a:p>
            <a:pPr marL="0" lvl="0" indent="0">
              <a:lnSpc>
                <a:spcPct val="150000"/>
              </a:lnSpc>
              <a:spcBef>
                <a:spcPts val="0"/>
              </a:spcBef>
              <a:buClrTx/>
              <a:buSzTx/>
              <a:buNone/>
            </a:pPr>
            <a:r>
              <a:rPr lang="zh-TW" altLang="en-US" sz="3600" dirty="0">
                <a:latin typeface="Constantia"/>
                <a:ea typeface="標楷體" panose="03000509000000000000" pitchFamily="65" charset="-120"/>
              </a:rPr>
              <a:t>參、</a:t>
            </a:r>
            <a:r>
              <a:rPr lang="zh-TW" altLang="en-US" sz="3600" dirty="0">
                <a:latin typeface="標楷體" pitchFamily="65" charset="-120"/>
                <a:ea typeface="標楷體" pitchFamily="65" charset="-120"/>
              </a:rPr>
              <a:t>擔保品範圍</a:t>
            </a:r>
            <a:endParaRPr lang="en-US" altLang="zh-TW" sz="3600" dirty="0">
              <a:latin typeface="Constantia"/>
              <a:ea typeface="標楷體" panose="03000509000000000000" pitchFamily="65" charset="-120"/>
            </a:endParaRPr>
          </a:p>
          <a:p>
            <a:pPr marL="0" lvl="0" indent="0">
              <a:lnSpc>
                <a:spcPct val="150000"/>
              </a:lnSpc>
              <a:spcBef>
                <a:spcPts val="0"/>
              </a:spcBef>
              <a:buClrTx/>
              <a:buSzTx/>
              <a:buNone/>
            </a:pPr>
            <a:r>
              <a:rPr lang="zh-TW" altLang="en-US" sz="3600" dirty="0">
                <a:latin typeface="Constantia"/>
                <a:ea typeface="標楷體" panose="03000509000000000000" pitchFamily="65" charset="-120"/>
              </a:rPr>
              <a:t>肆、</a:t>
            </a:r>
            <a:r>
              <a:rPr lang="zh-TW" altLang="en-US" sz="3600" dirty="0">
                <a:latin typeface="標楷體" pitchFamily="65" charset="-120"/>
                <a:ea typeface="標楷體" pitchFamily="65" charset="-120"/>
              </a:rPr>
              <a:t>融通期限</a:t>
            </a:r>
            <a:endParaRPr lang="en-US" altLang="zh-TW" sz="3600" dirty="0">
              <a:latin typeface="Constantia"/>
              <a:ea typeface="標楷體" panose="03000509000000000000" pitchFamily="65" charset="-120"/>
            </a:endParaRPr>
          </a:p>
          <a:p>
            <a:pPr marL="0" lvl="0" indent="0">
              <a:lnSpc>
                <a:spcPct val="150000"/>
              </a:lnSpc>
              <a:spcBef>
                <a:spcPts val="0"/>
              </a:spcBef>
              <a:buClrTx/>
              <a:buSzTx/>
              <a:buNone/>
            </a:pPr>
            <a:r>
              <a:rPr lang="zh-TW" altLang="en-US" sz="3600" dirty="0">
                <a:latin typeface="Constantia"/>
                <a:ea typeface="標楷體" panose="03000509000000000000" pitchFamily="65" charset="-120"/>
              </a:rPr>
              <a:t>伍、</a:t>
            </a:r>
            <a:r>
              <a:rPr lang="zh-TW" altLang="zh-TW" sz="3600" dirty="0">
                <a:latin typeface="Constantia"/>
                <a:ea typeface="標楷體" panose="03000509000000000000" pitchFamily="65" charset="-120"/>
              </a:rPr>
              <a:t>帳戶開立</a:t>
            </a:r>
            <a:r>
              <a:rPr lang="zh-TW" altLang="en-US" sz="3600" dirty="0">
                <a:latin typeface="Constantia"/>
                <a:ea typeface="標楷體" panose="03000509000000000000" pitchFamily="65" charset="-120"/>
              </a:rPr>
              <a:t>及終止</a:t>
            </a:r>
            <a:endParaRPr lang="en-US" altLang="zh-TW" sz="3600" dirty="0">
              <a:latin typeface="Constantia"/>
              <a:ea typeface="標楷體" panose="03000509000000000000" pitchFamily="65" charset="-120"/>
            </a:endParaRPr>
          </a:p>
          <a:p>
            <a:pPr marL="0" lvl="0" indent="0">
              <a:lnSpc>
                <a:spcPct val="150000"/>
              </a:lnSpc>
              <a:spcBef>
                <a:spcPts val="0"/>
              </a:spcBef>
              <a:buClrTx/>
              <a:buSzTx/>
              <a:buNone/>
              <a:defRPr/>
            </a:pPr>
            <a:r>
              <a:rPr lang="zh-TW" altLang="en-US" sz="3600" dirty="0">
                <a:latin typeface="Constantia"/>
                <a:ea typeface="標楷體" panose="03000509000000000000" pitchFamily="65" charset="-120"/>
              </a:rPr>
              <a:t>陸、</a:t>
            </a:r>
            <a:r>
              <a:rPr lang="zh-TW" altLang="en-US" sz="3600" dirty="0">
                <a:latin typeface="標楷體" pitchFamily="65" charset="-120"/>
                <a:ea typeface="標楷體" pitchFamily="65" charset="-120"/>
              </a:rPr>
              <a:t>擔保品融通計算</a:t>
            </a:r>
            <a:endParaRPr lang="en-US" altLang="zh-TW" sz="3600" dirty="0">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2</a:t>
            </a:fld>
            <a:endParaRPr lang="en-US"/>
          </a:p>
        </p:txBody>
      </p:sp>
      <p:sp>
        <p:nvSpPr>
          <p:cNvPr id="4" name="文字版面配置區 3"/>
          <p:cNvSpPr>
            <a:spLocks noGrp="1"/>
          </p:cNvSpPr>
          <p:nvPr>
            <p:ph type="body" idx="14"/>
          </p:nvPr>
        </p:nvSpPr>
        <p:spPr/>
        <p:txBody>
          <a:bodyPr/>
          <a:lstStyle/>
          <a:p>
            <a:r>
              <a:rPr lang="zh-TW" altLang="en-US" b="0" dirty="0">
                <a:latin typeface="Constantia"/>
                <a:ea typeface="標楷體" panose="03000509000000000000" pitchFamily="65" charset="-120"/>
                <a:cs typeface="+mj-cs"/>
              </a:rPr>
              <a:t>簡報大綱</a:t>
            </a:r>
            <a:endParaRPr lang="zh-TW" altLang="en-US" dirty="0"/>
          </a:p>
        </p:txBody>
      </p:sp>
    </p:spTree>
    <p:extLst>
      <p:ext uri="{BB962C8B-B14F-4D97-AF65-F5344CB8AC3E}">
        <p14:creationId xmlns:p14="http://schemas.microsoft.com/office/powerpoint/2010/main" val="28172700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marL="342900" lvl="0" indent="-342900" fontAlgn="base">
              <a:lnSpc>
                <a:spcPct val="100000"/>
              </a:lnSpc>
              <a:spcBef>
                <a:spcPct val="20000"/>
              </a:spcBef>
              <a:spcAft>
                <a:spcPct val="0"/>
              </a:spcAft>
              <a:buClrTx/>
              <a:buSzTx/>
              <a:buNone/>
            </a:pPr>
            <a:r>
              <a:rPr lang="zh-TW" altLang="en-US" sz="2800" dirty="0">
                <a:solidFill>
                  <a:srgbClr val="FF0000"/>
                </a:solidFill>
                <a:latin typeface="Constantia"/>
                <a:ea typeface="標楷體" panose="03000509000000000000" pitchFamily="65" charset="-120"/>
              </a:rPr>
              <a:t>違反規定之型態</a:t>
            </a:r>
            <a:endParaRPr lang="en-US" altLang="zh-TW" sz="2800" dirty="0">
              <a:solidFill>
                <a:srgbClr val="FF0000"/>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2800" dirty="0">
                <a:solidFill>
                  <a:prstClr val="black"/>
                </a:solidFill>
                <a:latin typeface="Constantia"/>
                <a:ea typeface="標楷體" panose="03000509000000000000" pitchFamily="65" charset="-120"/>
              </a:rPr>
              <a:t>一、</a:t>
            </a:r>
            <a:r>
              <a:rPr lang="zh-TW" altLang="zh-TW" sz="2800" dirty="0">
                <a:solidFill>
                  <a:prstClr val="black"/>
                </a:solidFill>
                <a:latin typeface="Constantia"/>
                <a:ea typeface="標楷體" panose="03000509000000000000" pitchFamily="65" charset="-120"/>
              </a:rPr>
              <a:t>融通期限屆滿未清償者。</a:t>
            </a:r>
          </a:p>
          <a:p>
            <a:pPr marL="342900" lvl="0" indent="-342900" fontAlgn="base">
              <a:lnSpc>
                <a:spcPct val="100000"/>
              </a:lnSpc>
              <a:spcBef>
                <a:spcPct val="20000"/>
              </a:spcBef>
              <a:spcAft>
                <a:spcPct val="0"/>
              </a:spcAft>
              <a:buClrTx/>
              <a:buSzTx/>
              <a:buNone/>
            </a:pPr>
            <a:r>
              <a:rPr lang="zh-TW" altLang="zh-TW" sz="2800" dirty="0">
                <a:solidFill>
                  <a:prstClr val="black"/>
                </a:solidFill>
                <a:latin typeface="Constantia"/>
                <a:ea typeface="標楷體" panose="03000509000000000000" pitchFamily="65" charset="-120"/>
              </a:rPr>
              <a:t>二、未依規定償還融通者</a:t>
            </a:r>
            <a:r>
              <a:rPr lang="en-US" altLang="zh-TW"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第十九條</a:t>
            </a:r>
            <a:r>
              <a:rPr lang="en-US" altLang="zh-TW" sz="2800" dirty="0">
                <a:solidFill>
                  <a:prstClr val="black"/>
                </a:solidFill>
                <a:latin typeface="Constantia"/>
                <a:ea typeface="標楷體" panose="03000509000000000000" pitchFamily="65" charset="-120"/>
              </a:rPr>
              <a:t>)</a:t>
            </a:r>
          </a:p>
          <a:p>
            <a:pPr marL="7200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標楷體" panose="03000509000000000000" pitchFamily="65" charset="-120"/>
                <a:ea typeface="標楷體" panose="03000509000000000000" pitchFamily="65" charset="-120"/>
              </a:rPr>
              <a:t>公告停止買賣、終止上市或櫃檯買賣</a:t>
            </a:r>
            <a:endParaRPr lang="en-US" altLang="zh-TW" sz="2800" dirty="0">
              <a:solidFill>
                <a:prstClr val="black"/>
              </a:solidFill>
              <a:latin typeface="標楷體" panose="03000509000000000000" pitchFamily="65" charset="-120"/>
              <a:ea typeface="標楷體" panose="03000509000000000000" pitchFamily="65" charset="-120"/>
            </a:endParaRPr>
          </a:p>
          <a:p>
            <a:pPr marL="720000" lvl="0" indent="-342900" fontAlgn="base">
              <a:lnSpc>
                <a:spcPct val="100000"/>
              </a:lnSpc>
              <a:spcBef>
                <a:spcPct val="20000"/>
              </a:spcBef>
              <a:spcAft>
                <a:spcPct val="0"/>
              </a:spcAft>
              <a:buClrTx/>
              <a:buSzTx/>
              <a:buFont typeface="Wingdings" pitchFamily="2" charset="2"/>
              <a:buChar char="ü"/>
            </a:pPr>
            <a:r>
              <a:rPr lang="zh-TW" altLang="en-US" sz="2800" dirty="0">
                <a:solidFill>
                  <a:prstClr val="black"/>
                </a:solidFill>
                <a:latin typeface="標楷體" panose="03000509000000000000" pitchFamily="65" charset="-120"/>
                <a:ea typeface="標楷體" panose="03000509000000000000" pitchFamily="65" charset="-120"/>
              </a:rPr>
              <a:t>債券</a:t>
            </a:r>
            <a:r>
              <a:rPr lang="zh-TW" altLang="zh-TW" sz="2800" dirty="0">
                <a:solidFill>
                  <a:prstClr val="black"/>
                </a:solidFill>
                <a:latin typeface="標楷體" panose="03000509000000000000" pitchFamily="65" charset="-120"/>
                <a:ea typeface="標楷體" panose="03000509000000000000" pitchFamily="65" charset="-120"/>
              </a:rPr>
              <a:t>部分還本</a:t>
            </a:r>
            <a:endParaRPr lang="en-US" altLang="zh-TW" sz="2800" dirty="0">
              <a:solidFill>
                <a:prstClr val="black"/>
              </a:solidFill>
              <a:latin typeface="標楷體" panose="03000509000000000000" pitchFamily="65" charset="-120"/>
              <a:ea typeface="標楷體" panose="03000509000000000000" pitchFamily="65" charset="-120"/>
            </a:endParaRPr>
          </a:p>
          <a:p>
            <a:pPr marL="7200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標楷體" panose="03000509000000000000" pitchFamily="65" charset="-120"/>
                <a:ea typeface="標楷體" panose="03000509000000000000" pitchFamily="65" charset="-120"/>
              </a:rPr>
              <a:t>基金受益憑證合併或其信託契約終止或存續期滿</a:t>
            </a:r>
          </a:p>
          <a:p>
            <a:pPr marL="342900" lvl="0" indent="-342900" fontAlgn="base">
              <a:lnSpc>
                <a:spcPct val="100000"/>
              </a:lnSpc>
              <a:spcBef>
                <a:spcPct val="20000"/>
              </a:spcBef>
              <a:spcAft>
                <a:spcPct val="0"/>
              </a:spcAft>
              <a:buClrTx/>
              <a:buSzTx/>
              <a:buNone/>
            </a:pPr>
            <a:r>
              <a:rPr lang="zh-TW" altLang="zh-TW" sz="2800" dirty="0">
                <a:solidFill>
                  <a:prstClr val="black"/>
                </a:solidFill>
                <a:latin typeface="Constantia"/>
                <a:ea typeface="標楷體" panose="03000509000000000000" pitchFamily="65" charset="-120"/>
              </a:rPr>
              <a:t>三、未依規定補繳差額者</a:t>
            </a:r>
            <a:r>
              <a:rPr lang="en-US" altLang="zh-TW"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第二十條</a:t>
            </a:r>
            <a:r>
              <a:rPr lang="en-US" altLang="zh-TW" sz="2800" dirty="0">
                <a:solidFill>
                  <a:prstClr val="black"/>
                </a:solidFill>
                <a:latin typeface="Constantia"/>
                <a:ea typeface="標楷體" panose="03000509000000000000" pitchFamily="65" charset="-120"/>
              </a:rPr>
              <a:t>)</a:t>
            </a:r>
            <a:endParaRPr lang="zh-TW"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zh-TW" sz="2800" dirty="0">
                <a:solidFill>
                  <a:prstClr val="black"/>
                </a:solidFill>
                <a:latin typeface="Constantia"/>
                <a:ea typeface="標楷體" panose="03000509000000000000" pitchFamily="65" charset="-120"/>
              </a:rPr>
              <a:t>四、未依規定</a:t>
            </a:r>
            <a:r>
              <a:rPr lang="zh-TW" altLang="en-US" sz="2800" dirty="0">
                <a:solidFill>
                  <a:prstClr val="black"/>
                </a:solidFill>
                <a:latin typeface="Constantia"/>
                <a:ea typeface="標楷體" panose="03000509000000000000" pitchFamily="65" charset="-120"/>
              </a:rPr>
              <a:t>更</a:t>
            </a:r>
            <a:r>
              <a:rPr lang="zh-TW" altLang="zh-TW" sz="2800" dirty="0">
                <a:solidFill>
                  <a:prstClr val="black"/>
                </a:solidFill>
                <a:latin typeface="Constantia"/>
                <a:ea typeface="標楷體" panose="03000509000000000000" pitchFamily="65" charset="-120"/>
              </a:rPr>
              <a:t>換</a:t>
            </a:r>
            <a:r>
              <a:rPr lang="zh-TW" altLang="en-US" sz="2800" dirty="0">
                <a:solidFill>
                  <a:prstClr val="black"/>
                </a:solidFill>
                <a:latin typeface="Constantia"/>
                <a:ea typeface="標楷體" panose="03000509000000000000" pitchFamily="65" charset="-120"/>
              </a:rPr>
              <a:t>擔保品</a:t>
            </a:r>
            <a:r>
              <a:rPr lang="zh-TW" altLang="zh-TW" sz="2800" dirty="0">
                <a:solidFill>
                  <a:prstClr val="black"/>
                </a:solidFill>
                <a:latin typeface="Constantia"/>
                <a:ea typeface="標楷體" panose="03000509000000000000" pitchFamily="65" charset="-120"/>
              </a:rPr>
              <a:t>或</a:t>
            </a:r>
            <a:r>
              <a:rPr lang="zh-TW" altLang="en-US" sz="2800" dirty="0">
                <a:solidFill>
                  <a:prstClr val="black"/>
                </a:solidFill>
                <a:latin typeface="Constantia"/>
                <a:ea typeface="標楷體" panose="03000509000000000000" pitchFamily="65" charset="-120"/>
              </a:rPr>
              <a:t>補繳擔保</a:t>
            </a:r>
            <a:r>
              <a:rPr lang="zh-TW" altLang="zh-TW" sz="2800" dirty="0">
                <a:solidFill>
                  <a:prstClr val="black"/>
                </a:solidFill>
                <a:latin typeface="Constantia"/>
                <a:ea typeface="標楷體" panose="03000509000000000000" pitchFamily="65" charset="-120"/>
              </a:rPr>
              <a:t>品者</a:t>
            </a:r>
            <a:r>
              <a:rPr lang="en-US" altLang="zh-TW"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第二十三條</a:t>
            </a:r>
            <a:r>
              <a:rPr lang="en-US" altLang="zh-TW" sz="2800" dirty="0">
                <a:solidFill>
                  <a:prstClr val="black"/>
                </a:solidFill>
                <a:latin typeface="Constantia"/>
                <a:ea typeface="標楷體" panose="03000509000000000000" pitchFamily="65" charset="-120"/>
              </a:rPr>
              <a:t>)</a:t>
            </a:r>
            <a:endParaRPr lang="zh-TW" altLang="zh-TW" sz="2800" dirty="0">
              <a:solidFill>
                <a:prstClr val="black"/>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20</a:t>
            </a:fld>
            <a:endParaRPr lang="en-US"/>
          </a:p>
        </p:txBody>
      </p:sp>
      <p:sp>
        <p:nvSpPr>
          <p:cNvPr id="4" name="文字版面配置區 3"/>
          <p:cNvSpPr>
            <a:spLocks noGrp="1"/>
          </p:cNvSpPr>
          <p:nvPr>
            <p:ph type="body" idx="14"/>
          </p:nvPr>
        </p:nvSpPr>
        <p:spPr/>
        <p:txBody>
          <a:bodyPr/>
          <a:lstStyle/>
          <a:p>
            <a:r>
              <a:rPr lang="zh-TW" altLang="en-US" b="0" dirty="0">
                <a:solidFill>
                  <a:prstClr val="black"/>
                </a:solidFill>
                <a:latin typeface="Constantia"/>
                <a:ea typeface="標楷體" panose="03000509000000000000" pitchFamily="65" charset="-120"/>
                <a:cs typeface="+mj-cs"/>
              </a:rPr>
              <a:t>捌、</a:t>
            </a:r>
            <a:r>
              <a:rPr lang="zh-TW" altLang="zh-TW" b="0" dirty="0">
                <a:solidFill>
                  <a:prstClr val="black"/>
                </a:solidFill>
                <a:latin typeface="Constantia"/>
                <a:ea typeface="標楷體" panose="03000509000000000000" pitchFamily="65" charset="-120"/>
                <a:cs typeface="+mj-cs"/>
              </a:rPr>
              <a:t>違反規定之處理</a:t>
            </a:r>
            <a:endParaRPr lang="zh-TW" altLang="en-US" dirty="0"/>
          </a:p>
        </p:txBody>
      </p:sp>
    </p:spTree>
    <p:extLst>
      <p:ext uri="{BB962C8B-B14F-4D97-AF65-F5344CB8AC3E}">
        <p14:creationId xmlns:p14="http://schemas.microsoft.com/office/powerpoint/2010/main" val="14088604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60608" y="1407555"/>
            <a:ext cx="11460056" cy="4943818"/>
          </a:xfrm>
        </p:spPr>
        <p:txBody>
          <a:bodyPr>
            <a:normAutofit/>
          </a:bodyPr>
          <a:lstStyle/>
          <a:p>
            <a:pPr marL="0" lvl="0" indent="-342900" fontAlgn="base">
              <a:lnSpc>
                <a:spcPct val="100000"/>
              </a:lnSpc>
              <a:spcBef>
                <a:spcPct val="20000"/>
              </a:spcBef>
              <a:spcAft>
                <a:spcPct val="0"/>
              </a:spcAft>
              <a:buClrTx/>
              <a:buSzTx/>
              <a:buNone/>
            </a:pPr>
            <a:r>
              <a:rPr lang="zh-TW" altLang="en-US" sz="2800" dirty="0">
                <a:solidFill>
                  <a:prstClr val="black"/>
                </a:solidFill>
                <a:latin typeface="Constantia"/>
                <a:ea typeface="標楷體" panose="03000509000000000000" pitchFamily="65" charset="-120"/>
              </a:rPr>
              <a:t>一、</a:t>
            </a:r>
            <a:r>
              <a:rPr lang="zh-TW" altLang="en-US" sz="2800" u="sng" dirty="0">
                <a:solidFill>
                  <a:srgbClr val="FF0000"/>
                </a:solidFill>
                <a:latin typeface="Constantia"/>
                <a:ea typeface="標楷體" panose="03000509000000000000" pitchFamily="65" charset="-120"/>
              </a:rPr>
              <a:t>處分擔保品</a:t>
            </a:r>
            <a:r>
              <a:rPr lang="zh-TW" altLang="en-US" sz="2800" dirty="0">
                <a:solidFill>
                  <a:srgbClr val="FF0000"/>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委託他證券經紀商開立之</a:t>
            </a:r>
            <a:r>
              <a:rPr lang="zh-TW" altLang="zh-TW" sz="2800" dirty="0">
                <a:solidFill>
                  <a:srgbClr val="FF0000"/>
                </a:solidFill>
                <a:latin typeface="Constantia"/>
                <a:ea typeface="標楷體" panose="03000509000000000000" pitchFamily="65" charset="-120"/>
              </a:rPr>
              <a:t>「借貸款項違約處理專戶」</a:t>
            </a:r>
            <a:endParaRPr lang="en-US" altLang="zh-TW" sz="2800" dirty="0">
              <a:solidFill>
                <a:srgbClr val="FF0000"/>
              </a:solidFill>
              <a:latin typeface="Constantia"/>
              <a:ea typeface="標楷體" panose="03000509000000000000" pitchFamily="65" charset="-120"/>
            </a:endParaRPr>
          </a:p>
          <a:p>
            <a:pPr marL="0" lvl="0" indent="-342900" fontAlgn="base">
              <a:lnSpc>
                <a:spcPct val="100000"/>
              </a:lnSpc>
              <a:spcBef>
                <a:spcPct val="20000"/>
              </a:spcBef>
              <a:spcAft>
                <a:spcPct val="0"/>
              </a:spcAft>
              <a:buClrTx/>
              <a:buSzTx/>
              <a:buNone/>
            </a:pPr>
            <a:r>
              <a:rPr lang="en-US" altLang="zh-TW" sz="2800" dirty="0">
                <a:solidFill>
                  <a:srgbClr val="FF0000"/>
                </a:solidFill>
                <a:latin typeface="Constantia"/>
                <a:ea typeface="標楷體" panose="03000509000000000000" pitchFamily="65" charset="-120"/>
              </a:rPr>
              <a:t>       </a:t>
            </a:r>
            <a:r>
              <a:rPr lang="zh-TW" altLang="en-US" sz="2800" dirty="0">
                <a:solidFill>
                  <a:prstClr val="black"/>
                </a:solidFill>
                <a:latin typeface="Constantia"/>
                <a:ea typeface="標楷體" panose="03000509000000000000" pitchFamily="65" charset="-120"/>
              </a:rPr>
              <a:t>賣出、</a:t>
            </a:r>
            <a:r>
              <a:rPr lang="zh-TW" altLang="zh-TW" sz="2800" dirty="0">
                <a:solidFill>
                  <a:prstClr val="black"/>
                </a:solidFill>
                <a:latin typeface="Constantia"/>
                <a:ea typeface="標楷體" panose="03000509000000000000" pitchFamily="65" charset="-120"/>
              </a:rPr>
              <a:t>基金受益憑證則辦理贖回</a:t>
            </a:r>
          </a:p>
          <a:p>
            <a:pPr marL="342900" lvl="0" indent="-342900" fontAlgn="base">
              <a:lnSpc>
                <a:spcPct val="100000"/>
              </a:lnSpc>
              <a:spcBef>
                <a:spcPct val="20000"/>
              </a:spcBef>
              <a:spcAft>
                <a:spcPct val="0"/>
              </a:spcAft>
              <a:buClrTx/>
              <a:buSzTx/>
              <a:buNone/>
            </a:pPr>
            <a:r>
              <a:rPr lang="zh-TW" altLang="zh-TW" sz="2800" dirty="0">
                <a:solidFill>
                  <a:prstClr val="black"/>
                </a:solidFill>
                <a:latin typeface="Constantia"/>
                <a:ea typeface="標楷體" panose="03000509000000000000" pitchFamily="65" charset="-120"/>
              </a:rPr>
              <a:t>二、</a:t>
            </a:r>
            <a:r>
              <a:rPr lang="zh-TW" altLang="en-US" sz="2800" u="sng" dirty="0">
                <a:solidFill>
                  <a:srgbClr val="FF0000"/>
                </a:solidFill>
                <a:latin typeface="Constantia"/>
                <a:ea typeface="標楷體" panose="03000509000000000000" pitchFamily="65" charset="-120"/>
              </a:rPr>
              <a:t>終止契約</a:t>
            </a:r>
            <a:r>
              <a:rPr lang="zh-TW" altLang="en-US" sz="2800" dirty="0">
                <a:solidFill>
                  <a:srgbClr val="FF0000"/>
                </a:solidFill>
                <a:latin typeface="Constantia"/>
                <a:ea typeface="標楷體" panose="03000509000000000000" pitchFamily="65" charset="-120"/>
              </a:rPr>
              <a:t>：</a:t>
            </a:r>
            <a:endParaRPr lang="en-US" altLang="zh-TW" sz="2800" dirty="0">
              <a:solidFill>
                <a:srgbClr val="FF0000"/>
              </a:solidFill>
              <a:latin typeface="Constantia"/>
              <a:ea typeface="標楷體" panose="03000509000000000000" pitchFamily="65" charset="-120"/>
            </a:endParaRPr>
          </a:p>
          <a:p>
            <a:pPr marL="6480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處分後仍有不足者，應通知客戶限期清償，</a:t>
            </a:r>
            <a:r>
              <a:rPr lang="zh-TW" altLang="zh-TW" sz="2800" dirty="0">
                <a:solidFill>
                  <a:srgbClr val="FF0000"/>
                </a:solidFill>
                <a:latin typeface="Constantia"/>
                <a:ea typeface="標楷體" panose="03000509000000000000" pitchFamily="65" charset="-120"/>
              </a:rPr>
              <a:t>未結清者即為違規</a:t>
            </a:r>
            <a:r>
              <a:rPr lang="zh-TW" altLang="zh-TW" sz="2800" dirty="0">
                <a:solidFill>
                  <a:prstClr val="black"/>
                </a:solidFill>
                <a:latin typeface="Constantia"/>
                <a:ea typeface="標楷體" panose="03000509000000000000" pitchFamily="65" charset="-120"/>
              </a:rPr>
              <a:t>，應終止</a:t>
            </a:r>
            <a:r>
              <a:rPr lang="zh-TW" altLang="en-US" sz="2800" dirty="0">
                <a:solidFill>
                  <a:prstClr val="black"/>
                </a:solidFill>
                <a:latin typeface="Constantia"/>
                <a:ea typeface="標楷體" panose="03000509000000000000" pitchFamily="65" charset="-120"/>
              </a:rPr>
              <a:t>契約並</a:t>
            </a:r>
            <a:r>
              <a:rPr lang="zh-TW" altLang="zh-TW" sz="2800" dirty="0">
                <a:solidFill>
                  <a:prstClr val="black"/>
                </a:solidFill>
                <a:latin typeface="Constantia"/>
                <a:ea typeface="標楷體" panose="03000509000000000000" pitchFamily="65" charset="-120"/>
              </a:rPr>
              <a:t>申報</a:t>
            </a:r>
            <a:r>
              <a:rPr lang="zh-TW" altLang="en-US" sz="2800" dirty="0">
                <a:solidFill>
                  <a:prstClr val="black"/>
                </a:solidFill>
                <a:latin typeface="Constantia"/>
                <a:ea typeface="標楷體" panose="03000509000000000000" pitchFamily="65" charset="-120"/>
              </a:rPr>
              <a:t>，並</a:t>
            </a:r>
            <a:r>
              <a:rPr lang="zh-TW" altLang="zh-TW" sz="2800" dirty="0">
                <a:solidFill>
                  <a:prstClr val="black"/>
                </a:solidFill>
                <a:latin typeface="Constantia"/>
                <a:ea typeface="標楷體" panose="03000509000000000000" pitchFamily="65" charset="-120"/>
              </a:rPr>
              <a:t>得自逾期日起至清償日止，按所定融通利率</a:t>
            </a:r>
            <a:r>
              <a:rPr lang="en-US" altLang="zh-TW" sz="2800" dirty="0">
                <a:solidFill>
                  <a:prstClr val="black"/>
                </a:solidFill>
                <a:latin typeface="標楷體" panose="03000509000000000000" pitchFamily="65" charset="-120"/>
                <a:ea typeface="標楷體" panose="03000509000000000000" pitchFamily="65" charset="-120"/>
              </a:rPr>
              <a:t>10%</a:t>
            </a:r>
            <a:r>
              <a:rPr lang="zh-TW" altLang="zh-TW" sz="2800" dirty="0">
                <a:solidFill>
                  <a:prstClr val="black"/>
                </a:solidFill>
                <a:latin typeface="Constantia"/>
                <a:ea typeface="標楷體" panose="03000509000000000000" pitchFamily="65" charset="-120"/>
              </a:rPr>
              <a:t>收取違約金</a:t>
            </a:r>
            <a:endParaRPr lang="en-US" altLang="zh-TW" sz="2800" dirty="0">
              <a:solidFill>
                <a:srgbClr val="FF0000"/>
              </a:solidFill>
              <a:latin typeface="Constantia"/>
              <a:ea typeface="標楷體" panose="03000509000000000000" pitchFamily="65" charset="-120"/>
            </a:endParaRPr>
          </a:p>
          <a:p>
            <a:pPr marL="6480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華僑及外國人經證券交易所或期貨交易所</a:t>
            </a:r>
            <a:r>
              <a:rPr lang="zh-TW" altLang="zh-TW" sz="2800" dirty="0">
                <a:solidFill>
                  <a:srgbClr val="FF0000"/>
                </a:solidFill>
                <a:latin typeface="Constantia"/>
                <a:ea typeface="標楷體" panose="03000509000000000000" pitchFamily="65" charset="-120"/>
              </a:rPr>
              <a:t>註銷登記</a:t>
            </a:r>
            <a:r>
              <a:rPr lang="zh-TW" altLang="zh-TW" sz="2800" dirty="0">
                <a:solidFill>
                  <a:prstClr val="black"/>
                </a:solidFill>
                <a:latin typeface="Constantia"/>
                <a:ea typeface="標楷體" panose="03000509000000000000" pitchFamily="65" charset="-120"/>
              </a:rPr>
              <a:t>者，證券商接獲通知後不得受理該客戶新增</a:t>
            </a:r>
            <a:r>
              <a:rPr lang="zh-TW" altLang="en-US" sz="2800" dirty="0">
                <a:solidFill>
                  <a:prstClr val="black"/>
                </a:solidFill>
                <a:latin typeface="Constantia"/>
                <a:ea typeface="標楷體" panose="03000509000000000000" pitchFamily="65" charset="-120"/>
              </a:rPr>
              <a:t>不限用途款項借貸交易</a:t>
            </a:r>
            <a:r>
              <a:rPr lang="zh-TW" altLang="zh-TW" sz="2800" dirty="0">
                <a:solidFill>
                  <a:prstClr val="black"/>
                </a:solidFill>
                <a:latin typeface="Constantia"/>
                <a:ea typeface="標楷體" panose="03000509000000000000" pitchFamily="65" charset="-120"/>
              </a:rPr>
              <a:t>並應通知其了結</a:t>
            </a:r>
            <a:r>
              <a:rPr lang="zh-TW" altLang="en-US"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了結</a:t>
            </a:r>
            <a:r>
              <a:rPr lang="zh-TW" altLang="en-US" sz="2800" dirty="0">
                <a:solidFill>
                  <a:prstClr val="black"/>
                </a:solidFill>
                <a:latin typeface="Constantia"/>
                <a:ea typeface="標楷體" panose="03000509000000000000" pitchFamily="65" charset="-120"/>
              </a:rPr>
              <a:t>後契約終止</a:t>
            </a:r>
            <a:endParaRPr lang="zh-TW" altLang="zh-TW" sz="2800" dirty="0">
              <a:solidFill>
                <a:prstClr val="black"/>
              </a:solidFill>
              <a:latin typeface="Constantia"/>
              <a:ea typeface="標楷體" panose="03000509000000000000" pitchFamily="65" charset="-120"/>
            </a:endParaRPr>
          </a:p>
          <a:p>
            <a:pPr marL="0" lvl="0" indent="-342900" fontAlgn="base">
              <a:lnSpc>
                <a:spcPct val="100000"/>
              </a:lnSpc>
              <a:spcBef>
                <a:spcPct val="20000"/>
              </a:spcBef>
              <a:spcAft>
                <a:spcPct val="0"/>
              </a:spcAft>
              <a:buClrTx/>
              <a:buSzTx/>
              <a:buNone/>
            </a:pPr>
            <a:r>
              <a:rPr lang="zh-TW" altLang="en-US" sz="2800" dirty="0">
                <a:solidFill>
                  <a:prstClr val="black"/>
                </a:solidFill>
                <a:latin typeface="Constantia"/>
                <a:ea typeface="標楷體" panose="03000509000000000000" pitchFamily="65" charset="-120"/>
              </a:rPr>
              <a:t>三</a:t>
            </a:r>
            <a:r>
              <a:rPr lang="zh-TW" altLang="zh-TW" sz="2800" dirty="0">
                <a:solidFill>
                  <a:prstClr val="black"/>
                </a:solidFill>
                <a:latin typeface="Constantia"/>
                <a:ea typeface="標楷體" panose="03000509000000000000" pitchFamily="65" charset="-120"/>
              </a:rPr>
              <a:t>、</a:t>
            </a:r>
            <a:r>
              <a:rPr lang="zh-TW" altLang="zh-TW" sz="2800" u="sng" dirty="0">
                <a:solidFill>
                  <a:srgbClr val="FF0000"/>
                </a:solidFill>
                <a:latin typeface="Constantia"/>
                <a:ea typeface="標楷體" panose="03000509000000000000" pitchFamily="65" charset="-120"/>
              </a:rPr>
              <a:t>重新受理</a:t>
            </a:r>
            <a:r>
              <a:rPr lang="zh-TW" altLang="en-US" sz="2800" u="sng" dirty="0">
                <a:solidFill>
                  <a:srgbClr val="FF0000"/>
                </a:solidFill>
                <a:latin typeface="Constantia"/>
                <a:ea typeface="標楷體" panose="03000509000000000000" pitchFamily="65" charset="-120"/>
              </a:rPr>
              <a:t>條件</a:t>
            </a:r>
            <a:r>
              <a:rPr lang="zh-TW" altLang="en-US"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債務結清後始得重新受理簽訂融通契約</a:t>
            </a:r>
            <a:endParaRPr lang="en-US" altLang="zh-TW" sz="2800" dirty="0">
              <a:solidFill>
                <a:prstClr val="black"/>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21</a:t>
            </a:fld>
            <a:endParaRPr lang="en-US"/>
          </a:p>
        </p:txBody>
      </p:sp>
      <p:sp>
        <p:nvSpPr>
          <p:cNvPr id="4" name="文字版面配置區 3"/>
          <p:cNvSpPr>
            <a:spLocks noGrp="1"/>
          </p:cNvSpPr>
          <p:nvPr>
            <p:ph type="body" idx="14"/>
          </p:nvPr>
        </p:nvSpPr>
        <p:spPr/>
        <p:txBody>
          <a:bodyPr/>
          <a:lstStyle/>
          <a:p>
            <a:r>
              <a:rPr lang="zh-TW" altLang="en-US" b="0" dirty="0">
                <a:solidFill>
                  <a:prstClr val="black"/>
                </a:solidFill>
                <a:latin typeface="Constantia"/>
                <a:ea typeface="標楷體" panose="03000509000000000000" pitchFamily="65" charset="-120"/>
                <a:cs typeface="+mj-cs"/>
              </a:rPr>
              <a:t>捌、</a:t>
            </a:r>
            <a:r>
              <a:rPr lang="zh-TW" altLang="zh-TW" b="0" dirty="0">
                <a:solidFill>
                  <a:prstClr val="black"/>
                </a:solidFill>
                <a:latin typeface="Constantia"/>
                <a:ea typeface="標楷體" panose="03000509000000000000" pitchFamily="65" charset="-120"/>
                <a:cs typeface="+mj-cs"/>
              </a:rPr>
              <a:t>違反規定之處理</a:t>
            </a:r>
            <a:endParaRPr lang="zh-TW" altLang="en-US" dirty="0"/>
          </a:p>
        </p:txBody>
      </p:sp>
    </p:spTree>
    <p:extLst>
      <p:ext uri="{BB962C8B-B14F-4D97-AF65-F5344CB8AC3E}">
        <p14:creationId xmlns:p14="http://schemas.microsoft.com/office/powerpoint/2010/main" val="23795975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a:bodyPr>
          <a:lstStyle/>
          <a:p>
            <a:pPr marL="360000" lvl="1" indent="-285750" fontAlgn="base">
              <a:lnSpc>
                <a:spcPct val="100000"/>
              </a:lnSpc>
              <a:spcBef>
                <a:spcPct val="20000"/>
              </a:spcBef>
              <a:spcAft>
                <a:spcPct val="0"/>
              </a:spcAft>
              <a:buClrTx/>
              <a:buSzTx/>
              <a:buFont typeface="Wingdings" pitchFamily="2" charset="2"/>
              <a:buChar char="l"/>
            </a:pPr>
            <a:r>
              <a:rPr lang="zh-TW" altLang="en-US" sz="2400" dirty="0">
                <a:solidFill>
                  <a:srgbClr val="FF0000"/>
                </a:solidFill>
                <a:latin typeface="Constantia"/>
                <a:ea typeface="標楷體" panose="03000509000000000000" pitchFamily="65" charset="-120"/>
              </a:rPr>
              <a:t>禁止</a:t>
            </a:r>
            <a:r>
              <a:rPr lang="zh-TW" altLang="zh-TW" sz="2400" dirty="0">
                <a:solidFill>
                  <a:srgbClr val="FF0000"/>
                </a:solidFill>
                <a:latin typeface="Constantia"/>
                <a:ea typeface="標楷體" panose="03000509000000000000" pitchFamily="65" charset="-120"/>
              </a:rPr>
              <a:t>與關係</a:t>
            </a:r>
            <a:r>
              <a:rPr lang="zh-TW" altLang="en-US" sz="2400" dirty="0">
                <a:solidFill>
                  <a:srgbClr val="FF0000"/>
                </a:solidFill>
                <a:latin typeface="Constantia"/>
                <a:ea typeface="標楷體" panose="03000509000000000000" pitchFamily="65" charset="-120"/>
              </a:rPr>
              <a:t>人</a:t>
            </a:r>
            <a:r>
              <a:rPr lang="zh-TW" altLang="zh-TW" sz="2400" dirty="0">
                <a:solidFill>
                  <a:srgbClr val="FF0000"/>
                </a:solidFill>
                <a:latin typeface="Constantia"/>
                <a:ea typeface="標楷體" panose="03000509000000000000" pitchFamily="65" charset="-120"/>
              </a:rPr>
              <a:t>從事交易</a:t>
            </a:r>
            <a:endParaRPr lang="en-US" altLang="zh-TW" sz="2400" dirty="0">
              <a:solidFill>
                <a:srgbClr val="FF0000"/>
              </a:solidFill>
              <a:latin typeface="Constantia"/>
              <a:ea typeface="標楷體" panose="03000509000000000000" pitchFamily="65" charset="-120"/>
            </a:endParaRPr>
          </a:p>
          <a:p>
            <a:pPr marL="360000" lvl="1" indent="-285750" fontAlgn="base">
              <a:lnSpc>
                <a:spcPct val="100000"/>
              </a:lnSpc>
              <a:spcBef>
                <a:spcPct val="20000"/>
              </a:spcBef>
              <a:spcAft>
                <a:spcPct val="0"/>
              </a:spcAft>
              <a:buClrTx/>
              <a:buSzTx/>
              <a:buFont typeface="Wingdings" pitchFamily="2" charset="2"/>
              <a:buChar char="l"/>
            </a:pPr>
            <a:r>
              <a:rPr lang="zh-TW" altLang="en-US" sz="2400" dirty="0">
                <a:solidFill>
                  <a:srgbClr val="FF0000"/>
                </a:solidFill>
                <a:latin typeface="Constantia"/>
                <a:ea typeface="標楷體" panose="03000509000000000000" pitchFamily="65" charset="-120"/>
              </a:rPr>
              <a:t>集中度控管</a:t>
            </a:r>
            <a:r>
              <a:rPr lang="zh-TW" altLang="en-US" sz="2400" dirty="0">
                <a:solidFill>
                  <a:prstClr val="black"/>
                </a:solidFill>
                <a:latin typeface="Constantia"/>
                <a:ea typeface="標楷體" panose="03000509000000000000" pitchFamily="65" charset="-120"/>
              </a:rPr>
              <a:t>：</a:t>
            </a:r>
            <a:endParaRPr lang="en-US" altLang="zh-TW" sz="2400" dirty="0">
              <a:solidFill>
                <a:prstClr val="black"/>
              </a:solidFill>
              <a:latin typeface="Constantia"/>
              <a:ea typeface="標楷體" panose="03000509000000000000" pitchFamily="65" charset="-120"/>
            </a:endParaRPr>
          </a:p>
          <a:p>
            <a:pPr marL="720000" lvl="1" indent="-285750" fontAlgn="base">
              <a:lnSpc>
                <a:spcPct val="100000"/>
              </a:lnSpc>
              <a:spcBef>
                <a:spcPct val="20000"/>
              </a:spcBef>
              <a:spcAft>
                <a:spcPct val="0"/>
              </a:spcAft>
              <a:buClrTx/>
              <a:buSzTx/>
              <a:buFont typeface="Wingdings" pitchFamily="2" charset="2"/>
              <a:buChar char="ü"/>
            </a:pPr>
            <a:r>
              <a:rPr lang="zh-TW" altLang="en-US" sz="2400" dirty="0">
                <a:solidFill>
                  <a:srgbClr val="FF0000"/>
                </a:solidFill>
                <a:latin typeface="Constantia"/>
                <a:ea typeface="標楷體" panose="03000509000000000000" pitchFamily="65" charset="-120"/>
              </a:rPr>
              <a:t>單一客戶：</a:t>
            </a:r>
            <a:r>
              <a:rPr lang="zh-TW" altLang="zh-TW" sz="2400" dirty="0">
                <a:solidFill>
                  <a:prstClr val="black"/>
                </a:solidFill>
                <a:latin typeface="Constantia"/>
                <a:ea typeface="標楷體" panose="03000509000000000000" pitchFamily="65" charset="-120"/>
              </a:rPr>
              <a:t>融通餘額過度集中於同一人、同一關係人或同一有價證券</a:t>
            </a:r>
            <a:r>
              <a:rPr lang="zh-TW" altLang="en-US" sz="2400" dirty="0">
                <a:solidFill>
                  <a:prstClr val="black"/>
                </a:solidFill>
                <a:latin typeface="Constantia"/>
                <a:ea typeface="標楷體" panose="03000509000000000000" pitchFamily="65" charset="-120"/>
              </a:rPr>
              <a:t>，</a:t>
            </a:r>
            <a:r>
              <a:rPr lang="zh-TW" altLang="zh-TW" sz="2400" dirty="0">
                <a:solidFill>
                  <a:prstClr val="black"/>
                </a:solidFill>
                <a:latin typeface="Constantia"/>
                <a:ea typeface="標楷體" panose="03000509000000000000" pitchFamily="65" charset="-120"/>
              </a:rPr>
              <a:t>訂定內部控制制度</a:t>
            </a:r>
            <a:r>
              <a:rPr lang="zh-TW" altLang="en-US" sz="2400" dirty="0">
                <a:solidFill>
                  <a:prstClr val="black"/>
                </a:solidFill>
                <a:latin typeface="Constantia"/>
                <a:ea typeface="標楷體" panose="03000509000000000000" pitchFamily="65" charset="-120"/>
              </a:rPr>
              <a:t>控管</a:t>
            </a:r>
            <a:r>
              <a:rPr lang="zh-TW" altLang="zh-TW" sz="2400" dirty="0">
                <a:solidFill>
                  <a:prstClr val="black"/>
                </a:solidFill>
                <a:latin typeface="Constantia"/>
                <a:ea typeface="標楷體" panose="03000509000000000000" pitchFamily="65" charset="-120"/>
              </a:rPr>
              <a:t>並訂定風險管理機制</a:t>
            </a:r>
            <a:endParaRPr lang="en-US" altLang="zh-TW" sz="2400" dirty="0">
              <a:solidFill>
                <a:prstClr val="black"/>
              </a:solidFill>
              <a:latin typeface="Constantia"/>
              <a:ea typeface="標楷體" panose="03000509000000000000" pitchFamily="65" charset="-120"/>
            </a:endParaRPr>
          </a:p>
          <a:p>
            <a:pPr marL="720000" lvl="1" indent="-285750" fontAlgn="base">
              <a:lnSpc>
                <a:spcPct val="100000"/>
              </a:lnSpc>
              <a:spcBef>
                <a:spcPct val="20000"/>
              </a:spcBef>
              <a:spcAft>
                <a:spcPct val="0"/>
              </a:spcAft>
              <a:buClrTx/>
              <a:buSzTx/>
              <a:buFont typeface="Wingdings" pitchFamily="2" charset="2"/>
              <a:buChar char="ü"/>
            </a:pPr>
            <a:r>
              <a:rPr lang="x-none" altLang="zh-TW" sz="2400" dirty="0">
                <a:solidFill>
                  <a:srgbClr val="FF0000"/>
                </a:solidFill>
                <a:latin typeface="Constantia"/>
                <a:ea typeface="標楷體" panose="03000509000000000000" pitchFamily="65" charset="-120"/>
              </a:rPr>
              <a:t>單一營業日</a:t>
            </a:r>
            <a:r>
              <a:rPr lang="zh-TW" altLang="x-none" sz="2400" dirty="0">
                <a:solidFill>
                  <a:srgbClr val="FF0000"/>
                </a:solidFill>
                <a:latin typeface="Constantia"/>
                <a:ea typeface="標楷體" panose="03000509000000000000" pitchFamily="65" charset="-120"/>
              </a:rPr>
              <a:t>：</a:t>
            </a:r>
            <a:r>
              <a:rPr lang="x-none" altLang="zh-TW" sz="2400" dirty="0">
                <a:solidFill>
                  <a:prstClr val="black"/>
                </a:solidFill>
                <a:latin typeface="Constantia"/>
                <a:ea typeface="標楷體" panose="03000509000000000000" pitchFamily="65" charset="-120"/>
              </a:rPr>
              <a:t>融通額度超過其淨值</a:t>
            </a:r>
            <a:r>
              <a:rPr lang="en-US" altLang="zh-TW" sz="2400" dirty="0">
                <a:solidFill>
                  <a:prstClr val="black"/>
                </a:solidFill>
                <a:latin typeface="標楷體" panose="03000509000000000000" pitchFamily="65" charset="-120"/>
                <a:ea typeface="標楷體" panose="03000509000000000000" pitchFamily="65" charset="-120"/>
              </a:rPr>
              <a:t>50%</a:t>
            </a:r>
            <a:r>
              <a:rPr lang="x-none" altLang="zh-TW" sz="2400" dirty="0">
                <a:solidFill>
                  <a:prstClr val="black"/>
                </a:solidFill>
                <a:latin typeface="Constantia"/>
                <a:ea typeface="標楷體" panose="03000509000000000000" pitchFamily="65" charset="-120"/>
              </a:rPr>
              <a:t>或達</a:t>
            </a:r>
            <a:r>
              <a:rPr lang="en-US" altLang="zh-TW" sz="2400" dirty="0">
                <a:solidFill>
                  <a:prstClr val="black"/>
                </a:solidFill>
                <a:latin typeface="標楷體" panose="03000509000000000000" pitchFamily="65" charset="-120"/>
                <a:ea typeface="標楷體" panose="03000509000000000000" pitchFamily="65" charset="-120"/>
              </a:rPr>
              <a:t>10</a:t>
            </a:r>
            <a:r>
              <a:rPr lang="x-none" altLang="zh-TW" sz="2400" dirty="0">
                <a:solidFill>
                  <a:prstClr val="black"/>
                </a:solidFill>
                <a:latin typeface="Constantia"/>
                <a:ea typeface="標楷體" panose="03000509000000000000" pitchFamily="65" charset="-120"/>
              </a:rPr>
              <a:t>億元以上者，或對客戶融通餘額超過其淨值</a:t>
            </a:r>
            <a:r>
              <a:rPr lang="en-US" altLang="zh-TW" sz="2400" dirty="0">
                <a:solidFill>
                  <a:prstClr val="black"/>
                </a:solidFill>
                <a:latin typeface="標楷體" panose="03000509000000000000" pitchFamily="65" charset="-120"/>
                <a:ea typeface="標楷體" panose="03000509000000000000" pitchFamily="65" charset="-120"/>
              </a:rPr>
              <a:t>100%</a:t>
            </a:r>
            <a:r>
              <a:rPr lang="x-none" altLang="zh-TW" sz="2400" dirty="0">
                <a:solidFill>
                  <a:prstClr val="black"/>
                </a:solidFill>
                <a:latin typeface="Constantia"/>
                <a:ea typeface="標楷體" panose="03000509000000000000" pitchFamily="65" charset="-120"/>
              </a:rPr>
              <a:t>者</a:t>
            </a:r>
            <a:r>
              <a:rPr lang="x-none" altLang="zh-TW" sz="2400" dirty="0" smtClean="0">
                <a:solidFill>
                  <a:prstClr val="black"/>
                </a:solidFill>
                <a:latin typeface="Constantia"/>
                <a:ea typeface="標楷體" panose="03000509000000000000" pitchFamily="65" charset="-120"/>
              </a:rPr>
              <a:t>，</a:t>
            </a:r>
            <a:r>
              <a:rPr lang="zh-TW" altLang="en-US" sz="2400" dirty="0">
                <a:solidFill>
                  <a:prstClr val="black"/>
                </a:solidFill>
                <a:latin typeface="Constantia"/>
                <a:ea typeface="標楷體" panose="03000509000000000000" pitchFamily="65" charset="-120"/>
              </a:rPr>
              <a:t>證券商須依內部控制制度控管風險</a:t>
            </a:r>
            <a:endParaRPr lang="en-US" altLang="zh-TW" sz="2400" dirty="0">
              <a:solidFill>
                <a:prstClr val="black"/>
              </a:solidFill>
              <a:latin typeface="Constantia"/>
              <a:ea typeface="標楷體" panose="03000509000000000000" pitchFamily="65" charset="-120"/>
            </a:endParaRPr>
          </a:p>
          <a:p>
            <a:pPr marL="360000" lvl="1" indent="-285750" fontAlgn="base">
              <a:lnSpc>
                <a:spcPct val="100000"/>
              </a:lnSpc>
              <a:spcBef>
                <a:spcPct val="20000"/>
              </a:spcBef>
              <a:spcAft>
                <a:spcPct val="0"/>
              </a:spcAft>
              <a:buClrTx/>
              <a:buSzTx/>
              <a:buFont typeface="Wingdings" pitchFamily="2" charset="2"/>
              <a:buChar char="l"/>
            </a:pPr>
            <a:r>
              <a:rPr lang="zh-TW" altLang="en-US" sz="2400" smtClean="0">
                <a:solidFill>
                  <a:srgbClr val="FF0000"/>
                </a:solidFill>
                <a:latin typeface="Constantia"/>
                <a:ea typeface="標楷體" panose="03000509000000000000" pitchFamily="65" charset="-120"/>
              </a:rPr>
              <a:t>額度</a:t>
            </a:r>
            <a:r>
              <a:rPr lang="zh-TW" altLang="en-US" sz="2400" dirty="0">
                <a:solidFill>
                  <a:srgbClr val="FF0000"/>
                </a:solidFill>
                <a:latin typeface="Constantia"/>
                <a:ea typeface="標楷體" panose="03000509000000000000" pitchFamily="65" charset="-120"/>
              </a:rPr>
              <a:t>控管：</a:t>
            </a:r>
            <a:r>
              <a:rPr lang="zh-TW" altLang="zh-TW" sz="2400" dirty="0">
                <a:solidFill>
                  <a:prstClr val="black"/>
                </a:solidFill>
                <a:latin typeface="Constantia"/>
                <a:ea typeface="標楷體" panose="03000509000000000000" pitchFamily="65" charset="-120"/>
              </a:rPr>
              <a:t>對客戶</a:t>
            </a:r>
            <a:r>
              <a:rPr kumimoji="0" lang="zh-TW" altLang="en-US" sz="2400" b="0" i="0" u="sng" strike="noStrike" kern="1200" cap="none" spc="0" normalizeH="0" baseline="0" noProof="0" dirty="0">
                <a:ln>
                  <a:noFill/>
                </a:ln>
                <a:solidFill>
                  <a:prstClr val="black"/>
                </a:solidFill>
                <a:effectLst/>
                <a:uLnTx/>
                <a:uFillTx/>
                <a:latin typeface="Constantia"/>
                <a:ea typeface="標楷體" panose="03000509000000000000" pitchFamily="65" charset="-120"/>
                <a:cs typeface="+mn-cs"/>
              </a:rPr>
              <a:t>不限用途款項借貸</a:t>
            </a:r>
            <a:r>
              <a:rPr lang="zh-TW" altLang="zh-TW" sz="2400" dirty="0">
                <a:solidFill>
                  <a:prstClr val="black"/>
                </a:solidFill>
                <a:latin typeface="Constantia"/>
                <a:ea typeface="標楷體" panose="03000509000000000000" pitchFamily="65" charset="-120"/>
              </a:rPr>
              <a:t>融通總金額，加計</a:t>
            </a:r>
            <a:r>
              <a:rPr lang="zh-TW" altLang="zh-TW" sz="2400" u="sng" dirty="0">
                <a:solidFill>
                  <a:prstClr val="black"/>
                </a:solidFill>
                <a:latin typeface="Constantia"/>
                <a:ea typeface="標楷體" panose="03000509000000000000" pitchFamily="65" charset="-120"/>
              </a:rPr>
              <a:t>辦理證券業務借貸款項</a:t>
            </a:r>
            <a:r>
              <a:rPr lang="zh-TW" altLang="zh-TW" sz="2400" dirty="0">
                <a:solidFill>
                  <a:prstClr val="black"/>
                </a:solidFill>
                <a:latin typeface="Constantia"/>
                <a:ea typeface="標楷體" panose="03000509000000000000" pitchFamily="65" charset="-120"/>
              </a:rPr>
              <a:t>及</a:t>
            </a:r>
            <a:r>
              <a:rPr lang="zh-TW" altLang="zh-TW" sz="2400" u="sng" dirty="0">
                <a:solidFill>
                  <a:prstClr val="black"/>
                </a:solidFill>
                <a:latin typeface="Constantia"/>
                <a:ea typeface="標楷體" panose="03000509000000000000" pitchFamily="65" charset="-120"/>
              </a:rPr>
              <a:t>融資融券之融通</a:t>
            </a:r>
            <a:r>
              <a:rPr lang="zh-TW" altLang="zh-TW" sz="2400" dirty="0">
                <a:solidFill>
                  <a:prstClr val="black"/>
                </a:solidFill>
                <a:latin typeface="Constantia"/>
                <a:ea typeface="標楷體" panose="03000509000000000000" pitchFamily="65" charset="-120"/>
              </a:rPr>
              <a:t>總金額，</a:t>
            </a:r>
            <a:r>
              <a:rPr lang="zh-TW" altLang="zh-TW" sz="2400" dirty="0">
                <a:solidFill>
                  <a:srgbClr val="FF0000"/>
                </a:solidFill>
                <a:latin typeface="Constantia"/>
                <a:ea typeface="標楷體" panose="03000509000000000000" pitchFamily="65" charset="-120"/>
              </a:rPr>
              <a:t>不得超過其淨值</a:t>
            </a:r>
            <a:r>
              <a:rPr lang="en-US" altLang="zh-TW" sz="2400" dirty="0">
                <a:solidFill>
                  <a:srgbClr val="FF0000"/>
                </a:solidFill>
                <a:latin typeface="標楷體" panose="03000509000000000000" pitchFamily="65" charset="-120"/>
                <a:ea typeface="標楷體" panose="03000509000000000000" pitchFamily="65" charset="-120"/>
              </a:rPr>
              <a:t>400%</a:t>
            </a:r>
          </a:p>
          <a:p>
            <a:pPr marL="360000" lvl="1" indent="-285750" fontAlgn="base">
              <a:lnSpc>
                <a:spcPct val="100000"/>
              </a:lnSpc>
              <a:spcBef>
                <a:spcPct val="20000"/>
              </a:spcBef>
              <a:spcAft>
                <a:spcPct val="0"/>
              </a:spcAft>
              <a:buClrTx/>
              <a:buSzTx/>
              <a:buFont typeface="Wingdings" pitchFamily="2" charset="2"/>
              <a:buChar char="l"/>
            </a:pPr>
            <a:r>
              <a:rPr lang="zh-TW" altLang="en-US" sz="2400" dirty="0" smtClean="0">
                <a:solidFill>
                  <a:srgbClr val="FF0000"/>
                </a:solidFill>
                <a:latin typeface="Constantia"/>
                <a:ea typeface="標楷體" panose="03000509000000000000" pitchFamily="65" charset="-120"/>
              </a:rPr>
              <a:t>個別客戶控管：</a:t>
            </a:r>
            <a:r>
              <a:rPr lang="zh-TW" altLang="zh-TW" sz="2400" dirty="0" smtClean="0">
                <a:solidFill>
                  <a:prstClr val="black"/>
                </a:solidFill>
                <a:latin typeface="Constantia"/>
                <a:ea typeface="標楷體" panose="03000509000000000000" pitchFamily="65" charset="-120"/>
              </a:rPr>
              <a:t>對每一客戶最高融通限額，由證券商自行控管並應訂定內部授信作業及風險控管程序</a:t>
            </a:r>
            <a:r>
              <a:rPr lang="zh-TW" altLang="en-US" sz="2400" dirty="0" smtClean="0">
                <a:solidFill>
                  <a:prstClr val="black"/>
                </a:solidFill>
                <a:latin typeface="Constantia"/>
                <a:ea typeface="標楷體" panose="03000509000000000000" pitchFamily="65" charset="-120"/>
              </a:rPr>
              <a:t>。對於</a:t>
            </a:r>
            <a:r>
              <a:rPr lang="zh-TW" altLang="en-US" sz="2400" dirty="0">
                <a:solidFill>
                  <a:prstClr val="black"/>
                </a:solidFill>
                <a:latin typeface="Constantia"/>
                <a:ea typeface="標楷體" panose="03000509000000000000" pitchFamily="65" charset="-120"/>
              </a:rPr>
              <a:t>個別客戶之融通額度倘達新臺幣</a:t>
            </a:r>
            <a:r>
              <a:rPr lang="en-US" altLang="zh-TW" sz="2400" dirty="0">
                <a:solidFill>
                  <a:prstClr val="black"/>
                </a:solidFill>
                <a:latin typeface="Constantia"/>
                <a:ea typeface="標楷體" panose="03000509000000000000" pitchFamily="65" charset="-120"/>
              </a:rPr>
              <a:t>3</a:t>
            </a:r>
            <a:r>
              <a:rPr lang="zh-TW" altLang="en-US" sz="2400" dirty="0">
                <a:solidFill>
                  <a:prstClr val="black"/>
                </a:solidFill>
                <a:latin typeface="Constantia"/>
                <a:ea typeface="標楷體" panose="03000509000000000000" pitchFamily="65" charset="-120"/>
              </a:rPr>
              <a:t>億元或證券商淨值</a:t>
            </a:r>
            <a:r>
              <a:rPr lang="en-US" altLang="zh-TW" sz="2400" dirty="0">
                <a:solidFill>
                  <a:prstClr val="black"/>
                </a:solidFill>
                <a:latin typeface="Constantia"/>
                <a:ea typeface="標楷體" panose="03000509000000000000" pitchFamily="65" charset="-120"/>
              </a:rPr>
              <a:t>1%</a:t>
            </a:r>
            <a:r>
              <a:rPr lang="zh-TW" altLang="en-US" sz="2400" dirty="0">
                <a:solidFill>
                  <a:prstClr val="black"/>
                </a:solidFill>
                <a:latin typeface="Constantia"/>
                <a:ea typeface="標楷體" panose="03000509000000000000" pitchFamily="65" charset="-120"/>
              </a:rPr>
              <a:t>取其較高者，應提報董事會通過。</a:t>
            </a:r>
          </a:p>
          <a:p>
            <a:pPr marL="360000" lvl="1" indent="-285750" fontAlgn="base">
              <a:lnSpc>
                <a:spcPct val="100000"/>
              </a:lnSpc>
              <a:spcBef>
                <a:spcPct val="20000"/>
              </a:spcBef>
              <a:spcAft>
                <a:spcPct val="0"/>
              </a:spcAft>
              <a:buClrTx/>
              <a:buSzTx/>
              <a:buFont typeface="Wingdings" pitchFamily="2" charset="2"/>
              <a:buChar char="l"/>
            </a:pPr>
            <a:endParaRPr lang="en-US" altLang="zh-TW" sz="2400" dirty="0" smtClean="0">
              <a:solidFill>
                <a:prstClr val="black"/>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22</a:t>
            </a:fld>
            <a:endParaRPr lang="en-US"/>
          </a:p>
        </p:txBody>
      </p:sp>
      <p:sp>
        <p:nvSpPr>
          <p:cNvPr id="4" name="文字版面配置區 3"/>
          <p:cNvSpPr>
            <a:spLocks noGrp="1"/>
          </p:cNvSpPr>
          <p:nvPr>
            <p:ph type="body" idx="14"/>
          </p:nvPr>
        </p:nvSpPr>
        <p:spPr>
          <a:xfrm>
            <a:off x="1524000" y="223594"/>
            <a:ext cx="8437123" cy="836799"/>
          </a:xfrm>
        </p:spPr>
        <p:txBody>
          <a:bodyPr>
            <a:normAutofit/>
          </a:bodyPr>
          <a:lstStyle/>
          <a:p>
            <a:r>
              <a:rPr lang="zh-TW" altLang="en-US" b="0" dirty="0">
                <a:solidFill>
                  <a:prstClr val="black"/>
                </a:solidFill>
                <a:latin typeface="標楷體" pitchFamily="65" charset="-120"/>
                <a:ea typeface="標楷體" pitchFamily="65" charset="-120"/>
                <a:cs typeface="+mj-cs"/>
              </a:rPr>
              <a:t>玖、風險控管</a:t>
            </a:r>
            <a:endParaRPr lang="zh-TW" altLang="en-US" dirty="0"/>
          </a:p>
        </p:txBody>
      </p:sp>
    </p:spTree>
    <p:extLst>
      <p:ext uri="{BB962C8B-B14F-4D97-AF65-F5344CB8AC3E}">
        <p14:creationId xmlns:p14="http://schemas.microsoft.com/office/powerpoint/2010/main" val="15075811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900" b="1" i="0" u="none" strike="noStrike" kern="1200" cap="none" spc="100"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900" b="1" i="0" u="none" strike="noStrike" kern="1200" cap="none" spc="100" normalizeH="0" baseline="0" noProof="0">
              <a:ln>
                <a:noFill/>
              </a:ln>
              <a:solidFill>
                <a:srgbClr val="000000"/>
              </a:solidFill>
              <a:effectLst/>
              <a:uLnTx/>
              <a:uFillTx/>
              <a:latin typeface="Calibri"/>
              <a:ea typeface="微軟正黑體"/>
              <a:cs typeface="+mn-cs"/>
            </a:endParaRPr>
          </a:p>
        </p:txBody>
      </p:sp>
      <p:sp>
        <p:nvSpPr>
          <p:cNvPr id="8" name="文字版面配置區 3"/>
          <p:cNvSpPr txBox="1">
            <a:spLocks/>
          </p:cNvSpPr>
          <p:nvPr/>
        </p:nvSpPr>
        <p:spPr>
          <a:xfrm>
            <a:off x="1676401" y="375994"/>
            <a:ext cx="10162673" cy="836799"/>
          </a:xfrm>
          <a:prstGeom prst="rect">
            <a:avLst/>
          </a:prstGeom>
        </p:spPr>
        <p:txBody>
          <a:bodyPr>
            <a:normAutofit fontScale="92500" lnSpcReduction="10000"/>
          </a:bodyPr>
          <a:lstStyle>
            <a:lvl1pPr marL="228600" indent="-228600" algn="l" defTabSz="914400" rtl="0" eaLnBrk="1" latinLnBrk="0" hangingPunct="1">
              <a:lnSpc>
                <a:spcPct val="120000"/>
              </a:lnSpc>
              <a:spcBef>
                <a:spcPts val="1000"/>
              </a:spcBef>
              <a:buClr>
                <a:schemeClr val="tx1"/>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20000"/>
              </a:lnSpc>
              <a:spcBef>
                <a:spcPts val="1000"/>
              </a:spcBef>
              <a:spcAft>
                <a:spcPts val="0"/>
              </a:spcAft>
              <a:buClr>
                <a:srgbClr val="000000"/>
              </a:buClr>
              <a:buSzPct val="75000"/>
              <a:buFont typeface="Arial" panose="020B0604020202020204" pitchFamily="34" charset="0"/>
              <a:buNone/>
              <a:tabLst/>
              <a:defRPr/>
            </a:pPr>
            <a:endParaRPr kumimoji="0" lang="zh-TW" altLang="en-US" sz="4400" b="1" i="0" u="none" strike="noStrike" kern="1200" cap="none" spc="0" normalizeH="0" baseline="0" noProof="0" dirty="0">
              <a:ln>
                <a:noFill/>
              </a:ln>
              <a:solidFill>
                <a:srgbClr val="E7E6E6">
                  <a:lumMod val="25000"/>
                </a:srgbClr>
              </a:solidFill>
              <a:effectLst/>
              <a:uLnTx/>
              <a:uFillTx/>
              <a:latin typeface="標楷體" panose="03000509000000000000" pitchFamily="65" charset="-120"/>
              <a:ea typeface="標楷體" panose="03000509000000000000" pitchFamily="65" charset="-120"/>
              <a:cs typeface="+mn-cs"/>
            </a:endParaRPr>
          </a:p>
        </p:txBody>
      </p:sp>
      <p:sp>
        <p:nvSpPr>
          <p:cNvPr id="9" name="矩形 8"/>
          <p:cNvSpPr/>
          <p:nvPr/>
        </p:nvSpPr>
        <p:spPr>
          <a:xfrm>
            <a:off x="671119" y="1295689"/>
            <a:ext cx="10830187" cy="1384995"/>
          </a:xfrm>
          <a:prstGeom prst="rect">
            <a:avLst/>
          </a:prstGeom>
        </p:spPr>
        <p:txBody>
          <a:bodyPr wrap="square">
            <a:spAutoFit/>
          </a:bodyPr>
          <a:lstStyle/>
          <a:p>
            <a:pPr marL="342900" marR="0" lvl="0" indent="-3429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r>
              <a:rPr kumimoji="0" lang="zh-TW" altLang="en-US" sz="2800" b="0" i="0" u="sng" strike="noStrike" kern="120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mn-cs"/>
              </a:rPr>
              <a:t>於</a:t>
            </a:r>
            <a:r>
              <a:rPr kumimoji="0" lang="zh-TW" altLang="en-US" sz="28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單一營業日對客戶融通額度超過其淨值百分之五十或達新臺幣十億元以上者，或對客戶融通餘額超過其淨值百分之一百者，證券商須依內部控制制度控管風險</a:t>
            </a:r>
            <a:r>
              <a:rPr kumimoji="0" lang="zh-TW" altLang="en-US" sz="2800" b="0" i="0" u="sng" strike="noStrike" kern="120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mn-cs"/>
              </a:rPr>
              <a:t>。</a:t>
            </a:r>
            <a:endParaRPr kumimoji="0" lang="en-US" altLang="zh-TW" sz="28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endParaRPr>
          </a:p>
        </p:txBody>
      </p:sp>
      <p:sp>
        <p:nvSpPr>
          <p:cNvPr id="10" name="矩形 9"/>
          <p:cNvSpPr/>
          <p:nvPr/>
        </p:nvSpPr>
        <p:spPr>
          <a:xfrm>
            <a:off x="671119" y="5324137"/>
            <a:ext cx="10830187" cy="400110"/>
          </a:xfrm>
          <a:prstGeom prst="rect">
            <a:avLst/>
          </a:prstGeom>
        </p:spPr>
        <p:txBody>
          <a:bodyPr wrap="square">
            <a:spAutoFit/>
          </a:bodyPr>
          <a:lstStyle/>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zh-TW" altLang="en-US" sz="2000" b="0" i="0" u="sng" strike="noStrike" kern="120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mn-cs"/>
              </a:rPr>
              <a:t>證券商</a:t>
            </a:r>
            <a:r>
              <a:rPr kumimoji="0" lang="zh-TW" altLang="en-US" sz="20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辦理不限用途款項借貸業務操作辦法第</a:t>
            </a:r>
            <a:r>
              <a:rPr kumimoji="0" lang="en-US" altLang="zh-TW" sz="20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31</a:t>
            </a:r>
            <a:r>
              <a:rPr kumimoji="0" lang="zh-TW" altLang="en-US" sz="20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條</a:t>
            </a:r>
          </a:p>
        </p:txBody>
      </p:sp>
      <p:sp>
        <p:nvSpPr>
          <p:cNvPr id="3" name="矩形 2"/>
          <p:cNvSpPr/>
          <p:nvPr/>
        </p:nvSpPr>
        <p:spPr>
          <a:xfrm>
            <a:off x="2966225" y="245327"/>
            <a:ext cx="5068768" cy="1468672"/>
          </a:xfrm>
          <a:prstGeom prst="rect">
            <a:avLst/>
          </a:prstGeom>
        </p:spPr>
        <p:txBody>
          <a:bodyPr wrap="square">
            <a:spAutoFit/>
          </a:bodyPr>
          <a:lstStyle/>
          <a:p>
            <a:pPr algn="ctr" defTabSz="685800">
              <a:lnSpc>
                <a:spcPct val="120000"/>
              </a:lnSpc>
              <a:spcBef>
                <a:spcPts val="750"/>
              </a:spcBef>
              <a:buClr>
                <a:srgbClr val="000000"/>
              </a:buClr>
              <a:buSzPct val="75000"/>
              <a:defRPr/>
            </a:pPr>
            <a:r>
              <a:rPr kumimoji="1" lang="zh-TW" altLang="en-US" sz="3600" dirty="0">
                <a:solidFill>
                  <a:prstClr val="black"/>
                </a:solidFill>
                <a:latin typeface="標楷體" panose="03000509000000000000" pitchFamily="65" charset="-120"/>
                <a:ea typeface="標楷體" panose="03000509000000000000" pitchFamily="65" charset="-120"/>
              </a:rPr>
              <a:t>拾</a:t>
            </a:r>
            <a:r>
              <a:rPr kumimoji="1" lang="zh-TW" altLang="en-US" sz="3600" dirty="0">
                <a:solidFill>
                  <a:prstClr val="black"/>
                </a:solidFill>
                <a:latin typeface="Times New Roman" charset="0"/>
                <a:ea typeface="標楷體" panose="03000509000000000000" pitchFamily="65" charset="-120"/>
              </a:rPr>
              <a:t>、</a:t>
            </a:r>
            <a:r>
              <a:rPr lang="zh-TW" altLang="en-US" sz="3600" dirty="0">
                <a:latin typeface="標楷體" panose="03000509000000000000" pitchFamily="65" charset="-120"/>
                <a:ea typeface="標楷體" panose="03000509000000000000" pitchFamily="65" charset="-120"/>
              </a:rPr>
              <a:t>近期法規</a:t>
            </a:r>
            <a:r>
              <a:rPr lang="zh-TW" altLang="en-US" sz="3600" dirty="0">
                <a:solidFill>
                  <a:srgbClr val="000000"/>
                </a:solidFill>
                <a:latin typeface="標楷體" panose="03000509000000000000" pitchFamily="65" charset="-120"/>
                <a:ea typeface="標楷體" panose="03000509000000000000" pitchFamily="65" charset="-120"/>
              </a:rPr>
              <a:t>修訂</a:t>
            </a:r>
            <a:endParaRPr lang="zh-TW" altLang="en-US" sz="3600" dirty="0">
              <a:latin typeface="標楷體" panose="03000509000000000000" pitchFamily="65" charset="-120"/>
              <a:ea typeface="標楷體" panose="03000509000000000000" pitchFamily="65" charset="-120"/>
            </a:endParaRPr>
          </a:p>
          <a:p>
            <a:pPr marL="0" marR="0" lvl="0" indent="0" algn="ctr" defTabSz="685800" rtl="0" eaLnBrk="1" fontAlgn="auto" latinLnBrk="0" hangingPunct="1">
              <a:lnSpc>
                <a:spcPct val="120000"/>
              </a:lnSpc>
              <a:spcBef>
                <a:spcPts val="750"/>
              </a:spcBef>
              <a:spcAft>
                <a:spcPts val="0"/>
              </a:spcAft>
              <a:buClr>
                <a:srgbClr val="000000"/>
              </a:buClr>
              <a:buSzPct val="75000"/>
              <a:buFontTx/>
              <a:buNone/>
              <a:tabLst/>
              <a:defRPr/>
            </a:pPr>
            <a:endParaRPr kumimoji="0" lang="zh-TW" altLang="en-US" sz="36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Tree>
    <p:extLst>
      <p:ext uri="{BB962C8B-B14F-4D97-AF65-F5344CB8AC3E}">
        <p14:creationId xmlns:p14="http://schemas.microsoft.com/office/powerpoint/2010/main" val="38310214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60608" y="1407555"/>
            <a:ext cx="10991584" cy="4943818"/>
          </a:xfrm>
        </p:spPr>
        <p:txBody>
          <a:bodyPr/>
          <a:lstStyle/>
          <a:p>
            <a:pPr marL="360000" lvl="1" indent="-285750" fontAlgn="base">
              <a:lnSpc>
                <a:spcPct val="100000"/>
              </a:lnSpc>
              <a:spcBef>
                <a:spcPct val="20000"/>
              </a:spcBef>
              <a:spcAft>
                <a:spcPct val="0"/>
              </a:spcAft>
              <a:buClrTx/>
              <a:buSzTx/>
              <a:buFont typeface="Wingdings" pitchFamily="2" charset="2"/>
              <a:buChar char="l"/>
            </a:pPr>
            <a:r>
              <a:rPr lang="zh-TW" altLang="en-US" sz="2800" dirty="0">
                <a:solidFill>
                  <a:prstClr val="black"/>
                </a:solidFill>
                <a:latin typeface="Constantia"/>
                <a:ea typeface="標楷體" panose="03000509000000000000" pitchFamily="65" charset="-120"/>
              </a:rPr>
              <a:t>申報：每日向交易所申報融通情形，</a:t>
            </a:r>
            <a:r>
              <a:rPr lang="zh-TW" altLang="zh-TW" sz="2800" dirty="0">
                <a:solidFill>
                  <a:prstClr val="black"/>
                </a:solidFill>
                <a:latin typeface="Constantia"/>
                <a:ea typeface="標楷體" panose="03000509000000000000" pitchFamily="65" charset="-120"/>
              </a:rPr>
              <a:t>內容包括融通目的、融通</a:t>
            </a:r>
            <a:r>
              <a:rPr lang="zh-TW" altLang="en-US" sz="2800" dirty="0">
                <a:solidFill>
                  <a:prstClr val="black"/>
                </a:solidFill>
                <a:latin typeface="Constantia"/>
                <a:ea typeface="標楷體" panose="03000509000000000000" pitchFamily="65" charset="-120"/>
              </a:rPr>
              <a:t>金</a:t>
            </a:r>
            <a:r>
              <a:rPr kumimoji="0" lang="zh-TW" altLang="zh-TW" sz="2800" b="0" i="0" u="none" strike="noStrike" kern="1200" cap="none" spc="0" normalizeH="0" baseline="0" noProof="0" dirty="0">
                <a:ln>
                  <a:noFill/>
                </a:ln>
                <a:solidFill>
                  <a:prstClr val="black"/>
                </a:solidFill>
                <a:effectLst/>
                <a:uLnTx/>
                <a:uFillTx/>
                <a:latin typeface="Constantia"/>
                <a:ea typeface="標楷體" panose="03000509000000000000" pitchFamily="65" charset="-120"/>
                <a:cs typeface="+mn-cs"/>
              </a:rPr>
              <a:t>額</a:t>
            </a:r>
            <a:endParaRPr lang="en-US" altLang="zh-TW" sz="2800" dirty="0">
              <a:solidFill>
                <a:prstClr val="black"/>
              </a:solidFill>
              <a:latin typeface="Constantia"/>
              <a:ea typeface="標楷體" panose="03000509000000000000" pitchFamily="65" charset="-120"/>
            </a:endParaRPr>
          </a:p>
          <a:p>
            <a:pPr marL="74250" lvl="1" indent="0" fontAlgn="base">
              <a:lnSpc>
                <a:spcPct val="100000"/>
              </a:lnSpc>
              <a:spcBef>
                <a:spcPct val="20000"/>
              </a:spcBef>
              <a:spcAft>
                <a:spcPct val="0"/>
              </a:spcAft>
              <a:buClrTx/>
              <a:buSzTx/>
              <a:buNone/>
            </a:pPr>
            <a:r>
              <a:rPr lang="zh-TW" altLang="en-US" sz="2800">
                <a:solidFill>
                  <a:prstClr val="black"/>
                </a:solidFill>
                <a:latin typeface="Constantia"/>
                <a:ea typeface="標楷體" panose="03000509000000000000" pitchFamily="65" charset="-120"/>
              </a:rPr>
              <a:t>               及</a:t>
            </a:r>
            <a:r>
              <a:rPr lang="zh-TW" altLang="zh-TW" sz="2800" dirty="0">
                <a:solidFill>
                  <a:prstClr val="black"/>
                </a:solidFill>
                <a:latin typeface="Constantia"/>
                <a:ea typeface="標楷體" panose="03000509000000000000" pitchFamily="65" charset="-120"/>
              </a:rPr>
              <a:t>擔保品種類</a:t>
            </a:r>
            <a:endParaRPr lang="en-US" altLang="zh-TW" sz="2800" dirty="0">
              <a:solidFill>
                <a:prstClr val="black"/>
              </a:solidFill>
              <a:latin typeface="Constantia"/>
              <a:ea typeface="標楷體" panose="03000509000000000000" pitchFamily="65" charset="-120"/>
            </a:endParaRPr>
          </a:p>
          <a:p>
            <a:pPr marL="360000" lvl="1" indent="-285750" fontAlgn="base">
              <a:lnSpc>
                <a:spcPct val="100000"/>
              </a:lnSpc>
              <a:spcBef>
                <a:spcPct val="20000"/>
              </a:spcBef>
              <a:spcAft>
                <a:spcPct val="0"/>
              </a:spcAft>
              <a:buClrTx/>
              <a:buSzTx/>
              <a:buFont typeface="Wingdings" pitchFamily="2" charset="2"/>
              <a:buChar char="l"/>
            </a:pPr>
            <a:r>
              <a:rPr lang="zh-TW" altLang="en-US" sz="2800" dirty="0">
                <a:solidFill>
                  <a:srgbClr val="FF0000"/>
                </a:solidFill>
                <a:latin typeface="Constantia"/>
                <a:ea typeface="標楷體" panose="03000509000000000000" pitchFamily="65" charset="-120"/>
              </a:rPr>
              <a:t>額度分配：</a:t>
            </a:r>
            <a:endParaRPr lang="en-US" altLang="zh-TW" sz="2800" dirty="0">
              <a:solidFill>
                <a:srgbClr val="FF0000"/>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24</a:t>
            </a:fld>
            <a:endParaRPr lang="en-US"/>
          </a:p>
        </p:txBody>
      </p:sp>
      <p:sp>
        <p:nvSpPr>
          <p:cNvPr id="4" name="文字版面配置區 3"/>
          <p:cNvSpPr>
            <a:spLocks noGrp="1"/>
          </p:cNvSpPr>
          <p:nvPr>
            <p:ph type="body" idx="14"/>
          </p:nvPr>
        </p:nvSpPr>
        <p:spPr/>
        <p:txBody>
          <a:bodyPr>
            <a:normAutofit/>
          </a:bodyPr>
          <a:lstStyle/>
          <a:p>
            <a:r>
              <a:rPr lang="zh-TW" altLang="en-US" b="0" dirty="0">
                <a:solidFill>
                  <a:prstClr val="black"/>
                </a:solidFill>
                <a:latin typeface="標楷體" pitchFamily="65" charset="-120"/>
                <a:ea typeface="標楷體" pitchFamily="65" charset="-120"/>
                <a:cs typeface="+mj-cs"/>
              </a:rPr>
              <a:t>拾壹、擔保品總量控管</a:t>
            </a:r>
            <a:endParaRPr lang="zh-TW" altLang="en-US" dirty="0"/>
          </a:p>
        </p:txBody>
      </p:sp>
      <p:sp>
        <p:nvSpPr>
          <p:cNvPr id="5" name="橢圓 4"/>
          <p:cNvSpPr/>
          <p:nvPr/>
        </p:nvSpPr>
        <p:spPr>
          <a:xfrm>
            <a:off x="3998068" y="2752929"/>
            <a:ext cx="4669276" cy="3945606"/>
          </a:xfrm>
          <a:prstGeom prst="ellipse">
            <a:avLst/>
          </a:prstGeom>
          <a:solidFill>
            <a:srgbClr val="4BACC6"/>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zh-TW" altLang="en-US"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rPr>
              <a:t>證券</a:t>
            </a:r>
            <a:endParaRPr kumimoji="0" lang="en-US" altLang="zh-TW"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zh-TW" altLang="en-US"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rPr>
              <a:t>業務</a:t>
            </a:r>
            <a:endParaRPr kumimoji="0" lang="en-US" altLang="zh-TW"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zh-TW" altLang="en-US"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rPr>
              <a:t>  ＋</a:t>
            </a:r>
            <a:endParaRPr kumimoji="0" lang="en-US" altLang="zh-TW"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zh-TW" altLang="en-US"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rPr>
              <a:t>不限</a:t>
            </a:r>
            <a:endParaRPr kumimoji="0" lang="en-US" altLang="zh-TW"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zh-TW" altLang="en-US"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rPr>
              <a:t>用途</a:t>
            </a:r>
            <a:endParaRPr kumimoji="0" lang="en-US" altLang="zh-TW" sz="36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TW" sz="3600" b="0" i="0" u="none" strike="noStrike" kern="0" cap="none" spc="0" normalizeH="0" baseline="0" noProof="0" dirty="0">
                <a:ln>
                  <a:noFill/>
                </a:ln>
                <a:solidFill>
                  <a:srgbClr val="FF0000"/>
                </a:solidFill>
                <a:effectLst/>
                <a:uLnTx/>
                <a:uFillTx/>
                <a:latin typeface="Constantia"/>
                <a:ea typeface="標楷體" panose="03000509000000000000" pitchFamily="65" charset="-120"/>
                <a:cs typeface="+mn-cs"/>
              </a:rPr>
              <a:t>10</a:t>
            </a:r>
            <a:r>
              <a:rPr kumimoji="0" lang="en-US" altLang="zh-TW" sz="4000" b="0" i="0" u="none" strike="noStrike" kern="0" cap="none" spc="0" normalizeH="0" baseline="0" noProof="0" dirty="0">
                <a:ln>
                  <a:noFill/>
                </a:ln>
                <a:solidFill>
                  <a:srgbClr val="FF0000"/>
                </a:solidFill>
                <a:effectLst/>
                <a:uLnTx/>
                <a:uFillTx/>
                <a:latin typeface="Constantia"/>
                <a:ea typeface="標楷體" panose="03000509000000000000" pitchFamily="65" charset="-120"/>
                <a:cs typeface="+mn-cs"/>
              </a:rPr>
              <a:t>%</a:t>
            </a:r>
            <a:endParaRPr kumimoji="0" lang="zh-TW" altLang="en-US" sz="4000" b="0" i="0" u="none" strike="noStrike" kern="0" cap="none" spc="0" normalizeH="0" baseline="0" noProof="0" dirty="0">
              <a:ln>
                <a:noFill/>
              </a:ln>
              <a:solidFill>
                <a:srgbClr val="FF0000"/>
              </a:solidFill>
              <a:effectLst/>
              <a:uLnTx/>
              <a:uFillTx/>
              <a:latin typeface="Constantia"/>
              <a:ea typeface="標楷體" panose="03000509000000000000" pitchFamily="65" charset="-120"/>
              <a:cs typeface="+mn-cs"/>
            </a:endParaRPr>
          </a:p>
        </p:txBody>
      </p:sp>
      <p:sp>
        <p:nvSpPr>
          <p:cNvPr id="6" name="橢圓 5"/>
          <p:cNvSpPr/>
          <p:nvPr/>
        </p:nvSpPr>
        <p:spPr>
          <a:xfrm>
            <a:off x="5856051" y="3472774"/>
            <a:ext cx="2811293" cy="2577830"/>
          </a:xfrm>
          <a:prstGeom prst="ellipse">
            <a:avLst/>
          </a:prstGeom>
          <a:solidFill>
            <a:srgbClr val="4F81BD"/>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TW" altLang="en-US" sz="2800" b="0" i="0" u="none" strike="noStrike" kern="0" cap="none" spc="0" normalizeH="0" baseline="0" noProof="0" dirty="0">
                <a:ln>
                  <a:noFill/>
                </a:ln>
                <a:solidFill>
                  <a:prstClr val="white"/>
                </a:solidFill>
                <a:effectLst/>
                <a:uLnTx/>
                <a:uFillTx/>
                <a:latin typeface="Constantia"/>
                <a:ea typeface="標楷體" panose="03000509000000000000" pitchFamily="65" charset="-120"/>
                <a:cs typeface="+mn-cs"/>
              </a:rPr>
              <a:t>證券業務 ≦</a:t>
            </a:r>
            <a:r>
              <a:rPr kumimoji="0" lang="en-US" altLang="zh-TW" sz="2800" b="0" i="0" u="none" strike="noStrike" kern="0" cap="none" spc="0" normalizeH="0" baseline="0" noProof="0" dirty="0">
                <a:ln>
                  <a:noFill/>
                </a:ln>
                <a:solidFill>
                  <a:srgbClr val="FFFF00"/>
                </a:solidFill>
                <a:effectLst/>
                <a:uLnTx/>
                <a:uFillTx/>
                <a:latin typeface="Constantia"/>
                <a:ea typeface="標楷體" panose="03000509000000000000" pitchFamily="65" charset="-120"/>
                <a:cs typeface="+mn-cs"/>
              </a:rPr>
              <a:t>5%</a:t>
            </a:r>
            <a:endParaRPr kumimoji="0" lang="zh-TW" altLang="en-US" sz="2800" b="0" i="0" u="none" strike="noStrike" kern="0" cap="none" spc="0" normalizeH="0" baseline="0" noProof="0" dirty="0">
              <a:ln>
                <a:noFill/>
              </a:ln>
              <a:solidFill>
                <a:srgbClr val="FFFF00"/>
              </a:solidFill>
              <a:effectLst/>
              <a:uLnTx/>
              <a:uFillTx/>
              <a:latin typeface="Constantia"/>
              <a:ea typeface="標楷體" panose="03000509000000000000" pitchFamily="65" charset="-120"/>
              <a:cs typeface="+mn-cs"/>
            </a:endParaRPr>
          </a:p>
        </p:txBody>
      </p:sp>
    </p:spTree>
    <p:extLst>
      <p:ext uri="{BB962C8B-B14F-4D97-AF65-F5344CB8AC3E}">
        <p14:creationId xmlns:p14="http://schemas.microsoft.com/office/powerpoint/2010/main" val="39209144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770434" y="1225685"/>
            <a:ext cx="10034387" cy="5125688"/>
          </a:xfrm>
        </p:spPr>
        <p:txBody>
          <a:bodyPr/>
          <a:lstStyle/>
          <a:p>
            <a:pPr marL="360000" lvl="1" indent="-285750" fontAlgn="base">
              <a:lnSpc>
                <a:spcPct val="100000"/>
              </a:lnSpc>
              <a:spcBef>
                <a:spcPct val="20000"/>
              </a:spcBef>
              <a:spcAft>
                <a:spcPct val="0"/>
              </a:spcAft>
              <a:buClrTx/>
              <a:buSzTx/>
              <a:buFont typeface="Wingdings" pitchFamily="2" charset="2"/>
              <a:buChar char="l"/>
            </a:pPr>
            <a:r>
              <a:rPr lang="zh-TW" altLang="en-US" sz="2800" dirty="0">
                <a:solidFill>
                  <a:srgbClr val="FF0000"/>
                </a:solidFill>
                <a:latin typeface="Constantia"/>
                <a:ea typeface="標楷體" panose="03000509000000000000" pitchFamily="65" charset="-120"/>
              </a:rPr>
              <a:t>額度分配：</a:t>
            </a:r>
            <a:endParaRPr lang="en-US" altLang="zh-TW" sz="2800" dirty="0">
              <a:solidFill>
                <a:srgbClr val="FF0000"/>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25</a:t>
            </a:fld>
            <a:endParaRPr lang="en-US"/>
          </a:p>
        </p:txBody>
      </p:sp>
      <p:sp>
        <p:nvSpPr>
          <p:cNvPr id="4" name="文字版面配置區 3"/>
          <p:cNvSpPr>
            <a:spLocks noGrp="1"/>
          </p:cNvSpPr>
          <p:nvPr>
            <p:ph type="body" idx="14"/>
          </p:nvPr>
        </p:nvSpPr>
        <p:spPr/>
        <p:txBody>
          <a:bodyPr/>
          <a:lstStyle/>
          <a:p>
            <a:pPr lvl="0">
              <a:buClr>
                <a:srgbClr val="000000"/>
              </a:buClr>
            </a:pPr>
            <a:r>
              <a:rPr lang="zh-TW" altLang="en-US" b="0" dirty="0">
                <a:solidFill>
                  <a:prstClr val="black"/>
                </a:solidFill>
                <a:latin typeface="標楷體" pitchFamily="65" charset="-120"/>
                <a:ea typeface="標楷體" pitchFamily="65" charset="-120"/>
              </a:rPr>
              <a:t>拾壹、擔保品總量控管</a:t>
            </a:r>
            <a:r>
              <a:rPr lang="en-US" altLang="zh-TW" b="0" dirty="0">
                <a:solidFill>
                  <a:prstClr val="black"/>
                </a:solidFill>
                <a:latin typeface="標楷體" pitchFamily="65" charset="-120"/>
                <a:ea typeface="標楷體" pitchFamily="65" charset="-120"/>
              </a:rPr>
              <a:t>(</a:t>
            </a:r>
            <a:r>
              <a:rPr lang="zh-TW" altLang="en-US" b="0" dirty="0">
                <a:solidFill>
                  <a:prstClr val="black"/>
                </a:solidFill>
                <a:latin typeface="標楷體" pitchFamily="65" charset="-120"/>
                <a:ea typeface="標楷體" pitchFamily="65" charset="-120"/>
              </a:rPr>
              <a:t>續</a:t>
            </a:r>
            <a:r>
              <a:rPr lang="en-US" altLang="zh-TW" b="0" dirty="0">
                <a:solidFill>
                  <a:prstClr val="black"/>
                </a:solidFill>
                <a:latin typeface="標楷體" pitchFamily="65" charset="-120"/>
                <a:ea typeface="標楷體" pitchFamily="65" charset="-120"/>
              </a:rPr>
              <a:t>)</a:t>
            </a:r>
            <a:endParaRPr lang="zh-TW" altLang="en-US" dirty="0">
              <a:solidFill>
                <a:srgbClr val="000000"/>
              </a:solidFill>
            </a:endParaRPr>
          </a:p>
          <a:p>
            <a:endParaRPr lang="zh-TW" altLang="en-US" dirty="0"/>
          </a:p>
        </p:txBody>
      </p:sp>
      <p:graphicFrame>
        <p:nvGraphicFramePr>
          <p:cNvPr id="5" name="資料庫圖表 4"/>
          <p:cNvGraphicFramePr/>
          <p:nvPr>
            <p:extLst>
              <p:ext uri="{D42A27DB-BD31-4B8C-83A1-F6EECF244321}">
                <p14:modId xmlns:p14="http://schemas.microsoft.com/office/powerpoint/2010/main" val="3460833570"/>
              </p:ext>
            </p:extLst>
          </p:nvPr>
        </p:nvGraphicFramePr>
        <p:xfrm>
          <a:off x="2110154" y="1617785"/>
          <a:ext cx="8522178" cy="47401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橢圓 5"/>
          <p:cNvSpPr/>
          <p:nvPr/>
        </p:nvSpPr>
        <p:spPr>
          <a:xfrm>
            <a:off x="5885235" y="3482502"/>
            <a:ext cx="914400" cy="719847"/>
          </a:xfrm>
          <a:prstGeom prst="ellipse">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b="1" dirty="0">
                <a:solidFill>
                  <a:srgbClr val="FFFF00"/>
                </a:solidFill>
                <a:latin typeface="Times New Roman" panose="02020603050405020304" pitchFamily="18" charset="0"/>
                <a:cs typeface="Times New Roman" panose="02020603050405020304" pitchFamily="18" charset="0"/>
              </a:rPr>
              <a:t>25%</a:t>
            </a:r>
            <a:endParaRPr lang="zh-TW" altLang="en-US"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38059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D5139106-E463-209E-D957-614C3DF793E2}"/>
              </a:ext>
            </a:extLst>
          </p:cNvPr>
          <p:cNvSpPr>
            <a:spLocks noGrp="1"/>
          </p:cNvSpPr>
          <p:nvPr>
            <p:ph idx="1"/>
          </p:nvPr>
        </p:nvSpPr>
        <p:spPr>
          <a:xfrm>
            <a:off x="660608" y="1407554"/>
            <a:ext cx="11144213" cy="5450445"/>
          </a:xfrm>
        </p:spPr>
        <p:txBody>
          <a:bodyPr/>
          <a:lstStyle/>
          <a:p>
            <a:pPr marL="0" indent="0">
              <a:buNone/>
            </a:pPr>
            <a:endParaRPr lang="zh-TW" altLang="en-US" dirty="0"/>
          </a:p>
        </p:txBody>
      </p:sp>
      <p:sp>
        <p:nvSpPr>
          <p:cNvPr id="3" name="投影片編號版面配置區 2">
            <a:extLst>
              <a:ext uri="{FF2B5EF4-FFF2-40B4-BE49-F238E27FC236}">
                <a16:creationId xmlns:a16="http://schemas.microsoft.com/office/drawing/2014/main" id="{0BD239E9-A3F7-8A5D-D92D-7D372A9670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675" b="1" i="0" u="none" strike="noStrike" kern="1200" cap="none" spc="75"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675" b="1" i="0" u="none" strike="noStrike" kern="1200" cap="none" spc="75" normalizeH="0" baseline="0" noProof="0">
              <a:ln>
                <a:noFill/>
              </a:ln>
              <a:solidFill>
                <a:srgbClr val="000000"/>
              </a:solidFill>
              <a:effectLst/>
              <a:uLnTx/>
              <a:uFillTx/>
              <a:latin typeface="Calibri"/>
              <a:ea typeface="微軟正黑體"/>
              <a:cs typeface="+mn-cs"/>
            </a:endParaRPr>
          </a:p>
        </p:txBody>
      </p:sp>
      <p:sp>
        <p:nvSpPr>
          <p:cNvPr id="4" name="文字版面配置區 3">
            <a:extLst>
              <a:ext uri="{FF2B5EF4-FFF2-40B4-BE49-F238E27FC236}">
                <a16:creationId xmlns:a16="http://schemas.microsoft.com/office/drawing/2014/main" id="{ECAAD273-12B0-BC09-E570-85C4CCC56510}"/>
              </a:ext>
            </a:extLst>
          </p:cNvPr>
          <p:cNvSpPr>
            <a:spLocks noGrp="1"/>
          </p:cNvSpPr>
          <p:nvPr>
            <p:ph type="body" idx="14"/>
          </p:nvPr>
        </p:nvSpPr>
        <p:spPr>
          <a:xfrm>
            <a:off x="1524003" y="223596"/>
            <a:ext cx="8488216" cy="836799"/>
          </a:xfrm>
        </p:spPr>
        <p:txBody>
          <a:bodyPr>
            <a:normAutofit/>
          </a:bodyPr>
          <a:lstStyle/>
          <a:p>
            <a:r>
              <a:rPr lang="zh-TW" altLang="en-US" sz="4000" b="0" dirty="0">
                <a:solidFill>
                  <a:prstClr val="black"/>
                </a:solidFill>
                <a:latin typeface="標楷體" pitchFamily="65" charset="-120"/>
                <a:ea typeface="標楷體" pitchFamily="65" charset="-120"/>
              </a:rPr>
              <a:t>拾貳、效益評估</a:t>
            </a:r>
            <a:endParaRPr lang="zh-TW" altLang="en-US" sz="4000" dirty="0"/>
          </a:p>
          <a:p>
            <a:endParaRPr lang="zh-TW" altLang="en-US" dirty="0"/>
          </a:p>
        </p:txBody>
      </p:sp>
      <p:sp>
        <p:nvSpPr>
          <p:cNvPr id="6" name="圓角矩形 5"/>
          <p:cNvSpPr/>
          <p:nvPr/>
        </p:nvSpPr>
        <p:spPr>
          <a:xfrm>
            <a:off x="1235412" y="1407555"/>
            <a:ext cx="4526291" cy="2883624"/>
          </a:xfrm>
          <a:prstGeom prst="roundRect">
            <a:avLst/>
          </a:prstGeom>
          <a:solidFill>
            <a:schemeClr val="accent4">
              <a:lumMod val="20000"/>
              <a:lumOff val="80000"/>
            </a:schemeClr>
          </a:solidFill>
          <a:ln>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r>
              <a:rPr lang="zh-TW" altLang="en-US" sz="3600" b="1" kern="0" dirty="0">
                <a:solidFill>
                  <a:srgbClr val="0000CC"/>
                </a:solidFill>
                <a:latin typeface="標楷體" pitchFamily="65" charset="-120"/>
                <a:ea typeface="標楷體" pitchFamily="65" charset="-120"/>
              </a:rPr>
              <a:t>協助</a:t>
            </a:r>
            <a:r>
              <a:rPr lang="zh-TW" altLang="zh-TW" sz="3600" b="1" kern="0" dirty="0">
                <a:solidFill>
                  <a:srgbClr val="0000CC"/>
                </a:solidFill>
                <a:latin typeface="標楷體" pitchFamily="65" charset="-120"/>
                <a:ea typeface="標楷體" pitchFamily="65" charset="-120"/>
              </a:rPr>
              <a:t>投資</a:t>
            </a:r>
            <a:r>
              <a:rPr lang="zh-TW" altLang="en-US" sz="3600" b="1" kern="0" dirty="0">
                <a:solidFill>
                  <a:srgbClr val="0000CC"/>
                </a:solidFill>
                <a:latin typeface="標楷體" pitchFamily="65" charset="-120"/>
                <a:ea typeface="標楷體" pitchFamily="65" charset="-120"/>
              </a:rPr>
              <a:t>人靈活</a:t>
            </a:r>
            <a:endParaRPr lang="en-US" altLang="zh-TW" sz="3600" b="1" kern="0" dirty="0">
              <a:solidFill>
                <a:srgbClr val="0000CC"/>
              </a:solidFill>
              <a:latin typeface="標楷體" pitchFamily="65" charset="-120"/>
              <a:ea typeface="標楷體" pitchFamily="65" charset="-120"/>
            </a:endParaRPr>
          </a:p>
          <a:p>
            <a:pPr lvl="0"/>
            <a:r>
              <a:rPr lang="zh-TW" altLang="en-US" sz="3600" b="1" kern="0" dirty="0">
                <a:solidFill>
                  <a:srgbClr val="0000CC"/>
                </a:solidFill>
                <a:latin typeface="標楷體" pitchFamily="65" charset="-120"/>
                <a:ea typeface="標楷體" pitchFamily="65" charset="-120"/>
              </a:rPr>
              <a:t>運用</a:t>
            </a:r>
            <a:r>
              <a:rPr lang="zh-TW" altLang="zh-TW" sz="3600" b="1" kern="0" dirty="0">
                <a:solidFill>
                  <a:srgbClr val="0000CC"/>
                </a:solidFill>
                <a:latin typeface="標楷體" pitchFamily="65" charset="-120"/>
                <a:ea typeface="標楷體" pitchFamily="65" charset="-120"/>
              </a:rPr>
              <a:t>資金</a:t>
            </a:r>
            <a:endParaRPr lang="zh-TW" altLang="en-US" sz="3600" b="1" kern="0" dirty="0">
              <a:solidFill>
                <a:srgbClr val="0000CC"/>
              </a:solidFill>
              <a:latin typeface="標楷體" pitchFamily="65" charset="-120"/>
              <a:ea typeface="標楷體" pitchFamily="65" charset="-120"/>
            </a:endParaRPr>
          </a:p>
        </p:txBody>
      </p:sp>
      <p:sp>
        <p:nvSpPr>
          <p:cNvPr id="7" name="圓角矩形 6"/>
          <p:cNvSpPr/>
          <p:nvPr/>
        </p:nvSpPr>
        <p:spPr>
          <a:xfrm>
            <a:off x="5830532" y="1421700"/>
            <a:ext cx="5086728" cy="2883624"/>
          </a:xfrm>
          <a:prstGeom prst="roundRect">
            <a:avLst/>
          </a:prstGeom>
          <a:solidFill>
            <a:schemeClr val="accent2">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r>
              <a:rPr lang="zh-TW" altLang="zh-TW" sz="3600" b="1" kern="0" dirty="0">
                <a:solidFill>
                  <a:srgbClr val="0000CC"/>
                </a:solidFill>
                <a:latin typeface="標楷體" pitchFamily="65" charset="-120"/>
                <a:ea typeface="標楷體" pitchFamily="65" charset="-120"/>
              </a:rPr>
              <a:t>增加投資人</a:t>
            </a:r>
            <a:r>
              <a:rPr lang="zh-TW" altLang="en-US" sz="3600" b="1" kern="0" dirty="0">
                <a:solidFill>
                  <a:srgbClr val="0000CC"/>
                </a:solidFill>
                <a:latin typeface="標楷體" pitchFamily="65" charset="-120"/>
                <a:ea typeface="標楷體" pitchFamily="65" charset="-120"/>
              </a:rPr>
              <a:t>投資</a:t>
            </a:r>
            <a:r>
              <a:rPr lang="zh-TW" altLang="zh-TW" sz="3600" b="1" kern="0" dirty="0">
                <a:solidFill>
                  <a:srgbClr val="0000CC"/>
                </a:solidFill>
                <a:latin typeface="標楷體" pitchFamily="65" charset="-120"/>
                <a:ea typeface="標楷體" pitchFamily="65" charset="-120"/>
              </a:rPr>
              <a:t>管道</a:t>
            </a:r>
            <a:endParaRPr lang="en-US" altLang="zh-TW" sz="3600" b="1" kern="0" dirty="0">
              <a:solidFill>
                <a:srgbClr val="0000CC"/>
              </a:solidFill>
              <a:latin typeface="標楷體" pitchFamily="65" charset="-120"/>
              <a:ea typeface="標楷體" pitchFamily="65" charset="-120"/>
            </a:endParaRPr>
          </a:p>
        </p:txBody>
      </p:sp>
      <p:sp>
        <p:nvSpPr>
          <p:cNvPr id="8" name="圓角矩形 7"/>
          <p:cNvSpPr/>
          <p:nvPr/>
        </p:nvSpPr>
        <p:spPr>
          <a:xfrm>
            <a:off x="1235412" y="4385188"/>
            <a:ext cx="4526291" cy="2472812"/>
          </a:xfrm>
          <a:prstGeom prst="roundRect">
            <a:avLst/>
          </a:prstGeom>
          <a:solidFill>
            <a:schemeClr val="accent3">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r>
              <a:rPr lang="zh-TW" altLang="en-US" sz="3600" b="1" kern="0" dirty="0">
                <a:solidFill>
                  <a:srgbClr val="0000CC"/>
                </a:solidFill>
                <a:latin typeface="標楷體" pitchFamily="65" charset="-120"/>
                <a:ea typeface="標楷體" pitchFamily="65" charset="-120"/>
              </a:rPr>
              <a:t>擴大證券商營業</a:t>
            </a:r>
            <a:endParaRPr lang="en-US" altLang="zh-TW" sz="3600" b="1" kern="0" dirty="0">
              <a:solidFill>
                <a:srgbClr val="0000CC"/>
              </a:solidFill>
              <a:latin typeface="標楷體" pitchFamily="65" charset="-120"/>
              <a:ea typeface="標楷體" pitchFamily="65" charset="-120"/>
            </a:endParaRPr>
          </a:p>
          <a:p>
            <a:pPr lvl="0"/>
            <a:r>
              <a:rPr lang="zh-TW" altLang="en-US" sz="3600" b="1" kern="0" dirty="0">
                <a:solidFill>
                  <a:srgbClr val="0000CC"/>
                </a:solidFill>
                <a:latin typeface="標楷體" pitchFamily="65" charset="-120"/>
                <a:ea typeface="標楷體" pitchFamily="65" charset="-120"/>
              </a:rPr>
              <a:t>範圍</a:t>
            </a:r>
            <a:endParaRPr lang="en-US" altLang="zh-TW" sz="3600" b="1" kern="0" dirty="0">
              <a:solidFill>
                <a:srgbClr val="0000CC"/>
              </a:solidFill>
              <a:latin typeface="標楷體" pitchFamily="65" charset="-120"/>
              <a:ea typeface="標楷體" pitchFamily="65" charset="-120"/>
            </a:endParaRPr>
          </a:p>
        </p:txBody>
      </p:sp>
      <p:sp>
        <p:nvSpPr>
          <p:cNvPr id="9" name="圓角矩形 8"/>
          <p:cNvSpPr/>
          <p:nvPr/>
        </p:nvSpPr>
        <p:spPr>
          <a:xfrm>
            <a:off x="5830530" y="4385187"/>
            <a:ext cx="5086730" cy="2472813"/>
          </a:xfrm>
          <a:prstGeom prst="roundRect">
            <a:avLst/>
          </a:prstGeom>
          <a:solidFill>
            <a:schemeClr val="accent2">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r>
              <a:rPr lang="zh-TW" altLang="en-US" sz="3600" b="1" kern="0" dirty="0">
                <a:solidFill>
                  <a:srgbClr val="0000CC"/>
                </a:solidFill>
                <a:latin typeface="標楷體" panose="03000509000000000000" pitchFamily="65" charset="-120"/>
                <a:ea typeface="標楷體" panose="03000509000000000000" pitchFamily="65" charset="-120"/>
              </a:rPr>
              <a:t>增加證券商收入</a:t>
            </a:r>
          </a:p>
        </p:txBody>
      </p:sp>
      <p:sp>
        <p:nvSpPr>
          <p:cNvPr id="10" name="圓角矩形 9"/>
          <p:cNvSpPr/>
          <p:nvPr/>
        </p:nvSpPr>
        <p:spPr>
          <a:xfrm>
            <a:off x="4815192" y="3706761"/>
            <a:ext cx="2224706" cy="1400260"/>
          </a:xfrm>
          <a:prstGeom prst="roundRect">
            <a:avLst/>
          </a:prstGeom>
          <a:solidFill>
            <a:schemeClr val="bg1">
              <a:lumMod val="8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4800" b="1" i="0" u="none" strike="noStrike" kern="1200" cap="none" spc="0" normalizeH="0" baseline="0" noProof="0" dirty="0">
                <a:ln>
                  <a:noFill/>
                </a:ln>
                <a:solidFill>
                  <a:srgbClr val="FF0000"/>
                </a:solidFill>
                <a:effectLst/>
                <a:uLnTx/>
                <a:uFillTx/>
                <a:latin typeface="標楷體" panose="03000509000000000000" pitchFamily="65" charset="-120"/>
                <a:ea typeface="標楷體" panose="03000509000000000000" pitchFamily="65" charset="-120"/>
                <a:cs typeface="+mn-cs"/>
              </a:rPr>
              <a:t>效益</a:t>
            </a:r>
          </a:p>
        </p:txBody>
      </p:sp>
    </p:spTree>
    <p:extLst>
      <p:ext uri="{BB962C8B-B14F-4D97-AF65-F5344CB8AC3E}">
        <p14:creationId xmlns:p14="http://schemas.microsoft.com/office/powerpoint/2010/main" val="21164944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solidFill>
            <a:schemeClr val="bg1"/>
          </a:solidFill>
        </p:spPr>
        <p:txBody>
          <a:bodyPr/>
          <a:lstStyle/>
          <a:p>
            <a:pPr marL="0" lvl="0" indent="0" algn="ctr">
              <a:buClr>
                <a:srgbClr val="000000"/>
              </a:buClr>
              <a:buNone/>
            </a:pPr>
            <a:endParaRPr lang="en-US" altLang="zh-TW" sz="4800" dirty="0">
              <a:solidFill>
                <a:prstClr val="black"/>
              </a:solidFill>
              <a:latin typeface="Constantia"/>
              <a:ea typeface="標楷體" panose="03000509000000000000" pitchFamily="65" charset="-120"/>
            </a:endParaRPr>
          </a:p>
          <a:p>
            <a:pPr marL="0" lvl="0" indent="0" algn="ctr">
              <a:buClr>
                <a:srgbClr val="000000"/>
              </a:buClr>
              <a:buNone/>
            </a:pPr>
            <a:r>
              <a:rPr lang="zh-TW" altLang="en-US" sz="4800" b="1" dirty="0">
                <a:solidFill>
                  <a:srgbClr val="C00000"/>
                </a:solidFill>
                <a:latin typeface="Constantia"/>
                <a:ea typeface="標楷體" panose="03000509000000000000" pitchFamily="65" charset="-120"/>
              </a:rPr>
              <a:t>簡報完畢</a:t>
            </a:r>
            <a:endParaRPr lang="en-US" altLang="zh-TW" sz="4800" b="1" dirty="0">
              <a:solidFill>
                <a:srgbClr val="C00000"/>
              </a:solidFill>
              <a:latin typeface="Constantia"/>
              <a:ea typeface="標楷體" panose="03000509000000000000" pitchFamily="65" charset="-120"/>
            </a:endParaRPr>
          </a:p>
          <a:p>
            <a:pPr marL="0" indent="0" algn="ctr">
              <a:buClr>
                <a:srgbClr val="000000"/>
              </a:buClr>
              <a:buNone/>
            </a:pPr>
            <a:r>
              <a:rPr lang="zh-TW" altLang="en-US" sz="4800" b="1" dirty="0">
                <a:solidFill>
                  <a:srgbClr val="C00000"/>
                </a:solidFill>
                <a:latin typeface="Constantia"/>
                <a:ea typeface="標楷體" panose="03000509000000000000" pitchFamily="65" charset="-120"/>
              </a:rPr>
              <a:t>敬請指教</a:t>
            </a:r>
            <a:endParaRPr lang="en-US" altLang="zh-TW" sz="4800" b="1" dirty="0">
              <a:solidFill>
                <a:srgbClr val="C00000"/>
              </a:solidFill>
              <a:latin typeface="標楷體" pitchFamily="65" charset="-120"/>
              <a:ea typeface="標楷體" pitchFamily="65" charset="-120"/>
            </a:endParaRPr>
          </a:p>
          <a:p>
            <a:pPr marL="0" lvl="0" indent="0" algn="ctr">
              <a:buClr>
                <a:srgbClr val="000000"/>
              </a:buClr>
              <a:buNone/>
            </a:pPr>
            <a:endParaRPr lang="zh-TW" altLang="en-US" dirty="0">
              <a:solidFill>
                <a:srgbClr val="000000"/>
              </a:solidFill>
            </a:endParaRPr>
          </a:p>
          <a:p>
            <a:pPr marL="0" indent="0">
              <a:buNone/>
            </a:pPr>
            <a:r>
              <a:rPr lang="zh-TW" altLang="en-US" sz="6000" b="1" cap="all" dirty="0">
                <a:ln w="18000">
                  <a:solidFill>
                    <a:srgbClr val="C0504D">
                      <a:satMod val="140000"/>
                    </a:srgbClr>
                  </a:solidFill>
                  <a:prstDash val="solid"/>
                  <a:miter lim="800000"/>
                </a:ln>
                <a:noFill/>
                <a:effectLst>
                  <a:outerShdw blurRad="25500" dist="23000" dir="7020000" algn="tl">
                    <a:srgbClr val="000000">
                      <a:alpha val="50000"/>
                    </a:srgbClr>
                  </a:outerShdw>
                </a:effectLst>
                <a:latin typeface="Constantia"/>
                <a:ea typeface="標楷體" panose="03000509000000000000" pitchFamily="65" charset="-120"/>
                <a:cs typeface="+mj-cs"/>
              </a:rPr>
              <a:t>                </a:t>
            </a:r>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27</a:t>
            </a:fld>
            <a:endParaRPr lang="en-US"/>
          </a:p>
        </p:txBody>
      </p:sp>
      <p:sp>
        <p:nvSpPr>
          <p:cNvPr id="4" name="文字版面配置區 3"/>
          <p:cNvSpPr>
            <a:spLocks noGrp="1"/>
          </p:cNvSpPr>
          <p:nvPr>
            <p:ph type="body" idx="14"/>
          </p:nvPr>
        </p:nvSpPr>
        <p:spPr/>
        <p:txBody>
          <a:bodyPr/>
          <a:lstStyle/>
          <a:p>
            <a:endParaRPr lang="zh-TW" altLang="en-US" dirty="0"/>
          </a:p>
        </p:txBody>
      </p:sp>
    </p:spTree>
    <p:extLst>
      <p:ext uri="{BB962C8B-B14F-4D97-AF65-F5344CB8AC3E}">
        <p14:creationId xmlns:p14="http://schemas.microsoft.com/office/powerpoint/2010/main" val="891471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lnSpcReduction="10000"/>
          </a:bodyPr>
          <a:lstStyle/>
          <a:p>
            <a:pPr marL="0" lvl="0" indent="0">
              <a:lnSpc>
                <a:spcPct val="150000"/>
              </a:lnSpc>
              <a:spcBef>
                <a:spcPts val="0"/>
              </a:spcBef>
              <a:buClrTx/>
              <a:buSzTx/>
              <a:buNone/>
            </a:pPr>
            <a:r>
              <a:rPr lang="zh-TW" altLang="en-US" sz="3600" dirty="0">
                <a:latin typeface="Constantia"/>
                <a:ea typeface="標楷體" panose="03000509000000000000" pitchFamily="65" charset="-120"/>
              </a:rPr>
              <a:t>柒、</a:t>
            </a:r>
            <a:r>
              <a:rPr lang="zh-TW" altLang="zh-TW" sz="3600" dirty="0">
                <a:latin typeface="Constantia"/>
                <a:ea typeface="標楷體" panose="03000509000000000000" pitchFamily="65" charset="-120"/>
              </a:rPr>
              <a:t>擔保維持率計算</a:t>
            </a:r>
            <a:endParaRPr lang="en-US" altLang="zh-TW" sz="3600" dirty="0">
              <a:latin typeface="Constantia"/>
              <a:ea typeface="標楷體" panose="03000509000000000000" pitchFamily="65" charset="-120"/>
            </a:endParaRPr>
          </a:p>
          <a:p>
            <a:pPr marL="0" lvl="0" indent="0">
              <a:lnSpc>
                <a:spcPct val="150000"/>
              </a:lnSpc>
              <a:spcBef>
                <a:spcPts val="0"/>
              </a:spcBef>
              <a:buClrTx/>
              <a:buSzTx/>
              <a:buNone/>
            </a:pPr>
            <a:r>
              <a:rPr lang="zh-TW" altLang="en-US" sz="3600" dirty="0">
                <a:latin typeface="Constantia"/>
                <a:ea typeface="標楷體" panose="03000509000000000000" pitchFamily="65" charset="-120"/>
              </a:rPr>
              <a:t>捌、</a:t>
            </a:r>
            <a:r>
              <a:rPr lang="zh-TW" altLang="zh-TW" sz="3600" dirty="0">
                <a:latin typeface="Constantia"/>
                <a:ea typeface="標楷體" panose="03000509000000000000" pitchFamily="65" charset="-120"/>
              </a:rPr>
              <a:t>違反規定之處理</a:t>
            </a:r>
            <a:endParaRPr lang="en-US" altLang="zh-TW" sz="3600" dirty="0">
              <a:latin typeface="Constantia"/>
              <a:ea typeface="標楷體" panose="03000509000000000000" pitchFamily="65" charset="-120"/>
            </a:endParaRPr>
          </a:p>
          <a:p>
            <a:pPr marL="0" lvl="0" indent="0">
              <a:lnSpc>
                <a:spcPct val="150000"/>
              </a:lnSpc>
              <a:spcBef>
                <a:spcPts val="0"/>
              </a:spcBef>
              <a:buClrTx/>
              <a:buSzTx/>
              <a:buNone/>
            </a:pPr>
            <a:r>
              <a:rPr lang="zh-TW" altLang="en-US" sz="3600" dirty="0">
                <a:latin typeface="Constantia"/>
                <a:ea typeface="標楷體" panose="03000509000000000000" pitchFamily="65" charset="-120"/>
              </a:rPr>
              <a:t>玖、</a:t>
            </a:r>
            <a:r>
              <a:rPr lang="zh-TW" altLang="en-US" sz="3600" dirty="0">
                <a:latin typeface="標楷體" pitchFamily="65" charset="-120"/>
                <a:ea typeface="標楷體" pitchFamily="65" charset="-120"/>
              </a:rPr>
              <a:t>風險控管</a:t>
            </a:r>
            <a:endParaRPr lang="en-US" altLang="zh-TW" sz="3600" dirty="0">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3600" dirty="0">
                <a:latin typeface="Constantia"/>
                <a:ea typeface="標楷體" panose="03000509000000000000" pitchFamily="65" charset="-120"/>
              </a:rPr>
              <a:t>拾</a:t>
            </a:r>
            <a:r>
              <a:rPr lang="zh-TW" altLang="en-US" sz="3600" dirty="0">
                <a:latin typeface="標楷體" pitchFamily="65" charset="-120"/>
                <a:ea typeface="標楷體" pitchFamily="65" charset="-120"/>
              </a:rPr>
              <a:t>、</a:t>
            </a:r>
            <a:r>
              <a:rPr lang="zh-TW" altLang="en-US" sz="3600" dirty="0">
                <a:latin typeface="Constantia"/>
                <a:ea typeface="標楷體" panose="03000509000000000000" pitchFamily="65" charset="-120"/>
              </a:rPr>
              <a:t>近期法規修訂</a:t>
            </a:r>
            <a:endParaRPr lang="en-US" altLang="zh-TW" sz="3600" dirty="0">
              <a:latin typeface="Constantia"/>
              <a:ea typeface="標楷體" panose="03000509000000000000" pitchFamily="65" charset="-120"/>
            </a:endParaRPr>
          </a:p>
          <a:p>
            <a:pPr marL="0" indent="0">
              <a:lnSpc>
                <a:spcPct val="160000"/>
              </a:lnSpc>
              <a:spcBef>
                <a:spcPts val="0"/>
              </a:spcBef>
              <a:buClrTx/>
              <a:buSzTx/>
              <a:buNone/>
              <a:defRPr/>
            </a:pPr>
            <a:r>
              <a:rPr lang="zh-TW" altLang="en-US" sz="3600" dirty="0">
                <a:latin typeface="Constantia"/>
                <a:ea typeface="標楷體" panose="03000509000000000000" pitchFamily="65" charset="-120"/>
              </a:rPr>
              <a:t>拾壹、擔保品總量控管</a:t>
            </a:r>
            <a:endParaRPr lang="en-US" altLang="zh-TW" sz="3600" dirty="0">
              <a:latin typeface="Constantia"/>
              <a:ea typeface="標楷體" panose="03000509000000000000" pitchFamily="65" charset="-120"/>
            </a:endParaRPr>
          </a:p>
          <a:p>
            <a:pPr marL="0" lvl="0" indent="0">
              <a:lnSpc>
                <a:spcPct val="160000"/>
              </a:lnSpc>
              <a:spcBef>
                <a:spcPts val="0"/>
              </a:spcBef>
              <a:buClrTx/>
              <a:buSzTx/>
              <a:buNone/>
              <a:defRPr/>
            </a:pPr>
            <a:r>
              <a:rPr lang="zh-TW" altLang="en-US" sz="3600" dirty="0">
                <a:latin typeface="Constantia"/>
                <a:ea typeface="標楷體" panose="03000509000000000000" pitchFamily="65" charset="-120"/>
              </a:rPr>
              <a:t>拾貳、效益評估</a:t>
            </a:r>
            <a:endParaRPr lang="en-US" altLang="zh-TW" sz="3600" dirty="0">
              <a:latin typeface="Constantia"/>
              <a:ea typeface="標楷體" panose="03000509000000000000" pitchFamily="65" charset="-120"/>
            </a:endParaRPr>
          </a:p>
          <a:p>
            <a:pPr marL="0" indent="0">
              <a:lnSpc>
                <a:spcPct val="100000"/>
              </a:lnSpc>
              <a:spcBef>
                <a:spcPts val="0"/>
              </a:spcBef>
              <a:buClrTx/>
              <a:buSzTx/>
              <a:buNone/>
              <a:defRPr/>
            </a:pPr>
            <a:endParaRPr lang="en-US" altLang="zh-TW" sz="3600" dirty="0">
              <a:solidFill>
                <a:srgbClr val="0000CC"/>
              </a:solidFill>
              <a:latin typeface="Constantia"/>
              <a:ea typeface="標楷體" panose="03000509000000000000" pitchFamily="65" charset="-120"/>
            </a:endParaRPr>
          </a:p>
          <a:p>
            <a:pPr marL="0" indent="0">
              <a:lnSpc>
                <a:spcPct val="100000"/>
              </a:lnSpc>
              <a:spcBef>
                <a:spcPts val="0"/>
              </a:spcBef>
              <a:buClrTx/>
              <a:buSzTx/>
              <a:buNone/>
              <a:defRPr/>
            </a:pPr>
            <a:endParaRPr lang="en-US" altLang="zh-TW" sz="3600" dirty="0">
              <a:solidFill>
                <a:srgbClr val="0000CC"/>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3</a:t>
            </a:fld>
            <a:endParaRPr lang="en-US"/>
          </a:p>
        </p:txBody>
      </p:sp>
      <p:sp>
        <p:nvSpPr>
          <p:cNvPr id="4" name="文字版面配置區 3"/>
          <p:cNvSpPr>
            <a:spLocks noGrp="1"/>
          </p:cNvSpPr>
          <p:nvPr>
            <p:ph type="body" idx="14"/>
          </p:nvPr>
        </p:nvSpPr>
        <p:spPr/>
        <p:txBody>
          <a:bodyPr/>
          <a:lstStyle/>
          <a:p>
            <a:r>
              <a:rPr lang="zh-TW" altLang="en-US" b="0" dirty="0">
                <a:latin typeface="Constantia"/>
                <a:ea typeface="標楷體" panose="03000509000000000000" pitchFamily="65" charset="-120"/>
              </a:rPr>
              <a:t>簡報大綱</a:t>
            </a:r>
            <a:endParaRPr lang="zh-TW" altLang="en-US" dirty="0"/>
          </a:p>
          <a:p>
            <a:endParaRPr lang="zh-TW" altLang="en-US" dirty="0"/>
          </a:p>
        </p:txBody>
      </p:sp>
    </p:spTree>
    <p:extLst>
      <p:ext uri="{BB962C8B-B14F-4D97-AF65-F5344CB8AC3E}">
        <p14:creationId xmlns:p14="http://schemas.microsoft.com/office/powerpoint/2010/main" val="41127963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marL="342900" lvl="0" indent="-342900" fontAlgn="base">
              <a:lnSpc>
                <a:spcPct val="100000"/>
              </a:lnSpc>
              <a:spcBef>
                <a:spcPct val="20000"/>
              </a:spcBef>
              <a:spcAft>
                <a:spcPct val="0"/>
              </a:spcAft>
              <a:buClrTx/>
              <a:buSzTx/>
              <a:buFont typeface="Arial" charset="0"/>
              <a:buChar char="•"/>
            </a:pPr>
            <a:r>
              <a:rPr lang="zh-TW" altLang="en-US" sz="3200" dirty="0">
                <a:solidFill>
                  <a:srgbClr val="1F497D"/>
                </a:solidFill>
                <a:latin typeface="標楷體" pitchFamily="65" charset="-120"/>
                <a:ea typeface="標楷體" pitchFamily="65" charset="-120"/>
              </a:rPr>
              <a:t>依據：</a:t>
            </a:r>
            <a:endParaRPr lang="en-US" altLang="zh-TW" sz="3200" dirty="0">
              <a:solidFill>
                <a:srgbClr val="1F497D"/>
              </a:solidFill>
              <a:latin typeface="標楷體" panose="03000509000000000000" pitchFamily="65" charset="-120"/>
              <a:ea typeface="標楷體" panose="03000509000000000000" pitchFamily="65" charset="-120"/>
            </a:endParaRPr>
          </a:p>
          <a:p>
            <a:pPr marL="742950" lvl="1" indent="-285750" fontAlgn="base">
              <a:lnSpc>
                <a:spcPct val="100000"/>
              </a:lnSpc>
              <a:spcBef>
                <a:spcPct val="20000"/>
              </a:spcBef>
              <a:spcAft>
                <a:spcPct val="0"/>
              </a:spcAft>
              <a:buClrTx/>
              <a:buSzTx/>
              <a:buFont typeface="Arial" charset="0"/>
              <a:buChar char="–"/>
            </a:pPr>
            <a:r>
              <a:rPr lang="zh-TW" altLang="en-US" sz="3200" dirty="0">
                <a:solidFill>
                  <a:prstClr val="black"/>
                </a:solidFill>
                <a:latin typeface="標楷體" pitchFamily="65" charset="-120"/>
                <a:ea typeface="標楷體" pitchFamily="65" charset="-120"/>
              </a:rPr>
              <a:t>主管機關</a:t>
            </a:r>
            <a:r>
              <a:rPr lang="zh-TW" altLang="en-US" sz="3200" dirty="0">
                <a:solidFill>
                  <a:prstClr val="black"/>
                </a:solidFill>
                <a:latin typeface="Constantia"/>
                <a:ea typeface="標楷體" panose="03000509000000000000" pitchFamily="65" charset="-120"/>
              </a:rPr>
              <a:t>推動證券市場揚升計畫進階版</a:t>
            </a:r>
            <a:endParaRPr lang="en-US" altLang="zh-TW" sz="3200" dirty="0">
              <a:solidFill>
                <a:prstClr val="black"/>
              </a:solidFill>
              <a:latin typeface="標楷體" pitchFamily="65" charset="-120"/>
              <a:ea typeface="標楷體" pitchFamily="65" charset="-120"/>
            </a:endParaRPr>
          </a:p>
          <a:p>
            <a:pPr marL="742950" lvl="1" indent="-285750" fontAlgn="base">
              <a:lnSpc>
                <a:spcPct val="100000"/>
              </a:lnSpc>
              <a:spcBef>
                <a:spcPct val="20000"/>
              </a:spcBef>
              <a:spcAft>
                <a:spcPct val="0"/>
              </a:spcAft>
              <a:buClrTx/>
              <a:buSzTx/>
              <a:buFont typeface="Arial" charset="0"/>
              <a:buChar char="–"/>
            </a:pPr>
            <a:r>
              <a:rPr lang="zh-TW" altLang="en-US" sz="3200" dirty="0">
                <a:solidFill>
                  <a:prstClr val="black"/>
                </a:solidFill>
                <a:latin typeface="標楷體" pitchFamily="65" charset="-120"/>
                <a:ea typeface="標楷體" pitchFamily="65" charset="-120"/>
              </a:rPr>
              <a:t>主管機關</a:t>
            </a:r>
            <a:r>
              <a:rPr lang="zh-TW" altLang="zh-TW" sz="3200" dirty="0">
                <a:solidFill>
                  <a:prstClr val="black"/>
                </a:solidFill>
                <a:latin typeface="Constantia"/>
                <a:ea typeface="標楷體" panose="03000509000000000000" pitchFamily="65" charset="-120"/>
              </a:rPr>
              <a:t>金管證字第</a:t>
            </a:r>
            <a:r>
              <a:rPr lang="en-US" altLang="zh-TW" sz="3200" dirty="0">
                <a:solidFill>
                  <a:prstClr val="black"/>
                </a:solidFill>
                <a:latin typeface="標楷體" panose="03000509000000000000" pitchFamily="65" charset="-120"/>
                <a:ea typeface="標楷體" panose="03000509000000000000" pitchFamily="65" charset="-120"/>
              </a:rPr>
              <a:t>10400536071</a:t>
            </a:r>
            <a:r>
              <a:rPr lang="zh-TW" altLang="zh-TW" sz="3200" dirty="0">
                <a:solidFill>
                  <a:prstClr val="black"/>
                </a:solidFill>
                <a:latin typeface="Constantia"/>
                <a:ea typeface="標楷體" panose="03000509000000000000" pitchFamily="65" charset="-120"/>
              </a:rPr>
              <a:t>號</a:t>
            </a:r>
            <a:r>
              <a:rPr lang="zh-TW" altLang="zh-TW" sz="3200" dirty="0">
                <a:solidFill>
                  <a:prstClr val="black"/>
                </a:solidFill>
                <a:latin typeface="標楷體" pitchFamily="65" charset="-120"/>
                <a:ea typeface="標楷體" pitchFamily="65" charset="-120"/>
              </a:rPr>
              <a:t>函</a:t>
            </a:r>
            <a:r>
              <a:rPr lang="zh-TW" altLang="en-US" sz="3200" dirty="0">
                <a:solidFill>
                  <a:prstClr val="black"/>
                </a:solidFill>
                <a:latin typeface="標楷體" pitchFamily="65" charset="-120"/>
                <a:ea typeface="標楷體" pitchFamily="65" charset="-120"/>
              </a:rPr>
              <a:t>示</a:t>
            </a:r>
            <a:endParaRPr lang="en-US" altLang="zh-TW" sz="3200" dirty="0">
              <a:solidFill>
                <a:prstClr val="black"/>
              </a:solidFill>
              <a:latin typeface="標楷體" pitchFamily="65" charset="-120"/>
              <a:ea typeface="標楷體" pitchFamily="65" charset="-120"/>
            </a:endParaRPr>
          </a:p>
          <a:p>
            <a:pPr marL="0" lvl="1" indent="-285750" fontAlgn="base">
              <a:lnSpc>
                <a:spcPct val="100000"/>
              </a:lnSpc>
              <a:spcBef>
                <a:spcPct val="20000"/>
              </a:spcBef>
              <a:spcAft>
                <a:spcPct val="0"/>
              </a:spcAft>
              <a:buClrTx/>
              <a:buSzTx/>
            </a:pPr>
            <a:r>
              <a:rPr lang="zh-TW" altLang="en-US" sz="3200" dirty="0">
                <a:solidFill>
                  <a:srgbClr val="4BACC6">
                    <a:lumMod val="50000"/>
                  </a:srgbClr>
                </a:solidFill>
                <a:latin typeface="Constantia"/>
                <a:ea typeface="標楷體" panose="03000509000000000000" pitchFamily="65" charset="-120"/>
              </a:rPr>
              <a:t>目的：</a:t>
            </a:r>
            <a:endParaRPr lang="en-US" altLang="zh-TW" sz="3200" dirty="0">
              <a:solidFill>
                <a:srgbClr val="4BACC6">
                  <a:lumMod val="50000"/>
                </a:srgbClr>
              </a:solidFill>
              <a:latin typeface="Constantia"/>
              <a:ea typeface="標楷體" panose="03000509000000000000" pitchFamily="65" charset="-120"/>
            </a:endParaRPr>
          </a:p>
          <a:p>
            <a:pPr marL="0" lvl="1" indent="-285750" fontAlgn="base">
              <a:lnSpc>
                <a:spcPct val="100000"/>
              </a:lnSpc>
              <a:spcBef>
                <a:spcPct val="20000"/>
              </a:spcBef>
              <a:spcAft>
                <a:spcPct val="0"/>
              </a:spcAft>
              <a:buClrTx/>
              <a:buSzTx/>
              <a:buFont typeface="Wingdings" pitchFamily="2" charset="2"/>
              <a:buChar char="Ø"/>
            </a:pPr>
            <a:r>
              <a:rPr lang="zh-TW" altLang="zh-TW" sz="3200" dirty="0">
                <a:solidFill>
                  <a:prstClr val="black"/>
                </a:solidFill>
                <a:latin typeface="Constantia"/>
                <a:ea typeface="標楷體" panose="03000509000000000000" pitchFamily="65" charset="-120"/>
              </a:rPr>
              <a:t>強化資本市場之國際競爭力</a:t>
            </a:r>
            <a:endParaRPr lang="en-US" altLang="zh-TW" sz="3200" dirty="0">
              <a:solidFill>
                <a:prstClr val="black"/>
              </a:solidFill>
              <a:latin typeface="Constantia"/>
              <a:ea typeface="標楷體" panose="03000509000000000000" pitchFamily="65" charset="-120"/>
            </a:endParaRPr>
          </a:p>
          <a:p>
            <a:pPr marL="0" lvl="1" indent="-285750" fontAlgn="base">
              <a:lnSpc>
                <a:spcPct val="100000"/>
              </a:lnSpc>
              <a:spcBef>
                <a:spcPct val="20000"/>
              </a:spcBef>
              <a:spcAft>
                <a:spcPct val="0"/>
              </a:spcAft>
              <a:buClrTx/>
              <a:buSzTx/>
              <a:buFont typeface="Wingdings" pitchFamily="2" charset="2"/>
              <a:buChar char="Ø"/>
            </a:pPr>
            <a:r>
              <a:rPr lang="zh-TW" altLang="zh-TW" sz="3200" dirty="0">
                <a:solidFill>
                  <a:prstClr val="black"/>
                </a:solidFill>
                <a:latin typeface="Constantia"/>
                <a:ea typeface="標楷體" panose="03000509000000000000" pitchFamily="65" charset="-120"/>
              </a:rPr>
              <a:t>營造透明公正效率的資本市場並與世界接軌</a:t>
            </a:r>
            <a:endParaRPr lang="en-US" altLang="zh-TW" sz="3200" dirty="0">
              <a:solidFill>
                <a:srgbClr val="4BACC6">
                  <a:lumMod val="50000"/>
                </a:srgbClr>
              </a:solidFill>
              <a:latin typeface="Constantia"/>
              <a:ea typeface="標楷體" panose="03000509000000000000" pitchFamily="65" charset="-120"/>
            </a:endParaRPr>
          </a:p>
          <a:p>
            <a:pPr marL="288000" lvl="1" indent="-285750" fontAlgn="base">
              <a:lnSpc>
                <a:spcPct val="100000"/>
              </a:lnSpc>
              <a:spcBef>
                <a:spcPct val="20000"/>
              </a:spcBef>
              <a:spcAft>
                <a:spcPct val="0"/>
              </a:spcAft>
              <a:buClrTx/>
              <a:buSzTx/>
              <a:buFont typeface="Wingdings" pitchFamily="2" charset="2"/>
              <a:buChar char="Ø"/>
            </a:pPr>
            <a:r>
              <a:rPr lang="zh-TW" altLang="zh-TW" sz="3200" dirty="0">
                <a:solidFill>
                  <a:prstClr val="black"/>
                </a:solidFill>
                <a:latin typeface="Constantia"/>
                <a:ea typeface="標楷體" panose="03000509000000000000" pitchFamily="65" charset="-120"/>
              </a:rPr>
              <a:t>為使投資人之有價證券得以再投資使用</a:t>
            </a:r>
            <a:endParaRPr lang="en-US" altLang="zh-TW" sz="3200" dirty="0">
              <a:solidFill>
                <a:prstClr val="black"/>
              </a:solidFill>
              <a:latin typeface="Constantia"/>
              <a:ea typeface="標楷體" panose="03000509000000000000" pitchFamily="65" charset="-120"/>
            </a:endParaRPr>
          </a:p>
          <a:p>
            <a:pPr marL="288000" lvl="1" indent="-285750" fontAlgn="base">
              <a:lnSpc>
                <a:spcPct val="100000"/>
              </a:lnSpc>
              <a:spcBef>
                <a:spcPct val="20000"/>
              </a:spcBef>
              <a:spcAft>
                <a:spcPct val="0"/>
              </a:spcAft>
              <a:buClrTx/>
              <a:buSzTx/>
              <a:buFont typeface="Wingdings" pitchFamily="2" charset="2"/>
              <a:buChar char="Ø"/>
            </a:pPr>
            <a:r>
              <a:rPr lang="zh-TW" altLang="zh-TW" sz="3200" dirty="0">
                <a:solidFill>
                  <a:prstClr val="black"/>
                </a:solidFill>
                <a:latin typeface="Constantia"/>
                <a:ea typeface="標楷體" panose="03000509000000000000" pitchFamily="65" charset="-120"/>
              </a:rPr>
              <a:t>並提升證券商資金運用效率</a:t>
            </a:r>
            <a:endParaRPr lang="en-US" altLang="zh-TW" sz="3200" dirty="0">
              <a:solidFill>
                <a:prstClr val="black"/>
              </a:solidFill>
              <a:latin typeface="標楷體" pitchFamily="65" charset="-120"/>
              <a:ea typeface="標楷體"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4</a:t>
            </a:fld>
            <a:endParaRPr lang="en-US"/>
          </a:p>
        </p:txBody>
      </p:sp>
      <p:sp>
        <p:nvSpPr>
          <p:cNvPr id="4" name="文字版面配置區 3"/>
          <p:cNvSpPr>
            <a:spLocks noGrp="1"/>
          </p:cNvSpPr>
          <p:nvPr>
            <p:ph type="body" idx="14"/>
          </p:nvPr>
        </p:nvSpPr>
        <p:spPr/>
        <p:txBody>
          <a:bodyPr>
            <a:normAutofit/>
          </a:bodyPr>
          <a:lstStyle/>
          <a:p>
            <a:r>
              <a:rPr lang="zh-TW" altLang="en-US" b="0" dirty="0">
                <a:solidFill>
                  <a:prstClr val="black"/>
                </a:solidFill>
                <a:latin typeface="標楷體" pitchFamily="65" charset="-120"/>
                <a:ea typeface="標楷體" pitchFamily="65" charset="-120"/>
                <a:cs typeface="+mj-cs"/>
              </a:rPr>
              <a:t>壹、前言</a:t>
            </a:r>
            <a:endParaRPr lang="zh-TW" altLang="en-US" dirty="0"/>
          </a:p>
        </p:txBody>
      </p:sp>
    </p:spTree>
    <p:extLst>
      <p:ext uri="{BB962C8B-B14F-4D97-AF65-F5344CB8AC3E}">
        <p14:creationId xmlns:p14="http://schemas.microsoft.com/office/powerpoint/2010/main" val="1811501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marL="342900" lvl="0" indent="-342900" fontAlgn="base">
              <a:lnSpc>
                <a:spcPct val="100000"/>
              </a:lnSpc>
              <a:spcBef>
                <a:spcPct val="20000"/>
              </a:spcBef>
              <a:spcAft>
                <a:spcPct val="0"/>
              </a:spcAft>
              <a:buClrTx/>
              <a:buSzTx/>
              <a:buFont typeface="Arial" charset="0"/>
              <a:buChar char="•"/>
            </a:pPr>
            <a:r>
              <a:rPr lang="zh-TW" altLang="en-US" sz="2800" b="1" dirty="0">
                <a:solidFill>
                  <a:srgbClr val="FF0000"/>
                </a:solidFill>
                <a:latin typeface="Constantia"/>
                <a:ea typeface="標楷體" panose="03000509000000000000" pitchFamily="65" charset="-120"/>
              </a:rPr>
              <a:t>需</a:t>
            </a:r>
            <a:r>
              <a:rPr lang="zh-TW" altLang="zh-TW" sz="2800" b="1" dirty="0">
                <a:solidFill>
                  <a:srgbClr val="FF0000"/>
                </a:solidFill>
                <a:latin typeface="Constantia"/>
                <a:ea typeface="標楷體" panose="03000509000000000000" pitchFamily="65" charset="-120"/>
              </a:rPr>
              <a:t>申請資格</a:t>
            </a:r>
            <a:r>
              <a:rPr lang="zh-TW" altLang="en-US" sz="2800" b="1" dirty="0">
                <a:solidFill>
                  <a:srgbClr val="FF0000"/>
                </a:solidFill>
                <a:latin typeface="Constantia"/>
                <a:ea typeface="標楷體" panose="03000509000000000000" pitchFamily="65" charset="-120"/>
              </a:rPr>
              <a:t>並</a:t>
            </a:r>
            <a:r>
              <a:rPr lang="zh-TW" altLang="zh-TW" sz="2800" b="1" dirty="0">
                <a:solidFill>
                  <a:srgbClr val="FF0000"/>
                </a:solidFill>
                <a:latin typeface="Constantia"/>
                <a:ea typeface="標楷體" panose="03000509000000000000" pitchFamily="65" charset="-120"/>
              </a:rPr>
              <a:t>經核准</a:t>
            </a:r>
            <a:r>
              <a:rPr lang="zh-TW" altLang="en-US" sz="2800" b="1" dirty="0">
                <a:solidFill>
                  <a:prstClr val="black"/>
                </a:solidFill>
                <a:latin typeface="Constantia"/>
                <a:ea typeface="標楷體" panose="03000509000000000000" pitchFamily="65" charset="-120"/>
              </a:rPr>
              <a:t>：</a:t>
            </a:r>
            <a:endParaRPr lang="en-US" altLang="zh-TW" sz="2800" b="1"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2800" b="1" dirty="0">
                <a:solidFill>
                  <a:prstClr val="black"/>
                </a:solidFill>
                <a:latin typeface="Constantia"/>
                <a:ea typeface="標楷體" panose="03000509000000000000" pitchFamily="65" charset="-120"/>
              </a:rPr>
              <a:t>    </a:t>
            </a:r>
            <a:r>
              <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證券商申請辦理不限用途款項借貸業務</a:t>
            </a:r>
            <a:r>
              <a:rPr lang="zh-TW" altLang="en-US"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係主管機關於</a:t>
            </a:r>
            <a:r>
              <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105</a:t>
            </a:r>
            <a:r>
              <a:rPr lang="zh-TW" altLang="en-US"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年特許開放證券商得從事的業務，與證券商辦理證券業務借貸款項屬性不同， 需另行申辦。</a:t>
            </a:r>
            <a:endPar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fontAlgn="base">
              <a:lnSpc>
                <a:spcPct val="100000"/>
              </a:lnSpc>
              <a:spcBef>
                <a:spcPct val="20000"/>
              </a:spcBef>
              <a:spcAft>
                <a:spcPct val="0"/>
              </a:spcAft>
              <a:buClrTx/>
              <a:buSzTx/>
            </a:pPr>
            <a:r>
              <a:rPr lang="zh-TW" altLang="en-US" sz="2800" dirty="0">
                <a:solidFill>
                  <a:prstClr val="black"/>
                </a:solidFill>
                <a:latin typeface="Constantia"/>
                <a:ea typeface="標楷體" panose="03000509000000000000" pitchFamily="65" charset="-120"/>
              </a:rPr>
              <a:t>申辦條件：</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2800" dirty="0">
                <a:solidFill>
                  <a:prstClr val="black"/>
                </a:solidFill>
                <a:latin typeface="Constantia"/>
                <a:ea typeface="標楷體" panose="03000509000000000000" pitchFamily="65" charset="-120"/>
              </a:rPr>
              <a:t>    </a:t>
            </a:r>
            <a:r>
              <a:rPr lang="zh-TW" altLang="zh-TW" sz="2800" dirty="0">
                <a:solidFill>
                  <a:prstClr val="black"/>
                </a:solidFill>
                <a:latin typeface="Constantia"/>
                <a:ea typeface="標楷體" panose="03000509000000000000" pitchFamily="65" charset="-120"/>
              </a:rPr>
              <a:t>具備辦理證券業務借貸款項業務之相同條件，由證券交易所審查並轉報</a:t>
            </a:r>
            <a:r>
              <a:rPr lang="zh-TW" altLang="en-US" sz="2800" dirty="0">
                <a:solidFill>
                  <a:prstClr val="black"/>
                </a:solidFill>
                <a:latin typeface="Constantia"/>
                <a:ea typeface="標楷體" panose="03000509000000000000" pitchFamily="65" charset="-120"/>
              </a:rPr>
              <a:t>主管機關</a:t>
            </a:r>
            <a:r>
              <a:rPr lang="zh-TW" altLang="zh-TW" sz="2800" dirty="0">
                <a:solidFill>
                  <a:prstClr val="black"/>
                </a:solidFill>
                <a:latin typeface="Constantia"/>
                <a:ea typeface="標楷體" panose="03000509000000000000" pitchFamily="65" charset="-120"/>
              </a:rPr>
              <a:t>核准</a:t>
            </a:r>
            <a:r>
              <a:rPr lang="zh-TW" altLang="en-US" sz="2800" dirty="0">
                <a:solidFill>
                  <a:prstClr val="black"/>
                </a:solidFill>
                <a:latin typeface="Constantia"/>
                <a:ea typeface="標楷體" panose="03000509000000000000" pitchFamily="65" charset="-120"/>
              </a:rPr>
              <a:t>。</a:t>
            </a:r>
            <a:endParaRPr lang="zh-TW" altLang="zh-TW" sz="2800" dirty="0">
              <a:solidFill>
                <a:prstClr val="black"/>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5</a:t>
            </a:fld>
            <a:endParaRPr lang="en-US"/>
          </a:p>
        </p:txBody>
      </p:sp>
      <p:sp>
        <p:nvSpPr>
          <p:cNvPr id="4" name="文字版面配置區 3"/>
          <p:cNvSpPr>
            <a:spLocks noGrp="1"/>
          </p:cNvSpPr>
          <p:nvPr>
            <p:ph type="body" idx="14"/>
          </p:nvPr>
        </p:nvSpPr>
        <p:spPr/>
        <p:txBody>
          <a:bodyPr>
            <a:normAutofit/>
          </a:bodyPr>
          <a:lstStyle/>
          <a:p>
            <a:r>
              <a:rPr kumimoji="1" lang="zh-TW" altLang="en-US" b="0" dirty="0">
                <a:solidFill>
                  <a:prstClr val="black"/>
                </a:solidFill>
                <a:latin typeface="Times New Roman" charset="0"/>
                <a:ea typeface="標楷體" pitchFamily="65" charset="-120"/>
                <a:cs typeface="+mj-cs"/>
              </a:rPr>
              <a:t>貳、申請程序與要件</a:t>
            </a:r>
            <a:endParaRPr lang="zh-TW" altLang="en-US" dirty="0"/>
          </a:p>
        </p:txBody>
      </p:sp>
    </p:spTree>
    <p:extLst>
      <p:ext uri="{BB962C8B-B14F-4D97-AF65-F5344CB8AC3E}">
        <p14:creationId xmlns:p14="http://schemas.microsoft.com/office/powerpoint/2010/main" val="16349935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791308" y="1407555"/>
            <a:ext cx="11013513" cy="4943818"/>
          </a:xfrm>
        </p:spPr>
        <p:txBody>
          <a:bodyPr/>
          <a:lstStyle/>
          <a:p>
            <a:pPr marL="342900" lvl="0" indent="-342900" fontAlgn="base">
              <a:lnSpc>
                <a:spcPct val="100000"/>
              </a:lnSpc>
              <a:spcBef>
                <a:spcPct val="20000"/>
              </a:spcBef>
              <a:spcAft>
                <a:spcPct val="0"/>
              </a:spcAft>
              <a:buClrTx/>
              <a:buSzTx/>
              <a:buFont typeface="Wingdings" pitchFamily="2" charset="2"/>
              <a:buChar char="l"/>
            </a:pPr>
            <a:r>
              <a:rPr lang="zh-TW" altLang="en-US" sz="2800" dirty="0">
                <a:solidFill>
                  <a:prstClr val="black"/>
                </a:solidFill>
                <a:latin typeface="Constantia"/>
                <a:ea typeface="標楷體" panose="03000509000000000000" pitchFamily="65" charset="-120"/>
              </a:rPr>
              <a:t>審查流程：</a:t>
            </a: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6</a:t>
            </a:fld>
            <a:endParaRPr lang="en-US"/>
          </a:p>
        </p:txBody>
      </p:sp>
      <p:sp>
        <p:nvSpPr>
          <p:cNvPr id="4" name="文字版面配置區 3"/>
          <p:cNvSpPr>
            <a:spLocks noGrp="1"/>
          </p:cNvSpPr>
          <p:nvPr>
            <p:ph type="body" idx="14"/>
          </p:nvPr>
        </p:nvSpPr>
        <p:spPr/>
        <p:txBody>
          <a:bodyPr>
            <a:normAutofit/>
          </a:bodyPr>
          <a:lstStyle/>
          <a:p>
            <a:r>
              <a:rPr kumimoji="1" lang="zh-TW" altLang="en-US" b="0" dirty="0">
                <a:solidFill>
                  <a:prstClr val="black"/>
                </a:solidFill>
                <a:latin typeface="Times New Roman" charset="0"/>
                <a:ea typeface="標楷體" pitchFamily="65" charset="-120"/>
                <a:cs typeface="+mj-cs"/>
              </a:rPr>
              <a:t>貳、申請程序與要件</a:t>
            </a:r>
            <a:endParaRPr lang="zh-TW" altLang="en-US" dirty="0"/>
          </a:p>
        </p:txBody>
      </p:sp>
      <p:graphicFrame>
        <p:nvGraphicFramePr>
          <p:cNvPr id="5" name="資料庫圖表 4"/>
          <p:cNvGraphicFramePr/>
          <p:nvPr>
            <p:extLst>
              <p:ext uri="{D42A27DB-BD31-4B8C-83A1-F6EECF244321}">
                <p14:modId xmlns:p14="http://schemas.microsoft.com/office/powerpoint/2010/main" val="3257245896"/>
              </p:ext>
            </p:extLst>
          </p:nvPr>
        </p:nvGraphicFramePr>
        <p:xfrm>
          <a:off x="1500165" y="1628800"/>
          <a:ext cx="8997850" cy="4514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2580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fontScale="92500" lnSpcReduction="10000"/>
          </a:bodyPr>
          <a:lstStyle/>
          <a:p>
            <a:pPr marL="342900" lvl="0" indent="-342900" fontAlgn="base">
              <a:lnSpc>
                <a:spcPct val="100000"/>
              </a:lnSpc>
              <a:spcBef>
                <a:spcPct val="20000"/>
              </a:spcBef>
              <a:spcAft>
                <a:spcPct val="0"/>
              </a:spcAft>
              <a:buClrTx/>
              <a:buSzTx/>
              <a:buFont typeface="Wingdings" pitchFamily="2" charset="2"/>
              <a:buChar char="l"/>
            </a:pPr>
            <a:r>
              <a:rPr lang="zh-TW" altLang="en-US" sz="2800" dirty="0">
                <a:solidFill>
                  <a:prstClr val="black"/>
                </a:solidFill>
                <a:latin typeface="Constantia"/>
                <a:ea typeface="標楷體" panose="03000509000000000000" pitchFamily="65" charset="-120"/>
              </a:rPr>
              <a:t>需檢具書件：</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申請書</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srgbClr val="FF0000"/>
                </a:solidFill>
                <a:latin typeface="Constantia"/>
                <a:ea typeface="標楷體" panose="03000509000000000000" pitchFamily="65" charset="-120"/>
              </a:rPr>
              <a:t>營業計畫書</a:t>
            </a:r>
            <a:r>
              <a:rPr lang="en-US" altLang="zh-TW"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載明定位目標客群、訂定合理定價策略等</a:t>
            </a:r>
            <a:r>
              <a:rPr lang="en-US" altLang="zh-TW"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 、發展計畫及未來三年財務預測</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內</a:t>
            </a:r>
            <a:r>
              <a:rPr lang="zh-TW" altLang="en-US" sz="2800" dirty="0">
                <a:solidFill>
                  <a:prstClr val="black"/>
                </a:solidFill>
                <a:latin typeface="Constantia"/>
                <a:ea typeface="標楷體" panose="03000509000000000000" pitchFamily="65" charset="-120"/>
              </a:rPr>
              <a:t>部</a:t>
            </a:r>
            <a:r>
              <a:rPr lang="zh-TW" altLang="zh-TW" sz="2800" dirty="0">
                <a:solidFill>
                  <a:prstClr val="black"/>
                </a:solidFill>
                <a:latin typeface="Constantia"/>
                <a:ea typeface="標楷體" panose="03000509000000000000" pitchFamily="65" charset="-120"/>
              </a:rPr>
              <a:t>控制制度</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董事會議事錄</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財務報告</a:t>
            </a:r>
            <a:r>
              <a:rPr lang="en-US" altLang="zh-TW"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每股淨值不低於票面金額，且財務狀況符合證券商管理規則之規定</a:t>
            </a:r>
            <a:r>
              <a:rPr lang="en-US" altLang="zh-TW" sz="2800" dirty="0">
                <a:solidFill>
                  <a:prstClr val="black"/>
                </a:solidFill>
                <a:latin typeface="Constantia"/>
                <a:ea typeface="標楷體" panose="03000509000000000000" pitchFamily="65" charset="-120"/>
              </a:rPr>
              <a:t>)</a:t>
            </a: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prstClr val="black"/>
                </a:solidFill>
                <a:latin typeface="Constantia"/>
                <a:ea typeface="標楷體" panose="03000509000000000000" pitchFamily="65" charset="-120"/>
              </a:rPr>
              <a:t>無重大違規紀錄</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en-US" altLang="zh-TW" sz="2800" dirty="0">
                <a:solidFill>
                  <a:prstClr val="black"/>
                </a:solidFill>
                <a:latin typeface="Constantia"/>
                <a:ea typeface="標楷體" panose="03000509000000000000" pitchFamily="65" charset="-120"/>
              </a:rPr>
              <a:t>BIS </a:t>
            </a:r>
            <a:r>
              <a:rPr lang="en-US" altLang="zh-TW" sz="2800" dirty="0">
                <a:solidFill>
                  <a:prstClr val="black"/>
                </a:solidFill>
                <a:latin typeface="標楷體" panose="03000509000000000000" pitchFamily="65" charset="-120"/>
                <a:ea typeface="標楷體" panose="03000509000000000000" pitchFamily="65" charset="-120"/>
              </a:rPr>
              <a:t>150%</a:t>
            </a:r>
            <a:r>
              <a:rPr lang="zh-TW" altLang="zh-TW" sz="2800" dirty="0">
                <a:solidFill>
                  <a:prstClr val="black"/>
                </a:solidFill>
                <a:latin typeface="Constantia"/>
                <a:ea typeface="標楷體" panose="03000509000000000000" pitchFamily="65" charset="-120"/>
              </a:rPr>
              <a:t>以上，</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Wingdings" pitchFamily="2" charset="2"/>
              <a:buChar char="ü"/>
            </a:pPr>
            <a:r>
              <a:rPr lang="zh-TW" altLang="zh-TW" sz="2800" dirty="0">
                <a:solidFill>
                  <a:srgbClr val="FF0000"/>
                </a:solidFill>
                <a:latin typeface="Constantia"/>
                <a:ea typeface="標楷體" panose="03000509000000000000" pitchFamily="65" charset="-120"/>
              </a:rPr>
              <a:t>出具合理定價切結書</a:t>
            </a:r>
            <a:endParaRPr lang="zh-TW" altLang="en-US" sz="2800" b="1" dirty="0">
              <a:solidFill>
                <a:prstClr val="black"/>
              </a:solidFill>
              <a:latin typeface="標楷體" pitchFamily="65" charset="-120"/>
              <a:ea typeface="標楷體"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7</a:t>
            </a:fld>
            <a:endParaRPr lang="en-US"/>
          </a:p>
        </p:txBody>
      </p:sp>
      <p:sp>
        <p:nvSpPr>
          <p:cNvPr id="4" name="文字版面配置區 3"/>
          <p:cNvSpPr>
            <a:spLocks noGrp="1"/>
          </p:cNvSpPr>
          <p:nvPr>
            <p:ph type="body" idx="14"/>
          </p:nvPr>
        </p:nvSpPr>
        <p:spPr/>
        <p:txBody>
          <a:bodyPr>
            <a:normAutofit/>
          </a:bodyPr>
          <a:lstStyle/>
          <a:p>
            <a:r>
              <a:rPr kumimoji="1" lang="zh-TW" altLang="en-US" b="0" dirty="0">
                <a:solidFill>
                  <a:prstClr val="black"/>
                </a:solidFill>
                <a:latin typeface="Times New Roman" charset="0"/>
                <a:ea typeface="標楷體" pitchFamily="65" charset="-120"/>
                <a:cs typeface="+mj-cs"/>
              </a:rPr>
              <a:t>貳、申請程序與要件</a:t>
            </a:r>
            <a:endParaRPr lang="zh-TW" altLang="en-US" dirty="0"/>
          </a:p>
        </p:txBody>
      </p:sp>
    </p:spTree>
    <p:extLst>
      <p:ext uri="{BB962C8B-B14F-4D97-AF65-F5344CB8AC3E}">
        <p14:creationId xmlns:p14="http://schemas.microsoft.com/office/powerpoint/2010/main" val="2316099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60608" y="1407555"/>
            <a:ext cx="11270554" cy="4943818"/>
          </a:xfrm>
        </p:spPr>
        <p:txBody>
          <a:bodyPr/>
          <a:lstStyle/>
          <a:p>
            <a:pPr marL="342900" lvl="0" indent="-342900" fontAlgn="base">
              <a:lnSpc>
                <a:spcPct val="100000"/>
              </a:lnSpc>
              <a:spcBef>
                <a:spcPct val="20000"/>
              </a:spcBef>
              <a:spcAft>
                <a:spcPct val="0"/>
              </a:spcAft>
              <a:buClrTx/>
              <a:buSzTx/>
              <a:buFont typeface="Arial" charset="0"/>
              <a:buChar char="•"/>
            </a:pPr>
            <a:r>
              <a:rPr lang="zh-TW" altLang="zh-TW" sz="2800" dirty="0">
                <a:solidFill>
                  <a:srgbClr val="FF0000"/>
                </a:solidFill>
                <a:latin typeface="Constantia"/>
                <a:ea typeface="標楷體" panose="03000509000000000000" pitchFamily="65" charset="-120"/>
              </a:rPr>
              <a:t>變更登記</a:t>
            </a:r>
            <a:r>
              <a:rPr lang="zh-TW" altLang="en-US"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應向證券交易所辦理證券營業項目之變更登記，始得辦理。</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Font typeface="Arial" charset="0"/>
              <a:buChar char="•"/>
            </a:pPr>
            <a:r>
              <a:rPr lang="zh-TW" altLang="zh-TW" sz="2800" dirty="0">
                <a:solidFill>
                  <a:srgbClr val="FF0000"/>
                </a:solidFill>
                <a:latin typeface="Constantia"/>
                <a:ea typeface="標楷體" panose="03000509000000000000" pitchFamily="65" charset="-120"/>
              </a:rPr>
              <a:t>業務</a:t>
            </a:r>
            <a:r>
              <a:rPr lang="zh-TW" altLang="en-US" sz="2800" dirty="0">
                <a:solidFill>
                  <a:srgbClr val="FF0000"/>
                </a:solidFill>
                <a:latin typeface="Constantia"/>
                <a:ea typeface="標楷體" panose="03000509000000000000" pitchFamily="65" charset="-120"/>
              </a:rPr>
              <a:t>人員</a:t>
            </a:r>
            <a:r>
              <a:rPr lang="zh-TW" altLang="zh-TW" sz="2800" dirty="0">
                <a:solidFill>
                  <a:srgbClr val="FF0000"/>
                </a:solidFill>
                <a:latin typeface="Constantia"/>
                <a:ea typeface="標楷體" panose="03000509000000000000" pitchFamily="65" charset="-120"/>
              </a:rPr>
              <a:t>登記</a:t>
            </a:r>
            <a:r>
              <a:rPr lang="zh-TW" altLang="en-US"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辦理不限用途款項借貸業務之業務人員，應具備主管機關訂頒之「證券商負責人與業務人員管理規則」相關規定之資格。</a:t>
            </a:r>
          </a:p>
          <a:p>
            <a:pPr marL="342900" lvl="0" indent="-342900" fontAlgn="base">
              <a:lnSpc>
                <a:spcPct val="100000"/>
              </a:lnSpc>
              <a:spcBef>
                <a:spcPct val="20000"/>
              </a:spcBef>
              <a:spcAft>
                <a:spcPct val="0"/>
              </a:spcAft>
              <a:buClrTx/>
              <a:buSzTx/>
              <a:buFont typeface="Arial" charset="0"/>
              <a:buChar char="•"/>
            </a:pPr>
            <a:r>
              <a:rPr lang="zh-TW" altLang="zh-TW" sz="2800" dirty="0">
                <a:solidFill>
                  <a:srgbClr val="FF0000"/>
                </a:solidFill>
                <a:latin typeface="Constantia"/>
                <a:ea typeface="標楷體" panose="03000509000000000000" pitchFamily="65" charset="-120"/>
              </a:rPr>
              <a:t>資本適足比率</a:t>
            </a:r>
            <a:r>
              <a:rPr lang="zh-TW" altLang="en-US" sz="2800" dirty="0">
                <a:solidFill>
                  <a:srgbClr val="FF0000"/>
                </a:solidFill>
                <a:latin typeface="Constantia"/>
                <a:ea typeface="標楷體" panose="03000509000000000000" pitchFamily="65" charset="-120"/>
              </a:rPr>
              <a:t>之維持</a:t>
            </a:r>
            <a:r>
              <a:rPr lang="zh-TW" altLang="en-US" sz="2800" dirty="0">
                <a:solidFill>
                  <a:prstClr val="black"/>
                </a:solidFill>
                <a:latin typeface="Constantia"/>
                <a:ea typeface="標楷體" panose="03000509000000000000" pitchFamily="65" charset="-120"/>
              </a:rPr>
              <a:t>：</a:t>
            </a:r>
            <a:endParaRPr lang="en-US" altLang="zh-TW" sz="28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2800" dirty="0">
                <a:solidFill>
                  <a:prstClr val="black"/>
                </a:solidFill>
                <a:latin typeface="Constantia"/>
                <a:ea typeface="標楷體" panose="03000509000000000000" pitchFamily="65" charset="-120"/>
              </a:rPr>
              <a:t>    </a:t>
            </a:r>
            <a:r>
              <a:rPr lang="zh-TW" altLang="zh-TW" sz="2800" dirty="0">
                <a:solidFill>
                  <a:prstClr val="black"/>
                </a:solidFill>
                <a:latin typeface="Constantia"/>
                <a:ea typeface="標楷體" panose="03000509000000000000" pitchFamily="65" charset="-120"/>
              </a:rPr>
              <a:t>證券商經核准辦理</a:t>
            </a:r>
            <a:r>
              <a:rPr lang="zh-TW" altLang="en-US" sz="2800" dirty="0">
                <a:solidFill>
                  <a:prstClr val="black"/>
                </a:solidFill>
                <a:latin typeface="Constantia"/>
                <a:ea typeface="標楷體" panose="03000509000000000000" pitchFamily="65" charset="-120"/>
              </a:rPr>
              <a:t>本</a:t>
            </a:r>
            <a:r>
              <a:rPr lang="zh-TW" altLang="zh-TW" sz="2800" dirty="0">
                <a:solidFill>
                  <a:prstClr val="black"/>
                </a:solidFill>
                <a:latin typeface="Constantia"/>
                <a:ea typeface="標楷體" panose="03000509000000000000" pitchFamily="65" charset="-120"/>
              </a:rPr>
              <a:t>業務後，自有資本適足比率連續二個月低於百分之一百五十者，應停止辦理本項業務，俟連續三個月符合規定並報經主管機關核准後，始得恢復；其已獲准辦理而尚未辦理者，亦同。</a:t>
            </a:r>
            <a:endParaRPr lang="zh-TW" altLang="en-US" sz="2800" dirty="0">
              <a:solidFill>
                <a:prstClr val="black"/>
              </a:solidFill>
              <a:latin typeface="標楷體" pitchFamily="65" charset="-120"/>
              <a:ea typeface="標楷體"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8</a:t>
            </a:fld>
            <a:endParaRPr lang="en-US"/>
          </a:p>
        </p:txBody>
      </p:sp>
      <p:sp>
        <p:nvSpPr>
          <p:cNvPr id="4" name="文字版面配置區 3"/>
          <p:cNvSpPr>
            <a:spLocks noGrp="1"/>
          </p:cNvSpPr>
          <p:nvPr>
            <p:ph type="body" idx="14"/>
          </p:nvPr>
        </p:nvSpPr>
        <p:spPr/>
        <p:txBody>
          <a:bodyPr>
            <a:normAutofit/>
          </a:bodyPr>
          <a:lstStyle/>
          <a:p>
            <a:r>
              <a:rPr kumimoji="1" lang="zh-TW" altLang="en-US" b="0" dirty="0">
                <a:solidFill>
                  <a:prstClr val="black"/>
                </a:solidFill>
                <a:latin typeface="Times New Roman" charset="0"/>
                <a:ea typeface="標楷體" pitchFamily="65" charset="-120"/>
                <a:cs typeface="+mj-cs"/>
              </a:rPr>
              <a:t>貳、業務申請程序</a:t>
            </a:r>
            <a:endParaRPr lang="zh-TW" altLang="en-US" dirty="0"/>
          </a:p>
        </p:txBody>
      </p:sp>
    </p:spTree>
    <p:extLst>
      <p:ext uri="{BB962C8B-B14F-4D97-AF65-F5344CB8AC3E}">
        <p14:creationId xmlns:p14="http://schemas.microsoft.com/office/powerpoint/2010/main" val="3696605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a:bodyPr>
          <a:lstStyle/>
          <a:p>
            <a:pPr marL="342900" lvl="0" indent="-342900" fontAlgn="base">
              <a:lnSpc>
                <a:spcPct val="100000"/>
              </a:lnSpc>
              <a:spcBef>
                <a:spcPct val="20000"/>
              </a:spcBef>
              <a:spcAft>
                <a:spcPct val="0"/>
              </a:spcAft>
              <a:buClrTx/>
              <a:buSzTx/>
              <a:buNone/>
            </a:pPr>
            <a:r>
              <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1.</a:t>
            </a:r>
            <a:r>
              <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上市或上櫃有價證券</a:t>
            </a:r>
            <a:endPar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endParaRPr>
          </a:p>
          <a:p>
            <a:pPr marL="342900" lvl="0" indent="-720000" fontAlgn="base">
              <a:lnSpc>
                <a:spcPct val="100000"/>
              </a:lnSpc>
              <a:spcBef>
                <a:spcPct val="20000"/>
              </a:spcBef>
              <a:spcAft>
                <a:spcPct val="0"/>
              </a:spcAft>
              <a:buClrTx/>
              <a:buSzTx/>
              <a:buNone/>
            </a:pPr>
            <a:r>
              <a:rPr lang="zh-TW" altLang="en-US"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 </a:t>
            </a:r>
            <a:r>
              <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sz="28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含</a:t>
            </a:r>
            <a:r>
              <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上櫃中央登錄公債、地方政府公債、普通公司債</a:t>
            </a:r>
            <a:r>
              <a:rPr kumimoji="0" lang="zh-TW" altLang="zh-TW" sz="2800" b="0" i="0" u="none" strike="noStrike" kern="1200" cap="none" spc="0" normalizeH="0" baseline="0" noProof="0" dirty="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a:t>
            </a:r>
            <a:r>
              <a:rPr kumimoji="0" lang="zh-TW" altLang="en-US" sz="2800" b="1" i="0" u="none" strike="noStrike" kern="0" cap="none" spc="0" normalizeH="0" baseline="0" noProof="0" dirty="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有擔保之轉</a:t>
            </a:r>
            <a:r>
              <a:rPr kumimoji="0" lang="en-US" altLang="zh-TW" sz="2800" b="1" i="0" u="none" strike="noStrike" kern="0" cap="none" spc="0" normalizeH="0" baseline="0" noProof="0" dirty="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a:t>
            </a:r>
            <a:r>
              <a:rPr kumimoji="0" lang="zh-TW" altLang="en-US" sz="2800" b="1" i="0" u="none" strike="noStrike" kern="0" cap="none" spc="0" normalizeH="0" baseline="0" noProof="0" dirty="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交</a:t>
            </a:r>
            <a:r>
              <a:rPr kumimoji="0" lang="en-US" altLang="zh-TW" sz="2800" b="1" i="0" u="none" strike="noStrike" kern="0" cap="none" spc="0" normalizeH="0" baseline="0" noProof="0" dirty="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a:t>
            </a:r>
            <a:r>
              <a:rPr kumimoji="0" lang="zh-TW" altLang="en-US" sz="2800" b="1" i="0" u="none" strike="noStrike" kern="0" cap="none" spc="0" normalizeH="0" baseline="0" noProof="0" dirty="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換公司債</a:t>
            </a:r>
            <a:r>
              <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及金融債</a:t>
            </a:r>
            <a:endPar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fontAlgn="base">
              <a:lnSpc>
                <a:spcPct val="100000"/>
              </a:lnSpc>
              <a:spcBef>
                <a:spcPct val="20000"/>
              </a:spcBef>
              <a:spcAft>
                <a:spcPct val="0"/>
              </a:spcAft>
              <a:buClrTx/>
              <a:buSzTx/>
              <a:buNone/>
            </a:pPr>
            <a:r>
              <a:rPr lang="zh-TW" altLang="en-US"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 </a:t>
            </a:r>
            <a:r>
              <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sz="28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不含</a:t>
            </a:r>
            <a:r>
              <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外幣買賣之指數股票型基金受益憑證及國際債券、變更交易方法</a:t>
            </a:r>
            <a:r>
              <a:rPr lang="zh-TW" altLang="en-US"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櫃檯買賣管理股票</a:t>
            </a:r>
          </a:p>
          <a:p>
            <a:pPr marL="342900" lvl="0" indent="-342900" fontAlgn="base">
              <a:lnSpc>
                <a:spcPct val="100000"/>
              </a:lnSpc>
              <a:spcBef>
                <a:spcPct val="20000"/>
              </a:spcBef>
              <a:spcAft>
                <a:spcPct val="0"/>
              </a:spcAft>
              <a:buClrTx/>
              <a:buSzTx/>
              <a:buNone/>
            </a:pPr>
            <a:r>
              <a:rPr lang="en-US" altLang="zh-TW" sz="2800" dirty="0" smtClean="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2.</a:t>
            </a:r>
            <a:r>
              <a:rPr lang="zh-TW" altLang="zh-TW" sz="2800" dirty="0" smtClean="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櫃檯</a:t>
            </a:r>
            <a:r>
              <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買賣</a:t>
            </a:r>
            <a:r>
              <a:rPr lang="zh-TW" altLang="zh-TW" sz="2800" dirty="0" smtClean="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之</a:t>
            </a:r>
            <a:r>
              <a:rPr lang="zh-TW" altLang="zh-TW" sz="2800" dirty="0" smtClean="0">
                <a:latin typeface="Times New Roman" panose="02020603050405020304" pitchFamily="18" charset="0"/>
                <a:ea typeface="標楷體" panose="03000509000000000000" pitchFamily="65" charset="-120"/>
                <a:cs typeface="Times New Roman" panose="02020603050405020304" pitchFamily="18" charset="0"/>
              </a:rPr>
              <a:t>開放式基金</a:t>
            </a:r>
            <a:r>
              <a:rPr lang="zh-TW" altLang="zh-TW" sz="2800" dirty="0">
                <a:latin typeface="Times New Roman" panose="02020603050405020304" pitchFamily="18" charset="0"/>
                <a:ea typeface="標楷體" panose="03000509000000000000" pitchFamily="65" charset="-120"/>
                <a:cs typeface="Times New Roman" panose="02020603050405020304" pitchFamily="18" charset="0"/>
              </a:rPr>
              <a:t>受益憑證</a:t>
            </a:r>
            <a:r>
              <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及</a:t>
            </a:r>
            <a:r>
              <a:rPr lang="zh-TW" altLang="zh-TW" sz="2800" dirty="0" smtClean="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黃金現貨</a:t>
            </a:r>
            <a:endParaRPr lang="en-US" altLang="zh-TW" sz="2800" dirty="0" smtClean="0">
              <a:solidFill>
                <a:prstClr val="black"/>
              </a:solidFill>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fontAlgn="base">
              <a:lnSpc>
                <a:spcPct val="100000"/>
              </a:lnSpc>
              <a:spcBef>
                <a:spcPct val="20000"/>
              </a:spcBef>
              <a:spcAft>
                <a:spcPct val="0"/>
              </a:spcAft>
              <a:buClrTx/>
              <a:buSzTx/>
              <a:buNone/>
            </a:pPr>
            <a:r>
              <a:rPr lang="en-US" altLang="zh-TW" sz="2800" dirty="0" smtClean="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3.</a:t>
            </a:r>
            <a:r>
              <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開放式證券投資信託基金受益憑證及期貨信託基金受益憑證</a:t>
            </a:r>
            <a:endPar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fontAlgn="base">
              <a:lnSpc>
                <a:spcPct val="100000"/>
              </a:lnSpc>
              <a:spcBef>
                <a:spcPct val="20000"/>
              </a:spcBef>
              <a:spcAft>
                <a:spcPct val="0"/>
              </a:spcAft>
              <a:buClrTx/>
              <a:buSzTx/>
              <a:buNone/>
            </a:pPr>
            <a:r>
              <a:rPr lang="en-US" altLang="zh-TW" sz="2800" dirty="0" smtClean="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4</a:t>
            </a:r>
            <a:r>
              <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應收在途交割款債權</a:t>
            </a:r>
            <a:endParaRPr lang="en-US" altLang="zh-TW" sz="28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fontAlgn="base">
              <a:lnSpc>
                <a:spcPct val="100000"/>
              </a:lnSpc>
              <a:spcBef>
                <a:spcPct val="20000"/>
              </a:spcBef>
              <a:spcAft>
                <a:spcPct val="0"/>
              </a:spcAft>
              <a:buClrTx/>
              <a:buSzTx/>
              <a:buNone/>
            </a:pPr>
            <a:r>
              <a:rPr lang="en-US"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5.</a:t>
            </a:r>
            <a:r>
              <a:rPr lang="zh-TW" altLang="en-US"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rPr>
              <a:t>其他經主管機關核准之擔保品</a:t>
            </a:r>
            <a:endParaRPr lang="zh-TW" altLang="zh-TW" sz="2800" dirty="0">
              <a:solidFill>
                <a:prstClr val="black"/>
              </a:solidFill>
              <a:latin typeface="Times New Roman" panose="02020603050405020304" pitchFamily="18" charset="0"/>
              <a:ea typeface="標楷體" panose="03000509000000000000" pitchFamily="65" charset="-120"/>
              <a:cs typeface="Times New Roman" panose="02020603050405020304" pitchFamily="18" charset="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9</a:t>
            </a:fld>
            <a:endParaRPr lang="en-US"/>
          </a:p>
        </p:txBody>
      </p:sp>
      <p:sp>
        <p:nvSpPr>
          <p:cNvPr id="4" name="文字版面配置區 3"/>
          <p:cNvSpPr>
            <a:spLocks noGrp="1"/>
          </p:cNvSpPr>
          <p:nvPr>
            <p:ph type="body" idx="14"/>
          </p:nvPr>
        </p:nvSpPr>
        <p:spPr/>
        <p:txBody>
          <a:bodyPr>
            <a:normAutofit/>
          </a:bodyPr>
          <a:lstStyle/>
          <a:p>
            <a:r>
              <a:rPr lang="zh-TW" altLang="en-US" b="0" dirty="0">
                <a:solidFill>
                  <a:prstClr val="black"/>
                </a:solidFill>
                <a:latin typeface="標楷體" pitchFamily="65" charset="-120"/>
                <a:ea typeface="標楷體" pitchFamily="65" charset="-120"/>
                <a:cs typeface="+mj-cs"/>
              </a:rPr>
              <a:t>参、擔保品範圍</a:t>
            </a:r>
            <a:endParaRPr lang="zh-TW" altLang="en-US" dirty="0"/>
          </a:p>
        </p:txBody>
      </p:sp>
    </p:spTree>
    <p:extLst>
      <p:ext uri="{BB962C8B-B14F-4D97-AF65-F5344CB8AC3E}">
        <p14:creationId xmlns:p14="http://schemas.microsoft.com/office/powerpoint/2010/main" val="4122422815"/>
      </p:ext>
    </p:extLst>
  </p:cSld>
  <p:clrMapOvr>
    <a:masterClrMapping/>
  </p:clrMapOvr>
  <p:timing>
    <p:tnLst>
      <p:par>
        <p:cTn id="1" dur="indefinite" restart="never" nodeType="tmRoot"/>
      </p:par>
    </p:tnLst>
  </p:timing>
</p:sld>
</file>

<file path=ppt/theme/theme1.xml><?xml version="1.0" encoding="utf-8"?>
<a:theme xmlns:a="http://schemas.openxmlformats.org/drawingml/2006/main" name="CitationVTI">
  <a:themeElements>
    <a:clrScheme name="AnalogousFromLightSeedLeftStep">
      <a:dk1>
        <a:srgbClr val="000000"/>
      </a:dk1>
      <a:lt1>
        <a:srgbClr val="FFFFFF"/>
      </a:lt1>
      <a:dk2>
        <a:srgbClr val="243241"/>
      </a:dk2>
      <a:lt2>
        <a:srgbClr val="E2E5E8"/>
      </a:lt2>
      <a:accent1>
        <a:srgbClr val="BA9C80"/>
      </a:accent1>
      <a:accent2>
        <a:srgbClr val="BA827F"/>
      </a:accent2>
      <a:accent3>
        <a:srgbClr val="C594A6"/>
      </a:accent3>
      <a:accent4>
        <a:srgbClr val="BA7FAD"/>
      </a:accent4>
      <a:accent5>
        <a:srgbClr val="BC94C5"/>
      </a:accent5>
      <a:accent6>
        <a:srgbClr val="967FBA"/>
      </a:accent6>
      <a:hlink>
        <a:srgbClr val="5E85A8"/>
      </a:hlink>
      <a:folHlink>
        <a:srgbClr val="7F7F7F"/>
      </a:folHlink>
    </a:clrScheme>
    <a:fontScheme name="標準">
      <a:majorFont>
        <a:latin typeface="Calibri"/>
        <a:ea typeface="微軟正黑體"/>
        <a:cs typeface=""/>
      </a:majorFont>
      <a:minorFont>
        <a:latin typeface="Calibri"/>
        <a:ea typeface="微軟正黑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itationVTI" id="{4899D957-8B31-4AB5-A19D-CB0353FFB667}" vid="{430294D6-2412-4BD3-B567-F0976EA49313}"/>
    </a:ext>
  </a:extLst>
</a:theme>
</file>

<file path=ppt/theme/theme2.xml><?xml version="1.0" encoding="utf-8"?>
<a:theme xmlns:a="http://schemas.openxmlformats.org/drawingml/2006/main" name="1_CitationVTI">
  <a:themeElements>
    <a:clrScheme name="AnalogousFromLightSeedLeftStep">
      <a:dk1>
        <a:srgbClr val="000000"/>
      </a:dk1>
      <a:lt1>
        <a:srgbClr val="FFFFFF"/>
      </a:lt1>
      <a:dk2>
        <a:srgbClr val="243241"/>
      </a:dk2>
      <a:lt2>
        <a:srgbClr val="E2E5E8"/>
      </a:lt2>
      <a:accent1>
        <a:srgbClr val="BA9C80"/>
      </a:accent1>
      <a:accent2>
        <a:srgbClr val="BA827F"/>
      </a:accent2>
      <a:accent3>
        <a:srgbClr val="C594A6"/>
      </a:accent3>
      <a:accent4>
        <a:srgbClr val="BA7FAD"/>
      </a:accent4>
      <a:accent5>
        <a:srgbClr val="BC94C5"/>
      </a:accent5>
      <a:accent6>
        <a:srgbClr val="967FBA"/>
      </a:accent6>
      <a:hlink>
        <a:srgbClr val="5E85A8"/>
      </a:hlink>
      <a:folHlink>
        <a:srgbClr val="7F7F7F"/>
      </a:folHlink>
    </a:clrScheme>
    <a:fontScheme name="標準">
      <a:majorFont>
        <a:latin typeface="Calibri"/>
        <a:ea typeface="微軟正黑體"/>
        <a:cs typeface=""/>
      </a:majorFont>
      <a:minorFont>
        <a:latin typeface="Calibri"/>
        <a:ea typeface="微軟正黑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itationVTI" id="{4899D957-8B31-4AB5-A19D-CB0353FFB667}" vid="{430294D6-2412-4BD3-B567-F0976EA4931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734</TotalTime>
  <Words>2308</Words>
  <Application>Microsoft Office PowerPoint</Application>
  <PresentationFormat>寬螢幕</PresentationFormat>
  <Paragraphs>258</Paragraphs>
  <Slides>27</Slides>
  <Notes>0</Notes>
  <HiddenSlides>0</HiddenSlides>
  <MMClips>0</MMClips>
  <ScaleCrop>false</ScaleCrop>
  <HeadingPairs>
    <vt:vector size="6" baseType="variant">
      <vt:variant>
        <vt:lpstr>使用字型</vt:lpstr>
      </vt:variant>
      <vt:variant>
        <vt:i4>9</vt:i4>
      </vt:variant>
      <vt:variant>
        <vt:lpstr>佈景主題</vt:lpstr>
      </vt:variant>
      <vt:variant>
        <vt:i4>2</vt:i4>
      </vt:variant>
      <vt:variant>
        <vt:lpstr>投影片標題</vt:lpstr>
      </vt:variant>
      <vt:variant>
        <vt:i4>27</vt:i4>
      </vt:variant>
    </vt:vector>
  </HeadingPairs>
  <TitlesOfParts>
    <vt:vector size="38" baseType="lpstr">
      <vt:lpstr>Adobe Fan Heiti Std B</vt:lpstr>
      <vt:lpstr>微軟正黑體</vt:lpstr>
      <vt:lpstr>新細明體</vt:lpstr>
      <vt:lpstr>標楷體</vt:lpstr>
      <vt:lpstr>Arial</vt:lpstr>
      <vt:lpstr>Calibri</vt:lpstr>
      <vt:lpstr>Constantia</vt:lpstr>
      <vt:lpstr>Times New Roman</vt:lpstr>
      <vt:lpstr>Wingdings</vt:lpstr>
      <vt:lpstr>CitationVTI</vt:lpstr>
      <vt:lpstr>1_CitationVTI</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LAMSON, Michael Jr [Student]</dc:creator>
  <cp:lastModifiedBy>陳旭怡</cp:lastModifiedBy>
  <cp:revision>183</cp:revision>
  <dcterms:created xsi:type="dcterms:W3CDTF">2023-01-28T06:44:39Z</dcterms:created>
  <dcterms:modified xsi:type="dcterms:W3CDTF">2025-02-05T08:22:34Z</dcterms:modified>
</cp:coreProperties>
</file>