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  <p:sldMasterId id="2147483739" r:id="rId2"/>
  </p:sldMasterIdLst>
  <p:notesMasterIdLst>
    <p:notesMasterId r:id="rId20"/>
  </p:notesMasterIdLst>
  <p:sldIdLst>
    <p:sldId id="256" r:id="rId3"/>
    <p:sldId id="271" r:id="rId4"/>
    <p:sldId id="272" r:id="rId5"/>
    <p:sldId id="273" r:id="rId6"/>
    <p:sldId id="274" r:id="rId7"/>
    <p:sldId id="276" r:id="rId8"/>
    <p:sldId id="294" r:id="rId9"/>
    <p:sldId id="291" r:id="rId10"/>
    <p:sldId id="293" r:id="rId11"/>
    <p:sldId id="292" r:id="rId12"/>
    <p:sldId id="295" r:id="rId13"/>
    <p:sldId id="296" r:id="rId14"/>
    <p:sldId id="300" r:id="rId15"/>
    <p:sldId id="287" r:id="rId16"/>
    <p:sldId id="288" r:id="rId17"/>
    <p:sldId id="298" r:id="rId18"/>
    <p:sldId id="299" r:id="rId19"/>
  </p:sldIdLst>
  <p:sldSz cx="12192000" cy="6858000"/>
  <p:notesSz cx="6805613" cy="9939338"/>
  <p:defaultTextStyle>
    <a:defPPr>
      <a:defRPr lang="en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8A4D8639-64F0-4D36-B3E7-A941C3AB476D}">
          <p14:sldIdLst>
            <p14:sldId id="256"/>
            <p14:sldId id="271"/>
            <p14:sldId id="272"/>
            <p14:sldId id="273"/>
            <p14:sldId id="274"/>
            <p14:sldId id="276"/>
            <p14:sldId id="294"/>
            <p14:sldId id="291"/>
            <p14:sldId id="293"/>
            <p14:sldId id="292"/>
            <p14:sldId id="295"/>
            <p14:sldId id="296"/>
            <p14:sldId id="300"/>
            <p14:sldId id="287"/>
            <p14:sldId id="288"/>
            <p14:sldId id="298"/>
            <p14:sldId id="29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E5"/>
    <a:srgbClr val="2933F3"/>
    <a:srgbClr val="D6D0FC"/>
    <a:srgbClr val="646BF6"/>
    <a:srgbClr val="6D74F7"/>
    <a:srgbClr val="4A2EF2"/>
    <a:srgbClr val="FFFFFF"/>
    <a:srgbClr val="0000CC"/>
    <a:srgbClr val="088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85222" autoAdjust="0"/>
  </p:normalViewPr>
  <p:slideViewPr>
    <p:cSldViewPr snapToGrid="0">
      <p:cViewPr varScale="1">
        <p:scale>
          <a:sx n="71" d="100"/>
          <a:sy n="71" d="100"/>
        </p:scale>
        <p:origin x="113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7A4C5-F0B8-DD40-A01A-B96BEE45E953}" type="datetimeFigureOut">
              <a:rPr lang="en-TW" smtClean="0"/>
              <a:t>12/25/2023</a:t>
            </a:fld>
            <a:endParaRPr lang="en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36A31-D2F0-C44C-A30A-B4652EE629D5}" type="slidenum">
              <a:rPr lang="en-TW" smtClean="0"/>
              <a:t>‹#›</a:t>
            </a:fld>
            <a:endParaRPr lang="en-TW"/>
          </a:p>
        </p:txBody>
      </p:sp>
    </p:spTree>
    <p:extLst>
      <p:ext uri="{BB962C8B-B14F-4D97-AF65-F5344CB8AC3E}">
        <p14:creationId xmlns:p14="http://schemas.microsoft.com/office/powerpoint/2010/main" val="3310032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D43F-E516-4123-A6D8-DB72C3C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192" y="6586881"/>
            <a:ext cx="539808" cy="365125"/>
          </a:xfrm>
        </p:spPr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2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E2EAA-155E-482E-A2B8-547653B25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52372" y="1433384"/>
            <a:ext cx="10715844" cy="451021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402D-7367-485B-AEA6-5AB2B820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41235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D43F-E516-4123-A6D8-DB72C3C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2192" y="6586883"/>
            <a:ext cx="539808" cy="365125"/>
          </a:xfrm>
        </p:spPr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16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1FA8-039D-4BAF-8AAB-7B6616AFEE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0608" y="1407555"/>
            <a:ext cx="11144213" cy="4943818"/>
          </a:xfrm>
        </p:spPr>
        <p:txBody>
          <a:bodyPr/>
          <a:lstStyle/>
          <a:p>
            <a:pPr lvl="0"/>
            <a:r>
              <a:rPr lang="zh-TW" altLang="en-US" dirty="0"/>
              <a:t>按一下新增文字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C3FF-EE25-45FB-A7A8-AAA522F7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234385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01596-9353-4C1A-972E-6522F2B4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61636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D887-595C-4649-AF8E-E7830700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1" y="1825625"/>
            <a:ext cx="4991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FE29C-ED37-4DD9-949F-00243426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029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F7398-73FE-4D27-AFF9-91BEBFED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34169" y="6332540"/>
            <a:ext cx="350545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0880-10EE-4115-8BBB-13DDF270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967941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F00A-F4EE-40FC-9325-3738404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864" y="1879601"/>
            <a:ext cx="5157787" cy="675641"/>
          </a:xfrm>
        </p:spPr>
        <p:txBody>
          <a:bodyPr anchor="b">
            <a:noAutofit/>
          </a:bodyPr>
          <a:lstStyle>
            <a:lvl1pPr marL="0" indent="0">
              <a:buNone/>
              <a:defRPr sz="1350" b="1" cap="all" spc="225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D90-A306-4A8B-A54C-8033B7F7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64" y="2560955"/>
            <a:ext cx="5157787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0E0AA-F8F8-4862-B27B-50FAF2F34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413" y="1879601"/>
            <a:ext cx="5183188" cy="675641"/>
          </a:xfrm>
        </p:spPr>
        <p:txBody>
          <a:bodyPr anchor="b">
            <a:noAutofit/>
          </a:bodyPr>
          <a:lstStyle>
            <a:lvl1pPr marL="0" indent="0">
              <a:buNone/>
              <a:defRPr sz="1350" b="1" cap="all" spc="225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EBDD6-EDA1-4CE7-9DDC-9D977E12D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3" y="2560955"/>
            <a:ext cx="5183188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89DC43-E591-42BF-82EE-E4887E4B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34169" y="6332540"/>
            <a:ext cx="350545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CD421-2D00-41DD-A393-4739E389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57791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BE022-9B54-431C-80D5-5D8F2AFC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512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4D8D-C9CF-43B2-905D-2368B17A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9130" y="1283989"/>
            <a:ext cx="5482039" cy="451845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F0C-D14C-46D7-ACDD-1885DDD88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3" y="2697481"/>
            <a:ext cx="4119655" cy="324611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FA33-09EF-495A-853E-63750CA3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54271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E98DD-BF5D-4CCA-8C66-F2A6CE112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52031" y="1209376"/>
            <a:ext cx="5593492" cy="4659612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C22A6-F2C2-4A88-BEE5-2D6CEB52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3" y="2697480"/>
            <a:ext cx="4119655" cy="317150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0B8E3-DB91-440B-818F-71E4248B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566129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4D8C-6045-47B3-9A0C-F2215A90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05176-F6E9-4997-8355-74F2A456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73854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1FA8-039D-4BAF-8AAB-7B6616AFEEC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0608" y="1407555"/>
            <a:ext cx="11144213" cy="4943818"/>
          </a:xfrm>
        </p:spPr>
        <p:txBody>
          <a:bodyPr/>
          <a:lstStyle/>
          <a:p>
            <a:pPr lvl="0"/>
            <a:r>
              <a:rPr lang="zh-TW" altLang="en-US" dirty="0"/>
              <a:t>按一下新增文字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C3FF-EE25-45FB-A7A8-AAA522F7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012454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E2EAA-155E-482E-A2B8-547653B25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52373" y="1433384"/>
            <a:ext cx="10715844" cy="451021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402D-7367-485B-AEA6-5AB2B820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2" y="223596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3000" b="1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3371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01596-9353-4C1A-972E-6522F2B4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444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D887-595C-4649-AF8E-E7830700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4991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FE29C-ED37-4DD9-949F-00243426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029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F7398-73FE-4D27-AFF9-91BEBFED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0880-10EE-4115-8BBB-13DDF270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7479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F00A-F4EE-40FC-9325-3738404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D90-A306-4A8B-A54C-8033B7F7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63" y="2560955"/>
            <a:ext cx="5157787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0E0AA-F8F8-4862-B27B-50FAF2F34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412" y="1879599"/>
            <a:ext cx="5183188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EBDD6-EDA1-4CE7-9DDC-9D977E12D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2" y="2560955"/>
            <a:ext cx="5183188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89DC43-E591-42BF-82EE-E4887E4B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CD421-2D00-41DD-A393-4739E389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3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81633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BE022-9B54-431C-80D5-5D8F2AFC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82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4D8D-C9CF-43B2-905D-2368B17A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9129" y="1283987"/>
            <a:ext cx="5482039" cy="45184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F0C-D14C-46D7-ACDD-1885DDD88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79"/>
            <a:ext cx="4119654" cy="32461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FA33-09EF-495A-853E-63750CA3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6378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E98DD-BF5D-4CCA-8C66-F2A6CE112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52030" y="1209376"/>
            <a:ext cx="5593492" cy="46596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C22A6-F2C2-4A88-BEE5-2D6CEB52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80"/>
            <a:ext cx="4119654" cy="31715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0B8E3-DB91-440B-818F-71E4248B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07783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9" descr="Shape, arrow&#10;&#10;Description automatically generated">
            <a:extLst>
              <a:ext uri="{FF2B5EF4-FFF2-40B4-BE49-F238E27FC236}">
                <a16:creationId xmlns:a16="http://schemas.microsoft.com/office/drawing/2014/main" id="{DCFCD002-73AB-52A9-FC52-D22FA9DB81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4755600" cy="4111200"/>
          </a:xfrm>
          <a:prstGeom prst="rect">
            <a:avLst/>
          </a:prstGeom>
        </p:spPr>
      </p:pic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4D8C-6045-47B3-9A0C-F2215A90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05176-F6E9-4997-8355-74F2A456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524000" y="223594"/>
            <a:ext cx="10214919" cy="836799"/>
          </a:xfrm>
        </p:spPr>
        <p:txBody>
          <a:bodyPr>
            <a:normAutofit/>
          </a:bodyPr>
          <a:lstStyle>
            <a:lvl1pPr marL="0" indent="0" algn="ctr">
              <a:buNone/>
              <a:defRPr sz="40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/>
              <a:t>標題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3937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EEAC5-A8AB-4FE8-A270-D70F7DED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E14B-0EE8-4015-809C-DD36B5459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2192" y="6586881"/>
            <a:ext cx="53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4BA915EE-10CB-4CF1-8569-6154455DA57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00BB6D-69DD-694C-F3D0-CD6B39E5E715}"/>
              </a:ext>
            </a:extLst>
          </p:cNvPr>
          <p:cNvSpPr txBox="1">
            <a:spLocks/>
          </p:cNvSpPr>
          <p:nvPr userDrawn="1"/>
        </p:nvSpPr>
        <p:spPr>
          <a:xfrm>
            <a:off x="-129215" y="6586881"/>
            <a:ext cx="2827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W"/>
            </a:defPPr>
            <a:lvl1pPr marL="0" algn="r" defTabSz="914400" rtl="0" eaLnBrk="1" latinLnBrk="0" hangingPunct="1">
              <a:defRPr sz="900" b="1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Taiwan Stock Exchange @Copyright 2023</a:t>
            </a:r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7972" y="94077"/>
            <a:ext cx="1927078" cy="65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75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3" r:id="rId7"/>
    <p:sldLayoutId id="2147483734" r:id="rId8"/>
    <p:sldLayoutId id="2147483736" r:id="rId9"/>
    <p:sldLayoutId id="2147483735" r:id="rId10"/>
  </p:sldLayoutIdLst>
  <p:hf hdr="0"/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kern="1200" cap="all" spc="300" baseline="0">
          <a:solidFill>
            <a:srgbClr val="FFFFFF"/>
          </a:solidFill>
          <a:highlight>
            <a:srgbClr val="0000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EEAC5-A8AB-4FE8-A270-D70F7DED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373" y="2095500"/>
            <a:ext cx="10620855" cy="384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E14B-0EE8-4015-809C-DD36B5459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2192" y="6586883"/>
            <a:ext cx="53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b="1" spc="75" baseline="0">
                <a:solidFill>
                  <a:schemeClr val="tx1"/>
                </a:solidFill>
              </a:defRPr>
            </a:lvl1pPr>
          </a:lstStyle>
          <a:p>
            <a:fld id="{4BA915EE-10CB-4CF1-8569-6154455DA57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00BB6D-69DD-694C-F3D0-CD6B39E5E715}"/>
              </a:ext>
            </a:extLst>
          </p:cNvPr>
          <p:cNvSpPr txBox="1">
            <a:spLocks/>
          </p:cNvSpPr>
          <p:nvPr userDrawn="1"/>
        </p:nvSpPr>
        <p:spPr>
          <a:xfrm>
            <a:off x="-129216" y="6586883"/>
            <a:ext cx="2827999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TW"/>
            </a:defPPr>
            <a:lvl1pPr marL="0" algn="r" defTabSz="914400" rtl="0" eaLnBrk="1" latinLnBrk="0" hangingPunct="1">
              <a:defRPr sz="900" b="1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75" dirty="0">
                <a:latin typeface="Calibri" panose="020F0502020204030204" pitchFamily="34" charset="0"/>
                <a:cs typeface="Calibri" panose="020F0502020204030204" pitchFamily="34" charset="0"/>
              </a:rPr>
              <a:t>Taiwan Stock Exchange @Copyright 2023</a:t>
            </a:r>
          </a:p>
        </p:txBody>
      </p:sp>
      <p:pic>
        <p:nvPicPr>
          <p:cNvPr id="7" name="Picture 5" descr="A picture containing text, clock, sign&#10;&#10;Description automatically generated">
            <a:extLst>
              <a:ext uri="{FF2B5EF4-FFF2-40B4-BE49-F238E27FC236}">
                <a16:creationId xmlns:a16="http://schemas.microsoft.com/office/drawing/2014/main" id="{B622D203-7B60-E5BE-0BE9-01B6F961D41B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7973" y="94077"/>
            <a:ext cx="1927079" cy="65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0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</p:sldLayoutIdLst>
  <p:hf hdr="0"/>
  <p:txStyles>
    <p:titleStyle>
      <a:lvl1pPr algn="l" defTabSz="685800" rtl="0" eaLnBrk="1" latinLnBrk="0" hangingPunct="1">
        <a:lnSpc>
          <a:spcPct val="120000"/>
        </a:lnSpc>
        <a:spcBef>
          <a:spcPct val="0"/>
        </a:spcBef>
        <a:buNone/>
        <a:defRPr sz="2700" kern="1200" cap="all" spc="225" baseline="0">
          <a:solidFill>
            <a:srgbClr val="FFFFFF"/>
          </a:solidFill>
          <a:highlight>
            <a:srgbClr val="000000"/>
          </a:highlight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SzPct val="75000"/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SzPct val="7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SzPct val="7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tx1"/>
        </a:buClr>
        <a:buSzPct val="75000"/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08AC1B80-F8B2-4B95-B4B7-7917A33D244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8EEF03-D0C2-D873-0D9D-C150312C1648}"/>
              </a:ext>
            </a:extLst>
          </p:cNvPr>
          <p:cNvSpPr txBox="1"/>
          <p:nvPr/>
        </p:nvSpPr>
        <p:spPr>
          <a:xfrm>
            <a:off x="4623955" y="2055540"/>
            <a:ext cx="769726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b="1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  <a:cs typeface="+mj-cs"/>
              </a:rPr>
              <a:t>證券業務借貸款項現況</a:t>
            </a:r>
            <a:r>
              <a:rPr lang="en-US" altLang="zh-TW" sz="4400" b="1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  <a:cs typeface="+mj-cs"/>
              </a:rPr>
              <a:t/>
            </a:r>
            <a:br>
              <a:rPr lang="en-US" altLang="zh-TW" sz="4400" b="1" dirty="0">
                <a:solidFill>
                  <a:srgbClr val="000099"/>
                </a:solidFill>
                <a:latin typeface="標楷體" pitchFamily="65" charset="-120"/>
                <a:ea typeface="標楷體" pitchFamily="65" charset="-120"/>
                <a:cs typeface="+mj-cs"/>
              </a:rPr>
            </a:br>
            <a:r>
              <a:rPr lang="en-TW" sz="3200" dirty="0">
                <a:solidFill>
                  <a:srgbClr val="3333E5"/>
                </a:solidFill>
                <a:latin typeface="+mj-lt"/>
                <a:ea typeface="Adobe Fan Heiti Std B" panose="020B0700000000000000" pitchFamily="34" charset="-128"/>
              </a:rPr>
              <a:t> 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E00BB6D-69DD-694C-F3D0-CD6B39E5E715}"/>
              </a:ext>
            </a:extLst>
          </p:cNvPr>
          <p:cNvSpPr txBox="1">
            <a:spLocks/>
          </p:cNvSpPr>
          <p:nvPr/>
        </p:nvSpPr>
        <p:spPr>
          <a:xfrm>
            <a:off x="-129215" y="6586881"/>
            <a:ext cx="2827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TW"/>
            </a:defPPr>
            <a:lvl1pPr marL="0" algn="r" defTabSz="914400" rtl="0" eaLnBrk="1" latinLnBrk="0" hangingPunct="1">
              <a:defRPr sz="900" b="1" kern="1200" spc="1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Taiwan Stock Exchange @Copyright 2023</a:t>
            </a:r>
          </a:p>
        </p:txBody>
      </p:sp>
      <p:pic>
        <p:nvPicPr>
          <p:cNvPr id="16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273A73EB-ECAE-0091-9546-6149ADE0434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4756144" cy="4111080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4208040" y="4626129"/>
            <a:ext cx="52173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zh-TW" altLang="en-US" sz="3200" b="1" dirty="0">
                <a:solidFill>
                  <a:srgbClr val="000099"/>
                </a:solidFill>
                <a:latin typeface="Constantia"/>
                <a:ea typeface="標楷體" panose="03000509000000000000" pitchFamily="65" charset="-120"/>
              </a:rPr>
              <a:t>臺灣證券交易所</a:t>
            </a:r>
            <a:endParaRPr lang="en-US" altLang="zh-TW" sz="3200" b="1" dirty="0">
              <a:solidFill>
                <a:srgbClr val="000099"/>
              </a:solidFill>
              <a:latin typeface="Constantia"/>
              <a:ea typeface="標楷體" panose="03000509000000000000" pitchFamily="65" charset="-120"/>
            </a:endParaRPr>
          </a:p>
          <a:p>
            <a:pPr algn="ctr"/>
            <a:endParaRPr lang="en-US" altLang="zh-TW" sz="2600" b="1" dirty="0">
              <a:solidFill>
                <a:srgbClr val="000099"/>
              </a:solidFill>
              <a:latin typeface="+mj-ea"/>
              <a:ea typeface="+mj-ea"/>
            </a:endParaRPr>
          </a:p>
          <a:p>
            <a:pPr algn="ctr"/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112</a:t>
            </a:r>
            <a:r>
              <a:rPr lang="zh-TW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12</a:t>
            </a:r>
            <a:r>
              <a:rPr lang="zh-TW" altLang="en-US" sz="2800" b="1" dirty="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</a:p>
          <a:p>
            <a:pPr algn="ctr"/>
            <a:endParaRPr lang="zh-TW" altLang="en-US" sz="26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03106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6B802F72-D0E3-C549-F229-79CFB7ED0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930292"/>
              </p:ext>
            </p:extLst>
          </p:nvPr>
        </p:nvGraphicFramePr>
        <p:xfrm>
          <a:off x="236306" y="1060393"/>
          <a:ext cx="11568342" cy="5694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202">
                  <a:extLst>
                    <a:ext uri="{9D8B030D-6E8A-4147-A177-3AD203B41FA5}">
                      <a16:colId xmlns:a16="http://schemas.microsoft.com/office/drawing/2014/main" val="269723250"/>
                    </a:ext>
                  </a:extLst>
                </a:gridCol>
                <a:gridCol w="3828785">
                  <a:extLst>
                    <a:ext uri="{9D8B030D-6E8A-4147-A177-3AD203B41FA5}">
                      <a16:colId xmlns:a16="http://schemas.microsoft.com/office/drawing/2014/main" val="20210634"/>
                    </a:ext>
                  </a:extLst>
                </a:gridCol>
                <a:gridCol w="6569355">
                  <a:extLst>
                    <a:ext uri="{9D8B030D-6E8A-4147-A177-3AD203B41FA5}">
                      <a16:colId xmlns:a16="http://schemas.microsoft.com/office/drawing/2014/main" val="3978809339"/>
                    </a:ext>
                  </a:extLst>
                </a:gridCol>
              </a:tblGrid>
              <a:tr h="443666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1" kern="1200" dirty="0">
                          <a:solidFill>
                            <a:schemeClr val="bg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證券業務借貸款項</a:t>
                      </a:r>
                      <a:endParaRPr lang="en-US" sz="2400" b="1" kern="120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b="0" kern="1200" dirty="0">
                        <a:solidFill>
                          <a:srgbClr val="00206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0855356"/>
                  </a:ext>
                </a:extLst>
              </a:tr>
              <a:tr h="70986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(T+5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或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持有之有價證券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半年型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72785"/>
                  </a:ext>
                </a:extLst>
              </a:tr>
              <a:tr h="384510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擔保品洗價</a:t>
                      </a:r>
                      <a:endParaRPr lang="en-US" sz="2400" b="1" kern="1200" dirty="0">
                        <a:solidFill>
                          <a:srgbClr val="004F8A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無；但擔保品價值應維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持借款金額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100%-130%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逐筆洗價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133658"/>
                  </a:ext>
                </a:extLst>
              </a:tr>
              <a:tr h="2159173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擔保品洗價</a:t>
                      </a:r>
                      <a:endParaRPr lang="en-US" sz="2400" b="1" kern="1200" dirty="0">
                        <a:solidFill>
                          <a:srgbClr val="004F8A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</a:txBody>
                  <a:tcPr marL="72000" marR="72000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上市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/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櫃有價證券：當日收盤價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中央登錄公債：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</a:t>
                      </a:r>
                      <a:endParaRPr kumimoji="0" lang="zh-TW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地方政府公債、普通公司債</a:t>
                      </a:r>
                      <a:r>
                        <a:rPr kumimoji="0" lang="zh-TW" altLang="zh-TW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有擔保之轉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交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換公司債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及金融債：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開放式基金：前ㄧ日淨值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80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黃金：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當日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收市均價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9099167"/>
                  </a:ext>
                </a:extLst>
              </a:tr>
              <a:tr h="197196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維持率</a:t>
                      </a:r>
                      <a:r>
                        <a:rPr lang="en-US" altLang="zh-TW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(</a:t>
                      </a:r>
                      <a:r>
                        <a:rPr lang="zh-TW" altLang="en-US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不足</a:t>
                      </a:r>
                      <a:r>
                        <a:rPr lang="en-US" altLang="zh-TW" sz="24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)</a:t>
                      </a:r>
                      <a:endParaRPr lang="en-US" sz="2400" b="1" kern="1200" dirty="0">
                        <a:solidFill>
                          <a:srgbClr val="004F8A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證券商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得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要求客戶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/>
                      </a:r>
                      <a:b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</a:b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另提合格擔保品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prstClr val="black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擔保維持率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(X)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低於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130%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追繳，通知後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2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日內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補繳，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030A0"/>
                        </a:buClr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X&lt;130%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第三營業日起處分擔保品。 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030A0"/>
                        </a:buClr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130%≦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X&lt;166%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暫不處分，嗣後任一日低於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130%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，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030A0"/>
                        </a:buClr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               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當日下午即須補繳，否則處分。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>
                            <a:lumMod val="75000"/>
                            <a:lumOff val="25000"/>
                          </a:prst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ts val="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030A0"/>
                        </a:buClr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X</a:t>
                      </a: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≧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166%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：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取消追繳紀錄。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584947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66AE1823-BC8D-815D-F578-E7BEE2D05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10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8A8B10-B656-057E-6804-8F912CEA8102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標楷體" pitchFamily="65" charset="-120"/>
                <a:cs typeface="+mn-cs"/>
              </a:rPr>
              <a:t>貳、制度介紹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軟正黑體"/>
              <a:cs typeface="+mn-cs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240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635975"/>
              </p:ext>
            </p:extLst>
          </p:nvPr>
        </p:nvGraphicFramePr>
        <p:xfrm>
          <a:off x="280556" y="1332689"/>
          <a:ext cx="11628159" cy="5525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086">
                  <a:extLst>
                    <a:ext uri="{9D8B030D-6E8A-4147-A177-3AD203B41FA5}">
                      <a16:colId xmlns:a16="http://schemas.microsoft.com/office/drawing/2014/main" val="1015033411"/>
                    </a:ext>
                  </a:extLst>
                </a:gridCol>
                <a:gridCol w="4435575">
                  <a:extLst>
                    <a:ext uri="{9D8B030D-6E8A-4147-A177-3AD203B41FA5}">
                      <a16:colId xmlns:a16="http://schemas.microsoft.com/office/drawing/2014/main" val="414990595"/>
                    </a:ext>
                  </a:extLst>
                </a:gridCol>
                <a:gridCol w="5638498">
                  <a:extLst>
                    <a:ext uri="{9D8B030D-6E8A-4147-A177-3AD203B41FA5}">
                      <a16:colId xmlns:a16="http://schemas.microsoft.com/office/drawing/2014/main" val="500590788"/>
                    </a:ext>
                  </a:extLst>
                </a:gridCol>
              </a:tblGrid>
              <a:tr h="383957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927158"/>
                  </a:ext>
                </a:extLst>
              </a:tr>
              <a:tr h="73591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買進證券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為擔保者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(T+5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20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買進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或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持有之有價證券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為擔保者</a:t>
                      </a:r>
                      <a:endParaRPr kumimoji="1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半年型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200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0544804"/>
                  </a:ext>
                </a:extLst>
              </a:tr>
              <a:tr h="16958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anose="03000509000000000000" pitchFamily="65" charset="-120"/>
                          <a:cs typeface="+mn-cs"/>
                        </a:rPr>
                        <a:t>擔保品撥券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         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匯撥至證券商借貸款項擔保品專戶 </a:t>
                      </a:r>
                      <a:endParaRPr kumimoji="0" lang="zh-TW" altLang="en-US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新細明體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  <a:sym typeface="Wingdings"/>
                        </a:rPr>
                        <a:t>                                 </a:t>
                      </a: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  <a:sym typeface="Wingdings"/>
                        </a:rPr>
                        <a:t>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有價證券或其他商品</a:t>
                      </a: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                 </a:t>
                      </a:r>
                      <a:endParaRPr kumimoji="0" lang="zh-TW" altLang="en-US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新細明體"/>
                        <a:cs typeface="Times New Roman" panose="02020603050405020304" pitchFamily="18" charset="0"/>
                      </a:endParaRPr>
                    </a:p>
                    <a:p>
                      <a:pPr marL="101600" marR="0" lvl="0" indent="-10160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新細明體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新細明體"/>
                          <a:cs typeface="Times New Roman" panose="02020603050405020304" pitchFamily="18" charset="0"/>
                        </a:rPr>
                        <a:t>                                  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集中保管結算所證券商擔保 品專戶</a:t>
                      </a:r>
                      <a:endParaRPr kumimoji="0" lang="en-US" altLang="zh-TW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/>
                        <a:cs typeface="Times New Roman" panose="02020603050405020304" pitchFamily="18" charset="0"/>
                      </a:endParaRPr>
                    </a:p>
                    <a:p>
                      <a:pPr marL="101600" marR="0" lvl="0" indent="-10160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 </a:t>
                      </a:r>
                      <a:endParaRPr kumimoji="0" lang="zh-TW" altLang="en-US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新細明體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  <a:sym typeface="Wingdings"/>
                        </a:rPr>
                        <a:t>                                 </a:t>
                      </a: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  <a:sym typeface="Wingdings"/>
                        </a:rPr>
                        <a:t>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中央登錄公債</a:t>
                      </a: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                  </a:t>
                      </a:r>
                      <a:endParaRPr kumimoji="0" lang="zh-TW" altLang="en-US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新細明體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新細明體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新細明體"/>
                          <a:cs typeface="Times New Roman" panose="02020603050405020304" pitchFamily="18" charset="0"/>
                        </a:rPr>
                        <a:t>                                   </a:t>
                      </a:r>
                      <a:r>
                        <a:rPr kumimoji="0" lang="zh-TW" altLang="en-US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/>
                          <a:cs typeface="Times New Roman" panose="02020603050405020304" pitchFamily="18" charset="0"/>
                        </a:rPr>
                        <a:t>清算銀行證券商擔保品專戶  </a:t>
                      </a:r>
                      <a:endParaRPr lang="zh-TW" alt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310207"/>
                  </a:ext>
                </a:extLst>
              </a:tr>
              <a:tr h="27096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1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標楷體"/>
                          <a:cs typeface="Times New Roman"/>
                        </a:rPr>
                        <a:t>客戶融通額度及限額 </a:t>
                      </a:r>
                      <a:endParaRPr kumimoji="0" lang="zh-TW" altLang="en-US" sz="2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新細明體"/>
                        <a:cs typeface="Times New Roman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額度總量控管：與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不限用途款項借貸業務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及有價證券買賣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融資融券業務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合併計算不得超過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淨值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400%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endParaRPr kumimoji="0" lang="en-US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個別客戶最高借貸款項限額評估方式，評估時應合併考量其他授信業務已核定客戶之額度。</a:t>
                      </a:r>
                      <a:endParaRPr kumimoji="0" lang="en-US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   對於個別客戶之融通額度倘達新臺幣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億元或證券商淨值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1%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取其較高者，應提報董事會通過。</a:t>
                      </a:r>
                      <a:endParaRPr kumimoji="0" lang="en-US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證券商評估個別客戶之最高融通限額時，如明知或可判斷個別客戶間存在關聯戶情形，應就其授信額度合併控管。</a:t>
                      </a:r>
                      <a:endParaRPr kumimoji="0" lang="en-US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證券商辦理證券業務借貸款項，於單一營業日對客戶融通額度超過其淨值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50%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或達新臺幣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億元以上者，或對客戶融通餘額超過其淨值</a:t>
                      </a:r>
                      <a:r>
                        <a:rPr kumimoji="0" lang="en-US" altLang="zh-TW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100%</a:t>
                      </a:r>
                      <a:r>
                        <a:rPr kumimoji="0" lang="zh-TW" alt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者，應於當日向證券交易所申報相關融通資料。</a:t>
                      </a:r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116326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8F05C294-E8BA-02B5-1854-89B068F2B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11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6DC0273-888E-AFC8-3A13-2718FADBD6AB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lvl="0">
              <a:buClr>
                <a:srgbClr val="000000"/>
              </a:buClr>
              <a:defRPr/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572000" y="1238683"/>
            <a:ext cx="3047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證券業務借貸款項</a:t>
            </a:r>
          </a:p>
        </p:txBody>
      </p:sp>
    </p:spTree>
    <p:extLst>
      <p:ext uri="{BB962C8B-B14F-4D97-AF65-F5344CB8AC3E}">
        <p14:creationId xmlns:p14="http://schemas.microsoft.com/office/powerpoint/2010/main" val="332052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3889161"/>
              </p:ext>
            </p:extLst>
          </p:nvPr>
        </p:nvGraphicFramePr>
        <p:xfrm>
          <a:off x="660400" y="1408113"/>
          <a:ext cx="11144250" cy="4464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109">
                  <a:extLst>
                    <a:ext uri="{9D8B030D-6E8A-4147-A177-3AD203B41FA5}">
                      <a16:colId xmlns:a16="http://schemas.microsoft.com/office/drawing/2014/main" val="55897852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755795865"/>
                    </a:ext>
                  </a:extLst>
                </a:gridCol>
                <a:gridCol w="5071341">
                  <a:extLst>
                    <a:ext uri="{9D8B030D-6E8A-4147-A177-3AD203B41FA5}">
                      <a16:colId xmlns:a16="http://schemas.microsoft.com/office/drawing/2014/main" val="1886668867"/>
                    </a:ext>
                  </a:extLst>
                </a:gridCol>
              </a:tblGrid>
              <a:tr h="424500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                   證券業務借貸款項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1764341"/>
                  </a:ext>
                </a:extLst>
              </a:tr>
              <a:tr h="72141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客戶以其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買進證券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為擔保者</a:t>
                      </a:r>
                      <a:endParaRPr kumimoji="1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(T+5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型</a:t>
                      </a: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客戶以其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買進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或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持有之有價證券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為擔保者</a:t>
                      </a:r>
                      <a:endParaRPr kumimoji="1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半年型</a:t>
                      </a: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95037"/>
                  </a:ext>
                </a:extLst>
              </a:tr>
              <a:tr h="1753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1F497D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擔保品融通額度限制</a:t>
                      </a:r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zh-TW" alt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不得超過單一證券上市股份或受益憑證單位數之</a:t>
                      </a:r>
                      <a:r>
                        <a:rPr kumimoji="1" lang="en-US" altLang="zh-TW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5%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，與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不限用途款項借貸</a:t>
                      </a:r>
                      <a:r>
                        <a:rPr kumimoji="0" lang="zh-TW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融資</a:t>
                      </a:r>
                      <a:r>
                        <a:rPr kumimoji="0" lang="zh-TW" altLang="zh-TW" sz="2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、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證金融通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餘額合併計算不得超過</a:t>
                      </a:r>
                      <a:r>
                        <a:rPr kumimoji="1" lang="en-US" altLang="zh-TW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25%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。超過上限時，應停止接受擔保融通，待融資使用率降至</a:t>
                      </a:r>
                      <a:r>
                        <a:rPr kumimoji="1" lang="en-US" altLang="zh-TW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18%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，始得恢復。另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前開餘額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合併計算達</a:t>
                      </a:r>
                      <a:r>
                        <a:rPr kumimoji="1" lang="en-US" altLang="zh-TW" sz="20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20%</a:t>
                      </a: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 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時，應依比例分配所餘額度</a:t>
                      </a:r>
                      <a:endParaRPr lang="zh-TW" altLang="en-US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4371912"/>
                  </a:ext>
                </a:extLst>
              </a:tr>
              <a:tr h="1366113">
                <a:tc>
                  <a:txBody>
                    <a:bodyPr/>
                    <a:lstStyle/>
                    <a:p>
                      <a:endParaRPr lang="en-US" altLang="zh-TW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費用或收入</a:t>
                      </a:r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1F497D"/>
                        </a:buClr>
                        <a:buSzPct val="9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借款手續費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95000"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itchFamily="65" charset="-120"/>
                          <a:cs typeface="Times New Roman" charset="0"/>
                        </a:rPr>
                        <a:t>利息</a:t>
                      </a:r>
                      <a:endParaRPr lang="zh-TW" altLang="en-US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706664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F671CC22-9A72-6CE6-1A80-6B5888966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12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B9B19FF-92C6-1E28-4FA3-C420F6769F31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lvl="0">
              <a:buClr>
                <a:srgbClr val="000000"/>
              </a:buClr>
              <a:defRPr/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8249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證券業務借貸款項</a:t>
            </a:r>
            <a:endParaRPr kumimoji="0" lang="en-US" altLang="zh-TW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A915EE-10CB-4CF1-8569-6154455DA573}" type="slidenum">
              <a:rPr kumimoji="0" lang="en-US" sz="900" b="1" i="0" u="none" strike="noStrike" kern="1200" cap="none" spc="10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微軟正黑體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00" b="1" i="0" u="none" strike="noStrike" kern="1200" cap="none" spc="10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軟正黑體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kumimoji="1" lang="zh-TW" altLang="en-US" b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r>
              <a:rPr kumimoji="1" lang="zh-TW" altLang="en-US" b="0" dirty="0">
                <a:solidFill>
                  <a:prstClr val="black"/>
                </a:solidFill>
                <a:latin typeface="Times New Roman" charset="0"/>
                <a:ea typeface="標楷體" panose="03000509000000000000" pitchFamily="65" charset="-120"/>
              </a:rPr>
              <a:t>、</a:t>
            </a:r>
            <a:r>
              <a:rPr kumimoji="1" lang="zh-TW" altLang="en-US" b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業務概況</a:t>
            </a:r>
            <a:endParaRPr lang="zh-TW" altLang="en-US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3128C2D-09B8-4B15-97BE-5AC8AFEEF904}"/>
              </a:ext>
            </a:extLst>
          </p:cNvPr>
          <p:cNvSpPr/>
          <p:nvPr/>
        </p:nvSpPr>
        <p:spPr>
          <a:xfrm>
            <a:off x="3914453" y="1407556"/>
            <a:ext cx="6310202" cy="41097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證券業務借貸款項</a:t>
            </a:r>
            <a:endParaRPr kumimoji="0" lang="en-US" altLang="zh-TW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D0F1DB9A-C55E-AEDE-179E-1A235F1CD8F1}"/>
              </a:ext>
            </a:extLst>
          </p:cNvPr>
          <p:cNvSpPr txBox="1"/>
          <p:nvPr/>
        </p:nvSpPr>
        <p:spPr>
          <a:xfrm>
            <a:off x="1212350" y="2774022"/>
            <a:ext cx="27021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(2023/11</a:t>
            </a:r>
            <a:r>
              <a:rPr kumimoji="0" lang="zh-TW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月底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C4DA9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融通餘額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C4DA9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C4DA9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(2022</a:t>
            </a:r>
            <a:r>
              <a:rPr kumimoji="0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.1</a:t>
            </a:r>
            <a:r>
              <a:rPr kumimoji="0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~2023.11)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C4DA9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每月平均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C4DA9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C4DA9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新增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C4DA9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0C4DA9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2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5C7DC5B-B6BA-02E1-3F7E-70422E722D3C}"/>
              </a:ext>
            </a:extLst>
          </p:cNvPr>
          <p:cNvSpPr txBox="1"/>
          <p:nvPr/>
        </p:nvSpPr>
        <p:spPr>
          <a:xfrm>
            <a:off x="4166763" y="2157573"/>
            <a:ext cx="22028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09898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T+5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09898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型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09898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3F223805-475F-6004-5FF8-DE0607DF23E2}"/>
              </a:ext>
            </a:extLst>
          </p:cNvPr>
          <p:cNvSpPr txBox="1"/>
          <p:nvPr/>
        </p:nvSpPr>
        <p:spPr>
          <a:xfrm>
            <a:off x="6096000" y="2165689"/>
            <a:ext cx="42325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109898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 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09898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半年型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09898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96BEC4EB-FC5C-0ABF-30A1-091FB37DE0B7}"/>
              </a:ext>
            </a:extLst>
          </p:cNvPr>
          <p:cNvSpPr txBox="1"/>
          <p:nvPr/>
        </p:nvSpPr>
        <p:spPr>
          <a:xfrm>
            <a:off x="3096490" y="3020602"/>
            <a:ext cx="8555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   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13.56          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  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"/>
                <a:cs typeface="Times New Roman" panose="02020603050405020304" pitchFamily="18" charset="0"/>
              </a:rPr>
              <a:t>2.42      </a:t>
            </a:r>
            <a:r>
              <a:rPr lang="zh-TW" altLang="en-US" sz="4000" b="1" dirty="0">
                <a:solidFill>
                  <a:srgbClr val="0C4D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億元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微軟正黑體"/>
              <a:cs typeface="Times New Roman" panose="02020603050405020304" pitchFamily="18" charset="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234F1B63-1107-FDD8-4833-02CD503C654C}"/>
              </a:ext>
            </a:extLst>
          </p:cNvPr>
          <p:cNvSpPr txBox="1"/>
          <p:nvPr/>
        </p:nvSpPr>
        <p:spPr>
          <a:xfrm>
            <a:off x="3683977" y="4553527"/>
            <a:ext cx="81208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57200">
              <a:defRPr/>
            </a:pP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 Light"/>
                <a:cs typeface="Times New Roman" panose="02020603050405020304" pitchFamily="18" charset="0"/>
              </a:rPr>
              <a:t> 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 Light"/>
                <a:cs typeface="Times New Roman" panose="02020603050405020304" pitchFamily="18" charset="0"/>
              </a:rPr>
              <a:t>     </a:t>
            </a:r>
            <a:r>
              <a:rPr lang="en-US" altLang="zh-TW" sz="4800" b="1" dirty="0">
                <a:solidFill>
                  <a:prstClr val="black"/>
                </a:solidFill>
                <a:latin typeface="Times New Roman" panose="02020603050405020304" pitchFamily="18" charset="0"/>
                <a:ea typeface="微軟正黑體 Light"/>
                <a:cs typeface="Times New Roman" panose="02020603050405020304" pitchFamily="18" charset="0"/>
              </a:rPr>
              <a:t>100</a:t>
            </a:r>
            <a:r>
              <a:rPr kumimoji="0" lang="zh-TW" alt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 Light"/>
                <a:cs typeface="Times New Roman" panose="02020603050405020304" pitchFamily="18" charset="0"/>
              </a:rPr>
              <a:t>               </a:t>
            </a:r>
            <a:r>
              <a:rPr kumimoji="0" lang="en-US" altLang="zh-TW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微軟正黑體 Light"/>
                <a:cs typeface="Times New Roman" panose="02020603050405020304" pitchFamily="18" charset="0"/>
              </a:rPr>
              <a:t>2.08      </a:t>
            </a:r>
            <a:r>
              <a:rPr lang="zh-TW" altLang="en-US" sz="4000" b="1" dirty="0">
                <a:solidFill>
                  <a:srgbClr val="0C4DA9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億元</a:t>
            </a: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微軟正黑體 Ligh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537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23E2EA8-ED33-753B-565C-08E0174A7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9456" y="1652544"/>
            <a:ext cx="8358160" cy="4180510"/>
          </a:xfrm>
        </p:spPr>
        <p:txBody>
          <a:bodyPr/>
          <a:lstStyle/>
          <a:p>
            <a:pPr marL="257175" indent="-257175">
              <a:buFont typeface="Wingdings" panose="05000000000000000000" pitchFamily="2" charset="2"/>
              <a:buChar char=""/>
            </a:pP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依據：金融監督管理委員會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112</a:t>
            </a: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6</a:t>
            </a: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月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29</a:t>
            </a: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日金管證券字第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1120344557</a:t>
            </a: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號函</a:t>
            </a:r>
          </a:p>
          <a:p>
            <a:pPr marL="257175" indent="-257175">
              <a:buFont typeface="Wingdings" panose="05000000000000000000" pitchFamily="2" charset="2"/>
              <a:buChar char=""/>
            </a:pP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依據：臺證交字第</a:t>
            </a:r>
            <a:r>
              <a:rPr lang="en-US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1120011497</a:t>
            </a:r>
            <a:r>
              <a:rPr lang="zh-TW" altLang="zh-TW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號公告</a:t>
            </a: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57175" indent="-257175">
              <a:buFont typeface="Wingdings" panose="05000000000000000000" pitchFamily="2" charset="2"/>
              <a:buChar char=""/>
            </a:pPr>
            <a:endParaRPr lang="en-US" altLang="zh-TW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257175" indent="-257175">
              <a:buFont typeface="Wingdings" panose="05000000000000000000" pitchFamily="2" charset="2"/>
              <a:buChar char=""/>
            </a:pPr>
            <a:r>
              <a:rPr lang="zh-TW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有擔保可轉</a:t>
            </a:r>
            <a:r>
              <a:rPr lang="en-US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交</a:t>
            </a:r>
            <a:r>
              <a:rPr lang="en-US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換公司債</a:t>
            </a:r>
            <a:r>
              <a:rPr lang="zh-TW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之</a:t>
            </a:r>
            <a:r>
              <a:rPr lang="zh-TW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擔保品融通計算標準</a:t>
            </a:r>
            <a:r>
              <a:rPr lang="zh-TW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以</a:t>
            </a:r>
            <a:r>
              <a:rPr lang="zh-TW" altLang="zh-TW" sz="2400" kern="1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面額六折</a:t>
            </a:r>
            <a:r>
              <a:rPr lang="zh-TW" altLang="zh-TW" sz="24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計算</a:t>
            </a:r>
            <a:endParaRPr lang="en-US" altLang="zh-TW" sz="24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zh-TW" sz="21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indent="0">
              <a:buNone/>
            </a:pPr>
            <a:r>
              <a:rPr lang="zh-TW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修正</a:t>
            </a:r>
            <a:endParaRPr lang="en-US" altLang="zh-TW" sz="18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28625" indent="-257175">
              <a:buFont typeface="Wingdings" panose="05000000000000000000" pitchFamily="2" charset="2"/>
              <a:buChar char="l"/>
            </a:pP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證券商辦理不限用途款項借貸業務操作辦法第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條第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項第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款及第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款</a:t>
            </a:r>
          </a:p>
          <a:p>
            <a:pPr marL="428625" indent="-257175">
              <a:buFont typeface="Wingdings" panose="05000000000000000000" pitchFamily="2" charset="2"/>
              <a:buChar char="l"/>
            </a:pP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修正證券商辦理證券業務借貸款項操作辦法第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18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條第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項第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款及第</a:t>
            </a:r>
            <a:r>
              <a:rPr lang="en-US" altLang="zh-TW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1800" kern="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款</a:t>
            </a:r>
          </a:p>
          <a:p>
            <a:pPr marL="428625" indent="-257175">
              <a:buFont typeface="Wingdings" panose="05000000000000000000" pitchFamily="2" charset="2"/>
              <a:buChar char="l"/>
            </a:pPr>
            <a:endParaRPr lang="zh-TW" altLang="zh-TW" sz="1800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endParaRPr lang="zh-TW" altLang="zh-TW" kern="1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344084A-9C68-3FF7-00C6-95D52AA24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4BA915EE-10CB-4CF1-8569-6154455DA573}" type="slidenum">
              <a:rPr lang="en-US">
                <a:solidFill>
                  <a:srgbClr val="000000"/>
                </a:solidFill>
                <a:latin typeface="Calibri"/>
                <a:ea typeface="微軟正黑體"/>
              </a:rPr>
              <a:pPr defTabSz="685800">
                <a:defRPr/>
              </a:pPr>
              <a:t>14</a:t>
            </a:fld>
            <a:endParaRPr lang="en-US">
              <a:solidFill>
                <a:srgbClr val="000000"/>
              </a:solidFill>
              <a:latin typeface="Calibri"/>
              <a:ea typeface="微軟正黑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CBECBC1-9F89-A595-1312-60E0C06B3C66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kumimoji="1" lang="zh-TW" altLang="en-US" sz="3600" b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肆</a:t>
            </a: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anose="03000509000000000000" pitchFamily="65" charset="-120"/>
                <a:cs typeface="+mj-cs"/>
              </a:rPr>
              <a:t>、</a:t>
            </a:r>
            <a:r>
              <a:rPr lang="zh-TW" altLang="en-US" sz="36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近期法規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修訂</a:t>
            </a:r>
            <a:endParaRPr lang="zh-TW" altLang="en-US" sz="36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7146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544FE21E-57D6-40F2-97B5-2C4ABA5D8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5464" y="1463040"/>
            <a:ext cx="9022153" cy="43700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有擔保可轉</a:t>
            </a:r>
            <a:r>
              <a:rPr lang="en-US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交</a:t>
            </a:r>
            <a:r>
              <a:rPr lang="en-US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換公司債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之客戶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整戶擔保維持率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計算標準，按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面額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計算不予打折，其他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中央登錄公債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地方政府公債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普通公司債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原係以八折或六折計算，亦併同比照以</a:t>
            </a:r>
            <a:r>
              <a:rPr lang="zh-TW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面額</a:t>
            </a:r>
            <a:r>
              <a:rPr lang="zh-TW" altLang="zh-TW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計算不予打折辦理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TW" sz="21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18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修正</a:t>
            </a:r>
            <a:endParaRPr lang="en-US" altLang="zh-TW" sz="18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證券商辦理不限用途款項借貸業務操作辦法第</a:t>
            </a:r>
            <a:r>
              <a:rPr lang="en-US" altLang="zh-TW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20</a:t>
            </a: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條第</a:t>
            </a:r>
            <a:r>
              <a:rPr lang="en-US" altLang="zh-TW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項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證券商辦理證券業務借貸款項操作辦法第</a:t>
            </a:r>
            <a:r>
              <a:rPr lang="en-US" altLang="zh-TW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23</a:t>
            </a: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條第</a:t>
            </a:r>
            <a:r>
              <a:rPr lang="en-US" altLang="zh-TW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項</a:t>
            </a:r>
            <a:endParaRPr lang="en-US" altLang="zh-TW" sz="165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就證券商辦理證券業務借貸款項之</a:t>
            </a:r>
            <a:r>
              <a:rPr lang="en-US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T+5</a:t>
            </a:r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型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業務部分基於一致性，改以</a:t>
            </a:r>
            <a:r>
              <a:rPr lang="zh-TW" altLang="en-US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面額</a:t>
            </a:r>
            <a:r>
              <a:rPr lang="en-US" altLang="zh-TW" sz="2400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60%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計算</a:t>
            </a:r>
            <a:endParaRPr lang="en-US" altLang="zh-TW" sz="2400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修正證券商辦理證券業務借貸款項操作辦法第</a:t>
            </a:r>
            <a:r>
              <a:rPr lang="en-US" altLang="zh-TW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13</a:t>
            </a:r>
            <a:r>
              <a:rPr lang="zh-TW" altLang="en-US" sz="1650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條</a:t>
            </a:r>
          </a:p>
          <a:p>
            <a:pPr marL="342900" lvl="1" indent="0">
              <a:buNone/>
            </a:pPr>
            <a:endParaRPr lang="zh-TW" altLang="en-US" sz="165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8A20850-3B38-36B7-AF3D-A6ACF7C21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4BA915EE-10CB-4CF1-8569-6154455DA573}" type="slidenum">
              <a:rPr lang="en-US">
                <a:solidFill>
                  <a:srgbClr val="000000"/>
                </a:solidFill>
                <a:latin typeface="Calibri"/>
                <a:ea typeface="微軟正黑體"/>
              </a:rPr>
              <a:pPr defTabSz="685800">
                <a:defRPr/>
              </a:pPr>
              <a:t>15</a:t>
            </a:fld>
            <a:endParaRPr lang="en-US">
              <a:solidFill>
                <a:srgbClr val="000000"/>
              </a:solidFill>
              <a:latin typeface="Calibri"/>
              <a:ea typeface="微軟正黑體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45A1902-606E-6ED9-A33E-D1584D6C3490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>
            <a:normAutofit/>
          </a:bodyPr>
          <a:lstStyle/>
          <a:p>
            <a:r>
              <a:rPr kumimoji="1" lang="zh-TW" altLang="en-US" sz="3600" b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肆</a:t>
            </a: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anose="03000509000000000000" pitchFamily="65" charset="-120"/>
              </a:rPr>
              <a:t>、</a:t>
            </a:r>
            <a:r>
              <a:rPr lang="zh-TW" altLang="en-US" sz="36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近期法規修訂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6217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D5139106-E463-209E-D957-614C3DF79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608" y="1407554"/>
            <a:ext cx="11144213" cy="5450445"/>
          </a:xfrm>
        </p:spPr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0BD239E9-A3F7-8A5D-D92D-7D372A967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16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CAAD273-12B0-BC09-E570-85C4CCC56510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sz="4800" b="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+mj-cs"/>
              </a:rPr>
              <a:t>伍、效益評估</a:t>
            </a:r>
            <a:endParaRPr lang="zh-TW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1235412" y="1407555"/>
            <a:ext cx="4526291" cy="2883624"/>
          </a:xfrm>
          <a:prstGeom prst="roundRect">
            <a:avLst/>
          </a:prstGeom>
          <a:solidFill>
            <a:srgbClr val="3333E5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增加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投資商品之多樣性，暢通資金活用管道</a:t>
            </a:r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5830532" y="1421700"/>
            <a:ext cx="5086728" cy="2883624"/>
          </a:xfrm>
          <a:prstGeom prst="roundRect">
            <a:avLst/>
          </a:prstGeom>
          <a:solidFill>
            <a:srgbClr val="2933F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降低投資人因短期流動性不足產生之違約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風險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1235412" y="4385188"/>
            <a:ext cx="4526291" cy="2472812"/>
          </a:xfrm>
          <a:prstGeom prst="roundRect">
            <a:avLst/>
          </a:prstGeom>
          <a:solidFill>
            <a:srgbClr val="2933F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zh-TW" sz="3500" b="1" kern="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增加投資人融通</a:t>
            </a:r>
            <a:r>
              <a:rPr lang="zh-TW" altLang="en-US" sz="3500" b="1" kern="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管</a:t>
            </a:r>
            <a:r>
              <a:rPr lang="zh-TW" altLang="zh-TW" sz="3500" b="1" kern="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endParaRPr lang="en-US" altLang="zh-TW" sz="3500" b="1" kern="0" dirty="0">
              <a:solidFill>
                <a:srgbClr val="FFFF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圓角矩形 8"/>
          <p:cNvSpPr/>
          <p:nvPr/>
        </p:nvSpPr>
        <p:spPr>
          <a:xfrm>
            <a:off x="5830530" y="4385187"/>
            <a:ext cx="5086730" cy="2472813"/>
          </a:xfrm>
          <a:prstGeom prst="roundRect">
            <a:avLst/>
          </a:prstGeom>
          <a:solidFill>
            <a:srgbClr val="2933F3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zh-TW" altLang="en-US" sz="3600" b="1" kern="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擴大證券商營業範圍</a:t>
            </a:r>
            <a:endParaRPr lang="en-US" altLang="zh-TW" sz="3600" b="1" kern="0" dirty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4815192" y="3706761"/>
            <a:ext cx="2224706" cy="14002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TW" altLang="en-US" sz="4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效益</a:t>
            </a:r>
          </a:p>
        </p:txBody>
      </p:sp>
    </p:spTree>
    <p:extLst>
      <p:ext uri="{BB962C8B-B14F-4D97-AF65-F5344CB8AC3E}">
        <p14:creationId xmlns:p14="http://schemas.microsoft.com/office/powerpoint/2010/main" val="308079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>
            <a:extLst>
              <a:ext uri="{FF2B5EF4-FFF2-40B4-BE49-F238E27FC236}">
                <a16:creationId xmlns:a16="http://schemas.microsoft.com/office/drawing/2014/main" id="{2AE1A2F3-C3BA-0CF0-C205-E7C81B42C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608" y="1060394"/>
            <a:ext cx="11144213" cy="5797605"/>
          </a:xfrm>
        </p:spPr>
        <p:txBody>
          <a:bodyPr/>
          <a:lstStyle/>
          <a:p>
            <a:pPr marL="0" indent="0" algn="ctr">
              <a:buNone/>
            </a:pPr>
            <a:endParaRPr lang="en-US" altLang="zh-TW" sz="4800" dirty="0" smtClean="0">
              <a:solidFill>
                <a:prstClr val="black"/>
              </a:solidFill>
              <a:latin typeface="Constantia"/>
              <a:ea typeface="標楷體" panose="03000509000000000000" pitchFamily="65" charset="-120"/>
              <a:cs typeface="+mj-cs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rgbClr val="000099"/>
                </a:solidFill>
                <a:latin typeface="Constantia"/>
                <a:ea typeface="標楷體" panose="03000509000000000000" pitchFamily="65" charset="-120"/>
                <a:cs typeface="+mj-cs"/>
              </a:rPr>
              <a:t>簡報</a:t>
            </a:r>
            <a:r>
              <a:rPr lang="zh-TW" altLang="en-US" sz="4800" b="1" dirty="0">
                <a:solidFill>
                  <a:srgbClr val="000099"/>
                </a:solidFill>
                <a:latin typeface="Constantia"/>
                <a:ea typeface="標楷體" panose="03000509000000000000" pitchFamily="65" charset="-120"/>
                <a:cs typeface="+mj-cs"/>
              </a:rPr>
              <a:t>完畢</a:t>
            </a:r>
          </a:p>
          <a:p>
            <a:pPr marL="0" indent="0" algn="ctr">
              <a:buNone/>
            </a:pPr>
            <a:r>
              <a:rPr lang="zh-TW" altLang="en-US" sz="4800" b="1" dirty="0">
                <a:solidFill>
                  <a:srgbClr val="000099"/>
                </a:solidFill>
                <a:latin typeface="Constantia"/>
                <a:ea typeface="標楷體" panose="03000509000000000000" pitchFamily="65" charset="-120"/>
                <a:cs typeface="+mj-cs"/>
              </a:rPr>
              <a:t>敬請指教</a:t>
            </a:r>
          </a:p>
          <a:p>
            <a:pPr marL="0" indent="0" algn="ctr">
              <a:buNone/>
            </a:pP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F14DF54-618B-74CB-B57B-95573548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17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EBFE21-2C5F-84F4-7464-85096FE6185D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8154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32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壹、</a:t>
            </a: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前言</a:t>
            </a:r>
            <a:endParaRPr lang="en-US" altLang="zh-TW" sz="36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貳、</a:t>
            </a: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標楷體" pitchFamily="65" charset="-120"/>
                <a:cs typeface="+mn-cs"/>
              </a:rPr>
              <a:t>制度介紹</a:t>
            </a:r>
            <a:endParaRPr lang="en-US" altLang="zh-TW" sz="36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參、</a:t>
            </a:r>
            <a:r>
              <a:rPr kumimoji="1" lang="zh-TW" altLang="en-US" sz="3600" b="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業務概況</a:t>
            </a:r>
            <a:endParaRPr lang="en-US" altLang="zh-TW" sz="36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肆、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標楷體" panose="03000509000000000000" pitchFamily="65" charset="-120"/>
                <a:cs typeface="+mn-cs"/>
              </a:rPr>
              <a:t>近期法規修訂</a:t>
            </a:r>
            <a:endParaRPr lang="en-US" altLang="zh-TW" sz="36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伍</a:t>
            </a:r>
            <a:r>
              <a:rPr kumimoji="0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標楷體" panose="03000509000000000000" pitchFamily="65" charset="-120"/>
                <a:cs typeface="+mn-cs"/>
              </a:rPr>
              <a:t>、</a:t>
            </a:r>
            <a:r>
              <a:rPr lang="zh-TW" altLang="en-US" sz="36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效益評估</a:t>
            </a:r>
            <a:endParaRPr lang="en-US" altLang="zh-TW" sz="36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2</a:t>
            </a:fld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zh-TW" altLang="en-US" b="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  <a:cs typeface="+mj-cs"/>
              </a:rPr>
              <a:t>簡報大綱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17270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沿革</a:t>
            </a:r>
            <a:endParaRPr lang="en-US" altLang="zh-TW" sz="28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dirty="0"/>
              <a:t> 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為擴大證券商業務範圍，滿足各類投資人多樣化之交易需求，並提升證券商競爭力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依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據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證券商辦理證券業務借貸款項管理辦法第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18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條第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項規定之授權，訂定證券商辦理證券業務借貸款項操作辦法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(</a:t>
            </a:r>
            <a:r>
              <a:rPr lang="zh-TW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以下簡稱操作辦法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 。</a:t>
            </a:r>
            <a:endParaRPr lang="en-US" altLang="zh-TW" sz="28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74295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95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日以臺證交字第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0950017516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號公告訂定發布，全文共計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36</a:t>
            </a:r>
            <a:r>
              <a:rPr lang="zh-TW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條，並自公告日起實施</a:t>
            </a:r>
            <a:r>
              <a:rPr lang="zh-TW" altLang="en-US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3</a:t>
            </a:fld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zh-TW" altLang="en-US" sz="3600" b="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  <a:cs typeface="+mj-cs"/>
              </a:rPr>
              <a:t>壹、前言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935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zh-TW" altLang="en-US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目的：</a:t>
            </a:r>
            <a:endParaRPr lang="en-US" altLang="zh-TW" sz="2800" dirty="0">
              <a:solidFill>
                <a:prstClr val="black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證券商與客 戶約定，為因應客戶購買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 上市或上櫃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有價證券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交 </a:t>
            </a:r>
            <a:endParaRPr lang="en-US" altLang="zh-TW" sz="28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       割</a:t>
            </a:r>
            <a:r>
              <a:rPr lang="en-US" altLang="zh-TW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solidFill>
                  <a:prstClr val="black"/>
                </a:solidFill>
                <a:latin typeface="Constantia"/>
                <a:ea typeface="標楷體" panose="03000509000000000000" pitchFamily="65" charset="-120"/>
              </a:rPr>
              <a:t>之需，所從事之資金融通業務。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管理辦法第二條</a:t>
            </a:r>
            <a:r>
              <a:rPr lang="en-US" altLang="zh-TW" sz="2800" dirty="0">
                <a:solidFill>
                  <a:prstClr val="black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融通對象：</a:t>
            </a:r>
            <a:endParaRPr kumimoji="1" lang="en-US" altLang="zh-TW" sz="28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  <a:ea typeface="標楷體" pitchFamily="65" charset="-120"/>
            </a:endParaRPr>
          </a:p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     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1.</a:t>
            </a: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 國內投資人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〈</a:t>
            </a: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自然人與法人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〉</a:t>
            </a:r>
          </a:p>
          <a:p>
            <a:pPr marL="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     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2.</a:t>
            </a: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 境內、外華僑及外國人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〈</a:t>
            </a: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自然人與法人</a:t>
            </a:r>
            <a:r>
              <a:rPr kumimoji="1" lang="en-US" altLang="zh-TW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〉 </a:t>
            </a:r>
            <a:r>
              <a:rPr kumimoji="1" lang="zh-TW" altLang="en-US" sz="28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  <a:ea typeface="標楷體" pitchFamily="65" charset="-120"/>
              </a:rPr>
              <a:t>－</a:t>
            </a:r>
            <a:endParaRPr kumimoji="1" lang="en-US" altLang="zh-TW" sz="2800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  <a:ea typeface="標楷體" pitchFamily="65" charset="-120"/>
            </a:endParaRPr>
          </a:p>
          <a:p>
            <a:pPr marL="72000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kumimoji="1" lang="zh-TW" altLang="en-US" sz="280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    </a:t>
            </a:r>
            <a:r>
              <a:rPr kumimoji="1" lang="en-US" altLang="zh-TW" sz="280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不受「華僑及外國人投資證券管理辦法」第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21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 條第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項第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3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款不得提供擔保之限制－ 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95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年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20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日金管證八字第</a:t>
            </a:r>
            <a:r>
              <a:rPr kumimoji="1" lang="en-US" altLang="zh-TW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0950002861</a:t>
            </a:r>
            <a:r>
              <a:rPr kumimoji="1" lang="zh-TW" altLang="en-US" sz="2800" dirty="0">
                <a:solidFill>
                  <a:prstClr val="black"/>
                </a:solidFill>
                <a:latin typeface="標楷體" pitchFamily="65" charset="-120"/>
                <a:ea typeface="標楷體" pitchFamily="65" charset="-120"/>
              </a:rPr>
              <a:t>號解釋函</a:t>
            </a:r>
            <a:r>
              <a:rPr kumimoji="1" lang="en-US" altLang="zh-TW" sz="280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) </a:t>
            </a:r>
            <a:r>
              <a:rPr kumimoji="1" lang="zh-TW" altLang="en-US" sz="280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。</a:t>
            </a:r>
            <a:endParaRPr kumimoji="1" lang="en-US" altLang="zh-TW" sz="2800" dirty="0">
              <a:solidFill>
                <a:prstClr val="black"/>
              </a:solidFill>
              <a:latin typeface="Times New Roman" charset="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4</a:t>
            </a:fld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  <a:cs typeface="+mj-cs"/>
              </a:rPr>
              <a:t>貳、制度介紹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056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</a:pP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申辦：</a:t>
            </a:r>
            <a:endParaRPr lang="en-US" altLang="zh-TW" sz="28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4000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證券商</a:t>
            </a: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客戶</a:t>
            </a: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應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訂定借貸款項契約書，客戶得在各總分公司受託買賣帳戶下申請交割款項借貸，個別客戶額度由總公司統籌控管。</a:t>
            </a:r>
            <a:endParaRPr lang="en-US" altLang="zh-TW" sz="28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40000" lvl="1" indent="-2857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altLang="zh-TW" sz="28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457200" lvl="1" indent="-457200"/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其他：</a:t>
            </a:r>
            <a:endParaRPr lang="en-US" altLang="zh-TW" sz="28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40000" lvl="1">
              <a:buNone/>
            </a:pP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市場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警示股票或注意股票，應於</a:t>
            </a:r>
            <a:r>
              <a:rPr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T+2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日以預收後</a:t>
            </a:r>
            <a:r>
              <a:rPr lang="zh-TW" alt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zh-TW" sz="2800" dirty="0">
                <a:solidFill>
                  <a:prstClr val="black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之餘額予以融通。</a:t>
            </a:r>
            <a:endParaRPr lang="en-US" altLang="zh-TW" sz="2800" dirty="0">
              <a:solidFill>
                <a:prstClr val="black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40000" lvl="1">
              <a:buNone/>
            </a:pPr>
            <a:endParaRPr lang="en-US" altLang="zh-TW" sz="2800" dirty="0">
              <a:solidFill>
                <a:prstClr val="black"/>
              </a:solidFill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5</a:t>
            </a:fld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lvl="0">
              <a:buClr>
                <a:srgbClr val="000000"/>
              </a:buClr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9300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669401" y="1407555"/>
            <a:ext cx="11144213" cy="5450445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/>
              <a:t>                                                                                                                                                                     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                                                                                                                </a:t>
            </a:r>
            <a:r>
              <a:rPr lang="zh-TW" altLang="en-US" sz="1800" b="1" dirty="0">
                <a:solidFill>
                  <a:srgbClr val="0000CC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借貸款項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6</a:t>
            </a:fld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lvl="0">
              <a:buClr>
                <a:srgbClr val="000000"/>
              </a:buClr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  <p:grpSp>
        <p:nvGrpSpPr>
          <p:cNvPr id="5" name="Group 1080"/>
          <p:cNvGrpSpPr>
            <a:grpSpLocks/>
          </p:cNvGrpSpPr>
          <p:nvPr/>
        </p:nvGrpSpPr>
        <p:grpSpPr bwMode="auto">
          <a:xfrm>
            <a:off x="1292467" y="882722"/>
            <a:ext cx="9195664" cy="4024938"/>
            <a:chOff x="253" y="-169"/>
            <a:chExt cx="5212" cy="2523"/>
          </a:xfrm>
        </p:grpSpPr>
        <p:sp>
          <p:nvSpPr>
            <p:cNvPr id="6" name="Line 1040"/>
            <p:cNvSpPr>
              <a:spLocks noChangeShapeType="1"/>
            </p:cNvSpPr>
            <p:nvPr/>
          </p:nvSpPr>
          <p:spPr bwMode="auto">
            <a:xfrm>
              <a:off x="3791" y="1171"/>
              <a:ext cx="635" cy="200"/>
            </a:xfrm>
            <a:prstGeom prst="line">
              <a:avLst/>
            </a:prstGeom>
            <a:noFill/>
            <a:ln w="9525">
              <a:solidFill>
                <a:sysClr val="windowText" lastClr="000000"/>
              </a:solidFill>
              <a:round/>
              <a:headEnd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TW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nstantia"/>
                <a:ea typeface="標楷體" panose="03000509000000000000" pitchFamily="65" charset="-120"/>
              </a:endParaRPr>
            </a:p>
          </p:txBody>
        </p:sp>
        <p:sp>
          <p:nvSpPr>
            <p:cNvPr id="7" name="Text Box 1079"/>
            <p:cNvSpPr txBox="1">
              <a:spLocks noChangeArrowheads="1"/>
            </p:cNvSpPr>
            <p:nvPr/>
          </p:nvSpPr>
          <p:spPr bwMode="auto">
            <a:xfrm>
              <a:off x="253" y="-169"/>
              <a:ext cx="4355" cy="90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91440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rPr>
                <a:t>                 </a:t>
              </a:r>
              <a:endParaRPr kumimoji="1" lang="en-US" altLang="zh-TW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endParaRPr>
            </a:p>
            <a:p>
              <a:pPr marL="91440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rPr>
                <a:t>證券商辦理證券業務借貸款項之金流</a:t>
              </a:r>
            </a:p>
          </p:txBody>
        </p:sp>
        <p:grpSp>
          <p:nvGrpSpPr>
            <p:cNvPr id="8" name="Group 1055"/>
            <p:cNvGrpSpPr>
              <a:grpSpLocks/>
            </p:cNvGrpSpPr>
            <p:nvPr/>
          </p:nvGrpSpPr>
          <p:grpSpPr bwMode="auto">
            <a:xfrm>
              <a:off x="2331" y="820"/>
              <a:ext cx="3134" cy="1534"/>
              <a:chOff x="2331" y="836"/>
              <a:chExt cx="3134" cy="1534"/>
            </a:xfrm>
          </p:grpSpPr>
          <p:sp>
            <p:nvSpPr>
              <p:cNvPr id="9" name="Text Box 1029"/>
              <p:cNvSpPr txBox="1">
                <a:spLocks noChangeArrowheads="1"/>
              </p:cNvSpPr>
              <p:nvPr/>
            </p:nvSpPr>
            <p:spPr bwMode="auto">
              <a:xfrm>
                <a:off x="2517" y="1899"/>
                <a:ext cx="1178" cy="41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8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客戶申請時間</a:t>
                </a:r>
                <a:r>
                  <a:rPr kumimoji="1" lang="en-US" altLang="zh-TW" sz="1800" b="1" i="0" u="sng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: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標楷體" pitchFamily="65" charset="-120"/>
                    <a:ea typeface="標楷體" pitchFamily="65" charset="-120"/>
                  </a:rPr>
                  <a:t>T+2</a:t>
                </a: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標楷體" pitchFamily="65" charset="-120"/>
                    <a:ea typeface="標楷體" pitchFamily="65" charset="-120"/>
                  </a:rPr>
                  <a:t>上</a:t>
                </a: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午</a:t>
                </a:r>
                <a:r>
                  <a:rPr kumimoji="1" lang="en-US" altLang="zh-TW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11:00</a:t>
                </a: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前</a:t>
                </a:r>
              </a:p>
            </p:txBody>
          </p:sp>
          <p:sp>
            <p:nvSpPr>
              <p:cNvPr id="10" name="Text Box 1030"/>
              <p:cNvSpPr txBox="1">
                <a:spLocks noChangeArrowheads="1"/>
              </p:cNvSpPr>
              <p:nvPr/>
            </p:nvSpPr>
            <p:spPr bwMode="auto">
              <a:xfrm>
                <a:off x="3742" y="1899"/>
                <a:ext cx="1406" cy="41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800" b="1" i="0" u="sng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客戶申請時間</a:t>
                </a:r>
                <a:r>
                  <a:rPr kumimoji="1" lang="en-US" altLang="zh-TW" sz="1800" b="1" i="0" u="sng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: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標楷體" pitchFamily="65" charset="-120"/>
                    <a:ea typeface="標楷體" pitchFamily="65" charset="-120"/>
                  </a:rPr>
                  <a:t>T+1</a:t>
                </a:r>
                <a:r>
                  <a:rPr kumimoji="1" lang="zh-TW" alt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標楷體" pitchFamily="65" charset="-120"/>
                    <a:ea typeface="標楷體" pitchFamily="65" charset="-120"/>
                  </a:rPr>
                  <a:t>中</a:t>
                </a:r>
                <a:r>
                  <a:rPr kumimoji="1" lang="zh-TW" alt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午</a:t>
                </a:r>
                <a:r>
                  <a:rPr kumimoji="1" lang="en-US" altLang="zh-TW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12:00</a:t>
                </a:r>
                <a:r>
                  <a:rPr kumimoji="1" lang="zh-TW" alt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前</a:t>
                </a:r>
              </a:p>
            </p:txBody>
          </p:sp>
          <p:sp>
            <p:nvSpPr>
              <p:cNvPr id="11" name="Text Box 1035"/>
              <p:cNvSpPr txBox="1">
                <a:spLocks noChangeArrowheads="1"/>
              </p:cNvSpPr>
              <p:nvPr/>
            </p:nvSpPr>
            <p:spPr bwMode="auto">
              <a:xfrm>
                <a:off x="2521" y="1392"/>
                <a:ext cx="1179" cy="35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T+5</a:t>
                </a:r>
                <a:r>
                  <a:rPr kumimoji="1" lang="zh-TW" alt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型</a:t>
                </a:r>
                <a:r>
                  <a:rPr kumimoji="1" lang="en-US" altLang="zh-TW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-</a:t>
                </a:r>
                <a:r>
                  <a:rPr kumimoji="1" lang="zh-TW" alt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借貸款項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1800" b="1" i="0" u="none" strike="noStrike" kern="0" cap="none" spc="0" normalizeH="0" baseline="0" noProof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(T+2~T+5)</a:t>
                </a:r>
              </a:p>
            </p:txBody>
          </p:sp>
          <p:sp>
            <p:nvSpPr>
              <p:cNvPr id="12" name="Text Box 1036"/>
              <p:cNvSpPr txBox="1">
                <a:spLocks noChangeArrowheads="1"/>
              </p:cNvSpPr>
              <p:nvPr/>
            </p:nvSpPr>
            <p:spPr bwMode="auto">
              <a:xfrm>
                <a:off x="3744" y="1392"/>
                <a:ext cx="1406" cy="358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半年型 </a:t>
                </a:r>
                <a:r>
                  <a:rPr kumimoji="1" lang="en-US" altLang="zh-TW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- </a:t>
                </a: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借貸款項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8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en-US" altLang="zh-TW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(6</a:t>
                </a: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個月，得展延二次</a:t>
                </a:r>
                <a:r>
                  <a:rPr kumimoji="1" lang="en-US" altLang="zh-TW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)</a:t>
                </a:r>
              </a:p>
            </p:txBody>
          </p:sp>
          <p:sp>
            <p:nvSpPr>
              <p:cNvPr id="13" name="Line 1039"/>
              <p:cNvSpPr>
                <a:spLocks noChangeShapeType="1"/>
              </p:cNvSpPr>
              <p:nvPr/>
            </p:nvSpPr>
            <p:spPr bwMode="auto">
              <a:xfrm flipH="1">
                <a:off x="3111" y="1182"/>
                <a:ext cx="680" cy="209"/>
              </a:xfrm>
              <a:prstGeom prst="line">
                <a:avLst/>
              </a:prstGeom>
              <a:noFill/>
              <a:ln w="9525">
                <a:solidFill>
                  <a:sysClr val="windowText" lastClr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TW" alt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nstantia"/>
                  <a:ea typeface="標楷體" panose="03000509000000000000" pitchFamily="65" charset="-120"/>
                </a:endParaRPr>
              </a:p>
            </p:txBody>
          </p:sp>
          <p:sp>
            <p:nvSpPr>
              <p:cNvPr id="14" name="Text Box 1026"/>
              <p:cNvSpPr txBox="1">
                <a:spLocks noChangeArrowheads="1"/>
              </p:cNvSpPr>
              <p:nvPr/>
            </p:nvSpPr>
            <p:spPr bwMode="auto">
              <a:xfrm>
                <a:off x="2331" y="836"/>
                <a:ext cx="3134" cy="1534"/>
              </a:xfrm>
              <a:prstGeom prst="rect">
                <a:avLst/>
              </a:prstGeom>
              <a:noFill/>
              <a:ln w="9525">
                <a:solidFill>
                  <a:sysClr val="windowText" lastClr="000000"/>
                </a:solidFill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uLnTx/>
                    <a:uFillTx/>
                    <a:latin typeface="Times New Roman" charset="0"/>
                    <a:ea typeface="標楷體" pitchFamily="65" charset="-120"/>
                  </a:rPr>
                  <a:t>證券商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zh-TW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zh-TW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99"/>
                  </a:solidFill>
                  <a:effectLst/>
                  <a:uLnTx/>
                  <a:uFillTx/>
                  <a:latin typeface="Times New Roman" charset="0"/>
                  <a:ea typeface="標楷體" pitchFamily="65" charset="-120"/>
                </a:endParaRPr>
              </a:p>
            </p:txBody>
          </p:sp>
        </p:grpSp>
      </p:grpSp>
      <p:sp>
        <p:nvSpPr>
          <p:cNvPr id="15" name="Text Box 1028"/>
          <p:cNvSpPr txBox="1">
            <a:spLocks noChangeArrowheads="1"/>
          </p:cNvSpPr>
          <p:nvPr/>
        </p:nvSpPr>
        <p:spPr bwMode="auto">
          <a:xfrm>
            <a:off x="2126992" y="2533856"/>
            <a:ext cx="1534738" cy="81560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8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charset="0"/>
              <a:ea typeface="標楷體" pitchFamily="65" charset="-12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客戶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TW" sz="800" b="1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Times New Roman" charset="0"/>
              <a:ea typeface="標楷體" pitchFamily="65" charset="-120"/>
            </a:endParaRPr>
          </a:p>
        </p:txBody>
      </p:sp>
      <p:sp>
        <p:nvSpPr>
          <p:cNvPr id="16" name="Text Box 1031"/>
          <p:cNvSpPr txBox="1">
            <a:spLocks noChangeArrowheads="1"/>
          </p:cNvSpPr>
          <p:nvPr/>
        </p:nvSpPr>
        <p:spPr bwMode="auto">
          <a:xfrm>
            <a:off x="2126993" y="4045246"/>
            <a:ext cx="1618529" cy="78483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客戶交割銀行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帳戶</a:t>
            </a:r>
          </a:p>
        </p:txBody>
      </p:sp>
      <p:sp>
        <p:nvSpPr>
          <p:cNvPr id="17" name="Text Box 1032"/>
          <p:cNvSpPr txBox="1">
            <a:spLocks noChangeArrowheads="1"/>
          </p:cNvSpPr>
          <p:nvPr/>
        </p:nvSpPr>
        <p:spPr bwMode="auto">
          <a:xfrm>
            <a:off x="2126992" y="5332021"/>
            <a:ext cx="1618529" cy="78483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證券商分公司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交割專戶</a:t>
            </a:r>
          </a:p>
        </p:txBody>
      </p:sp>
      <p:sp>
        <p:nvSpPr>
          <p:cNvPr id="18" name="Text Box 1033"/>
          <p:cNvSpPr txBox="1">
            <a:spLocks noChangeArrowheads="1"/>
          </p:cNvSpPr>
          <p:nvPr/>
        </p:nvSpPr>
        <p:spPr bwMode="auto">
          <a:xfrm>
            <a:off x="4879341" y="5502357"/>
            <a:ext cx="5398867" cy="36933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證券商總公司交割專戶</a:t>
            </a:r>
          </a:p>
        </p:txBody>
      </p:sp>
      <p:sp>
        <p:nvSpPr>
          <p:cNvPr id="19" name="Text Box 1034"/>
          <p:cNvSpPr txBox="1">
            <a:spLocks noChangeArrowheads="1"/>
          </p:cNvSpPr>
          <p:nvPr/>
        </p:nvSpPr>
        <p:spPr bwMode="auto">
          <a:xfrm>
            <a:off x="4904041" y="6394413"/>
            <a:ext cx="5382957" cy="369332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charset="0"/>
                <a:ea typeface="標楷體" pitchFamily="65" charset="-120"/>
              </a:rPr>
              <a:t>交易所</a:t>
            </a:r>
          </a:p>
        </p:txBody>
      </p:sp>
      <p:sp>
        <p:nvSpPr>
          <p:cNvPr id="20" name="Line 1037"/>
          <p:cNvSpPr>
            <a:spLocks noChangeShapeType="1"/>
          </p:cNvSpPr>
          <p:nvPr/>
        </p:nvSpPr>
        <p:spPr bwMode="auto">
          <a:xfrm>
            <a:off x="3661729" y="3126103"/>
            <a:ext cx="1297005" cy="12433"/>
          </a:xfrm>
          <a:prstGeom prst="line">
            <a:avLst/>
          </a:prstGeom>
          <a:noFill/>
          <a:ln w="9525">
            <a:solidFill>
              <a:sysClr val="windowText" lastClr="000000"/>
            </a:solidFill>
            <a:round/>
            <a:headEnd/>
            <a:tailEnd type="triangl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1" name="Line 1041"/>
          <p:cNvSpPr>
            <a:spLocks noChangeShapeType="1"/>
          </p:cNvSpPr>
          <p:nvPr/>
        </p:nvSpPr>
        <p:spPr bwMode="auto">
          <a:xfrm flipH="1">
            <a:off x="2896239" y="3323580"/>
            <a:ext cx="0" cy="704373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 type="triangle" w="lg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2" name="Line 1042"/>
          <p:cNvSpPr>
            <a:spLocks noChangeShapeType="1"/>
          </p:cNvSpPr>
          <p:nvPr/>
        </p:nvSpPr>
        <p:spPr bwMode="auto">
          <a:xfrm>
            <a:off x="2891805" y="4847369"/>
            <a:ext cx="2556" cy="467359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 type="triangle" w="lg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3" name="Line 1043"/>
          <p:cNvSpPr>
            <a:spLocks noChangeShapeType="1"/>
          </p:cNvSpPr>
          <p:nvPr/>
        </p:nvSpPr>
        <p:spPr bwMode="auto">
          <a:xfrm>
            <a:off x="3745521" y="5685329"/>
            <a:ext cx="1133820" cy="0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 type="triangle" w="lg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4" name="Line 1044"/>
          <p:cNvSpPr>
            <a:spLocks noChangeShapeType="1"/>
          </p:cNvSpPr>
          <p:nvPr/>
        </p:nvSpPr>
        <p:spPr bwMode="auto">
          <a:xfrm>
            <a:off x="7365275" y="4907660"/>
            <a:ext cx="0" cy="592091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 type="triangle" w="lg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5" name="Line 1045"/>
          <p:cNvSpPr>
            <a:spLocks noChangeShapeType="1"/>
          </p:cNvSpPr>
          <p:nvPr/>
        </p:nvSpPr>
        <p:spPr bwMode="auto">
          <a:xfrm flipH="1">
            <a:off x="7357238" y="5905904"/>
            <a:ext cx="2679" cy="480507"/>
          </a:xfrm>
          <a:prstGeom prst="line">
            <a:avLst/>
          </a:prstGeom>
          <a:noFill/>
          <a:ln w="12700">
            <a:solidFill>
              <a:sysClr val="windowText" lastClr="000000"/>
            </a:solidFill>
            <a:round/>
            <a:headEnd/>
            <a:tailEnd type="triangle" w="lg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nstantia"/>
              <a:ea typeface="標楷體" panose="03000509000000000000" pitchFamily="65" charset="-12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2013438" y="2492205"/>
            <a:ext cx="4501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kumimoji="1" lang="zh-TW" altLang="en-US" b="1" dirty="0">
                <a:solidFill>
                  <a:srgbClr val="000099"/>
                </a:solidFill>
                <a:latin typeface="Times New Roman" charset="0"/>
                <a:ea typeface="標楷體" pitchFamily="65" charset="-120"/>
              </a:rPr>
              <a:t>申請借貸</a:t>
            </a:r>
          </a:p>
          <a:p>
            <a:pPr lvl="0" algn="ctr"/>
            <a:r>
              <a:rPr kumimoji="1" lang="zh-TW" altLang="en-US" b="1" dirty="0">
                <a:solidFill>
                  <a:srgbClr val="000099"/>
                </a:solidFill>
                <a:latin typeface="Times New Roman" charset="0"/>
                <a:ea typeface="標楷體" pitchFamily="65" charset="-120"/>
              </a:rPr>
              <a:t>款項</a:t>
            </a:r>
          </a:p>
        </p:txBody>
      </p:sp>
      <p:sp>
        <p:nvSpPr>
          <p:cNvPr id="28" name="矩形 27"/>
          <p:cNvSpPr/>
          <p:nvPr/>
        </p:nvSpPr>
        <p:spPr>
          <a:xfrm>
            <a:off x="1397977" y="3534508"/>
            <a:ext cx="4431324" cy="510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000"/>
              </a:lnSpc>
              <a:spcBef>
                <a:spcPct val="50000"/>
              </a:spcBef>
            </a:pPr>
            <a:r>
              <a:rPr kumimoji="1" lang="zh-TW" altLang="en-US" b="1" dirty="0">
                <a:solidFill>
                  <a:srgbClr val="000099"/>
                </a:solidFill>
                <a:latin typeface="Times New Roman" charset="0"/>
                <a:ea typeface="標楷體" pitchFamily="65" charset="-120"/>
              </a:rPr>
              <a:t>部分自</a:t>
            </a:r>
            <a:endParaRPr kumimoji="1" lang="en-US" altLang="zh-TW" b="1" dirty="0">
              <a:solidFill>
                <a:srgbClr val="000099"/>
              </a:solidFill>
              <a:latin typeface="Times New Roman" charset="0"/>
              <a:ea typeface="標楷體" pitchFamily="65" charset="-120"/>
            </a:endParaRPr>
          </a:p>
          <a:p>
            <a:pPr lvl="0" algn="ctr">
              <a:lnSpc>
                <a:spcPts val="1000"/>
              </a:lnSpc>
              <a:spcBef>
                <a:spcPct val="50000"/>
              </a:spcBef>
            </a:pPr>
            <a:r>
              <a:rPr kumimoji="1" lang="zh-TW" altLang="en-US" b="1" dirty="0">
                <a:solidFill>
                  <a:srgbClr val="000099"/>
                </a:solidFill>
                <a:latin typeface="Times New Roman" charset="0"/>
                <a:ea typeface="標楷體" pitchFamily="65" charset="-120"/>
              </a:rPr>
              <a:t>有資金</a:t>
            </a:r>
          </a:p>
        </p:txBody>
      </p:sp>
    </p:spTree>
    <p:extLst>
      <p:ext uri="{BB962C8B-B14F-4D97-AF65-F5344CB8AC3E}">
        <p14:creationId xmlns:p14="http://schemas.microsoft.com/office/powerpoint/2010/main" val="754743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24754D84-ED91-DFDC-78F8-7A3B8E25DE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7232485"/>
              </p:ext>
            </p:extLst>
          </p:nvPr>
        </p:nvGraphicFramePr>
        <p:xfrm>
          <a:off x="842481" y="1222625"/>
          <a:ext cx="10962169" cy="5013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4427">
                  <a:extLst>
                    <a:ext uri="{9D8B030D-6E8A-4147-A177-3AD203B41FA5}">
                      <a16:colId xmlns:a16="http://schemas.microsoft.com/office/drawing/2014/main" val="3481886406"/>
                    </a:ext>
                  </a:extLst>
                </a:gridCol>
                <a:gridCol w="3534310">
                  <a:extLst>
                    <a:ext uri="{9D8B030D-6E8A-4147-A177-3AD203B41FA5}">
                      <a16:colId xmlns:a16="http://schemas.microsoft.com/office/drawing/2014/main" val="3901980199"/>
                    </a:ext>
                  </a:extLst>
                </a:gridCol>
                <a:gridCol w="5013432">
                  <a:extLst>
                    <a:ext uri="{9D8B030D-6E8A-4147-A177-3AD203B41FA5}">
                      <a16:colId xmlns:a16="http://schemas.microsoft.com/office/drawing/2014/main" val="2000771444"/>
                    </a:ext>
                  </a:extLst>
                </a:gridCol>
              </a:tblGrid>
              <a:tr h="759239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595880"/>
                  </a:ext>
                </a:extLst>
              </a:tr>
              <a:tr h="7195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(T+5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或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持有之有價證券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半年型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8387574"/>
                  </a:ext>
                </a:extLst>
              </a:tr>
              <a:tr h="4066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申辦時間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T+2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上午</a:t>
                      </a: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11:00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以前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T+1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中午</a:t>
                      </a: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以前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442128"/>
                  </a:ext>
                </a:extLst>
              </a:tr>
              <a:tr h="71951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融通期限</a:t>
                      </a:r>
                      <a:endParaRPr lang="zh-TW" altLang="en-US" sz="20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T+2~T+5</a:t>
                      </a:r>
                      <a:endParaRPr kumimoji="1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T+2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起計息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六個月，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得申請續借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次</a:t>
                      </a:r>
                      <a:endParaRPr kumimoji="1" lang="zh-TW" alt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T+2</a:t>
                      </a: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起計息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687330"/>
                  </a:ext>
                </a:extLst>
              </a:tr>
              <a:tr h="2408826">
                <a:tc>
                  <a:txBody>
                    <a:bodyPr/>
                    <a:lstStyle/>
                    <a:p>
                      <a:pPr algn="ctr"/>
                      <a:endParaRPr lang="en-US" altLang="zh-TW" b="1" dirty="0"/>
                    </a:p>
                    <a:p>
                      <a:pPr algn="ctr"/>
                      <a:r>
                        <a:rPr kumimoji="0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融通範圍</a:t>
                      </a:r>
                      <a:endParaRPr lang="en-US" altLang="zh-TW" b="1" dirty="0"/>
                    </a:p>
                    <a:p>
                      <a:pPr algn="ctr"/>
                      <a:endParaRPr lang="en-US" altLang="zh-TW" b="1" dirty="0"/>
                    </a:p>
                    <a:p>
                      <a:pPr algn="ctr"/>
                      <a:endParaRPr lang="en-US" altLang="zh-TW" b="1" dirty="0"/>
                    </a:p>
                    <a:p>
                      <a:pPr algn="ctr"/>
                      <a:endParaRPr lang="en-US" altLang="zh-TW" b="1" dirty="0"/>
                    </a:p>
                    <a:p>
                      <a:pPr algn="ctr"/>
                      <a:endParaRPr lang="zh-TW" altLang="en-US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購買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下列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有價證券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：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上巿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櫃股票；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櫃檯買賣之開放式基金受益憑證及黃金現貨；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開放式證券投資信託基金受益憑證及期貨信託基金受益憑證之申購；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新股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含現金增資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上市或上櫃前之公開申購或競價拍賣</a:t>
                      </a:r>
                      <a:endParaRPr kumimoji="0" lang="en-US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ts val="2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其他經主管機關核准之融通範圍</a:t>
                      </a:r>
                      <a:endParaRPr kumimoji="0" lang="en-US" altLang="zh-TW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zh-TW" alt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413871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9C9E6AB-435E-B97F-330C-8F61500A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7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03C77CD-05BC-A47F-A7ED-550CDF733B82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1589731" y="264691"/>
            <a:ext cx="10214919" cy="836799"/>
          </a:xfrm>
        </p:spPr>
        <p:txBody>
          <a:bodyPr/>
          <a:lstStyle/>
          <a:p>
            <a:pPr lvl="0">
              <a:buClr>
                <a:srgbClr val="000000"/>
              </a:buClr>
              <a:defRPr/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404A29E-E4D2-5DA3-F721-7D79759512FD}"/>
              </a:ext>
            </a:extLst>
          </p:cNvPr>
          <p:cNvSpPr txBox="1"/>
          <p:nvPr/>
        </p:nvSpPr>
        <p:spPr>
          <a:xfrm>
            <a:off x="5219273" y="1222625"/>
            <a:ext cx="3873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證券業務借貸款項</a:t>
            </a:r>
          </a:p>
        </p:txBody>
      </p:sp>
    </p:spTree>
    <p:extLst>
      <p:ext uri="{BB962C8B-B14F-4D97-AF65-F5344CB8AC3E}">
        <p14:creationId xmlns:p14="http://schemas.microsoft.com/office/powerpoint/2010/main" val="2828867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內容版面配置區 5">
            <a:extLst>
              <a:ext uri="{FF2B5EF4-FFF2-40B4-BE49-F238E27FC236}">
                <a16:creationId xmlns:a16="http://schemas.microsoft.com/office/drawing/2014/main" id="{070A9CCB-CDA0-D86D-9ABF-A83BBDCE9D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911664"/>
              </p:ext>
            </p:extLst>
          </p:nvPr>
        </p:nvGraphicFramePr>
        <p:xfrm>
          <a:off x="453082" y="955496"/>
          <a:ext cx="11390562" cy="5902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0757">
                  <a:extLst>
                    <a:ext uri="{9D8B030D-6E8A-4147-A177-3AD203B41FA5}">
                      <a16:colId xmlns:a16="http://schemas.microsoft.com/office/drawing/2014/main" val="3631084374"/>
                    </a:ext>
                  </a:extLst>
                </a:gridCol>
                <a:gridCol w="3474876">
                  <a:extLst>
                    <a:ext uri="{9D8B030D-6E8A-4147-A177-3AD203B41FA5}">
                      <a16:colId xmlns:a16="http://schemas.microsoft.com/office/drawing/2014/main" val="2172919036"/>
                    </a:ext>
                  </a:extLst>
                </a:gridCol>
                <a:gridCol w="5284929">
                  <a:extLst>
                    <a:ext uri="{9D8B030D-6E8A-4147-A177-3AD203B41FA5}">
                      <a16:colId xmlns:a16="http://schemas.microsoft.com/office/drawing/2014/main" val="471331544"/>
                    </a:ext>
                  </a:extLst>
                </a:gridCol>
              </a:tblGrid>
              <a:tr h="785286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證券業務借貸款項</a:t>
                      </a:r>
                      <a:endParaRPr kumimoji="0" lang="en-US" altLang="zh-TW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975747"/>
                  </a:ext>
                </a:extLst>
              </a:tr>
              <a:tr h="75256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(T+5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或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持有之有價證券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半年型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8813187"/>
                  </a:ext>
                </a:extLst>
              </a:tr>
              <a:tr h="5821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融通比例</a:t>
                      </a:r>
                      <a:r>
                        <a:rPr lang="en-US" altLang="zh-TW" sz="20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/</a:t>
                      </a:r>
                      <a:r>
                        <a:rPr lang="zh-TW" altLang="en-US" sz="2000" b="1" kern="1200" dirty="0">
                          <a:solidFill>
                            <a:srgbClr val="004F8A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itchFamily="34" charset="0"/>
                        </a:rPr>
                        <a:t>金額</a:t>
                      </a:r>
                      <a:endParaRPr lang="en-US" altLang="zh-TW" sz="2000" b="1" kern="1200" dirty="0">
                        <a:solidFill>
                          <a:srgbClr val="004F8A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itchFamily="34" charset="0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2000" b="1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以買進證券計算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以提出之</a:t>
                      </a:r>
                      <a:r>
                        <a:rPr kumimoji="0" lang="zh-TW" alt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已持有</a:t>
                      </a:r>
                      <a:r>
                        <a:rPr kumimoji="0" lang="zh-TW" altLang="en-US" sz="20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擔保品計算</a:t>
                      </a:r>
                      <a:endParaRPr kumimoji="0" lang="en-US" altLang="zh-TW" sz="20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>
                            <a:lumMod val="75000"/>
                            <a:lumOff val="25000"/>
                          </a:srgbClr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0861866"/>
                  </a:ext>
                </a:extLst>
              </a:tr>
              <a:tr h="107976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上市櫃有價證券</a:t>
                      </a:r>
                      <a:endParaRPr lang="zh-TW" altLang="zh-TW" sz="2000" b="0" kern="0" cap="none" spc="0" dirty="0">
                        <a:ln>
                          <a:noFill/>
                        </a:ln>
                        <a:solidFill>
                          <a:srgbClr val="792B19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20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前一營業日收盤價</a:t>
                      </a:r>
                      <a:endParaRPr lang="zh-TW" sz="2000" b="0" kern="0" cap="none" spc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5429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Wingdings"/>
                        <a:buNone/>
                        <a:tabLst>
                          <a:tab pos="266700" algn="l"/>
                        </a:tabLst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得為融資融券：前一營業日收盤價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*60%</a:t>
                      </a:r>
                    </a:p>
                    <a:p>
                      <a:pPr marL="542925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Wingdings"/>
                        <a:buNone/>
                        <a:tabLst>
                          <a:tab pos="266700" algn="l"/>
                        </a:tabLst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非得為融資融券：前一營業日收盤價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*40%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1404979"/>
                  </a:ext>
                </a:extLst>
              </a:tr>
              <a:tr h="461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開放式基金受益憑證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20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前一營業日淨值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前一營業日淨值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*60%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10015"/>
                  </a:ext>
                </a:extLst>
              </a:tr>
              <a:tr h="4617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黃金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lvl="0" indent="0" algn="ctr" defTabSz="914400" rtl="0" eaLnBrk="1" latinLnBrk="0" hangingPunct="1"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zh-TW" altLang="en-US" sz="20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前一營業日收市均價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前一營業日收市均價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*60%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6645144"/>
                  </a:ext>
                </a:extLst>
              </a:tr>
              <a:tr h="7285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中央登錄公債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zh-TW" altLang="zh-TW" sz="20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r>
                        <a:rPr lang="en-US" altLang="zh-TW" sz="2000" b="0" kern="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*80%</a:t>
                      </a:r>
                      <a:endParaRPr lang="zh-TW" altLang="zh-TW" sz="2000" b="0" kern="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kumimoji="0" lang="zh-TW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>
                              <a:lumMod val="75000"/>
                              <a:lumOff val="25000"/>
                            </a:srgbClr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r>
                        <a:rPr kumimoji="0" lang="en-US" altLang="zh-TW" sz="2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*80%</a:t>
                      </a:r>
                      <a:endParaRPr kumimoji="0" lang="zh-TW" altLang="zh-TW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288498"/>
                  </a:ext>
                </a:extLst>
              </a:tr>
              <a:tr h="1050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地方政府公債、</a:t>
                      </a:r>
                      <a:r>
                        <a:rPr lang="zh-TW" altLang="en-US" sz="18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普</a:t>
                      </a:r>
                      <a:r>
                        <a:rPr lang="zh-TW" altLang="zh-TW" sz="18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通公司債</a:t>
                      </a:r>
                      <a:r>
                        <a:rPr kumimoji="0" lang="zh-TW" altLang="zh-TW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、</a:t>
                      </a:r>
                      <a:r>
                        <a:rPr kumimoji="0" lang="zh-TW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有擔保之轉</a:t>
                      </a:r>
                      <a:r>
                        <a:rPr kumimoji="0" lang="en-US" altLang="zh-TW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(</a:t>
                      </a:r>
                      <a:r>
                        <a:rPr kumimoji="0" lang="zh-TW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交</a:t>
                      </a:r>
                      <a:r>
                        <a:rPr kumimoji="0" lang="en-US" altLang="zh-TW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)</a:t>
                      </a:r>
                      <a:r>
                        <a:rPr kumimoji="0" lang="zh-TW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換公司債</a:t>
                      </a:r>
                      <a:r>
                        <a:rPr kumimoji="0" lang="zh-TW" altLang="en-US" sz="18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及</a:t>
                      </a:r>
                      <a:r>
                        <a:rPr lang="zh-TW" altLang="zh-TW" sz="1800" b="0" kern="0" cap="none" spc="0" dirty="0">
                          <a:ln>
                            <a:noFill/>
                          </a:ln>
                          <a:solidFill>
                            <a:srgbClr val="792B19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金融債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/>
                        <a:defRPr/>
                      </a:pPr>
                      <a:r>
                        <a:rPr lang="zh-TW" altLang="zh-TW" sz="20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r>
                        <a:rPr lang="en-US" altLang="zh-TW" sz="2000" b="0" kern="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*60%</a:t>
                      </a:r>
                      <a:endParaRPr lang="zh-TW" altLang="zh-TW" sz="2000" b="0" kern="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                   </a:t>
                      </a:r>
                      <a:r>
                        <a:rPr lang="zh-TW" altLang="zh-TW" sz="1800" b="0" kern="0" cap="none" spc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面額</a:t>
                      </a:r>
                      <a:r>
                        <a:rPr lang="en-US" altLang="zh-TW" sz="1800" b="0" kern="0" cap="none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Times New Roman"/>
                        </a:rPr>
                        <a:t>*60%</a:t>
                      </a:r>
                      <a:endParaRPr lang="zh-TW" altLang="zh-TW" sz="1800" b="0" kern="0" cap="none" spc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/>
                      </a:endParaRPr>
                    </a:p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399678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8C91B7A-6BBF-582A-A6E9-403783345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8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9A90AC4-FDB4-2F06-323C-CEA4672EC0B7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 panose="020B0604020202020204" pitchFamily="34" charset="0"/>
              <a:buNone/>
              <a:tabLst/>
              <a:defRPr/>
            </a:pPr>
            <a:r>
              <a:rPr kumimoji="1" lang="zh-TW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charset="0"/>
                <a:ea typeface="標楷體" pitchFamily="65" charset="-120"/>
                <a:cs typeface="+mn-cs"/>
              </a:rPr>
              <a:t>貳、制度介紹</a:t>
            </a: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微軟正黑體"/>
              <a:cs typeface="+mn-cs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692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E8539B72-89B4-4DD8-97DA-699894A5C5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042163"/>
              </p:ext>
            </p:extLst>
          </p:nvPr>
        </p:nvGraphicFramePr>
        <p:xfrm>
          <a:off x="595901" y="1222625"/>
          <a:ext cx="11311847" cy="541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810">
                  <a:extLst>
                    <a:ext uri="{9D8B030D-6E8A-4147-A177-3AD203B41FA5}">
                      <a16:colId xmlns:a16="http://schemas.microsoft.com/office/drawing/2014/main" val="1297700314"/>
                    </a:ext>
                  </a:extLst>
                </a:gridCol>
                <a:gridCol w="3553752">
                  <a:extLst>
                    <a:ext uri="{9D8B030D-6E8A-4147-A177-3AD203B41FA5}">
                      <a16:colId xmlns:a16="http://schemas.microsoft.com/office/drawing/2014/main" val="3795223054"/>
                    </a:ext>
                  </a:extLst>
                </a:gridCol>
                <a:gridCol w="5969285">
                  <a:extLst>
                    <a:ext uri="{9D8B030D-6E8A-4147-A177-3AD203B41FA5}">
                      <a16:colId xmlns:a16="http://schemas.microsoft.com/office/drawing/2014/main" val="1480228026"/>
                    </a:ext>
                  </a:extLst>
                </a:gridCol>
              </a:tblGrid>
              <a:tr h="680523">
                <a:tc rowSpan="2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altLang="zh-TW" dirty="0"/>
                    </a:p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462154"/>
                  </a:ext>
                </a:extLst>
              </a:tr>
              <a:tr h="74533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zh-TW" altLang="en-US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(T+5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客戶以其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買進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或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持有之有價證券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為擔保者</a:t>
                      </a:r>
                      <a:endParaRPr kumimoji="1" lang="en-US" altLang="zh-TW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(</a:t>
                      </a:r>
                      <a:r>
                        <a:rPr kumimoji="1" lang="zh-TW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半年型</a:t>
                      </a:r>
                      <a:r>
                        <a:rPr kumimoji="1" lang="en-US" altLang="zh-TW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)</a:t>
                      </a:r>
                      <a:endParaRPr lang="zh-TW" altLang="en-US" sz="20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793578"/>
                  </a:ext>
                </a:extLst>
              </a:tr>
              <a:tr h="398592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擔保品種類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20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標楷體" pitchFamily="65" charset="-120"/>
                          <a:ea typeface="標楷體" panose="03000509000000000000" pitchFamily="65" charset="-120"/>
                          <a:cs typeface="+mn-cs"/>
                        </a:rPr>
                        <a:t>買進標的即為擔保品</a:t>
                      </a:r>
                    </a:p>
                    <a:p>
                      <a:endParaRPr lang="en-US" altLang="zh-TW" sz="20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TW" sz="20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en-US" altLang="zh-TW" sz="20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endParaRPr lang="zh-TW" altLang="en-US" sz="2000" b="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買進或持有之有價證券或其他商品、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外幣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擔保品以下列為限：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上市或上櫃有價證券，但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不包含</a:t>
                      </a: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外幣買賣之指數股票型基金受益憑證、變更交易方法</a:t>
                      </a: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櫃檯買賣管理股票。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櫃檯買賣之開放式基金受益憑證或黃金現貨。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國內募集投資國內之開放式證券投資信託基</a:t>
                      </a: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金受益憑證及期貨信託基金受益憑證。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境外華僑及外國人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得以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外幣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為擔保品；外幣種類以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美元、歐元、日幣、英鎊、澳幣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港幣</a:t>
                      </a: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為限。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zh-TW" altLang="zh-TW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其他經主管機關核准之擔保品。</a:t>
                      </a:r>
                      <a:endParaRPr lang="zh-TW" altLang="en-US" sz="2000" b="0" dirty="0"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241263"/>
                  </a:ext>
                </a:extLst>
              </a:tr>
            </a:tbl>
          </a:graphicData>
        </a:graphic>
      </p:graphicFrame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2302B651-1227-7A09-F9B8-CD92ECA9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9</a:t>
            </a:fld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7508295-44A4-0981-1FE6-376D235D5619}"/>
              </a:ext>
            </a:extLst>
          </p:cNvPr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pPr lvl="0">
              <a:buClr>
                <a:srgbClr val="000000"/>
              </a:buClr>
              <a:defRPr/>
            </a:pPr>
            <a:r>
              <a:rPr kumimoji="1" lang="zh-TW" altLang="en-US" sz="3600" b="0" dirty="0">
                <a:solidFill>
                  <a:prstClr val="black"/>
                </a:solidFill>
                <a:latin typeface="Times New Roman" charset="0"/>
                <a:ea typeface="標楷體" pitchFamily="65" charset="-120"/>
              </a:rPr>
              <a:t>貳、制度介紹</a:t>
            </a:r>
            <a:endParaRPr lang="zh-TW" altLang="en-US" dirty="0">
              <a:solidFill>
                <a:srgbClr val="000000"/>
              </a:solidFill>
            </a:endParaRPr>
          </a:p>
          <a:p>
            <a:endParaRPr lang="zh-TW" altLang="en-US" dirty="0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2F1E024C-6C8F-2571-9B69-6D7332A92948}"/>
              </a:ext>
            </a:extLst>
          </p:cNvPr>
          <p:cNvSpPr txBox="1"/>
          <p:nvPr/>
        </p:nvSpPr>
        <p:spPr>
          <a:xfrm>
            <a:off x="4849403" y="1222625"/>
            <a:ext cx="3534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證券業務借貸款項</a:t>
            </a:r>
          </a:p>
        </p:txBody>
      </p:sp>
    </p:spTree>
    <p:extLst>
      <p:ext uri="{BB962C8B-B14F-4D97-AF65-F5344CB8AC3E}">
        <p14:creationId xmlns:p14="http://schemas.microsoft.com/office/powerpoint/2010/main" val="2232736249"/>
      </p:ext>
    </p:extLst>
  </p:cSld>
  <p:clrMapOvr>
    <a:masterClrMapping/>
  </p:clrMapOvr>
</p:sld>
</file>

<file path=ppt/theme/theme1.xml><?xml version="1.0" encoding="utf-8"?>
<a:theme xmlns:a="http://schemas.openxmlformats.org/drawingml/2006/main" name="Citation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標準">
      <a:majorFont>
        <a:latin typeface="Calibri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VTI" id="{4899D957-8B31-4AB5-A19D-CB0353FFB667}" vid="{430294D6-2412-4BD3-B567-F0976EA49313}"/>
    </a:ext>
  </a:extLst>
</a:theme>
</file>

<file path=ppt/theme/theme2.xml><?xml version="1.0" encoding="utf-8"?>
<a:theme xmlns:a="http://schemas.openxmlformats.org/drawingml/2006/main" name="1_CitationVTI">
  <a:themeElements>
    <a:clrScheme name="AnalogousFromLightSeedLeftStep">
      <a:dk1>
        <a:srgbClr val="000000"/>
      </a:dk1>
      <a:lt1>
        <a:srgbClr val="FFFFFF"/>
      </a:lt1>
      <a:dk2>
        <a:srgbClr val="243241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標準">
      <a:majorFont>
        <a:latin typeface="Calibri"/>
        <a:ea typeface="微軟正黑體"/>
        <a:cs typeface=""/>
      </a:majorFont>
      <a:minorFont>
        <a:latin typeface="Calibri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VTI" id="{4899D957-8B31-4AB5-A19D-CB0353FFB667}" vid="{430294D6-2412-4BD3-B567-F0976EA4931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1730</Words>
  <Application>Microsoft Office PowerPoint</Application>
  <PresentationFormat>寬螢幕</PresentationFormat>
  <Paragraphs>243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17</vt:i4>
      </vt:variant>
    </vt:vector>
  </HeadingPairs>
  <TitlesOfParts>
    <vt:vector size="29" baseType="lpstr">
      <vt:lpstr>Adobe Fan Heiti Std B</vt:lpstr>
      <vt:lpstr>微軟正黑體</vt:lpstr>
      <vt:lpstr>微軟正黑體 Light</vt:lpstr>
      <vt:lpstr>新細明體</vt:lpstr>
      <vt:lpstr>標楷體</vt:lpstr>
      <vt:lpstr>Arial</vt:lpstr>
      <vt:lpstr>Calibri</vt:lpstr>
      <vt:lpstr>Constantia</vt:lpstr>
      <vt:lpstr>Times New Roman</vt:lpstr>
      <vt:lpstr>Wingdings</vt:lpstr>
      <vt:lpstr>CitationVTI</vt:lpstr>
      <vt:lpstr>1_CitationVTI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LAMSON, Michael Jr [Student]</dc:creator>
  <cp:lastModifiedBy>陳旭怡</cp:lastModifiedBy>
  <cp:revision>147</cp:revision>
  <cp:lastPrinted>2023-12-22T11:06:29Z</cp:lastPrinted>
  <dcterms:created xsi:type="dcterms:W3CDTF">2023-01-28T06:44:39Z</dcterms:created>
  <dcterms:modified xsi:type="dcterms:W3CDTF">2023-12-25T08:59:14Z</dcterms:modified>
</cp:coreProperties>
</file>