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6" r:id="rId1"/>
  </p:sldMasterIdLst>
  <p:notesMasterIdLst>
    <p:notesMasterId r:id="rId50"/>
  </p:notesMasterIdLst>
  <p:handoutMasterIdLst>
    <p:handoutMasterId r:id="rId51"/>
  </p:handoutMasterIdLst>
  <p:sldIdLst>
    <p:sldId id="256" r:id="rId2"/>
    <p:sldId id="257" r:id="rId3"/>
    <p:sldId id="301" r:id="rId4"/>
    <p:sldId id="303" r:id="rId5"/>
    <p:sldId id="302" r:id="rId6"/>
    <p:sldId id="279" r:id="rId7"/>
    <p:sldId id="258" r:id="rId8"/>
    <p:sldId id="280" r:id="rId9"/>
    <p:sldId id="314" r:id="rId10"/>
    <p:sldId id="260" r:id="rId11"/>
    <p:sldId id="305" r:id="rId12"/>
    <p:sldId id="281" r:id="rId13"/>
    <p:sldId id="259" r:id="rId14"/>
    <p:sldId id="264" r:id="rId15"/>
    <p:sldId id="267" r:id="rId16"/>
    <p:sldId id="268" r:id="rId17"/>
    <p:sldId id="304" r:id="rId18"/>
    <p:sldId id="315" r:id="rId19"/>
    <p:sldId id="292" r:id="rId20"/>
    <p:sldId id="269" r:id="rId21"/>
    <p:sldId id="272" r:id="rId22"/>
    <p:sldId id="286" r:id="rId23"/>
    <p:sldId id="273" r:id="rId24"/>
    <p:sldId id="275" r:id="rId25"/>
    <p:sldId id="285" r:id="rId26"/>
    <p:sldId id="271" r:id="rId27"/>
    <p:sldId id="316" r:id="rId28"/>
    <p:sldId id="289" r:id="rId29"/>
    <p:sldId id="282" r:id="rId30"/>
    <p:sldId id="283" r:id="rId31"/>
    <p:sldId id="276" r:id="rId32"/>
    <p:sldId id="306" r:id="rId33"/>
    <p:sldId id="308" r:id="rId34"/>
    <p:sldId id="277" r:id="rId35"/>
    <p:sldId id="309" r:id="rId36"/>
    <p:sldId id="278" r:id="rId37"/>
    <p:sldId id="307" r:id="rId38"/>
    <p:sldId id="294" r:id="rId39"/>
    <p:sldId id="295" r:id="rId40"/>
    <p:sldId id="310" r:id="rId41"/>
    <p:sldId id="311" r:id="rId42"/>
    <p:sldId id="312" r:id="rId43"/>
    <p:sldId id="313" r:id="rId44"/>
    <p:sldId id="300" r:id="rId45"/>
    <p:sldId id="296" r:id="rId46"/>
    <p:sldId id="297" r:id="rId47"/>
    <p:sldId id="298" r:id="rId48"/>
    <p:sldId id="299" r:id="rId49"/>
  </p:sldIdLst>
  <p:sldSz cx="9144000" cy="6858000" type="screen4x3"/>
  <p:notesSz cx="6735763" cy="98663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708" autoAdjust="0"/>
  </p:normalViewPr>
  <p:slideViewPr>
    <p:cSldViewPr>
      <p:cViewPr varScale="1">
        <p:scale>
          <a:sx n="86" d="100"/>
          <a:sy n="86" d="100"/>
        </p:scale>
        <p:origin x="-540" y="-90"/>
      </p:cViewPr>
      <p:guideLst>
        <p:guide orient="horz" pos="3339"/>
        <p:guide pos="2880"/>
      </p:guideLst>
    </p:cSldViewPr>
  </p:slideViewPr>
  <p:outlineViewPr>
    <p:cViewPr>
      <p:scale>
        <a:sx n="33" d="100"/>
        <a:sy n="33" d="100"/>
      </p:scale>
      <p:origin x="102" y="11772"/>
    </p:cViewPr>
  </p:outlineViewPr>
  <p:notesTextViewPr>
    <p:cViewPr>
      <p:scale>
        <a:sx n="100" d="100"/>
        <a:sy n="100" d="100"/>
      </p:scale>
      <p:origin x="0" y="0"/>
    </p:cViewPr>
  </p:notesTextViewPr>
  <p:notesViewPr>
    <p:cSldViewPr>
      <p:cViewPr varScale="1">
        <p:scale>
          <a:sx n="64" d="100"/>
          <a:sy n="64" d="100"/>
        </p:scale>
        <p:origin x="-2436" y="-114"/>
      </p:cViewPr>
      <p:guideLst>
        <p:guide orient="horz" pos="3107"/>
        <p:guide pos="2121"/>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5C34FCF9-4786-44D9-8CDB-A35135BEB2B2}" type="datetimeFigureOut">
              <a:rPr lang="zh-TW" altLang="en-US" smtClean="0"/>
              <a:pPr/>
              <a:t>2015/12/1</a:t>
            </a:fld>
            <a:endParaRPr lang="zh-TW" altLang="en-US"/>
          </a:p>
        </p:txBody>
      </p:sp>
      <p:sp>
        <p:nvSpPr>
          <p:cNvPr id="4" name="頁尾版面配置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36686D15-FB9E-4560-A789-074ACACC13C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3DE9E862-C070-483A-9BF5-FF211C8A8D94}" type="datetimeFigureOut">
              <a:rPr lang="zh-TW" altLang="en-US" smtClean="0"/>
              <a:pPr/>
              <a:t>2015/12/1</a:t>
            </a:fld>
            <a:endParaRPr lang="zh-TW" altLang="en-US"/>
          </a:p>
        </p:txBody>
      </p:sp>
      <p:sp>
        <p:nvSpPr>
          <p:cNvPr id="4" name="投影片圖像版面配置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DB2DC5C-7D95-467C-B36F-4A433A52DDB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10</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11</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12</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13</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14</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15</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16</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17</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18</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19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20</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21</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22</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23</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24</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25</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26</a:t>
            </a:fld>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27</a:t>
            </a:fld>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28</a:t>
            </a:fld>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29</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3</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30</a:t>
            </a:fld>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31</a:t>
            </a:fld>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32</a:t>
            </a:fld>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33</a:t>
            </a:fld>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34</a:t>
            </a:fld>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35</a:t>
            </a:fld>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36</a:t>
            </a:fld>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37</a:t>
            </a:fld>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38</a:t>
            </a:fld>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39</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4</a:t>
            </a:fld>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40</a:t>
            </a:fld>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41</a:t>
            </a:fld>
            <a:endParaRPr lang="zh-TW"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42</a:t>
            </a:fld>
            <a:endParaRPr lang="zh-TW"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43</a:t>
            </a:fld>
            <a:endParaRPr lang="zh-TW"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44</a:t>
            </a:fld>
            <a:endParaRPr lang="zh-TW"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45</a:t>
            </a:fld>
            <a:endParaRPr lang="zh-TW"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46</a:t>
            </a:fld>
            <a:endParaRPr lang="zh-TW"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47</a:t>
            </a:fld>
            <a:endParaRPr lang="zh-TW"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48</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5</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6</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7</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8</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DB2DC5C-7D95-467C-B36F-4A433A52DDB2}" type="slidenum">
              <a:rPr lang="zh-TW" altLang="en-US" smtClean="0"/>
              <a:pPr/>
              <a:t>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3" name="矩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矩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矩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矩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矩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圓角矩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圓角矩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矩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6705600" y="4206240"/>
            <a:ext cx="960120" cy="457200"/>
          </a:xfrm>
        </p:spPr>
        <p:txBody>
          <a:bodyPr/>
          <a:lstStyle/>
          <a:p>
            <a:fld id="{E4666BEF-15D6-4A6D-95F6-02729A00D35B}" type="datetime1">
              <a:rPr lang="zh-TW" altLang="en-US" smtClean="0"/>
              <a:pPr/>
              <a:t>2015/12/1</a:t>
            </a:fld>
            <a:endParaRPr lang="zh-TW" altLang="en-US"/>
          </a:p>
        </p:txBody>
      </p:sp>
      <p:sp>
        <p:nvSpPr>
          <p:cNvPr id="17" name="頁尾版面配置區 16"/>
          <p:cNvSpPr>
            <a:spLocks noGrp="1"/>
          </p:cNvSpPr>
          <p:nvPr>
            <p:ph type="ftr" sz="quarter" idx="11"/>
          </p:nvPr>
        </p:nvSpPr>
        <p:spPr>
          <a:xfrm>
            <a:off x="5410200" y="4205288"/>
            <a:ext cx="1295400" cy="457200"/>
          </a:xfrm>
        </p:spPr>
        <p:txBody>
          <a:bodyPr/>
          <a:lstStyle/>
          <a:p>
            <a:endParaRPr lang="zh-TW" altLang="en-US"/>
          </a:p>
        </p:txBody>
      </p:sp>
      <p:sp>
        <p:nvSpPr>
          <p:cNvPr id="29" name="投影片編號版面配置區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CDF75D3-2848-47E0-95B1-CD1D5A238CD5}"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32A35EBB-BCAF-40DA-AC1D-0531F84DA14A}" type="datetime1">
              <a:rPr lang="zh-TW" altLang="en-US" smtClean="0"/>
              <a:pPr/>
              <a:t>2015/12/1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81800" y="1143000"/>
            <a:ext cx="1905000" cy="5486400"/>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143000"/>
            <a:ext cx="6248400" cy="5486400"/>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3C7EDC98-EB32-4695-8F2A-4F749F6225AD}" type="datetime1">
              <a:rPr lang="zh-TW" altLang="en-US" smtClean="0"/>
              <a:pPr/>
              <a:t>2015/12/1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64704"/>
            <a:ext cx="8229600" cy="1066800"/>
          </a:xfrm>
        </p:spPr>
        <p:txBody>
          <a:bodyPr/>
          <a:lstStyle>
            <a:lvl1pPr>
              <a:defRPr>
                <a:latin typeface="Times New Roman" pitchFamily="18" charset="0"/>
                <a:ea typeface="標楷體" pitchFamily="65" charset="-120"/>
                <a:cs typeface="Times New Roman" pitchFamily="18" charset="0"/>
              </a:defRPr>
            </a:lvl1pPr>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457200" y="1988840"/>
            <a:ext cx="8229600" cy="4325112"/>
          </a:xfrm>
        </p:spPr>
        <p:txBody>
          <a:bodyPr/>
          <a:lstStyle>
            <a:lvl1pPr>
              <a:buFont typeface="Times New Roman" pitchFamily="18" charset="0"/>
              <a:buChar char="■"/>
              <a:defRPr>
                <a:latin typeface="Times New Roman" pitchFamily="18" charset="0"/>
                <a:ea typeface="標楷體" pitchFamily="65" charset="-120"/>
                <a:cs typeface="Times New Roman" pitchFamily="18" charset="0"/>
              </a:defRPr>
            </a:lvl1pPr>
            <a:lvl2pPr>
              <a:buFont typeface="Wingdings" pitchFamily="2" charset="2"/>
              <a:buChar char="ü"/>
              <a:defRPr>
                <a:solidFill>
                  <a:schemeClr val="tx1"/>
                </a:solidFill>
                <a:latin typeface="Times New Roman" pitchFamily="18" charset="0"/>
                <a:ea typeface="標楷體" pitchFamily="65" charset="-120"/>
                <a:cs typeface="Times New Roman" pitchFamily="18" charset="0"/>
              </a:defRPr>
            </a:lvl2pPr>
            <a:lvl3pPr>
              <a:defRPr>
                <a:solidFill>
                  <a:schemeClr val="tx1"/>
                </a:solidFill>
                <a:latin typeface="Times New Roman" pitchFamily="18" charset="0"/>
                <a:ea typeface="標楷體" pitchFamily="65" charset="-120"/>
                <a:cs typeface="Times New Roman" pitchFamily="18" charset="0"/>
              </a:defRPr>
            </a:lvl3pPr>
            <a:lvl4pPr>
              <a:defRPr>
                <a:solidFill>
                  <a:schemeClr val="tx1"/>
                </a:solidFill>
                <a:latin typeface="Times New Roman" pitchFamily="18" charset="0"/>
                <a:ea typeface="標楷體" pitchFamily="65" charset="-120"/>
                <a:cs typeface="Times New Roman" pitchFamily="18" charset="0"/>
              </a:defRPr>
            </a:lvl4pPr>
            <a:lvl5pPr>
              <a:defRPr>
                <a:solidFill>
                  <a:schemeClr val="tx1"/>
                </a:solidFill>
                <a:latin typeface="Times New Roman" pitchFamily="18" charset="0"/>
                <a:ea typeface="標楷體" pitchFamily="65" charset="-120"/>
                <a:cs typeface="Times New Roman" pitchFamily="18" charset="0"/>
              </a:defRPr>
            </a:lvl5pPr>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4" name="日期版面配置區 3"/>
          <p:cNvSpPr>
            <a:spLocks noGrp="1"/>
          </p:cNvSpPr>
          <p:nvPr>
            <p:ph type="dt" sz="half" idx="10"/>
          </p:nvPr>
        </p:nvSpPr>
        <p:spPr/>
        <p:txBody>
          <a:bodyPr/>
          <a:lstStyle/>
          <a:p>
            <a:fld id="{2CC048C9-E086-4F8B-AC29-AA44FE6491E7}" type="datetime1">
              <a:rPr lang="zh-TW" altLang="en-US" smtClean="0"/>
              <a:pPr/>
              <a:t>2015/12/1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7920372" y="5985284"/>
            <a:ext cx="762000" cy="365760"/>
          </a:xfrm>
        </p:spPr>
        <p:txBody>
          <a:bodyPr/>
          <a:lstStyle>
            <a:lvl1pPr>
              <a:defRPr>
                <a:solidFill>
                  <a:schemeClr val="tx1"/>
                </a:solidFill>
              </a:defRPr>
            </a:lvl1pPr>
          </a:lstStyle>
          <a:p>
            <a:fld id="{ACDF75D3-2848-47E0-95B1-CD1D5A238CD5}" type="slidenum">
              <a:rPr lang="zh-TW" altLang="en-US" smtClean="0"/>
              <a:pPr/>
              <a:t>‹#›</a:t>
            </a:fld>
            <a:endParaRPr lang="zh-TW" altLang="en-US"/>
          </a:p>
        </p:txBody>
      </p:sp>
      <p:pic>
        <p:nvPicPr>
          <p:cNvPr id="1026" name="Picture 2"/>
          <p:cNvPicPr>
            <a:picLocks noChangeAspect="1" noChangeArrowheads="1"/>
          </p:cNvPicPr>
          <p:nvPr userDrawn="1"/>
        </p:nvPicPr>
        <p:blipFill>
          <a:blip r:embed="rId2" cstate="print"/>
          <a:srcRect/>
          <a:stretch>
            <a:fillRect/>
          </a:stretch>
        </p:blipFill>
        <p:spPr bwMode="auto">
          <a:xfrm>
            <a:off x="0" y="0"/>
            <a:ext cx="684654" cy="70869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5EDC015F-A91F-4465-89AD-A6CA116B19C1}" type="datetime1">
              <a:rPr lang="zh-TW" altLang="en-US" smtClean="0"/>
              <a:pPr/>
              <a:t>2015/12/1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0F1948EF-AACC-468F-8F93-0175869A451B}" type="datetime1">
              <a:rPr lang="zh-TW" altLang="en-US" smtClean="0"/>
              <a:pPr/>
              <a:t>2015/12/1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CDF75D3-2848-47E0-95B1-CD1D5A238CD5}"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381000" y="1143000"/>
            <a:ext cx="8382000" cy="1069848"/>
          </a:xfrm>
        </p:spPr>
        <p:txBody>
          <a:bodyPr anchor="ctr"/>
          <a:lstStyle>
            <a:lvl1pPr>
              <a:defRPr sz="4000" b="0" i="0" cap="none"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日期版面配置區 25"/>
          <p:cNvSpPr>
            <a:spLocks noGrp="1"/>
          </p:cNvSpPr>
          <p:nvPr>
            <p:ph type="dt" sz="half" idx="10"/>
          </p:nvPr>
        </p:nvSpPr>
        <p:spPr/>
        <p:txBody>
          <a:bodyPr rtlCol="0"/>
          <a:lstStyle/>
          <a:p>
            <a:fld id="{5F31DCC2-27FA-46A8-9972-A8BB78497D98}" type="datetime1">
              <a:rPr lang="zh-TW" altLang="en-US" smtClean="0"/>
              <a:pPr/>
              <a:t>2015/12/1</a:t>
            </a:fld>
            <a:endParaRPr lang="zh-TW" altLang="en-US"/>
          </a:p>
        </p:txBody>
      </p:sp>
      <p:sp>
        <p:nvSpPr>
          <p:cNvPr id="27" name="投影片編號版面配置區 26"/>
          <p:cNvSpPr>
            <a:spLocks noGrp="1"/>
          </p:cNvSpPr>
          <p:nvPr>
            <p:ph type="sldNum" sz="quarter" idx="11"/>
          </p:nvPr>
        </p:nvSpPr>
        <p:spPr/>
        <p:txBody>
          <a:bodyPr rtlCol="0"/>
          <a:lstStyle/>
          <a:p>
            <a:fld id="{ACDF75D3-2848-47E0-95B1-CD1D5A238CD5}" type="slidenum">
              <a:rPr lang="zh-TW" altLang="en-US" smtClean="0"/>
              <a:pPr/>
              <a:t>‹#›</a:t>
            </a:fld>
            <a:endParaRPr lang="zh-TW" altLang="en-US"/>
          </a:p>
        </p:txBody>
      </p:sp>
      <p:sp>
        <p:nvSpPr>
          <p:cNvPr id="28" name="頁尾版面配置區 27"/>
          <p:cNvSpPr>
            <a:spLocks noGrp="1"/>
          </p:cNvSpPr>
          <p:nvPr>
            <p:ph type="ftr" sz="quarter" idx="12"/>
          </p:nvPr>
        </p:nvSpPr>
        <p:spPr/>
        <p:txBody>
          <a:bodyPr rtlCol="0"/>
          <a:lstStyle/>
          <a:p>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a:xfrm>
            <a:off x="6583680" y="612648"/>
            <a:ext cx="957264" cy="457200"/>
          </a:xfrm>
        </p:spPr>
        <p:txBody>
          <a:bodyPr/>
          <a:lstStyle/>
          <a:p>
            <a:fld id="{CD8E8804-E67B-44BC-8676-A137E11CE13C}" type="datetime1">
              <a:rPr lang="zh-TW" altLang="en-US" smtClean="0"/>
              <a:pPr/>
              <a:t>2015/12/1</a:t>
            </a:fld>
            <a:endParaRPr lang="zh-TW" altLang="en-US"/>
          </a:p>
        </p:txBody>
      </p:sp>
      <p:sp>
        <p:nvSpPr>
          <p:cNvPr id="4" name="頁尾版面配置區 3"/>
          <p:cNvSpPr>
            <a:spLocks noGrp="1"/>
          </p:cNvSpPr>
          <p:nvPr>
            <p:ph type="ftr" sz="quarter" idx="11"/>
          </p:nvPr>
        </p:nvSpPr>
        <p:spPr>
          <a:xfrm>
            <a:off x="5257800" y="612648"/>
            <a:ext cx="1325880" cy="457200"/>
          </a:xfrm>
        </p:spPr>
        <p:txBody>
          <a:bodyPr/>
          <a:lstStyle/>
          <a:p>
            <a:endParaRPr lang="zh-TW" altLang="en-US"/>
          </a:p>
        </p:txBody>
      </p:sp>
      <p:sp>
        <p:nvSpPr>
          <p:cNvPr id="5" name="投影片編號版面配置區 4"/>
          <p:cNvSpPr>
            <a:spLocks noGrp="1"/>
          </p:cNvSpPr>
          <p:nvPr>
            <p:ph type="sldNum" sz="quarter" idx="12"/>
          </p:nvPr>
        </p:nvSpPr>
        <p:spPr>
          <a:xfrm>
            <a:off x="8174736" y="2272"/>
            <a:ext cx="762000" cy="365760"/>
          </a:xfrm>
        </p:spPr>
        <p:txBody>
          <a:bodyPr/>
          <a:lstStyle/>
          <a:p>
            <a:fld id="{ACDF75D3-2848-47E0-95B1-CD1D5A238CD5}"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C885C4B-8C98-4439-8010-670B64D549C2}" type="datetime1">
              <a:rPr lang="zh-TW" altLang="en-US" smtClean="0"/>
              <a:pPr/>
              <a:t>2015/12/1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CDF75D3-2848-47E0-95B1-CD1D5A238CD5}"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53496" y="1101970"/>
            <a:ext cx="3383280" cy="877824"/>
          </a:xfrm>
        </p:spPr>
        <p:txBody>
          <a:bodyPr anchor="b"/>
          <a:lstStyle>
            <a:lvl1pPr algn="l">
              <a:buNone/>
              <a:defRPr sz="1800" b="1"/>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05FA1A2E-B63C-4E6D-B918-E3C23C5A082D}" type="datetime1">
              <a:rPr lang="zh-TW" altLang="en-US" smtClean="0"/>
              <a:pPr/>
              <a:t>2015/12/1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CDF75D3-2848-47E0-95B1-CD1D5A238CD5}"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E070EF69-FCC9-4503-B8E8-F0AD0DEDAB27}" type="datetime1">
              <a:rPr lang="zh-TW" altLang="en-US" smtClean="0"/>
              <a:pPr/>
              <a:t>2015/12/1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CDF75D3-2848-47E0-95B1-CD1D5A238CD5}"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矩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矩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矩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矩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圓角矩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圓角矩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矩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矩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矩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矩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矩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矩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標題版面配置區 21"/>
          <p:cNvSpPr>
            <a:spLocks noGrp="1"/>
          </p:cNvSpPr>
          <p:nvPr>
            <p:ph type="title"/>
          </p:nvPr>
        </p:nvSpPr>
        <p:spPr>
          <a:xfrm>
            <a:off x="457200" y="1143000"/>
            <a:ext cx="8229600" cy="10668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EACB002-4340-4DAC-A5EF-50766EFE2EB6}" type="datetime1">
              <a:rPr lang="zh-TW" altLang="en-US" smtClean="0"/>
              <a:pPr/>
              <a:t>2015/12/1</a:t>
            </a:fld>
            <a:endParaRPr lang="zh-TW" altLang="en-US"/>
          </a:p>
        </p:txBody>
      </p:sp>
      <p:sp>
        <p:nvSpPr>
          <p:cNvPr id="3" name="頁尾版面配置區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zh-TW" altLang="en-US"/>
          </a:p>
        </p:txBody>
      </p:sp>
      <p:sp>
        <p:nvSpPr>
          <p:cNvPr id="23" name="投影片編號版面配置區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CDF75D3-2848-47E0-95B1-CD1D5A238CD5}"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57200" y="1772816"/>
            <a:ext cx="8458200" cy="1470025"/>
          </a:xfrm>
        </p:spPr>
        <p:txBody>
          <a:bodyPr>
            <a:normAutofit/>
          </a:bodyPr>
          <a:lstStyle/>
          <a:p>
            <a:pPr algn="ctr"/>
            <a:r>
              <a:rPr lang="zh-TW" altLang="en-US" dirty="0" smtClean="0">
                <a:latin typeface="Times New Roman" pitchFamily="18" charset="0"/>
                <a:ea typeface="標楷體" pitchFamily="65" charset="-120"/>
                <a:cs typeface="Times New Roman" pitchFamily="18" charset="0"/>
              </a:rPr>
              <a:t>承銷有價證券競價拍賣新制</a:t>
            </a:r>
            <a:endParaRPr lang="zh-TW" altLang="en-US" dirty="0">
              <a:latin typeface="Times New Roman" pitchFamily="18" charset="0"/>
              <a:ea typeface="標楷體" pitchFamily="65" charset="-120"/>
              <a:cs typeface="Times New Roman" pitchFamily="18" charset="0"/>
            </a:endParaRPr>
          </a:p>
        </p:txBody>
      </p:sp>
      <p:sp>
        <p:nvSpPr>
          <p:cNvPr id="3" name="副標題 2"/>
          <p:cNvSpPr>
            <a:spLocks noGrp="1"/>
          </p:cNvSpPr>
          <p:nvPr>
            <p:ph type="subTitle" idx="1"/>
          </p:nvPr>
        </p:nvSpPr>
        <p:spPr>
          <a:xfrm>
            <a:off x="1907704" y="4268688"/>
            <a:ext cx="4953000" cy="1752600"/>
          </a:xfrm>
        </p:spPr>
        <p:txBody>
          <a:bodyPr>
            <a:normAutofit/>
          </a:bodyPr>
          <a:lstStyle/>
          <a:p>
            <a:pPr algn="ctr"/>
            <a:r>
              <a:rPr lang="zh-TW" altLang="en-US" dirty="0" smtClean="0">
                <a:latin typeface="Times New Roman" pitchFamily="18" charset="0"/>
                <a:ea typeface="標楷體" pitchFamily="65" charset="-120"/>
                <a:cs typeface="Times New Roman" pitchFamily="18" charset="0"/>
              </a:rPr>
              <a:t>中華民國證券商業同業公會</a:t>
            </a:r>
            <a:endParaRPr lang="en-US" altLang="zh-TW" dirty="0" smtClean="0">
              <a:latin typeface="Times New Roman" pitchFamily="18" charset="0"/>
              <a:ea typeface="標楷體" pitchFamily="65" charset="-120"/>
              <a:cs typeface="Times New Roman" pitchFamily="18" charset="0"/>
            </a:endParaRPr>
          </a:p>
          <a:p>
            <a:pPr algn="ctr"/>
            <a:r>
              <a:rPr lang="en-US" altLang="zh-TW" dirty="0" smtClean="0">
                <a:latin typeface="Times New Roman" pitchFamily="18" charset="0"/>
                <a:ea typeface="標楷體" pitchFamily="65" charset="-120"/>
                <a:cs typeface="Times New Roman" pitchFamily="18" charset="0"/>
              </a:rPr>
              <a:t>104.11</a:t>
            </a:r>
            <a:endParaRPr lang="zh-TW" altLang="en-US" dirty="0">
              <a:latin typeface="Times New Roman" pitchFamily="18" charset="0"/>
              <a:ea typeface="標楷體" pitchFamily="65" charset="-12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624078" indent="-514350"/>
            <a:r>
              <a:rPr lang="zh-TW" altLang="en-US" dirty="0" smtClean="0"/>
              <a:t>參、作業時程</a:t>
            </a:r>
            <a:r>
              <a:rPr lang="en-US" altLang="zh-TW" dirty="0" smtClean="0"/>
              <a:t>-</a:t>
            </a:r>
            <a:r>
              <a:rPr lang="zh-TW" altLang="en-US" dirty="0" smtClean="0"/>
              <a:t>全數競拍</a:t>
            </a:r>
            <a:endParaRPr lang="en-US" altLang="zh-TW" dirty="0" smtClean="0"/>
          </a:p>
        </p:txBody>
      </p:sp>
      <p:sp>
        <p:nvSpPr>
          <p:cNvPr id="3" name="內容版面配置區 2"/>
          <p:cNvSpPr>
            <a:spLocks noGrp="1"/>
          </p:cNvSpPr>
          <p:nvPr>
            <p:ph idx="1"/>
          </p:nvPr>
        </p:nvSpPr>
        <p:spPr>
          <a:xfrm>
            <a:off x="755576" y="2168860"/>
            <a:ext cx="8229600" cy="4325112"/>
          </a:xfrm>
        </p:spPr>
        <p:txBody>
          <a:bodyPr/>
          <a:lstStyle/>
          <a:p>
            <a:pPr>
              <a:buNone/>
            </a:pPr>
            <a:endParaRPr lang="en-US" altLang="zh-TW" dirty="0" smtClean="0"/>
          </a:p>
          <a:p>
            <a:endParaRPr lang="en-US" altLang="zh-TW" dirty="0" smtClean="0"/>
          </a:p>
          <a:p>
            <a:endParaRPr lang="zh-TW" altLang="en-US" sz="1600" dirty="0">
              <a:latin typeface="標楷體" pitchFamily="65" charset="-120"/>
              <a:cs typeface="+mn-cs"/>
            </a:endParaRPr>
          </a:p>
        </p:txBody>
      </p:sp>
      <p:cxnSp>
        <p:nvCxnSpPr>
          <p:cNvPr id="5" name="直線單箭頭接點 4"/>
          <p:cNvCxnSpPr/>
          <p:nvPr/>
        </p:nvCxnSpPr>
        <p:spPr>
          <a:xfrm>
            <a:off x="539552" y="2276872"/>
            <a:ext cx="792088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899592" y="2528900"/>
            <a:ext cx="430887" cy="3456384"/>
          </a:xfrm>
          <a:prstGeom prst="rect">
            <a:avLst/>
          </a:prstGeom>
          <a:noFill/>
        </p:spPr>
        <p:txBody>
          <a:bodyPr vert="eaVert" wrap="square" rtlCol="0">
            <a:spAutoFit/>
          </a:bodyPr>
          <a:lstStyle/>
          <a:p>
            <a:r>
              <a:rPr lang="zh-TW" altLang="en-US" sz="1600" dirty="0" smtClean="0">
                <a:latin typeface="標楷體" pitchFamily="65" charset="-120"/>
                <a:ea typeface="標楷體" pitchFamily="65" charset="-120"/>
              </a:rPr>
              <a:t>投標開始日</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刊登競拍公告</a:t>
            </a:r>
            <a:endParaRPr lang="zh-TW" altLang="en-US" sz="1600" dirty="0">
              <a:latin typeface="標楷體" pitchFamily="65" charset="-120"/>
              <a:ea typeface="標楷體" pitchFamily="65" charset="-120"/>
            </a:endParaRPr>
          </a:p>
        </p:txBody>
      </p:sp>
      <p:sp>
        <p:nvSpPr>
          <p:cNvPr id="8" name="文字方塊 7"/>
          <p:cNvSpPr txBox="1"/>
          <p:nvPr/>
        </p:nvSpPr>
        <p:spPr>
          <a:xfrm>
            <a:off x="1331640" y="2528900"/>
            <a:ext cx="923330" cy="3888432"/>
          </a:xfrm>
          <a:prstGeom prst="rect">
            <a:avLst/>
          </a:prstGeom>
          <a:noFill/>
        </p:spPr>
        <p:txBody>
          <a:bodyPr vert="eaVert" wrap="square" rtlCol="0">
            <a:spAutoFit/>
          </a:bodyPr>
          <a:lstStyle/>
          <a:p>
            <a:pPr>
              <a:buFont typeface="Arial" pitchFamily="34" charset="0"/>
              <a:buChar char="•"/>
            </a:pPr>
            <a:r>
              <a:rPr lang="zh-TW" altLang="en-US" sz="1600" dirty="0" smtClean="0">
                <a:latin typeface="標楷體" pitchFamily="65" charset="-120"/>
                <a:ea typeface="標楷體" pitchFamily="65" charset="-120"/>
              </a:rPr>
              <a:t>投標截止日</a:t>
            </a:r>
            <a:endParaRPr lang="en-US" altLang="zh-TW" sz="1600" dirty="0" smtClean="0">
              <a:latin typeface="標楷體" pitchFamily="65" charset="-120"/>
              <a:ea typeface="標楷體" pitchFamily="65" charset="-120"/>
            </a:endParaRPr>
          </a:p>
          <a:p>
            <a:pPr>
              <a:buFont typeface="Arial" pitchFamily="34" charset="0"/>
              <a:buChar char="•"/>
            </a:pPr>
            <a:r>
              <a:rPr lang="zh-TW" altLang="en-US" sz="1600" b="1" dirty="0" smtClean="0">
                <a:latin typeface="標楷體" pitchFamily="65" charset="-120"/>
                <a:ea typeface="標楷體" pitchFamily="65" charset="-120"/>
              </a:rPr>
              <a:t>保證金及投標處理費繳存往來銀行截止日</a:t>
            </a:r>
            <a:endParaRPr lang="en-US" altLang="zh-TW" sz="1600" b="1" dirty="0" smtClean="0">
              <a:latin typeface="標楷體" pitchFamily="65" charset="-120"/>
              <a:ea typeface="標楷體" pitchFamily="65" charset="-120"/>
            </a:endParaRPr>
          </a:p>
          <a:p>
            <a:pPr>
              <a:buFont typeface="Arial" pitchFamily="34" charset="0"/>
              <a:buChar char="•"/>
            </a:pPr>
            <a:r>
              <a:rPr lang="zh-TW" altLang="en-US" sz="1600" dirty="0" smtClean="0">
                <a:latin typeface="標楷體" pitchFamily="65" charset="-120"/>
                <a:ea typeface="標楷體" pitchFamily="65" charset="-120"/>
              </a:rPr>
              <a:t>經紀商下載投標資料辦理扣款</a:t>
            </a:r>
            <a:endParaRPr lang="zh-TW" altLang="en-US" sz="1600" dirty="0">
              <a:latin typeface="標楷體" pitchFamily="65" charset="-120"/>
              <a:ea typeface="標楷體" pitchFamily="65" charset="-120"/>
            </a:endParaRPr>
          </a:p>
        </p:txBody>
      </p:sp>
      <p:sp>
        <p:nvSpPr>
          <p:cNvPr id="9" name="文字方塊 8"/>
          <p:cNvSpPr txBox="1"/>
          <p:nvPr/>
        </p:nvSpPr>
        <p:spPr>
          <a:xfrm>
            <a:off x="534326" y="2528900"/>
            <a:ext cx="430887" cy="2160240"/>
          </a:xfrm>
          <a:prstGeom prst="rect">
            <a:avLst/>
          </a:prstGeom>
          <a:noFill/>
        </p:spPr>
        <p:txBody>
          <a:bodyPr vert="eaVert" wrap="square" rtlCol="0">
            <a:spAutoFit/>
          </a:bodyPr>
          <a:lstStyle/>
          <a:p>
            <a:r>
              <a:rPr lang="zh-TW" altLang="en-US" sz="1600" dirty="0" smtClean="0">
                <a:latin typeface="標楷體" pitchFamily="65" charset="-120"/>
                <a:ea typeface="標楷體" pitchFamily="65" charset="-120"/>
              </a:rPr>
              <a:t>證交所</a:t>
            </a:r>
            <a:r>
              <a:rPr lang="en-US" altLang="zh-TW" sz="1600" dirty="0" smtClean="0">
                <a:latin typeface="標楷體" pitchFamily="65" charset="-120"/>
                <a:ea typeface="標楷體" pitchFamily="65" charset="-120"/>
              </a:rPr>
              <a:t>MIC</a:t>
            </a:r>
            <a:r>
              <a:rPr lang="zh-TW" altLang="en-US" sz="1600" dirty="0" smtClean="0">
                <a:latin typeface="標楷體" pitchFamily="65" charset="-120"/>
                <a:ea typeface="標楷體" pitchFamily="65" charset="-120"/>
              </a:rPr>
              <a:t>公告</a:t>
            </a:r>
            <a:endParaRPr lang="zh-TW" altLang="en-US" sz="1600" dirty="0">
              <a:latin typeface="標楷體" pitchFamily="65" charset="-120"/>
              <a:ea typeface="標楷體" pitchFamily="65" charset="-120"/>
            </a:endParaRPr>
          </a:p>
        </p:txBody>
      </p:sp>
      <p:sp>
        <p:nvSpPr>
          <p:cNvPr id="10" name="文字方塊 9"/>
          <p:cNvSpPr txBox="1"/>
          <p:nvPr/>
        </p:nvSpPr>
        <p:spPr>
          <a:xfrm>
            <a:off x="3167844" y="2528900"/>
            <a:ext cx="1169551" cy="3816424"/>
          </a:xfrm>
          <a:prstGeom prst="rect">
            <a:avLst/>
          </a:prstGeom>
          <a:noFill/>
        </p:spPr>
        <p:txBody>
          <a:bodyPr vert="eaVert" wrap="square" rtlCol="0">
            <a:spAutoFit/>
          </a:bodyPr>
          <a:lstStyle/>
          <a:p>
            <a:pPr>
              <a:buFont typeface="Arial" pitchFamily="34" charset="0"/>
              <a:buChar char="•"/>
            </a:pPr>
            <a:r>
              <a:rPr lang="zh-TW" altLang="en-US" sz="1600" b="1" dirty="0" smtClean="0">
                <a:latin typeface="標楷體" pitchFamily="65" charset="-120"/>
                <a:ea typeface="標楷體" pitchFamily="65" charset="-120"/>
              </a:rPr>
              <a:t>開標日</a:t>
            </a:r>
            <a:endParaRPr lang="en-US" altLang="zh-TW" sz="1600" b="1" dirty="0" smtClean="0">
              <a:latin typeface="標楷體" pitchFamily="65" charset="-120"/>
              <a:ea typeface="標楷體" pitchFamily="65" charset="-120"/>
            </a:endParaRPr>
          </a:p>
          <a:p>
            <a:pPr>
              <a:buFont typeface="Arial" pitchFamily="34" charset="0"/>
              <a:buChar char="•"/>
            </a:pPr>
            <a:r>
              <a:rPr lang="zh-TW" altLang="en-US" sz="1600" dirty="0" smtClean="0">
                <a:latin typeface="標楷體" pitchFamily="65" charset="-120"/>
                <a:ea typeface="標楷體" pitchFamily="65" charset="-120"/>
              </a:rPr>
              <a:t>經紀商通知得標人得標及繳款</a:t>
            </a:r>
            <a:endParaRPr lang="en-US" altLang="zh-TW" sz="1600" dirty="0" smtClean="0">
              <a:latin typeface="標楷體" pitchFamily="65" charset="-120"/>
              <a:ea typeface="標楷體" pitchFamily="65" charset="-120"/>
            </a:endParaRPr>
          </a:p>
          <a:p>
            <a:pPr marL="88900" indent="-88900">
              <a:buFont typeface="Arial" pitchFamily="34" charset="0"/>
              <a:buChar char="•"/>
            </a:pPr>
            <a:r>
              <a:rPr lang="zh-TW" altLang="en-US" sz="1600" dirty="0" smtClean="0">
                <a:latin typeface="標楷體" pitchFamily="65" charset="-120"/>
                <a:ea typeface="標楷體" pitchFamily="65" charset="-120"/>
              </a:rPr>
              <a:t>經紀商通知往來銀行辦理未得標及不合格件退款作業</a:t>
            </a:r>
            <a:endParaRPr lang="zh-TW" altLang="en-US" sz="1600" dirty="0">
              <a:latin typeface="標楷體" pitchFamily="65" charset="-120"/>
              <a:ea typeface="標楷體" pitchFamily="65" charset="-120"/>
            </a:endParaRPr>
          </a:p>
        </p:txBody>
      </p:sp>
      <p:sp>
        <p:nvSpPr>
          <p:cNvPr id="11" name="文字方塊 10"/>
          <p:cNvSpPr txBox="1"/>
          <p:nvPr/>
        </p:nvSpPr>
        <p:spPr>
          <a:xfrm>
            <a:off x="4427984" y="2528900"/>
            <a:ext cx="430887" cy="3096344"/>
          </a:xfrm>
          <a:prstGeom prst="rect">
            <a:avLst/>
          </a:prstGeom>
          <a:noFill/>
        </p:spPr>
        <p:txBody>
          <a:bodyPr vert="eaVert" wrap="square" rtlCol="0">
            <a:spAutoFit/>
          </a:bodyPr>
          <a:lstStyle/>
          <a:p>
            <a:r>
              <a:rPr lang="zh-TW" altLang="en-US" sz="1600" dirty="0" smtClean="0">
                <a:latin typeface="標楷體" pitchFamily="65" charset="-120"/>
                <a:ea typeface="標楷體" pitchFamily="65" charset="-120"/>
              </a:rPr>
              <a:t>未得標及不合格件</a:t>
            </a:r>
            <a:r>
              <a:rPr lang="zh-TW" altLang="en-US" sz="1600" b="1" dirty="0" smtClean="0">
                <a:latin typeface="標楷體" pitchFamily="65" charset="-120"/>
                <a:ea typeface="標楷體" pitchFamily="65" charset="-120"/>
              </a:rPr>
              <a:t>退款日</a:t>
            </a:r>
            <a:endParaRPr lang="zh-TW" altLang="en-US" sz="1600" b="1" dirty="0">
              <a:latin typeface="標楷體" pitchFamily="65" charset="-120"/>
              <a:ea typeface="標楷體" pitchFamily="65" charset="-120"/>
            </a:endParaRPr>
          </a:p>
        </p:txBody>
      </p:sp>
      <p:sp>
        <p:nvSpPr>
          <p:cNvPr id="12" name="文字方塊 11"/>
          <p:cNvSpPr txBox="1"/>
          <p:nvPr/>
        </p:nvSpPr>
        <p:spPr>
          <a:xfrm>
            <a:off x="4896036" y="2528900"/>
            <a:ext cx="1415772" cy="3780420"/>
          </a:xfrm>
          <a:prstGeom prst="rect">
            <a:avLst/>
          </a:prstGeom>
          <a:noFill/>
        </p:spPr>
        <p:txBody>
          <a:bodyPr vert="eaVert" wrap="square" rtlCol="0">
            <a:spAutoFit/>
          </a:bodyPr>
          <a:lstStyle/>
          <a:p>
            <a:pPr marL="88900" indent="-88900">
              <a:buFont typeface="Arial" pitchFamily="34" charset="0"/>
              <a:buChar char="•"/>
            </a:pPr>
            <a:r>
              <a:rPr lang="zh-TW" altLang="en-US" sz="1600" b="1" dirty="0" smtClean="0">
                <a:latin typeface="標楷體" pitchFamily="65" charset="-120"/>
                <a:ea typeface="標楷體" pitchFamily="65" charset="-120"/>
              </a:rPr>
              <a:t>得標價款及得標手續費繳存往來銀行截止日</a:t>
            </a:r>
            <a:endParaRPr lang="en-US" altLang="zh-TW" sz="1600" b="1" dirty="0" smtClean="0">
              <a:latin typeface="標楷體" pitchFamily="65" charset="-120"/>
              <a:ea typeface="標楷體" pitchFamily="65" charset="-120"/>
            </a:endParaRPr>
          </a:p>
          <a:p>
            <a:pPr marL="88900" indent="-88900">
              <a:buFont typeface="Arial" pitchFamily="34" charset="0"/>
              <a:buChar char="•"/>
            </a:pPr>
            <a:r>
              <a:rPr lang="zh-TW" altLang="en-US" sz="1600" dirty="0" smtClean="0">
                <a:latin typeface="標楷體" pitchFamily="65" charset="-120"/>
                <a:ea typeface="標楷體" pitchFamily="65" charset="-120"/>
              </a:rPr>
              <a:t>經紀商通知銀行辦理得標價款及得標手續費扣款作業</a:t>
            </a:r>
            <a:endParaRPr lang="en-US" altLang="zh-TW" sz="1600" dirty="0" smtClean="0">
              <a:latin typeface="標楷體" pitchFamily="65" charset="-120"/>
              <a:ea typeface="標楷體" pitchFamily="65" charset="-120"/>
            </a:endParaRPr>
          </a:p>
          <a:p>
            <a:pPr marL="88900" indent="-88900">
              <a:buFont typeface="Arial" pitchFamily="34" charset="0"/>
              <a:buChar char="•"/>
            </a:pPr>
            <a:r>
              <a:rPr lang="zh-TW" altLang="en-US" sz="1600" dirty="0" smtClean="0">
                <a:latin typeface="標楷體" pitchFamily="65" charset="-120"/>
                <a:ea typeface="標楷體" pitchFamily="65" charset="-120"/>
              </a:rPr>
              <a:t>承銷商刊登承銷公告</a:t>
            </a:r>
            <a:endParaRPr lang="zh-TW" altLang="en-US" sz="1600" dirty="0">
              <a:latin typeface="標楷體" pitchFamily="65" charset="-120"/>
              <a:ea typeface="標楷體" pitchFamily="65" charset="-120"/>
            </a:endParaRPr>
          </a:p>
        </p:txBody>
      </p:sp>
      <p:sp>
        <p:nvSpPr>
          <p:cNvPr id="13" name="文字方塊 12"/>
          <p:cNvSpPr txBox="1"/>
          <p:nvPr/>
        </p:nvSpPr>
        <p:spPr>
          <a:xfrm>
            <a:off x="6336196" y="2528900"/>
            <a:ext cx="677108" cy="3312368"/>
          </a:xfrm>
          <a:prstGeom prst="rect">
            <a:avLst/>
          </a:prstGeom>
          <a:noFill/>
        </p:spPr>
        <p:txBody>
          <a:bodyPr vert="eaVert" wrap="square" rtlCol="0">
            <a:spAutoFit/>
          </a:bodyPr>
          <a:lstStyle/>
          <a:p>
            <a:pPr>
              <a:buFont typeface="Arial" pitchFamily="34" charset="0"/>
              <a:buChar char="•"/>
            </a:pPr>
            <a:r>
              <a:rPr lang="zh-TW" altLang="en-US" sz="1600" dirty="0" smtClean="0">
                <a:latin typeface="標楷體" pitchFamily="65" charset="-120"/>
                <a:ea typeface="標楷體" pitchFamily="65" charset="-120"/>
              </a:rPr>
              <a:t>得標價款及得標手續費</a:t>
            </a:r>
            <a:r>
              <a:rPr lang="zh-TW" altLang="en-US" sz="1600" b="1" dirty="0" smtClean="0">
                <a:latin typeface="標楷體" pitchFamily="65" charset="-120"/>
                <a:ea typeface="標楷體" pitchFamily="65" charset="-120"/>
              </a:rPr>
              <a:t>扣款日</a:t>
            </a:r>
            <a:endParaRPr lang="en-US" altLang="zh-TW" sz="1600" b="1" dirty="0" smtClean="0">
              <a:latin typeface="標楷體" pitchFamily="65" charset="-120"/>
              <a:ea typeface="標楷體" pitchFamily="65" charset="-120"/>
            </a:endParaRPr>
          </a:p>
          <a:p>
            <a:pPr>
              <a:buFont typeface="Arial" pitchFamily="34" charset="0"/>
              <a:buChar char="•"/>
            </a:pPr>
            <a:r>
              <a:rPr lang="zh-TW" altLang="en-US" sz="1600" dirty="0" smtClean="0">
                <a:latin typeface="標楷體" pitchFamily="65" charset="-120"/>
                <a:ea typeface="標楷體" pitchFamily="65" charset="-120"/>
              </a:rPr>
              <a:t>經紀商於競拍系統上傳扣款結果</a:t>
            </a:r>
            <a:endParaRPr lang="en-US" altLang="zh-TW" sz="1600" dirty="0" smtClean="0">
              <a:latin typeface="標楷體" pitchFamily="65" charset="-120"/>
              <a:ea typeface="標楷體" pitchFamily="65" charset="-120"/>
            </a:endParaRPr>
          </a:p>
        </p:txBody>
      </p:sp>
      <p:sp>
        <p:nvSpPr>
          <p:cNvPr id="24" name="文字方塊 23"/>
          <p:cNvSpPr txBox="1"/>
          <p:nvPr/>
        </p:nvSpPr>
        <p:spPr>
          <a:xfrm>
            <a:off x="539552" y="1844824"/>
            <a:ext cx="504056"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T-5</a:t>
            </a:r>
            <a:endParaRPr lang="zh-TW" altLang="en-US" sz="1600" dirty="0">
              <a:latin typeface="Times New Roman" pitchFamily="18" charset="0"/>
              <a:cs typeface="Times New Roman" pitchFamily="18" charset="0"/>
            </a:endParaRPr>
          </a:p>
        </p:txBody>
      </p:sp>
      <p:cxnSp>
        <p:nvCxnSpPr>
          <p:cNvPr id="25" name="直線接點 24"/>
          <p:cNvCxnSpPr/>
          <p:nvPr/>
        </p:nvCxnSpPr>
        <p:spPr>
          <a:xfrm>
            <a:off x="755576" y="2132856"/>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899592" y="1844824"/>
            <a:ext cx="504056"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T-4</a:t>
            </a:r>
            <a:endParaRPr lang="zh-TW" altLang="en-US" sz="1600" dirty="0">
              <a:latin typeface="Times New Roman" pitchFamily="18" charset="0"/>
              <a:cs typeface="Times New Roman" pitchFamily="18" charset="0"/>
            </a:endParaRPr>
          </a:p>
        </p:txBody>
      </p:sp>
      <p:cxnSp>
        <p:nvCxnSpPr>
          <p:cNvPr id="27" name="直線接點 26"/>
          <p:cNvCxnSpPr/>
          <p:nvPr/>
        </p:nvCxnSpPr>
        <p:spPr>
          <a:xfrm>
            <a:off x="1115616" y="2132856"/>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文字方塊 27"/>
          <p:cNvSpPr txBox="1"/>
          <p:nvPr/>
        </p:nvSpPr>
        <p:spPr>
          <a:xfrm>
            <a:off x="1583668" y="1844824"/>
            <a:ext cx="504056"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T-2</a:t>
            </a:r>
            <a:endParaRPr lang="zh-TW" altLang="en-US" sz="1600" dirty="0">
              <a:latin typeface="Times New Roman" pitchFamily="18" charset="0"/>
              <a:cs typeface="Times New Roman" pitchFamily="18" charset="0"/>
            </a:endParaRPr>
          </a:p>
        </p:txBody>
      </p:sp>
      <p:cxnSp>
        <p:nvCxnSpPr>
          <p:cNvPr id="29" name="直線接點 28"/>
          <p:cNvCxnSpPr/>
          <p:nvPr/>
        </p:nvCxnSpPr>
        <p:spPr>
          <a:xfrm>
            <a:off x="1799692" y="2132856"/>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3635896" y="1844824"/>
            <a:ext cx="360040"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T</a:t>
            </a:r>
            <a:endParaRPr lang="zh-TW" altLang="en-US" sz="1600" dirty="0">
              <a:latin typeface="Times New Roman" pitchFamily="18" charset="0"/>
              <a:cs typeface="Times New Roman" pitchFamily="18" charset="0"/>
            </a:endParaRPr>
          </a:p>
        </p:txBody>
      </p:sp>
      <p:cxnSp>
        <p:nvCxnSpPr>
          <p:cNvPr id="31" name="直線接點 30"/>
          <p:cNvCxnSpPr/>
          <p:nvPr/>
        </p:nvCxnSpPr>
        <p:spPr>
          <a:xfrm>
            <a:off x="3779912" y="2132856"/>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2" name="文字方塊 31"/>
          <p:cNvSpPr txBox="1"/>
          <p:nvPr/>
        </p:nvSpPr>
        <p:spPr>
          <a:xfrm>
            <a:off x="4391980" y="1830306"/>
            <a:ext cx="576064"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T+1</a:t>
            </a:r>
            <a:endParaRPr lang="zh-TW" altLang="en-US" sz="1600" dirty="0">
              <a:latin typeface="Times New Roman" pitchFamily="18" charset="0"/>
              <a:cs typeface="Times New Roman" pitchFamily="18" charset="0"/>
            </a:endParaRPr>
          </a:p>
        </p:txBody>
      </p:sp>
      <p:cxnSp>
        <p:nvCxnSpPr>
          <p:cNvPr id="33" name="直線接點 32"/>
          <p:cNvCxnSpPr/>
          <p:nvPr/>
        </p:nvCxnSpPr>
        <p:spPr>
          <a:xfrm>
            <a:off x="4644008" y="2096852"/>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文字方塊 33"/>
          <p:cNvSpPr txBox="1"/>
          <p:nvPr/>
        </p:nvSpPr>
        <p:spPr>
          <a:xfrm>
            <a:off x="5328084" y="1844824"/>
            <a:ext cx="576064"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T+2</a:t>
            </a:r>
            <a:endParaRPr lang="zh-TW" altLang="en-US" sz="1600" dirty="0">
              <a:latin typeface="Times New Roman" pitchFamily="18" charset="0"/>
              <a:cs typeface="Times New Roman" pitchFamily="18" charset="0"/>
            </a:endParaRPr>
          </a:p>
        </p:txBody>
      </p:sp>
      <p:cxnSp>
        <p:nvCxnSpPr>
          <p:cNvPr id="35" name="直線接點 34"/>
          <p:cNvCxnSpPr/>
          <p:nvPr/>
        </p:nvCxnSpPr>
        <p:spPr>
          <a:xfrm>
            <a:off x="5616116" y="2132856"/>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6" name="文字方塊 35"/>
          <p:cNvSpPr txBox="1"/>
          <p:nvPr/>
        </p:nvSpPr>
        <p:spPr>
          <a:xfrm>
            <a:off x="7164288" y="1844824"/>
            <a:ext cx="576064"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T+4</a:t>
            </a:r>
            <a:endParaRPr lang="zh-TW" altLang="en-US" sz="1600" dirty="0">
              <a:latin typeface="Times New Roman" pitchFamily="18" charset="0"/>
              <a:cs typeface="Times New Roman" pitchFamily="18" charset="0"/>
            </a:endParaRPr>
          </a:p>
        </p:txBody>
      </p:sp>
      <p:cxnSp>
        <p:nvCxnSpPr>
          <p:cNvPr id="37" name="直線接點 36"/>
          <p:cNvCxnSpPr/>
          <p:nvPr/>
        </p:nvCxnSpPr>
        <p:spPr>
          <a:xfrm>
            <a:off x="7452320" y="2132856"/>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8" name="文字方塊 37"/>
          <p:cNvSpPr txBox="1"/>
          <p:nvPr/>
        </p:nvSpPr>
        <p:spPr>
          <a:xfrm>
            <a:off x="7092280" y="2528900"/>
            <a:ext cx="677108" cy="3348372"/>
          </a:xfrm>
          <a:prstGeom prst="rect">
            <a:avLst/>
          </a:prstGeom>
          <a:noFill/>
        </p:spPr>
        <p:txBody>
          <a:bodyPr vert="eaVert" wrap="square" rtlCol="0">
            <a:spAutoFit/>
          </a:bodyPr>
          <a:lstStyle/>
          <a:p>
            <a:r>
              <a:rPr lang="zh-TW" altLang="en-US" sz="1600" dirty="0" smtClean="0">
                <a:latin typeface="標楷體" pitchFamily="65" charset="-120"/>
                <a:ea typeface="標楷體" pitchFamily="65" charset="-120"/>
              </a:rPr>
              <a:t>經紀商辦理沒入保證金、投標處理費、得標價款、得標手費續之價款解交</a:t>
            </a:r>
            <a:endParaRPr lang="zh-TW" altLang="en-US" sz="1600" dirty="0">
              <a:latin typeface="標楷體" pitchFamily="65" charset="-120"/>
              <a:ea typeface="標楷體" pitchFamily="65" charset="-120"/>
            </a:endParaRPr>
          </a:p>
        </p:txBody>
      </p:sp>
      <p:sp>
        <p:nvSpPr>
          <p:cNvPr id="42" name="文字方塊 41"/>
          <p:cNvSpPr txBox="1"/>
          <p:nvPr/>
        </p:nvSpPr>
        <p:spPr>
          <a:xfrm>
            <a:off x="7812360" y="1844824"/>
            <a:ext cx="576064"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T+7</a:t>
            </a:r>
            <a:endParaRPr lang="zh-TW" altLang="en-US" sz="1600" dirty="0">
              <a:latin typeface="Times New Roman" pitchFamily="18" charset="0"/>
              <a:cs typeface="Times New Roman" pitchFamily="18" charset="0"/>
            </a:endParaRPr>
          </a:p>
        </p:txBody>
      </p:sp>
      <p:cxnSp>
        <p:nvCxnSpPr>
          <p:cNvPr id="43" name="直線接點 42"/>
          <p:cNvCxnSpPr/>
          <p:nvPr/>
        </p:nvCxnSpPr>
        <p:spPr>
          <a:xfrm>
            <a:off x="8064388" y="2132856"/>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4" name="文字方塊 43"/>
          <p:cNvSpPr txBox="1"/>
          <p:nvPr/>
        </p:nvSpPr>
        <p:spPr>
          <a:xfrm>
            <a:off x="7848364" y="2528900"/>
            <a:ext cx="430887" cy="3096344"/>
          </a:xfrm>
          <a:prstGeom prst="rect">
            <a:avLst/>
          </a:prstGeom>
          <a:noFill/>
        </p:spPr>
        <p:txBody>
          <a:bodyPr vert="eaVert" wrap="square" rtlCol="0">
            <a:spAutoFit/>
          </a:bodyPr>
          <a:lstStyle/>
          <a:p>
            <a:r>
              <a:rPr lang="zh-TW" altLang="en-US" sz="1600" dirty="0" smtClean="0">
                <a:latin typeface="標楷體" pitchFamily="65" charset="-120"/>
                <a:ea typeface="標楷體" pitchFamily="65" charset="-120"/>
              </a:rPr>
              <a:t>掛牌</a:t>
            </a:r>
            <a:endParaRPr lang="zh-TW" altLang="en-US" sz="1600" dirty="0">
              <a:latin typeface="標楷體" pitchFamily="65" charset="-120"/>
              <a:ea typeface="標楷體" pitchFamily="65" charset="-120"/>
            </a:endParaRPr>
          </a:p>
        </p:txBody>
      </p:sp>
      <p:sp>
        <p:nvSpPr>
          <p:cNvPr id="45" name="文字方塊 44"/>
          <p:cNvSpPr txBox="1"/>
          <p:nvPr/>
        </p:nvSpPr>
        <p:spPr>
          <a:xfrm>
            <a:off x="6408204" y="1844824"/>
            <a:ext cx="576064"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T+3</a:t>
            </a:r>
            <a:endParaRPr lang="zh-TW" altLang="en-US" sz="1600" dirty="0">
              <a:latin typeface="Times New Roman" pitchFamily="18" charset="0"/>
              <a:cs typeface="Times New Roman" pitchFamily="18" charset="0"/>
            </a:endParaRPr>
          </a:p>
        </p:txBody>
      </p:sp>
      <p:cxnSp>
        <p:nvCxnSpPr>
          <p:cNvPr id="46" name="直線接點 45"/>
          <p:cNvCxnSpPr/>
          <p:nvPr/>
        </p:nvCxnSpPr>
        <p:spPr>
          <a:xfrm>
            <a:off x="6660232" y="2132856"/>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9" name="文字方塊 48"/>
          <p:cNvSpPr txBox="1"/>
          <p:nvPr/>
        </p:nvSpPr>
        <p:spPr>
          <a:xfrm>
            <a:off x="2519772" y="1844824"/>
            <a:ext cx="504056"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T-1</a:t>
            </a:r>
            <a:endParaRPr lang="zh-TW" altLang="en-US" sz="1600" dirty="0">
              <a:latin typeface="Times New Roman" pitchFamily="18" charset="0"/>
              <a:cs typeface="Times New Roman" pitchFamily="18" charset="0"/>
            </a:endParaRPr>
          </a:p>
        </p:txBody>
      </p:sp>
      <p:cxnSp>
        <p:nvCxnSpPr>
          <p:cNvPr id="50" name="直線接點 49"/>
          <p:cNvCxnSpPr/>
          <p:nvPr/>
        </p:nvCxnSpPr>
        <p:spPr>
          <a:xfrm>
            <a:off x="2735796" y="2132856"/>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文字方塊 50"/>
          <p:cNvSpPr txBox="1"/>
          <p:nvPr/>
        </p:nvSpPr>
        <p:spPr>
          <a:xfrm>
            <a:off x="2375756" y="2528900"/>
            <a:ext cx="677108" cy="3384376"/>
          </a:xfrm>
          <a:prstGeom prst="rect">
            <a:avLst/>
          </a:prstGeom>
          <a:noFill/>
        </p:spPr>
        <p:txBody>
          <a:bodyPr vert="eaVert" wrap="square" rtlCol="0">
            <a:spAutoFit/>
          </a:bodyPr>
          <a:lstStyle/>
          <a:p>
            <a:pPr>
              <a:buFont typeface="Arial" pitchFamily="34" charset="0"/>
              <a:buChar char="•"/>
            </a:pPr>
            <a:r>
              <a:rPr lang="zh-TW" altLang="en-US" sz="1600" b="1" dirty="0" smtClean="0">
                <a:latin typeface="標楷體" pitchFamily="65" charset="-120"/>
                <a:ea typeface="標楷體" pitchFamily="65" charset="-120"/>
              </a:rPr>
              <a:t>保證金及投標處理費扣繳日</a:t>
            </a:r>
            <a:endParaRPr lang="en-US" altLang="zh-TW" sz="1600" b="1" dirty="0" smtClean="0">
              <a:latin typeface="標楷體" pitchFamily="65" charset="-120"/>
              <a:ea typeface="標楷體" pitchFamily="65" charset="-120"/>
            </a:endParaRPr>
          </a:p>
          <a:p>
            <a:pPr>
              <a:buFont typeface="Arial" pitchFamily="34" charset="0"/>
              <a:buChar char="•"/>
            </a:pPr>
            <a:r>
              <a:rPr lang="zh-TW" altLang="en-US" sz="1600" dirty="0" smtClean="0">
                <a:latin typeface="標楷體" pitchFamily="65" charset="-120"/>
                <a:ea typeface="標楷體" pitchFamily="65" charset="-120"/>
              </a:rPr>
              <a:t>經紀商上傳扣款結果</a:t>
            </a:r>
            <a:endParaRPr lang="en-US" altLang="zh-TW" sz="1600" dirty="0" smtClean="0">
              <a:latin typeface="標楷體" pitchFamily="65" charset="-120"/>
              <a:ea typeface="標楷體" pitchFamily="65" charset="-120"/>
            </a:endParaRPr>
          </a:p>
        </p:txBody>
      </p:sp>
      <p:sp>
        <p:nvSpPr>
          <p:cNvPr id="41" name="投影片編號版面配置區 40"/>
          <p:cNvSpPr>
            <a:spLocks noGrp="1"/>
          </p:cNvSpPr>
          <p:nvPr>
            <p:ph type="sldNum" sz="quarter" idx="12"/>
          </p:nvPr>
        </p:nvSpPr>
        <p:spPr/>
        <p:txBody>
          <a:bodyPr/>
          <a:lstStyle/>
          <a:p>
            <a:fld id="{ACDF75D3-2848-47E0-95B1-CD1D5A238CD5}" type="slidenum">
              <a:rPr lang="zh-TW" altLang="en-US" smtClean="0"/>
              <a:pPr/>
              <a:t>10</a:t>
            </a:fld>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624078" indent="-514350"/>
            <a:r>
              <a:rPr lang="zh-TW" altLang="en-US" dirty="0" smtClean="0"/>
              <a:t>參、作業時程</a:t>
            </a:r>
            <a:r>
              <a:rPr lang="en-US" altLang="zh-TW" dirty="0" smtClean="0"/>
              <a:t>-</a:t>
            </a:r>
            <a:r>
              <a:rPr lang="zh-TW" altLang="en-US" dirty="0" smtClean="0"/>
              <a:t>部分競拍部分申購</a:t>
            </a:r>
            <a:endParaRPr lang="en-US" altLang="zh-TW" dirty="0" smtClean="0"/>
          </a:p>
        </p:txBody>
      </p:sp>
      <p:sp>
        <p:nvSpPr>
          <p:cNvPr id="3" name="內容版面配置區 2"/>
          <p:cNvSpPr>
            <a:spLocks noGrp="1"/>
          </p:cNvSpPr>
          <p:nvPr>
            <p:ph idx="1"/>
          </p:nvPr>
        </p:nvSpPr>
        <p:spPr>
          <a:xfrm>
            <a:off x="755576" y="2168860"/>
            <a:ext cx="8229600" cy="4325112"/>
          </a:xfrm>
        </p:spPr>
        <p:txBody>
          <a:bodyPr/>
          <a:lstStyle/>
          <a:p>
            <a:pPr>
              <a:buNone/>
            </a:pPr>
            <a:endParaRPr lang="en-US" altLang="zh-TW" dirty="0" smtClean="0"/>
          </a:p>
          <a:p>
            <a:endParaRPr lang="en-US" altLang="zh-TW" dirty="0" smtClean="0"/>
          </a:p>
          <a:p>
            <a:endParaRPr lang="zh-TW" altLang="en-US" sz="1600" dirty="0">
              <a:latin typeface="標楷體" pitchFamily="65" charset="-120"/>
              <a:cs typeface="+mn-cs"/>
            </a:endParaRPr>
          </a:p>
        </p:txBody>
      </p:sp>
      <p:cxnSp>
        <p:nvCxnSpPr>
          <p:cNvPr id="5" name="直線單箭頭接點 4"/>
          <p:cNvCxnSpPr/>
          <p:nvPr/>
        </p:nvCxnSpPr>
        <p:spPr>
          <a:xfrm>
            <a:off x="539552" y="2276872"/>
            <a:ext cx="828092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899592" y="2528900"/>
            <a:ext cx="430887" cy="3456384"/>
          </a:xfrm>
          <a:prstGeom prst="rect">
            <a:avLst/>
          </a:prstGeom>
          <a:noFill/>
        </p:spPr>
        <p:txBody>
          <a:bodyPr vert="eaVert" wrap="square" rtlCol="0">
            <a:spAutoFit/>
          </a:bodyPr>
          <a:lstStyle/>
          <a:p>
            <a:r>
              <a:rPr lang="zh-TW" altLang="en-US" sz="1600" b="1" dirty="0" smtClean="0">
                <a:latin typeface="標楷體" pitchFamily="65" charset="-120"/>
                <a:ea typeface="標楷體" pitchFamily="65" charset="-120"/>
              </a:rPr>
              <a:t>投標開始日</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刊登競拍公告</a:t>
            </a:r>
            <a:endParaRPr lang="zh-TW" altLang="en-US" sz="1600" dirty="0">
              <a:latin typeface="標楷體" pitchFamily="65" charset="-120"/>
              <a:ea typeface="標楷體" pitchFamily="65" charset="-120"/>
            </a:endParaRPr>
          </a:p>
        </p:txBody>
      </p:sp>
      <p:sp>
        <p:nvSpPr>
          <p:cNvPr id="8" name="文字方塊 7"/>
          <p:cNvSpPr txBox="1"/>
          <p:nvPr/>
        </p:nvSpPr>
        <p:spPr>
          <a:xfrm>
            <a:off x="1187624" y="2528900"/>
            <a:ext cx="923330" cy="3888432"/>
          </a:xfrm>
          <a:prstGeom prst="rect">
            <a:avLst/>
          </a:prstGeom>
          <a:noFill/>
        </p:spPr>
        <p:txBody>
          <a:bodyPr vert="eaVert" wrap="square" rtlCol="0">
            <a:spAutoFit/>
          </a:bodyPr>
          <a:lstStyle/>
          <a:p>
            <a:pPr>
              <a:buFont typeface="Arial" pitchFamily="34" charset="0"/>
              <a:buChar char="•"/>
            </a:pPr>
            <a:r>
              <a:rPr lang="zh-TW" altLang="en-US" sz="1600" dirty="0" smtClean="0">
                <a:latin typeface="標楷體" pitchFamily="65" charset="-120"/>
                <a:ea typeface="標楷體" pitchFamily="65" charset="-120"/>
              </a:rPr>
              <a:t>投標截止日</a:t>
            </a:r>
            <a:endParaRPr lang="en-US" altLang="zh-TW" sz="1600" dirty="0" smtClean="0">
              <a:latin typeface="標楷體" pitchFamily="65" charset="-120"/>
              <a:ea typeface="標楷體" pitchFamily="65" charset="-120"/>
            </a:endParaRPr>
          </a:p>
          <a:p>
            <a:pPr>
              <a:buFont typeface="Arial" pitchFamily="34" charset="0"/>
              <a:buChar char="•"/>
            </a:pPr>
            <a:r>
              <a:rPr lang="zh-TW" altLang="en-US" sz="1600" b="1" dirty="0" smtClean="0">
                <a:latin typeface="標楷體" pitchFamily="65" charset="-120"/>
                <a:ea typeface="標楷體" pitchFamily="65" charset="-120"/>
              </a:rPr>
              <a:t>保證金及投標處理費繳存往來銀行截止日</a:t>
            </a:r>
            <a:endParaRPr lang="en-US" altLang="zh-TW" sz="1600" b="1" dirty="0" smtClean="0">
              <a:latin typeface="標楷體" pitchFamily="65" charset="-120"/>
              <a:ea typeface="標楷體" pitchFamily="65" charset="-120"/>
            </a:endParaRPr>
          </a:p>
          <a:p>
            <a:pPr>
              <a:buFont typeface="Arial" pitchFamily="34" charset="0"/>
              <a:buChar char="•"/>
            </a:pPr>
            <a:r>
              <a:rPr lang="zh-TW" altLang="en-US" sz="1600" dirty="0" smtClean="0">
                <a:latin typeface="標楷體" pitchFamily="65" charset="-120"/>
                <a:ea typeface="標楷體" pitchFamily="65" charset="-120"/>
              </a:rPr>
              <a:t>經紀商下載投標資料辦理扣款</a:t>
            </a:r>
            <a:endParaRPr lang="zh-TW" altLang="en-US" sz="1600" dirty="0">
              <a:latin typeface="標楷體" pitchFamily="65" charset="-120"/>
              <a:ea typeface="標楷體" pitchFamily="65" charset="-120"/>
            </a:endParaRPr>
          </a:p>
        </p:txBody>
      </p:sp>
      <p:sp>
        <p:nvSpPr>
          <p:cNvPr id="9" name="文字方塊 8"/>
          <p:cNvSpPr txBox="1"/>
          <p:nvPr/>
        </p:nvSpPr>
        <p:spPr>
          <a:xfrm>
            <a:off x="534326" y="2528900"/>
            <a:ext cx="430887" cy="2160240"/>
          </a:xfrm>
          <a:prstGeom prst="rect">
            <a:avLst/>
          </a:prstGeom>
          <a:noFill/>
        </p:spPr>
        <p:txBody>
          <a:bodyPr vert="eaVert" wrap="square" rtlCol="0">
            <a:spAutoFit/>
          </a:bodyPr>
          <a:lstStyle/>
          <a:p>
            <a:r>
              <a:rPr lang="zh-TW" altLang="en-US" sz="1600" dirty="0" smtClean="0">
                <a:latin typeface="標楷體" pitchFamily="65" charset="-120"/>
                <a:ea typeface="標楷體" pitchFamily="65" charset="-120"/>
              </a:rPr>
              <a:t>證交所</a:t>
            </a:r>
            <a:r>
              <a:rPr lang="en-US" altLang="zh-TW" sz="1600" dirty="0" smtClean="0">
                <a:latin typeface="標楷體" pitchFamily="65" charset="-120"/>
                <a:ea typeface="標楷體" pitchFamily="65" charset="-120"/>
              </a:rPr>
              <a:t>MIC</a:t>
            </a:r>
            <a:r>
              <a:rPr lang="zh-TW" altLang="en-US" sz="1600" dirty="0" smtClean="0">
                <a:latin typeface="標楷體" pitchFamily="65" charset="-120"/>
                <a:ea typeface="標楷體" pitchFamily="65" charset="-120"/>
              </a:rPr>
              <a:t>公告</a:t>
            </a:r>
            <a:endParaRPr lang="zh-TW" altLang="en-US" sz="1600" dirty="0">
              <a:latin typeface="標楷體" pitchFamily="65" charset="-120"/>
              <a:ea typeface="標楷體" pitchFamily="65" charset="-120"/>
            </a:endParaRPr>
          </a:p>
        </p:txBody>
      </p:sp>
      <p:sp>
        <p:nvSpPr>
          <p:cNvPr id="10" name="文字方塊 9"/>
          <p:cNvSpPr txBox="1"/>
          <p:nvPr/>
        </p:nvSpPr>
        <p:spPr>
          <a:xfrm>
            <a:off x="2699792" y="2528900"/>
            <a:ext cx="1169551" cy="3816424"/>
          </a:xfrm>
          <a:prstGeom prst="rect">
            <a:avLst/>
          </a:prstGeom>
          <a:noFill/>
        </p:spPr>
        <p:txBody>
          <a:bodyPr vert="eaVert" wrap="square" rtlCol="0">
            <a:spAutoFit/>
          </a:bodyPr>
          <a:lstStyle/>
          <a:p>
            <a:pPr>
              <a:buFont typeface="Arial" pitchFamily="34" charset="0"/>
              <a:buChar char="•"/>
            </a:pPr>
            <a:r>
              <a:rPr lang="zh-TW" altLang="en-US" sz="1600" b="1" dirty="0" smtClean="0">
                <a:latin typeface="標楷體" pitchFamily="65" charset="-120"/>
                <a:ea typeface="標楷體" pitchFamily="65" charset="-120"/>
              </a:rPr>
              <a:t>開標日</a:t>
            </a:r>
            <a:endParaRPr lang="en-US" altLang="zh-TW" sz="1600" b="1" dirty="0" smtClean="0">
              <a:latin typeface="標楷體" pitchFamily="65" charset="-120"/>
              <a:ea typeface="標楷體" pitchFamily="65" charset="-120"/>
            </a:endParaRPr>
          </a:p>
          <a:p>
            <a:pPr>
              <a:buFont typeface="Arial" pitchFamily="34" charset="0"/>
              <a:buChar char="•"/>
            </a:pPr>
            <a:r>
              <a:rPr lang="zh-TW" altLang="en-US" sz="1600" dirty="0" smtClean="0">
                <a:latin typeface="標楷體" pitchFamily="65" charset="-120"/>
                <a:ea typeface="標楷體" pitchFamily="65" charset="-120"/>
              </a:rPr>
              <a:t>經紀商通知得標人得標及繳款</a:t>
            </a:r>
            <a:endParaRPr lang="en-US" altLang="zh-TW" sz="1600" dirty="0" smtClean="0">
              <a:latin typeface="標楷體" pitchFamily="65" charset="-120"/>
              <a:ea typeface="標楷體" pitchFamily="65" charset="-120"/>
            </a:endParaRPr>
          </a:p>
          <a:p>
            <a:pPr marL="88900" indent="-88900">
              <a:buFont typeface="Arial" pitchFamily="34" charset="0"/>
              <a:buChar char="•"/>
            </a:pPr>
            <a:r>
              <a:rPr lang="zh-TW" altLang="en-US" sz="1600" dirty="0" smtClean="0">
                <a:latin typeface="標楷體" pitchFamily="65" charset="-120"/>
                <a:ea typeface="標楷體" pitchFamily="65" charset="-120"/>
              </a:rPr>
              <a:t>經紀商通知往來銀行辦理未得標及不合格件退款作業</a:t>
            </a:r>
            <a:endParaRPr lang="zh-TW" altLang="en-US" sz="1600" dirty="0">
              <a:latin typeface="標楷體" pitchFamily="65" charset="-120"/>
              <a:ea typeface="標楷體" pitchFamily="65" charset="-120"/>
            </a:endParaRPr>
          </a:p>
        </p:txBody>
      </p:sp>
      <p:sp>
        <p:nvSpPr>
          <p:cNvPr id="11" name="文字方塊 10"/>
          <p:cNvSpPr txBox="1"/>
          <p:nvPr/>
        </p:nvSpPr>
        <p:spPr>
          <a:xfrm>
            <a:off x="3779912" y="2528900"/>
            <a:ext cx="430887" cy="3096344"/>
          </a:xfrm>
          <a:prstGeom prst="rect">
            <a:avLst/>
          </a:prstGeom>
          <a:noFill/>
        </p:spPr>
        <p:txBody>
          <a:bodyPr vert="eaVert" wrap="square" rtlCol="0">
            <a:spAutoFit/>
          </a:bodyPr>
          <a:lstStyle/>
          <a:p>
            <a:r>
              <a:rPr lang="zh-TW" altLang="en-US" sz="1600" dirty="0" smtClean="0">
                <a:latin typeface="標楷體" pitchFamily="65" charset="-120"/>
                <a:ea typeface="標楷體" pitchFamily="65" charset="-120"/>
              </a:rPr>
              <a:t>未得標及不合格件</a:t>
            </a:r>
            <a:r>
              <a:rPr lang="zh-TW" altLang="en-US" sz="1600" b="1" dirty="0" smtClean="0">
                <a:latin typeface="標楷體" pitchFamily="65" charset="-120"/>
                <a:ea typeface="標楷體" pitchFamily="65" charset="-120"/>
              </a:rPr>
              <a:t>退款日</a:t>
            </a:r>
            <a:endParaRPr lang="zh-TW" altLang="en-US" sz="1600" b="1" dirty="0">
              <a:latin typeface="標楷體" pitchFamily="65" charset="-120"/>
              <a:ea typeface="標楷體" pitchFamily="65" charset="-120"/>
            </a:endParaRPr>
          </a:p>
        </p:txBody>
      </p:sp>
      <p:sp>
        <p:nvSpPr>
          <p:cNvPr id="12" name="文字方塊 11"/>
          <p:cNvSpPr txBox="1"/>
          <p:nvPr/>
        </p:nvSpPr>
        <p:spPr>
          <a:xfrm>
            <a:off x="4139952" y="2528900"/>
            <a:ext cx="1415772" cy="4068452"/>
          </a:xfrm>
          <a:prstGeom prst="rect">
            <a:avLst/>
          </a:prstGeom>
          <a:noFill/>
        </p:spPr>
        <p:txBody>
          <a:bodyPr vert="eaVert" wrap="square" rtlCol="0">
            <a:spAutoFit/>
          </a:bodyPr>
          <a:lstStyle/>
          <a:p>
            <a:pPr marL="88900" indent="-88900">
              <a:buFont typeface="Arial" pitchFamily="34" charset="0"/>
              <a:buChar char="•"/>
            </a:pPr>
            <a:r>
              <a:rPr lang="zh-TW" altLang="en-US" sz="1600" b="1" dirty="0" smtClean="0">
                <a:latin typeface="標楷體" pitchFamily="65" charset="-120"/>
                <a:ea typeface="標楷體" pitchFamily="65" charset="-120"/>
              </a:rPr>
              <a:t>得標價款及得標手續費繳存往來銀行截止日</a:t>
            </a:r>
            <a:endParaRPr lang="en-US" altLang="zh-TW" sz="1600" b="1" dirty="0" smtClean="0">
              <a:latin typeface="標楷體" pitchFamily="65" charset="-120"/>
              <a:ea typeface="標楷體" pitchFamily="65" charset="-120"/>
            </a:endParaRPr>
          </a:p>
          <a:p>
            <a:pPr marL="88900" indent="-88900">
              <a:buFont typeface="Arial" pitchFamily="34" charset="0"/>
              <a:buChar char="•"/>
            </a:pPr>
            <a:r>
              <a:rPr lang="zh-TW" altLang="en-US" sz="1600" dirty="0" smtClean="0">
                <a:latin typeface="標楷體" pitchFamily="65" charset="-120"/>
                <a:ea typeface="標楷體" pitchFamily="65" charset="-120"/>
              </a:rPr>
              <a:t>經紀商通知銀行辦理得標價款及得標手續費扣款作業</a:t>
            </a:r>
            <a:endParaRPr lang="en-US" altLang="zh-TW" sz="1600" dirty="0" smtClean="0">
              <a:latin typeface="標楷體" pitchFamily="65" charset="-120"/>
              <a:ea typeface="標楷體" pitchFamily="65" charset="-120"/>
            </a:endParaRPr>
          </a:p>
          <a:p>
            <a:pPr marL="88900" indent="-88900">
              <a:buFont typeface="Arial" pitchFamily="34" charset="0"/>
              <a:buChar char="•"/>
            </a:pPr>
            <a:r>
              <a:rPr lang="zh-TW" altLang="en-US" sz="1600" dirty="0" smtClean="0">
                <a:latin typeface="標楷體" pitchFamily="65" charset="-120"/>
                <a:ea typeface="標楷體" pitchFamily="65" charset="-120"/>
              </a:rPr>
              <a:t>承銷商刊登承銷公告</a:t>
            </a:r>
            <a:endParaRPr lang="en-US" altLang="zh-TW" sz="1600" dirty="0" smtClean="0">
              <a:latin typeface="標楷體" pitchFamily="65" charset="-120"/>
              <a:ea typeface="標楷體" pitchFamily="65" charset="-120"/>
            </a:endParaRPr>
          </a:p>
          <a:p>
            <a:pPr marL="88900" indent="-88900">
              <a:buFont typeface="Arial" pitchFamily="34" charset="0"/>
              <a:buChar char="•"/>
            </a:pPr>
            <a:r>
              <a:rPr lang="zh-TW" altLang="en-US" sz="1600" dirty="0" smtClean="0">
                <a:solidFill>
                  <a:srgbClr val="FF0000"/>
                </a:solidFill>
                <a:latin typeface="標楷體" pitchFamily="65" charset="-120"/>
                <a:ea typeface="標楷體" pitchFamily="65" charset="-120"/>
              </a:rPr>
              <a:t>申購開始日</a:t>
            </a:r>
            <a:endParaRPr lang="zh-TW" altLang="en-US" sz="1600" dirty="0">
              <a:solidFill>
                <a:srgbClr val="FF0000"/>
              </a:solidFill>
              <a:latin typeface="標楷體" pitchFamily="65" charset="-120"/>
              <a:ea typeface="標楷體" pitchFamily="65" charset="-120"/>
            </a:endParaRPr>
          </a:p>
        </p:txBody>
      </p:sp>
      <p:sp>
        <p:nvSpPr>
          <p:cNvPr id="13" name="文字方塊 12"/>
          <p:cNvSpPr txBox="1"/>
          <p:nvPr/>
        </p:nvSpPr>
        <p:spPr>
          <a:xfrm>
            <a:off x="5508104" y="2528900"/>
            <a:ext cx="677108" cy="3312368"/>
          </a:xfrm>
          <a:prstGeom prst="rect">
            <a:avLst/>
          </a:prstGeom>
          <a:noFill/>
        </p:spPr>
        <p:txBody>
          <a:bodyPr vert="eaVert" wrap="square" rtlCol="0">
            <a:spAutoFit/>
          </a:bodyPr>
          <a:lstStyle/>
          <a:p>
            <a:pPr>
              <a:buFont typeface="Arial" pitchFamily="34" charset="0"/>
              <a:buChar char="•"/>
            </a:pPr>
            <a:r>
              <a:rPr lang="zh-TW" altLang="en-US" sz="1600" dirty="0" smtClean="0">
                <a:latin typeface="標楷體" pitchFamily="65" charset="-120"/>
                <a:ea typeface="標楷體" pitchFamily="65" charset="-120"/>
              </a:rPr>
              <a:t>得標價款及得標手續費</a:t>
            </a:r>
            <a:r>
              <a:rPr lang="zh-TW" altLang="en-US" sz="1600" b="1" dirty="0" smtClean="0">
                <a:latin typeface="標楷體" pitchFamily="65" charset="-120"/>
                <a:ea typeface="標楷體" pitchFamily="65" charset="-120"/>
              </a:rPr>
              <a:t>扣款日</a:t>
            </a:r>
            <a:endParaRPr lang="en-US" altLang="zh-TW" sz="1600" b="1" dirty="0" smtClean="0">
              <a:latin typeface="標楷體" pitchFamily="65" charset="-120"/>
              <a:ea typeface="標楷體" pitchFamily="65" charset="-120"/>
            </a:endParaRPr>
          </a:p>
          <a:p>
            <a:pPr>
              <a:buFont typeface="Arial" pitchFamily="34" charset="0"/>
              <a:buChar char="•"/>
            </a:pPr>
            <a:r>
              <a:rPr lang="zh-TW" altLang="en-US" sz="1600" dirty="0" smtClean="0">
                <a:latin typeface="標楷體" pitchFamily="65" charset="-120"/>
                <a:ea typeface="標楷體" pitchFamily="65" charset="-120"/>
              </a:rPr>
              <a:t>經紀商於競拍系統上傳扣款結果</a:t>
            </a:r>
            <a:endParaRPr lang="en-US" altLang="zh-TW" sz="1600" dirty="0" smtClean="0">
              <a:latin typeface="標楷體" pitchFamily="65" charset="-120"/>
              <a:ea typeface="標楷體" pitchFamily="65" charset="-120"/>
            </a:endParaRPr>
          </a:p>
        </p:txBody>
      </p:sp>
      <p:sp>
        <p:nvSpPr>
          <p:cNvPr id="24" name="文字方塊 23"/>
          <p:cNvSpPr txBox="1"/>
          <p:nvPr/>
        </p:nvSpPr>
        <p:spPr>
          <a:xfrm>
            <a:off x="539552" y="1844824"/>
            <a:ext cx="504056"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T-5</a:t>
            </a:r>
            <a:endParaRPr lang="zh-TW" altLang="en-US" sz="1600" dirty="0">
              <a:latin typeface="Times New Roman" pitchFamily="18" charset="0"/>
              <a:cs typeface="Times New Roman" pitchFamily="18" charset="0"/>
            </a:endParaRPr>
          </a:p>
        </p:txBody>
      </p:sp>
      <p:cxnSp>
        <p:nvCxnSpPr>
          <p:cNvPr id="25" name="直線接點 24"/>
          <p:cNvCxnSpPr/>
          <p:nvPr/>
        </p:nvCxnSpPr>
        <p:spPr>
          <a:xfrm>
            <a:off x="755576" y="2132856"/>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899592" y="1844824"/>
            <a:ext cx="504056"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T-4</a:t>
            </a:r>
            <a:endParaRPr lang="zh-TW" altLang="en-US" sz="1600" dirty="0">
              <a:latin typeface="Times New Roman" pitchFamily="18" charset="0"/>
              <a:cs typeface="Times New Roman" pitchFamily="18" charset="0"/>
            </a:endParaRPr>
          </a:p>
        </p:txBody>
      </p:sp>
      <p:cxnSp>
        <p:nvCxnSpPr>
          <p:cNvPr id="27" name="直線接點 26"/>
          <p:cNvCxnSpPr/>
          <p:nvPr/>
        </p:nvCxnSpPr>
        <p:spPr>
          <a:xfrm>
            <a:off x="1115616" y="2132856"/>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文字方塊 27"/>
          <p:cNvSpPr txBox="1"/>
          <p:nvPr/>
        </p:nvSpPr>
        <p:spPr>
          <a:xfrm>
            <a:off x="1439652" y="1844824"/>
            <a:ext cx="504056"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T-2</a:t>
            </a:r>
            <a:endParaRPr lang="zh-TW" altLang="en-US" sz="1600" dirty="0">
              <a:latin typeface="Times New Roman" pitchFamily="18" charset="0"/>
              <a:cs typeface="Times New Roman" pitchFamily="18" charset="0"/>
            </a:endParaRPr>
          </a:p>
        </p:txBody>
      </p:sp>
      <p:cxnSp>
        <p:nvCxnSpPr>
          <p:cNvPr id="29" name="直線接點 28"/>
          <p:cNvCxnSpPr/>
          <p:nvPr/>
        </p:nvCxnSpPr>
        <p:spPr>
          <a:xfrm>
            <a:off x="1655676" y="2132856"/>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3131840" y="1844824"/>
            <a:ext cx="360040"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T</a:t>
            </a:r>
            <a:endParaRPr lang="zh-TW" altLang="en-US" sz="1600" dirty="0">
              <a:latin typeface="Times New Roman" pitchFamily="18" charset="0"/>
              <a:cs typeface="Times New Roman" pitchFamily="18" charset="0"/>
            </a:endParaRPr>
          </a:p>
        </p:txBody>
      </p:sp>
      <p:cxnSp>
        <p:nvCxnSpPr>
          <p:cNvPr id="31" name="直線接點 30"/>
          <p:cNvCxnSpPr/>
          <p:nvPr/>
        </p:nvCxnSpPr>
        <p:spPr>
          <a:xfrm>
            <a:off x="3275856" y="2132856"/>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2" name="文字方塊 31"/>
          <p:cNvSpPr txBox="1"/>
          <p:nvPr/>
        </p:nvSpPr>
        <p:spPr>
          <a:xfrm>
            <a:off x="3743908" y="1830306"/>
            <a:ext cx="576064"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T+1</a:t>
            </a:r>
            <a:endParaRPr lang="zh-TW" altLang="en-US" sz="1600" dirty="0">
              <a:latin typeface="Times New Roman" pitchFamily="18" charset="0"/>
              <a:cs typeface="Times New Roman" pitchFamily="18" charset="0"/>
            </a:endParaRPr>
          </a:p>
        </p:txBody>
      </p:sp>
      <p:cxnSp>
        <p:nvCxnSpPr>
          <p:cNvPr id="33" name="直線接點 32"/>
          <p:cNvCxnSpPr/>
          <p:nvPr/>
        </p:nvCxnSpPr>
        <p:spPr>
          <a:xfrm>
            <a:off x="3995936" y="2096852"/>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文字方塊 33"/>
          <p:cNvSpPr txBox="1"/>
          <p:nvPr/>
        </p:nvSpPr>
        <p:spPr>
          <a:xfrm>
            <a:off x="4608004" y="1844824"/>
            <a:ext cx="576064"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T+2</a:t>
            </a:r>
            <a:endParaRPr lang="zh-TW" altLang="en-US" sz="1600" dirty="0">
              <a:latin typeface="Times New Roman" pitchFamily="18" charset="0"/>
              <a:cs typeface="Times New Roman" pitchFamily="18" charset="0"/>
            </a:endParaRPr>
          </a:p>
        </p:txBody>
      </p:sp>
      <p:cxnSp>
        <p:nvCxnSpPr>
          <p:cNvPr id="35" name="直線接點 34"/>
          <p:cNvCxnSpPr/>
          <p:nvPr/>
        </p:nvCxnSpPr>
        <p:spPr>
          <a:xfrm>
            <a:off x="4896036" y="2132856"/>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6" name="文字方塊 35"/>
          <p:cNvSpPr txBox="1"/>
          <p:nvPr/>
        </p:nvSpPr>
        <p:spPr>
          <a:xfrm>
            <a:off x="6444208" y="1844824"/>
            <a:ext cx="576064"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T+4</a:t>
            </a:r>
            <a:endParaRPr lang="zh-TW" altLang="en-US" sz="1600" dirty="0">
              <a:latin typeface="Times New Roman" pitchFamily="18" charset="0"/>
              <a:cs typeface="Times New Roman" pitchFamily="18" charset="0"/>
            </a:endParaRPr>
          </a:p>
        </p:txBody>
      </p:sp>
      <p:cxnSp>
        <p:nvCxnSpPr>
          <p:cNvPr id="37" name="直線接點 36"/>
          <p:cNvCxnSpPr/>
          <p:nvPr/>
        </p:nvCxnSpPr>
        <p:spPr>
          <a:xfrm>
            <a:off x="6660232" y="2132856"/>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8" name="文字方塊 37"/>
          <p:cNvSpPr txBox="1"/>
          <p:nvPr/>
        </p:nvSpPr>
        <p:spPr>
          <a:xfrm>
            <a:off x="6264188" y="2528900"/>
            <a:ext cx="923330" cy="3816424"/>
          </a:xfrm>
          <a:prstGeom prst="rect">
            <a:avLst/>
          </a:prstGeom>
          <a:noFill/>
        </p:spPr>
        <p:txBody>
          <a:bodyPr vert="eaVert" wrap="square" rtlCol="0">
            <a:spAutoFit/>
          </a:bodyPr>
          <a:lstStyle/>
          <a:p>
            <a:pPr marL="88900" indent="-88900">
              <a:buFont typeface="Arial" pitchFamily="34" charset="0"/>
              <a:buChar char="•"/>
            </a:pPr>
            <a:r>
              <a:rPr lang="zh-TW" altLang="en-US" sz="1600" dirty="0" smtClean="0">
                <a:latin typeface="標楷體" pitchFamily="65" charset="-120"/>
                <a:ea typeface="標楷體" pitchFamily="65" charset="-120"/>
              </a:rPr>
              <a:t>經紀商辦理沒入保證金、投標處理費、得標價款、得標手費續之價款解交</a:t>
            </a:r>
            <a:endParaRPr lang="en-US" altLang="zh-TW" sz="1600" dirty="0" smtClean="0">
              <a:latin typeface="標楷體" pitchFamily="65" charset="-120"/>
              <a:ea typeface="標楷體" pitchFamily="65" charset="-120"/>
            </a:endParaRPr>
          </a:p>
          <a:p>
            <a:pPr>
              <a:buFont typeface="Arial" pitchFamily="34" charset="0"/>
              <a:buChar char="•"/>
            </a:pPr>
            <a:r>
              <a:rPr lang="zh-TW" altLang="en-US" sz="1600" dirty="0" smtClean="0">
                <a:solidFill>
                  <a:srgbClr val="FF0000"/>
                </a:solidFill>
                <a:latin typeface="標楷體" pitchFamily="65" charset="-120"/>
                <a:ea typeface="標楷體" pitchFamily="65" charset="-120"/>
              </a:rPr>
              <a:t>申購截止日</a:t>
            </a:r>
            <a:r>
              <a:rPr lang="en-US" altLang="zh-TW" sz="1600" dirty="0" smtClean="0">
                <a:solidFill>
                  <a:srgbClr val="FF0000"/>
                </a:solidFill>
                <a:latin typeface="標楷體" pitchFamily="65" charset="-120"/>
                <a:ea typeface="標楷體" pitchFamily="65" charset="-120"/>
              </a:rPr>
              <a:t>/</a:t>
            </a:r>
            <a:r>
              <a:rPr lang="zh-TW" altLang="en-US" sz="1600" dirty="0" smtClean="0">
                <a:solidFill>
                  <a:srgbClr val="FF0000"/>
                </a:solidFill>
                <a:latin typeface="標楷體" pitchFamily="65" charset="-120"/>
                <a:ea typeface="標楷體" pitchFamily="65" charset="-120"/>
              </a:rPr>
              <a:t>申購款繳存往來銀行截止日</a:t>
            </a:r>
            <a:endParaRPr lang="en-US" altLang="zh-TW" sz="1600" dirty="0" smtClean="0">
              <a:solidFill>
                <a:srgbClr val="FF0000"/>
              </a:solidFill>
              <a:latin typeface="標楷體" pitchFamily="65" charset="-120"/>
              <a:ea typeface="標楷體" pitchFamily="65" charset="-120"/>
            </a:endParaRPr>
          </a:p>
        </p:txBody>
      </p:sp>
      <p:sp>
        <p:nvSpPr>
          <p:cNvPr id="42" name="文字方塊 41"/>
          <p:cNvSpPr txBox="1"/>
          <p:nvPr/>
        </p:nvSpPr>
        <p:spPr>
          <a:xfrm>
            <a:off x="7812360" y="1844824"/>
            <a:ext cx="576064"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T+7</a:t>
            </a:r>
            <a:endParaRPr lang="zh-TW" altLang="en-US" sz="1600" dirty="0">
              <a:latin typeface="Times New Roman" pitchFamily="18" charset="0"/>
              <a:cs typeface="Times New Roman" pitchFamily="18" charset="0"/>
            </a:endParaRPr>
          </a:p>
        </p:txBody>
      </p:sp>
      <p:cxnSp>
        <p:nvCxnSpPr>
          <p:cNvPr id="43" name="直線接點 42"/>
          <p:cNvCxnSpPr/>
          <p:nvPr/>
        </p:nvCxnSpPr>
        <p:spPr>
          <a:xfrm>
            <a:off x="8064388" y="2132856"/>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4" name="文字方塊 43"/>
          <p:cNvSpPr txBox="1"/>
          <p:nvPr/>
        </p:nvSpPr>
        <p:spPr>
          <a:xfrm>
            <a:off x="7848364" y="2528900"/>
            <a:ext cx="430887" cy="3780420"/>
          </a:xfrm>
          <a:prstGeom prst="rect">
            <a:avLst/>
          </a:prstGeom>
          <a:noFill/>
        </p:spPr>
        <p:txBody>
          <a:bodyPr vert="eaVert" wrap="square" rtlCol="0">
            <a:spAutoFit/>
          </a:bodyPr>
          <a:lstStyle/>
          <a:p>
            <a:r>
              <a:rPr lang="zh-TW" altLang="en-US" sz="1600" dirty="0" smtClean="0">
                <a:solidFill>
                  <a:srgbClr val="FF0000"/>
                </a:solidFill>
                <a:latin typeface="標楷體" pitchFamily="65" charset="-120"/>
                <a:ea typeface="標楷體" pitchFamily="65" charset="-120"/>
              </a:rPr>
              <a:t>未中籤及不合格件退款日</a:t>
            </a:r>
            <a:r>
              <a:rPr lang="en-US" altLang="zh-TW" sz="1600" dirty="0" smtClean="0">
                <a:solidFill>
                  <a:srgbClr val="FF0000"/>
                </a:solidFill>
                <a:latin typeface="標楷體" pitchFamily="65" charset="-120"/>
                <a:ea typeface="標楷體" pitchFamily="65" charset="-120"/>
              </a:rPr>
              <a:t>/</a:t>
            </a:r>
            <a:r>
              <a:rPr lang="zh-TW" altLang="en-US" sz="1600" dirty="0" smtClean="0">
                <a:solidFill>
                  <a:srgbClr val="FF0000"/>
                </a:solidFill>
                <a:latin typeface="標楷體" pitchFamily="65" charset="-120"/>
                <a:ea typeface="標楷體" pitchFamily="65" charset="-120"/>
              </a:rPr>
              <a:t>申購款解交日</a:t>
            </a:r>
            <a:endParaRPr lang="zh-TW" altLang="en-US" sz="1600" dirty="0">
              <a:solidFill>
                <a:srgbClr val="FF0000"/>
              </a:solidFill>
              <a:latin typeface="標楷體" pitchFamily="65" charset="-120"/>
              <a:ea typeface="標楷體" pitchFamily="65" charset="-120"/>
            </a:endParaRPr>
          </a:p>
        </p:txBody>
      </p:sp>
      <p:sp>
        <p:nvSpPr>
          <p:cNvPr id="45" name="文字方塊 44"/>
          <p:cNvSpPr txBox="1"/>
          <p:nvPr/>
        </p:nvSpPr>
        <p:spPr>
          <a:xfrm>
            <a:off x="5544108" y="1844824"/>
            <a:ext cx="576064"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T+3</a:t>
            </a:r>
            <a:endParaRPr lang="zh-TW" altLang="en-US" sz="1600" dirty="0">
              <a:latin typeface="Times New Roman" pitchFamily="18" charset="0"/>
              <a:cs typeface="Times New Roman" pitchFamily="18" charset="0"/>
            </a:endParaRPr>
          </a:p>
        </p:txBody>
      </p:sp>
      <p:cxnSp>
        <p:nvCxnSpPr>
          <p:cNvPr id="46" name="直線接點 45"/>
          <p:cNvCxnSpPr/>
          <p:nvPr/>
        </p:nvCxnSpPr>
        <p:spPr>
          <a:xfrm>
            <a:off x="5832140" y="2132856"/>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9" name="文字方塊 48"/>
          <p:cNvSpPr txBox="1"/>
          <p:nvPr/>
        </p:nvSpPr>
        <p:spPr>
          <a:xfrm>
            <a:off x="2195736" y="1844824"/>
            <a:ext cx="504056"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T-1</a:t>
            </a:r>
            <a:endParaRPr lang="zh-TW" altLang="en-US" sz="1600" dirty="0">
              <a:latin typeface="Times New Roman" pitchFamily="18" charset="0"/>
              <a:cs typeface="Times New Roman" pitchFamily="18" charset="0"/>
            </a:endParaRPr>
          </a:p>
        </p:txBody>
      </p:sp>
      <p:cxnSp>
        <p:nvCxnSpPr>
          <p:cNvPr id="50" name="直線接點 49"/>
          <p:cNvCxnSpPr/>
          <p:nvPr/>
        </p:nvCxnSpPr>
        <p:spPr>
          <a:xfrm>
            <a:off x="2411760" y="2132856"/>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文字方塊 50"/>
          <p:cNvSpPr txBox="1"/>
          <p:nvPr/>
        </p:nvSpPr>
        <p:spPr>
          <a:xfrm>
            <a:off x="2051720" y="2528900"/>
            <a:ext cx="677108" cy="3384376"/>
          </a:xfrm>
          <a:prstGeom prst="rect">
            <a:avLst/>
          </a:prstGeom>
          <a:noFill/>
        </p:spPr>
        <p:txBody>
          <a:bodyPr vert="eaVert" wrap="square" rtlCol="0">
            <a:spAutoFit/>
          </a:bodyPr>
          <a:lstStyle/>
          <a:p>
            <a:pPr>
              <a:buFont typeface="Arial" pitchFamily="34" charset="0"/>
              <a:buChar char="•"/>
            </a:pPr>
            <a:r>
              <a:rPr lang="zh-TW" altLang="en-US" sz="1600" b="1" dirty="0" smtClean="0">
                <a:latin typeface="標楷體" pitchFamily="65" charset="-120"/>
                <a:ea typeface="標楷體" pitchFamily="65" charset="-120"/>
              </a:rPr>
              <a:t>保證金及投標處理費扣繳日</a:t>
            </a:r>
            <a:endParaRPr lang="en-US" altLang="zh-TW" sz="1600" b="1" dirty="0" smtClean="0">
              <a:latin typeface="標楷體" pitchFamily="65" charset="-120"/>
              <a:ea typeface="標楷體" pitchFamily="65" charset="-120"/>
            </a:endParaRPr>
          </a:p>
          <a:p>
            <a:pPr>
              <a:buFont typeface="Arial" pitchFamily="34" charset="0"/>
              <a:buChar char="•"/>
            </a:pPr>
            <a:r>
              <a:rPr lang="zh-TW" altLang="en-US" sz="1600" dirty="0" smtClean="0">
                <a:latin typeface="標楷體" pitchFamily="65" charset="-120"/>
                <a:ea typeface="標楷體" pitchFamily="65" charset="-120"/>
              </a:rPr>
              <a:t>經紀商上傳扣款結果</a:t>
            </a:r>
            <a:endParaRPr lang="en-US" altLang="zh-TW" sz="1600" dirty="0" smtClean="0">
              <a:latin typeface="標楷體" pitchFamily="65" charset="-120"/>
              <a:ea typeface="標楷體" pitchFamily="65" charset="-120"/>
            </a:endParaRPr>
          </a:p>
        </p:txBody>
      </p:sp>
      <p:sp>
        <p:nvSpPr>
          <p:cNvPr id="40" name="文字方塊 39"/>
          <p:cNvSpPr txBox="1"/>
          <p:nvPr/>
        </p:nvSpPr>
        <p:spPr>
          <a:xfrm>
            <a:off x="6984268" y="1844824"/>
            <a:ext cx="576064"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T+5</a:t>
            </a:r>
            <a:endParaRPr lang="zh-TW" altLang="en-US" sz="1600" dirty="0">
              <a:latin typeface="Times New Roman" pitchFamily="18" charset="0"/>
              <a:cs typeface="Times New Roman" pitchFamily="18" charset="0"/>
            </a:endParaRPr>
          </a:p>
        </p:txBody>
      </p:sp>
      <p:cxnSp>
        <p:nvCxnSpPr>
          <p:cNvPr id="41" name="直線接點 40"/>
          <p:cNvCxnSpPr/>
          <p:nvPr/>
        </p:nvCxnSpPr>
        <p:spPr>
          <a:xfrm>
            <a:off x="7285074" y="2132856"/>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7056276" y="2528900"/>
            <a:ext cx="430887" cy="3816424"/>
          </a:xfrm>
          <a:prstGeom prst="rect">
            <a:avLst/>
          </a:prstGeom>
          <a:noFill/>
        </p:spPr>
        <p:txBody>
          <a:bodyPr vert="eaVert" wrap="square" rtlCol="0">
            <a:spAutoFit/>
          </a:bodyPr>
          <a:lstStyle/>
          <a:p>
            <a:r>
              <a:rPr lang="zh-TW" altLang="en-US" sz="1600" dirty="0" smtClean="0">
                <a:solidFill>
                  <a:srgbClr val="FF0000"/>
                </a:solidFill>
                <a:latin typeface="標楷體" pitchFamily="65" charset="-120"/>
                <a:ea typeface="標楷體" pitchFamily="65" charset="-120"/>
              </a:rPr>
              <a:t>申購款扣繳日</a:t>
            </a:r>
            <a:endParaRPr lang="en-US" altLang="zh-TW" sz="1600" dirty="0" smtClean="0">
              <a:solidFill>
                <a:srgbClr val="FF0000"/>
              </a:solidFill>
              <a:latin typeface="標楷體" pitchFamily="65" charset="-120"/>
              <a:ea typeface="標楷體" pitchFamily="65" charset="-120"/>
            </a:endParaRPr>
          </a:p>
        </p:txBody>
      </p:sp>
      <p:sp>
        <p:nvSpPr>
          <p:cNvPr id="52" name="文字方塊 51"/>
          <p:cNvSpPr txBox="1"/>
          <p:nvPr/>
        </p:nvSpPr>
        <p:spPr>
          <a:xfrm>
            <a:off x="7416316" y="1844824"/>
            <a:ext cx="576064"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T+6</a:t>
            </a:r>
            <a:endParaRPr lang="zh-TW" altLang="en-US" sz="1600" dirty="0">
              <a:latin typeface="Times New Roman" pitchFamily="18" charset="0"/>
              <a:cs typeface="Times New Roman" pitchFamily="18" charset="0"/>
            </a:endParaRPr>
          </a:p>
        </p:txBody>
      </p:sp>
      <p:cxnSp>
        <p:nvCxnSpPr>
          <p:cNvPr id="53" name="直線接點 52"/>
          <p:cNvCxnSpPr/>
          <p:nvPr/>
        </p:nvCxnSpPr>
        <p:spPr>
          <a:xfrm>
            <a:off x="7668344" y="2132856"/>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4" name="文字方塊 53"/>
          <p:cNvSpPr txBox="1"/>
          <p:nvPr/>
        </p:nvSpPr>
        <p:spPr>
          <a:xfrm>
            <a:off x="7452320" y="2528900"/>
            <a:ext cx="430887" cy="3096344"/>
          </a:xfrm>
          <a:prstGeom prst="rect">
            <a:avLst/>
          </a:prstGeom>
          <a:noFill/>
        </p:spPr>
        <p:txBody>
          <a:bodyPr vert="eaVert" wrap="square" rtlCol="0">
            <a:spAutoFit/>
          </a:bodyPr>
          <a:lstStyle/>
          <a:p>
            <a:r>
              <a:rPr lang="zh-TW" altLang="en-US" sz="1600" dirty="0" smtClean="0">
                <a:solidFill>
                  <a:srgbClr val="FF0000"/>
                </a:solidFill>
                <a:latin typeface="標楷體" pitchFamily="65" charset="-120"/>
                <a:ea typeface="標楷體" pitchFamily="65" charset="-120"/>
              </a:rPr>
              <a:t>公開抽籤日</a:t>
            </a:r>
            <a:endParaRPr lang="zh-TW" altLang="en-US" sz="1600" dirty="0">
              <a:solidFill>
                <a:srgbClr val="FF0000"/>
              </a:solidFill>
              <a:latin typeface="標楷體" pitchFamily="65" charset="-120"/>
              <a:ea typeface="標楷體" pitchFamily="65" charset="-120"/>
            </a:endParaRPr>
          </a:p>
        </p:txBody>
      </p:sp>
      <p:sp>
        <p:nvSpPr>
          <p:cNvPr id="56" name="文字方塊 55"/>
          <p:cNvSpPr txBox="1"/>
          <p:nvPr/>
        </p:nvSpPr>
        <p:spPr>
          <a:xfrm>
            <a:off x="8244408" y="1844824"/>
            <a:ext cx="720080" cy="338554"/>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T+10</a:t>
            </a:r>
            <a:endParaRPr lang="zh-TW" altLang="en-US" sz="1600" dirty="0">
              <a:latin typeface="Times New Roman" pitchFamily="18" charset="0"/>
              <a:cs typeface="Times New Roman" pitchFamily="18" charset="0"/>
            </a:endParaRPr>
          </a:p>
        </p:txBody>
      </p:sp>
      <p:cxnSp>
        <p:nvCxnSpPr>
          <p:cNvPr id="57" name="直線接點 56"/>
          <p:cNvCxnSpPr/>
          <p:nvPr/>
        </p:nvCxnSpPr>
        <p:spPr>
          <a:xfrm>
            <a:off x="8568444" y="2132856"/>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8" name="文字方塊 57"/>
          <p:cNvSpPr txBox="1"/>
          <p:nvPr/>
        </p:nvSpPr>
        <p:spPr>
          <a:xfrm>
            <a:off x="8353581" y="2528900"/>
            <a:ext cx="430887" cy="3096344"/>
          </a:xfrm>
          <a:prstGeom prst="rect">
            <a:avLst/>
          </a:prstGeom>
          <a:noFill/>
        </p:spPr>
        <p:txBody>
          <a:bodyPr vert="eaVert" wrap="square" rtlCol="0">
            <a:spAutoFit/>
          </a:bodyPr>
          <a:lstStyle/>
          <a:p>
            <a:r>
              <a:rPr lang="zh-TW" altLang="en-US" sz="1600" dirty="0" smtClean="0">
                <a:latin typeface="標楷體" pitchFamily="65" charset="-120"/>
                <a:ea typeface="標楷體" pitchFamily="65" charset="-120"/>
              </a:rPr>
              <a:t>掛牌日</a:t>
            </a:r>
            <a:endParaRPr lang="zh-TW" altLang="en-US" sz="1600" dirty="0">
              <a:latin typeface="標楷體" pitchFamily="65" charset="-120"/>
              <a:ea typeface="標楷體" pitchFamily="65" charset="-120"/>
            </a:endParaRPr>
          </a:p>
        </p:txBody>
      </p:sp>
      <p:sp>
        <p:nvSpPr>
          <p:cNvPr id="59" name="投影片編號版面配置區 58"/>
          <p:cNvSpPr>
            <a:spLocks noGrp="1"/>
          </p:cNvSpPr>
          <p:nvPr>
            <p:ph type="sldNum" sz="quarter" idx="12"/>
          </p:nvPr>
        </p:nvSpPr>
        <p:spPr/>
        <p:txBody>
          <a:bodyPr/>
          <a:lstStyle/>
          <a:p>
            <a:fld id="{ACDF75D3-2848-47E0-95B1-CD1D5A238CD5}" type="slidenum">
              <a:rPr lang="zh-TW" altLang="en-US" smtClean="0"/>
              <a:pPr/>
              <a:t>11</a:t>
            </a:fld>
            <a:endParaRPr lang="zh-TW"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57200" y="2276872"/>
            <a:ext cx="8458200" cy="1470025"/>
          </a:xfrm>
        </p:spPr>
        <p:txBody>
          <a:bodyPr/>
          <a:lstStyle/>
          <a:p>
            <a:pPr algn="ctr"/>
            <a:r>
              <a:rPr lang="zh-TW" altLang="en-US" dirty="0" smtClean="0"/>
              <a:t>肆、承銷規範</a:t>
            </a:r>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latin typeface="標楷體" pitchFamily="65" charset="-120"/>
                <a:ea typeface="標楷體" pitchFamily="65" charset="-120"/>
              </a:rPr>
              <a:t>肆、承銷規範</a:t>
            </a:r>
            <a:endParaRPr lang="en-US" altLang="zh-TW" dirty="0" smtClean="0">
              <a:latin typeface="標楷體" pitchFamily="65" charset="-120"/>
              <a:ea typeface="標楷體" pitchFamily="65" charset="-120"/>
            </a:endParaRPr>
          </a:p>
        </p:txBody>
      </p:sp>
      <p:sp>
        <p:nvSpPr>
          <p:cNvPr id="3" name="內容版面配置區 2"/>
          <p:cNvSpPr>
            <a:spLocks noGrp="1"/>
          </p:cNvSpPr>
          <p:nvPr>
            <p:ph sz="half" idx="1"/>
          </p:nvPr>
        </p:nvSpPr>
        <p:spPr/>
        <p:txBody>
          <a:bodyPr>
            <a:normAutofit/>
          </a:bodyPr>
          <a:lstStyle/>
          <a:p>
            <a:pPr>
              <a:lnSpc>
                <a:spcPct val="150000"/>
              </a:lnSpc>
              <a:buFont typeface="Wingdings" pitchFamily="2" charset="2"/>
              <a:buChar char="n"/>
            </a:pPr>
            <a:r>
              <a:rPr lang="zh-TW" altLang="en-US" sz="2400" dirty="0" smtClean="0">
                <a:latin typeface="標楷體" pitchFamily="65" charset="-120"/>
                <a:ea typeface="標楷體" pitchFamily="65" charset="-120"/>
              </a:rPr>
              <a:t>投標方式</a:t>
            </a:r>
            <a:endParaRPr lang="en-US" altLang="zh-TW" sz="2400" dirty="0" smtClean="0">
              <a:latin typeface="標楷體" pitchFamily="65" charset="-120"/>
              <a:ea typeface="標楷體" pitchFamily="65" charset="-120"/>
            </a:endParaRPr>
          </a:p>
          <a:p>
            <a:pPr>
              <a:lnSpc>
                <a:spcPct val="150000"/>
              </a:lnSpc>
              <a:buFont typeface="Wingdings" pitchFamily="2" charset="2"/>
              <a:buChar char="n"/>
            </a:pPr>
            <a:r>
              <a:rPr lang="zh-TW" altLang="en-US" sz="2400" dirty="0" smtClean="0">
                <a:latin typeface="標楷體" pitchFamily="65" charset="-120"/>
                <a:ea typeface="標楷體" pitchFamily="65" charset="-120"/>
              </a:rPr>
              <a:t>競價方式</a:t>
            </a:r>
            <a:endParaRPr lang="en-US" altLang="zh-TW" sz="2400" dirty="0" smtClean="0">
              <a:latin typeface="標楷體" pitchFamily="65" charset="-120"/>
              <a:ea typeface="標楷體" pitchFamily="65" charset="-120"/>
            </a:endParaRPr>
          </a:p>
          <a:p>
            <a:pPr>
              <a:lnSpc>
                <a:spcPct val="150000"/>
              </a:lnSpc>
              <a:buFont typeface="Wingdings" pitchFamily="2" charset="2"/>
              <a:buChar char="n"/>
            </a:pPr>
            <a:r>
              <a:rPr lang="zh-TW" altLang="en-US" sz="2400" dirty="0" smtClean="0">
                <a:latin typeface="標楷體" pitchFamily="65" charset="-120"/>
                <a:ea typeface="標楷體" pitchFamily="65" charset="-120"/>
              </a:rPr>
              <a:t>最低承銷價格</a:t>
            </a:r>
            <a:endParaRPr lang="en-US" altLang="zh-TW" sz="2400" dirty="0" smtClean="0">
              <a:latin typeface="標楷體" pitchFamily="65" charset="-120"/>
              <a:ea typeface="標楷體" pitchFamily="65" charset="-120"/>
            </a:endParaRPr>
          </a:p>
          <a:p>
            <a:pPr>
              <a:lnSpc>
                <a:spcPct val="150000"/>
              </a:lnSpc>
              <a:buFont typeface="Wingdings" pitchFamily="2" charset="2"/>
              <a:buChar char="n"/>
            </a:pPr>
            <a:r>
              <a:rPr lang="zh-TW" altLang="en-US" sz="2400" dirty="0" smtClean="0">
                <a:latin typeface="標楷體" pitchFamily="65" charset="-120"/>
                <a:ea typeface="標楷體" pitchFamily="65" charset="-120"/>
              </a:rPr>
              <a:t>參與投標對象</a:t>
            </a:r>
            <a:endParaRPr lang="en-US" altLang="zh-TW" sz="2400" dirty="0" smtClean="0">
              <a:latin typeface="標楷體" pitchFamily="65" charset="-120"/>
              <a:ea typeface="標楷體" pitchFamily="65" charset="-120"/>
            </a:endParaRPr>
          </a:p>
          <a:p>
            <a:pPr>
              <a:lnSpc>
                <a:spcPct val="150000"/>
              </a:lnSpc>
              <a:buFont typeface="Wingdings" pitchFamily="2" charset="2"/>
              <a:buChar char="n"/>
            </a:pPr>
            <a:r>
              <a:rPr lang="zh-TW" altLang="en-US" sz="2400" dirty="0" smtClean="0">
                <a:latin typeface="標楷體" pitchFamily="65" charset="-120"/>
                <a:ea typeface="標楷體" pitchFamily="65" charset="-120"/>
              </a:rPr>
              <a:t>認購數量上限</a:t>
            </a:r>
            <a:endParaRPr lang="en-US" altLang="zh-TW" sz="2400" dirty="0" smtClean="0">
              <a:latin typeface="標楷體" pitchFamily="65" charset="-120"/>
              <a:ea typeface="標楷體" pitchFamily="65" charset="-120"/>
            </a:endParaRPr>
          </a:p>
        </p:txBody>
      </p:sp>
      <p:sp>
        <p:nvSpPr>
          <p:cNvPr id="4" name="內容版面配置區 3"/>
          <p:cNvSpPr>
            <a:spLocks noGrp="1"/>
          </p:cNvSpPr>
          <p:nvPr>
            <p:ph sz="half" idx="2"/>
          </p:nvPr>
        </p:nvSpPr>
        <p:spPr/>
        <p:txBody>
          <a:bodyPr>
            <a:normAutofit/>
          </a:bodyPr>
          <a:lstStyle/>
          <a:p>
            <a:pPr>
              <a:lnSpc>
                <a:spcPct val="150000"/>
              </a:lnSpc>
              <a:buFont typeface="Wingdings" pitchFamily="2" charset="2"/>
              <a:buChar char="n"/>
            </a:pPr>
            <a:r>
              <a:rPr lang="zh-TW" altLang="en-US" sz="2400" dirty="0" smtClean="0">
                <a:latin typeface="標楷體" pitchFamily="65" charset="-120"/>
                <a:ea typeface="標楷體" pitchFamily="65" charset="-120"/>
              </a:rPr>
              <a:t>不合格標單</a:t>
            </a:r>
            <a:endParaRPr lang="en-US" altLang="zh-TW" sz="2400" dirty="0" smtClean="0">
              <a:latin typeface="標楷體" pitchFamily="65" charset="-120"/>
              <a:ea typeface="標楷體" pitchFamily="65" charset="-120"/>
            </a:endParaRPr>
          </a:p>
          <a:p>
            <a:pPr>
              <a:lnSpc>
                <a:spcPct val="150000"/>
              </a:lnSpc>
              <a:buFont typeface="Wingdings" pitchFamily="2" charset="2"/>
              <a:buChar char="n"/>
            </a:pPr>
            <a:r>
              <a:rPr lang="zh-TW" altLang="en-US" sz="2400" dirty="0" smtClean="0">
                <a:latin typeface="標楷體" pitchFamily="65" charset="-120"/>
                <a:ea typeface="標楷體" pitchFamily="65" charset="-120"/>
              </a:rPr>
              <a:t>投標保證金</a:t>
            </a:r>
            <a:endParaRPr lang="en-US" altLang="zh-TW" sz="2400" dirty="0" smtClean="0">
              <a:latin typeface="標楷體" pitchFamily="65" charset="-120"/>
              <a:ea typeface="標楷體" pitchFamily="65" charset="-120"/>
            </a:endParaRPr>
          </a:p>
          <a:p>
            <a:pPr>
              <a:lnSpc>
                <a:spcPct val="150000"/>
              </a:lnSpc>
              <a:buFont typeface="Wingdings" pitchFamily="2" charset="2"/>
              <a:buChar char="n"/>
            </a:pPr>
            <a:r>
              <a:rPr lang="zh-TW" altLang="en-US" sz="2400" dirty="0" smtClean="0">
                <a:latin typeface="標楷體" pitchFamily="65" charset="-120"/>
                <a:ea typeface="標楷體" pitchFamily="65" charset="-120"/>
              </a:rPr>
              <a:t>得標通知</a:t>
            </a:r>
            <a:endParaRPr lang="en-US" altLang="zh-TW" sz="2400" dirty="0" smtClean="0">
              <a:latin typeface="標楷體" pitchFamily="65" charset="-120"/>
              <a:ea typeface="標楷體" pitchFamily="65" charset="-120"/>
            </a:endParaRPr>
          </a:p>
          <a:p>
            <a:pPr>
              <a:lnSpc>
                <a:spcPct val="150000"/>
              </a:lnSpc>
              <a:buFont typeface="Wingdings" pitchFamily="2" charset="2"/>
              <a:buChar char="n"/>
            </a:pPr>
            <a:r>
              <a:rPr lang="zh-TW" altLang="en-US" sz="2400" dirty="0" smtClean="0">
                <a:latin typeface="標楷體" pitchFamily="65" charset="-120"/>
                <a:ea typeface="標楷體" pitchFamily="65" charset="-120"/>
              </a:rPr>
              <a:t>繳款截止</a:t>
            </a:r>
            <a:endParaRPr lang="en-US" altLang="zh-TW" sz="2400" dirty="0" smtClean="0">
              <a:latin typeface="標楷體" pitchFamily="65" charset="-120"/>
              <a:ea typeface="標楷體" pitchFamily="65" charset="-120"/>
            </a:endParaRPr>
          </a:p>
          <a:p>
            <a:pPr>
              <a:lnSpc>
                <a:spcPct val="150000"/>
              </a:lnSpc>
              <a:buFont typeface="Wingdings" pitchFamily="2" charset="2"/>
              <a:buChar char="n"/>
            </a:pPr>
            <a:r>
              <a:rPr lang="zh-TW" altLang="en-US" sz="2400" dirty="0" smtClean="0">
                <a:latin typeface="標楷體" pitchFamily="65" charset="-120"/>
                <a:ea typeface="標楷體" pitchFamily="65" charset="-120"/>
              </a:rPr>
              <a:t>投標處理費及得標手續費</a:t>
            </a:r>
          </a:p>
          <a:p>
            <a:pPr>
              <a:lnSpc>
                <a:spcPct val="150000"/>
              </a:lnSpc>
              <a:buFont typeface="Wingdings" pitchFamily="2" charset="2"/>
              <a:buChar char="n"/>
            </a:pPr>
            <a:endParaRPr lang="zh-TW" altLang="en-US" sz="2400" dirty="0">
              <a:latin typeface="標楷體" pitchFamily="65" charset="-120"/>
              <a:ea typeface="標楷體" pitchFamily="65" charset="-120"/>
            </a:endParaRPr>
          </a:p>
        </p:txBody>
      </p:sp>
      <p:sp>
        <p:nvSpPr>
          <p:cNvPr id="7" name="投影片編號版面配置區 6"/>
          <p:cNvSpPr>
            <a:spLocks noGrp="1"/>
          </p:cNvSpPr>
          <p:nvPr>
            <p:ph type="sldNum" sz="quarter" idx="12"/>
          </p:nvPr>
        </p:nvSpPr>
        <p:spPr/>
        <p:txBody>
          <a:bodyPr/>
          <a:lstStyle/>
          <a:p>
            <a:fld id="{ACDF75D3-2848-47E0-95B1-CD1D5A238CD5}" type="slidenum">
              <a:rPr lang="zh-TW" altLang="en-US" smtClean="0"/>
              <a:pPr/>
              <a:t>13</a:t>
            </a:fld>
            <a:endParaRPr lang="zh-TW"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肆、承銷規範</a:t>
            </a:r>
            <a:r>
              <a:rPr lang="en-US" altLang="zh-TW" dirty="0" smtClean="0"/>
              <a:t>-</a:t>
            </a:r>
            <a:r>
              <a:rPr lang="zh-TW" altLang="en-US" dirty="0" smtClean="0"/>
              <a:t>投標方式</a:t>
            </a:r>
            <a:endParaRPr lang="en-US" altLang="zh-TW" dirty="0" smtClean="0"/>
          </a:p>
        </p:txBody>
      </p:sp>
      <p:sp>
        <p:nvSpPr>
          <p:cNvPr id="3" name="內容版面配置區 2"/>
          <p:cNvSpPr>
            <a:spLocks noGrp="1"/>
          </p:cNvSpPr>
          <p:nvPr>
            <p:ph idx="1"/>
          </p:nvPr>
        </p:nvSpPr>
        <p:spPr/>
        <p:txBody>
          <a:bodyPr>
            <a:normAutofit/>
          </a:bodyPr>
          <a:lstStyle/>
          <a:p>
            <a:pPr marL="363538" indent="-255588">
              <a:lnSpc>
                <a:spcPct val="110000"/>
              </a:lnSpc>
              <a:spcBef>
                <a:spcPts val="600"/>
              </a:spcBef>
              <a:buClr>
                <a:srgbClr val="E66C7D"/>
              </a:buClr>
              <a:buFont typeface="Wingdings" pitchFamily="2" charset="2"/>
              <a:buChar char="n"/>
              <a:tabLst>
                <a:tab pos="363538"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zh-TW" altLang="en-US" sz="2400" dirty="0" smtClean="0"/>
              <a:t>網際網路方式投標，取代紙本投標單。</a:t>
            </a:r>
            <a:endParaRPr lang="en-US" altLang="zh-TW" sz="2400" dirty="0" smtClean="0"/>
          </a:p>
          <a:p>
            <a:pPr marL="363538" indent="-255588">
              <a:lnSpc>
                <a:spcPct val="110000"/>
              </a:lnSpc>
              <a:spcBef>
                <a:spcPts val="600"/>
              </a:spcBef>
              <a:buClr>
                <a:srgbClr val="E66C7D"/>
              </a:buClr>
              <a:buFont typeface="Wingdings" pitchFamily="2" charset="2"/>
              <a:buChar char="n"/>
              <a:tabLst>
                <a:tab pos="363538"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zh-TW" altLang="zh-TW" sz="2400" dirty="0" smtClean="0"/>
              <a:t>承銷有價證券競價拍賣系統</a:t>
            </a:r>
            <a:r>
              <a:rPr lang="en-US" altLang="zh-TW" sz="2400" dirty="0" smtClean="0"/>
              <a:t>  https://scas.twse.com.tw</a:t>
            </a:r>
            <a:endParaRPr lang="en-US" altLang="zh-TW" sz="2400" dirty="0" smtClean="0">
              <a:solidFill>
                <a:srgbClr val="000000"/>
              </a:solidFill>
              <a:latin typeface="Times New Roman" pitchFamily="16" charset="0"/>
              <a:ea typeface="標楷體" pitchFamily="80" charset="-120"/>
            </a:endParaRPr>
          </a:p>
          <a:p>
            <a:pPr marL="363538" indent="-255588">
              <a:lnSpc>
                <a:spcPct val="110000"/>
              </a:lnSpc>
              <a:spcBef>
                <a:spcPts val="600"/>
              </a:spcBef>
              <a:buClr>
                <a:srgbClr val="E66C7D"/>
              </a:buClr>
              <a:buFont typeface="Wingdings" pitchFamily="2" charset="2"/>
              <a:buChar char="n"/>
              <a:tabLst>
                <a:tab pos="363538"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zh-TW" altLang="zh-TW" sz="2400" dirty="0" smtClean="0">
                <a:solidFill>
                  <a:srgbClr val="000000"/>
                </a:solidFill>
                <a:latin typeface="Times New Roman" pitchFamily="16" charset="0"/>
                <a:ea typeface="標楷體" pitchFamily="80" charset="-120"/>
              </a:rPr>
              <a:t>投標期間</a:t>
            </a:r>
          </a:p>
          <a:p>
            <a:pPr marL="365125" indent="-252413">
              <a:lnSpc>
                <a:spcPct val="110000"/>
              </a:lnSpc>
              <a:spcBef>
                <a:spcPts val="600"/>
              </a:spcBef>
              <a:buClrTx/>
              <a:buNone/>
              <a:tabLst>
                <a:tab pos="363538"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zh-TW" altLang="zh-TW" sz="2400" dirty="0" smtClean="0">
                <a:solidFill>
                  <a:srgbClr val="000000"/>
                </a:solidFill>
                <a:latin typeface="Times New Roman" pitchFamily="16" charset="0"/>
                <a:ea typeface="標楷體" pitchFamily="80" charset="-120"/>
              </a:rPr>
              <a:t>   競價拍賣公告所訂受理投標期間(三個營業日)之上午九時至下午</a:t>
            </a:r>
            <a:r>
              <a:rPr lang="zh-TW" altLang="en-US" sz="2400" dirty="0" smtClean="0">
                <a:solidFill>
                  <a:srgbClr val="000000"/>
                </a:solidFill>
                <a:latin typeface="Times New Roman" pitchFamily="16" charset="0"/>
                <a:ea typeface="標楷體" pitchFamily="80" charset="-120"/>
              </a:rPr>
              <a:t>二</a:t>
            </a:r>
            <a:r>
              <a:rPr lang="zh-TW" altLang="zh-TW" sz="2400" dirty="0" smtClean="0">
                <a:solidFill>
                  <a:srgbClr val="000000"/>
                </a:solidFill>
                <a:latin typeface="Times New Roman" pitchFamily="16" charset="0"/>
                <a:ea typeface="標楷體" pitchFamily="80" charset="-120"/>
              </a:rPr>
              <a:t>時。</a:t>
            </a:r>
          </a:p>
          <a:p>
            <a:pPr>
              <a:spcBef>
                <a:spcPts val="600"/>
              </a:spcBef>
              <a:buFont typeface="Wingdings" pitchFamily="2" charset="2"/>
              <a:buChar char="n"/>
            </a:pPr>
            <a:r>
              <a:rPr lang="zh-TW" altLang="en-US" sz="2400" dirty="0" smtClean="0"/>
              <a:t>以證券商簽發之電子憑證登入競拍系統投標，或</a:t>
            </a:r>
            <a:endParaRPr lang="en-US" altLang="zh-TW" sz="2400" dirty="0" smtClean="0"/>
          </a:p>
          <a:p>
            <a:pPr>
              <a:spcBef>
                <a:spcPts val="600"/>
              </a:spcBef>
              <a:buNone/>
            </a:pPr>
            <a:r>
              <a:rPr lang="zh-TW" altLang="en-US" sz="2400" dirty="0" smtClean="0"/>
              <a:t>    至</a:t>
            </a:r>
            <a:r>
              <a:rPr lang="zh-TW" altLang="zh-TW" sz="2400" dirty="0" smtClean="0"/>
              <a:t>開戶證券商總</a:t>
            </a:r>
            <a:r>
              <a:rPr lang="en-US" altLang="zh-TW" sz="2400" dirty="0" smtClean="0"/>
              <a:t>(</a:t>
            </a:r>
            <a:r>
              <a:rPr lang="zh-TW" altLang="zh-TW" sz="2400" dirty="0" smtClean="0"/>
              <a:t>分</a:t>
            </a:r>
            <a:r>
              <a:rPr lang="en-US" altLang="zh-TW" sz="2400" dirty="0" smtClean="0"/>
              <a:t>)</a:t>
            </a:r>
            <a:r>
              <a:rPr lang="zh-TW" altLang="zh-TW" sz="2400" dirty="0" smtClean="0"/>
              <a:t>公司營業處所設置之終端設備辦理</a:t>
            </a:r>
            <a:r>
              <a:rPr lang="zh-TW" altLang="en-US" sz="2400" dirty="0" smtClean="0"/>
              <a:t>。</a:t>
            </a:r>
            <a:endParaRPr lang="en-US" altLang="zh-TW" sz="2400" dirty="0" smtClean="0"/>
          </a:p>
          <a:p>
            <a:pPr>
              <a:spcBef>
                <a:spcPts val="600"/>
              </a:spcBef>
              <a:buFont typeface="Wingdings" pitchFamily="2" charset="2"/>
              <a:buChar char="n"/>
            </a:pPr>
            <a:r>
              <a:rPr lang="zh-TW" altLang="zh-TW" sz="2400" dirty="0" smtClean="0"/>
              <a:t>投標截止日後次二營業日上午十時，由證交所辦理開標。</a:t>
            </a:r>
            <a:endParaRPr lang="en-US" altLang="zh-TW" sz="2400" dirty="0" smtClean="0">
              <a:solidFill>
                <a:srgbClr val="000000"/>
              </a:solidFill>
              <a:latin typeface="Times New Roman" pitchFamily="16" charset="0"/>
              <a:ea typeface="標楷體" pitchFamily="80" charset="-120"/>
            </a:endParaRPr>
          </a:p>
          <a:p>
            <a:pPr>
              <a:spcBef>
                <a:spcPts val="600"/>
              </a:spcBef>
              <a:buFont typeface="Wingdings" pitchFamily="2" charset="2"/>
              <a:buChar char="n"/>
            </a:pPr>
            <a:r>
              <a:rPr lang="zh-TW" altLang="zh-TW" sz="2400" b="1" dirty="0" smtClean="0">
                <a:solidFill>
                  <a:srgbClr val="000000"/>
                </a:solidFill>
                <a:latin typeface="Times New Roman" pitchFamily="16" charset="0"/>
                <a:ea typeface="標楷體" pitchFamily="80" charset="-120"/>
              </a:rPr>
              <a:t>投標後投標單不得更改或撤回。</a:t>
            </a:r>
            <a:endParaRPr lang="en-US" altLang="zh-TW" sz="2400" b="1" dirty="0" smtClean="0">
              <a:solidFill>
                <a:srgbClr val="000000"/>
              </a:solidFill>
              <a:latin typeface="Times New Roman" pitchFamily="16" charset="0"/>
              <a:ea typeface="標楷體" pitchFamily="80" charset="-120"/>
            </a:endParaRPr>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14</a:t>
            </a:fld>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肆、承銷規範</a:t>
            </a:r>
            <a:r>
              <a:rPr lang="en-US" altLang="zh-TW" dirty="0" smtClean="0"/>
              <a:t>-</a:t>
            </a:r>
            <a:r>
              <a:rPr lang="zh-TW" altLang="en-US" dirty="0" smtClean="0"/>
              <a:t>競價方式</a:t>
            </a:r>
            <a:endParaRPr lang="en-US" altLang="zh-TW" dirty="0" smtClean="0"/>
          </a:p>
        </p:txBody>
      </p:sp>
      <p:sp>
        <p:nvSpPr>
          <p:cNvPr id="6" name="內容版面配置區 5"/>
          <p:cNvSpPr>
            <a:spLocks noGrp="1"/>
          </p:cNvSpPr>
          <p:nvPr>
            <p:ph idx="1"/>
          </p:nvPr>
        </p:nvSpPr>
        <p:spPr/>
        <p:txBody>
          <a:bodyPr/>
          <a:lstStyle/>
          <a:p>
            <a:r>
              <a:rPr lang="zh-TW" altLang="en-US" dirty="0" smtClean="0"/>
              <a:t>美國標</a:t>
            </a:r>
            <a:endParaRPr lang="zh-TW" altLang="en-US" dirty="0"/>
          </a:p>
        </p:txBody>
      </p:sp>
      <p:graphicFrame>
        <p:nvGraphicFramePr>
          <p:cNvPr id="5" name="表格 4"/>
          <p:cNvGraphicFramePr>
            <a:graphicFrameLocks noGrp="1"/>
          </p:cNvGraphicFramePr>
          <p:nvPr/>
        </p:nvGraphicFramePr>
        <p:xfrm>
          <a:off x="647564" y="2564905"/>
          <a:ext cx="8064896" cy="3826444"/>
        </p:xfrm>
        <a:graphic>
          <a:graphicData uri="http://schemas.openxmlformats.org/drawingml/2006/table">
            <a:tbl>
              <a:tblPr firstRow="1" bandRow="1">
                <a:tableStyleId>{912C8C85-51F0-491E-9774-3900AFEF0FD7}</a:tableStyleId>
              </a:tblPr>
              <a:tblGrid>
                <a:gridCol w="1459362"/>
                <a:gridCol w="1528970"/>
                <a:gridCol w="5076564"/>
              </a:tblGrid>
              <a:tr h="297735">
                <a:tc>
                  <a:txBody>
                    <a:bodyPr/>
                    <a:lstStyle/>
                    <a:p>
                      <a:pPr algn="ctr"/>
                      <a:r>
                        <a:rPr kumimoji="0" lang="zh-TW" altLang="zh-TW" sz="1700" b="1" kern="1200" dirty="0" smtClean="0">
                          <a:solidFill>
                            <a:schemeClr val="bg1"/>
                          </a:solidFill>
                          <a:latin typeface="Times New Roman" pitchFamily="18" charset="0"/>
                          <a:ea typeface="標楷體" pitchFamily="65" charset="-120"/>
                          <a:cs typeface="Times New Roman" pitchFamily="18" charset="0"/>
                        </a:rPr>
                        <a:t>得標價</a:t>
                      </a:r>
                      <a:endParaRPr lang="zh-TW" altLang="en-US" sz="1700" b="1" dirty="0">
                        <a:solidFill>
                          <a:schemeClr val="bg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gridSpan="2">
                  <a:txBody>
                    <a:bodyPr/>
                    <a:lstStyle/>
                    <a:p>
                      <a:r>
                        <a:rPr kumimoji="0" lang="zh-TW" altLang="zh-TW" sz="1700" b="0" kern="1200" dirty="0" smtClean="0">
                          <a:solidFill>
                            <a:schemeClr val="tx1"/>
                          </a:solidFill>
                          <a:latin typeface="Times New Roman" pitchFamily="18" charset="0"/>
                          <a:ea typeface="標楷體" pitchFamily="65" charset="-120"/>
                          <a:cs typeface="Times New Roman" pitchFamily="18" charset="0"/>
                        </a:rPr>
                        <a:t>價高者得</a:t>
                      </a:r>
                      <a:r>
                        <a:rPr kumimoji="0" lang="zh-TW" altLang="en-US" sz="1700" b="0" kern="1200" dirty="0" smtClean="0">
                          <a:solidFill>
                            <a:schemeClr val="tx1"/>
                          </a:solidFill>
                          <a:latin typeface="Times New Roman" pitchFamily="18" charset="0"/>
                          <a:ea typeface="標楷體" pitchFamily="65" charset="-120"/>
                          <a:cs typeface="Times New Roman" pitchFamily="18" charset="0"/>
                        </a:rPr>
                        <a:t>，</a:t>
                      </a:r>
                      <a:r>
                        <a:rPr kumimoji="0" lang="zh-TW" altLang="zh-TW" sz="1700" b="0" kern="1200" dirty="0" smtClean="0">
                          <a:solidFill>
                            <a:schemeClr val="tx1"/>
                          </a:solidFill>
                          <a:latin typeface="Times New Roman" pitchFamily="18" charset="0"/>
                          <a:ea typeface="標楷體" pitchFamily="65" charset="-120"/>
                          <a:cs typeface="Times New Roman" pitchFamily="18" charset="0"/>
                        </a:rPr>
                        <a:t>依投標價格為其得標價格</a:t>
                      </a:r>
                      <a:endParaRPr lang="zh-TW" altLang="en-US" sz="1700" b="0" dirty="0" smtClean="0">
                        <a:solidFill>
                          <a:schemeClr val="tx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700" b="0" dirty="0" smtClean="0">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866">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800" b="1" kern="1200" dirty="0" smtClean="0">
                          <a:solidFill>
                            <a:schemeClr val="bg1"/>
                          </a:solidFill>
                          <a:latin typeface="Times New Roman" pitchFamily="18" charset="0"/>
                          <a:ea typeface="標楷體" pitchFamily="65" charset="-120"/>
                          <a:cs typeface="Times New Roman" pitchFamily="18" charset="0"/>
                        </a:rPr>
                        <a:t>承銷價</a:t>
                      </a:r>
                      <a:endParaRPr kumimoji="0" lang="en-US" altLang="zh-TW" sz="1800" b="1" kern="1200" dirty="0" smtClean="0">
                        <a:solidFill>
                          <a:schemeClr val="bg1"/>
                        </a:solidFill>
                        <a:latin typeface="Times New Roman" pitchFamily="18" charset="0"/>
                        <a:ea typeface="標楷體" pitchFamily="65" charset="-12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kern="1200" dirty="0" smtClean="0">
                          <a:solidFill>
                            <a:schemeClr val="bg1"/>
                          </a:solidFill>
                          <a:latin typeface="Times New Roman" pitchFamily="18" charset="0"/>
                          <a:ea typeface="標楷體" pitchFamily="65" charset="-120"/>
                          <a:cs typeface="Times New Roman" pitchFamily="18" charset="0"/>
                        </a:rPr>
                        <a:t>公開申購價</a:t>
                      </a:r>
                      <a:endParaRPr kumimoji="0" lang="en-US" altLang="zh-TW" sz="1800" b="1" kern="1200" dirty="0" smtClean="0">
                        <a:solidFill>
                          <a:schemeClr val="bg1"/>
                        </a:solidFill>
                        <a:latin typeface="Times New Roman" pitchFamily="18" charset="0"/>
                        <a:ea typeface="標楷體" pitchFamily="65" charset="-12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kern="1200" dirty="0" smtClean="0">
                          <a:solidFill>
                            <a:schemeClr val="bg1"/>
                          </a:solidFill>
                          <a:latin typeface="Times New Roman" pitchFamily="18" charset="0"/>
                          <a:ea typeface="標楷體" pitchFamily="65" charset="-120"/>
                          <a:cs typeface="Times New Roman" pitchFamily="18" charset="0"/>
                        </a:rPr>
                        <a:t>首日掛牌價</a:t>
                      </a:r>
                      <a:endParaRPr kumimoji="0" lang="en-US" altLang="zh-TW" sz="1800" b="1" kern="1200" dirty="0" smtClean="0">
                        <a:solidFill>
                          <a:schemeClr val="bg1"/>
                        </a:solidFill>
                        <a:latin typeface="Times New Roman" pitchFamily="18" charset="0"/>
                        <a:ea typeface="標楷體" pitchFamily="65" charset="-12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kern="1200" dirty="0" smtClean="0">
                          <a:solidFill>
                            <a:schemeClr val="bg1"/>
                          </a:solidFill>
                          <a:latin typeface="Times New Roman" pitchFamily="18" charset="0"/>
                          <a:ea typeface="標楷體" pitchFamily="65" charset="-120"/>
                          <a:cs typeface="Times New Roman" pitchFamily="18" charset="0"/>
                        </a:rPr>
                        <a:t>自行認購</a:t>
                      </a:r>
                      <a:endParaRPr lang="zh-TW" altLang="en-US" sz="1800" b="1" dirty="0">
                        <a:solidFill>
                          <a:schemeClr val="bg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0" lang="zh-TW" altLang="en-US" sz="1700" b="0" kern="1200" dirty="0" smtClean="0">
                          <a:solidFill>
                            <a:schemeClr val="tx1"/>
                          </a:solidFill>
                          <a:latin typeface="Times New Roman" pitchFamily="18" charset="0"/>
                          <a:ea typeface="標楷體" pitchFamily="65" charset="-120"/>
                          <a:cs typeface="Times New Roman" pitchFamily="18" charset="0"/>
                        </a:rPr>
                        <a:t>全數競價拍賣</a:t>
                      </a:r>
                      <a:endParaRPr kumimoji="0" lang="en-US" altLang="zh-TW" sz="1700" b="0" kern="1200" dirty="0" smtClean="0">
                        <a:solidFill>
                          <a:schemeClr val="tx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700" b="0" kern="1200" dirty="0" smtClean="0">
                          <a:solidFill>
                            <a:schemeClr val="tx1"/>
                          </a:solidFill>
                          <a:latin typeface="Times New Roman" pitchFamily="18" charset="0"/>
                          <a:ea typeface="標楷體" pitchFamily="65" charset="-120"/>
                          <a:cs typeface="Times New Roman" pitchFamily="18" charset="0"/>
                        </a:rPr>
                        <a:t>得標總數量達該次競價拍賣數量</a:t>
                      </a:r>
                      <a:r>
                        <a:rPr kumimoji="0" lang="zh-TW" altLang="en-US" sz="1700" b="0" kern="1200" dirty="0" smtClean="0">
                          <a:solidFill>
                            <a:schemeClr val="tx1"/>
                          </a:solidFill>
                          <a:latin typeface="Times New Roman" pitchFamily="18" charset="0"/>
                          <a:ea typeface="標楷體" pitchFamily="65" charset="-120"/>
                          <a:cs typeface="Times New Roman" pitchFamily="18" charset="0"/>
                        </a:rPr>
                        <a:t>：</a:t>
                      </a:r>
                      <a:endParaRPr kumimoji="0" lang="en-US" altLang="zh-TW" sz="1700" b="0" kern="1200" dirty="0" smtClean="0">
                        <a:solidFill>
                          <a:schemeClr val="tx1"/>
                        </a:solidFill>
                        <a:latin typeface="Times New Roman" pitchFamily="18" charset="0"/>
                        <a:ea typeface="標楷體" pitchFamily="65" charset="-12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700" b="0" kern="1200" dirty="0" smtClean="0">
                          <a:solidFill>
                            <a:schemeClr val="tx1"/>
                          </a:solidFill>
                          <a:latin typeface="Times New Roman" pitchFamily="18" charset="0"/>
                          <a:ea typeface="標楷體" pitchFamily="65" charset="-120"/>
                          <a:cs typeface="Times New Roman" pitchFamily="18" charset="0"/>
                        </a:rPr>
                        <a:t>以各得標單之價格及其數量加權平均所得之價格為之。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4082">
                <a:tc vMerge="1">
                  <a:txBody>
                    <a:bodyPr/>
                    <a:lstStyle/>
                    <a:p>
                      <a:endParaRPr lang="zh-TW" altLang="en-US" sz="1700" b="0" dirty="0">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700" b="0" kern="1200" dirty="0" smtClean="0">
                          <a:solidFill>
                            <a:schemeClr val="tx1"/>
                          </a:solidFill>
                          <a:latin typeface="Times New Roman" pitchFamily="18" charset="0"/>
                          <a:ea typeface="標楷體" pitchFamily="65" charset="-120"/>
                          <a:cs typeface="Times New Roman" pitchFamily="18" charset="0"/>
                        </a:rPr>
                        <a:t>部分競價拍賣</a:t>
                      </a:r>
                      <a:endParaRPr kumimoji="0" lang="en-US" altLang="zh-TW" sz="1700" b="0" kern="1200" dirty="0" smtClean="0">
                        <a:solidFill>
                          <a:schemeClr val="tx1"/>
                        </a:solidFill>
                        <a:latin typeface="Times New Roman" pitchFamily="18" charset="0"/>
                        <a:ea typeface="標楷體" pitchFamily="65" charset="-12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700" b="0" kern="1200" dirty="0" smtClean="0">
                          <a:solidFill>
                            <a:schemeClr val="tx1"/>
                          </a:solidFill>
                          <a:latin typeface="Times New Roman" pitchFamily="18" charset="0"/>
                          <a:ea typeface="標楷體" pitchFamily="65" charset="-120"/>
                          <a:cs typeface="Times New Roman" pitchFamily="18" charset="0"/>
                        </a:rPr>
                        <a:t>部分公開申購</a:t>
                      </a:r>
                      <a:endParaRPr kumimoji="0" lang="en-US" altLang="zh-TW" sz="1700" b="0" kern="1200" dirty="0" smtClean="0">
                        <a:solidFill>
                          <a:schemeClr val="tx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kumimoji="0" lang="zh-TW" altLang="zh-TW" sz="1700" b="0" kern="1200" dirty="0" smtClean="0">
                          <a:solidFill>
                            <a:schemeClr val="tx1"/>
                          </a:solidFill>
                          <a:latin typeface="Times New Roman" pitchFamily="18" charset="0"/>
                          <a:ea typeface="標楷體" pitchFamily="65" charset="-120"/>
                          <a:cs typeface="Times New Roman" pitchFamily="18" charset="0"/>
                        </a:rPr>
                        <a:t>得標總數量達該次競價拍賣數量</a:t>
                      </a:r>
                      <a:r>
                        <a:rPr kumimoji="0" lang="zh-TW" altLang="en-US" sz="1700" b="0" kern="1200" dirty="0" smtClean="0">
                          <a:solidFill>
                            <a:schemeClr val="tx1"/>
                          </a:solidFill>
                          <a:latin typeface="Times New Roman" pitchFamily="18" charset="0"/>
                          <a:ea typeface="標楷體" pitchFamily="65" charset="-120"/>
                          <a:cs typeface="Times New Roman" pitchFamily="18" charset="0"/>
                        </a:rPr>
                        <a:t>：</a:t>
                      </a:r>
                      <a:endParaRPr kumimoji="0" lang="en-US" altLang="zh-TW" sz="1700" b="0" kern="1200" dirty="0" smtClean="0">
                        <a:solidFill>
                          <a:schemeClr val="tx1"/>
                        </a:solidFill>
                        <a:latin typeface="Times New Roman" pitchFamily="18" charset="0"/>
                        <a:ea typeface="標楷體" pitchFamily="65" charset="-120"/>
                        <a:cs typeface="Times New Roman" pitchFamily="18" charset="0"/>
                      </a:endParaRPr>
                    </a:p>
                    <a:p>
                      <a:pPr lvl="0"/>
                      <a:r>
                        <a:rPr kumimoji="0" lang="en-US" altLang="zh-TW" sz="1700" b="0" kern="1200" dirty="0" smtClean="0">
                          <a:solidFill>
                            <a:schemeClr val="tx1"/>
                          </a:solidFill>
                          <a:latin typeface="Times New Roman" pitchFamily="18" charset="0"/>
                          <a:ea typeface="標楷體" pitchFamily="65" charset="-120"/>
                          <a:cs typeface="Times New Roman" pitchFamily="18" charset="0"/>
                        </a:rPr>
                        <a:t>1.</a:t>
                      </a:r>
                      <a:r>
                        <a:rPr kumimoji="0" lang="zh-TW" altLang="zh-TW" sz="1700" b="0" kern="1200" dirty="0" smtClean="0">
                          <a:solidFill>
                            <a:schemeClr val="tx1"/>
                          </a:solidFill>
                          <a:latin typeface="Times New Roman" pitchFamily="18" charset="0"/>
                          <a:ea typeface="標楷體" pitchFamily="65" charset="-120"/>
                          <a:cs typeface="Times New Roman" pitchFamily="18" charset="0"/>
                        </a:rPr>
                        <a:t>得標價未全數超過底標之一定倍數：</a:t>
                      </a:r>
                      <a:endParaRPr kumimoji="0" lang="en-US" altLang="zh-TW" sz="1700" b="0" kern="1200" dirty="0" smtClean="0">
                        <a:solidFill>
                          <a:schemeClr val="tx1"/>
                        </a:solidFill>
                        <a:latin typeface="Times New Roman" pitchFamily="18" charset="0"/>
                        <a:ea typeface="標楷體" pitchFamily="65" charset="-120"/>
                        <a:cs typeface="Times New Roman" pitchFamily="18" charset="0"/>
                      </a:endParaRPr>
                    </a:p>
                    <a:p>
                      <a:pPr marL="177800" lvl="1" indent="0"/>
                      <a:r>
                        <a:rPr kumimoji="0" lang="zh-TW" altLang="zh-TW" sz="1700" b="0" kern="1200" dirty="0" smtClean="0">
                          <a:solidFill>
                            <a:schemeClr val="tx1"/>
                          </a:solidFill>
                          <a:latin typeface="Times New Roman" pitchFamily="18" charset="0"/>
                          <a:ea typeface="標楷體" pitchFamily="65" charset="-120"/>
                          <a:cs typeface="Times New Roman" pitchFamily="18" charset="0"/>
                        </a:rPr>
                        <a:t>以所定最低承銷價格一定倍數以內部分各得標單之價格及其得標數量加權平均所得之價格</a:t>
                      </a:r>
                      <a:r>
                        <a:rPr kumimoji="0" lang="zh-TW" altLang="en-US" sz="1700" b="0" kern="1200" dirty="0" smtClean="0">
                          <a:solidFill>
                            <a:schemeClr val="tx1"/>
                          </a:solidFill>
                          <a:latin typeface="Times New Roman" pitchFamily="18" charset="0"/>
                          <a:ea typeface="標楷體" pitchFamily="65" charset="-120"/>
                          <a:cs typeface="Times New Roman" pitchFamily="18" charset="0"/>
                        </a:rPr>
                        <a:t>為之。</a:t>
                      </a:r>
                      <a:endParaRPr kumimoji="0" lang="zh-TW" altLang="zh-TW" sz="1700" b="0" kern="1200" dirty="0" smtClean="0">
                        <a:solidFill>
                          <a:schemeClr val="tx1"/>
                        </a:solidFill>
                        <a:latin typeface="Times New Roman" pitchFamily="18" charset="0"/>
                        <a:ea typeface="標楷體" pitchFamily="65" charset="-120"/>
                        <a:cs typeface="Times New Roman" pitchFamily="18" charset="0"/>
                      </a:endParaRPr>
                    </a:p>
                    <a:p>
                      <a:pPr marL="177800" lvl="0" indent="-177800"/>
                      <a:r>
                        <a:rPr kumimoji="0" lang="en-US" altLang="zh-TW" sz="1700" b="0" kern="1200" dirty="0" smtClean="0">
                          <a:solidFill>
                            <a:schemeClr val="tx1"/>
                          </a:solidFill>
                          <a:latin typeface="Times New Roman" pitchFamily="18" charset="0"/>
                          <a:ea typeface="標楷體" pitchFamily="65" charset="-120"/>
                          <a:cs typeface="Times New Roman" pitchFamily="18" charset="0"/>
                        </a:rPr>
                        <a:t>2.</a:t>
                      </a:r>
                      <a:r>
                        <a:rPr kumimoji="0" lang="zh-TW" altLang="zh-TW" sz="1700" b="0" kern="1200" dirty="0" smtClean="0">
                          <a:solidFill>
                            <a:schemeClr val="tx1"/>
                          </a:solidFill>
                          <a:latin typeface="Times New Roman" pitchFamily="18" charset="0"/>
                          <a:ea typeface="標楷體" pitchFamily="65" charset="-120"/>
                          <a:cs typeface="Times New Roman" pitchFamily="18" charset="0"/>
                        </a:rPr>
                        <a:t>得標價全數超過底標之一定倍數</a:t>
                      </a:r>
                      <a:r>
                        <a:rPr kumimoji="0" lang="zh-TW" altLang="en-US" sz="1700" b="0" kern="1200" dirty="0" smtClean="0">
                          <a:solidFill>
                            <a:schemeClr val="tx1"/>
                          </a:solidFill>
                          <a:latin typeface="Times New Roman" pitchFamily="18" charset="0"/>
                          <a:ea typeface="標楷體" pitchFamily="65" charset="-120"/>
                          <a:cs typeface="Times New Roman" pitchFamily="18" charset="0"/>
                        </a:rPr>
                        <a:t>：</a:t>
                      </a:r>
                      <a:endParaRPr kumimoji="0" lang="en-US" altLang="zh-TW" sz="1700" b="0" kern="1200" dirty="0" smtClean="0">
                        <a:solidFill>
                          <a:schemeClr val="tx1"/>
                        </a:solidFill>
                        <a:latin typeface="Times New Roman" pitchFamily="18" charset="0"/>
                        <a:ea typeface="標楷體" pitchFamily="65" charset="-120"/>
                        <a:cs typeface="Times New Roman" pitchFamily="18" charset="0"/>
                      </a:endParaRPr>
                    </a:p>
                    <a:p>
                      <a:pPr marL="177800" marR="0" lvl="0" indent="-1588" algn="l" defTabSz="914400" rtl="0" eaLnBrk="1" fontAlgn="auto" latinLnBrk="0" hangingPunct="1">
                        <a:lnSpc>
                          <a:spcPct val="100000"/>
                        </a:lnSpc>
                        <a:spcBef>
                          <a:spcPts val="0"/>
                        </a:spcBef>
                        <a:spcAft>
                          <a:spcPts val="0"/>
                        </a:spcAft>
                        <a:buClrTx/>
                        <a:buSzTx/>
                        <a:buFontTx/>
                        <a:buNone/>
                        <a:tabLst/>
                        <a:defRPr/>
                      </a:pPr>
                      <a:r>
                        <a:rPr kumimoji="0" lang="zh-TW" altLang="zh-TW" sz="1700" b="0" kern="1200" dirty="0" smtClean="0">
                          <a:solidFill>
                            <a:schemeClr val="tx1"/>
                          </a:solidFill>
                          <a:latin typeface="Times New Roman" pitchFamily="18" charset="0"/>
                          <a:ea typeface="標楷體" pitchFamily="65" charset="-120"/>
                          <a:cs typeface="Times New Roman" pitchFamily="18" charset="0"/>
                        </a:rPr>
                        <a:t>以所定最低承銷價格之一定倍數為</a:t>
                      </a:r>
                      <a:r>
                        <a:rPr kumimoji="0" lang="zh-TW" altLang="en-US" sz="1700" b="0" kern="1200" dirty="0" smtClean="0">
                          <a:solidFill>
                            <a:schemeClr val="tx1"/>
                          </a:solidFill>
                          <a:latin typeface="Times New Roman" pitchFamily="18" charset="0"/>
                          <a:ea typeface="標楷體" pitchFamily="65" charset="-120"/>
                          <a:cs typeface="Times New Roman" pitchFamily="18" charset="0"/>
                        </a:rPr>
                        <a:t>之。</a:t>
                      </a:r>
                      <a:endParaRPr kumimoji="0" lang="en-US" altLang="zh-TW" sz="1700" b="0" kern="1200" dirty="0" smtClean="0">
                        <a:solidFill>
                          <a:schemeClr val="tx1"/>
                        </a:solidFill>
                        <a:latin typeface="Times New Roman" pitchFamily="18" charset="0"/>
                        <a:ea typeface="標楷體" pitchFamily="65" charset="-120"/>
                        <a:cs typeface="Times New Roman" pitchFamily="18" charset="0"/>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en-US" altLang="zh-TW" sz="1700" b="0" kern="1200" dirty="0" smtClean="0">
                          <a:solidFill>
                            <a:schemeClr val="tx1"/>
                          </a:solidFill>
                          <a:latin typeface="Times New Roman" pitchFamily="18" charset="0"/>
                          <a:ea typeface="標楷體" pitchFamily="65" charset="-120"/>
                          <a:cs typeface="Times New Roman" pitchFamily="18" charset="0"/>
                        </a:rPr>
                        <a:t>3.</a:t>
                      </a:r>
                      <a:r>
                        <a:rPr kumimoji="0" lang="zh-TW" altLang="zh-TW" sz="1800" kern="1200" dirty="0" smtClean="0">
                          <a:solidFill>
                            <a:schemeClr val="tx1"/>
                          </a:solidFill>
                          <a:latin typeface="Times New Roman" pitchFamily="18" charset="0"/>
                          <a:ea typeface="標楷體" pitchFamily="65" charset="-120"/>
                          <a:cs typeface="Times New Roman" pitchFamily="18" charset="0"/>
                        </a:rPr>
                        <a:t>一定倍數由承銷團與發行公司議定之，惟最高不得超過</a:t>
                      </a:r>
                      <a:r>
                        <a:rPr kumimoji="0" lang="en-US" altLang="zh-TW" sz="1800" kern="1200" dirty="0" smtClean="0">
                          <a:solidFill>
                            <a:schemeClr val="tx1"/>
                          </a:solidFill>
                          <a:latin typeface="Times New Roman" pitchFamily="18" charset="0"/>
                          <a:ea typeface="標楷體" pitchFamily="65" charset="-120"/>
                          <a:cs typeface="Times New Roman" pitchFamily="18" charset="0"/>
                        </a:rPr>
                        <a:t>1.3</a:t>
                      </a:r>
                      <a:r>
                        <a:rPr kumimoji="0" lang="zh-TW" altLang="zh-TW" sz="1800" kern="1200" dirty="0" smtClean="0">
                          <a:solidFill>
                            <a:schemeClr val="tx1"/>
                          </a:solidFill>
                          <a:latin typeface="Times New Roman" pitchFamily="18" charset="0"/>
                          <a:ea typeface="標楷體" pitchFamily="65" charset="-120"/>
                          <a:cs typeface="Times New Roman" pitchFamily="18" charset="0"/>
                        </a:rPr>
                        <a:t>倍。</a:t>
                      </a:r>
                      <a:endParaRPr kumimoji="0" lang="en-US" altLang="zh-TW" sz="1700" b="0" kern="1200" dirty="0" smtClean="0">
                        <a:solidFill>
                          <a:schemeClr val="tx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2684">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800" b="1" dirty="0">
                        <a:solidFill>
                          <a:schemeClr val="bg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700" b="0" kern="1200" dirty="0" smtClean="0">
                          <a:solidFill>
                            <a:schemeClr val="tx1"/>
                          </a:solidFill>
                          <a:latin typeface="Times New Roman" pitchFamily="18" charset="0"/>
                          <a:ea typeface="標楷體" pitchFamily="65" charset="-120"/>
                          <a:cs typeface="Times New Roman" pitchFamily="18" charset="0"/>
                        </a:rPr>
                        <a:t>除</a:t>
                      </a:r>
                      <a:r>
                        <a:rPr kumimoji="0" lang="en-US" altLang="zh-TW" sz="1700" b="0" kern="1200" dirty="0" smtClean="0">
                          <a:solidFill>
                            <a:schemeClr val="tx1"/>
                          </a:solidFill>
                          <a:latin typeface="Times New Roman" pitchFamily="18" charset="0"/>
                          <a:ea typeface="標楷體" pitchFamily="65" charset="-120"/>
                          <a:cs typeface="Times New Roman" pitchFamily="18" charset="0"/>
                        </a:rPr>
                        <a:t>IPO</a:t>
                      </a:r>
                      <a:r>
                        <a:rPr kumimoji="0" lang="zh-TW" altLang="en-US" sz="1700" b="0" kern="1200" dirty="0" smtClean="0">
                          <a:solidFill>
                            <a:schemeClr val="tx1"/>
                          </a:solidFill>
                          <a:latin typeface="Times New Roman" pitchFamily="18" charset="0"/>
                          <a:ea typeface="標楷體" pitchFamily="65" charset="-120"/>
                          <a:cs typeface="Times New Roman" pitchFamily="18" charset="0"/>
                        </a:rPr>
                        <a:t>案件外，得標</a:t>
                      </a:r>
                      <a:r>
                        <a:rPr kumimoji="0" lang="zh-TW" altLang="zh-TW" sz="1700" b="0" kern="1200" dirty="0" smtClean="0">
                          <a:solidFill>
                            <a:schemeClr val="tx1"/>
                          </a:solidFill>
                          <a:latin typeface="Times New Roman" pitchFamily="18" charset="0"/>
                          <a:ea typeface="標楷體" pitchFamily="65" charset="-120"/>
                          <a:cs typeface="Times New Roman" pitchFamily="18" charset="0"/>
                        </a:rPr>
                        <a:t>總數量</a:t>
                      </a:r>
                      <a:r>
                        <a:rPr kumimoji="0" lang="zh-TW" altLang="en-US" sz="1700" b="0" kern="1200" dirty="0" smtClean="0">
                          <a:solidFill>
                            <a:schemeClr val="tx1"/>
                          </a:solidFill>
                          <a:latin typeface="Times New Roman" pitchFamily="18" charset="0"/>
                          <a:ea typeface="標楷體" pitchFamily="65" charset="-120"/>
                          <a:cs typeface="Times New Roman" pitchFamily="18" charset="0"/>
                        </a:rPr>
                        <a:t>未</a:t>
                      </a:r>
                      <a:r>
                        <a:rPr kumimoji="0" lang="zh-TW" altLang="zh-TW" sz="1700" b="0" kern="1200" dirty="0" smtClean="0">
                          <a:solidFill>
                            <a:schemeClr val="tx1"/>
                          </a:solidFill>
                          <a:latin typeface="Times New Roman" pitchFamily="18" charset="0"/>
                          <a:ea typeface="標楷體" pitchFamily="65" charset="-120"/>
                          <a:cs typeface="Times New Roman" pitchFamily="18" charset="0"/>
                        </a:rPr>
                        <a:t>達該次競價拍賣</a:t>
                      </a:r>
                      <a:r>
                        <a:rPr kumimoji="0" lang="zh-TW" altLang="en-US" sz="1700" b="0" kern="1200" dirty="0" smtClean="0">
                          <a:solidFill>
                            <a:schemeClr val="tx1"/>
                          </a:solidFill>
                          <a:latin typeface="Times New Roman" pitchFamily="18" charset="0"/>
                          <a:ea typeface="標楷體" pitchFamily="65" charset="-120"/>
                          <a:cs typeface="Times New Roman" pitchFamily="18" charset="0"/>
                        </a:rPr>
                        <a:t>，以底標為之。</a:t>
                      </a:r>
                      <a:endParaRPr kumimoji="0" lang="en-US" altLang="zh-TW" sz="1700" b="0" kern="1200" dirty="0" smtClean="0">
                        <a:solidFill>
                          <a:schemeClr val="tx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0" lang="en-US" altLang="zh-TW" sz="1700" b="0" kern="1200" dirty="0" smtClean="0">
                        <a:solidFill>
                          <a:schemeClr val="tx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投影片編號版面配置區 8"/>
          <p:cNvSpPr>
            <a:spLocks noGrp="1"/>
          </p:cNvSpPr>
          <p:nvPr>
            <p:ph type="sldNum" sz="quarter" idx="12"/>
          </p:nvPr>
        </p:nvSpPr>
        <p:spPr/>
        <p:txBody>
          <a:bodyPr/>
          <a:lstStyle/>
          <a:p>
            <a:fld id="{ACDF75D3-2848-47E0-95B1-CD1D5A238CD5}" type="slidenum">
              <a:rPr lang="zh-TW" altLang="en-US" smtClean="0"/>
              <a:pPr/>
              <a:t>15</a:t>
            </a:fld>
            <a:endParaRPr lang="zh-TW"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肆、承銷規範</a:t>
            </a:r>
            <a:r>
              <a:rPr lang="en-US" altLang="zh-TW" dirty="0" smtClean="0"/>
              <a:t>-</a:t>
            </a:r>
            <a:r>
              <a:rPr lang="zh-TW" altLang="en-US" dirty="0" smtClean="0"/>
              <a:t>競價方式</a:t>
            </a:r>
            <a:endParaRPr lang="en-US" altLang="zh-TW" dirty="0" smtClean="0"/>
          </a:p>
        </p:txBody>
      </p:sp>
      <p:sp>
        <p:nvSpPr>
          <p:cNvPr id="6" name="內容版面配置區 5"/>
          <p:cNvSpPr>
            <a:spLocks noGrp="1"/>
          </p:cNvSpPr>
          <p:nvPr>
            <p:ph idx="1"/>
          </p:nvPr>
        </p:nvSpPr>
        <p:spPr/>
        <p:txBody>
          <a:bodyPr/>
          <a:lstStyle/>
          <a:p>
            <a:r>
              <a:rPr lang="zh-TW" altLang="en-US" dirty="0" smtClean="0"/>
              <a:t>荷蘭標</a:t>
            </a:r>
            <a:endParaRPr lang="zh-TW" altLang="en-US" dirty="0"/>
          </a:p>
        </p:txBody>
      </p:sp>
      <p:graphicFrame>
        <p:nvGraphicFramePr>
          <p:cNvPr id="4" name="表格 3"/>
          <p:cNvGraphicFramePr>
            <a:graphicFrameLocks noGrp="1"/>
          </p:cNvGraphicFramePr>
          <p:nvPr/>
        </p:nvGraphicFramePr>
        <p:xfrm>
          <a:off x="827584" y="2672917"/>
          <a:ext cx="7560840" cy="3535680"/>
        </p:xfrm>
        <a:graphic>
          <a:graphicData uri="http://schemas.openxmlformats.org/drawingml/2006/table">
            <a:tbl>
              <a:tblPr firstRow="1" bandRow="1">
                <a:tableStyleId>{912C8C85-51F0-491E-9774-3900AFEF0FD7}</a:tableStyleId>
              </a:tblPr>
              <a:tblGrid>
                <a:gridCol w="1548172"/>
                <a:gridCol w="6012668"/>
              </a:tblGrid>
              <a:tr h="1656183">
                <a:tc>
                  <a:txBody>
                    <a:bodyPr/>
                    <a:lstStyle/>
                    <a:p>
                      <a:pPr algn="ctr"/>
                      <a:r>
                        <a:rPr kumimoji="0" lang="zh-TW" altLang="zh-TW" sz="2000" b="1" kern="1200" dirty="0" smtClean="0">
                          <a:solidFill>
                            <a:schemeClr val="bg1"/>
                          </a:solidFill>
                          <a:latin typeface="Times New Roman" pitchFamily="18" charset="0"/>
                          <a:ea typeface="標楷體" pitchFamily="65" charset="-120"/>
                          <a:cs typeface="Times New Roman" pitchFamily="18" charset="0"/>
                        </a:rPr>
                        <a:t>得標價</a:t>
                      </a:r>
                      <a:endParaRPr lang="zh-TW" altLang="en-US" sz="2000" b="1" dirty="0">
                        <a:solidFill>
                          <a:schemeClr val="bg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kumimoji="0" lang="zh-TW" altLang="zh-TW" sz="2000" b="0" kern="1200" dirty="0" smtClean="0">
                          <a:solidFill>
                            <a:schemeClr val="tx1"/>
                          </a:solidFill>
                          <a:latin typeface="Times New Roman" pitchFamily="18" charset="0"/>
                          <a:ea typeface="標楷體" pitchFamily="65" charset="-120"/>
                          <a:cs typeface="Times New Roman" pitchFamily="18" charset="0"/>
                        </a:rPr>
                        <a:t>價高者得</a:t>
                      </a:r>
                      <a:r>
                        <a:rPr kumimoji="0" lang="zh-TW" altLang="en-US" sz="2000" b="0" kern="1200" dirty="0" smtClean="0">
                          <a:solidFill>
                            <a:schemeClr val="tx1"/>
                          </a:solidFill>
                          <a:latin typeface="Times New Roman" pitchFamily="18" charset="0"/>
                          <a:ea typeface="標楷體" pitchFamily="65" charset="-120"/>
                          <a:cs typeface="Times New Roman" pitchFamily="18" charset="0"/>
                        </a:rPr>
                        <a:t>，</a:t>
                      </a:r>
                      <a:r>
                        <a:rPr kumimoji="0" lang="zh-TW" altLang="zh-TW" sz="2000" b="0" kern="1200" dirty="0" smtClean="0">
                          <a:solidFill>
                            <a:schemeClr val="tx1"/>
                          </a:solidFill>
                          <a:latin typeface="Times New Roman" pitchFamily="18" charset="0"/>
                          <a:ea typeface="標楷體" pitchFamily="65" charset="-120"/>
                          <a:cs typeface="Times New Roman" pitchFamily="18" charset="0"/>
                        </a:rPr>
                        <a:t>依單一得標價格為其得標價格。</a:t>
                      </a:r>
                      <a:endParaRPr kumimoji="0" lang="en-US" altLang="zh-TW" sz="2000" b="0" kern="1200" dirty="0" smtClean="0">
                        <a:solidFill>
                          <a:schemeClr val="tx1"/>
                        </a:solidFill>
                        <a:latin typeface="Times New Roman" pitchFamily="18" charset="0"/>
                        <a:ea typeface="標楷體" pitchFamily="65" charset="-120"/>
                        <a:cs typeface="Times New Roman" pitchFamily="18" charset="0"/>
                      </a:endParaRPr>
                    </a:p>
                    <a:p>
                      <a:r>
                        <a:rPr kumimoji="0" lang="zh-TW" altLang="en-US" sz="2000" b="0" kern="1200" dirty="0" smtClean="0">
                          <a:solidFill>
                            <a:schemeClr val="tx1"/>
                          </a:solidFill>
                          <a:latin typeface="Times New Roman" pitchFamily="18" charset="0"/>
                          <a:ea typeface="標楷體" pitchFamily="65" charset="-120"/>
                          <a:cs typeface="Times New Roman" pitchFamily="18" charset="0"/>
                        </a:rPr>
                        <a:t>單一得標價格</a:t>
                      </a:r>
                      <a:r>
                        <a:rPr kumimoji="0" lang="en-US" altLang="zh-TW" sz="2000" b="0" kern="1200" dirty="0" smtClean="0">
                          <a:solidFill>
                            <a:schemeClr val="tx1"/>
                          </a:solidFill>
                          <a:latin typeface="Times New Roman" pitchFamily="18" charset="0"/>
                          <a:ea typeface="標楷體" pitchFamily="65" charset="-120"/>
                          <a:cs typeface="Times New Roman" pitchFamily="18" charset="0"/>
                        </a:rPr>
                        <a:t>:</a:t>
                      </a:r>
                    </a:p>
                    <a:p>
                      <a:r>
                        <a:rPr kumimoji="0" lang="en-US" altLang="zh-TW" sz="2000" b="0" kern="1200" dirty="0" smtClean="0">
                          <a:solidFill>
                            <a:schemeClr val="tx1"/>
                          </a:solidFill>
                          <a:latin typeface="Times New Roman" pitchFamily="18" charset="0"/>
                          <a:ea typeface="標楷體" pitchFamily="65" charset="-120"/>
                          <a:cs typeface="Times New Roman" pitchFamily="18" charset="0"/>
                        </a:rPr>
                        <a:t>1.</a:t>
                      </a:r>
                      <a:r>
                        <a:rPr kumimoji="0" lang="zh-TW" altLang="zh-TW" sz="2000" b="0" kern="1200" dirty="0" smtClean="0">
                          <a:solidFill>
                            <a:schemeClr val="tx1"/>
                          </a:solidFill>
                          <a:latin typeface="Times New Roman" pitchFamily="18" charset="0"/>
                          <a:ea typeface="標楷體" pitchFamily="65" charset="-120"/>
                          <a:cs typeface="Times New Roman" pitchFamily="18" charset="0"/>
                        </a:rPr>
                        <a:t>由投標價格較高者依序累計投標數量，並以滿足該次提交競價拍賣數量之最後投標價格為單一得標價格</a:t>
                      </a:r>
                      <a:r>
                        <a:rPr kumimoji="0" lang="zh-TW" altLang="en-US" sz="2000" b="0" kern="1200" dirty="0" smtClean="0">
                          <a:solidFill>
                            <a:schemeClr val="tx1"/>
                          </a:solidFill>
                          <a:latin typeface="Times New Roman" pitchFamily="18" charset="0"/>
                          <a:ea typeface="標楷體" pitchFamily="65" charset="-120"/>
                          <a:cs typeface="Times New Roman" pitchFamily="18" charset="0"/>
                        </a:rPr>
                        <a:t>。</a:t>
                      </a:r>
                      <a:endParaRPr kumimoji="0" lang="en-US" altLang="zh-TW" sz="2000" b="0" kern="1200" dirty="0" smtClean="0">
                        <a:solidFill>
                          <a:schemeClr val="tx1"/>
                        </a:solidFill>
                        <a:latin typeface="Times New Roman" pitchFamily="18" charset="0"/>
                        <a:ea typeface="標楷體" pitchFamily="65" charset="-120"/>
                        <a:cs typeface="Times New Roman" pitchFamily="18" charset="0"/>
                      </a:endParaRPr>
                    </a:p>
                    <a:p>
                      <a:r>
                        <a:rPr kumimoji="0" lang="en-US" altLang="zh-TW" sz="2000" b="0" kern="1200" dirty="0" smtClean="0">
                          <a:solidFill>
                            <a:schemeClr val="tx1"/>
                          </a:solidFill>
                          <a:latin typeface="Times New Roman" pitchFamily="18" charset="0"/>
                          <a:ea typeface="標楷體" pitchFamily="65" charset="-120"/>
                          <a:cs typeface="Times New Roman" pitchFamily="18" charset="0"/>
                        </a:rPr>
                        <a:t>2.</a:t>
                      </a:r>
                      <a:r>
                        <a:rPr kumimoji="0" lang="zh-TW" altLang="en-US" sz="2000" b="0" kern="1200" dirty="0" smtClean="0">
                          <a:solidFill>
                            <a:schemeClr val="tx1"/>
                          </a:solidFill>
                          <a:latin typeface="Times New Roman" pitchFamily="18" charset="0"/>
                          <a:ea typeface="標楷體" pitchFamily="65" charset="-120"/>
                          <a:cs typeface="Times New Roman" pitchFamily="18" charset="0"/>
                        </a:rPr>
                        <a:t>除</a:t>
                      </a:r>
                      <a:r>
                        <a:rPr kumimoji="0" lang="en-US" altLang="zh-TW" sz="2000" b="0" kern="1200" dirty="0" smtClean="0">
                          <a:solidFill>
                            <a:schemeClr val="tx1"/>
                          </a:solidFill>
                          <a:latin typeface="Times New Roman" pitchFamily="18" charset="0"/>
                          <a:ea typeface="標楷體" pitchFamily="65" charset="-120"/>
                          <a:cs typeface="Times New Roman" pitchFamily="18" charset="0"/>
                        </a:rPr>
                        <a:t>IPO</a:t>
                      </a:r>
                      <a:r>
                        <a:rPr kumimoji="0" lang="zh-TW" altLang="en-US" sz="2000" b="0" kern="1200" dirty="0" smtClean="0">
                          <a:solidFill>
                            <a:schemeClr val="tx1"/>
                          </a:solidFill>
                          <a:latin typeface="Times New Roman" pitchFamily="18" charset="0"/>
                          <a:ea typeface="標楷體" pitchFamily="65" charset="-120"/>
                          <a:cs typeface="Times New Roman" pitchFamily="18" charset="0"/>
                        </a:rPr>
                        <a:t>案件外，合格標單累計數量未達該次提交競價拍賣數量，以底標為單一得標價格。</a:t>
                      </a:r>
                      <a:endParaRPr kumimoji="0" lang="en-US" altLang="zh-TW" sz="2000" b="0" kern="1200" dirty="0" smtClean="0">
                        <a:solidFill>
                          <a:schemeClr val="tx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36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2000" b="1" kern="1200" dirty="0" smtClean="0">
                          <a:solidFill>
                            <a:schemeClr val="bg1"/>
                          </a:solidFill>
                          <a:latin typeface="Times New Roman" pitchFamily="18" charset="0"/>
                          <a:ea typeface="標楷體" pitchFamily="65" charset="-120"/>
                          <a:cs typeface="Times New Roman" pitchFamily="18" charset="0"/>
                        </a:rPr>
                        <a:t>承銷價</a:t>
                      </a:r>
                      <a:endParaRPr kumimoji="0" lang="en-US" altLang="zh-TW" sz="2000" b="1" kern="1200" dirty="0" smtClean="0">
                        <a:solidFill>
                          <a:schemeClr val="bg1"/>
                        </a:solidFill>
                        <a:latin typeface="Times New Roman" pitchFamily="18" charset="0"/>
                        <a:ea typeface="標楷體" pitchFamily="65" charset="-12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kern="1200" dirty="0" smtClean="0">
                          <a:solidFill>
                            <a:schemeClr val="bg1"/>
                          </a:solidFill>
                          <a:latin typeface="Times New Roman" pitchFamily="18" charset="0"/>
                          <a:ea typeface="標楷體" pitchFamily="65" charset="-120"/>
                          <a:cs typeface="Times New Roman" pitchFamily="18" charset="0"/>
                        </a:rPr>
                        <a:t>公開申購價</a:t>
                      </a:r>
                      <a:endParaRPr kumimoji="0" lang="en-US" altLang="zh-TW" sz="2000" b="1" kern="1200" dirty="0" smtClean="0">
                        <a:solidFill>
                          <a:schemeClr val="bg1"/>
                        </a:solidFill>
                        <a:latin typeface="Times New Roman" pitchFamily="18" charset="0"/>
                        <a:ea typeface="標楷體" pitchFamily="65" charset="-12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kern="1200" dirty="0" smtClean="0">
                          <a:solidFill>
                            <a:schemeClr val="bg1"/>
                          </a:solidFill>
                          <a:latin typeface="Times New Roman" pitchFamily="18" charset="0"/>
                          <a:ea typeface="標楷體" pitchFamily="65" charset="-120"/>
                          <a:cs typeface="Times New Roman" pitchFamily="18" charset="0"/>
                        </a:rPr>
                        <a:t>首日掛牌價</a:t>
                      </a:r>
                      <a:endParaRPr kumimoji="0" lang="en-US" altLang="zh-TW" sz="2000" b="1" kern="1200" dirty="0" smtClean="0">
                        <a:solidFill>
                          <a:schemeClr val="bg1"/>
                        </a:solidFill>
                        <a:latin typeface="Times New Roman" pitchFamily="18" charset="0"/>
                        <a:ea typeface="標楷體" pitchFamily="65" charset="-12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kern="1200" dirty="0" smtClean="0">
                          <a:solidFill>
                            <a:schemeClr val="bg1"/>
                          </a:solidFill>
                          <a:latin typeface="Times New Roman" pitchFamily="18" charset="0"/>
                          <a:ea typeface="標楷體" pitchFamily="65" charset="-120"/>
                          <a:cs typeface="Times New Roman" pitchFamily="18" charset="0"/>
                        </a:rPr>
                        <a:t>自行認購</a:t>
                      </a:r>
                      <a:endParaRPr lang="zh-TW" altLang="en-US" sz="2000" b="1" dirty="0">
                        <a:solidFill>
                          <a:schemeClr val="bg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kumimoji="0" lang="zh-TW" altLang="en-US" sz="2000" b="0" kern="1200" dirty="0" smtClean="0">
                          <a:solidFill>
                            <a:schemeClr val="tx1"/>
                          </a:solidFill>
                          <a:latin typeface="Times New Roman" pitchFamily="18" charset="0"/>
                          <a:ea typeface="標楷體" pitchFamily="65" charset="-120"/>
                          <a:cs typeface="Times New Roman" pitchFamily="18" charset="0"/>
                        </a:rPr>
                        <a:t>以單一得標價格為之。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投影片編號版面配置區 7"/>
          <p:cNvSpPr>
            <a:spLocks noGrp="1"/>
          </p:cNvSpPr>
          <p:nvPr>
            <p:ph type="sldNum" sz="quarter" idx="12"/>
          </p:nvPr>
        </p:nvSpPr>
        <p:spPr/>
        <p:txBody>
          <a:bodyPr/>
          <a:lstStyle/>
          <a:p>
            <a:fld id="{ACDF75D3-2848-47E0-95B1-CD1D5A238CD5}" type="slidenum">
              <a:rPr lang="zh-TW" altLang="en-US" smtClean="0"/>
              <a:pPr/>
              <a:t>16</a:t>
            </a:fld>
            <a:endParaRPr lang="zh-TW"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肆、承銷規範</a:t>
            </a:r>
            <a:r>
              <a:rPr lang="en-US" altLang="zh-TW" dirty="0" smtClean="0"/>
              <a:t>-</a:t>
            </a:r>
            <a:r>
              <a:rPr lang="zh-TW" altLang="en-US" dirty="0" smtClean="0"/>
              <a:t>競價方式</a:t>
            </a:r>
            <a:endParaRPr lang="en-US" altLang="zh-TW" dirty="0" smtClean="0"/>
          </a:p>
        </p:txBody>
      </p:sp>
      <p:sp>
        <p:nvSpPr>
          <p:cNvPr id="6" name="內容版面配置區 5"/>
          <p:cNvSpPr>
            <a:spLocks noGrp="1"/>
          </p:cNvSpPr>
          <p:nvPr>
            <p:ph idx="1"/>
          </p:nvPr>
        </p:nvSpPr>
        <p:spPr/>
        <p:txBody>
          <a:bodyPr/>
          <a:lstStyle/>
          <a:p>
            <a:r>
              <a:rPr lang="zh-TW" altLang="en-US" dirty="0" smtClean="0"/>
              <a:t>美國標</a:t>
            </a:r>
            <a:r>
              <a:rPr lang="en-US" altLang="zh-TW" dirty="0" smtClean="0"/>
              <a:t>vs.</a:t>
            </a:r>
            <a:r>
              <a:rPr lang="zh-TW" altLang="en-US" dirty="0" smtClean="0"/>
              <a:t>荷蘭標</a:t>
            </a:r>
            <a:endParaRPr lang="en-US" altLang="zh-TW" dirty="0" smtClean="0"/>
          </a:p>
          <a:p>
            <a:pPr>
              <a:buNone/>
            </a:pPr>
            <a:endParaRPr lang="zh-TW" altLang="en-US" dirty="0"/>
          </a:p>
        </p:txBody>
      </p:sp>
      <p:graphicFrame>
        <p:nvGraphicFramePr>
          <p:cNvPr id="4" name="表格 3"/>
          <p:cNvGraphicFramePr>
            <a:graphicFrameLocks noGrp="1"/>
          </p:cNvGraphicFramePr>
          <p:nvPr/>
        </p:nvGraphicFramePr>
        <p:xfrm>
          <a:off x="827584" y="2672917"/>
          <a:ext cx="7560840" cy="1402080"/>
        </p:xfrm>
        <a:graphic>
          <a:graphicData uri="http://schemas.openxmlformats.org/drawingml/2006/table">
            <a:tbl>
              <a:tblPr firstRow="1" bandRow="1">
                <a:tableStyleId>{912C8C85-51F0-491E-9774-3900AFEF0FD7}</a:tableStyleId>
              </a:tblPr>
              <a:tblGrid>
                <a:gridCol w="1548172"/>
                <a:gridCol w="6012668"/>
              </a:tblGrid>
              <a:tr h="0">
                <a:tc>
                  <a:txBody>
                    <a:bodyPr/>
                    <a:lstStyle/>
                    <a:p>
                      <a:pPr algn="ctr"/>
                      <a:r>
                        <a:rPr kumimoji="0" lang="zh-TW" altLang="en-US" sz="2000" b="1" kern="1200" dirty="0" smtClean="0">
                          <a:solidFill>
                            <a:schemeClr val="bg1"/>
                          </a:solidFill>
                          <a:latin typeface="Times New Roman" pitchFamily="18" charset="0"/>
                          <a:ea typeface="標楷體" pitchFamily="65" charset="-120"/>
                          <a:cs typeface="Times New Roman" pitchFamily="18" charset="0"/>
                        </a:rPr>
                        <a:t>相同</a:t>
                      </a:r>
                      <a:endParaRPr lang="zh-TW" altLang="en-US" sz="2000" b="1" dirty="0">
                        <a:solidFill>
                          <a:schemeClr val="bg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kumimoji="0" lang="zh-TW" altLang="en-US" sz="2000" b="0" kern="1200" smtClean="0">
                          <a:solidFill>
                            <a:schemeClr val="tx1"/>
                          </a:solidFill>
                          <a:latin typeface="Times New Roman" pitchFamily="18" charset="0"/>
                          <a:ea typeface="標楷體" pitchFamily="65" charset="-120"/>
                          <a:cs typeface="Times New Roman" pitchFamily="18" charset="0"/>
                        </a:rPr>
                        <a:t>均為</a:t>
                      </a:r>
                      <a:r>
                        <a:rPr kumimoji="0" lang="zh-TW" altLang="zh-TW" sz="2000" b="0" kern="1200" smtClean="0">
                          <a:solidFill>
                            <a:schemeClr val="tx1"/>
                          </a:solidFill>
                          <a:latin typeface="Times New Roman" pitchFamily="18" charset="0"/>
                          <a:ea typeface="標楷體" pitchFamily="65" charset="-120"/>
                          <a:cs typeface="Times New Roman" pitchFamily="18" charset="0"/>
                        </a:rPr>
                        <a:t>價</a:t>
                      </a:r>
                      <a:r>
                        <a:rPr kumimoji="0" lang="zh-TW" altLang="zh-TW" sz="2000" b="0" kern="1200" dirty="0" smtClean="0">
                          <a:solidFill>
                            <a:schemeClr val="tx1"/>
                          </a:solidFill>
                          <a:latin typeface="Times New Roman" pitchFamily="18" charset="0"/>
                          <a:ea typeface="標楷體" pitchFamily="65" charset="-120"/>
                          <a:cs typeface="Times New Roman" pitchFamily="18" charset="0"/>
                        </a:rPr>
                        <a:t>高</a:t>
                      </a:r>
                      <a:r>
                        <a:rPr kumimoji="0" lang="zh-TW" altLang="zh-TW" sz="2000" b="0" kern="1200" smtClean="0">
                          <a:solidFill>
                            <a:schemeClr val="tx1"/>
                          </a:solidFill>
                          <a:latin typeface="Times New Roman" pitchFamily="18" charset="0"/>
                          <a:ea typeface="標楷體" pitchFamily="65" charset="-120"/>
                          <a:cs typeface="Times New Roman" pitchFamily="18" charset="0"/>
                        </a:rPr>
                        <a:t>者得</a:t>
                      </a:r>
                      <a:endParaRPr kumimoji="0" lang="en-US" altLang="zh-TW" sz="2000" b="0" kern="1200" dirty="0" smtClean="0">
                        <a:solidFill>
                          <a:schemeClr val="tx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36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solidFill>
                            <a:schemeClr val="bg1"/>
                          </a:solidFill>
                          <a:latin typeface="Times New Roman" pitchFamily="18" charset="0"/>
                          <a:ea typeface="標楷體" pitchFamily="65" charset="-120"/>
                          <a:cs typeface="Times New Roman" pitchFamily="18" charset="0"/>
                        </a:rPr>
                        <a:t>相異</a:t>
                      </a:r>
                      <a:endParaRPr lang="zh-TW" altLang="en-US" sz="2000" b="1" dirty="0">
                        <a:solidFill>
                          <a:schemeClr val="bg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kumimoji="0" lang="zh-TW" altLang="en-US" sz="2000" b="0" kern="1200" dirty="0" smtClean="0">
                          <a:solidFill>
                            <a:schemeClr val="tx1"/>
                          </a:solidFill>
                          <a:latin typeface="Times New Roman" pitchFamily="18" charset="0"/>
                          <a:ea typeface="標楷體" pitchFamily="65" charset="-120"/>
                          <a:cs typeface="Times New Roman" pitchFamily="18" charset="0"/>
                        </a:rPr>
                        <a:t>得標價格</a:t>
                      </a:r>
                      <a:r>
                        <a:rPr kumimoji="0" lang="en-US" altLang="zh-TW" sz="2000" b="0" kern="1200" dirty="0" smtClean="0">
                          <a:solidFill>
                            <a:schemeClr val="tx1"/>
                          </a:solidFill>
                          <a:latin typeface="Times New Roman" pitchFamily="18" charset="0"/>
                          <a:ea typeface="標楷體" pitchFamily="65" charset="-120"/>
                          <a:cs typeface="Times New Roman" pitchFamily="18" charset="0"/>
                        </a:rPr>
                        <a:t>:</a:t>
                      </a:r>
                    </a:p>
                    <a:p>
                      <a:r>
                        <a:rPr kumimoji="0" lang="zh-TW" altLang="en-US" sz="2000" b="0" kern="1200" dirty="0" smtClean="0">
                          <a:solidFill>
                            <a:schemeClr val="tx1"/>
                          </a:solidFill>
                          <a:latin typeface="Times New Roman" pitchFamily="18" charset="0"/>
                          <a:ea typeface="標楷體" pitchFamily="65" charset="-120"/>
                          <a:cs typeface="Times New Roman" pitchFamily="18" charset="0"/>
                        </a:rPr>
                        <a:t>美國標</a:t>
                      </a:r>
                      <a:r>
                        <a:rPr kumimoji="0" lang="en-US" altLang="zh-TW" sz="2000" b="0" kern="1200" dirty="0" smtClean="0">
                          <a:solidFill>
                            <a:schemeClr val="tx1"/>
                          </a:solidFill>
                          <a:latin typeface="Times New Roman" pitchFamily="18" charset="0"/>
                          <a:ea typeface="標楷體" pitchFamily="65" charset="-120"/>
                          <a:cs typeface="Times New Roman" pitchFamily="18" charset="0"/>
                        </a:rPr>
                        <a:t>:</a:t>
                      </a:r>
                      <a:r>
                        <a:rPr kumimoji="0" lang="zh-TW" altLang="en-US" sz="2000" b="0" kern="1200" dirty="0" smtClean="0">
                          <a:solidFill>
                            <a:schemeClr val="tx1"/>
                          </a:solidFill>
                          <a:latin typeface="Times New Roman" pitchFamily="18" charset="0"/>
                          <a:ea typeface="標楷體" pitchFamily="65" charset="-120"/>
                          <a:cs typeface="Times New Roman" pitchFamily="18" charset="0"/>
                        </a:rPr>
                        <a:t>得標價格即為投標價格</a:t>
                      </a:r>
                      <a:endParaRPr kumimoji="0" lang="en-US" altLang="zh-TW" sz="2000" b="0" kern="1200" dirty="0" smtClean="0">
                        <a:solidFill>
                          <a:schemeClr val="tx1"/>
                        </a:solidFill>
                        <a:latin typeface="Times New Roman" pitchFamily="18" charset="0"/>
                        <a:ea typeface="標楷體" pitchFamily="65" charset="-120"/>
                        <a:cs typeface="Times New Roman" pitchFamily="18" charset="0"/>
                      </a:endParaRPr>
                    </a:p>
                    <a:p>
                      <a:r>
                        <a:rPr kumimoji="0" lang="zh-TW" altLang="en-US" sz="2000" b="0" kern="1200" dirty="0" smtClean="0">
                          <a:solidFill>
                            <a:schemeClr val="tx1"/>
                          </a:solidFill>
                          <a:latin typeface="Times New Roman" pitchFamily="18" charset="0"/>
                          <a:ea typeface="標楷體" pitchFamily="65" charset="-120"/>
                          <a:cs typeface="Times New Roman" pitchFamily="18" charset="0"/>
                        </a:rPr>
                        <a:t>荷蘭標</a:t>
                      </a:r>
                      <a:r>
                        <a:rPr kumimoji="0" lang="en-US" altLang="zh-TW" sz="2000" b="0" kern="1200" dirty="0" smtClean="0">
                          <a:solidFill>
                            <a:schemeClr val="tx1"/>
                          </a:solidFill>
                          <a:latin typeface="Times New Roman" pitchFamily="18" charset="0"/>
                          <a:ea typeface="標楷體" pitchFamily="65" charset="-120"/>
                          <a:cs typeface="Times New Roman" pitchFamily="18" charset="0"/>
                        </a:rPr>
                        <a:t>:</a:t>
                      </a:r>
                      <a:r>
                        <a:rPr kumimoji="0" lang="zh-TW" altLang="en-US" sz="2000" b="0" kern="1200" dirty="0" smtClean="0">
                          <a:solidFill>
                            <a:schemeClr val="tx1"/>
                          </a:solidFill>
                          <a:latin typeface="Times New Roman" pitchFamily="18" charset="0"/>
                          <a:ea typeface="標楷體" pitchFamily="65" charset="-120"/>
                          <a:cs typeface="Times New Roman" pitchFamily="18" charset="0"/>
                        </a:rPr>
                        <a:t>單一得標價格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投影片編號版面配置區 7"/>
          <p:cNvSpPr>
            <a:spLocks noGrp="1"/>
          </p:cNvSpPr>
          <p:nvPr>
            <p:ph type="sldNum" sz="quarter" idx="12"/>
          </p:nvPr>
        </p:nvSpPr>
        <p:spPr/>
        <p:txBody>
          <a:bodyPr/>
          <a:lstStyle/>
          <a:p>
            <a:fld id="{ACDF75D3-2848-47E0-95B1-CD1D5A238CD5}" type="slidenum">
              <a:rPr lang="zh-TW" altLang="en-US" smtClean="0"/>
              <a:pPr/>
              <a:t>17</a:t>
            </a:fld>
            <a:endParaRPr lang="zh-TW"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肆、承銷規範</a:t>
            </a:r>
            <a:r>
              <a:rPr lang="en-US" altLang="zh-TW" dirty="0" smtClean="0"/>
              <a:t>-</a:t>
            </a:r>
            <a:r>
              <a:rPr lang="zh-TW" altLang="en-US" dirty="0" smtClean="0"/>
              <a:t>競價方式</a:t>
            </a:r>
            <a:endParaRPr lang="en-US" altLang="zh-TW" dirty="0" smtClean="0"/>
          </a:p>
        </p:txBody>
      </p:sp>
      <p:sp>
        <p:nvSpPr>
          <p:cNvPr id="7" name="Text Box 6"/>
          <p:cNvSpPr txBox="1">
            <a:spLocks noChangeArrowheads="1"/>
          </p:cNvSpPr>
          <p:nvPr/>
        </p:nvSpPr>
        <p:spPr bwMode="auto">
          <a:xfrm>
            <a:off x="665151" y="2100709"/>
            <a:ext cx="7974012" cy="862013"/>
          </a:xfrm>
          <a:prstGeom prst="rect">
            <a:avLst/>
          </a:prstGeom>
          <a:noFill/>
          <a:ln w="9525">
            <a:noFill/>
            <a:miter lim="800000"/>
            <a:headEnd/>
            <a:tailEnd/>
          </a:ln>
        </p:spPr>
        <p:txBody>
          <a:bodyPr>
            <a:spAutoFit/>
          </a:bodyPr>
          <a:lstStyle/>
          <a:p>
            <a:pPr>
              <a:spcBef>
                <a:spcPct val="50000"/>
              </a:spcBef>
            </a:pPr>
            <a:r>
              <a:rPr lang="zh-TW" altLang="en-US" sz="2000" dirty="0">
                <a:latin typeface="Times New Roman" pitchFamily="18" charset="0"/>
                <a:ea typeface="標楷體" pitchFamily="65" charset="-120"/>
                <a:cs typeface="Times New Roman" pitchFamily="18" charset="0"/>
              </a:rPr>
              <a:t>案例(不考慮單一得標量不得超過10%之規定)</a:t>
            </a:r>
            <a:endParaRPr lang="en-US" altLang="zh-TW" sz="2000" dirty="0">
              <a:latin typeface="Times New Roman" pitchFamily="18" charset="0"/>
              <a:ea typeface="標楷體" pitchFamily="65" charset="-120"/>
              <a:cs typeface="Times New Roman" pitchFamily="18" charset="0"/>
            </a:endParaRPr>
          </a:p>
          <a:p>
            <a:pPr>
              <a:spcBef>
                <a:spcPct val="50000"/>
              </a:spcBef>
            </a:pPr>
            <a:r>
              <a:rPr lang="zh-TW" altLang="zh-TW" sz="2000" dirty="0">
                <a:latin typeface="Times New Roman" pitchFamily="18" charset="0"/>
                <a:ea typeface="標楷體" pitchFamily="65" charset="-120"/>
                <a:cs typeface="Times New Roman" pitchFamily="18" charset="0"/>
              </a:rPr>
              <a:t>底標：</a:t>
            </a:r>
            <a:r>
              <a:rPr lang="en-US" altLang="zh-TW" sz="2000" dirty="0">
                <a:latin typeface="Times New Roman" pitchFamily="18" charset="0"/>
                <a:ea typeface="標楷體" pitchFamily="65" charset="-120"/>
                <a:cs typeface="Times New Roman" pitchFamily="18" charset="0"/>
              </a:rPr>
              <a:t>20</a:t>
            </a:r>
            <a:r>
              <a:rPr lang="zh-TW" altLang="zh-TW" sz="2000" dirty="0">
                <a:latin typeface="Times New Roman" pitchFamily="18" charset="0"/>
                <a:ea typeface="標楷體" pitchFamily="65" charset="-120"/>
                <a:cs typeface="Times New Roman" pitchFamily="18" charset="0"/>
              </a:rPr>
              <a:t>元，最高</a:t>
            </a:r>
            <a:r>
              <a:rPr lang="en-US" altLang="zh-TW" sz="2000" dirty="0">
                <a:latin typeface="Times New Roman" pitchFamily="18" charset="0"/>
                <a:ea typeface="標楷體" pitchFamily="65" charset="-120"/>
                <a:cs typeface="Times New Roman" pitchFamily="18" charset="0"/>
              </a:rPr>
              <a:t>1.3</a:t>
            </a:r>
            <a:r>
              <a:rPr lang="zh-TW" altLang="zh-TW" sz="2000" dirty="0">
                <a:latin typeface="Times New Roman" pitchFamily="18" charset="0"/>
                <a:ea typeface="標楷體" pitchFamily="65" charset="-120"/>
                <a:cs typeface="Times New Roman" pitchFamily="18" charset="0"/>
              </a:rPr>
              <a:t>倍（</a:t>
            </a:r>
            <a:r>
              <a:rPr lang="en-US" altLang="zh-TW" sz="2000" dirty="0">
                <a:latin typeface="Times New Roman" pitchFamily="18" charset="0"/>
                <a:ea typeface="標楷體" pitchFamily="65" charset="-120"/>
                <a:cs typeface="Times New Roman" pitchFamily="18" charset="0"/>
              </a:rPr>
              <a:t>26</a:t>
            </a:r>
            <a:r>
              <a:rPr lang="zh-TW" altLang="zh-TW" sz="2000" dirty="0">
                <a:latin typeface="Times New Roman" pitchFamily="18" charset="0"/>
                <a:ea typeface="標楷體" pitchFamily="65" charset="-120"/>
                <a:cs typeface="Times New Roman" pitchFamily="18" charset="0"/>
              </a:rPr>
              <a:t>元），競拍數量：</a:t>
            </a:r>
            <a:r>
              <a:rPr lang="en-US" altLang="zh-TW" sz="2000" dirty="0">
                <a:latin typeface="Times New Roman" pitchFamily="18" charset="0"/>
                <a:ea typeface="標楷體" pitchFamily="65" charset="-120"/>
                <a:cs typeface="Times New Roman" pitchFamily="18" charset="0"/>
              </a:rPr>
              <a:t>8,000</a:t>
            </a:r>
            <a:r>
              <a:rPr lang="zh-TW" altLang="zh-TW" sz="2000" dirty="0">
                <a:latin typeface="Times New Roman" pitchFamily="18" charset="0"/>
                <a:ea typeface="標楷體" pitchFamily="65" charset="-120"/>
                <a:cs typeface="Times New Roman" pitchFamily="18" charset="0"/>
              </a:rPr>
              <a:t>張</a:t>
            </a:r>
            <a:endParaRPr lang="zh-TW" altLang="en-US" sz="2000" dirty="0">
              <a:latin typeface="Times New Roman" pitchFamily="18" charset="0"/>
              <a:ea typeface="標楷體" pitchFamily="65" charset="-120"/>
              <a:cs typeface="Times New Roman" pitchFamily="18" charset="0"/>
            </a:endParaRPr>
          </a:p>
        </p:txBody>
      </p:sp>
      <p:graphicFrame>
        <p:nvGraphicFramePr>
          <p:cNvPr id="8" name="表格 7"/>
          <p:cNvGraphicFramePr>
            <a:graphicFrameLocks noGrp="1"/>
          </p:cNvGraphicFramePr>
          <p:nvPr/>
        </p:nvGraphicFramePr>
        <p:xfrm>
          <a:off x="863588" y="3104964"/>
          <a:ext cx="7246136" cy="2803422"/>
        </p:xfrm>
        <a:graphic>
          <a:graphicData uri="http://schemas.openxmlformats.org/drawingml/2006/table">
            <a:tbl>
              <a:tblPr firstRow="1" bandRow="1">
                <a:tableStyleId>{5C22544A-7EE6-4342-B048-85BDC9FD1C3A}</a:tableStyleId>
              </a:tblPr>
              <a:tblGrid>
                <a:gridCol w="324036"/>
                <a:gridCol w="720080"/>
                <a:gridCol w="828092"/>
                <a:gridCol w="1343482"/>
                <a:gridCol w="1343482"/>
                <a:gridCol w="1343482"/>
                <a:gridCol w="1343482"/>
              </a:tblGrid>
              <a:tr h="629478">
                <a:tc rowSpan="2" gridSpan="3">
                  <a:txBody>
                    <a:bodyPr/>
                    <a:lstStyle/>
                    <a:p>
                      <a:pPr algn="ctr"/>
                      <a:r>
                        <a:rPr kumimoji="0" lang="zh-TW" altLang="zh-TW" sz="2000" b="1" kern="1200" dirty="0" smtClean="0">
                          <a:solidFill>
                            <a:schemeClr val="lt1"/>
                          </a:solidFill>
                          <a:latin typeface="Times New Roman" pitchFamily="18" charset="0"/>
                          <a:ea typeface="標楷體" pitchFamily="65" charset="-120"/>
                          <a:cs typeface="Times New Roman" pitchFamily="18" charset="0"/>
                        </a:rPr>
                        <a:t>投 標 明 細</a:t>
                      </a:r>
                      <a:endParaRPr lang="zh-TW" altLang="en-US" sz="200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rowSpan="2"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0" lang="zh-TW" altLang="zh-TW" sz="2000" b="1" kern="1200" dirty="0" smtClean="0">
                          <a:solidFill>
                            <a:schemeClr val="lt1"/>
                          </a:solidFill>
                          <a:latin typeface="Times New Roman" pitchFamily="18" charset="0"/>
                          <a:ea typeface="標楷體" pitchFamily="65" charset="-120"/>
                          <a:cs typeface="Times New Roman" pitchFamily="18" charset="0"/>
                        </a:rPr>
                        <a:t>美國標</a:t>
                      </a:r>
                      <a:r>
                        <a:rPr kumimoji="0" lang="en-US" altLang="zh-TW" sz="2000" b="1" kern="1200" dirty="0" smtClean="0">
                          <a:solidFill>
                            <a:schemeClr val="lt1"/>
                          </a:solidFill>
                          <a:latin typeface="Times New Roman" pitchFamily="18" charset="0"/>
                          <a:ea typeface="標楷體" pitchFamily="65" charset="-120"/>
                          <a:cs typeface="Times New Roman" pitchFamily="18" charset="0"/>
                        </a:rPr>
                        <a:t>(</a:t>
                      </a:r>
                      <a:r>
                        <a:rPr kumimoji="0" lang="zh-TW" altLang="zh-TW" sz="2000" b="1" kern="1200" dirty="0" smtClean="0">
                          <a:solidFill>
                            <a:schemeClr val="lt1"/>
                          </a:solidFill>
                          <a:latin typeface="Times New Roman" pitchFamily="18" charset="0"/>
                          <a:ea typeface="標楷體" pitchFamily="65" charset="-120"/>
                          <a:cs typeface="Times New Roman" pitchFamily="18" charset="0"/>
                        </a:rPr>
                        <a:t>承銷價：</a:t>
                      </a:r>
                      <a:r>
                        <a:rPr kumimoji="0" lang="en-US" altLang="zh-TW" sz="2000" b="1" kern="1200" dirty="0" smtClean="0">
                          <a:solidFill>
                            <a:schemeClr val="lt1"/>
                          </a:solidFill>
                          <a:latin typeface="Times New Roman" pitchFamily="18" charset="0"/>
                          <a:ea typeface="標楷體" pitchFamily="65" charset="-120"/>
                          <a:cs typeface="Times New Roman" pitchFamily="18" charset="0"/>
                        </a:rPr>
                        <a:t>25)</a:t>
                      </a:r>
                      <a:endParaRPr lang="zh-TW" altLang="en-US" sz="200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0" lang="zh-TW" altLang="zh-TW" sz="2000" b="1" kern="1200" dirty="0" smtClean="0">
                          <a:solidFill>
                            <a:schemeClr val="lt1"/>
                          </a:solidFill>
                          <a:latin typeface="Times New Roman" pitchFamily="18" charset="0"/>
                          <a:ea typeface="標楷體" pitchFamily="65" charset="-120"/>
                          <a:cs typeface="Times New Roman" pitchFamily="18" charset="0"/>
                        </a:rPr>
                        <a:t>荷蘭標</a:t>
                      </a:r>
                      <a:r>
                        <a:rPr kumimoji="0" lang="en-US" altLang="zh-TW" sz="2000" b="1" kern="1200" dirty="0" smtClean="0">
                          <a:solidFill>
                            <a:schemeClr val="lt1"/>
                          </a:solidFill>
                          <a:latin typeface="Times New Roman" pitchFamily="18" charset="0"/>
                          <a:ea typeface="標楷體" pitchFamily="65" charset="-120"/>
                          <a:cs typeface="Times New Roman" pitchFamily="18" charset="0"/>
                        </a:rPr>
                        <a:t>(</a:t>
                      </a:r>
                      <a:r>
                        <a:rPr kumimoji="0" lang="zh-TW" altLang="zh-TW" sz="2000" b="1" kern="1200" dirty="0" smtClean="0">
                          <a:solidFill>
                            <a:schemeClr val="lt1"/>
                          </a:solidFill>
                          <a:latin typeface="Times New Roman" pitchFamily="18" charset="0"/>
                          <a:ea typeface="標楷體" pitchFamily="65" charset="-120"/>
                          <a:cs typeface="Times New Roman" pitchFamily="18" charset="0"/>
                        </a:rPr>
                        <a:t>承銷價：</a:t>
                      </a:r>
                      <a:r>
                        <a:rPr kumimoji="0" lang="en-US" altLang="zh-TW" sz="2000" b="1" kern="1200" dirty="0" smtClean="0">
                          <a:solidFill>
                            <a:schemeClr val="lt1"/>
                          </a:solidFill>
                          <a:latin typeface="Times New Roman" pitchFamily="18" charset="0"/>
                          <a:ea typeface="標楷體" pitchFamily="65" charset="-120"/>
                          <a:cs typeface="Times New Roman" pitchFamily="18" charset="0"/>
                        </a:rPr>
                        <a:t>22</a:t>
                      </a:r>
                      <a:r>
                        <a:rPr kumimoji="0" lang="zh-TW" altLang="zh-TW" sz="2000" b="1" kern="1200" dirty="0" smtClean="0">
                          <a:solidFill>
                            <a:schemeClr val="lt1"/>
                          </a:solidFill>
                          <a:latin typeface="Times New Roman" pitchFamily="18" charset="0"/>
                          <a:ea typeface="標楷體" pitchFamily="65" charset="-120"/>
                          <a:cs typeface="Times New Roman" pitchFamily="18" charset="0"/>
                        </a:rPr>
                        <a:t>元</a:t>
                      </a:r>
                      <a:r>
                        <a:rPr kumimoji="0" lang="en-US" altLang="zh-TW" sz="2000" b="1" kern="1200" dirty="0" smtClean="0">
                          <a:solidFill>
                            <a:schemeClr val="lt1"/>
                          </a:solidFill>
                          <a:latin typeface="Times New Roman" pitchFamily="18" charset="0"/>
                          <a:ea typeface="標楷體" pitchFamily="65" charset="-120"/>
                          <a:cs typeface="Times New Roman" pitchFamily="18" charset="0"/>
                        </a:rPr>
                        <a:t>)</a:t>
                      </a:r>
                      <a:endParaRPr lang="zh-TW" altLang="en-US" sz="200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686">
                <a:tc gridSpan="3"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000" kern="100" dirty="0">
                          <a:latin typeface="Times New Roman" pitchFamily="18" charset="0"/>
                          <a:ea typeface="標楷體" pitchFamily="65" charset="-120"/>
                          <a:cs typeface="Times New Roman" pitchFamily="18" charset="0"/>
                        </a:rPr>
                        <a:t>得標價</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zh-TW" sz="2000" kern="100" dirty="0">
                          <a:latin typeface="Times New Roman" pitchFamily="18" charset="0"/>
                          <a:ea typeface="標楷體" pitchFamily="65" charset="-120"/>
                          <a:cs typeface="Times New Roman" pitchFamily="18" charset="0"/>
                        </a:rPr>
                        <a:t>得標量</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zh-TW" sz="2000" kern="100" dirty="0">
                          <a:latin typeface="Times New Roman" pitchFamily="18" charset="0"/>
                          <a:ea typeface="標楷體" pitchFamily="65" charset="-120"/>
                          <a:cs typeface="Times New Roman" pitchFamily="18" charset="0"/>
                        </a:rPr>
                        <a:t>得標價</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zh-TW" sz="2000" kern="100" dirty="0">
                          <a:latin typeface="Times New Roman" pitchFamily="18" charset="0"/>
                          <a:ea typeface="標楷體" pitchFamily="65" charset="-120"/>
                          <a:cs typeface="Times New Roman" pitchFamily="18" charset="0"/>
                        </a:rPr>
                        <a:t>得標量</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467286">
                <a:tc>
                  <a:txBody>
                    <a:bodyPr/>
                    <a:lstStyle/>
                    <a:p>
                      <a:pPr algn="ctr">
                        <a:spcAft>
                          <a:spcPts val="0"/>
                        </a:spcAft>
                      </a:pPr>
                      <a:r>
                        <a:rPr lang="zh-TW" sz="2000" kern="100" dirty="0">
                          <a:latin typeface="Times New Roman" pitchFamily="18" charset="0"/>
                          <a:ea typeface="標楷體" pitchFamily="65" charset="-120"/>
                          <a:cs typeface="Times New Roman" pitchFamily="18" charset="0"/>
                        </a:rPr>
                        <a:t>甲</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2000" kern="100" dirty="0">
                          <a:latin typeface="Times New Roman" pitchFamily="18" charset="0"/>
                          <a:ea typeface="標楷體" pitchFamily="65" charset="-120"/>
                          <a:cs typeface="Times New Roman" pitchFamily="18" charset="0"/>
                        </a:rPr>
                        <a:t>28</a:t>
                      </a:r>
                      <a:r>
                        <a:rPr lang="zh-TW" sz="2000" kern="100" dirty="0">
                          <a:latin typeface="Times New Roman" pitchFamily="18" charset="0"/>
                          <a:ea typeface="標楷體" pitchFamily="65" charset="-120"/>
                          <a:cs typeface="Times New Roman" pitchFamily="18" charset="0"/>
                        </a:rPr>
                        <a:t>元</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2000" kern="100" dirty="0">
                          <a:latin typeface="Times New Roman" pitchFamily="18" charset="0"/>
                          <a:ea typeface="標楷體" pitchFamily="65" charset="-120"/>
                          <a:cs typeface="Times New Roman" pitchFamily="18" charset="0"/>
                        </a:rPr>
                        <a:t>4000</a:t>
                      </a:r>
                      <a:r>
                        <a:rPr lang="zh-TW" sz="2000" kern="100" dirty="0">
                          <a:latin typeface="Times New Roman" pitchFamily="18" charset="0"/>
                          <a:ea typeface="標楷體" pitchFamily="65" charset="-120"/>
                          <a:cs typeface="Times New Roman" pitchFamily="18" charset="0"/>
                        </a:rPr>
                        <a:t>張</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2000" kern="100" dirty="0">
                          <a:latin typeface="Times New Roman" pitchFamily="18" charset="0"/>
                          <a:ea typeface="標楷體" pitchFamily="65" charset="-120"/>
                          <a:cs typeface="Times New Roman" pitchFamily="18" charset="0"/>
                        </a:rPr>
                        <a:t>28</a:t>
                      </a:r>
                      <a:r>
                        <a:rPr lang="zh-TW" sz="2000" kern="100" dirty="0">
                          <a:latin typeface="Times New Roman" pitchFamily="18" charset="0"/>
                          <a:ea typeface="標楷體" pitchFamily="65" charset="-120"/>
                          <a:cs typeface="Times New Roman" pitchFamily="18" charset="0"/>
                        </a:rPr>
                        <a:t>元</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2000" kern="100" dirty="0">
                          <a:latin typeface="Times New Roman" pitchFamily="18" charset="0"/>
                          <a:ea typeface="標楷體" pitchFamily="65" charset="-120"/>
                          <a:cs typeface="Times New Roman" pitchFamily="18" charset="0"/>
                        </a:rPr>
                        <a:t>4000</a:t>
                      </a:r>
                      <a:r>
                        <a:rPr lang="zh-TW" sz="2000" kern="100" dirty="0">
                          <a:latin typeface="Times New Roman" pitchFamily="18" charset="0"/>
                          <a:ea typeface="標楷體" pitchFamily="65" charset="-120"/>
                          <a:cs typeface="Times New Roman" pitchFamily="18" charset="0"/>
                        </a:rPr>
                        <a:t>張</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2000" kern="100" dirty="0">
                          <a:latin typeface="Times New Roman" pitchFamily="18" charset="0"/>
                          <a:ea typeface="標楷體" pitchFamily="65" charset="-120"/>
                          <a:cs typeface="Times New Roman" pitchFamily="18" charset="0"/>
                        </a:rPr>
                        <a:t>22</a:t>
                      </a:r>
                      <a:r>
                        <a:rPr lang="zh-TW" sz="2000" kern="100" dirty="0">
                          <a:latin typeface="Times New Roman" pitchFamily="18" charset="0"/>
                          <a:ea typeface="標楷體" pitchFamily="65" charset="-120"/>
                          <a:cs typeface="Times New Roman" pitchFamily="18" charset="0"/>
                        </a:rPr>
                        <a:t>元</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2000" kern="100" dirty="0">
                          <a:latin typeface="Times New Roman" pitchFamily="18" charset="0"/>
                          <a:ea typeface="標楷體" pitchFamily="65" charset="-120"/>
                          <a:cs typeface="Times New Roman" pitchFamily="18" charset="0"/>
                        </a:rPr>
                        <a:t>4000</a:t>
                      </a:r>
                      <a:r>
                        <a:rPr lang="zh-TW" sz="2000" kern="100" dirty="0">
                          <a:latin typeface="Times New Roman" pitchFamily="18" charset="0"/>
                          <a:ea typeface="標楷體" pitchFamily="65" charset="-120"/>
                          <a:cs typeface="Times New Roman" pitchFamily="18" charset="0"/>
                        </a:rPr>
                        <a:t>張</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67286">
                <a:tc>
                  <a:txBody>
                    <a:bodyPr/>
                    <a:lstStyle/>
                    <a:p>
                      <a:pPr algn="ctr">
                        <a:spcAft>
                          <a:spcPts val="0"/>
                        </a:spcAft>
                      </a:pPr>
                      <a:r>
                        <a:rPr lang="zh-TW" sz="2000" kern="100">
                          <a:latin typeface="Times New Roman" pitchFamily="18" charset="0"/>
                          <a:ea typeface="標楷體" pitchFamily="65" charset="-120"/>
                          <a:cs typeface="Times New Roman" pitchFamily="18" charset="0"/>
                        </a:rPr>
                        <a:t>乙</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2000" kern="100">
                          <a:latin typeface="Times New Roman" pitchFamily="18" charset="0"/>
                          <a:ea typeface="標楷體" pitchFamily="65" charset="-120"/>
                          <a:cs typeface="Times New Roman" pitchFamily="18" charset="0"/>
                        </a:rPr>
                        <a:t>26</a:t>
                      </a:r>
                      <a:r>
                        <a:rPr lang="zh-TW" sz="2000" kern="100">
                          <a:latin typeface="Times New Roman" pitchFamily="18" charset="0"/>
                          <a:ea typeface="標楷體" pitchFamily="65" charset="-120"/>
                          <a:cs typeface="Times New Roman" pitchFamily="18" charset="0"/>
                        </a:rPr>
                        <a:t>元</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2000" kern="100" dirty="0">
                          <a:latin typeface="Times New Roman" pitchFamily="18" charset="0"/>
                          <a:ea typeface="標楷體" pitchFamily="65" charset="-120"/>
                          <a:cs typeface="Times New Roman" pitchFamily="18" charset="0"/>
                        </a:rPr>
                        <a:t>3000</a:t>
                      </a:r>
                      <a:r>
                        <a:rPr lang="zh-TW" sz="2000" kern="100" dirty="0">
                          <a:latin typeface="Times New Roman" pitchFamily="18" charset="0"/>
                          <a:ea typeface="標楷體" pitchFamily="65" charset="-120"/>
                          <a:cs typeface="Times New Roman" pitchFamily="18" charset="0"/>
                        </a:rPr>
                        <a:t>張</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2000" kern="100">
                          <a:latin typeface="Times New Roman" pitchFamily="18" charset="0"/>
                          <a:ea typeface="標楷體" pitchFamily="65" charset="-120"/>
                          <a:cs typeface="Times New Roman" pitchFamily="18" charset="0"/>
                        </a:rPr>
                        <a:t>26</a:t>
                      </a:r>
                      <a:r>
                        <a:rPr lang="zh-TW" sz="2000" kern="100">
                          <a:latin typeface="Times New Roman" pitchFamily="18" charset="0"/>
                          <a:ea typeface="標楷體" pitchFamily="65" charset="-120"/>
                          <a:cs typeface="Times New Roman" pitchFamily="18" charset="0"/>
                        </a:rPr>
                        <a:t>元</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2000" kern="100" dirty="0">
                          <a:latin typeface="Times New Roman" pitchFamily="18" charset="0"/>
                          <a:ea typeface="標楷體" pitchFamily="65" charset="-120"/>
                          <a:cs typeface="Times New Roman" pitchFamily="18" charset="0"/>
                        </a:rPr>
                        <a:t>3000</a:t>
                      </a:r>
                      <a:r>
                        <a:rPr lang="zh-TW" sz="2000" kern="100" dirty="0">
                          <a:latin typeface="Times New Roman" pitchFamily="18" charset="0"/>
                          <a:ea typeface="標楷體" pitchFamily="65" charset="-120"/>
                          <a:cs typeface="Times New Roman" pitchFamily="18" charset="0"/>
                        </a:rPr>
                        <a:t>張</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2000" kern="100" dirty="0">
                          <a:latin typeface="Times New Roman" pitchFamily="18" charset="0"/>
                          <a:ea typeface="標楷體" pitchFamily="65" charset="-120"/>
                          <a:cs typeface="Times New Roman" pitchFamily="18" charset="0"/>
                        </a:rPr>
                        <a:t>22</a:t>
                      </a:r>
                      <a:r>
                        <a:rPr lang="zh-TW" sz="2000" kern="100" dirty="0">
                          <a:latin typeface="Times New Roman" pitchFamily="18" charset="0"/>
                          <a:ea typeface="標楷體" pitchFamily="65" charset="-120"/>
                          <a:cs typeface="Times New Roman" pitchFamily="18" charset="0"/>
                        </a:rPr>
                        <a:t>元</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2000" kern="100" dirty="0">
                          <a:latin typeface="Times New Roman" pitchFamily="18" charset="0"/>
                          <a:ea typeface="標楷體" pitchFamily="65" charset="-120"/>
                          <a:cs typeface="Times New Roman" pitchFamily="18" charset="0"/>
                        </a:rPr>
                        <a:t>3000</a:t>
                      </a:r>
                      <a:r>
                        <a:rPr lang="zh-TW" sz="2000" kern="100" dirty="0">
                          <a:latin typeface="Times New Roman" pitchFamily="18" charset="0"/>
                          <a:ea typeface="標楷體" pitchFamily="65" charset="-120"/>
                          <a:cs typeface="Times New Roman" pitchFamily="18" charset="0"/>
                        </a:rPr>
                        <a:t>張</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67286">
                <a:tc>
                  <a:txBody>
                    <a:bodyPr/>
                    <a:lstStyle/>
                    <a:p>
                      <a:pPr algn="ctr">
                        <a:spcAft>
                          <a:spcPts val="0"/>
                        </a:spcAft>
                      </a:pPr>
                      <a:r>
                        <a:rPr lang="zh-TW" sz="2000" kern="100" dirty="0">
                          <a:latin typeface="Times New Roman" pitchFamily="18" charset="0"/>
                          <a:ea typeface="標楷體" pitchFamily="65" charset="-120"/>
                          <a:cs typeface="Times New Roman" pitchFamily="18" charset="0"/>
                        </a:rPr>
                        <a:t>丙</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2000" kern="100" dirty="0">
                          <a:latin typeface="Times New Roman" pitchFamily="18" charset="0"/>
                          <a:ea typeface="標楷體" pitchFamily="65" charset="-120"/>
                          <a:cs typeface="Times New Roman" pitchFamily="18" charset="0"/>
                        </a:rPr>
                        <a:t>22</a:t>
                      </a:r>
                      <a:r>
                        <a:rPr lang="zh-TW" sz="2000" kern="100" dirty="0">
                          <a:latin typeface="Times New Roman" pitchFamily="18" charset="0"/>
                          <a:ea typeface="標楷體" pitchFamily="65" charset="-120"/>
                          <a:cs typeface="Times New Roman" pitchFamily="18" charset="0"/>
                        </a:rPr>
                        <a:t>元</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2000" kern="100" dirty="0">
                          <a:latin typeface="Times New Roman" pitchFamily="18" charset="0"/>
                          <a:ea typeface="標楷體" pitchFamily="65" charset="-120"/>
                          <a:cs typeface="Times New Roman" pitchFamily="18" charset="0"/>
                        </a:rPr>
                        <a:t>2000</a:t>
                      </a:r>
                      <a:r>
                        <a:rPr lang="zh-TW" sz="2000" kern="100" dirty="0">
                          <a:latin typeface="Times New Roman" pitchFamily="18" charset="0"/>
                          <a:ea typeface="標楷體" pitchFamily="65" charset="-120"/>
                          <a:cs typeface="Times New Roman" pitchFamily="18" charset="0"/>
                        </a:rPr>
                        <a:t>張</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2000" kern="100" dirty="0">
                          <a:latin typeface="Times New Roman" pitchFamily="18" charset="0"/>
                          <a:ea typeface="標楷體" pitchFamily="65" charset="-120"/>
                          <a:cs typeface="Times New Roman" pitchFamily="18" charset="0"/>
                        </a:rPr>
                        <a:t>22</a:t>
                      </a:r>
                      <a:r>
                        <a:rPr lang="zh-TW" sz="2000" kern="100" dirty="0">
                          <a:latin typeface="Times New Roman" pitchFamily="18" charset="0"/>
                          <a:ea typeface="標楷體" pitchFamily="65" charset="-120"/>
                          <a:cs typeface="Times New Roman" pitchFamily="18" charset="0"/>
                        </a:rPr>
                        <a:t>元</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2000" kern="100" dirty="0">
                          <a:latin typeface="Times New Roman" pitchFamily="18" charset="0"/>
                          <a:ea typeface="標楷體" pitchFamily="65" charset="-120"/>
                          <a:cs typeface="Times New Roman" pitchFamily="18" charset="0"/>
                        </a:rPr>
                        <a:t>1000</a:t>
                      </a:r>
                      <a:r>
                        <a:rPr lang="zh-TW" sz="2000" kern="100" dirty="0">
                          <a:latin typeface="Times New Roman" pitchFamily="18" charset="0"/>
                          <a:ea typeface="標楷體" pitchFamily="65" charset="-120"/>
                          <a:cs typeface="Times New Roman" pitchFamily="18" charset="0"/>
                        </a:rPr>
                        <a:t>張</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2000" kern="100" dirty="0">
                          <a:latin typeface="Times New Roman" pitchFamily="18" charset="0"/>
                          <a:ea typeface="標楷體" pitchFamily="65" charset="-120"/>
                          <a:cs typeface="Times New Roman" pitchFamily="18" charset="0"/>
                        </a:rPr>
                        <a:t>22</a:t>
                      </a:r>
                      <a:r>
                        <a:rPr lang="zh-TW" sz="2000" kern="100" dirty="0">
                          <a:latin typeface="Times New Roman" pitchFamily="18" charset="0"/>
                          <a:ea typeface="標楷體" pitchFamily="65" charset="-120"/>
                          <a:cs typeface="Times New Roman" pitchFamily="18" charset="0"/>
                        </a:rPr>
                        <a:t>元</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2000" kern="100" dirty="0">
                          <a:latin typeface="Times New Roman" pitchFamily="18" charset="0"/>
                          <a:ea typeface="標楷體" pitchFamily="65" charset="-120"/>
                          <a:cs typeface="Times New Roman" pitchFamily="18" charset="0"/>
                        </a:rPr>
                        <a:t>1000</a:t>
                      </a:r>
                      <a:r>
                        <a:rPr lang="zh-TW" sz="2000" kern="100" dirty="0">
                          <a:latin typeface="Times New Roman" pitchFamily="18" charset="0"/>
                          <a:ea typeface="標楷體" pitchFamily="65" charset="-120"/>
                          <a:cs typeface="Times New Roman" pitchFamily="18" charset="0"/>
                        </a:rPr>
                        <a:t>張</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67286">
                <a:tc>
                  <a:txBody>
                    <a:bodyPr/>
                    <a:lstStyle/>
                    <a:p>
                      <a:pPr algn="ctr">
                        <a:spcAft>
                          <a:spcPts val="0"/>
                        </a:spcAft>
                      </a:pPr>
                      <a:r>
                        <a:rPr lang="zh-TW" sz="2000" kern="100" dirty="0">
                          <a:latin typeface="Times New Roman" pitchFamily="18" charset="0"/>
                          <a:ea typeface="標楷體" pitchFamily="65" charset="-120"/>
                          <a:cs typeface="Times New Roman" pitchFamily="18" charset="0"/>
                        </a:rPr>
                        <a:t>丁</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2000" kern="100" dirty="0">
                          <a:latin typeface="Times New Roman" pitchFamily="18" charset="0"/>
                          <a:ea typeface="標楷體" pitchFamily="65" charset="-120"/>
                          <a:cs typeface="Times New Roman" pitchFamily="18" charset="0"/>
                        </a:rPr>
                        <a:t>21</a:t>
                      </a:r>
                      <a:r>
                        <a:rPr lang="zh-TW" sz="2000" kern="100" dirty="0">
                          <a:latin typeface="Times New Roman" pitchFamily="18" charset="0"/>
                          <a:ea typeface="標楷體" pitchFamily="65" charset="-120"/>
                          <a:cs typeface="Times New Roman" pitchFamily="18" charset="0"/>
                        </a:rPr>
                        <a:t>元</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2000" kern="100" dirty="0">
                          <a:latin typeface="Times New Roman" pitchFamily="18" charset="0"/>
                          <a:ea typeface="標楷體" pitchFamily="65" charset="-120"/>
                          <a:cs typeface="Times New Roman" pitchFamily="18" charset="0"/>
                        </a:rPr>
                        <a:t>2000</a:t>
                      </a:r>
                      <a:r>
                        <a:rPr lang="zh-TW" sz="2000" kern="100" dirty="0">
                          <a:latin typeface="Times New Roman" pitchFamily="18" charset="0"/>
                          <a:ea typeface="標楷體" pitchFamily="65" charset="-120"/>
                          <a:cs typeface="Times New Roman" pitchFamily="18" charset="0"/>
                        </a:rPr>
                        <a:t>張</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zh-TW" sz="2000" kern="100" dirty="0">
                          <a:latin typeface="Times New Roman" pitchFamily="18" charset="0"/>
                          <a:ea typeface="標楷體" pitchFamily="65" charset="-120"/>
                          <a:cs typeface="Times New Roman" pitchFamily="18" charset="0"/>
                        </a:rPr>
                        <a:t>未得標</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zh-TW" sz="2000" kern="100">
                          <a:latin typeface="Times New Roman" pitchFamily="18" charset="0"/>
                          <a:ea typeface="標楷體" pitchFamily="65" charset="-120"/>
                          <a:cs typeface="Times New Roman" pitchFamily="18" charset="0"/>
                        </a:rPr>
                        <a:t>─</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zh-TW" sz="2000" kern="100" dirty="0">
                          <a:latin typeface="Times New Roman" pitchFamily="18" charset="0"/>
                          <a:ea typeface="標楷體" pitchFamily="65" charset="-120"/>
                          <a:cs typeface="Times New Roman" pitchFamily="18" charset="0"/>
                        </a:rPr>
                        <a:t>─</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zh-TW" sz="2000" kern="100" dirty="0">
                          <a:latin typeface="Times New Roman" pitchFamily="18" charset="0"/>
                          <a:ea typeface="標楷體" pitchFamily="65" charset="-120"/>
                          <a:cs typeface="Times New Roman" pitchFamily="18" charset="0"/>
                        </a:rPr>
                        <a:t>─</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9" name="投影片編號版面配置區 8"/>
          <p:cNvSpPr>
            <a:spLocks noGrp="1"/>
          </p:cNvSpPr>
          <p:nvPr>
            <p:ph type="sldNum" sz="quarter" idx="12"/>
          </p:nvPr>
        </p:nvSpPr>
        <p:spPr/>
        <p:txBody>
          <a:bodyPr/>
          <a:lstStyle/>
          <a:p>
            <a:fld id="{ACDF75D3-2848-47E0-95B1-CD1D5A238CD5}" type="slidenum">
              <a:rPr lang="zh-TW" altLang="en-US" smtClean="0"/>
              <a:pPr/>
              <a:t>18</a:t>
            </a:fld>
            <a:endParaRPr lang="zh-TW"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肆、承銷規範</a:t>
            </a:r>
            <a:r>
              <a:rPr lang="en-US" altLang="zh-TW" dirty="0" smtClean="0"/>
              <a:t>-</a:t>
            </a:r>
            <a:r>
              <a:rPr lang="zh-TW" altLang="en-US" dirty="0" smtClean="0"/>
              <a:t>競價方式</a:t>
            </a:r>
            <a:endParaRPr lang="en-US" altLang="zh-TW" dirty="0" smtClean="0"/>
          </a:p>
        </p:txBody>
      </p:sp>
      <p:sp>
        <p:nvSpPr>
          <p:cNvPr id="6" name="內容版面配置區 5"/>
          <p:cNvSpPr>
            <a:spLocks noGrp="1"/>
          </p:cNvSpPr>
          <p:nvPr>
            <p:ph idx="1"/>
          </p:nvPr>
        </p:nvSpPr>
        <p:spPr/>
        <p:txBody>
          <a:bodyPr/>
          <a:lstStyle/>
          <a:p>
            <a:pPr>
              <a:spcBef>
                <a:spcPts val="1200"/>
              </a:spcBef>
            </a:pPr>
            <a:r>
              <a:rPr lang="en-US" altLang="zh-TW" dirty="0" smtClean="0"/>
              <a:t>IPO</a:t>
            </a:r>
            <a:r>
              <a:rPr lang="zh-TW" altLang="en-US" dirty="0" smtClean="0"/>
              <a:t>案件，如合格標單累計數量未達該次提交競價拍賣之承銷數量，證交所將不辦理開標。</a:t>
            </a:r>
            <a:endParaRPr lang="en-US" altLang="zh-TW" dirty="0" smtClean="0"/>
          </a:p>
          <a:p>
            <a:pPr>
              <a:spcBef>
                <a:spcPts val="1200"/>
              </a:spcBef>
            </a:pPr>
            <a:r>
              <a:rPr lang="zh-TW" altLang="en-US" dirty="0" smtClean="0"/>
              <a:t>主辦承銷商應於投標截止日次一營業日通知本公會。如重新承銷者，應於向本公會申報承銷書件時聲明之。</a:t>
            </a:r>
            <a:endParaRPr lang="en-US" altLang="zh-TW" dirty="0" smtClean="0"/>
          </a:p>
          <a:p>
            <a:pPr>
              <a:spcBef>
                <a:spcPts val="1200"/>
              </a:spcBef>
            </a:pPr>
            <a:r>
              <a:rPr lang="zh-TW" altLang="zh-TW" dirty="0" smtClean="0"/>
              <a:t>經紀商應於</a:t>
            </a:r>
            <a:r>
              <a:rPr lang="zh-TW" altLang="zh-TW" b="1" u="sng" dirty="0" smtClean="0"/>
              <a:t>投標截止日後次三營業日</a:t>
            </a:r>
            <a:r>
              <a:rPr lang="zh-TW" altLang="zh-TW" dirty="0" smtClean="0"/>
              <a:t>將投標人之投標保證金及及扣除相關作業費用後之投標處理費均不加計利息予以退回。</a:t>
            </a:r>
          </a:p>
        </p:txBody>
      </p:sp>
      <p:sp>
        <p:nvSpPr>
          <p:cNvPr id="7" name="投影片編號版面配置區 6"/>
          <p:cNvSpPr>
            <a:spLocks noGrp="1"/>
          </p:cNvSpPr>
          <p:nvPr>
            <p:ph type="sldNum" sz="quarter" idx="12"/>
          </p:nvPr>
        </p:nvSpPr>
        <p:spPr/>
        <p:txBody>
          <a:bodyPr/>
          <a:lstStyle/>
          <a:p>
            <a:fld id="{ACDF75D3-2848-47E0-95B1-CD1D5A238CD5}" type="slidenum">
              <a:rPr lang="zh-TW" altLang="en-US" smtClean="0"/>
              <a:pPr/>
              <a:t>19</a:t>
            </a:fld>
            <a:endParaRPr lang="zh-TW"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  綱</a:t>
            </a:r>
            <a:endParaRPr lang="zh-TW" altLang="en-US" dirty="0"/>
          </a:p>
        </p:txBody>
      </p:sp>
      <p:sp>
        <p:nvSpPr>
          <p:cNvPr id="3" name="內容版面配置區 2"/>
          <p:cNvSpPr>
            <a:spLocks noGrp="1"/>
          </p:cNvSpPr>
          <p:nvPr>
            <p:ph idx="1"/>
          </p:nvPr>
        </p:nvSpPr>
        <p:spPr/>
        <p:txBody>
          <a:bodyPr>
            <a:normAutofit/>
          </a:bodyPr>
          <a:lstStyle/>
          <a:p>
            <a:pPr marL="624078" indent="-514350">
              <a:spcBef>
                <a:spcPts val="1200"/>
              </a:spcBef>
              <a:buNone/>
            </a:pPr>
            <a:r>
              <a:rPr lang="zh-TW" altLang="en-US" sz="3000" dirty="0" smtClean="0"/>
              <a:t>壹、源起</a:t>
            </a:r>
            <a:endParaRPr lang="en-US" altLang="zh-TW" sz="3000" dirty="0" smtClean="0"/>
          </a:p>
          <a:p>
            <a:pPr marL="624078" indent="-514350">
              <a:spcBef>
                <a:spcPts val="1200"/>
              </a:spcBef>
              <a:buNone/>
            </a:pPr>
            <a:r>
              <a:rPr lang="zh-TW" altLang="en-US" sz="3000" dirty="0" smtClean="0"/>
              <a:t>貳、</a:t>
            </a:r>
            <a:r>
              <a:rPr lang="zh-TW" altLang="en-US" sz="3200" dirty="0" smtClean="0"/>
              <a:t>採用競價拍賣案件之承銷方式</a:t>
            </a:r>
            <a:endParaRPr lang="en-US" altLang="zh-TW" sz="3000" dirty="0" smtClean="0"/>
          </a:p>
          <a:p>
            <a:pPr marL="624078" indent="-514350">
              <a:spcBef>
                <a:spcPts val="1200"/>
              </a:spcBef>
              <a:buNone/>
            </a:pPr>
            <a:r>
              <a:rPr lang="zh-TW" altLang="en-US" sz="3000" dirty="0" smtClean="0"/>
              <a:t>參、作業時程</a:t>
            </a:r>
            <a:endParaRPr lang="en-US" altLang="zh-TW" sz="3000" dirty="0" smtClean="0"/>
          </a:p>
          <a:p>
            <a:pPr marL="624078" indent="-514350">
              <a:spcBef>
                <a:spcPts val="1200"/>
              </a:spcBef>
              <a:buNone/>
            </a:pPr>
            <a:r>
              <a:rPr lang="zh-TW" altLang="en-US" sz="3000" dirty="0" smtClean="0"/>
              <a:t>肆、承銷規範</a:t>
            </a:r>
            <a:endParaRPr lang="en-US" altLang="zh-TW" sz="3000" dirty="0" smtClean="0"/>
          </a:p>
          <a:p>
            <a:pPr marL="624078" indent="-514350">
              <a:spcBef>
                <a:spcPts val="1200"/>
              </a:spcBef>
              <a:buNone/>
            </a:pPr>
            <a:r>
              <a:rPr lang="zh-TW" altLang="en-US" sz="3000" dirty="0" smtClean="0"/>
              <a:t>伍、作業程序</a:t>
            </a:r>
            <a:endParaRPr lang="en-US" altLang="zh-TW" sz="3000" dirty="0" smtClean="0"/>
          </a:p>
          <a:p>
            <a:pPr marL="624078" indent="-514350">
              <a:spcBef>
                <a:spcPts val="1200"/>
              </a:spcBef>
              <a:buNone/>
            </a:pPr>
            <a:r>
              <a:rPr lang="zh-TW" altLang="en-US" sz="3000" dirty="0" smtClean="0"/>
              <a:t>陸、</a:t>
            </a:r>
            <a:r>
              <a:rPr lang="en-US" altLang="zh-TW" sz="3000" dirty="0" smtClean="0"/>
              <a:t>105</a:t>
            </a:r>
            <a:r>
              <a:rPr lang="zh-TW" altLang="en-US" sz="3000" dirty="0" smtClean="0"/>
              <a:t>年</a:t>
            </a:r>
            <a:r>
              <a:rPr lang="en-US" altLang="zh-TW" sz="3000" dirty="0" smtClean="0"/>
              <a:t>IPO</a:t>
            </a:r>
            <a:r>
              <a:rPr lang="zh-TW" altLang="en-US" sz="3000" dirty="0" smtClean="0"/>
              <a:t>案件承銷方式</a:t>
            </a:r>
            <a:endParaRPr lang="en-US" altLang="zh-TW" sz="3000" dirty="0" smtClean="0"/>
          </a:p>
          <a:p>
            <a:pPr marL="624078" indent="-514350">
              <a:spcBef>
                <a:spcPts val="1200"/>
              </a:spcBef>
              <a:buNone/>
            </a:pPr>
            <a:r>
              <a:rPr lang="zh-TW" altLang="en-US" sz="3000" dirty="0" smtClean="0"/>
              <a:t>柒、</a:t>
            </a:r>
            <a:r>
              <a:rPr lang="zh-TW" altLang="en-US" sz="3200" dirty="0" smtClean="0"/>
              <a:t>競拍與申購比較</a:t>
            </a:r>
            <a:endParaRPr lang="zh-TW" altLang="en-US" sz="3000" dirty="0"/>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2</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肆、承銷規範</a:t>
            </a:r>
            <a:r>
              <a:rPr lang="en-US" altLang="zh-TW" dirty="0" smtClean="0"/>
              <a:t>-</a:t>
            </a:r>
            <a:r>
              <a:rPr lang="zh-TW" altLang="en-US" dirty="0" smtClean="0"/>
              <a:t>底標</a:t>
            </a:r>
            <a:endParaRPr lang="en-US" altLang="zh-TW" dirty="0" smtClean="0"/>
          </a:p>
        </p:txBody>
      </p:sp>
      <p:sp>
        <p:nvSpPr>
          <p:cNvPr id="3" name="內容版面配置區 2"/>
          <p:cNvSpPr>
            <a:spLocks noGrp="1"/>
          </p:cNvSpPr>
          <p:nvPr>
            <p:ph idx="1"/>
          </p:nvPr>
        </p:nvSpPr>
        <p:spPr/>
        <p:txBody>
          <a:bodyPr>
            <a:normAutofit/>
          </a:bodyPr>
          <a:lstStyle/>
          <a:p>
            <a:pPr>
              <a:lnSpc>
                <a:spcPct val="110000"/>
              </a:lnSpc>
              <a:spcBef>
                <a:spcPts val="1200"/>
              </a:spcBef>
            </a:pPr>
            <a:r>
              <a:rPr lang="zh-TW" altLang="en-US" dirty="0" smtClean="0"/>
              <a:t>最低承銷價格</a:t>
            </a:r>
            <a:r>
              <a:rPr lang="en-US" altLang="zh-TW" dirty="0" smtClean="0"/>
              <a:t>(</a:t>
            </a:r>
            <a:r>
              <a:rPr lang="zh-TW" altLang="en-US" dirty="0" smtClean="0"/>
              <a:t>底標</a:t>
            </a:r>
            <a:r>
              <a:rPr lang="en-US" altLang="zh-TW" dirty="0" smtClean="0"/>
              <a:t>)</a:t>
            </a:r>
          </a:p>
          <a:p>
            <a:pPr lvl="1">
              <a:lnSpc>
                <a:spcPct val="110000"/>
              </a:lnSpc>
              <a:spcBef>
                <a:spcPts val="1200"/>
              </a:spcBef>
            </a:pPr>
            <a:r>
              <a:rPr lang="en-US" altLang="zh-TW" dirty="0" smtClean="0">
                <a:solidFill>
                  <a:srgbClr val="000000"/>
                </a:solidFill>
                <a:latin typeface="標楷體" pitchFamily="65" charset="-120"/>
              </a:rPr>
              <a:t>IPO</a:t>
            </a:r>
            <a:r>
              <a:rPr lang="zh-TW" altLang="en-US" dirty="0" smtClean="0">
                <a:solidFill>
                  <a:srgbClr val="000000"/>
                </a:solidFill>
                <a:latin typeface="標楷體" pitchFamily="65" charset="-120"/>
              </a:rPr>
              <a:t>案件</a:t>
            </a:r>
            <a:r>
              <a:rPr lang="en-US" altLang="zh-TW" dirty="0" smtClean="0">
                <a:solidFill>
                  <a:srgbClr val="000000"/>
                </a:solidFill>
                <a:latin typeface="標楷體" pitchFamily="65" charset="-120"/>
              </a:rPr>
              <a:t>-</a:t>
            </a:r>
            <a:r>
              <a:rPr lang="zh-TW" altLang="en-US" dirty="0" smtClean="0">
                <a:solidFill>
                  <a:srgbClr val="000000"/>
                </a:solidFill>
                <a:latin typeface="標楷體" pitchFamily="65" charset="-120"/>
              </a:rPr>
              <a:t>以</a:t>
            </a:r>
            <a:r>
              <a:rPr lang="zh-TW" altLang="zh-TW" dirty="0" smtClean="0">
                <a:solidFill>
                  <a:srgbClr val="000000"/>
                </a:solidFill>
                <a:latin typeface="標楷體" pitchFamily="65" charset="-120"/>
              </a:rPr>
              <a:t>申報競拍</a:t>
            </a:r>
            <a:r>
              <a:rPr lang="zh-TW" altLang="en-US" dirty="0" smtClean="0">
                <a:solidFill>
                  <a:srgbClr val="000000"/>
                </a:solidFill>
                <a:latin typeface="標楷體" pitchFamily="65" charset="-120"/>
              </a:rPr>
              <a:t>約</a:t>
            </a:r>
            <a:r>
              <a:rPr lang="zh-TW" altLang="zh-TW" dirty="0" smtClean="0">
                <a:solidFill>
                  <a:srgbClr val="000000"/>
                </a:solidFill>
                <a:latin typeface="標楷體" pitchFamily="65" charset="-120"/>
              </a:rPr>
              <a:t>定書前興櫃有成交之</a:t>
            </a:r>
            <a:r>
              <a:rPr lang="en-US" altLang="zh-TW" u="sng" dirty="0" smtClean="0">
                <a:solidFill>
                  <a:srgbClr val="000000"/>
                </a:solidFill>
                <a:latin typeface="標楷體" pitchFamily="65" charset="-120"/>
              </a:rPr>
              <a:t>30</a:t>
            </a:r>
            <a:r>
              <a:rPr lang="zh-TW" altLang="zh-TW" u="sng" dirty="0" smtClean="0">
                <a:solidFill>
                  <a:srgbClr val="000000"/>
                </a:solidFill>
                <a:latin typeface="標楷體" pitchFamily="65" charset="-120"/>
              </a:rPr>
              <a:t>個</a:t>
            </a:r>
            <a:r>
              <a:rPr lang="zh-TW" altLang="zh-TW" dirty="0" smtClean="0">
                <a:solidFill>
                  <a:srgbClr val="000000"/>
                </a:solidFill>
                <a:latin typeface="標楷體" pitchFamily="65" charset="-120"/>
              </a:rPr>
              <a:t>營業日其成交均價之七成為</a:t>
            </a:r>
            <a:r>
              <a:rPr lang="zh-TW" altLang="en-US" dirty="0" smtClean="0">
                <a:solidFill>
                  <a:srgbClr val="000000"/>
                </a:solidFill>
                <a:latin typeface="標楷體" pitchFamily="65" charset="-120"/>
              </a:rPr>
              <a:t>上限</a:t>
            </a:r>
            <a:r>
              <a:rPr lang="en-US" altLang="zh-TW" dirty="0" smtClean="0">
                <a:solidFill>
                  <a:srgbClr val="000000"/>
                </a:solidFill>
                <a:latin typeface="標楷體" pitchFamily="65" charset="-120"/>
              </a:rPr>
              <a:t>;</a:t>
            </a:r>
            <a:r>
              <a:rPr lang="zh-TW" altLang="zh-TW" dirty="0" smtClean="0">
                <a:solidFill>
                  <a:srgbClr val="000000"/>
                </a:solidFill>
                <a:latin typeface="標楷體" pitchFamily="65" charset="-120"/>
              </a:rPr>
              <a:t>未經登錄興櫃交易者，應議定合理之拍賣底價</a:t>
            </a:r>
            <a:r>
              <a:rPr lang="zh-TW" altLang="en-US" dirty="0" smtClean="0">
                <a:solidFill>
                  <a:srgbClr val="000000"/>
                </a:solidFill>
                <a:latin typeface="標楷體" pitchFamily="65" charset="-120"/>
              </a:rPr>
              <a:t>。</a:t>
            </a:r>
            <a:endParaRPr lang="en-US" altLang="zh-TW" dirty="0" smtClean="0">
              <a:solidFill>
                <a:srgbClr val="000000"/>
              </a:solidFill>
              <a:latin typeface="標楷體" pitchFamily="65" charset="-120"/>
            </a:endParaRPr>
          </a:p>
          <a:p>
            <a:pPr lvl="1">
              <a:lnSpc>
                <a:spcPct val="110000"/>
              </a:lnSpc>
              <a:spcBef>
                <a:spcPts val="1200"/>
              </a:spcBef>
            </a:pPr>
            <a:r>
              <a:rPr lang="en-US" altLang="zh-TW" dirty="0" smtClean="0">
                <a:solidFill>
                  <a:srgbClr val="000000"/>
                </a:solidFill>
                <a:latin typeface="標楷體" pitchFamily="65" charset="-120"/>
              </a:rPr>
              <a:t>SPO</a:t>
            </a:r>
            <a:r>
              <a:rPr lang="zh-TW" altLang="en-US" dirty="0" smtClean="0">
                <a:solidFill>
                  <a:srgbClr val="000000"/>
                </a:solidFill>
                <a:latin typeface="標楷體" pitchFamily="65" charset="-120"/>
              </a:rPr>
              <a:t>案件</a:t>
            </a:r>
            <a:r>
              <a:rPr lang="en-US" altLang="zh-TW" dirty="0" smtClean="0">
                <a:solidFill>
                  <a:srgbClr val="000000"/>
                </a:solidFill>
                <a:latin typeface="標楷體" pitchFamily="65" charset="-120"/>
              </a:rPr>
              <a:t>-</a:t>
            </a:r>
            <a:r>
              <a:rPr lang="zh-TW" altLang="en-US" dirty="0" smtClean="0">
                <a:solidFill>
                  <a:srgbClr val="000000"/>
                </a:solidFill>
                <a:latin typeface="標楷體" pitchFamily="65" charset="-120"/>
              </a:rPr>
              <a:t>不得低於申報競拍約定書前一、三、五個營業日擇一計算之普通股收盤價之簡單算術平均數之九成。</a:t>
            </a:r>
            <a:endParaRPr lang="zh-TW" altLang="en-US" dirty="0"/>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20</a:t>
            </a:fld>
            <a:endParaRPr lang="zh-TW"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肆、承銷規範</a:t>
            </a:r>
            <a:r>
              <a:rPr lang="en-US" altLang="zh-TW" dirty="0" smtClean="0"/>
              <a:t>-</a:t>
            </a:r>
            <a:r>
              <a:rPr lang="zh-TW" altLang="en-US" dirty="0" smtClean="0"/>
              <a:t>對象</a:t>
            </a:r>
            <a:endParaRPr lang="en-US" altLang="zh-TW" dirty="0" smtClean="0"/>
          </a:p>
        </p:txBody>
      </p:sp>
      <p:sp>
        <p:nvSpPr>
          <p:cNvPr id="3" name="內容版面配置區 2"/>
          <p:cNvSpPr>
            <a:spLocks noGrp="1"/>
          </p:cNvSpPr>
          <p:nvPr>
            <p:ph idx="1"/>
          </p:nvPr>
        </p:nvSpPr>
        <p:spPr/>
        <p:txBody>
          <a:bodyPr>
            <a:normAutofit/>
          </a:bodyPr>
          <a:lstStyle/>
          <a:p>
            <a:pPr>
              <a:buNone/>
            </a:pPr>
            <a:r>
              <a:rPr lang="zh-TW" altLang="en-US" dirty="0" smtClean="0"/>
              <a:t>受理投標對象，以下列之人為限 </a:t>
            </a:r>
            <a:r>
              <a:rPr lang="en-US" altLang="zh-TW" dirty="0" smtClean="0"/>
              <a:t>(</a:t>
            </a:r>
            <a:r>
              <a:rPr lang="zh-TW" altLang="en-US" dirty="0" smtClean="0"/>
              <a:t>再行</a:t>
            </a:r>
            <a:r>
              <a:rPr lang="en-US" altLang="zh-TW" dirty="0" smtClean="0"/>
              <a:t>35</a:t>
            </a:r>
            <a:r>
              <a:rPr lang="zh-TW" altLang="en-US" dirty="0" smtClean="0"/>
              <a:t>條</a:t>
            </a:r>
            <a:r>
              <a:rPr lang="en-US" altLang="zh-TW" dirty="0" smtClean="0"/>
              <a:t>)</a:t>
            </a:r>
          </a:p>
          <a:p>
            <a:pPr lvl="1"/>
            <a:r>
              <a:rPr lang="zh-TW" altLang="en-US" dirty="0" smtClean="0"/>
              <a:t>年滿</a:t>
            </a:r>
            <a:r>
              <a:rPr lang="zh-TW" altLang="en-US" b="1" u="sng" dirty="0" smtClean="0"/>
              <a:t>二十歲</a:t>
            </a:r>
            <a:r>
              <a:rPr lang="zh-TW" altLang="en-US" dirty="0" smtClean="0"/>
              <a:t>之中華民國國民。</a:t>
            </a:r>
          </a:p>
          <a:p>
            <a:pPr lvl="1"/>
            <a:r>
              <a:rPr lang="zh-TW" altLang="en-US" dirty="0" smtClean="0"/>
              <a:t>本國法人及證券投資信託事業募集之證券投資信託基金。</a:t>
            </a:r>
          </a:p>
          <a:p>
            <a:pPr lvl="1"/>
            <a:r>
              <a:rPr lang="zh-TW" altLang="en-US" dirty="0" smtClean="0"/>
              <a:t>外國專業投資機構。</a:t>
            </a:r>
          </a:p>
          <a:p>
            <a:pPr lvl="1"/>
            <a:r>
              <a:rPr lang="zh-TW" altLang="en-US" dirty="0" smtClean="0"/>
              <a:t>依華僑及外國人投資證券管理辦法規定得投資證券之華僑及外國人。</a:t>
            </a:r>
          </a:p>
          <a:p>
            <a:pPr lvl="1"/>
            <a:r>
              <a:rPr lang="zh-TW" altLang="en-US" dirty="0" smtClean="0"/>
              <a:t>行政院開發基金、郵政儲金、公務人員退休撫恤基金、勞工退休基金、勞工保險基金。</a:t>
            </a:r>
          </a:p>
          <a:p>
            <a:pPr lvl="1"/>
            <a:r>
              <a:rPr lang="zh-TW" altLang="en-US" dirty="0" smtClean="0"/>
              <a:t>其他經政府核准之對象。</a:t>
            </a:r>
            <a:endParaRPr lang="en-US" altLang="zh-TW" dirty="0" smtClean="0"/>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21</a:t>
            </a:fld>
            <a:endParaRPr lang="zh-TW"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肆、承銷規範</a:t>
            </a:r>
            <a:r>
              <a:rPr lang="en-US" altLang="zh-TW" dirty="0" smtClean="0"/>
              <a:t>-</a:t>
            </a:r>
            <a:r>
              <a:rPr lang="zh-TW" altLang="en-US" dirty="0" smtClean="0"/>
              <a:t>數量</a:t>
            </a:r>
            <a:endParaRPr lang="en-US" altLang="zh-TW" dirty="0" smtClean="0"/>
          </a:p>
        </p:txBody>
      </p:sp>
      <p:sp>
        <p:nvSpPr>
          <p:cNvPr id="3" name="內容版面配置區 2"/>
          <p:cNvSpPr>
            <a:spLocks noGrp="1"/>
          </p:cNvSpPr>
          <p:nvPr>
            <p:ph idx="1"/>
          </p:nvPr>
        </p:nvSpPr>
        <p:spPr>
          <a:xfrm>
            <a:off x="457200" y="1952836"/>
            <a:ext cx="8229600" cy="4325112"/>
          </a:xfrm>
        </p:spPr>
        <p:txBody>
          <a:bodyPr>
            <a:normAutofit fontScale="85000" lnSpcReduction="20000"/>
          </a:bodyPr>
          <a:lstStyle/>
          <a:p>
            <a:pPr marL="365760" lvl="1" indent="-256032">
              <a:spcBef>
                <a:spcPts val="1200"/>
              </a:spcBef>
              <a:buClr>
                <a:schemeClr val="accent3"/>
              </a:buClr>
              <a:buFont typeface="Times New Roman" pitchFamily="18" charset="0"/>
              <a:buChar char="■"/>
            </a:pPr>
            <a:r>
              <a:rPr lang="zh-TW" altLang="en-US" sz="2400" dirty="0" smtClean="0"/>
              <a:t>每一得標人最高得標數量</a:t>
            </a:r>
            <a:endParaRPr lang="en-US" altLang="zh-TW" sz="2400" dirty="0" smtClean="0"/>
          </a:p>
          <a:p>
            <a:pPr marL="365760" lvl="1" indent="-256032">
              <a:spcBef>
                <a:spcPts val="1200"/>
              </a:spcBef>
              <a:buClr>
                <a:schemeClr val="accent3"/>
              </a:buClr>
              <a:buNone/>
            </a:pPr>
            <a:r>
              <a:rPr lang="en-US" altLang="zh-TW" sz="2400" dirty="0" smtClean="0"/>
              <a:t>   </a:t>
            </a:r>
            <a:r>
              <a:rPr lang="zh-TW" altLang="zh-TW" sz="2400" dirty="0" smtClean="0"/>
              <a:t>不得超過對外公開銷售部分之</a:t>
            </a:r>
            <a:r>
              <a:rPr lang="en-US" altLang="zh-TW" sz="2400" dirty="0" smtClean="0"/>
              <a:t>10%</a:t>
            </a:r>
            <a:r>
              <a:rPr lang="zh-TW" altLang="en-US" sz="2400" dirty="0" smtClean="0"/>
              <a:t>，</a:t>
            </a:r>
            <a:r>
              <a:rPr lang="zh-TW" altLang="zh-TW" sz="2400" dirty="0" smtClean="0"/>
              <a:t>如為</a:t>
            </a:r>
            <a:r>
              <a:rPr lang="en-US" altLang="zh-TW" sz="2400" dirty="0" smtClean="0"/>
              <a:t>IPO</a:t>
            </a:r>
            <a:r>
              <a:rPr lang="zh-TW" altLang="zh-TW" sz="2400" dirty="0" smtClean="0"/>
              <a:t>案件，主辦承銷商得視案件狀況，調降</a:t>
            </a:r>
            <a:r>
              <a:rPr lang="zh-TW" altLang="en-US" sz="2400" dirty="0" smtClean="0"/>
              <a:t>上限</a:t>
            </a:r>
            <a:r>
              <a:rPr lang="en-US" altLang="zh-TW" sz="2400" dirty="0" smtClean="0"/>
              <a:t>10%</a:t>
            </a:r>
            <a:r>
              <a:rPr lang="zh-TW" altLang="en-US" sz="2400" dirty="0" smtClean="0"/>
              <a:t>之</a:t>
            </a:r>
            <a:r>
              <a:rPr lang="zh-TW" altLang="zh-TW" sz="2400" dirty="0" smtClean="0"/>
              <a:t>限制。</a:t>
            </a:r>
            <a:endParaRPr lang="en-US" altLang="zh-TW" sz="2400" dirty="0" smtClean="0"/>
          </a:p>
          <a:p>
            <a:pPr>
              <a:spcBef>
                <a:spcPts val="1200"/>
              </a:spcBef>
            </a:pPr>
            <a:r>
              <a:rPr lang="zh-TW" altLang="en-US" sz="2400" dirty="0" smtClean="0"/>
              <a:t>最低每標單位</a:t>
            </a:r>
            <a:r>
              <a:rPr lang="en-US" altLang="zh-TW" sz="2400" dirty="0" smtClean="0"/>
              <a:t>(</a:t>
            </a:r>
            <a:r>
              <a:rPr lang="zh-TW" altLang="en-US" sz="2400" dirty="0" smtClean="0"/>
              <a:t>即每張投標單之最低投標數量</a:t>
            </a:r>
            <a:r>
              <a:rPr lang="en-US" altLang="zh-TW" sz="2400" dirty="0" smtClean="0"/>
              <a:t>)</a:t>
            </a:r>
          </a:p>
          <a:p>
            <a:pPr lvl="1">
              <a:spcBef>
                <a:spcPts val="1200"/>
              </a:spcBef>
            </a:pPr>
            <a:r>
              <a:rPr lang="zh-TW" altLang="en-US" sz="2200" dirty="0" smtClean="0"/>
              <a:t>承銷商得視案件狀況，規範每張投標單的最低投標數量。</a:t>
            </a:r>
            <a:endParaRPr lang="en-US" altLang="zh-TW" sz="2200" dirty="0" smtClean="0"/>
          </a:p>
          <a:p>
            <a:pPr lvl="1">
              <a:spcBef>
                <a:spcPts val="1200"/>
              </a:spcBef>
            </a:pPr>
            <a:r>
              <a:rPr lang="zh-TW" altLang="en-US" sz="2200" dirty="0" smtClean="0"/>
              <a:t>舉例</a:t>
            </a:r>
            <a:endParaRPr lang="en-US" altLang="zh-TW" sz="2200" dirty="0" smtClean="0"/>
          </a:p>
          <a:p>
            <a:pPr lvl="1">
              <a:spcBef>
                <a:spcPts val="1200"/>
              </a:spcBef>
            </a:pPr>
            <a:endParaRPr lang="en-US" altLang="zh-TW" sz="2200" dirty="0" smtClean="0"/>
          </a:p>
          <a:p>
            <a:pPr lvl="1">
              <a:spcBef>
                <a:spcPts val="1200"/>
              </a:spcBef>
            </a:pPr>
            <a:endParaRPr lang="en-US" altLang="zh-TW" sz="2200" dirty="0" smtClean="0"/>
          </a:p>
          <a:p>
            <a:pPr lvl="1">
              <a:spcBef>
                <a:spcPts val="1200"/>
              </a:spcBef>
              <a:buNone/>
            </a:pPr>
            <a:endParaRPr lang="en-US" altLang="zh-TW" sz="2200" dirty="0" smtClean="0"/>
          </a:p>
          <a:p>
            <a:pPr lvl="1">
              <a:lnSpc>
                <a:spcPct val="120000"/>
              </a:lnSpc>
              <a:spcBef>
                <a:spcPts val="1200"/>
              </a:spcBef>
            </a:pPr>
            <a:r>
              <a:rPr lang="zh-TW" altLang="en-US" sz="2200" dirty="0" smtClean="0"/>
              <a:t>如係</a:t>
            </a:r>
            <a:r>
              <a:rPr lang="en-US" altLang="zh-TW" sz="2200" dirty="0" smtClean="0"/>
              <a:t>IPO</a:t>
            </a:r>
            <a:r>
              <a:rPr lang="zh-TW" altLang="en-US" sz="2200" dirty="0" smtClean="0"/>
              <a:t>案件，承銷商所訂之「最低每標單位」應以</a:t>
            </a:r>
            <a:r>
              <a:rPr lang="en-US" altLang="zh-TW" sz="2200" dirty="0" smtClean="0"/>
              <a:t>5,000</a:t>
            </a:r>
            <a:r>
              <a:rPr lang="zh-TW" altLang="en-US" sz="2200" dirty="0" smtClean="0"/>
              <a:t>股為上限。亦即承銷商所訂之「最低每標單位」</a:t>
            </a:r>
            <a:r>
              <a:rPr lang="en-US" altLang="zh-TW" sz="2200" dirty="0" smtClean="0"/>
              <a:t> </a:t>
            </a:r>
            <a:r>
              <a:rPr lang="zh-TW" altLang="en-US" sz="2200" dirty="0" smtClean="0"/>
              <a:t>可以為</a:t>
            </a:r>
            <a:r>
              <a:rPr lang="en-US" altLang="zh-TW" sz="2200" dirty="0" smtClean="0"/>
              <a:t>1</a:t>
            </a:r>
            <a:r>
              <a:rPr lang="zh-TW" altLang="en-US" sz="2200" dirty="0" smtClean="0"/>
              <a:t>仟股或</a:t>
            </a:r>
            <a:r>
              <a:rPr lang="en-US" altLang="zh-TW" sz="2200" dirty="0" smtClean="0"/>
              <a:t>2</a:t>
            </a:r>
            <a:r>
              <a:rPr lang="zh-TW" altLang="en-US" sz="2200" dirty="0" smtClean="0"/>
              <a:t>仟股或</a:t>
            </a:r>
            <a:r>
              <a:rPr lang="en-US" altLang="zh-TW" sz="2200" dirty="0" smtClean="0"/>
              <a:t>3</a:t>
            </a:r>
            <a:r>
              <a:rPr lang="zh-TW" altLang="en-US" sz="2200" dirty="0" smtClean="0"/>
              <a:t>仟股或</a:t>
            </a:r>
            <a:r>
              <a:rPr lang="en-US" altLang="zh-TW" sz="2200" dirty="0" smtClean="0"/>
              <a:t>4</a:t>
            </a:r>
            <a:r>
              <a:rPr lang="zh-TW" altLang="en-US" sz="2200" dirty="0" smtClean="0"/>
              <a:t>仟股或</a:t>
            </a:r>
            <a:r>
              <a:rPr lang="en-US" altLang="zh-TW" sz="2200" dirty="0" smtClean="0"/>
              <a:t>5</a:t>
            </a:r>
            <a:r>
              <a:rPr lang="zh-TW" altLang="en-US" sz="2200" dirty="0" smtClean="0"/>
              <a:t>仟股，但不得將「最低每標單位」訂為</a:t>
            </a:r>
            <a:r>
              <a:rPr lang="en-US" altLang="zh-TW" sz="2200" dirty="0" smtClean="0"/>
              <a:t>6</a:t>
            </a:r>
            <a:r>
              <a:rPr lang="zh-TW" altLang="en-US" sz="2200" dirty="0" smtClean="0"/>
              <a:t>仟股。</a:t>
            </a:r>
            <a:endParaRPr lang="en-US" altLang="zh-TW" sz="2200" dirty="0" smtClean="0"/>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22</a:t>
            </a:fld>
            <a:endParaRPr lang="zh-TW" altLang="en-US"/>
          </a:p>
        </p:txBody>
      </p:sp>
      <p:graphicFrame>
        <p:nvGraphicFramePr>
          <p:cNvPr id="5" name="表格 4"/>
          <p:cNvGraphicFramePr>
            <a:graphicFrameLocks noGrp="1"/>
          </p:cNvGraphicFramePr>
          <p:nvPr/>
        </p:nvGraphicFramePr>
        <p:xfrm>
          <a:off x="1331640" y="4113076"/>
          <a:ext cx="7380820" cy="1112520"/>
        </p:xfrm>
        <a:graphic>
          <a:graphicData uri="http://schemas.openxmlformats.org/drawingml/2006/table">
            <a:tbl>
              <a:tblPr firstRow="1" bandRow="1">
                <a:tableStyleId>{5C22544A-7EE6-4342-B048-85BDC9FD1C3A}</a:tableStyleId>
              </a:tblPr>
              <a:tblGrid>
                <a:gridCol w="2048841"/>
                <a:gridCol w="5331979"/>
              </a:tblGrid>
              <a:tr h="370840">
                <a:tc>
                  <a:txBody>
                    <a:bodyPr/>
                    <a:lstStyle/>
                    <a:p>
                      <a:pPr algn="ctr"/>
                      <a:r>
                        <a:rPr lang="zh-TW" altLang="en-US" b="1" dirty="0" smtClean="0">
                          <a:solidFill>
                            <a:schemeClr val="tx1"/>
                          </a:solidFill>
                          <a:latin typeface="Times New Roman" pitchFamily="18" charset="0"/>
                          <a:ea typeface="標楷體" pitchFamily="65" charset="-120"/>
                          <a:cs typeface="Times New Roman" pitchFamily="18" charset="0"/>
                        </a:rPr>
                        <a:t>最低每標單位</a:t>
                      </a:r>
                      <a:endParaRPr lang="zh-TW" altLang="en-US" b="1" dirty="0">
                        <a:solidFill>
                          <a:schemeClr val="tx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b="1" dirty="0" smtClean="0">
                          <a:solidFill>
                            <a:schemeClr val="tx1"/>
                          </a:solidFill>
                          <a:latin typeface="Times New Roman" pitchFamily="18" charset="0"/>
                          <a:ea typeface="標楷體" pitchFamily="65" charset="-120"/>
                          <a:cs typeface="Times New Roman" pitchFamily="18" charset="0"/>
                        </a:rPr>
                        <a:t>投資人每標單之投標張數</a:t>
                      </a:r>
                      <a:endParaRPr lang="zh-TW" altLang="en-US" b="1" dirty="0">
                        <a:solidFill>
                          <a:schemeClr val="tx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TW" b="0" dirty="0" smtClean="0">
                          <a:solidFill>
                            <a:schemeClr val="tx1"/>
                          </a:solidFill>
                          <a:latin typeface="Times New Roman" pitchFamily="18" charset="0"/>
                          <a:ea typeface="標楷體" pitchFamily="65" charset="-120"/>
                          <a:cs typeface="Times New Roman" pitchFamily="18" charset="0"/>
                        </a:rPr>
                        <a:t>5</a:t>
                      </a:r>
                      <a:r>
                        <a:rPr lang="zh-TW" altLang="en-US" b="0" dirty="0" smtClean="0">
                          <a:solidFill>
                            <a:schemeClr val="tx1"/>
                          </a:solidFill>
                          <a:latin typeface="Times New Roman" pitchFamily="18" charset="0"/>
                          <a:ea typeface="標楷體" pitchFamily="65" charset="-120"/>
                          <a:cs typeface="Times New Roman" pitchFamily="18" charset="0"/>
                        </a:rPr>
                        <a:t>仟股</a:t>
                      </a:r>
                      <a:endParaRPr lang="zh-TW" altLang="en-US" b="0" dirty="0">
                        <a:solidFill>
                          <a:schemeClr val="tx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b="0" dirty="0" smtClean="0">
                          <a:solidFill>
                            <a:schemeClr val="tx1"/>
                          </a:solidFill>
                          <a:latin typeface="Times New Roman" pitchFamily="18" charset="0"/>
                          <a:ea typeface="標楷體" pitchFamily="65" charset="-120"/>
                          <a:cs typeface="Times New Roman" pitchFamily="18" charset="0"/>
                        </a:rPr>
                        <a:t>可以</a:t>
                      </a:r>
                      <a:r>
                        <a:rPr lang="zh-TW" altLang="en-US" b="1" dirty="0" smtClean="0">
                          <a:solidFill>
                            <a:srgbClr val="FF0000"/>
                          </a:solidFill>
                          <a:latin typeface="Times New Roman" pitchFamily="18" charset="0"/>
                          <a:ea typeface="標楷體" pitchFamily="65" charset="-120"/>
                          <a:cs typeface="Times New Roman" pitchFamily="18" charset="0"/>
                        </a:rPr>
                        <a:t>投標</a:t>
                      </a:r>
                      <a:r>
                        <a:rPr lang="en-US" altLang="zh-TW" b="0" dirty="0" smtClean="0">
                          <a:solidFill>
                            <a:schemeClr val="tx1"/>
                          </a:solidFill>
                          <a:latin typeface="Times New Roman" pitchFamily="18" charset="0"/>
                          <a:ea typeface="標楷體" pitchFamily="65" charset="-120"/>
                          <a:cs typeface="Times New Roman" pitchFamily="18" charset="0"/>
                        </a:rPr>
                        <a:t>5</a:t>
                      </a:r>
                      <a:r>
                        <a:rPr lang="zh-TW" altLang="en-US" b="0" dirty="0" smtClean="0">
                          <a:solidFill>
                            <a:schemeClr val="tx1"/>
                          </a:solidFill>
                          <a:latin typeface="Times New Roman" pitchFamily="18" charset="0"/>
                          <a:ea typeface="標楷體" pitchFamily="65" charset="-120"/>
                          <a:cs typeface="Times New Roman" pitchFamily="18" charset="0"/>
                        </a:rPr>
                        <a:t>仟股、</a:t>
                      </a:r>
                      <a:r>
                        <a:rPr lang="en-US" altLang="zh-TW" b="0" dirty="0" smtClean="0">
                          <a:solidFill>
                            <a:schemeClr val="tx1"/>
                          </a:solidFill>
                          <a:latin typeface="Times New Roman" pitchFamily="18" charset="0"/>
                          <a:ea typeface="標楷體" pitchFamily="65" charset="-120"/>
                          <a:cs typeface="Times New Roman" pitchFamily="18" charset="0"/>
                        </a:rPr>
                        <a:t>6</a:t>
                      </a:r>
                      <a:r>
                        <a:rPr lang="zh-TW" altLang="en-US" b="0" dirty="0" smtClean="0">
                          <a:solidFill>
                            <a:schemeClr val="tx1"/>
                          </a:solidFill>
                          <a:latin typeface="Times New Roman" pitchFamily="18" charset="0"/>
                          <a:ea typeface="標楷體" pitchFamily="65" charset="-120"/>
                          <a:cs typeface="Times New Roman" pitchFamily="18" charset="0"/>
                        </a:rPr>
                        <a:t>仟股，或以上。不得投標</a:t>
                      </a:r>
                      <a:r>
                        <a:rPr lang="en-US" altLang="zh-TW" b="0" dirty="0" smtClean="0">
                          <a:solidFill>
                            <a:schemeClr val="tx1"/>
                          </a:solidFill>
                          <a:latin typeface="Times New Roman" pitchFamily="18" charset="0"/>
                          <a:ea typeface="標楷體" pitchFamily="65" charset="-120"/>
                          <a:cs typeface="Times New Roman" pitchFamily="18" charset="0"/>
                        </a:rPr>
                        <a:t>4</a:t>
                      </a:r>
                      <a:r>
                        <a:rPr lang="zh-TW" altLang="en-US" b="0" dirty="0" smtClean="0">
                          <a:solidFill>
                            <a:schemeClr val="tx1"/>
                          </a:solidFill>
                          <a:latin typeface="Times New Roman" pitchFamily="18" charset="0"/>
                          <a:ea typeface="標楷體" pitchFamily="65" charset="-120"/>
                          <a:cs typeface="Times New Roman" pitchFamily="18" charset="0"/>
                        </a:rPr>
                        <a:t>仟股</a:t>
                      </a:r>
                      <a:endParaRPr lang="zh-TW" altLang="en-US" b="0" dirty="0">
                        <a:solidFill>
                          <a:schemeClr val="tx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TW" b="0" dirty="0" smtClean="0">
                          <a:solidFill>
                            <a:schemeClr val="tx1"/>
                          </a:solidFill>
                          <a:latin typeface="Times New Roman" pitchFamily="18" charset="0"/>
                          <a:ea typeface="標楷體" pitchFamily="65" charset="-120"/>
                          <a:cs typeface="Times New Roman" pitchFamily="18" charset="0"/>
                        </a:rPr>
                        <a:t>3</a:t>
                      </a:r>
                      <a:r>
                        <a:rPr lang="zh-TW" altLang="en-US" b="0" dirty="0" smtClean="0">
                          <a:solidFill>
                            <a:schemeClr val="tx1"/>
                          </a:solidFill>
                          <a:latin typeface="Times New Roman" pitchFamily="18" charset="0"/>
                          <a:ea typeface="標楷體" pitchFamily="65" charset="-120"/>
                          <a:cs typeface="Times New Roman" pitchFamily="18" charset="0"/>
                        </a:rPr>
                        <a:t>仟股</a:t>
                      </a:r>
                      <a:endParaRPr lang="zh-TW" altLang="en-US" b="0" dirty="0">
                        <a:solidFill>
                          <a:schemeClr val="tx1"/>
                        </a:solidFill>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b="0" dirty="0" smtClean="0">
                          <a:solidFill>
                            <a:schemeClr val="tx1"/>
                          </a:solidFill>
                          <a:latin typeface="Times New Roman" pitchFamily="18" charset="0"/>
                          <a:ea typeface="標楷體" pitchFamily="65" charset="-120"/>
                          <a:cs typeface="Times New Roman" pitchFamily="18" charset="0"/>
                        </a:rPr>
                        <a:t>可以</a:t>
                      </a:r>
                      <a:r>
                        <a:rPr lang="zh-TW" altLang="en-US" b="1" dirty="0" smtClean="0">
                          <a:solidFill>
                            <a:srgbClr val="FF0000"/>
                          </a:solidFill>
                          <a:latin typeface="Times New Roman" pitchFamily="18" charset="0"/>
                          <a:ea typeface="標楷體" pitchFamily="65" charset="-120"/>
                          <a:cs typeface="Times New Roman" pitchFamily="18" charset="0"/>
                        </a:rPr>
                        <a:t>投標</a:t>
                      </a:r>
                      <a:r>
                        <a:rPr lang="en-US" altLang="zh-TW" b="0" dirty="0" smtClean="0">
                          <a:solidFill>
                            <a:schemeClr val="tx1"/>
                          </a:solidFill>
                          <a:latin typeface="Times New Roman" pitchFamily="18" charset="0"/>
                          <a:ea typeface="標楷體" pitchFamily="65" charset="-120"/>
                          <a:cs typeface="Times New Roman" pitchFamily="18" charset="0"/>
                        </a:rPr>
                        <a:t>3</a:t>
                      </a:r>
                      <a:r>
                        <a:rPr lang="zh-TW" altLang="en-US" b="0" dirty="0" smtClean="0">
                          <a:solidFill>
                            <a:schemeClr val="tx1"/>
                          </a:solidFill>
                          <a:latin typeface="Times New Roman" pitchFamily="18" charset="0"/>
                          <a:ea typeface="標楷體" pitchFamily="65" charset="-120"/>
                          <a:cs typeface="Times New Roman" pitchFamily="18" charset="0"/>
                        </a:rPr>
                        <a:t>仟股、</a:t>
                      </a:r>
                      <a:r>
                        <a:rPr lang="en-US" altLang="zh-TW" b="0" dirty="0" smtClean="0">
                          <a:solidFill>
                            <a:schemeClr val="tx1"/>
                          </a:solidFill>
                          <a:latin typeface="Times New Roman" pitchFamily="18" charset="0"/>
                          <a:ea typeface="標楷體" pitchFamily="65" charset="-120"/>
                          <a:cs typeface="Times New Roman" pitchFamily="18" charset="0"/>
                        </a:rPr>
                        <a:t>4</a:t>
                      </a:r>
                      <a:r>
                        <a:rPr lang="zh-TW" altLang="en-US" b="0" dirty="0" smtClean="0">
                          <a:solidFill>
                            <a:schemeClr val="tx1"/>
                          </a:solidFill>
                          <a:latin typeface="Times New Roman" pitchFamily="18" charset="0"/>
                          <a:ea typeface="標楷體" pitchFamily="65" charset="-120"/>
                          <a:cs typeface="Times New Roman" pitchFamily="18" charset="0"/>
                        </a:rPr>
                        <a:t>仟股，或以上。不得投標</a:t>
                      </a:r>
                      <a:r>
                        <a:rPr lang="en-US" altLang="zh-TW" b="0" dirty="0" smtClean="0">
                          <a:solidFill>
                            <a:schemeClr val="tx1"/>
                          </a:solidFill>
                          <a:latin typeface="Times New Roman" pitchFamily="18" charset="0"/>
                          <a:ea typeface="標楷體" pitchFamily="65" charset="-120"/>
                          <a:cs typeface="Times New Roman" pitchFamily="18" charset="0"/>
                        </a:rPr>
                        <a:t>2</a:t>
                      </a:r>
                      <a:r>
                        <a:rPr lang="zh-TW" altLang="en-US" b="0" dirty="0" smtClean="0">
                          <a:solidFill>
                            <a:schemeClr val="tx1"/>
                          </a:solidFill>
                          <a:latin typeface="Times New Roman" pitchFamily="18" charset="0"/>
                          <a:ea typeface="標楷體" pitchFamily="65" charset="-120"/>
                          <a:cs typeface="Times New Roman" pitchFamily="18" charset="0"/>
                        </a:rPr>
                        <a:t>仟股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肆、承銷規範</a:t>
            </a:r>
            <a:r>
              <a:rPr lang="en-US" altLang="zh-TW" dirty="0" smtClean="0"/>
              <a:t>-</a:t>
            </a:r>
            <a:r>
              <a:rPr lang="zh-TW" altLang="en-US" dirty="0" smtClean="0"/>
              <a:t>對象</a:t>
            </a:r>
            <a:endParaRPr lang="en-US" altLang="zh-TW" dirty="0" smtClean="0"/>
          </a:p>
        </p:txBody>
      </p:sp>
      <p:sp>
        <p:nvSpPr>
          <p:cNvPr id="3" name="內容版面配置區 2"/>
          <p:cNvSpPr>
            <a:spLocks noGrp="1"/>
          </p:cNvSpPr>
          <p:nvPr>
            <p:ph idx="1"/>
          </p:nvPr>
        </p:nvSpPr>
        <p:spPr>
          <a:xfrm>
            <a:off x="457200" y="1808820"/>
            <a:ext cx="8229600" cy="4500500"/>
          </a:xfrm>
        </p:spPr>
        <p:txBody>
          <a:bodyPr>
            <a:normAutofit fontScale="77500" lnSpcReduction="20000"/>
          </a:bodyPr>
          <a:lstStyle/>
          <a:p>
            <a:pPr>
              <a:lnSpc>
                <a:spcPct val="120000"/>
              </a:lnSpc>
              <a:spcAft>
                <a:spcPts val="600"/>
              </a:spcAft>
              <a:buNone/>
            </a:pPr>
            <a:r>
              <a:rPr lang="zh-TW" altLang="en-US" dirty="0" smtClean="0"/>
              <a:t>不得參與投標對象</a:t>
            </a:r>
            <a:r>
              <a:rPr lang="en-US" altLang="zh-TW" dirty="0" smtClean="0"/>
              <a:t>(</a:t>
            </a:r>
            <a:r>
              <a:rPr lang="zh-TW" altLang="en-US" dirty="0" smtClean="0"/>
              <a:t>再行</a:t>
            </a:r>
            <a:r>
              <a:rPr lang="en-US" altLang="zh-TW" dirty="0" smtClean="0"/>
              <a:t>36</a:t>
            </a:r>
            <a:r>
              <a:rPr lang="zh-TW" altLang="en-US" dirty="0" smtClean="0"/>
              <a:t>條</a:t>
            </a:r>
            <a:r>
              <a:rPr lang="en-US" altLang="zh-TW" dirty="0" smtClean="0"/>
              <a:t>)</a:t>
            </a:r>
          </a:p>
          <a:p>
            <a:pPr lvl="1">
              <a:lnSpc>
                <a:spcPct val="120000"/>
              </a:lnSpc>
            </a:pPr>
            <a:r>
              <a:rPr lang="zh-TW" altLang="en-US" dirty="0" smtClean="0"/>
              <a:t>發行公司（發行機構）採權益法評價之被投資公司。</a:t>
            </a:r>
          </a:p>
          <a:p>
            <a:pPr lvl="1">
              <a:lnSpc>
                <a:spcPct val="120000"/>
              </a:lnSpc>
            </a:pPr>
            <a:r>
              <a:rPr lang="zh-TW" altLang="en-US" dirty="0" smtClean="0"/>
              <a:t>對發行公司（發行機構）之投資採權益法評價之投資者。</a:t>
            </a:r>
          </a:p>
          <a:p>
            <a:pPr lvl="1">
              <a:lnSpc>
                <a:spcPct val="120000"/>
              </a:lnSpc>
            </a:pPr>
            <a:r>
              <a:rPr lang="zh-TW" altLang="en-US" dirty="0" smtClean="0"/>
              <a:t>公司之董事長或總經理與發行公司（發行機構）之董事長或總經理為同一人，</a:t>
            </a:r>
            <a:r>
              <a:rPr lang="zh-TW" altLang="zh-TW" dirty="0" smtClean="0"/>
              <a:t>具有配偶關係者。</a:t>
            </a:r>
            <a:endParaRPr lang="zh-TW" altLang="en-US" dirty="0" smtClean="0"/>
          </a:p>
          <a:p>
            <a:pPr lvl="1">
              <a:lnSpc>
                <a:spcPct val="120000"/>
              </a:lnSpc>
            </a:pPr>
            <a:r>
              <a:rPr lang="zh-TW" altLang="en-US" dirty="0" smtClean="0"/>
              <a:t>受發行公司（發行機構）捐贈之金額達其實收基金總額三分之一以上之財團法人。</a:t>
            </a:r>
          </a:p>
          <a:p>
            <a:pPr lvl="1">
              <a:lnSpc>
                <a:spcPct val="120000"/>
              </a:lnSpc>
            </a:pPr>
            <a:r>
              <a:rPr lang="zh-TW" altLang="en-US" dirty="0" smtClean="0"/>
              <a:t>發行公司（發行機構）之董事、監察人、總經理、副總經理、協理及直屬總經理之部門主管。</a:t>
            </a:r>
          </a:p>
          <a:p>
            <a:pPr lvl="1">
              <a:lnSpc>
                <a:spcPct val="120000"/>
              </a:lnSpc>
            </a:pPr>
            <a:r>
              <a:rPr lang="zh-TW" altLang="en-US" dirty="0" smtClean="0"/>
              <a:t>發行公司（發行機構）之董事、監察人、總經理之配偶。</a:t>
            </a:r>
            <a:endParaRPr lang="en-US" altLang="zh-TW" dirty="0" smtClean="0"/>
          </a:p>
          <a:p>
            <a:pPr lvl="1">
              <a:lnSpc>
                <a:spcPct val="120000"/>
              </a:lnSpc>
            </a:pPr>
            <a:r>
              <a:rPr lang="zh-TW" altLang="en-US" dirty="0" smtClean="0"/>
              <a:t>承銷團之董事、監察人、受僱人及其配偶。</a:t>
            </a:r>
          </a:p>
          <a:p>
            <a:pPr lvl="1">
              <a:lnSpc>
                <a:spcPct val="120000"/>
              </a:lnSpc>
            </a:pPr>
            <a:r>
              <a:rPr lang="zh-TW" altLang="en-US" dirty="0" smtClean="0"/>
              <a:t>前各款之人利用他人名義參與應募者（指具證券交易法施行細則第二條規定要件等之實質人）。</a:t>
            </a:r>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23</a:t>
            </a:fld>
            <a:endParaRPr lang="zh-TW"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肆、承銷規範</a:t>
            </a:r>
            <a:r>
              <a:rPr lang="en-US" altLang="zh-TW" dirty="0" smtClean="0"/>
              <a:t>-</a:t>
            </a:r>
            <a:r>
              <a:rPr lang="zh-TW" altLang="en-US" dirty="0" smtClean="0"/>
              <a:t>不合格件</a:t>
            </a:r>
            <a:endParaRPr lang="en-US" altLang="zh-TW" dirty="0" smtClean="0"/>
          </a:p>
        </p:txBody>
      </p:sp>
      <p:sp>
        <p:nvSpPr>
          <p:cNvPr id="3" name="內容版面配置區 2"/>
          <p:cNvSpPr>
            <a:spLocks noGrp="1"/>
          </p:cNvSpPr>
          <p:nvPr>
            <p:ph idx="1"/>
          </p:nvPr>
        </p:nvSpPr>
        <p:spPr>
          <a:xfrm>
            <a:off x="457200" y="1808820"/>
            <a:ext cx="8229600" cy="4788532"/>
          </a:xfrm>
        </p:spPr>
        <p:txBody>
          <a:bodyPr>
            <a:noAutofit/>
          </a:bodyPr>
          <a:lstStyle/>
          <a:p>
            <a:pPr marL="365760" lvl="1" indent="-256032">
              <a:lnSpc>
                <a:spcPct val="120000"/>
              </a:lnSpc>
              <a:buClr>
                <a:schemeClr val="accent3"/>
              </a:buClr>
              <a:buFont typeface="Times New Roman" pitchFamily="18" charset="0"/>
              <a:buChar char="■"/>
            </a:pPr>
            <a:r>
              <a:rPr lang="zh-TW" altLang="en-US" sz="2200" dirty="0" smtClean="0"/>
              <a:t>投標單有下列情事之一，為不合格件不得參與競價</a:t>
            </a:r>
            <a:endParaRPr lang="en-US" altLang="zh-TW" sz="2200" dirty="0" smtClean="0"/>
          </a:p>
          <a:p>
            <a:pPr lvl="1">
              <a:lnSpc>
                <a:spcPts val="2200"/>
              </a:lnSpc>
            </a:pPr>
            <a:r>
              <a:rPr lang="zh-TW" altLang="zh-TW" sz="2000" dirty="0" smtClean="0"/>
              <a:t>投標價格低於最低承銷價格者。</a:t>
            </a:r>
          </a:p>
          <a:p>
            <a:pPr lvl="1">
              <a:lnSpc>
                <a:spcPts val="2200"/>
              </a:lnSpc>
            </a:pPr>
            <a:r>
              <a:rPr lang="zh-TW" altLang="en-US" sz="2000" dirty="0" smtClean="0"/>
              <a:t>投</a:t>
            </a:r>
            <a:r>
              <a:rPr lang="zh-TW" altLang="zh-TW" sz="2000" dirty="0" smtClean="0"/>
              <a:t>標數量低於最低每標單位者。</a:t>
            </a:r>
          </a:p>
          <a:p>
            <a:pPr lvl="1">
              <a:lnSpc>
                <a:spcPts val="2200"/>
              </a:lnSpc>
            </a:pPr>
            <a:r>
              <a:rPr lang="zh-TW" altLang="zh-TW" sz="2000" dirty="0" smtClean="0"/>
              <a:t>未繳足投標保證金及投標處理費者。</a:t>
            </a:r>
          </a:p>
          <a:p>
            <a:pPr lvl="1">
              <a:lnSpc>
                <a:spcPts val="2200"/>
              </a:lnSpc>
            </a:pPr>
            <a:r>
              <a:rPr lang="zh-TW" altLang="zh-TW" sz="2000" dirty="0" smtClean="0"/>
              <a:t>未填妥交易帳號</a:t>
            </a:r>
            <a:r>
              <a:rPr lang="en-US" altLang="zh-TW" sz="2000" dirty="0" smtClean="0"/>
              <a:t>(11</a:t>
            </a:r>
            <a:r>
              <a:rPr lang="zh-TW" altLang="zh-TW" sz="2000" dirty="0" smtClean="0"/>
              <a:t>碼</a:t>
            </a:r>
            <a:r>
              <a:rPr lang="en-US" altLang="zh-TW" sz="2000" dirty="0" smtClean="0"/>
              <a:t>)</a:t>
            </a:r>
            <a:r>
              <a:rPr lang="zh-TW" altLang="zh-TW" sz="2000" dirty="0" smtClean="0"/>
              <a:t>，或資料不實者。</a:t>
            </a:r>
          </a:p>
          <a:p>
            <a:pPr lvl="1">
              <a:lnSpc>
                <a:spcPts val="2200"/>
              </a:lnSpc>
            </a:pPr>
            <a:r>
              <a:rPr lang="zh-TW" altLang="zh-TW" sz="2000" dirty="0" smtClean="0"/>
              <a:t>未填妥身分證字號或統一編號，或資料不實者。</a:t>
            </a:r>
          </a:p>
          <a:p>
            <a:pPr lvl="1">
              <a:lnSpc>
                <a:spcPts val="2200"/>
              </a:lnSpc>
            </a:pPr>
            <a:r>
              <a:rPr lang="zh-TW" altLang="zh-TW" sz="2000" dirty="0" smtClean="0"/>
              <a:t>自然人未填妥出生年月日，或資料不實者。</a:t>
            </a:r>
          </a:p>
          <a:p>
            <a:pPr lvl="1">
              <a:lnSpc>
                <a:spcPts val="2200"/>
              </a:lnSpc>
            </a:pPr>
            <a:r>
              <a:rPr lang="zh-TW" altLang="zh-TW" sz="2000" dirty="0" smtClean="0"/>
              <a:t>未填妥股票代碼者。</a:t>
            </a:r>
          </a:p>
          <a:p>
            <a:pPr lvl="1">
              <a:lnSpc>
                <a:spcPts val="2200"/>
              </a:lnSpc>
            </a:pPr>
            <a:r>
              <a:rPr lang="zh-TW" altLang="zh-TW" sz="2000" dirty="0" smtClean="0"/>
              <a:t>投標人身分牴觸第三十五條及第三十六條規定者。</a:t>
            </a:r>
          </a:p>
          <a:p>
            <a:pPr lvl="1">
              <a:lnSpc>
                <a:spcPts val="2200"/>
              </a:lnSpc>
            </a:pPr>
            <a:r>
              <a:rPr lang="zh-TW" altLang="zh-TW" sz="2000" dirty="0" smtClean="0"/>
              <a:t>未開立交易戶、款項劃撥銀行帳戶或有價證券保管劃撥帳戶者。</a:t>
            </a:r>
          </a:p>
          <a:p>
            <a:pPr lvl="1">
              <a:lnSpc>
                <a:spcPts val="2200"/>
              </a:lnSpc>
            </a:pPr>
            <a:r>
              <a:rPr lang="zh-TW" altLang="zh-TW" sz="2000" dirty="0" smtClean="0"/>
              <a:t>未與經紀商指定之往來銀行就競價拍賣相關款項扣繳事宜簽訂委託契約者。</a:t>
            </a:r>
          </a:p>
          <a:p>
            <a:pPr lvl="1">
              <a:lnSpc>
                <a:spcPts val="2200"/>
              </a:lnSpc>
            </a:pPr>
            <a:r>
              <a:rPr lang="zh-TW" altLang="zh-TW" sz="2000" dirty="0" smtClean="0"/>
              <a:t>投標人款項劃撥銀行帳戶之存款餘額，低於所投標有價證券保證金、投標處理費之合計金額者。</a:t>
            </a:r>
          </a:p>
          <a:p>
            <a:pPr lvl="1">
              <a:lnSpc>
                <a:spcPts val="2200"/>
              </a:lnSpc>
            </a:pPr>
            <a:r>
              <a:rPr lang="zh-TW" altLang="zh-TW" sz="2000" dirty="0" smtClean="0"/>
              <a:t>利用或冒用他人名義投標者。</a:t>
            </a:r>
            <a:endParaRPr lang="en-US" altLang="zh-TW" sz="2000" dirty="0" smtClean="0"/>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24</a:t>
            </a:fld>
            <a:endParaRPr lang="zh-TW"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肆、承銷規範</a:t>
            </a:r>
            <a:r>
              <a:rPr lang="en-US" altLang="zh-TW" dirty="0" smtClean="0"/>
              <a:t>-</a:t>
            </a:r>
            <a:r>
              <a:rPr lang="zh-TW" altLang="en-US" dirty="0" smtClean="0"/>
              <a:t>保證金</a:t>
            </a:r>
            <a:endParaRPr lang="en-US" altLang="zh-TW" dirty="0" smtClean="0"/>
          </a:p>
        </p:txBody>
      </p:sp>
      <p:sp>
        <p:nvSpPr>
          <p:cNvPr id="3" name="內容版面配置區 2"/>
          <p:cNvSpPr>
            <a:spLocks noGrp="1"/>
          </p:cNvSpPr>
          <p:nvPr>
            <p:ph idx="1"/>
          </p:nvPr>
        </p:nvSpPr>
        <p:spPr>
          <a:xfrm>
            <a:off x="457200" y="1952836"/>
            <a:ext cx="8229600" cy="4325112"/>
          </a:xfrm>
        </p:spPr>
        <p:txBody>
          <a:bodyPr>
            <a:normAutofit/>
          </a:bodyPr>
          <a:lstStyle/>
          <a:p>
            <a:r>
              <a:rPr lang="zh-TW" altLang="en-US" dirty="0" smtClean="0"/>
              <a:t>投標保證金</a:t>
            </a:r>
            <a:endParaRPr lang="en-US" altLang="zh-TW" dirty="0" smtClean="0"/>
          </a:p>
          <a:p>
            <a:pPr lvl="1"/>
            <a:r>
              <a:rPr lang="zh-TW" altLang="en-US" dirty="0" smtClean="0"/>
              <a:t>保證金成數以</a:t>
            </a:r>
            <a:r>
              <a:rPr lang="zh-TW" altLang="zh-TW" dirty="0" smtClean="0"/>
              <a:t>投標金額之</a:t>
            </a:r>
            <a:r>
              <a:rPr lang="en-US" altLang="zh-TW" dirty="0" smtClean="0"/>
              <a:t>30%</a:t>
            </a:r>
            <a:r>
              <a:rPr lang="zh-TW" altLang="zh-TW" dirty="0" smtClean="0"/>
              <a:t>至</a:t>
            </a:r>
            <a:r>
              <a:rPr lang="en-US" altLang="zh-TW" dirty="0" smtClean="0"/>
              <a:t>60%</a:t>
            </a:r>
            <a:r>
              <a:rPr lang="zh-TW" altLang="zh-TW" dirty="0" smtClean="0"/>
              <a:t>為限。</a:t>
            </a:r>
            <a:endParaRPr lang="en-US" altLang="zh-TW" dirty="0" smtClean="0"/>
          </a:p>
          <a:p>
            <a:pPr lvl="1"/>
            <a:r>
              <a:rPr lang="zh-TW" altLang="en-US" dirty="0" smtClean="0"/>
              <a:t>不合格件及未得標單之保證金，先行退回。</a:t>
            </a:r>
            <a:endParaRPr lang="en-US" altLang="zh-TW" dirty="0" smtClean="0"/>
          </a:p>
          <a:p>
            <a:pPr lvl="1"/>
            <a:r>
              <a:rPr lang="zh-TW" altLang="en-US" dirty="0" smtClean="0"/>
              <a:t>得標後未繳足得標剩餘價款及得標手續費者，保證金應沒入之。</a:t>
            </a:r>
            <a:endParaRPr lang="en-US" altLang="zh-TW" dirty="0" smtClean="0"/>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25</a:t>
            </a:fld>
            <a:endParaRPr lang="zh-TW"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肆、承銷規範</a:t>
            </a:r>
            <a:r>
              <a:rPr lang="en-US" altLang="zh-TW" dirty="0" smtClean="0"/>
              <a:t>-</a:t>
            </a:r>
            <a:r>
              <a:rPr lang="zh-TW" altLang="en-US" dirty="0" smtClean="0"/>
              <a:t>得標通知</a:t>
            </a:r>
            <a:endParaRPr lang="en-US" altLang="zh-TW" dirty="0" smtClean="0"/>
          </a:p>
        </p:txBody>
      </p:sp>
      <p:sp>
        <p:nvSpPr>
          <p:cNvPr id="3" name="內容版面配置區 2"/>
          <p:cNvSpPr>
            <a:spLocks noGrp="1"/>
          </p:cNvSpPr>
          <p:nvPr>
            <p:ph idx="1"/>
          </p:nvPr>
        </p:nvSpPr>
        <p:spPr/>
        <p:txBody>
          <a:bodyPr>
            <a:normAutofit/>
          </a:bodyPr>
          <a:lstStyle/>
          <a:p>
            <a:r>
              <a:rPr lang="zh-TW" altLang="en-US" dirty="0" smtClean="0"/>
              <a:t>通知得標及繳款</a:t>
            </a:r>
            <a:endParaRPr lang="en-US" altLang="zh-TW" dirty="0" smtClean="0"/>
          </a:p>
          <a:p>
            <a:pPr lvl="1"/>
            <a:r>
              <a:rPr lang="zh-TW" altLang="zh-TW" dirty="0" smtClean="0"/>
              <a:t>承銷商</a:t>
            </a:r>
            <a:r>
              <a:rPr lang="zh-TW" altLang="en-US" dirty="0" smtClean="0"/>
              <a:t>應於開標日次一日</a:t>
            </a:r>
            <a:r>
              <a:rPr lang="zh-TW" altLang="zh-TW" dirty="0" smtClean="0"/>
              <a:t>寄發得標通知單及公說</a:t>
            </a:r>
            <a:r>
              <a:rPr lang="zh-TW" altLang="en-US" dirty="0" smtClean="0"/>
              <a:t>開說明書。</a:t>
            </a:r>
            <a:endParaRPr lang="en-US" altLang="zh-TW" dirty="0" smtClean="0"/>
          </a:p>
          <a:p>
            <a:pPr lvl="1"/>
            <a:r>
              <a:rPr lang="zh-TW" altLang="zh-TW" dirty="0" smtClean="0"/>
              <a:t>經紀商於開標日通知得標人繳款</a:t>
            </a:r>
            <a:r>
              <a:rPr lang="zh-TW" altLang="en-US" dirty="0" smtClean="0"/>
              <a:t>，並留存通知紀錄。</a:t>
            </a:r>
            <a:endParaRPr lang="en-US" altLang="zh-TW" dirty="0" smtClean="0"/>
          </a:p>
          <a:p>
            <a:r>
              <a:rPr lang="zh-TW" altLang="zh-TW" dirty="0" smtClean="0"/>
              <a:t>投</a:t>
            </a:r>
            <a:r>
              <a:rPr lang="en-US" altLang="zh-TW" dirty="0" smtClean="0"/>
              <a:t>(</a:t>
            </a:r>
            <a:r>
              <a:rPr lang="zh-TW" altLang="zh-TW" dirty="0" smtClean="0"/>
              <a:t>得</a:t>
            </a:r>
            <a:r>
              <a:rPr lang="en-US" altLang="zh-TW" dirty="0" smtClean="0"/>
              <a:t>)</a:t>
            </a:r>
            <a:r>
              <a:rPr lang="zh-TW" altLang="zh-TW" dirty="0" smtClean="0"/>
              <a:t>標資料查詢</a:t>
            </a:r>
          </a:p>
          <a:p>
            <a:pPr lvl="1"/>
            <a:r>
              <a:rPr lang="zh-TW" altLang="zh-TW" dirty="0" smtClean="0"/>
              <a:t>投標人得於投標期間內，於競拍系統查詢投標保證金資料</a:t>
            </a:r>
            <a:r>
              <a:rPr lang="zh-TW" altLang="en-US" dirty="0" smtClean="0"/>
              <a:t>。</a:t>
            </a:r>
            <a:endParaRPr lang="en-US" altLang="zh-TW" dirty="0" smtClean="0"/>
          </a:p>
          <a:p>
            <a:pPr lvl="1"/>
            <a:r>
              <a:rPr lang="zh-TW" altLang="zh-TW" dirty="0" smtClean="0"/>
              <a:t>開標日得於競拍系統或向經紀商查詢得標資料，亦可透過集保結算所電話語音系統查詢。</a:t>
            </a:r>
          </a:p>
          <a:p>
            <a:pPr lvl="1"/>
            <a:endParaRPr lang="en-US" altLang="zh-TW" dirty="0" smtClean="0"/>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26</a:t>
            </a:fld>
            <a:endParaRPr lang="zh-TW"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肆、承銷規範</a:t>
            </a:r>
            <a:r>
              <a:rPr lang="en-US" altLang="zh-TW" dirty="0" smtClean="0"/>
              <a:t>-</a:t>
            </a:r>
            <a:r>
              <a:rPr lang="zh-TW" altLang="en-US" dirty="0" smtClean="0"/>
              <a:t>繳款截止</a:t>
            </a:r>
            <a:endParaRPr lang="en-US" altLang="zh-TW" dirty="0" smtClean="0"/>
          </a:p>
        </p:txBody>
      </p:sp>
      <p:sp>
        <p:nvSpPr>
          <p:cNvPr id="3" name="內容版面配置區 2"/>
          <p:cNvSpPr>
            <a:spLocks noGrp="1"/>
          </p:cNvSpPr>
          <p:nvPr>
            <p:ph idx="1"/>
          </p:nvPr>
        </p:nvSpPr>
        <p:spPr/>
        <p:txBody>
          <a:bodyPr>
            <a:normAutofit/>
          </a:bodyPr>
          <a:lstStyle/>
          <a:p>
            <a:pPr>
              <a:lnSpc>
                <a:spcPct val="150000"/>
              </a:lnSpc>
            </a:pPr>
            <a:r>
              <a:rPr lang="zh-TW" altLang="en-US" dirty="0" smtClean="0"/>
              <a:t>保證金及投標處理費</a:t>
            </a:r>
            <a:endParaRPr lang="en-US" altLang="zh-TW" dirty="0" smtClean="0"/>
          </a:p>
          <a:p>
            <a:pPr lvl="1">
              <a:lnSpc>
                <a:spcPct val="150000"/>
              </a:lnSpc>
            </a:pPr>
            <a:r>
              <a:rPr lang="zh-TW" altLang="en-US" dirty="0" smtClean="0"/>
              <a:t>投資人繳款截止日為「投標截止日」</a:t>
            </a:r>
            <a:endParaRPr lang="en-US" altLang="zh-TW" dirty="0" smtClean="0"/>
          </a:p>
          <a:p>
            <a:pPr>
              <a:lnSpc>
                <a:spcPct val="150000"/>
              </a:lnSpc>
            </a:pPr>
            <a:r>
              <a:rPr lang="zh-TW" altLang="en-US" dirty="0" smtClean="0"/>
              <a:t>得標價款及得標手續費</a:t>
            </a:r>
            <a:endParaRPr lang="zh-TW" altLang="zh-TW" dirty="0" smtClean="0"/>
          </a:p>
          <a:p>
            <a:pPr lvl="1">
              <a:lnSpc>
                <a:spcPct val="150000"/>
              </a:lnSpc>
            </a:pPr>
            <a:r>
              <a:rPr lang="zh-TW" altLang="en-US" dirty="0" smtClean="0"/>
              <a:t>得標人繳款截止日為「開標日後次二日」</a:t>
            </a:r>
            <a:endParaRPr lang="en-US" altLang="zh-TW" dirty="0" smtClean="0"/>
          </a:p>
          <a:p>
            <a:pPr>
              <a:lnSpc>
                <a:spcPct val="150000"/>
              </a:lnSpc>
            </a:pPr>
            <a:r>
              <a:rPr lang="zh-TW" altLang="en-US" b="1" dirty="0" smtClean="0">
                <a:solidFill>
                  <a:srgbClr val="FF0000"/>
                </a:solidFill>
              </a:rPr>
              <a:t>投資人應依規定，於繳款截止日內，將相關應繳交款項，足額繳存至往來銀行。</a:t>
            </a:r>
            <a:endParaRPr lang="en-US" altLang="zh-TW" b="1" dirty="0" smtClean="0">
              <a:solidFill>
                <a:srgbClr val="FF0000"/>
              </a:solidFill>
            </a:endParaRPr>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27</a:t>
            </a:fld>
            <a:endParaRPr lang="zh-TW"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肆、承銷規範</a:t>
            </a:r>
            <a:r>
              <a:rPr lang="en-US" altLang="zh-TW" dirty="0" smtClean="0"/>
              <a:t>-</a:t>
            </a:r>
            <a:r>
              <a:rPr lang="zh-TW" altLang="en-US" dirty="0" smtClean="0"/>
              <a:t>手續費</a:t>
            </a:r>
            <a:endParaRPr lang="en-US" altLang="zh-TW" dirty="0" smtClean="0"/>
          </a:p>
        </p:txBody>
      </p:sp>
      <p:sp>
        <p:nvSpPr>
          <p:cNvPr id="3" name="內容版面配置區 2"/>
          <p:cNvSpPr>
            <a:spLocks noGrp="1"/>
          </p:cNvSpPr>
          <p:nvPr>
            <p:ph idx="1"/>
          </p:nvPr>
        </p:nvSpPr>
        <p:spPr/>
        <p:txBody>
          <a:bodyPr>
            <a:normAutofit/>
          </a:bodyPr>
          <a:lstStyle/>
          <a:p>
            <a:pPr>
              <a:spcBef>
                <a:spcPts val="600"/>
              </a:spcBef>
            </a:pPr>
            <a:r>
              <a:rPr lang="zh-TW" altLang="en-US" dirty="0" smtClean="0"/>
              <a:t>投標處理費</a:t>
            </a:r>
            <a:endParaRPr lang="en-US" altLang="zh-TW" dirty="0" smtClean="0"/>
          </a:p>
          <a:p>
            <a:pPr>
              <a:spcBef>
                <a:spcPts val="600"/>
              </a:spcBef>
              <a:buNone/>
            </a:pPr>
            <a:r>
              <a:rPr lang="en-US" altLang="zh-TW" dirty="0" smtClean="0"/>
              <a:t>   </a:t>
            </a:r>
            <a:r>
              <a:rPr lang="zh-TW" altLang="en-US" dirty="0" smtClean="0"/>
              <a:t>承銷商應於競價拍賣公告載明收取每標單之投標處理費金額。</a:t>
            </a:r>
            <a:endParaRPr lang="en-US" altLang="zh-TW" dirty="0" smtClean="0"/>
          </a:p>
          <a:p>
            <a:pPr>
              <a:spcBef>
                <a:spcPts val="600"/>
              </a:spcBef>
            </a:pPr>
            <a:r>
              <a:rPr lang="zh-TW" altLang="en-US" dirty="0" smtClean="0"/>
              <a:t>得標手續費</a:t>
            </a:r>
            <a:endParaRPr lang="en-US" altLang="zh-TW" dirty="0" smtClean="0"/>
          </a:p>
          <a:p>
            <a:pPr lvl="1">
              <a:spcBef>
                <a:spcPts val="600"/>
              </a:spcBef>
            </a:pPr>
            <a:r>
              <a:rPr lang="zh-TW" altLang="en-US" dirty="0" smtClean="0"/>
              <a:t>證券承銷商得向得標人收取得標手續費。</a:t>
            </a:r>
            <a:endParaRPr lang="en-US" altLang="zh-TW" dirty="0" smtClean="0"/>
          </a:p>
          <a:p>
            <a:pPr lvl="1">
              <a:spcBef>
                <a:spcPts val="600"/>
              </a:spcBef>
            </a:pPr>
            <a:r>
              <a:rPr lang="en-US" altLang="zh-TW" dirty="0" smtClean="0"/>
              <a:t>IPO</a:t>
            </a:r>
            <a:r>
              <a:rPr lang="zh-TW" altLang="en-US" dirty="0" smtClean="0"/>
              <a:t>案件，如向得標人收取得標手續費者，其過額配售部分洽商銷售之對象，應收取相同比率之手續費。</a:t>
            </a:r>
            <a:endParaRPr lang="zh-TW" altLang="zh-TW" dirty="0" smtClean="0"/>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28</a:t>
            </a:fld>
            <a:endParaRPr lang="zh-TW"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57200" y="2276872"/>
            <a:ext cx="8458200" cy="1470025"/>
          </a:xfrm>
        </p:spPr>
        <p:txBody>
          <a:bodyPr/>
          <a:lstStyle/>
          <a:p>
            <a:pPr algn="ctr"/>
            <a:r>
              <a:rPr lang="zh-TW" altLang="en-US" dirty="0" smtClean="0"/>
              <a:t>伍、作業程序</a:t>
            </a:r>
            <a:endParaRPr lang="zh-TW"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57200" y="2276872"/>
            <a:ext cx="8458200" cy="1470025"/>
          </a:xfrm>
        </p:spPr>
        <p:txBody>
          <a:bodyPr/>
          <a:lstStyle/>
          <a:p>
            <a:pPr algn="ctr"/>
            <a:r>
              <a:rPr lang="zh-TW" altLang="en-US" dirty="0" smtClean="0"/>
              <a:t>壹、源起</a:t>
            </a:r>
            <a:endParaRPr lang="zh-TW"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伍、作業程序</a:t>
            </a:r>
            <a:endParaRPr lang="en-US" altLang="zh-TW" dirty="0" smtClean="0"/>
          </a:p>
        </p:txBody>
      </p:sp>
      <p:sp>
        <p:nvSpPr>
          <p:cNvPr id="3" name="內容版面配置區 2"/>
          <p:cNvSpPr>
            <a:spLocks noGrp="1"/>
          </p:cNvSpPr>
          <p:nvPr>
            <p:ph idx="1"/>
          </p:nvPr>
        </p:nvSpPr>
        <p:spPr/>
        <p:txBody>
          <a:bodyPr>
            <a:noAutofit/>
          </a:bodyPr>
          <a:lstStyle/>
          <a:p>
            <a:pPr>
              <a:lnSpc>
                <a:spcPct val="120000"/>
              </a:lnSpc>
            </a:pPr>
            <a:r>
              <a:rPr lang="zh-TW" altLang="en-US" sz="2200" dirty="0" smtClean="0"/>
              <a:t>經紀商主要辦理事項</a:t>
            </a:r>
            <a:endParaRPr lang="en-US" altLang="zh-TW" sz="2200" dirty="0" smtClean="0"/>
          </a:p>
          <a:p>
            <a:pPr lvl="1">
              <a:lnSpc>
                <a:spcPct val="120000"/>
              </a:lnSpc>
            </a:pPr>
            <a:r>
              <a:rPr lang="zh-TW" altLang="en-US" sz="2000" dirty="0" smtClean="0"/>
              <a:t>於總</a:t>
            </a:r>
            <a:r>
              <a:rPr lang="en-US" altLang="zh-TW" sz="2000" dirty="0" smtClean="0"/>
              <a:t>(</a:t>
            </a:r>
            <a:r>
              <a:rPr lang="zh-TW" altLang="en-US" sz="2000" dirty="0" smtClean="0"/>
              <a:t>分</a:t>
            </a:r>
            <a:r>
              <a:rPr lang="en-US" altLang="zh-TW" sz="2000" dirty="0" smtClean="0"/>
              <a:t>)</a:t>
            </a:r>
            <a:r>
              <a:rPr lang="zh-TW" altLang="en-US" sz="2000" dirty="0" smtClean="0"/>
              <a:t>公司營業處所設置終端設備供投資人連線至競價拍賣系統參與投標。</a:t>
            </a:r>
            <a:endParaRPr lang="en-US" altLang="zh-TW" sz="2000" dirty="0" smtClean="0"/>
          </a:p>
          <a:p>
            <a:pPr lvl="1">
              <a:lnSpc>
                <a:spcPct val="120000"/>
              </a:lnSpc>
            </a:pPr>
            <a:r>
              <a:rPr lang="zh-TW" altLang="en-US" sz="2000" dirty="0" smtClean="0"/>
              <a:t>辦理投標保證金、投標處理費之扣</a:t>
            </a:r>
            <a:r>
              <a:rPr lang="en-US" altLang="zh-TW" sz="2000" dirty="0" smtClean="0"/>
              <a:t>(</a:t>
            </a:r>
            <a:r>
              <a:rPr lang="zh-TW" altLang="en-US" sz="2000" dirty="0" smtClean="0"/>
              <a:t>退</a:t>
            </a:r>
            <a:r>
              <a:rPr lang="en-US" altLang="zh-TW" sz="2000" dirty="0" smtClean="0"/>
              <a:t>)</a:t>
            </a:r>
            <a:r>
              <a:rPr lang="zh-TW" altLang="en-US" sz="2000" dirty="0" smtClean="0"/>
              <a:t>款作業。</a:t>
            </a:r>
            <a:endParaRPr lang="en-US" altLang="zh-TW" sz="2000" dirty="0" smtClean="0"/>
          </a:p>
          <a:p>
            <a:pPr lvl="1">
              <a:lnSpc>
                <a:spcPct val="120000"/>
              </a:lnSpc>
            </a:pPr>
            <a:r>
              <a:rPr lang="zh-TW" altLang="en-US" sz="2000" dirty="0" smtClean="0"/>
              <a:t>辦理得標通知</a:t>
            </a:r>
            <a:endParaRPr lang="en-US" altLang="zh-TW" sz="2000" dirty="0" smtClean="0"/>
          </a:p>
          <a:p>
            <a:pPr lvl="1">
              <a:lnSpc>
                <a:spcPct val="120000"/>
              </a:lnSpc>
            </a:pPr>
            <a:r>
              <a:rPr lang="zh-TW" altLang="en-US" sz="2000" dirty="0" smtClean="0"/>
              <a:t>辦理得標價款、得標手續費之扣款作業。</a:t>
            </a:r>
            <a:endParaRPr lang="en-US" altLang="zh-TW" sz="2000" dirty="0" smtClean="0"/>
          </a:p>
          <a:p>
            <a:pPr>
              <a:lnSpc>
                <a:spcPct val="120000"/>
              </a:lnSpc>
            </a:pPr>
            <a:r>
              <a:rPr lang="zh-TW" altLang="en-US" sz="2200" dirty="0" smtClean="0"/>
              <a:t>競價拍賣承銷案件資訊揭露</a:t>
            </a:r>
            <a:endParaRPr lang="en-US" altLang="zh-TW" sz="2200" dirty="0" smtClean="0"/>
          </a:p>
          <a:p>
            <a:pPr lvl="1">
              <a:lnSpc>
                <a:spcPct val="120000"/>
              </a:lnSpc>
            </a:pPr>
            <a:r>
              <a:rPr lang="zh-TW" altLang="en-US" sz="1800" dirty="0" smtClean="0"/>
              <a:t>競價拍賣公告</a:t>
            </a:r>
            <a:r>
              <a:rPr lang="en-US" altLang="zh-TW" sz="1800" dirty="0" smtClean="0"/>
              <a:t>-</a:t>
            </a:r>
            <a:r>
              <a:rPr lang="zh-TW" altLang="en-US" sz="1800" dirty="0" smtClean="0"/>
              <a:t>本公會網站、主協辦承銷商網站於投標第一日刊登競價拍賣公告。</a:t>
            </a:r>
            <a:endParaRPr lang="en-US" altLang="zh-TW" sz="1800" dirty="0" smtClean="0"/>
          </a:p>
          <a:p>
            <a:pPr lvl="1">
              <a:lnSpc>
                <a:spcPct val="120000"/>
              </a:lnSpc>
            </a:pPr>
            <a:r>
              <a:rPr lang="zh-TW" altLang="en-US" sz="1800" dirty="0" smtClean="0"/>
              <a:t>證交所網站揭露競價拍賣案件基本資料。</a:t>
            </a:r>
            <a:endParaRPr lang="en-US" altLang="zh-TW" sz="1800" dirty="0" smtClean="0"/>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30</a:t>
            </a:fld>
            <a:endParaRPr lang="zh-TW"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伍、作業程序</a:t>
            </a:r>
            <a:endParaRPr lang="en-US" altLang="zh-TW" dirty="0" smtClean="0"/>
          </a:p>
        </p:txBody>
      </p:sp>
      <p:sp>
        <p:nvSpPr>
          <p:cNvPr id="3" name="內容版面配置區 2"/>
          <p:cNvSpPr>
            <a:spLocks noGrp="1"/>
          </p:cNvSpPr>
          <p:nvPr>
            <p:ph idx="1"/>
          </p:nvPr>
        </p:nvSpPr>
        <p:spPr/>
        <p:txBody>
          <a:bodyPr>
            <a:normAutofit fontScale="92500" lnSpcReduction="10000"/>
          </a:bodyPr>
          <a:lstStyle/>
          <a:p>
            <a:pPr>
              <a:lnSpc>
                <a:spcPct val="120000"/>
              </a:lnSpc>
            </a:pPr>
            <a:r>
              <a:rPr lang="zh-TW" altLang="zh-TW" sz="2400" dirty="0" smtClean="0"/>
              <a:t>投標保證金及投標處理費之扣</a:t>
            </a:r>
            <a:r>
              <a:rPr lang="en-US" altLang="zh-TW" sz="2400" dirty="0" smtClean="0"/>
              <a:t>(</a:t>
            </a:r>
            <a:r>
              <a:rPr lang="zh-TW" altLang="zh-TW" sz="2400" dirty="0" smtClean="0"/>
              <a:t>退</a:t>
            </a:r>
            <a:r>
              <a:rPr lang="en-US" altLang="zh-TW" sz="2400" dirty="0" smtClean="0"/>
              <a:t>)</a:t>
            </a:r>
            <a:r>
              <a:rPr lang="zh-TW" altLang="zh-TW" sz="2400" dirty="0" smtClean="0"/>
              <a:t>款</a:t>
            </a:r>
            <a:endParaRPr lang="en-US" altLang="zh-TW" sz="2400" dirty="0" smtClean="0"/>
          </a:p>
          <a:p>
            <a:pPr lvl="1">
              <a:lnSpc>
                <a:spcPct val="120000"/>
              </a:lnSpc>
            </a:pPr>
            <a:r>
              <a:rPr lang="zh-TW" altLang="zh-TW" sz="2200" dirty="0" smtClean="0"/>
              <a:t>投標人應於</a:t>
            </a:r>
            <a:r>
              <a:rPr lang="zh-TW" altLang="zh-TW" sz="2200" b="1" u="sng" dirty="0" smtClean="0">
                <a:solidFill>
                  <a:srgbClr val="FF0000"/>
                </a:solidFill>
              </a:rPr>
              <a:t>繳款截止日前</a:t>
            </a:r>
            <a:r>
              <a:rPr lang="zh-TW" altLang="zh-TW" sz="2200" dirty="0" smtClean="0"/>
              <a:t>將其所有投標單合計之「應繳投標保證金及投標處理費」全數繳存至往來銀行。</a:t>
            </a:r>
          </a:p>
          <a:p>
            <a:pPr lvl="1">
              <a:lnSpc>
                <a:spcPct val="120000"/>
              </a:lnSpc>
            </a:pPr>
            <a:r>
              <a:rPr lang="zh-TW" altLang="en-US" sz="2200" b="1" dirty="0" smtClean="0">
                <a:solidFill>
                  <a:srgbClr val="FF0000"/>
                </a:solidFill>
              </a:rPr>
              <a:t>繳款截止日：投標截止日。</a:t>
            </a:r>
            <a:endParaRPr lang="en-US" altLang="zh-TW" sz="2200" b="1" dirty="0" smtClean="0">
              <a:solidFill>
                <a:srgbClr val="FF0000"/>
              </a:solidFill>
            </a:endParaRPr>
          </a:p>
          <a:p>
            <a:pPr lvl="1">
              <a:lnSpc>
                <a:spcPct val="120000"/>
              </a:lnSpc>
              <a:buNone/>
            </a:pPr>
            <a:r>
              <a:rPr lang="en-US" altLang="zh-TW" sz="2200" dirty="0" smtClean="0"/>
              <a:t>    </a:t>
            </a:r>
            <a:r>
              <a:rPr lang="zh-TW" altLang="en-US" sz="2200" dirty="0" smtClean="0"/>
              <a:t>經紀商於 投標截止日下午三時於競拍系統下載投標資料，並製作扣款資料於同日交付銀行辦理扣款。</a:t>
            </a:r>
            <a:endParaRPr lang="en-US" altLang="zh-TW" sz="2200" dirty="0" smtClean="0"/>
          </a:p>
          <a:p>
            <a:pPr lvl="1">
              <a:lnSpc>
                <a:spcPct val="120000"/>
              </a:lnSpc>
            </a:pPr>
            <a:r>
              <a:rPr lang="zh-TW" altLang="en-US" sz="2200" dirty="0" smtClean="0"/>
              <a:t>銀行扣款日：投標截止日次一營業日。</a:t>
            </a:r>
            <a:endParaRPr lang="en-US" altLang="zh-TW" sz="2200" dirty="0" smtClean="0"/>
          </a:p>
          <a:p>
            <a:pPr lvl="1">
              <a:lnSpc>
                <a:spcPct val="120000"/>
              </a:lnSpc>
              <a:buNone/>
            </a:pPr>
            <a:r>
              <a:rPr lang="zh-TW" altLang="en-US" sz="2200" dirty="0" smtClean="0"/>
              <a:t>　經紀商於同時上傳扣款結果至競拍系統。</a:t>
            </a:r>
            <a:endParaRPr lang="en-US" altLang="zh-TW" sz="2200" dirty="0" smtClean="0"/>
          </a:p>
          <a:p>
            <a:pPr lvl="1">
              <a:lnSpc>
                <a:spcPct val="120000"/>
              </a:lnSpc>
            </a:pPr>
            <a:r>
              <a:rPr lang="zh-TW" altLang="zh-TW" sz="2200" dirty="0" smtClean="0"/>
              <a:t>不合格件及未得標件保證金</a:t>
            </a:r>
            <a:r>
              <a:rPr lang="zh-TW" altLang="zh-TW" sz="2200" b="1" dirty="0" smtClean="0">
                <a:solidFill>
                  <a:srgbClr val="FF0000"/>
                </a:solidFill>
              </a:rPr>
              <a:t>退款日</a:t>
            </a:r>
            <a:r>
              <a:rPr lang="zh-TW" altLang="en-US" sz="2200" dirty="0" smtClean="0"/>
              <a:t>：</a:t>
            </a:r>
            <a:r>
              <a:rPr lang="zh-TW" altLang="zh-TW" sz="2200" dirty="0" smtClean="0"/>
              <a:t>開標日次一營業日</a:t>
            </a:r>
            <a:r>
              <a:rPr lang="zh-TW" altLang="en-US" sz="2200" dirty="0" smtClean="0"/>
              <a:t>。</a:t>
            </a:r>
            <a:endParaRPr lang="en-US" altLang="zh-TW" sz="2200" dirty="0" smtClean="0"/>
          </a:p>
          <a:p>
            <a:pPr lvl="1">
              <a:lnSpc>
                <a:spcPct val="120000"/>
              </a:lnSpc>
            </a:pPr>
            <a:r>
              <a:rPr lang="en-US" altLang="zh-TW" sz="2200" dirty="0" smtClean="0"/>
              <a:t>IPO</a:t>
            </a:r>
            <a:r>
              <a:rPr lang="zh-TW" altLang="en-US" sz="2200" dirty="0" smtClean="0"/>
              <a:t>案件</a:t>
            </a:r>
            <a:r>
              <a:rPr lang="zh-TW" altLang="en-US" sz="2200" b="1" dirty="0" smtClean="0">
                <a:solidFill>
                  <a:srgbClr val="FF0000"/>
                </a:solidFill>
              </a:rPr>
              <a:t>未辦理開標</a:t>
            </a:r>
            <a:r>
              <a:rPr lang="zh-TW" altLang="en-US" sz="2200" dirty="0" smtClean="0"/>
              <a:t>之保證金及部分處理費退款日：</a:t>
            </a:r>
            <a:r>
              <a:rPr lang="zh-TW" altLang="zh-TW" sz="2200" dirty="0" smtClean="0"/>
              <a:t>投標截止日後次三營業日</a:t>
            </a:r>
            <a:r>
              <a:rPr lang="zh-TW" altLang="en-US" sz="2200" dirty="0" smtClean="0"/>
              <a:t>。</a:t>
            </a:r>
            <a:endParaRPr lang="en-US" altLang="zh-TW" sz="2200" dirty="0" smtClean="0"/>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31</a:t>
            </a:fld>
            <a:endParaRPr lang="zh-TW"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伍、作業程序</a:t>
            </a:r>
            <a:endParaRPr lang="en-US" altLang="zh-TW" dirty="0" smtClean="0"/>
          </a:p>
        </p:txBody>
      </p:sp>
      <p:sp>
        <p:nvSpPr>
          <p:cNvPr id="3" name="內容版面配置區 2"/>
          <p:cNvSpPr>
            <a:spLocks noGrp="1"/>
          </p:cNvSpPr>
          <p:nvPr>
            <p:ph idx="1"/>
          </p:nvPr>
        </p:nvSpPr>
        <p:spPr/>
        <p:txBody>
          <a:bodyPr>
            <a:normAutofit fontScale="92500" lnSpcReduction="20000"/>
          </a:bodyPr>
          <a:lstStyle/>
          <a:p>
            <a:pPr>
              <a:lnSpc>
                <a:spcPct val="120000"/>
              </a:lnSpc>
            </a:pPr>
            <a:r>
              <a:rPr lang="zh-TW" altLang="zh-TW" sz="2400" dirty="0" smtClean="0"/>
              <a:t>投標保證金及投標處理費之扣</a:t>
            </a:r>
            <a:r>
              <a:rPr lang="en-US" altLang="zh-TW" sz="2400" dirty="0" smtClean="0"/>
              <a:t>(</a:t>
            </a:r>
            <a:r>
              <a:rPr lang="zh-TW" altLang="zh-TW" sz="2400" dirty="0" smtClean="0"/>
              <a:t>退</a:t>
            </a:r>
            <a:r>
              <a:rPr lang="en-US" altLang="zh-TW" sz="2400" dirty="0" smtClean="0"/>
              <a:t>)</a:t>
            </a:r>
            <a:r>
              <a:rPr lang="zh-TW" altLang="zh-TW" sz="2400" dirty="0" smtClean="0"/>
              <a:t>款</a:t>
            </a:r>
            <a:endParaRPr lang="en-US" altLang="zh-TW" sz="2400" dirty="0" smtClean="0"/>
          </a:p>
          <a:p>
            <a:pPr lvl="1">
              <a:lnSpc>
                <a:spcPct val="120000"/>
              </a:lnSpc>
            </a:pPr>
            <a:r>
              <a:rPr lang="zh-TW" altLang="en-US" sz="2200" dirty="0" smtClean="0"/>
              <a:t>同一競拍案件有多筆投標單或有數個競拍案件於同一天截止投標時，投標人銀行存款應以其所有投標單之投標保證金及投標處理費之</a:t>
            </a:r>
            <a:r>
              <a:rPr lang="zh-TW" altLang="zh-TW" sz="2200" dirty="0" smtClean="0"/>
              <a:t>合計</a:t>
            </a:r>
            <a:r>
              <a:rPr lang="zh-TW" altLang="en-US" sz="2200" dirty="0" smtClean="0"/>
              <a:t>總額</a:t>
            </a:r>
            <a:r>
              <a:rPr lang="zh-TW" altLang="zh-TW" sz="2200" dirty="0" smtClean="0"/>
              <a:t>為準，否則</a:t>
            </a:r>
            <a:r>
              <a:rPr lang="zh-TW" altLang="zh-TW" sz="2200" b="1" dirty="0" smtClean="0">
                <a:solidFill>
                  <a:srgbClr val="FF0000"/>
                </a:solidFill>
              </a:rPr>
              <a:t>全數投標單均為不合格件</a:t>
            </a:r>
            <a:r>
              <a:rPr lang="zh-TW" altLang="zh-TW" sz="2200" dirty="0" smtClean="0"/>
              <a:t>。</a:t>
            </a:r>
            <a:endParaRPr lang="en-US" altLang="zh-TW" sz="2200" dirty="0" smtClean="0"/>
          </a:p>
          <a:p>
            <a:pPr lvl="1">
              <a:lnSpc>
                <a:spcPct val="120000"/>
              </a:lnSpc>
            </a:pPr>
            <a:r>
              <a:rPr lang="zh-TW" altLang="en-US" sz="2200" dirty="0" smtClean="0"/>
              <a:t>單筆投標單有部分數量得標者，未得標數量部分之保證金會先行退回予投資人。</a:t>
            </a:r>
            <a:endParaRPr lang="en-US" altLang="zh-TW" sz="2200" dirty="0" smtClean="0"/>
          </a:p>
          <a:p>
            <a:pPr lvl="1">
              <a:lnSpc>
                <a:spcPct val="120000"/>
              </a:lnSpc>
            </a:pPr>
            <a:r>
              <a:rPr lang="zh-TW" altLang="en-US" sz="2200" dirty="0" smtClean="0"/>
              <a:t>未得標件、不合格件之投標處理費均不予退回。</a:t>
            </a:r>
            <a:endParaRPr lang="en-US" altLang="zh-TW" sz="2200" dirty="0" smtClean="0"/>
          </a:p>
          <a:p>
            <a:pPr lvl="1">
              <a:lnSpc>
                <a:spcPct val="120000"/>
              </a:lnSpc>
            </a:pPr>
            <a:r>
              <a:rPr lang="en-US" altLang="zh-TW" sz="2200" dirty="0" smtClean="0"/>
              <a:t>IPO</a:t>
            </a:r>
            <a:r>
              <a:rPr lang="zh-TW" altLang="en-US" sz="2200" dirty="0" smtClean="0"/>
              <a:t>未完成訂價之案件，退回部分投標處理費，退回金額以競價拍賣公告為主。</a:t>
            </a:r>
            <a:endParaRPr lang="en-US" altLang="zh-TW" sz="2200" dirty="0" smtClean="0"/>
          </a:p>
          <a:p>
            <a:pPr lvl="1">
              <a:lnSpc>
                <a:spcPct val="120000"/>
              </a:lnSpc>
            </a:pPr>
            <a:r>
              <a:rPr lang="zh-TW" altLang="en-US" sz="2200" dirty="0" smtClean="0"/>
              <a:t>無論係未得標或不合格件或流標案件，投標處理費均不予退回或退回部分，爰證券經紀商辦理保證金及處理費扣款時，應先行扣繳投標處理費。</a:t>
            </a:r>
            <a:endParaRPr lang="en-US" altLang="zh-TW" sz="2200" dirty="0" smtClean="0"/>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32</a:t>
            </a:fld>
            <a:endParaRPr lang="zh-TW"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伍、作業程序</a:t>
            </a:r>
            <a:endParaRPr lang="en-US" altLang="zh-TW" dirty="0" smtClean="0"/>
          </a:p>
        </p:txBody>
      </p:sp>
      <p:sp>
        <p:nvSpPr>
          <p:cNvPr id="3" name="內容版面配置區 2"/>
          <p:cNvSpPr>
            <a:spLocks noGrp="1"/>
          </p:cNvSpPr>
          <p:nvPr>
            <p:ph idx="1"/>
          </p:nvPr>
        </p:nvSpPr>
        <p:spPr/>
        <p:txBody>
          <a:bodyPr>
            <a:normAutofit/>
          </a:bodyPr>
          <a:lstStyle/>
          <a:p>
            <a:pPr>
              <a:lnSpc>
                <a:spcPct val="120000"/>
              </a:lnSpc>
              <a:buFont typeface="Wingdings" pitchFamily="2" charset="2"/>
              <a:buChar char="n"/>
            </a:pPr>
            <a:r>
              <a:rPr lang="zh-TW" altLang="en-US" sz="2400" dirty="0" smtClean="0"/>
              <a:t>開標及通知繳款</a:t>
            </a:r>
            <a:endParaRPr lang="en-US" altLang="zh-TW" sz="2400" dirty="0" smtClean="0"/>
          </a:p>
          <a:p>
            <a:pPr lvl="1">
              <a:lnSpc>
                <a:spcPct val="120000"/>
              </a:lnSpc>
            </a:pPr>
            <a:r>
              <a:rPr lang="zh-TW" altLang="en-US" sz="2200" dirty="0" smtClean="0"/>
              <a:t>開標日：投標截止日後二次營業日上午十時。</a:t>
            </a:r>
            <a:endParaRPr lang="en-US" altLang="zh-TW" sz="2200" dirty="0" smtClean="0"/>
          </a:p>
          <a:p>
            <a:pPr lvl="1">
              <a:lnSpc>
                <a:spcPct val="120000"/>
              </a:lnSpc>
            </a:pPr>
            <a:r>
              <a:rPr lang="zh-TW" altLang="en-US" sz="2200" dirty="0" smtClean="0"/>
              <a:t>證交所於投標截止日次一營業日完成合格件及不合格件（包含身分比對、扣款不足、填寫資料不全不實等）之篩選。</a:t>
            </a:r>
            <a:endParaRPr lang="en-US" altLang="zh-TW" sz="2200" dirty="0" smtClean="0"/>
          </a:p>
          <a:p>
            <a:pPr lvl="1">
              <a:lnSpc>
                <a:spcPct val="120000"/>
              </a:lnSpc>
            </a:pPr>
            <a:r>
              <a:rPr lang="zh-TW" altLang="en-US" sz="2200" dirty="0" smtClean="0"/>
              <a:t>於證交所</a:t>
            </a:r>
            <a:r>
              <a:rPr lang="zh-TW" altLang="zh-TW" sz="2200" dirty="0" smtClean="0"/>
              <a:t>完成開標後，經紀商至競拍系統下載得</a:t>
            </a:r>
            <a:r>
              <a:rPr lang="en-US" altLang="zh-TW" sz="2200" dirty="0" smtClean="0"/>
              <a:t>(</a:t>
            </a:r>
            <a:r>
              <a:rPr lang="zh-TW" altLang="zh-TW" sz="2200" dirty="0" smtClean="0"/>
              <a:t>開</a:t>
            </a:r>
            <a:r>
              <a:rPr lang="en-US" altLang="zh-TW" sz="2200" dirty="0" smtClean="0"/>
              <a:t>)</a:t>
            </a:r>
            <a:r>
              <a:rPr lang="zh-TW" altLang="zh-TW" sz="2200" dirty="0" smtClean="0"/>
              <a:t>標資料，通知得標人辦理得標價款及得標手續費繳交作業，並留存通知紀錄。</a:t>
            </a:r>
            <a:endParaRPr lang="en-US" altLang="zh-TW" sz="2200" dirty="0" smtClean="0"/>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33</a:t>
            </a:fld>
            <a:endParaRPr lang="zh-TW"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伍、作業程序</a:t>
            </a:r>
            <a:endParaRPr lang="en-US" altLang="zh-TW" dirty="0" smtClean="0"/>
          </a:p>
        </p:txBody>
      </p:sp>
      <p:sp>
        <p:nvSpPr>
          <p:cNvPr id="3" name="內容版面配置區 2"/>
          <p:cNvSpPr>
            <a:spLocks noGrp="1"/>
          </p:cNvSpPr>
          <p:nvPr>
            <p:ph idx="1"/>
          </p:nvPr>
        </p:nvSpPr>
        <p:spPr/>
        <p:txBody>
          <a:bodyPr>
            <a:normAutofit fontScale="92500" lnSpcReduction="10000"/>
          </a:bodyPr>
          <a:lstStyle/>
          <a:p>
            <a:pPr>
              <a:lnSpc>
                <a:spcPct val="120000"/>
              </a:lnSpc>
            </a:pPr>
            <a:r>
              <a:rPr lang="zh-TW" altLang="en-US" sz="2600" dirty="0" smtClean="0"/>
              <a:t>得標價款及得標手續費之</a:t>
            </a:r>
            <a:r>
              <a:rPr lang="zh-TW" altLang="zh-TW" sz="2600" dirty="0" smtClean="0"/>
              <a:t>扣款</a:t>
            </a:r>
            <a:endParaRPr lang="en-US" altLang="zh-TW" sz="2600" dirty="0" smtClean="0"/>
          </a:p>
          <a:p>
            <a:pPr lvl="1">
              <a:lnSpc>
                <a:spcPct val="120000"/>
              </a:lnSpc>
            </a:pPr>
            <a:r>
              <a:rPr lang="zh-TW" altLang="en-US" sz="2200" dirty="0" smtClean="0"/>
              <a:t>得標人應於</a:t>
            </a:r>
            <a:r>
              <a:rPr lang="zh-TW" altLang="en-US" sz="2200" b="1" u="sng" dirty="0" smtClean="0">
                <a:solidFill>
                  <a:srgbClr val="FF0000"/>
                </a:solidFill>
              </a:rPr>
              <a:t>繳款截止日前</a:t>
            </a:r>
            <a:r>
              <a:rPr lang="zh-TW" altLang="en-US" sz="2200" dirty="0" smtClean="0"/>
              <a:t>，依其得標金額</a:t>
            </a:r>
            <a:r>
              <a:rPr lang="zh-TW" altLang="zh-TW" sz="2200" dirty="0" smtClean="0"/>
              <a:t>扣除保證金後之</a:t>
            </a:r>
            <a:r>
              <a:rPr lang="zh-TW" altLang="en-US" sz="2200" dirty="0" smtClean="0"/>
              <a:t>差額加計</a:t>
            </a:r>
            <a:r>
              <a:rPr lang="zh-TW" altLang="zh-TW" sz="2200" dirty="0" smtClean="0"/>
              <a:t>得標手續費繳存至往來銀行</a:t>
            </a:r>
            <a:r>
              <a:rPr lang="zh-TW" altLang="en-US" sz="2200" dirty="0" smtClean="0"/>
              <a:t>。</a:t>
            </a:r>
            <a:endParaRPr lang="en-US" altLang="zh-TW" sz="2200" dirty="0" smtClean="0"/>
          </a:p>
          <a:p>
            <a:pPr lvl="1">
              <a:lnSpc>
                <a:spcPct val="120000"/>
              </a:lnSpc>
            </a:pPr>
            <a:r>
              <a:rPr lang="zh-TW" altLang="en-US" sz="2200" dirty="0" smtClean="0"/>
              <a:t>單筆投標單有部分數量得標者，未得標數量部分之保證金會先行退回予投資人，爰單筆標單部分數量得標者，仍應就其得標剩餘價款繳足之。</a:t>
            </a:r>
            <a:endParaRPr lang="en-US" altLang="zh-TW" sz="2200" dirty="0" smtClean="0"/>
          </a:p>
          <a:p>
            <a:pPr lvl="1">
              <a:lnSpc>
                <a:spcPct val="120000"/>
              </a:lnSpc>
            </a:pPr>
            <a:r>
              <a:rPr lang="zh-TW" altLang="en-US" sz="2200" b="1" dirty="0" smtClean="0">
                <a:solidFill>
                  <a:srgbClr val="FF0000"/>
                </a:solidFill>
              </a:rPr>
              <a:t>繳款截止日：</a:t>
            </a:r>
            <a:r>
              <a:rPr lang="zh-TW" altLang="zh-TW" sz="2200" b="1" dirty="0" smtClean="0">
                <a:solidFill>
                  <a:srgbClr val="FF0000"/>
                </a:solidFill>
              </a:rPr>
              <a:t>開標日次二營業日。</a:t>
            </a:r>
            <a:r>
              <a:rPr lang="zh-TW" altLang="en-US" sz="2200" dirty="0" smtClean="0"/>
              <a:t>經紀商於同日製作扣款資料，交付往來銀行辦理得標價款扣款作業。</a:t>
            </a:r>
            <a:endParaRPr lang="en-US" altLang="zh-TW" sz="2200" dirty="0" smtClean="0"/>
          </a:p>
          <a:p>
            <a:pPr lvl="1">
              <a:lnSpc>
                <a:spcPct val="120000"/>
              </a:lnSpc>
            </a:pPr>
            <a:r>
              <a:rPr lang="zh-TW" altLang="en-US" sz="2200" dirty="0" smtClean="0"/>
              <a:t>銀行扣款日：</a:t>
            </a:r>
            <a:r>
              <a:rPr lang="zh-TW" altLang="zh-TW" sz="2200" dirty="0" smtClean="0"/>
              <a:t>開標日次</a:t>
            </a:r>
            <a:r>
              <a:rPr lang="zh-TW" altLang="en-US" sz="2200" dirty="0" smtClean="0"/>
              <a:t>三</a:t>
            </a:r>
            <a:r>
              <a:rPr lang="zh-TW" altLang="zh-TW" sz="2200" dirty="0" smtClean="0"/>
              <a:t>營業</a:t>
            </a:r>
            <a:r>
              <a:rPr lang="zh-TW" altLang="en-US" sz="2200" dirty="0" smtClean="0"/>
              <a:t>日。經紀商將扣款結果上傳至競拍系統。</a:t>
            </a:r>
            <a:endParaRPr lang="en-US" altLang="zh-TW" sz="2200" dirty="0" smtClean="0"/>
          </a:p>
          <a:p>
            <a:pPr lvl="1">
              <a:lnSpc>
                <a:spcPct val="120000"/>
              </a:lnSpc>
            </a:pPr>
            <a:r>
              <a:rPr lang="zh-TW" altLang="en-US" sz="2200" dirty="0" smtClean="0"/>
              <a:t>價款解交日：開標日次四營業日。</a:t>
            </a:r>
            <a:endParaRPr lang="zh-TW" altLang="zh-TW" sz="2200" dirty="0" smtClean="0"/>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34</a:t>
            </a:fld>
            <a:endParaRPr lang="zh-TW"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伍、作業程序</a:t>
            </a:r>
            <a:endParaRPr lang="en-US" altLang="zh-TW" dirty="0" smtClean="0"/>
          </a:p>
        </p:txBody>
      </p:sp>
      <p:sp>
        <p:nvSpPr>
          <p:cNvPr id="3" name="內容版面配置區 2"/>
          <p:cNvSpPr>
            <a:spLocks noGrp="1"/>
          </p:cNvSpPr>
          <p:nvPr>
            <p:ph idx="1"/>
          </p:nvPr>
        </p:nvSpPr>
        <p:spPr/>
        <p:txBody>
          <a:bodyPr>
            <a:normAutofit/>
          </a:bodyPr>
          <a:lstStyle/>
          <a:p>
            <a:pPr>
              <a:lnSpc>
                <a:spcPct val="120000"/>
              </a:lnSpc>
            </a:pPr>
            <a:r>
              <a:rPr lang="zh-TW" altLang="en-US" sz="2600" dirty="0" smtClean="0"/>
              <a:t>得標價款及得標手續費之</a:t>
            </a:r>
            <a:r>
              <a:rPr lang="zh-TW" altLang="zh-TW" sz="2600" dirty="0" smtClean="0"/>
              <a:t>扣款</a:t>
            </a:r>
            <a:endParaRPr lang="en-US" altLang="zh-TW" sz="2200" dirty="0" smtClean="0"/>
          </a:p>
          <a:p>
            <a:pPr lvl="1">
              <a:lnSpc>
                <a:spcPct val="120000"/>
              </a:lnSpc>
            </a:pPr>
            <a:r>
              <a:rPr lang="zh-TW" altLang="zh-TW" sz="2200" b="1" dirty="0" smtClean="0">
                <a:solidFill>
                  <a:srgbClr val="FF0000"/>
                </a:solidFill>
              </a:rPr>
              <a:t>不如期履行繳款義務者，</a:t>
            </a:r>
            <a:r>
              <a:rPr lang="zh-TW" altLang="en-US" sz="2200" b="1" dirty="0" smtClean="0">
                <a:solidFill>
                  <a:srgbClr val="FF0000"/>
                </a:solidFill>
              </a:rPr>
              <a:t>除喪失得標資格外，</a:t>
            </a:r>
            <a:r>
              <a:rPr lang="zh-TW" altLang="zh-TW" sz="2200" b="1" dirty="0" smtClean="0">
                <a:solidFill>
                  <a:srgbClr val="FF0000"/>
                </a:solidFill>
              </a:rPr>
              <a:t>該投標保證金應沒入之</a:t>
            </a:r>
            <a:r>
              <a:rPr lang="zh-TW" altLang="en-US" sz="2200" b="1" dirty="0" smtClean="0">
                <a:solidFill>
                  <a:srgbClr val="FF0000"/>
                </a:solidFill>
              </a:rPr>
              <a:t>，</a:t>
            </a:r>
            <a:r>
              <a:rPr lang="zh-TW" altLang="en-US" sz="2200" dirty="0" smtClean="0"/>
              <a:t>並由承銷商</a:t>
            </a:r>
            <a:r>
              <a:rPr lang="zh-TW" altLang="zh-TW" sz="2200" dirty="0" smtClean="0"/>
              <a:t>依該得標人得標價款自行認購。</a:t>
            </a:r>
            <a:endParaRPr lang="en-US" altLang="zh-TW" sz="2200" dirty="0" smtClean="0"/>
          </a:p>
          <a:p>
            <a:pPr lvl="1">
              <a:lnSpc>
                <a:spcPct val="120000"/>
              </a:lnSpc>
            </a:pPr>
            <a:r>
              <a:rPr lang="zh-TW" altLang="zh-TW" sz="2200" dirty="0" smtClean="0"/>
              <a:t>有多筆</a:t>
            </a:r>
            <a:r>
              <a:rPr lang="zh-TW" altLang="en-US" sz="2200" dirty="0" smtClean="0"/>
              <a:t>得</a:t>
            </a:r>
            <a:r>
              <a:rPr lang="zh-TW" altLang="zh-TW" sz="2200" dirty="0" smtClean="0"/>
              <a:t>標單者，扣款以「已繳保證金較高者」優先扣款，如金額相同者，以「得標應繳價款及得標手續費合計總額」較高者優先扣款，如金額相同者，以「投標單輸入時間先後順序」扣款。</a:t>
            </a:r>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35</a:t>
            </a:fld>
            <a:endParaRPr lang="zh-TW"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伍、作業程序</a:t>
            </a:r>
            <a:endParaRPr lang="en-US" altLang="zh-TW" dirty="0" smtClean="0"/>
          </a:p>
        </p:txBody>
      </p:sp>
      <p:sp>
        <p:nvSpPr>
          <p:cNvPr id="3" name="內容版面配置區 2"/>
          <p:cNvSpPr>
            <a:spLocks noGrp="1"/>
          </p:cNvSpPr>
          <p:nvPr>
            <p:ph idx="1"/>
          </p:nvPr>
        </p:nvSpPr>
        <p:spPr/>
        <p:txBody>
          <a:bodyPr>
            <a:normAutofit/>
          </a:bodyPr>
          <a:lstStyle/>
          <a:p>
            <a:pPr>
              <a:spcBef>
                <a:spcPts val="1200"/>
              </a:spcBef>
            </a:pPr>
            <a:r>
              <a:rPr lang="zh-TW" altLang="zh-TW" sz="2600" dirty="0" smtClean="0">
                <a:latin typeface="標楷體" pitchFamily="65" charset="-120"/>
              </a:rPr>
              <a:t>銀行存款不足同時支應交易市場之交割價款、競價拍賣投</a:t>
            </a:r>
            <a:r>
              <a:rPr lang="en-US" altLang="zh-TW" sz="2600" dirty="0" smtClean="0">
                <a:latin typeface="標楷體" pitchFamily="65" charset="-120"/>
              </a:rPr>
              <a:t>(</a:t>
            </a:r>
            <a:r>
              <a:rPr lang="zh-TW" altLang="zh-TW" sz="2600" dirty="0" smtClean="0">
                <a:latin typeface="標楷體" pitchFamily="65" charset="-120"/>
              </a:rPr>
              <a:t>得</a:t>
            </a:r>
            <a:r>
              <a:rPr lang="en-US" altLang="zh-TW" sz="2600" dirty="0" smtClean="0">
                <a:latin typeface="標楷體" pitchFamily="65" charset="-120"/>
              </a:rPr>
              <a:t>)</a:t>
            </a:r>
            <a:r>
              <a:rPr lang="zh-TW" altLang="zh-TW" sz="2600" dirty="0" smtClean="0">
                <a:latin typeface="標楷體" pitchFamily="65" charset="-120"/>
              </a:rPr>
              <a:t>標價款及公開申購價款時，銀行存款扣款以</a:t>
            </a:r>
            <a:r>
              <a:rPr lang="en-US" altLang="zh-TW" sz="2600" dirty="0" smtClean="0">
                <a:latin typeface="標楷體" pitchFamily="65" charset="-120"/>
              </a:rPr>
              <a:t>:</a:t>
            </a:r>
            <a:endParaRPr lang="en-US" altLang="zh-TW" sz="2600" b="1" dirty="0" smtClean="0">
              <a:latin typeface="標楷體" pitchFamily="65" charset="-120"/>
            </a:endParaRPr>
          </a:p>
          <a:p>
            <a:pPr>
              <a:spcBef>
                <a:spcPts val="600"/>
              </a:spcBef>
              <a:buNone/>
            </a:pPr>
            <a:r>
              <a:rPr lang="en-US" altLang="zh-TW" sz="2600" dirty="0" smtClean="0">
                <a:latin typeface="標楷體" pitchFamily="65" charset="-120"/>
              </a:rPr>
              <a:t>   </a:t>
            </a:r>
            <a:r>
              <a:rPr lang="zh-TW" altLang="en-US" sz="2600" dirty="0" smtClean="0">
                <a:latin typeface="標楷體" pitchFamily="65" charset="-120"/>
              </a:rPr>
              <a:t>以交割價款優先</a:t>
            </a:r>
            <a:endParaRPr lang="en-US" altLang="zh-TW" sz="2600" dirty="0" smtClean="0">
              <a:latin typeface="標楷體" pitchFamily="65" charset="-120"/>
            </a:endParaRPr>
          </a:p>
          <a:p>
            <a:pPr>
              <a:spcBef>
                <a:spcPts val="600"/>
              </a:spcBef>
              <a:buNone/>
            </a:pPr>
            <a:r>
              <a:rPr lang="en-US" altLang="zh-TW" sz="2600" dirty="0" smtClean="0">
                <a:latin typeface="標楷體" pitchFamily="65" charset="-120"/>
              </a:rPr>
              <a:t>   </a:t>
            </a:r>
            <a:r>
              <a:rPr lang="zh-TW" altLang="en-US" sz="2600" dirty="0" smtClean="0">
                <a:latin typeface="標楷體" pitchFamily="65" charset="-120"/>
              </a:rPr>
              <a:t>次為得標價款及得標手續費</a:t>
            </a:r>
            <a:endParaRPr lang="en-US" altLang="zh-TW" sz="2600" dirty="0" smtClean="0">
              <a:latin typeface="標楷體" pitchFamily="65" charset="-120"/>
            </a:endParaRPr>
          </a:p>
          <a:p>
            <a:pPr>
              <a:spcBef>
                <a:spcPts val="600"/>
              </a:spcBef>
              <a:buNone/>
            </a:pPr>
            <a:r>
              <a:rPr lang="en-US" altLang="zh-TW" sz="2600" dirty="0" smtClean="0">
                <a:latin typeface="標楷體" pitchFamily="65" charset="-120"/>
              </a:rPr>
              <a:t>   </a:t>
            </a:r>
            <a:r>
              <a:rPr lang="zh-TW" altLang="en-US" sz="2600" dirty="0" smtClean="0">
                <a:latin typeface="標楷體" pitchFamily="65" charset="-120"/>
              </a:rPr>
              <a:t>再為公開申購款項</a:t>
            </a:r>
            <a:r>
              <a:rPr lang="en-US" altLang="zh-TW" sz="2600" dirty="0" smtClean="0">
                <a:latin typeface="標楷體" pitchFamily="65" charset="-120"/>
              </a:rPr>
              <a:t>(</a:t>
            </a:r>
            <a:r>
              <a:rPr lang="zh-TW" altLang="en-US" sz="2600" dirty="0" smtClean="0">
                <a:latin typeface="標楷體" pitchFamily="65" charset="-120"/>
              </a:rPr>
              <a:t>含價款、處理費及郵寄工本費</a:t>
            </a:r>
            <a:r>
              <a:rPr lang="en-US" altLang="zh-TW" sz="2600" dirty="0" smtClean="0">
                <a:latin typeface="標楷體" pitchFamily="65" charset="-120"/>
              </a:rPr>
              <a:t>)</a:t>
            </a:r>
          </a:p>
          <a:p>
            <a:pPr>
              <a:spcBef>
                <a:spcPts val="600"/>
              </a:spcBef>
              <a:buNone/>
            </a:pPr>
            <a:r>
              <a:rPr lang="en-US" altLang="zh-TW" sz="2600" dirty="0" smtClean="0">
                <a:latin typeface="標楷體" pitchFamily="65" charset="-120"/>
              </a:rPr>
              <a:t>  </a:t>
            </a:r>
            <a:r>
              <a:rPr lang="zh-TW" altLang="en-US" sz="2600" dirty="0" smtClean="0">
                <a:latin typeface="標楷體" pitchFamily="65" charset="-120"/>
              </a:rPr>
              <a:t> 最後為投標保證金及投標處理費。</a:t>
            </a:r>
            <a:endParaRPr lang="en-US" altLang="zh-TW" sz="2600" dirty="0" smtClean="0">
              <a:latin typeface="標楷體" pitchFamily="65" charset="-120"/>
            </a:endParaRPr>
          </a:p>
          <a:p>
            <a:pPr>
              <a:spcBef>
                <a:spcPts val="1200"/>
              </a:spcBef>
            </a:pPr>
            <a:r>
              <a:rPr lang="zh-TW" altLang="zh-TW" sz="2600" dirty="0" smtClean="0">
                <a:latin typeface="標楷體" pitchFamily="65" charset="-120"/>
              </a:rPr>
              <a:t>配合實務作業，併同取消得以書面聲明以申購款優先扣款之規定。</a:t>
            </a:r>
            <a:endParaRPr lang="en-US" altLang="zh-TW" sz="2600" dirty="0" smtClean="0">
              <a:latin typeface="標楷體" pitchFamily="65" charset="-120"/>
            </a:endParaRPr>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36</a:t>
            </a:fld>
            <a:endParaRPr lang="zh-TW"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伍、作業程序</a:t>
            </a:r>
            <a:endParaRPr lang="en-US" altLang="zh-TW" dirty="0" smtClean="0"/>
          </a:p>
        </p:txBody>
      </p:sp>
      <p:sp>
        <p:nvSpPr>
          <p:cNvPr id="3" name="內容版面配置區 2"/>
          <p:cNvSpPr>
            <a:spLocks noGrp="1"/>
          </p:cNvSpPr>
          <p:nvPr>
            <p:ph idx="1"/>
          </p:nvPr>
        </p:nvSpPr>
        <p:spPr/>
        <p:txBody>
          <a:bodyPr>
            <a:normAutofit/>
          </a:bodyPr>
          <a:lstStyle/>
          <a:p>
            <a:r>
              <a:rPr lang="zh-TW" altLang="zh-TW" sz="2400" dirty="0" smtClean="0"/>
              <a:t>經紀商應</a:t>
            </a:r>
            <a:r>
              <a:rPr lang="zh-TW" altLang="en-US" sz="2400" dirty="0" smtClean="0"/>
              <a:t>辦理競價拍賣相關款項收付之專戶，得延用現行申購代收付專戶，並更名為客戶證券承銷專戶。</a:t>
            </a:r>
            <a:endParaRPr lang="en-US" altLang="zh-TW" sz="2400" dirty="0" smtClean="0"/>
          </a:p>
          <a:p>
            <a:pPr>
              <a:spcBef>
                <a:spcPts val="1200"/>
              </a:spcBef>
            </a:pPr>
            <a:r>
              <a:rPr lang="zh-TW" altLang="en-US" sz="2400" dirty="0" smtClean="0"/>
              <a:t>該專戶除</a:t>
            </a:r>
            <a:r>
              <a:rPr lang="zh-TW" altLang="zh-TW" sz="2400" dirty="0" smtClean="0"/>
              <a:t>作為受託申購有價證券處理費、中籤通知郵寄工本費及價款、投標處理費、得標手續費、投標保證金、得標價款之收付或撥轉外，該專戶之款項不得流用。</a:t>
            </a:r>
            <a:endParaRPr lang="en-US" altLang="zh-TW" sz="2400" dirty="0" smtClean="0"/>
          </a:p>
          <a:p>
            <a:pPr>
              <a:spcBef>
                <a:spcPts val="1200"/>
              </a:spcBef>
            </a:pPr>
            <a:r>
              <a:rPr lang="zh-TW" altLang="en-US" sz="2400" dirty="0" smtClean="0"/>
              <a:t>本公會業於</a:t>
            </a:r>
            <a:r>
              <a:rPr lang="en-US" altLang="zh-TW" sz="2400" dirty="0" smtClean="0"/>
              <a:t>104</a:t>
            </a:r>
            <a:r>
              <a:rPr lang="zh-TW" altLang="en-US" sz="2400" dirty="0" smtClean="0"/>
              <a:t>年</a:t>
            </a:r>
            <a:r>
              <a:rPr lang="en-US" altLang="zh-TW" sz="2400" dirty="0" smtClean="0"/>
              <a:t>6</a:t>
            </a:r>
            <a:r>
              <a:rPr lang="zh-TW" altLang="en-US" sz="2400" dirty="0" smtClean="0"/>
              <a:t>月</a:t>
            </a:r>
            <a:r>
              <a:rPr lang="en-US" altLang="zh-TW" sz="2400" dirty="0" smtClean="0"/>
              <a:t>8</a:t>
            </a:r>
            <a:r>
              <a:rPr lang="zh-TW" altLang="en-US" sz="2400" dirty="0" smtClean="0"/>
              <a:t>日、</a:t>
            </a:r>
            <a:r>
              <a:rPr lang="en-US" altLang="zh-TW" sz="2400" dirty="0" smtClean="0"/>
              <a:t>9</a:t>
            </a:r>
            <a:r>
              <a:rPr lang="zh-TW" altLang="en-US" sz="2400" dirty="0" smtClean="0"/>
              <a:t>月</a:t>
            </a:r>
            <a:r>
              <a:rPr lang="en-US" altLang="zh-TW" sz="2400" dirty="0" smtClean="0"/>
              <a:t>16</a:t>
            </a:r>
            <a:r>
              <a:rPr lang="zh-TW" altLang="en-US" sz="2400" dirty="0" smtClean="0"/>
              <a:t>日公告相關法規，並於</a:t>
            </a:r>
            <a:r>
              <a:rPr lang="en-US" altLang="zh-TW" sz="2400" dirty="0" smtClean="0"/>
              <a:t>104</a:t>
            </a:r>
            <a:r>
              <a:rPr lang="zh-TW" altLang="en-US" sz="2400" dirty="0" smtClean="0"/>
              <a:t>年</a:t>
            </a:r>
            <a:r>
              <a:rPr lang="en-US" altLang="zh-TW" sz="2400" dirty="0" smtClean="0"/>
              <a:t>10</a:t>
            </a:r>
            <a:r>
              <a:rPr lang="zh-TW" altLang="en-US" sz="2400" dirty="0" smtClean="0"/>
              <a:t>月</a:t>
            </a:r>
            <a:r>
              <a:rPr lang="en-US" altLang="zh-TW" sz="2400" dirty="0" smtClean="0"/>
              <a:t>9</a:t>
            </a:r>
            <a:r>
              <a:rPr lang="zh-TW" altLang="en-US" sz="2400" dirty="0" smtClean="0"/>
              <a:t>日函請銀行公會、信用合作社聯合會轉知會員協助辦理。</a:t>
            </a:r>
            <a:endParaRPr lang="en-US" altLang="zh-TW" sz="2600" dirty="0" smtClean="0"/>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37</a:t>
            </a:fld>
            <a:endParaRPr lang="zh-TW"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57200" y="2276872"/>
            <a:ext cx="8458200" cy="1470025"/>
          </a:xfrm>
        </p:spPr>
        <p:txBody>
          <a:bodyPr/>
          <a:lstStyle/>
          <a:p>
            <a:pPr algn="ctr"/>
            <a:r>
              <a:rPr lang="zh-TW" altLang="en-US" dirty="0" smtClean="0"/>
              <a:t>陸、</a:t>
            </a:r>
            <a:r>
              <a:rPr lang="en-US" altLang="zh-TW" dirty="0" smtClean="0"/>
              <a:t> 105</a:t>
            </a:r>
            <a:r>
              <a:rPr lang="zh-TW" altLang="en-US" dirty="0" smtClean="0"/>
              <a:t>年</a:t>
            </a:r>
            <a:r>
              <a:rPr lang="en-US" altLang="zh-TW" dirty="0" smtClean="0"/>
              <a:t>IPO</a:t>
            </a:r>
            <a:r>
              <a:rPr lang="zh-TW" altLang="en-US" dirty="0" smtClean="0"/>
              <a:t>案件承銷方式</a:t>
            </a:r>
            <a:endParaRPr lang="zh-TW"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陸、</a:t>
            </a:r>
            <a:r>
              <a:rPr lang="en-US" altLang="zh-TW" dirty="0" smtClean="0"/>
              <a:t>105</a:t>
            </a:r>
            <a:r>
              <a:rPr lang="zh-TW" altLang="en-US" dirty="0" smtClean="0"/>
              <a:t>年</a:t>
            </a:r>
            <a:r>
              <a:rPr lang="en-US" altLang="zh-TW" dirty="0" smtClean="0"/>
              <a:t>IPO</a:t>
            </a:r>
            <a:r>
              <a:rPr lang="zh-TW" altLang="en-US" dirty="0" smtClean="0"/>
              <a:t>案件承銷方式</a:t>
            </a:r>
            <a:endParaRPr lang="en-US" altLang="zh-TW" dirty="0" smtClean="0"/>
          </a:p>
        </p:txBody>
      </p:sp>
      <p:sp>
        <p:nvSpPr>
          <p:cNvPr id="3" name="內容版面配置區 2"/>
          <p:cNvSpPr>
            <a:spLocks noGrp="1"/>
          </p:cNvSpPr>
          <p:nvPr>
            <p:ph idx="1"/>
          </p:nvPr>
        </p:nvSpPr>
        <p:spPr/>
        <p:txBody>
          <a:bodyPr>
            <a:noAutofit/>
          </a:bodyPr>
          <a:lstStyle/>
          <a:p>
            <a:r>
              <a:rPr lang="en-US" altLang="zh-TW" sz="2000" dirty="0" smtClean="0"/>
              <a:t>105</a:t>
            </a:r>
            <a:r>
              <a:rPr lang="zh-TW" altLang="en-US" sz="2000" dirty="0" smtClean="0"/>
              <a:t>年證券承銷商辦理初次上市、上櫃前承銷案件應優先採用競價拍賣方式辦理，符合特定條件者得採其他方式辦理承銷。特定條件訂定如下：</a:t>
            </a:r>
          </a:p>
          <a:p>
            <a:pPr marL="832358" lvl="1" indent="-430213">
              <a:buNone/>
            </a:pPr>
            <a:r>
              <a:rPr lang="en-US" altLang="zh-TW" sz="1800" dirty="0" smtClean="0"/>
              <a:t>(</a:t>
            </a:r>
            <a:r>
              <a:rPr lang="zh-TW" altLang="en-US" sz="1800" dirty="0" smtClean="0"/>
              <a:t>一</a:t>
            </a:r>
            <a:r>
              <a:rPr lang="en-US" altLang="zh-TW" sz="1800" dirty="0" smtClean="0"/>
              <a:t>)</a:t>
            </a:r>
            <a:r>
              <a:rPr lang="zh-TW" altLang="en-US" sz="1800" dirty="0" smtClean="0"/>
              <a:t>原採競價拍賣方式辦理因合格標單數量不足不予開標，再次辦理承銷者。</a:t>
            </a:r>
            <a:endParaRPr lang="en-US" altLang="zh-TW" sz="1800" dirty="0" smtClean="0"/>
          </a:p>
          <a:p>
            <a:pPr marL="832358" lvl="1" indent="-430213">
              <a:buNone/>
            </a:pPr>
            <a:r>
              <a:rPr lang="en-US" altLang="zh-TW" sz="1800" dirty="0" smtClean="0"/>
              <a:t>(</a:t>
            </a:r>
            <a:r>
              <a:rPr lang="zh-TW" altLang="en-US" sz="1800" dirty="0" smtClean="0"/>
              <a:t>二</a:t>
            </a:r>
            <a:r>
              <a:rPr lang="en-US" altLang="zh-TW" sz="1800" dirty="0" smtClean="0"/>
              <a:t>)</a:t>
            </a:r>
            <a:r>
              <a:rPr lang="zh-TW" altLang="en-US" sz="1800" dirty="0" smtClean="0"/>
              <a:t>對外募資金額未達新台幣</a:t>
            </a:r>
            <a:r>
              <a:rPr lang="en-US" altLang="zh-TW" sz="1800" dirty="0" smtClean="0"/>
              <a:t>5</a:t>
            </a:r>
            <a:r>
              <a:rPr lang="zh-TW" altLang="en-US" sz="1800" dirty="0" smtClean="0"/>
              <a:t>億元者。</a:t>
            </a:r>
            <a:r>
              <a:rPr lang="en-US" altLang="zh-TW" sz="1800" dirty="0" smtClean="0"/>
              <a:t>(</a:t>
            </a:r>
            <a:r>
              <a:rPr lang="zh-TW" altLang="en-US" sz="1800" dirty="0" smtClean="0"/>
              <a:t>以「</a:t>
            </a:r>
            <a:r>
              <a:rPr lang="en-US" altLang="zh-TW" sz="1800" dirty="0" smtClean="0"/>
              <a:t>105</a:t>
            </a:r>
            <a:r>
              <a:rPr lang="zh-TW" altLang="en-US" sz="1800" dirty="0" smtClean="0"/>
              <a:t>年</a:t>
            </a:r>
            <a:r>
              <a:rPr lang="en-US" altLang="zh-TW" sz="1800" dirty="0" smtClean="0"/>
              <a:t>1</a:t>
            </a:r>
            <a:r>
              <a:rPr lang="zh-TW" altLang="en-US" sz="1800" dirty="0" smtClean="0"/>
              <a:t>月</a:t>
            </a:r>
            <a:r>
              <a:rPr lang="en-US" altLang="zh-TW" sz="1800" dirty="0" smtClean="0"/>
              <a:t>1</a:t>
            </a:r>
            <a:r>
              <a:rPr lang="zh-TW" altLang="en-US" sz="1800" dirty="0" smtClean="0"/>
              <a:t>日起向證交所或櫃買中心申報初次上市、上櫃前公開承銷時之暫定價格、對外承銷且不含過額配售之股數」為計算基礎</a:t>
            </a:r>
            <a:r>
              <a:rPr lang="en-US" altLang="zh-TW" sz="1800" dirty="0" smtClean="0"/>
              <a:t>)</a:t>
            </a:r>
          </a:p>
          <a:p>
            <a:pPr marL="832358" lvl="1" indent="-430213">
              <a:buNone/>
            </a:pPr>
            <a:r>
              <a:rPr lang="en-US" altLang="zh-TW" sz="1800" dirty="0" smtClean="0"/>
              <a:t>(</a:t>
            </a:r>
            <a:r>
              <a:rPr lang="zh-TW" altLang="en-US" sz="1800" dirty="0" smtClean="0"/>
              <a:t>三</a:t>
            </a:r>
            <a:r>
              <a:rPr lang="en-US" altLang="zh-TW" sz="1800" dirty="0" smtClean="0"/>
              <a:t>)</a:t>
            </a:r>
            <a:r>
              <a:rPr lang="zh-TW" altLang="en-US" sz="1800" dirty="0" smtClean="0"/>
              <a:t>發行公司取得中央目的事業主管機關出具其係屬科技事業或文化創意事業，且其產品或技術開發成功具有市場性之評估意見者。</a:t>
            </a:r>
            <a:endParaRPr lang="en-US" altLang="zh-TW" sz="1800" dirty="0" smtClean="0"/>
          </a:p>
          <a:p>
            <a:pPr marL="832358" lvl="1" indent="-430213">
              <a:buNone/>
            </a:pPr>
            <a:r>
              <a:rPr lang="en-US" altLang="zh-TW" sz="1800" dirty="0" smtClean="0"/>
              <a:t>(</a:t>
            </a:r>
            <a:r>
              <a:rPr lang="zh-TW" altLang="en-US" sz="1800" dirty="0" smtClean="0"/>
              <a:t>四</a:t>
            </a:r>
            <a:r>
              <a:rPr lang="en-US" altLang="zh-TW" sz="1800" dirty="0" smtClean="0"/>
              <a:t>)</a:t>
            </a:r>
            <a:r>
              <a:rPr lang="zh-TW" altLang="en-US" sz="1800" dirty="0" smtClean="0"/>
              <a:t>其他法令規定或全民釋股案件。</a:t>
            </a:r>
            <a:endParaRPr lang="en-US" altLang="zh-TW" sz="1800" dirty="0" smtClean="0"/>
          </a:p>
          <a:p>
            <a:pPr marL="832358" lvl="1" indent="-430213">
              <a:buNone/>
            </a:pPr>
            <a:r>
              <a:rPr lang="en-US" altLang="zh-TW" sz="1800" dirty="0" smtClean="0"/>
              <a:t>(</a:t>
            </a:r>
            <a:r>
              <a:rPr lang="zh-TW" altLang="en-US" sz="1800" dirty="0" smtClean="0"/>
              <a:t>五</a:t>
            </a:r>
            <a:r>
              <a:rPr lang="en-US" altLang="zh-TW" sz="1800" dirty="0" smtClean="0"/>
              <a:t>)</a:t>
            </a:r>
            <a:r>
              <a:rPr lang="zh-TW" altLang="en-US" sz="1800" dirty="0" smtClean="0"/>
              <a:t>經目的事業主管機關核准者。</a:t>
            </a:r>
            <a:endParaRPr lang="en-US" altLang="zh-TW" sz="1800" dirty="0" smtClean="0"/>
          </a:p>
          <a:p>
            <a:pPr marL="365760" lvl="1" indent="-256032">
              <a:buClr>
                <a:schemeClr val="accent3"/>
              </a:buClr>
              <a:buFont typeface="Times New Roman" pitchFamily="18" charset="0"/>
              <a:buChar char="■"/>
            </a:pPr>
            <a:r>
              <a:rPr lang="zh-TW" altLang="en-US" sz="2000" dirty="0" smtClean="0"/>
              <a:t>本措施先行實施一年再行檢討有無調整之必要。</a:t>
            </a:r>
            <a:endParaRPr lang="en-US" altLang="zh-TW" sz="2000" dirty="0" smtClean="0"/>
          </a:p>
          <a:p>
            <a:pPr marL="365760" lvl="1" indent="-256032">
              <a:buClr>
                <a:schemeClr val="accent3"/>
              </a:buClr>
              <a:buFont typeface="Times New Roman" pitchFamily="18" charset="0"/>
              <a:buChar char="■"/>
            </a:pPr>
            <a:r>
              <a:rPr lang="zh-TW" altLang="en-US" sz="2000" dirty="0" smtClean="0"/>
              <a:t>刻正配合建議競價拍賣採美國標方式辦理，研議特定條件之「對外募資金額」調整至</a:t>
            </a:r>
            <a:r>
              <a:rPr lang="en-US" altLang="zh-TW" sz="2000" dirty="0" smtClean="0"/>
              <a:t>4</a:t>
            </a:r>
            <a:r>
              <a:rPr lang="zh-TW" altLang="en-US" sz="2000" dirty="0" smtClean="0"/>
              <a:t>億元，並排除科技事業。</a:t>
            </a:r>
            <a:endParaRPr lang="en-US" altLang="zh-TW" sz="2000" dirty="0" smtClean="0"/>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39</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壹、源起</a:t>
            </a:r>
            <a:endParaRPr lang="zh-TW" altLang="en-US" dirty="0"/>
          </a:p>
        </p:txBody>
      </p:sp>
      <p:sp>
        <p:nvSpPr>
          <p:cNvPr id="3" name="內容版面配置區 2"/>
          <p:cNvSpPr>
            <a:spLocks noGrp="1"/>
          </p:cNvSpPr>
          <p:nvPr>
            <p:ph idx="1"/>
          </p:nvPr>
        </p:nvSpPr>
        <p:spPr/>
        <p:txBody>
          <a:bodyPr>
            <a:normAutofit/>
          </a:bodyPr>
          <a:lstStyle/>
          <a:p>
            <a:pPr>
              <a:spcBef>
                <a:spcPts val="1800"/>
              </a:spcBef>
            </a:pPr>
            <a:r>
              <a:rPr lang="zh-TW" altLang="en-US" dirty="0" smtClean="0"/>
              <a:t>為提昇承銷競價拍賣作業之便利性及時效性，本公會依證期局</a:t>
            </a:r>
            <a:r>
              <a:rPr lang="en-US" altLang="zh-TW" dirty="0" smtClean="0"/>
              <a:t>104</a:t>
            </a:r>
            <a:r>
              <a:rPr lang="zh-TW" altLang="en-US" dirty="0" smtClean="0"/>
              <a:t>年</a:t>
            </a:r>
            <a:r>
              <a:rPr lang="en-US" altLang="zh-TW" dirty="0" smtClean="0"/>
              <a:t>2</a:t>
            </a:r>
            <a:r>
              <a:rPr lang="zh-TW" altLang="en-US" dirty="0" smtClean="0"/>
              <a:t>月</a:t>
            </a:r>
            <a:r>
              <a:rPr lang="en-US" altLang="zh-TW" dirty="0" smtClean="0"/>
              <a:t>13</a:t>
            </a:r>
            <a:r>
              <a:rPr lang="zh-TW" altLang="en-US" dirty="0" smtClean="0"/>
              <a:t>日研商</a:t>
            </a:r>
            <a:r>
              <a:rPr lang="zh-TW" altLang="zh-TW" dirty="0" smtClean="0"/>
              <a:t>「承銷制度修正方案」會議</a:t>
            </a:r>
            <a:r>
              <a:rPr lang="zh-TW" altLang="en-US" dirty="0" smtClean="0"/>
              <a:t>決議，推動承銷有價證券競價拍賣新制作業。</a:t>
            </a:r>
            <a:endParaRPr lang="en-US" altLang="zh-TW" dirty="0" smtClean="0"/>
          </a:p>
          <a:p>
            <a:pPr>
              <a:spcBef>
                <a:spcPts val="1800"/>
              </a:spcBef>
            </a:pPr>
            <a:r>
              <a:rPr lang="zh-TW" altLang="en-US" dirty="0" smtClean="0"/>
              <a:t>證交所協助建置「承銷有價證券競價拍賣系統」。</a:t>
            </a:r>
            <a:endParaRPr lang="en-US" altLang="zh-TW" dirty="0" smtClean="0"/>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4</a:t>
            </a:fld>
            <a:endParaRPr lang="zh-TW"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57200" y="2276872"/>
            <a:ext cx="8458200" cy="1470025"/>
          </a:xfrm>
        </p:spPr>
        <p:txBody>
          <a:bodyPr/>
          <a:lstStyle/>
          <a:p>
            <a:pPr algn="ctr"/>
            <a:r>
              <a:rPr lang="zh-TW" altLang="en-US" dirty="0" smtClean="0"/>
              <a:t>柒、競拍與申購比較</a:t>
            </a:r>
            <a:endParaRPr lang="zh-TW"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柒、競拍與申購比較</a:t>
            </a:r>
            <a:endParaRPr lang="en-US" altLang="zh-TW" dirty="0" smtClean="0"/>
          </a:p>
        </p:txBody>
      </p:sp>
      <p:graphicFrame>
        <p:nvGraphicFramePr>
          <p:cNvPr id="5" name="表格 4"/>
          <p:cNvGraphicFramePr>
            <a:graphicFrameLocks noGrp="1"/>
          </p:cNvGraphicFramePr>
          <p:nvPr/>
        </p:nvGraphicFramePr>
        <p:xfrm>
          <a:off x="575556" y="1736812"/>
          <a:ext cx="7992888" cy="4485640"/>
        </p:xfrm>
        <a:graphic>
          <a:graphicData uri="http://schemas.openxmlformats.org/drawingml/2006/table">
            <a:tbl>
              <a:tblPr firstRow="1" bandRow="1">
                <a:tableStyleId>{5DA37D80-6434-44D0-A028-1B22A696006F}</a:tableStyleId>
              </a:tblPr>
              <a:tblGrid>
                <a:gridCol w="984346"/>
                <a:gridCol w="3673001"/>
                <a:gridCol w="3335541"/>
              </a:tblGrid>
              <a:tr h="370840">
                <a:tc>
                  <a:txBody>
                    <a:bodyPr/>
                    <a:lstStyle/>
                    <a:p>
                      <a:pPr algn="ctr"/>
                      <a:r>
                        <a:rPr lang="zh-TW" altLang="en-US" dirty="0" smtClean="0">
                          <a:latin typeface="Times New Roman" pitchFamily="18" charset="0"/>
                          <a:ea typeface="標楷體" pitchFamily="65" charset="-120"/>
                          <a:cs typeface="Times New Roman" pitchFamily="18" charset="0"/>
                        </a:rPr>
                        <a:t>項目</a:t>
                      </a:r>
                      <a:endParaRPr lang="zh-TW" altLang="en-US" dirty="0">
                        <a:latin typeface="Times New Roman" pitchFamily="18" charset="0"/>
                        <a:ea typeface="標楷體" pitchFamily="65" charset="-120"/>
                        <a:cs typeface="Times New Roman" pitchFamily="18" charset="0"/>
                      </a:endParaRPr>
                    </a:p>
                  </a:txBody>
                  <a:tcPr/>
                </a:tc>
                <a:tc>
                  <a:txBody>
                    <a:bodyPr/>
                    <a:lstStyle/>
                    <a:p>
                      <a:pPr algn="ctr"/>
                      <a:r>
                        <a:rPr lang="zh-TW" altLang="en-US" dirty="0" smtClean="0">
                          <a:latin typeface="Times New Roman" pitchFamily="18" charset="0"/>
                          <a:ea typeface="標楷體" pitchFamily="65" charset="-120"/>
                          <a:cs typeface="Times New Roman" pitchFamily="18" charset="0"/>
                        </a:rPr>
                        <a:t>競價拍賣</a:t>
                      </a:r>
                      <a:endParaRPr lang="zh-TW" altLang="en-US" dirty="0">
                        <a:latin typeface="Times New Roman" pitchFamily="18" charset="0"/>
                        <a:ea typeface="標楷體" pitchFamily="65" charset="-120"/>
                        <a:cs typeface="Times New Roman" pitchFamily="18" charset="0"/>
                      </a:endParaRPr>
                    </a:p>
                  </a:txBody>
                  <a:tcPr/>
                </a:tc>
                <a:tc>
                  <a:txBody>
                    <a:bodyPr/>
                    <a:lstStyle/>
                    <a:p>
                      <a:pPr algn="ctr"/>
                      <a:r>
                        <a:rPr lang="zh-TW" altLang="en-US" dirty="0" smtClean="0">
                          <a:latin typeface="Times New Roman" pitchFamily="18" charset="0"/>
                          <a:ea typeface="標楷體" pitchFamily="65" charset="-120"/>
                          <a:cs typeface="Times New Roman" pitchFamily="18" charset="0"/>
                        </a:rPr>
                        <a:t>公開申購</a:t>
                      </a:r>
                      <a:endParaRPr lang="zh-TW" altLang="en-US" dirty="0">
                        <a:latin typeface="Times New Roman" pitchFamily="18" charset="0"/>
                        <a:ea typeface="標楷體" pitchFamily="65" charset="-120"/>
                        <a:cs typeface="Times New Roman" pitchFamily="18" charset="0"/>
                      </a:endParaRPr>
                    </a:p>
                  </a:txBody>
                  <a:tcPr/>
                </a:tc>
              </a:tr>
              <a:tr h="370840">
                <a:tc>
                  <a:txBody>
                    <a:bodyPr/>
                    <a:lstStyle/>
                    <a:p>
                      <a:pPr algn="ctr"/>
                      <a:r>
                        <a:rPr lang="zh-TW" altLang="en-US" dirty="0" smtClean="0">
                          <a:latin typeface="Times New Roman" pitchFamily="18" charset="0"/>
                          <a:ea typeface="標楷體" pitchFamily="65" charset="-120"/>
                          <a:cs typeface="Times New Roman" pitchFamily="18" charset="0"/>
                        </a:rPr>
                        <a:t>方式</a:t>
                      </a:r>
                      <a:endParaRPr lang="zh-TW" altLang="en-US" dirty="0">
                        <a:latin typeface="Times New Roman" pitchFamily="18" charset="0"/>
                        <a:ea typeface="標楷體" pitchFamily="65" charset="-12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kern="1200" dirty="0" smtClean="0">
                          <a:solidFill>
                            <a:schemeClr val="tx1"/>
                          </a:solidFill>
                          <a:latin typeface="Times New Roman" pitchFamily="18" charset="0"/>
                          <a:ea typeface="標楷體" pitchFamily="65" charset="-120"/>
                          <a:cs typeface="Times New Roman" pitchFamily="18" charset="0"/>
                        </a:rPr>
                        <a:t>1</a:t>
                      </a:r>
                      <a:r>
                        <a:rPr kumimoji="0" lang="zh-TW" altLang="en-US" kern="1200" dirty="0" smtClean="0">
                          <a:solidFill>
                            <a:schemeClr val="tx1"/>
                          </a:solidFill>
                          <a:latin typeface="Times New Roman" pitchFamily="18" charset="0"/>
                          <a:ea typeface="標楷體" pitchFamily="65" charset="-120"/>
                          <a:cs typeface="Times New Roman" pitchFamily="18" charset="0"/>
                        </a:rPr>
                        <a:t>、網際網路方式投標。</a:t>
                      </a:r>
                      <a:endParaRPr kumimoji="0" lang="en-US" altLang="zh-TW" kern="1200" dirty="0" smtClean="0">
                        <a:solidFill>
                          <a:schemeClr val="tx1"/>
                        </a:solidFill>
                        <a:latin typeface="Times New Roman" pitchFamily="18" charset="0"/>
                        <a:ea typeface="標楷體" pitchFamily="65" charset="-120"/>
                        <a:cs typeface="Times New Roman" pitchFamily="18" charset="0"/>
                      </a:endParaRPr>
                    </a:p>
                    <a:p>
                      <a:pPr marL="363538" marR="0" indent="-363538" algn="l" defTabSz="914400" rtl="0" eaLnBrk="1" fontAlgn="auto" latinLnBrk="0" hangingPunct="1">
                        <a:lnSpc>
                          <a:spcPct val="100000"/>
                        </a:lnSpc>
                        <a:spcBef>
                          <a:spcPts val="0"/>
                        </a:spcBef>
                        <a:spcAft>
                          <a:spcPts val="0"/>
                        </a:spcAft>
                        <a:buClrTx/>
                        <a:buSzTx/>
                        <a:buFontTx/>
                        <a:buNone/>
                        <a:tabLst/>
                        <a:defRPr/>
                      </a:pPr>
                      <a:r>
                        <a:rPr kumimoji="0" lang="en-US" altLang="zh-TW" kern="1200" dirty="0" smtClean="0">
                          <a:solidFill>
                            <a:schemeClr val="tx1"/>
                          </a:solidFill>
                          <a:latin typeface="Times New Roman" pitchFamily="18" charset="0"/>
                          <a:ea typeface="標楷體" pitchFamily="65" charset="-120"/>
                          <a:cs typeface="Times New Roman" pitchFamily="18" charset="0"/>
                        </a:rPr>
                        <a:t>2</a:t>
                      </a:r>
                      <a:r>
                        <a:rPr kumimoji="0" lang="zh-TW" altLang="en-US" kern="1200" dirty="0" smtClean="0">
                          <a:solidFill>
                            <a:schemeClr val="tx1"/>
                          </a:solidFill>
                          <a:latin typeface="Times New Roman" pitchFamily="18" charset="0"/>
                          <a:ea typeface="標楷體" pitchFamily="65" charset="-120"/>
                          <a:cs typeface="Times New Roman" pitchFamily="18" charset="0"/>
                        </a:rPr>
                        <a:t>、每一競拍案件，投資人得依投標價格數量之不同，投遞多筆投標單。</a:t>
                      </a:r>
                    </a:p>
                  </a:txBody>
                  <a:tcPr/>
                </a:tc>
                <a:tc>
                  <a:txBody>
                    <a:bodyPr/>
                    <a:lstStyle/>
                    <a:p>
                      <a:pPr marL="363538" indent="-363538" algn="l"/>
                      <a:r>
                        <a:rPr kumimoji="0" lang="en-US" altLang="zh-TW" kern="1200" dirty="0" smtClean="0">
                          <a:solidFill>
                            <a:schemeClr val="tx1"/>
                          </a:solidFill>
                          <a:latin typeface="Times New Roman" pitchFamily="18" charset="0"/>
                          <a:ea typeface="標楷體" pitchFamily="65" charset="-120"/>
                          <a:cs typeface="Times New Roman" pitchFamily="18" charset="0"/>
                        </a:rPr>
                        <a:t>1</a:t>
                      </a:r>
                      <a:r>
                        <a:rPr kumimoji="0" lang="zh-TW" altLang="en-US" kern="1200" dirty="0" smtClean="0">
                          <a:solidFill>
                            <a:schemeClr val="tx1"/>
                          </a:solidFill>
                          <a:latin typeface="Times New Roman" pitchFamily="18" charset="0"/>
                          <a:ea typeface="標楷體" pitchFamily="65" charset="-120"/>
                          <a:cs typeface="Times New Roman" pitchFamily="18" charset="0"/>
                        </a:rPr>
                        <a:t>、</a:t>
                      </a:r>
                      <a:r>
                        <a:rPr kumimoji="0" lang="zh-TW" altLang="zh-TW" kern="1200" dirty="0" smtClean="0">
                          <a:solidFill>
                            <a:schemeClr val="tx1"/>
                          </a:solidFill>
                          <a:latin typeface="Times New Roman" pitchFamily="18" charset="0"/>
                          <a:ea typeface="標楷體" pitchFamily="65" charset="-120"/>
                          <a:cs typeface="Times New Roman" pitchFamily="18" charset="0"/>
                        </a:rPr>
                        <a:t>電話</a:t>
                      </a:r>
                      <a:r>
                        <a:rPr kumimoji="0" lang="zh-TW" altLang="en-US" kern="1200" dirty="0" smtClean="0">
                          <a:solidFill>
                            <a:schemeClr val="tx1"/>
                          </a:solidFill>
                          <a:latin typeface="Times New Roman" pitchFamily="18" charset="0"/>
                          <a:ea typeface="標楷體" pitchFamily="65" charset="-120"/>
                          <a:cs typeface="Times New Roman" pitchFamily="18" charset="0"/>
                        </a:rPr>
                        <a:t>、</a:t>
                      </a:r>
                      <a:r>
                        <a:rPr kumimoji="0" lang="zh-TW" altLang="zh-TW" kern="1200" dirty="0" smtClean="0">
                          <a:solidFill>
                            <a:schemeClr val="tx1"/>
                          </a:solidFill>
                          <a:latin typeface="Times New Roman" pitchFamily="18" charset="0"/>
                          <a:ea typeface="標楷體" pitchFamily="65" charset="-120"/>
                          <a:cs typeface="Times New Roman" pitchFamily="18" charset="0"/>
                        </a:rPr>
                        <a:t>當面</a:t>
                      </a:r>
                      <a:r>
                        <a:rPr kumimoji="0" lang="zh-TW" altLang="en-US" kern="1200" dirty="0" smtClean="0">
                          <a:solidFill>
                            <a:schemeClr val="tx1"/>
                          </a:solidFill>
                          <a:latin typeface="Times New Roman" pitchFamily="18" charset="0"/>
                          <a:ea typeface="標楷體" pitchFamily="65" charset="-120"/>
                          <a:cs typeface="Times New Roman" pitchFamily="18" charset="0"/>
                        </a:rPr>
                        <a:t>、網際網路委託</a:t>
                      </a:r>
                      <a:r>
                        <a:rPr kumimoji="0" lang="zh-TW" altLang="zh-TW" kern="1200" dirty="0" smtClean="0">
                          <a:solidFill>
                            <a:schemeClr val="tx1"/>
                          </a:solidFill>
                          <a:latin typeface="Times New Roman" pitchFamily="18" charset="0"/>
                          <a:ea typeface="標楷體" pitchFamily="65" charset="-120"/>
                          <a:cs typeface="Times New Roman" pitchFamily="18" charset="0"/>
                        </a:rPr>
                        <a:t>申</a:t>
                      </a:r>
                      <a:r>
                        <a:rPr kumimoji="0" lang="zh-TW" altLang="en-US" kern="1200" dirty="0" smtClean="0">
                          <a:solidFill>
                            <a:schemeClr val="tx1"/>
                          </a:solidFill>
                          <a:latin typeface="Times New Roman" pitchFamily="18" charset="0"/>
                          <a:ea typeface="標楷體" pitchFamily="65" charset="-120"/>
                          <a:cs typeface="Times New Roman" pitchFamily="18" charset="0"/>
                        </a:rPr>
                        <a:t>購。</a:t>
                      </a:r>
                      <a:endParaRPr kumimoji="0" lang="en-US" altLang="zh-TW" kern="1200" dirty="0" smtClean="0">
                        <a:solidFill>
                          <a:schemeClr val="tx1"/>
                        </a:solidFill>
                        <a:latin typeface="Times New Roman" pitchFamily="18" charset="0"/>
                        <a:ea typeface="標楷體" pitchFamily="65" charset="-120"/>
                        <a:cs typeface="Times New Roman" pitchFamily="18" charset="0"/>
                      </a:endParaRPr>
                    </a:p>
                    <a:p>
                      <a:pPr marL="363538" indent="-363538" algn="l"/>
                      <a:r>
                        <a:rPr kumimoji="0" lang="en-US" altLang="zh-TW" kern="1200" dirty="0" smtClean="0">
                          <a:solidFill>
                            <a:schemeClr val="tx1"/>
                          </a:solidFill>
                          <a:latin typeface="Times New Roman" pitchFamily="18" charset="0"/>
                          <a:ea typeface="標楷體" pitchFamily="65" charset="-120"/>
                          <a:cs typeface="Times New Roman" pitchFamily="18" charset="0"/>
                        </a:rPr>
                        <a:t>2</a:t>
                      </a:r>
                      <a:r>
                        <a:rPr kumimoji="0" lang="zh-TW" altLang="en-US" kern="1200" dirty="0" smtClean="0">
                          <a:solidFill>
                            <a:schemeClr val="tx1"/>
                          </a:solidFill>
                          <a:latin typeface="Times New Roman" pitchFamily="18" charset="0"/>
                          <a:ea typeface="標楷體" pitchFamily="65" charset="-120"/>
                          <a:cs typeface="Times New Roman" pitchFamily="18" charset="0"/>
                        </a:rPr>
                        <a:t>、申購人僅能選擇一家經紀商辦理申購，不得重複申購。</a:t>
                      </a:r>
                    </a:p>
                  </a:txBody>
                  <a:tcPr/>
                </a:tc>
              </a:tr>
              <a:tr h="370840">
                <a:tc>
                  <a:txBody>
                    <a:bodyPr/>
                    <a:lstStyle/>
                    <a:p>
                      <a:pPr algn="ctr"/>
                      <a:r>
                        <a:rPr lang="zh-TW" altLang="en-US" dirty="0" smtClean="0">
                          <a:latin typeface="Times New Roman" pitchFamily="18" charset="0"/>
                          <a:ea typeface="標楷體" pitchFamily="65" charset="-120"/>
                          <a:cs typeface="Times New Roman" pitchFamily="18" charset="0"/>
                        </a:rPr>
                        <a:t>數量</a:t>
                      </a:r>
                      <a:endParaRPr lang="zh-TW" altLang="en-US" dirty="0">
                        <a:latin typeface="Times New Roman" pitchFamily="18" charset="0"/>
                        <a:ea typeface="標楷體" pitchFamily="65" charset="-120"/>
                        <a:cs typeface="Times New Roman" pitchFamily="18" charset="0"/>
                      </a:endParaRPr>
                    </a:p>
                  </a:txBody>
                  <a:tcPr/>
                </a:tc>
                <a:tc>
                  <a:txBody>
                    <a:bodyPr/>
                    <a:lstStyle/>
                    <a:p>
                      <a:pPr algn="l"/>
                      <a:r>
                        <a:rPr lang="en-US" altLang="zh-TW" dirty="0" smtClean="0">
                          <a:latin typeface="Times New Roman" pitchFamily="18" charset="0"/>
                          <a:ea typeface="標楷體" pitchFamily="65" charset="-120"/>
                          <a:cs typeface="Times New Roman" pitchFamily="18" charset="0"/>
                        </a:rPr>
                        <a:t>1</a:t>
                      </a:r>
                      <a:r>
                        <a:rPr lang="zh-TW" altLang="en-US" dirty="0" smtClean="0">
                          <a:latin typeface="Times New Roman" pitchFamily="18" charset="0"/>
                          <a:ea typeface="標楷體" pitchFamily="65" charset="-120"/>
                          <a:cs typeface="Times New Roman" pitchFamily="18" charset="0"/>
                        </a:rPr>
                        <a:t>、最低投標張數</a:t>
                      </a:r>
                      <a:r>
                        <a:rPr lang="en-US" altLang="zh-TW" dirty="0" smtClean="0">
                          <a:latin typeface="Times New Roman" pitchFamily="18" charset="0"/>
                          <a:ea typeface="標楷體" pitchFamily="65" charset="-120"/>
                          <a:cs typeface="Times New Roman" pitchFamily="18" charset="0"/>
                        </a:rPr>
                        <a:t>-</a:t>
                      </a:r>
                    </a:p>
                    <a:p>
                      <a:pPr marL="363538" lvl="1" indent="0" algn="l"/>
                      <a:r>
                        <a:rPr lang="zh-TW" altLang="en-US" dirty="0" smtClean="0">
                          <a:latin typeface="Times New Roman" pitchFamily="18" charset="0"/>
                          <a:ea typeface="標楷體" pitchFamily="65" charset="-120"/>
                          <a:cs typeface="Times New Roman" pitchFamily="18" charset="0"/>
                        </a:rPr>
                        <a:t>每一競拍案件均不相同。</a:t>
                      </a:r>
                      <a:endParaRPr lang="en-US" altLang="zh-TW" dirty="0" smtClean="0">
                        <a:latin typeface="Times New Roman" pitchFamily="18" charset="0"/>
                        <a:ea typeface="標楷體" pitchFamily="65" charset="-120"/>
                        <a:cs typeface="Times New Roman" pitchFamily="18" charset="0"/>
                      </a:endParaRPr>
                    </a:p>
                    <a:p>
                      <a:pPr algn="l"/>
                      <a:r>
                        <a:rPr lang="en-US" altLang="zh-TW" dirty="0" smtClean="0">
                          <a:latin typeface="Times New Roman" pitchFamily="18" charset="0"/>
                          <a:ea typeface="標楷體" pitchFamily="65" charset="-120"/>
                          <a:cs typeface="Times New Roman" pitchFamily="18" charset="0"/>
                        </a:rPr>
                        <a:t>2</a:t>
                      </a:r>
                      <a:r>
                        <a:rPr lang="zh-TW" altLang="en-US" dirty="0" smtClean="0">
                          <a:latin typeface="Times New Roman" pitchFamily="18" charset="0"/>
                          <a:ea typeface="標楷體" pitchFamily="65" charset="-120"/>
                          <a:cs typeface="Times New Roman" pitchFamily="18" charset="0"/>
                        </a:rPr>
                        <a:t>、最高得標數量</a:t>
                      </a:r>
                      <a:r>
                        <a:rPr lang="en-US" altLang="zh-TW" dirty="0" smtClean="0">
                          <a:latin typeface="Times New Roman" pitchFamily="18" charset="0"/>
                          <a:ea typeface="標楷體" pitchFamily="65" charset="-120"/>
                          <a:cs typeface="Times New Roman" pitchFamily="18" charset="0"/>
                        </a:rPr>
                        <a:t>-</a:t>
                      </a:r>
                    </a:p>
                    <a:p>
                      <a:pPr marL="363538" lvl="1" indent="0" algn="l"/>
                      <a:r>
                        <a:rPr lang="zh-TW" altLang="en-US" dirty="0" smtClean="0">
                          <a:latin typeface="Times New Roman" pitchFamily="18" charset="0"/>
                          <a:ea typeface="標楷體" pitchFamily="65" charset="-120"/>
                          <a:cs typeface="Times New Roman" pitchFamily="18" charset="0"/>
                        </a:rPr>
                        <a:t>每一得標人最高得標數量不超過對外公開銷售之</a:t>
                      </a:r>
                      <a:r>
                        <a:rPr lang="en-US" altLang="zh-TW" dirty="0" smtClean="0">
                          <a:latin typeface="Times New Roman" pitchFamily="18" charset="0"/>
                          <a:ea typeface="標楷體" pitchFamily="65" charset="-120"/>
                          <a:cs typeface="Times New Roman" pitchFamily="18" charset="0"/>
                        </a:rPr>
                        <a:t>10%</a:t>
                      </a:r>
                      <a:r>
                        <a:rPr lang="zh-TW" altLang="en-US" dirty="0" smtClean="0">
                          <a:latin typeface="Times New Roman" pitchFamily="18" charset="0"/>
                          <a:ea typeface="標楷體" pitchFamily="65" charset="-120"/>
                          <a:cs typeface="Times New Roman" pitchFamily="18" charset="0"/>
                        </a:rPr>
                        <a:t>。</a:t>
                      </a:r>
                      <a:endParaRPr lang="zh-TW" altLang="en-US" dirty="0">
                        <a:latin typeface="Times New Roman" pitchFamily="18" charset="0"/>
                        <a:ea typeface="標楷體" pitchFamily="65" charset="-120"/>
                        <a:cs typeface="Times New Roman" pitchFamily="18" charset="0"/>
                      </a:endParaRPr>
                    </a:p>
                  </a:txBody>
                  <a:tcPr/>
                </a:tc>
                <a:tc>
                  <a:txBody>
                    <a:bodyPr/>
                    <a:lstStyle/>
                    <a:p>
                      <a:pPr algn="l"/>
                      <a:r>
                        <a:rPr lang="zh-TW" altLang="en-US" dirty="0" smtClean="0">
                          <a:latin typeface="Times New Roman" pitchFamily="18" charset="0"/>
                          <a:ea typeface="標楷體" pitchFamily="65" charset="-120"/>
                          <a:cs typeface="Times New Roman" pitchFamily="18" charset="0"/>
                        </a:rPr>
                        <a:t>每一申購人限申購一銷售單位。</a:t>
                      </a:r>
                      <a:endParaRPr lang="en-US" altLang="zh-TW" dirty="0" smtClean="0">
                        <a:latin typeface="Times New Roman" pitchFamily="18" charset="0"/>
                        <a:ea typeface="標楷體" pitchFamily="65" charset="-120"/>
                        <a:cs typeface="Times New Roman" pitchFamily="18" charset="0"/>
                      </a:endParaRPr>
                    </a:p>
                    <a:p>
                      <a:pPr algn="l"/>
                      <a:endParaRPr lang="zh-TW" altLang="en-US" dirty="0">
                        <a:latin typeface="Times New Roman" pitchFamily="18" charset="0"/>
                        <a:ea typeface="標楷體" pitchFamily="65" charset="-120"/>
                        <a:cs typeface="Times New Roman" pitchFamily="18" charset="0"/>
                      </a:endParaRPr>
                    </a:p>
                  </a:txBody>
                  <a:tcPr/>
                </a:tc>
              </a:tr>
              <a:tr h="370840">
                <a:tc>
                  <a:txBody>
                    <a:bodyPr/>
                    <a:lstStyle/>
                    <a:p>
                      <a:pPr algn="ctr"/>
                      <a:r>
                        <a:rPr lang="zh-TW" altLang="en-US" dirty="0" smtClean="0">
                          <a:latin typeface="Times New Roman" pitchFamily="18" charset="0"/>
                          <a:ea typeface="標楷體" pitchFamily="65" charset="-120"/>
                          <a:cs typeface="Times New Roman" pitchFamily="18" charset="0"/>
                        </a:rPr>
                        <a:t>對象</a:t>
                      </a:r>
                      <a:endParaRPr lang="zh-TW" altLang="en-US" dirty="0">
                        <a:latin typeface="Times New Roman" pitchFamily="18" charset="0"/>
                        <a:ea typeface="標楷體" pitchFamily="65" charset="-120"/>
                        <a:cs typeface="Times New Roman" pitchFamily="18" charset="0"/>
                      </a:endParaRPr>
                    </a:p>
                  </a:txBody>
                  <a:tcPr/>
                </a:tc>
                <a:tc>
                  <a:txBody>
                    <a:bodyPr/>
                    <a:lstStyle/>
                    <a:p>
                      <a:pPr algn="l"/>
                      <a:r>
                        <a:rPr lang="en-US" altLang="zh-TW" dirty="0" smtClean="0">
                          <a:latin typeface="Times New Roman" pitchFamily="18" charset="0"/>
                          <a:ea typeface="標楷體" pitchFamily="65" charset="-120"/>
                          <a:cs typeface="Times New Roman" pitchFamily="18" charset="0"/>
                        </a:rPr>
                        <a:t>1</a:t>
                      </a:r>
                      <a:r>
                        <a:rPr lang="zh-TW" altLang="en-US" dirty="0" smtClean="0">
                          <a:latin typeface="Times New Roman" pitchFamily="18" charset="0"/>
                          <a:ea typeface="標楷體" pitchFamily="65" charset="-120"/>
                          <a:cs typeface="Times New Roman" pitchFamily="18" charset="0"/>
                        </a:rPr>
                        <a:t>、得參與投標對象</a:t>
                      </a:r>
                      <a:endParaRPr lang="en-US" altLang="zh-TW" dirty="0" smtClean="0">
                        <a:latin typeface="Times New Roman" pitchFamily="18" charset="0"/>
                        <a:ea typeface="標楷體" pitchFamily="65" charset="-120"/>
                        <a:cs typeface="Times New Roman" pitchFamily="18" charset="0"/>
                      </a:endParaRPr>
                    </a:p>
                    <a:p>
                      <a:pPr marL="363538" lvl="1" indent="0" algn="l"/>
                      <a:r>
                        <a:rPr lang="zh-TW" altLang="en-US" dirty="0" smtClean="0">
                          <a:latin typeface="Times New Roman" pitchFamily="18" charset="0"/>
                          <a:ea typeface="標楷體" pitchFamily="65" charset="-120"/>
                          <a:cs typeface="Times New Roman" pitchFamily="18" charset="0"/>
                        </a:rPr>
                        <a:t>年滿</a:t>
                      </a:r>
                      <a:r>
                        <a:rPr lang="en-US" altLang="zh-TW" dirty="0" smtClean="0">
                          <a:latin typeface="Times New Roman" pitchFamily="18" charset="0"/>
                          <a:ea typeface="標楷體" pitchFamily="65" charset="-120"/>
                          <a:cs typeface="Times New Roman" pitchFamily="18" charset="0"/>
                        </a:rPr>
                        <a:t>20</a:t>
                      </a:r>
                      <a:r>
                        <a:rPr lang="zh-TW" altLang="en-US" dirty="0" smtClean="0">
                          <a:latin typeface="Times New Roman" pitchFamily="18" charset="0"/>
                          <a:ea typeface="標楷體" pitchFamily="65" charset="-120"/>
                          <a:cs typeface="Times New Roman" pitchFamily="18" charset="0"/>
                        </a:rPr>
                        <a:t>歲中華民國國民、法人、外資等。</a:t>
                      </a:r>
                      <a:endParaRPr lang="en-US" altLang="zh-TW" dirty="0" smtClean="0">
                        <a:latin typeface="Times New Roman" pitchFamily="18" charset="0"/>
                        <a:ea typeface="標楷體" pitchFamily="65" charset="-120"/>
                        <a:cs typeface="Times New Roman" pitchFamily="18" charset="0"/>
                      </a:endParaRPr>
                    </a:p>
                    <a:p>
                      <a:pPr algn="l"/>
                      <a:r>
                        <a:rPr lang="en-US" altLang="zh-TW" dirty="0" smtClean="0">
                          <a:latin typeface="Times New Roman" pitchFamily="18" charset="0"/>
                          <a:ea typeface="標楷體" pitchFamily="65" charset="-120"/>
                          <a:cs typeface="Times New Roman" pitchFamily="18" charset="0"/>
                        </a:rPr>
                        <a:t>2</a:t>
                      </a:r>
                      <a:r>
                        <a:rPr lang="zh-TW" altLang="en-US" dirty="0" smtClean="0">
                          <a:latin typeface="Times New Roman" pitchFamily="18" charset="0"/>
                          <a:ea typeface="標楷體" pitchFamily="65" charset="-120"/>
                          <a:cs typeface="Times New Roman" pitchFamily="18" charset="0"/>
                        </a:rPr>
                        <a:t>、不得參與投標對象</a:t>
                      </a:r>
                      <a:endParaRPr lang="en-US" altLang="zh-TW" dirty="0" smtClean="0">
                        <a:latin typeface="Times New Roman" pitchFamily="18" charset="0"/>
                        <a:ea typeface="標楷體" pitchFamily="65" charset="-120"/>
                        <a:cs typeface="Times New Roman" pitchFamily="18" charset="0"/>
                      </a:endParaRPr>
                    </a:p>
                    <a:p>
                      <a:pPr marL="363538" lvl="1" indent="0" algn="l"/>
                      <a:r>
                        <a:rPr kumimoji="0" lang="zh-TW" altLang="en-US" kern="1200" dirty="0" smtClean="0">
                          <a:solidFill>
                            <a:schemeClr val="tx1"/>
                          </a:solidFill>
                          <a:latin typeface="Times New Roman" pitchFamily="18" charset="0"/>
                          <a:ea typeface="標楷體" pitchFamily="65" charset="-120"/>
                          <a:cs typeface="Times New Roman" pitchFamily="18" charset="0"/>
                        </a:rPr>
                        <a:t>發行公司及承銷商內部人。</a:t>
                      </a:r>
                      <a:endParaRPr kumimoji="0" lang="zh-TW" altLang="en-US" kern="1200" dirty="0">
                        <a:solidFill>
                          <a:schemeClr val="tx1"/>
                        </a:solidFill>
                        <a:latin typeface="Times New Roman" pitchFamily="18" charset="0"/>
                        <a:ea typeface="標楷體" pitchFamily="65" charset="-120"/>
                        <a:cs typeface="Times New Roman" pitchFamily="18" charset="0"/>
                      </a:endParaRPr>
                    </a:p>
                  </a:txBody>
                  <a:tcPr/>
                </a:tc>
                <a:tc>
                  <a:txBody>
                    <a:bodyPr/>
                    <a:lstStyle/>
                    <a:p>
                      <a:pPr algn="l"/>
                      <a:r>
                        <a:rPr lang="zh-TW" altLang="en-US" dirty="0" smtClean="0">
                          <a:latin typeface="Times New Roman" pitchFamily="18" charset="0"/>
                          <a:ea typeface="標楷體" pitchFamily="65" charset="-120"/>
                          <a:cs typeface="Times New Roman" pitchFamily="18" charset="0"/>
                        </a:rPr>
                        <a:t>以中華民國國民為限。</a:t>
                      </a:r>
                      <a:endParaRPr lang="zh-TW" altLang="en-US" dirty="0">
                        <a:latin typeface="Times New Roman" pitchFamily="18" charset="0"/>
                        <a:ea typeface="標楷體" pitchFamily="65" charset="-120"/>
                        <a:cs typeface="Times New Roman" pitchFamily="18" charset="0"/>
                      </a:endParaRPr>
                    </a:p>
                  </a:txBody>
                  <a:tcPr/>
                </a:tc>
              </a:tr>
            </a:tbl>
          </a:graphicData>
        </a:graphic>
      </p:graphicFrame>
      <p:sp>
        <p:nvSpPr>
          <p:cNvPr id="7" name="投影片編號版面配置區 6"/>
          <p:cNvSpPr>
            <a:spLocks noGrp="1"/>
          </p:cNvSpPr>
          <p:nvPr>
            <p:ph type="sldNum" sz="quarter" idx="12"/>
          </p:nvPr>
        </p:nvSpPr>
        <p:spPr/>
        <p:txBody>
          <a:bodyPr/>
          <a:lstStyle/>
          <a:p>
            <a:fld id="{ACDF75D3-2848-47E0-95B1-CD1D5A238CD5}" type="slidenum">
              <a:rPr lang="zh-TW" altLang="en-US" smtClean="0"/>
              <a:pPr/>
              <a:t>41</a:t>
            </a:fld>
            <a:endParaRPr lang="zh-TW"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柒、競拍與申購比較</a:t>
            </a:r>
            <a:endParaRPr lang="en-US" altLang="zh-TW" dirty="0" smtClean="0"/>
          </a:p>
        </p:txBody>
      </p:sp>
      <p:graphicFrame>
        <p:nvGraphicFramePr>
          <p:cNvPr id="5" name="表格 4"/>
          <p:cNvGraphicFramePr>
            <a:graphicFrameLocks noGrp="1"/>
          </p:cNvGraphicFramePr>
          <p:nvPr/>
        </p:nvGraphicFramePr>
        <p:xfrm>
          <a:off x="575556" y="1736812"/>
          <a:ext cx="7992888" cy="3754120"/>
        </p:xfrm>
        <a:graphic>
          <a:graphicData uri="http://schemas.openxmlformats.org/drawingml/2006/table">
            <a:tbl>
              <a:tblPr firstRow="1" bandRow="1">
                <a:tableStyleId>{5DA37D80-6434-44D0-A028-1B22A696006F}</a:tableStyleId>
              </a:tblPr>
              <a:tblGrid>
                <a:gridCol w="984346"/>
                <a:gridCol w="3673001"/>
                <a:gridCol w="3335541"/>
              </a:tblGrid>
              <a:tr h="370840">
                <a:tc>
                  <a:txBody>
                    <a:bodyPr/>
                    <a:lstStyle/>
                    <a:p>
                      <a:pPr algn="ctr"/>
                      <a:r>
                        <a:rPr lang="zh-TW" altLang="en-US" dirty="0" smtClean="0">
                          <a:latin typeface="Times New Roman" pitchFamily="18" charset="0"/>
                          <a:ea typeface="標楷體" pitchFamily="65" charset="-120"/>
                          <a:cs typeface="Times New Roman" pitchFamily="18" charset="0"/>
                        </a:rPr>
                        <a:t>項目</a:t>
                      </a:r>
                      <a:endParaRPr lang="zh-TW" altLang="en-US" dirty="0">
                        <a:latin typeface="Times New Roman" pitchFamily="18" charset="0"/>
                        <a:ea typeface="標楷體" pitchFamily="65" charset="-120"/>
                        <a:cs typeface="Times New Roman" pitchFamily="18" charset="0"/>
                      </a:endParaRPr>
                    </a:p>
                  </a:txBody>
                  <a:tcPr/>
                </a:tc>
                <a:tc>
                  <a:txBody>
                    <a:bodyPr/>
                    <a:lstStyle/>
                    <a:p>
                      <a:pPr algn="ctr"/>
                      <a:r>
                        <a:rPr lang="zh-TW" altLang="en-US" dirty="0" smtClean="0">
                          <a:latin typeface="Times New Roman" pitchFamily="18" charset="0"/>
                          <a:ea typeface="標楷體" pitchFamily="65" charset="-120"/>
                          <a:cs typeface="Times New Roman" pitchFamily="18" charset="0"/>
                        </a:rPr>
                        <a:t>競價拍賣</a:t>
                      </a:r>
                      <a:endParaRPr lang="zh-TW" altLang="en-US" dirty="0">
                        <a:latin typeface="Times New Roman" pitchFamily="18" charset="0"/>
                        <a:ea typeface="標楷體" pitchFamily="65" charset="-120"/>
                        <a:cs typeface="Times New Roman" pitchFamily="18" charset="0"/>
                      </a:endParaRPr>
                    </a:p>
                  </a:txBody>
                  <a:tcPr/>
                </a:tc>
                <a:tc>
                  <a:txBody>
                    <a:bodyPr/>
                    <a:lstStyle/>
                    <a:p>
                      <a:pPr algn="ctr"/>
                      <a:r>
                        <a:rPr lang="zh-TW" altLang="en-US" dirty="0" smtClean="0">
                          <a:latin typeface="Times New Roman" pitchFamily="18" charset="0"/>
                          <a:ea typeface="標楷體" pitchFamily="65" charset="-120"/>
                          <a:cs typeface="Times New Roman" pitchFamily="18" charset="0"/>
                        </a:rPr>
                        <a:t>公開申購</a:t>
                      </a:r>
                      <a:endParaRPr lang="zh-TW" altLang="en-US" dirty="0">
                        <a:latin typeface="Times New Roman" pitchFamily="18" charset="0"/>
                        <a:ea typeface="標楷體" pitchFamily="65" charset="-120"/>
                        <a:cs typeface="Times New Roman" pitchFamily="18" charset="0"/>
                      </a:endParaRPr>
                    </a:p>
                  </a:txBody>
                  <a:tcPr/>
                </a:tc>
              </a:tr>
              <a:tr h="370840">
                <a:tc>
                  <a:txBody>
                    <a:bodyPr/>
                    <a:lstStyle/>
                    <a:p>
                      <a:pPr algn="ctr"/>
                      <a:r>
                        <a:rPr lang="zh-TW" altLang="en-US" dirty="0" smtClean="0">
                          <a:latin typeface="Times New Roman" pitchFamily="18" charset="0"/>
                          <a:ea typeface="標楷體" pitchFamily="65" charset="-120"/>
                          <a:cs typeface="Times New Roman" pitchFamily="18" charset="0"/>
                        </a:rPr>
                        <a:t>價格</a:t>
                      </a:r>
                      <a:endParaRPr lang="zh-TW" altLang="en-US" dirty="0">
                        <a:latin typeface="Times New Roman" pitchFamily="18" charset="0"/>
                        <a:ea typeface="標楷體" pitchFamily="65" charset="-120"/>
                        <a:cs typeface="Times New Roman" pitchFamily="18" charset="0"/>
                      </a:endParaRPr>
                    </a:p>
                  </a:txBody>
                  <a:tcPr/>
                </a:tc>
                <a:tc>
                  <a:txBody>
                    <a:bodyPr/>
                    <a:lstStyle/>
                    <a:p>
                      <a:pPr algn="l"/>
                      <a:r>
                        <a:rPr lang="zh-TW" altLang="en-US" dirty="0" smtClean="0">
                          <a:latin typeface="Times New Roman" pitchFamily="18" charset="0"/>
                          <a:ea typeface="標楷體" pitchFamily="65" charset="-120"/>
                          <a:cs typeface="Times New Roman" pitchFamily="18" charset="0"/>
                        </a:rPr>
                        <a:t>承銷商公告底標，投標人自行決定投標價格。</a:t>
                      </a:r>
                      <a:endParaRPr lang="zh-TW" altLang="en-US" dirty="0">
                        <a:latin typeface="Times New Roman" pitchFamily="18" charset="0"/>
                        <a:ea typeface="標楷體" pitchFamily="65" charset="-120"/>
                        <a:cs typeface="Times New Roman" pitchFamily="18" charset="0"/>
                      </a:endParaRPr>
                    </a:p>
                  </a:txBody>
                  <a:tcPr/>
                </a:tc>
                <a:tc>
                  <a:txBody>
                    <a:bodyPr/>
                    <a:lstStyle/>
                    <a:p>
                      <a:pPr algn="l"/>
                      <a:r>
                        <a:rPr lang="zh-TW" altLang="en-US" dirty="0" smtClean="0">
                          <a:latin typeface="Times New Roman" pitchFamily="18" charset="0"/>
                          <a:ea typeface="標楷體" pitchFamily="65" charset="-120"/>
                          <a:cs typeface="Times New Roman" pitchFamily="18" charset="0"/>
                        </a:rPr>
                        <a:t>依承銷商公告之承銷價或詢圈購價格範圍上限，預扣價款</a:t>
                      </a:r>
                      <a:endParaRPr lang="zh-TW" altLang="en-US" dirty="0">
                        <a:latin typeface="Times New Roman" pitchFamily="18" charset="0"/>
                        <a:ea typeface="標楷體" pitchFamily="65" charset="-120"/>
                        <a:cs typeface="Times New Roman" pitchFamily="18" charset="0"/>
                      </a:endParaRPr>
                    </a:p>
                  </a:txBody>
                  <a:tcPr/>
                </a:tc>
              </a:tr>
              <a:tr h="370840">
                <a:tc>
                  <a:txBody>
                    <a:bodyPr/>
                    <a:lstStyle/>
                    <a:p>
                      <a:pPr algn="ctr"/>
                      <a:r>
                        <a:rPr lang="zh-TW" altLang="en-US" dirty="0" smtClean="0">
                          <a:latin typeface="Times New Roman" pitchFamily="18" charset="0"/>
                          <a:ea typeface="標楷體" pitchFamily="65" charset="-120"/>
                          <a:cs typeface="Times New Roman" pitchFamily="18" charset="0"/>
                        </a:rPr>
                        <a:t>保證金</a:t>
                      </a:r>
                      <a:endParaRPr lang="zh-TW" altLang="en-US" dirty="0">
                        <a:latin typeface="Times New Roman" pitchFamily="18" charset="0"/>
                        <a:ea typeface="標楷體" pitchFamily="65" charset="-120"/>
                        <a:cs typeface="Times New Roman" pitchFamily="18" charset="0"/>
                      </a:endParaRPr>
                    </a:p>
                  </a:txBody>
                  <a:tcPr/>
                </a:tc>
                <a:tc>
                  <a:txBody>
                    <a:bodyPr/>
                    <a:lstStyle/>
                    <a:p>
                      <a:pPr algn="l"/>
                      <a:r>
                        <a:rPr lang="zh-TW" altLang="en-US" dirty="0" smtClean="0">
                          <a:latin typeface="Times New Roman" pitchFamily="18" charset="0"/>
                          <a:ea typeface="標楷體" pitchFamily="65" charset="-120"/>
                          <a:cs typeface="Times New Roman" pitchFamily="18" charset="0"/>
                        </a:rPr>
                        <a:t>投標金額之</a:t>
                      </a:r>
                      <a:r>
                        <a:rPr lang="en-US" altLang="zh-TW" dirty="0" smtClean="0">
                          <a:latin typeface="Times New Roman" pitchFamily="18" charset="0"/>
                          <a:ea typeface="標楷體" pitchFamily="65" charset="-120"/>
                          <a:cs typeface="Times New Roman" pitchFamily="18" charset="0"/>
                        </a:rPr>
                        <a:t>30%~60%</a:t>
                      </a:r>
                      <a:r>
                        <a:rPr lang="zh-TW" altLang="en-US" dirty="0" smtClean="0">
                          <a:latin typeface="Times New Roman" pitchFamily="18" charset="0"/>
                          <a:ea typeface="標楷體" pitchFamily="65" charset="-120"/>
                          <a:cs typeface="Times New Roman" pitchFamily="18" charset="0"/>
                        </a:rPr>
                        <a:t>。</a:t>
                      </a:r>
                      <a:endParaRPr lang="en-US" altLang="zh-TW" dirty="0" smtClean="0">
                        <a:latin typeface="Times New Roman" pitchFamily="18" charset="0"/>
                        <a:ea typeface="標楷體" pitchFamily="65" charset="-120"/>
                        <a:cs typeface="Times New Roman" pitchFamily="18" charset="0"/>
                      </a:endParaRPr>
                    </a:p>
                    <a:p>
                      <a:pPr algn="l"/>
                      <a:r>
                        <a:rPr lang="zh-TW" altLang="en-US" dirty="0" smtClean="0">
                          <a:latin typeface="Times New Roman" pitchFamily="18" charset="0"/>
                          <a:ea typeface="標楷體" pitchFamily="65" charset="-120"/>
                          <a:cs typeface="Times New Roman" pitchFamily="18" charset="0"/>
                        </a:rPr>
                        <a:t>如有得標，須辦理二次扣款</a:t>
                      </a:r>
                      <a:r>
                        <a:rPr lang="en-US" altLang="zh-TW" dirty="0" smtClean="0">
                          <a:latin typeface="Times New Roman" pitchFamily="18" charset="0"/>
                          <a:ea typeface="標楷體" pitchFamily="65" charset="-120"/>
                          <a:cs typeface="Times New Roman" pitchFamily="18" charset="0"/>
                        </a:rPr>
                        <a:t>(</a:t>
                      </a:r>
                      <a:r>
                        <a:rPr lang="zh-TW" altLang="en-US" dirty="0" smtClean="0">
                          <a:latin typeface="Times New Roman" pitchFamily="18" charset="0"/>
                          <a:ea typeface="標楷體" pitchFamily="65" charset="-120"/>
                          <a:cs typeface="Times New Roman" pitchFamily="18" charset="0"/>
                        </a:rPr>
                        <a:t>保證金、得標款</a:t>
                      </a:r>
                      <a:r>
                        <a:rPr lang="en-US" altLang="zh-TW" dirty="0" smtClean="0">
                          <a:latin typeface="Times New Roman" pitchFamily="18" charset="0"/>
                          <a:ea typeface="標楷體" pitchFamily="65" charset="-120"/>
                          <a:cs typeface="Times New Roman" pitchFamily="18" charset="0"/>
                        </a:rPr>
                        <a:t>)</a:t>
                      </a:r>
                    </a:p>
                    <a:p>
                      <a:pPr algn="l"/>
                      <a:r>
                        <a:rPr lang="zh-TW" altLang="en-US" dirty="0" smtClean="0">
                          <a:latin typeface="Times New Roman" pitchFamily="18" charset="0"/>
                          <a:ea typeface="標楷體" pitchFamily="65" charset="-120"/>
                          <a:cs typeface="Times New Roman" pitchFamily="18" charset="0"/>
                        </a:rPr>
                        <a:t>如得標後未繳足得標款，須沒入保證金</a:t>
                      </a:r>
                      <a:endParaRPr lang="zh-TW" altLang="en-US" dirty="0">
                        <a:latin typeface="Times New Roman" pitchFamily="18" charset="0"/>
                        <a:ea typeface="標楷體" pitchFamily="65" charset="-120"/>
                        <a:cs typeface="Times New Roman" pitchFamily="18" charset="0"/>
                      </a:endParaRPr>
                    </a:p>
                  </a:txBody>
                  <a:tcPr/>
                </a:tc>
                <a:tc>
                  <a:txBody>
                    <a:bodyPr/>
                    <a:lstStyle/>
                    <a:p>
                      <a:pPr algn="l"/>
                      <a:r>
                        <a:rPr lang="zh-TW" altLang="en-US" smtClean="0">
                          <a:latin typeface="Times New Roman" pitchFamily="18" charset="0"/>
                          <a:ea typeface="標楷體" pitchFamily="65" charset="-120"/>
                          <a:cs typeface="Times New Roman" pitchFamily="18" charset="0"/>
                        </a:rPr>
                        <a:t>全額預扣</a:t>
                      </a:r>
                      <a:endParaRPr lang="en-US" altLang="zh-TW" smtClean="0">
                        <a:latin typeface="Times New Roman" pitchFamily="18" charset="0"/>
                        <a:ea typeface="標楷體" pitchFamily="65" charset="-120"/>
                        <a:cs typeface="Times New Roman" pitchFamily="18" charset="0"/>
                      </a:endParaRPr>
                    </a:p>
                  </a:txBody>
                  <a:tcPr/>
                </a:tc>
              </a:tr>
              <a:tr h="370840">
                <a:tc>
                  <a:txBody>
                    <a:bodyPr/>
                    <a:lstStyle/>
                    <a:p>
                      <a:pPr algn="ctr"/>
                      <a:r>
                        <a:rPr lang="zh-TW" altLang="en-US" dirty="0" smtClean="0">
                          <a:latin typeface="Times New Roman" pitchFamily="18" charset="0"/>
                          <a:ea typeface="標楷體" pitchFamily="65" charset="-120"/>
                          <a:cs typeface="Times New Roman" pitchFamily="18" charset="0"/>
                        </a:rPr>
                        <a:t>繳款</a:t>
                      </a:r>
                      <a:endParaRPr lang="en-US" altLang="zh-TW" dirty="0" smtClean="0">
                        <a:latin typeface="Times New Roman" pitchFamily="18" charset="0"/>
                        <a:ea typeface="標楷體" pitchFamily="65" charset="-120"/>
                        <a:cs typeface="Times New Roman" pitchFamily="18" charset="0"/>
                      </a:endParaRPr>
                    </a:p>
                    <a:p>
                      <a:pPr algn="ctr"/>
                      <a:r>
                        <a:rPr lang="zh-TW" altLang="en-US" dirty="0" smtClean="0">
                          <a:latin typeface="Times New Roman" pitchFamily="18" charset="0"/>
                          <a:ea typeface="標楷體" pitchFamily="65" charset="-120"/>
                          <a:cs typeface="Times New Roman" pitchFamily="18" charset="0"/>
                        </a:rPr>
                        <a:t>截止日</a:t>
                      </a:r>
                      <a:endParaRPr lang="zh-TW" altLang="en-US" dirty="0">
                        <a:latin typeface="Times New Roman" pitchFamily="18" charset="0"/>
                        <a:ea typeface="標楷體" pitchFamily="65" charset="-120"/>
                        <a:cs typeface="Times New Roman" pitchFamily="18" charset="0"/>
                      </a:endParaRPr>
                    </a:p>
                  </a:txBody>
                  <a:tcPr/>
                </a:tc>
                <a:tc>
                  <a:txBody>
                    <a:bodyPr/>
                    <a:lstStyle/>
                    <a:p>
                      <a:pPr algn="l"/>
                      <a:r>
                        <a:rPr lang="zh-TW" altLang="en-US" dirty="0" smtClean="0">
                          <a:latin typeface="Times New Roman" pitchFamily="18" charset="0"/>
                          <a:ea typeface="標楷體" pitchFamily="65" charset="-120"/>
                          <a:cs typeface="Times New Roman" pitchFamily="18" charset="0"/>
                        </a:rPr>
                        <a:t>保證金</a:t>
                      </a:r>
                      <a:r>
                        <a:rPr lang="en-US" altLang="zh-TW" dirty="0" smtClean="0">
                          <a:latin typeface="Times New Roman" pitchFamily="18" charset="0"/>
                          <a:ea typeface="標楷體" pitchFamily="65" charset="-120"/>
                          <a:cs typeface="Times New Roman" pitchFamily="18" charset="0"/>
                        </a:rPr>
                        <a:t>-</a:t>
                      </a:r>
                      <a:r>
                        <a:rPr lang="zh-TW" altLang="en-US" dirty="0" smtClean="0">
                          <a:latin typeface="Times New Roman" pitchFamily="18" charset="0"/>
                          <a:ea typeface="標楷體" pitchFamily="65" charset="-120"/>
                          <a:cs typeface="Times New Roman" pitchFamily="18" charset="0"/>
                        </a:rPr>
                        <a:t>投標截止日</a:t>
                      </a:r>
                      <a:endParaRPr lang="en-US" altLang="zh-TW" dirty="0" smtClean="0">
                        <a:latin typeface="Times New Roman" pitchFamily="18" charset="0"/>
                        <a:ea typeface="標楷體" pitchFamily="65" charset="-120"/>
                        <a:cs typeface="Times New Roman" pitchFamily="18" charset="0"/>
                      </a:endParaRPr>
                    </a:p>
                    <a:p>
                      <a:pPr algn="l"/>
                      <a:r>
                        <a:rPr lang="zh-TW" altLang="en-US" dirty="0" smtClean="0">
                          <a:latin typeface="Times New Roman" pitchFamily="18" charset="0"/>
                          <a:ea typeface="標楷體" pitchFamily="65" charset="-120"/>
                          <a:cs typeface="Times New Roman" pitchFamily="18" charset="0"/>
                        </a:rPr>
                        <a:t>得標款</a:t>
                      </a:r>
                      <a:r>
                        <a:rPr lang="en-US" altLang="zh-TW" dirty="0" smtClean="0">
                          <a:latin typeface="Times New Roman" pitchFamily="18" charset="0"/>
                          <a:ea typeface="標楷體" pitchFamily="65" charset="-120"/>
                          <a:cs typeface="Times New Roman" pitchFamily="18" charset="0"/>
                        </a:rPr>
                        <a:t>-</a:t>
                      </a:r>
                      <a:r>
                        <a:rPr lang="zh-TW" altLang="en-US" dirty="0" smtClean="0">
                          <a:latin typeface="Times New Roman" pitchFamily="18" charset="0"/>
                          <a:ea typeface="標楷體" pitchFamily="65" charset="-120"/>
                          <a:cs typeface="Times New Roman" pitchFamily="18" charset="0"/>
                        </a:rPr>
                        <a:t>得標後次二日</a:t>
                      </a:r>
                      <a:endParaRPr lang="zh-TW" altLang="en-US" dirty="0">
                        <a:latin typeface="Times New Roman" pitchFamily="18" charset="0"/>
                        <a:ea typeface="標楷體" pitchFamily="65" charset="-120"/>
                        <a:cs typeface="Times New Roman" pitchFamily="18" charset="0"/>
                      </a:endParaRPr>
                    </a:p>
                  </a:txBody>
                  <a:tcPr/>
                </a:tc>
                <a:tc>
                  <a:txBody>
                    <a:bodyPr/>
                    <a:lstStyle/>
                    <a:p>
                      <a:pPr algn="l"/>
                      <a:r>
                        <a:rPr lang="zh-TW" altLang="en-US" dirty="0" smtClean="0">
                          <a:latin typeface="Times New Roman" pitchFamily="18" charset="0"/>
                          <a:ea typeface="標楷體" pitchFamily="65" charset="-120"/>
                          <a:cs typeface="Times New Roman" pitchFamily="18" charset="0"/>
                        </a:rPr>
                        <a:t>申購截 止日</a:t>
                      </a:r>
                      <a:endParaRPr lang="zh-TW" altLang="en-US" dirty="0">
                        <a:latin typeface="Times New Roman" pitchFamily="18" charset="0"/>
                        <a:ea typeface="標楷體" pitchFamily="65" charset="-120"/>
                        <a:cs typeface="Times New Roman" pitchFamily="18" charset="0"/>
                      </a:endParaRPr>
                    </a:p>
                  </a:txBody>
                  <a:tcPr/>
                </a:tc>
              </a:tr>
              <a:tr h="370840">
                <a:tc>
                  <a:txBody>
                    <a:bodyPr/>
                    <a:lstStyle/>
                    <a:p>
                      <a:pPr algn="ctr"/>
                      <a:r>
                        <a:rPr lang="zh-TW" altLang="en-US" dirty="0" smtClean="0">
                          <a:latin typeface="Times New Roman" pitchFamily="18" charset="0"/>
                          <a:ea typeface="標楷體" pitchFamily="65" charset="-120"/>
                          <a:cs typeface="Times New Roman" pitchFamily="18" charset="0"/>
                        </a:rPr>
                        <a:t>扣款日</a:t>
                      </a:r>
                      <a:endParaRPr lang="zh-TW" altLang="en-US" dirty="0">
                        <a:latin typeface="Times New Roman" pitchFamily="18" charset="0"/>
                        <a:ea typeface="標楷體" pitchFamily="65" charset="-120"/>
                        <a:cs typeface="Times New Roman" pitchFamily="18" charset="0"/>
                      </a:endParaRPr>
                    </a:p>
                  </a:txBody>
                  <a:tcPr/>
                </a:tc>
                <a:tc>
                  <a:txBody>
                    <a:bodyPr/>
                    <a:lstStyle/>
                    <a:p>
                      <a:pPr algn="l"/>
                      <a:r>
                        <a:rPr lang="zh-TW" altLang="en-US" dirty="0" smtClean="0">
                          <a:latin typeface="Times New Roman" pitchFamily="18" charset="0"/>
                          <a:ea typeface="標楷體" pitchFamily="65" charset="-120"/>
                          <a:cs typeface="Times New Roman" pitchFamily="18" charset="0"/>
                        </a:rPr>
                        <a:t>保證金</a:t>
                      </a:r>
                      <a:r>
                        <a:rPr lang="en-US" altLang="zh-TW" dirty="0" smtClean="0">
                          <a:latin typeface="Times New Roman" pitchFamily="18" charset="0"/>
                          <a:ea typeface="標楷體" pitchFamily="65" charset="-120"/>
                          <a:cs typeface="Times New Roman" pitchFamily="18" charset="0"/>
                        </a:rPr>
                        <a:t>-</a:t>
                      </a:r>
                      <a:r>
                        <a:rPr lang="zh-TW" altLang="en-US" dirty="0" smtClean="0">
                          <a:latin typeface="Times New Roman" pitchFamily="18" charset="0"/>
                          <a:ea typeface="標楷體" pitchFamily="65" charset="-120"/>
                          <a:cs typeface="Times New Roman" pitchFamily="18" charset="0"/>
                        </a:rPr>
                        <a:t>投標截止日次一日</a:t>
                      </a:r>
                      <a:endParaRPr lang="en-US" altLang="zh-TW" dirty="0" smtClean="0">
                        <a:latin typeface="Times New Roman" pitchFamily="18" charset="0"/>
                        <a:ea typeface="標楷體" pitchFamily="65" charset="-120"/>
                        <a:cs typeface="Times New Roman" pitchFamily="18" charset="0"/>
                      </a:endParaRPr>
                    </a:p>
                    <a:p>
                      <a:pPr algn="l"/>
                      <a:r>
                        <a:rPr lang="zh-TW" altLang="en-US" dirty="0" smtClean="0">
                          <a:latin typeface="Times New Roman" pitchFamily="18" charset="0"/>
                          <a:ea typeface="標楷體" pitchFamily="65" charset="-120"/>
                          <a:cs typeface="Times New Roman" pitchFamily="18" charset="0"/>
                        </a:rPr>
                        <a:t>得標款</a:t>
                      </a:r>
                      <a:r>
                        <a:rPr lang="en-US" altLang="zh-TW" dirty="0" smtClean="0">
                          <a:latin typeface="Times New Roman" pitchFamily="18" charset="0"/>
                          <a:ea typeface="標楷體" pitchFamily="65" charset="-120"/>
                          <a:cs typeface="Times New Roman" pitchFamily="18" charset="0"/>
                        </a:rPr>
                        <a:t>-</a:t>
                      </a:r>
                      <a:r>
                        <a:rPr lang="zh-TW" altLang="en-US" dirty="0" smtClean="0">
                          <a:latin typeface="Times New Roman" pitchFamily="18" charset="0"/>
                          <a:ea typeface="標楷體" pitchFamily="65" charset="-120"/>
                          <a:cs typeface="Times New Roman" pitchFamily="18" charset="0"/>
                        </a:rPr>
                        <a:t>得標後次三日</a:t>
                      </a:r>
                      <a:endParaRPr lang="zh-TW" altLang="en-US" dirty="0">
                        <a:latin typeface="Times New Roman" pitchFamily="18" charset="0"/>
                        <a:ea typeface="標楷體" pitchFamily="65" charset="-12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itchFamily="18" charset="0"/>
                          <a:ea typeface="標楷體" pitchFamily="65" charset="-120"/>
                          <a:cs typeface="Times New Roman" pitchFamily="18" charset="0"/>
                        </a:rPr>
                        <a:t>申購截 止日次一日</a:t>
                      </a:r>
                    </a:p>
                  </a:txBody>
                  <a:tcPr/>
                </a:tc>
              </a:tr>
            </a:tbl>
          </a:graphicData>
        </a:graphic>
      </p:graphicFrame>
      <p:sp>
        <p:nvSpPr>
          <p:cNvPr id="7" name="投影片編號版面配置區 6"/>
          <p:cNvSpPr>
            <a:spLocks noGrp="1"/>
          </p:cNvSpPr>
          <p:nvPr>
            <p:ph type="sldNum" sz="quarter" idx="12"/>
          </p:nvPr>
        </p:nvSpPr>
        <p:spPr/>
        <p:txBody>
          <a:bodyPr/>
          <a:lstStyle/>
          <a:p>
            <a:fld id="{ACDF75D3-2848-47E0-95B1-CD1D5A238CD5}" type="slidenum">
              <a:rPr lang="zh-TW" altLang="en-US" smtClean="0"/>
              <a:pPr/>
              <a:t>42</a:t>
            </a:fld>
            <a:endParaRPr lang="zh-TW"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624078" indent="-514350"/>
            <a:r>
              <a:rPr lang="zh-TW" altLang="en-US" dirty="0" smtClean="0"/>
              <a:t>柒、競拍與申購比較</a:t>
            </a:r>
            <a:endParaRPr lang="en-US" altLang="zh-TW" dirty="0" smtClean="0"/>
          </a:p>
        </p:txBody>
      </p:sp>
      <p:graphicFrame>
        <p:nvGraphicFramePr>
          <p:cNvPr id="5" name="表格 4"/>
          <p:cNvGraphicFramePr>
            <a:graphicFrameLocks noGrp="1"/>
          </p:cNvGraphicFramePr>
          <p:nvPr/>
        </p:nvGraphicFramePr>
        <p:xfrm>
          <a:off x="575556" y="1736812"/>
          <a:ext cx="7992888" cy="4668520"/>
        </p:xfrm>
        <a:graphic>
          <a:graphicData uri="http://schemas.openxmlformats.org/drawingml/2006/table">
            <a:tbl>
              <a:tblPr firstRow="1" bandRow="1">
                <a:tableStyleId>{5DA37D80-6434-44D0-A028-1B22A696006F}</a:tableStyleId>
              </a:tblPr>
              <a:tblGrid>
                <a:gridCol w="984346"/>
                <a:gridCol w="3504271"/>
                <a:gridCol w="3504271"/>
              </a:tblGrid>
              <a:tr h="370840">
                <a:tc>
                  <a:txBody>
                    <a:bodyPr/>
                    <a:lstStyle/>
                    <a:p>
                      <a:pPr algn="ctr"/>
                      <a:r>
                        <a:rPr lang="zh-TW" altLang="en-US" dirty="0" smtClean="0">
                          <a:latin typeface="Times New Roman" pitchFamily="18" charset="0"/>
                          <a:ea typeface="標楷體" pitchFamily="65" charset="-120"/>
                          <a:cs typeface="Times New Roman" pitchFamily="18" charset="0"/>
                        </a:rPr>
                        <a:t>項目</a:t>
                      </a:r>
                      <a:endParaRPr lang="zh-TW" altLang="en-US" dirty="0">
                        <a:latin typeface="Times New Roman" pitchFamily="18" charset="0"/>
                        <a:ea typeface="標楷體" pitchFamily="65" charset="-120"/>
                        <a:cs typeface="Times New Roman" pitchFamily="18" charset="0"/>
                      </a:endParaRPr>
                    </a:p>
                  </a:txBody>
                  <a:tcPr/>
                </a:tc>
                <a:tc>
                  <a:txBody>
                    <a:bodyPr/>
                    <a:lstStyle/>
                    <a:p>
                      <a:pPr algn="ctr"/>
                      <a:r>
                        <a:rPr lang="zh-TW" altLang="en-US" dirty="0" smtClean="0">
                          <a:latin typeface="Times New Roman" pitchFamily="18" charset="0"/>
                          <a:ea typeface="標楷體" pitchFamily="65" charset="-120"/>
                          <a:cs typeface="Times New Roman" pitchFamily="18" charset="0"/>
                        </a:rPr>
                        <a:t>競價拍賣</a:t>
                      </a:r>
                      <a:endParaRPr lang="zh-TW" altLang="en-US" dirty="0">
                        <a:latin typeface="Times New Roman" pitchFamily="18" charset="0"/>
                        <a:ea typeface="標楷體" pitchFamily="65" charset="-120"/>
                        <a:cs typeface="Times New Roman" pitchFamily="18" charset="0"/>
                      </a:endParaRPr>
                    </a:p>
                  </a:txBody>
                  <a:tcPr/>
                </a:tc>
                <a:tc>
                  <a:txBody>
                    <a:bodyPr/>
                    <a:lstStyle/>
                    <a:p>
                      <a:pPr algn="ctr"/>
                      <a:r>
                        <a:rPr lang="zh-TW" altLang="en-US" dirty="0" smtClean="0">
                          <a:latin typeface="Times New Roman" pitchFamily="18" charset="0"/>
                          <a:ea typeface="標楷體" pitchFamily="65" charset="-120"/>
                          <a:cs typeface="Times New Roman" pitchFamily="18" charset="0"/>
                        </a:rPr>
                        <a:t>公開申購</a:t>
                      </a:r>
                      <a:endParaRPr lang="zh-TW" altLang="en-US" dirty="0">
                        <a:latin typeface="Times New Roman" pitchFamily="18" charset="0"/>
                        <a:ea typeface="標楷體" pitchFamily="65" charset="-120"/>
                        <a:cs typeface="Times New Roman" pitchFamily="18" charset="0"/>
                      </a:endParaRPr>
                    </a:p>
                  </a:txBody>
                  <a:tcPr/>
                </a:tc>
              </a:tr>
              <a:tr h="370840">
                <a:tc>
                  <a:txBody>
                    <a:bodyPr/>
                    <a:lstStyle/>
                    <a:p>
                      <a:pPr algn="ctr"/>
                      <a:r>
                        <a:rPr lang="zh-TW" altLang="en-US" dirty="0" smtClean="0">
                          <a:latin typeface="Times New Roman" pitchFamily="18" charset="0"/>
                          <a:ea typeface="標楷體" pitchFamily="65" charset="-120"/>
                          <a:cs typeface="Times New Roman" pitchFamily="18" charset="0"/>
                        </a:rPr>
                        <a:t>費用</a:t>
                      </a:r>
                      <a:endParaRPr lang="zh-TW" altLang="en-US" dirty="0">
                        <a:latin typeface="Times New Roman" pitchFamily="18" charset="0"/>
                        <a:ea typeface="標楷體" pitchFamily="65" charset="-120"/>
                        <a:cs typeface="Times New Roman" pitchFamily="18" charset="0"/>
                      </a:endParaRPr>
                    </a:p>
                  </a:txBody>
                  <a:tcPr/>
                </a:tc>
                <a:tc>
                  <a:txBody>
                    <a:bodyPr/>
                    <a:lstStyle/>
                    <a:p>
                      <a:pPr algn="l"/>
                      <a:r>
                        <a:rPr lang="zh-TW" altLang="en-US" dirty="0" smtClean="0">
                          <a:latin typeface="Times New Roman" pitchFamily="18" charset="0"/>
                          <a:ea typeface="標楷體" pitchFamily="65" charset="-120"/>
                          <a:cs typeface="Times New Roman" pitchFamily="18" charset="0"/>
                        </a:rPr>
                        <a:t>投標處理費、得標手續費</a:t>
                      </a:r>
                      <a:endParaRPr lang="en-US" altLang="zh-TW" dirty="0" smtClean="0">
                        <a:latin typeface="Times New Roman" pitchFamily="18" charset="0"/>
                        <a:ea typeface="標楷體" pitchFamily="65" charset="-120"/>
                        <a:cs typeface="Times New Roman" pitchFamily="18" charset="0"/>
                      </a:endParaRPr>
                    </a:p>
                    <a:p>
                      <a:pPr algn="l"/>
                      <a:r>
                        <a:rPr lang="zh-TW" altLang="en-US" dirty="0" smtClean="0">
                          <a:latin typeface="Times New Roman" pitchFamily="18" charset="0"/>
                          <a:ea typeface="標楷體" pitchFamily="65" charset="-120"/>
                          <a:cs typeface="Times New Roman" pitchFamily="18" charset="0"/>
                        </a:rPr>
                        <a:t>未得標及不合格件</a:t>
                      </a:r>
                      <a:r>
                        <a:rPr lang="en-US" altLang="zh-TW" dirty="0" smtClean="0">
                          <a:latin typeface="Times New Roman" pitchFamily="18" charset="0"/>
                          <a:ea typeface="標楷體" pitchFamily="65" charset="-120"/>
                          <a:cs typeface="Times New Roman" pitchFamily="18" charset="0"/>
                        </a:rPr>
                        <a:t>-</a:t>
                      </a:r>
                      <a:r>
                        <a:rPr lang="zh-TW" altLang="en-US" dirty="0" smtClean="0">
                          <a:latin typeface="Times New Roman" pitchFamily="18" charset="0"/>
                          <a:ea typeface="標楷體" pitchFamily="65" charset="-120"/>
                          <a:cs typeface="Times New Roman" pitchFamily="18" charset="0"/>
                        </a:rPr>
                        <a:t>投標處理費不予退回。</a:t>
                      </a:r>
                      <a:endParaRPr lang="en-US" altLang="zh-TW" dirty="0" smtClean="0">
                        <a:latin typeface="Times New Roman" pitchFamily="18" charset="0"/>
                        <a:ea typeface="標楷體" pitchFamily="65" charset="-120"/>
                        <a:cs typeface="Times New Roman" pitchFamily="18" charset="0"/>
                      </a:endParaRPr>
                    </a:p>
                    <a:p>
                      <a:pPr algn="l"/>
                      <a:r>
                        <a:rPr lang="zh-TW" altLang="en-US" dirty="0" smtClean="0">
                          <a:latin typeface="Times New Roman" pitchFamily="18" charset="0"/>
                          <a:ea typeface="標楷體" pitchFamily="65" charset="-120"/>
                          <a:cs typeface="Times New Roman" pitchFamily="18" charset="0"/>
                        </a:rPr>
                        <a:t>不辦理開標案件</a:t>
                      </a:r>
                      <a:r>
                        <a:rPr lang="en-US" altLang="zh-TW" dirty="0" smtClean="0">
                          <a:latin typeface="Times New Roman" pitchFamily="18" charset="0"/>
                          <a:ea typeface="標楷體" pitchFamily="65" charset="-120"/>
                          <a:cs typeface="Times New Roman" pitchFamily="18" charset="0"/>
                        </a:rPr>
                        <a:t>-</a:t>
                      </a:r>
                      <a:r>
                        <a:rPr lang="zh-TW" altLang="en-US" dirty="0" smtClean="0">
                          <a:latin typeface="Times New Roman" pitchFamily="18" charset="0"/>
                          <a:ea typeface="標楷體" pitchFamily="65" charset="-120"/>
                          <a:cs typeface="Times New Roman" pitchFamily="18" charset="0"/>
                        </a:rPr>
                        <a:t>退回部分投標處理費</a:t>
                      </a:r>
                      <a:endParaRPr lang="zh-TW" altLang="en-US" dirty="0">
                        <a:latin typeface="Times New Roman" pitchFamily="18" charset="0"/>
                        <a:ea typeface="標楷體" pitchFamily="65" charset="-120"/>
                        <a:cs typeface="Times New Roman" pitchFamily="18" charset="0"/>
                      </a:endParaRPr>
                    </a:p>
                  </a:txBody>
                  <a:tcPr/>
                </a:tc>
                <a:tc>
                  <a:txBody>
                    <a:bodyPr/>
                    <a:lstStyle/>
                    <a:p>
                      <a:pPr algn="l"/>
                      <a:r>
                        <a:rPr lang="zh-TW" altLang="en-US" dirty="0" smtClean="0">
                          <a:latin typeface="Times New Roman" pitchFamily="18" charset="0"/>
                          <a:ea typeface="標楷體" pitchFamily="65" charset="-120"/>
                          <a:cs typeface="Times New Roman" pitchFamily="18" charset="0"/>
                        </a:rPr>
                        <a:t>申購處理費、郵寄工本費</a:t>
                      </a:r>
                      <a:endParaRPr lang="en-US" altLang="zh-TW" dirty="0" smtClean="0">
                        <a:latin typeface="Times New Roman" pitchFamily="18" charset="0"/>
                        <a:ea typeface="標楷體" pitchFamily="65" charset="-120"/>
                        <a:cs typeface="Times New Roman" pitchFamily="18" charset="0"/>
                      </a:endParaRPr>
                    </a:p>
                    <a:p>
                      <a:pPr algn="l"/>
                      <a:r>
                        <a:rPr lang="zh-TW" altLang="en-US" dirty="0" smtClean="0">
                          <a:latin typeface="Times New Roman" pitchFamily="18" charset="0"/>
                          <a:ea typeface="標楷體" pitchFamily="65" charset="-120"/>
                          <a:cs typeface="Times New Roman" pitchFamily="18" charset="0"/>
                        </a:rPr>
                        <a:t>未中籤及不合格件、不辦理抽籤案件</a:t>
                      </a:r>
                      <a:r>
                        <a:rPr lang="en-US" altLang="zh-TW" dirty="0" smtClean="0">
                          <a:latin typeface="Times New Roman" pitchFamily="18" charset="0"/>
                          <a:ea typeface="標楷體" pitchFamily="65" charset="-120"/>
                          <a:cs typeface="Times New Roman" pitchFamily="18" charset="0"/>
                        </a:rPr>
                        <a:t>-</a:t>
                      </a:r>
                      <a:r>
                        <a:rPr lang="zh-TW" altLang="en-US" dirty="0" smtClean="0">
                          <a:latin typeface="Times New Roman" pitchFamily="18" charset="0"/>
                          <a:ea typeface="標楷體" pitchFamily="65" charset="-120"/>
                          <a:cs typeface="Times New Roman" pitchFamily="18" charset="0"/>
                        </a:rPr>
                        <a:t>投標處理費不予退回。</a:t>
                      </a:r>
                      <a:endParaRPr lang="zh-TW" altLang="en-US" dirty="0">
                        <a:latin typeface="Times New Roman" pitchFamily="18" charset="0"/>
                        <a:ea typeface="標楷體" pitchFamily="65" charset="-120"/>
                        <a:cs typeface="Times New Roman" pitchFamily="18" charset="0"/>
                      </a:endParaRPr>
                    </a:p>
                  </a:txBody>
                  <a:tcPr/>
                </a:tc>
              </a:tr>
              <a:tr h="370840">
                <a:tc>
                  <a:txBody>
                    <a:bodyPr/>
                    <a:lstStyle/>
                    <a:p>
                      <a:pPr algn="ctr"/>
                      <a:r>
                        <a:rPr lang="zh-TW" altLang="en-US" dirty="0" smtClean="0">
                          <a:latin typeface="Times New Roman" pitchFamily="18" charset="0"/>
                          <a:ea typeface="標楷體" pitchFamily="65" charset="-120"/>
                          <a:cs typeface="Times New Roman" pitchFamily="18" charset="0"/>
                        </a:rPr>
                        <a:t>款項不足之不合格件</a:t>
                      </a:r>
                      <a:endParaRPr lang="zh-TW" altLang="en-US" dirty="0">
                        <a:latin typeface="Times New Roman" pitchFamily="18" charset="0"/>
                        <a:ea typeface="標楷體" pitchFamily="65" charset="-120"/>
                        <a:cs typeface="Times New Roman" pitchFamily="18" charset="0"/>
                      </a:endParaRPr>
                    </a:p>
                  </a:txBody>
                  <a:tcPr/>
                </a:tc>
                <a:tc>
                  <a:txBody>
                    <a:bodyPr/>
                    <a:lstStyle/>
                    <a:p>
                      <a:pPr marL="363538" indent="-363538" algn="l"/>
                      <a:r>
                        <a:rPr kumimoji="0" lang="en-US" altLang="zh-TW" kern="1200" dirty="0" smtClean="0">
                          <a:solidFill>
                            <a:schemeClr val="tx1"/>
                          </a:solidFill>
                          <a:latin typeface="Times New Roman" pitchFamily="18" charset="0"/>
                          <a:ea typeface="標楷體" pitchFamily="65" charset="-120"/>
                          <a:cs typeface="Times New Roman" pitchFamily="18" charset="0"/>
                        </a:rPr>
                        <a:t>1</a:t>
                      </a:r>
                      <a:r>
                        <a:rPr kumimoji="0" lang="zh-TW" altLang="en-US" kern="1200" dirty="0" smtClean="0">
                          <a:solidFill>
                            <a:schemeClr val="tx1"/>
                          </a:solidFill>
                          <a:latin typeface="Times New Roman" pitchFamily="18" charset="0"/>
                          <a:ea typeface="標楷體" pitchFamily="65" charset="-120"/>
                          <a:cs typeface="Times New Roman" pitchFamily="18" charset="0"/>
                        </a:rPr>
                        <a:t>、如</a:t>
                      </a:r>
                      <a:r>
                        <a:rPr kumimoji="0" lang="zh-TW" altLang="zh-TW" kern="1200" dirty="0" smtClean="0">
                          <a:solidFill>
                            <a:schemeClr val="tx1"/>
                          </a:solidFill>
                          <a:latin typeface="Times New Roman" pitchFamily="18" charset="0"/>
                          <a:ea typeface="標楷體" pitchFamily="65" charset="-120"/>
                          <a:cs typeface="Times New Roman" pitchFamily="18" charset="0"/>
                        </a:rPr>
                        <a:t>有數個案件於同一天截止投標，投標人投件參與其中一個以上案件，或投標人就同一競價拍賣案件填送多筆投標單時，銀行存款之扣款應以其所有投標單之投標保證金及投標處理費之合計總額為準</a:t>
                      </a:r>
                      <a:r>
                        <a:rPr kumimoji="0" lang="zh-TW" altLang="en-US" kern="1200" dirty="0" smtClean="0">
                          <a:solidFill>
                            <a:schemeClr val="tx1"/>
                          </a:solidFill>
                          <a:latin typeface="Times New Roman" pitchFamily="18" charset="0"/>
                          <a:ea typeface="標楷體" pitchFamily="65" charset="-120"/>
                          <a:cs typeface="Times New Roman" pitchFamily="18" charset="0"/>
                        </a:rPr>
                        <a:t>。</a:t>
                      </a:r>
                      <a:endParaRPr kumimoji="0" lang="en-US" altLang="zh-TW" kern="1200" dirty="0" smtClean="0">
                        <a:solidFill>
                          <a:schemeClr val="tx1"/>
                        </a:solidFill>
                        <a:latin typeface="Times New Roman" pitchFamily="18" charset="0"/>
                        <a:ea typeface="標楷體" pitchFamily="65" charset="-120"/>
                        <a:cs typeface="Times New Roman" pitchFamily="18" charset="0"/>
                      </a:endParaRPr>
                    </a:p>
                    <a:p>
                      <a:pPr marL="363538" indent="-363538" algn="l"/>
                      <a:r>
                        <a:rPr kumimoji="0" lang="en-US" altLang="zh-TW" kern="1200" dirty="0" smtClean="0">
                          <a:solidFill>
                            <a:schemeClr val="tx1"/>
                          </a:solidFill>
                          <a:latin typeface="Times New Roman" pitchFamily="18" charset="0"/>
                          <a:ea typeface="標楷體" pitchFamily="65" charset="-120"/>
                          <a:cs typeface="Times New Roman" pitchFamily="18" charset="0"/>
                        </a:rPr>
                        <a:t>2</a:t>
                      </a:r>
                      <a:r>
                        <a:rPr kumimoji="0" lang="zh-TW" altLang="en-US" kern="1200" dirty="0" smtClean="0">
                          <a:solidFill>
                            <a:schemeClr val="tx1"/>
                          </a:solidFill>
                          <a:latin typeface="Times New Roman" pitchFamily="18" charset="0"/>
                          <a:ea typeface="標楷體" pitchFamily="65" charset="-120"/>
                          <a:cs typeface="Times New Roman" pitchFamily="18" charset="0"/>
                        </a:rPr>
                        <a:t>、存款不足者，所有投標單均為不合格件。</a:t>
                      </a:r>
                      <a:endParaRPr kumimoji="0" lang="en-US" altLang="zh-TW" kern="1200" dirty="0" smtClean="0">
                        <a:solidFill>
                          <a:schemeClr val="tx1"/>
                        </a:solidFill>
                        <a:latin typeface="Times New Roman" pitchFamily="18" charset="0"/>
                        <a:ea typeface="標楷體" pitchFamily="65" charset="-120"/>
                        <a:cs typeface="Times New Roman" pitchFamily="18" charset="0"/>
                      </a:endParaRPr>
                    </a:p>
                  </a:txBody>
                  <a:tcPr/>
                </a:tc>
                <a:tc>
                  <a:txBody>
                    <a:bodyPr/>
                    <a:lstStyle/>
                    <a:p>
                      <a:pPr marL="363538" indent="-363538" algn="l"/>
                      <a:r>
                        <a:rPr kumimoji="0" lang="en-US" altLang="zh-TW" kern="1200" dirty="0" smtClean="0">
                          <a:solidFill>
                            <a:schemeClr val="tx1"/>
                          </a:solidFill>
                          <a:latin typeface="Times New Roman" pitchFamily="18" charset="0"/>
                          <a:ea typeface="標楷體" pitchFamily="65" charset="-120"/>
                          <a:cs typeface="Times New Roman" pitchFamily="18" charset="0"/>
                        </a:rPr>
                        <a:t>1</a:t>
                      </a:r>
                      <a:r>
                        <a:rPr kumimoji="0" lang="zh-TW" altLang="en-US" kern="1200" dirty="0" smtClean="0">
                          <a:solidFill>
                            <a:schemeClr val="tx1"/>
                          </a:solidFill>
                          <a:latin typeface="Times New Roman" pitchFamily="18" charset="0"/>
                          <a:ea typeface="標楷體" pitchFamily="65" charset="-120"/>
                          <a:cs typeface="Times New Roman" pitchFamily="18" charset="0"/>
                        </a:rPr>
                        <a:t>、</a:t>
                      </a:r>
                      <a:r>
                        <a:rPr kumimoji="0" lang="zh-TW" altLang="zh-TW" kern="1200" dirty="0" smtClean="0">
                          <a:solidFill>
                            <a:schemeClr val="tx1"/>
                          </a:solidFill>
                          <a:latin typeface="Times New Roman" pitchFamily="18" charset="0"/>
                          <a:ea typeface="標楷體" pitchFamily="65" charset="-120"/>
                          <a:cs typeface="Times New Roman" pitchFamily="18" charset="0"/>
                        </a:rPr>
                        <a:t>如有數個案</a:t>
                      </a:r>
                      <a:r>
                        <a:rPr kumimoji="0" lang="zh-TW" altLang="en-US" kern="1200" dirty="0" smtClean="0">
                          <a:solidFill>
                            <a:schemeClr val="tx1"/>
                          </a:solidFill>
                          <a:latin typeface="Times New Roman" pitchFamily="18" charset="0"/>
                          <a:ea typeface="標楷體" pitchFamily="65" charset="-120"/>
                          <a:cs typeface="Times New Roman" pitchFamily="18" charset="0"/>
                        </a:rPr>
                        <a:t>件</a:t>
                      </a:r>
                      <a:r>
                        <a:rPr kumimoji="0" lang="zh-TW" altLang="zh-TW" kern="1200" dirty="0" smtClean="0">
                          <a:solidFill>
                            <a:schemeClr val="tx1"/>
                          </a:solidFill>
                          <a:latin typeface="Times New Roman" pitchFamily="18" charset="0"/>
                          <a:ea typeface="標楷體" pitchFamily="65" charset="-120"/>
                          <a:cs typeface="Times New Roman" pitchFamily="18" charset="0"/>
                        </a:rPr>
                        <a:t>於同一天截止申購，當申購人投件參與其中一個以上案件時，銀行存款之扣款應以所申購有價證券處理費、認購價款及中籤通知郵寄工本費之合計總額為準。</a:t>
                      </a:r>
                      <a:endParaRPr kumimoji="0" lang="en-US" altLang="zh-TW" kern="1200" dirty="0" smtClean="0">
                        <a:solidFill>
                          <a:schemeClr val="tx1"/>
                        </a:solidFill>
                        <a:latin typeface="Times New Roman" pitchFamily="18" charset="0"/>
                        <a:ea typeface="標楷體" pitchFamily="65" charset="-120"/>
                        <a:cs typeface="Times New Roman" pitchFamily="18" charset="0"/>
                      </a:endParaRPr>
                    </a:p>
                    <a:p>
                      <a:pPr marL="363538" indent="-363538" algn="l"/>
                      <a:r>
                        <a:rPr kumimoji="0" lang="en-US" altLang="zh-TW" kern="1200" dirty="0" smtClean="0">
                          <a:solidFill>
                            <a:schemeClr val="tx1"/>
                          </a:solidFill>
                          <a:latin typeface="Times New Roman" pitchFamily="18" charset="0"/>
                          <a:ea typeface="標楷體" pitchFamily="65" charset="-120"/>
                          <a:cs typeface="Times New Roman" pitchFamily="18" charset="0"/>
                        </a:rPr>
                        <a:t>2</a:t>
                      </a:r>
                      <a:r>
                        <a:rPr kumimoji="0" lang="zh-TW" altLang="en-US" kern="1200" dirty="0" smtClean="0">
                          <a:solidFill>
                            <a:schemeClr val="tx1"/>
                          </a:solidFill>
                          <a:latin typeface="Times New Roman" pitchFamily="18" charset="0"/>
                          <a:ea typeface="標楷體" pitchFamily="65" charset="-120"/>
                          <a:cs typeface="Times New Roman" pitchFamily="18" charset="0"/>
                        </a:rPr>
                        <a:t>、存款不足者，所有申購件均為不合格件。</a:t>
                      </a:r>
                      <a:endParaRPr kumimoji="0" lang="zh-TW" altLang="en-US" kern="1200" dirty="0">
                        <a:solidFill>
                          <a:schemeClr val="tx1"/>
                        </a:solidFill>
                        <a:latin typeface="Times New Roman" pitchFamily="18" charset="0"/>
                        <a:ea typeface="標楷體" pitchFamily="65" charset="-120"/>
                        <a:cs typeface="Times New Roman" pitchFamily="18" charset="0"/>
                      </a:endParaRPr>
                    </a:p>
                  </a:txBody>
                  <a:tcPr/>
                </a:tc>
              </a:tr>
            </a:tbl>
          </a:graphicData>
        </a:graphic>
      </p:graphicFrame>
      <p:sp>
        <p:nvSpPr>
          <p:cNvPr id="7" name="投影片編號版面配置區 6"/>
          <p:cNvSpPr>
            <a:spLocks noGrp="1"/>
          </p:cNvSpPr>
          <p:nvPr>
            <p:ph type="sldNum" sz="quarter" idx="12"/>
          </p:nvPr>
        </p:nvSpPr>
        <p:spPr/>
        <p:txBody>
          <a:bodyPr/>
          <a:lstStyle/>
          <a:p>
            <a:fld id="{ACDF75D3-2848-47E0-95B1-CD1D5A238CD5}" type="slidenum">
              <a:rPr lang="zh-TW" altLang="en-US" smtClean="0"/>
              <a:pPr/>
              <a:t>43</a:t>
            </a:fld>
            <a:endParaRPr lang="zh-TW"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57200" y="2276872"/>
            <a:ext cx="8458200" cy="1470025"/>
          </a:xfrm>
        </p:spPr>
        <p:txBody>
          <a:bodyPr/>
          <a:lstStyle/>
          <a:p>
            <a:pPr algn="ctr"/>
            <a:r>
              <a:rPr lang="zh-TW" altLang="en-US" dirty="0" smtClean="0"/>
              <a:t>敬請指教</a:t>
            </a:r>
            <a:endParaRPr lang="zh-TW"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43508" y="143594"/>
            <a:ext cx="8820472" cy="638175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ACDF75D3-2848-47E0-95B1-CD1D5A238CD5}" type="slidenum">
              <a:rPr lang="zh-TW" altLang="en-US" smtClean="0"/>
              <a:pPr/>
              <a:t>45</a:t>
            </a:fld>
            <a:endParaRPr lang="zh-TW"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t="1170"/>
          <a:stretch>
            <a:fillRect/>
          </a:stretch>
        </p:blipFill>
        <p:spPr bwMode="auto">
          <a:xfrm>
            <a:off x="143508" y="188640"/>
            <a:ext cx="8820472" cy="648072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ACDF75D3-2848-47E0-95B1-CD1D5A238CD5}" type="slidenum">
              <a:rPr lang="zh-TW" altLang="en-US" smtClean="0"/>
              <a:pPr/>
              <a:t>46</a:t>
            </a:fld>
            <a:endParaRPr lang="zh-TW"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 y="188640"/>
            <a:ext cx="9144000" cy="648072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ACDF75D3-2848-47E0-95B1-CD1D5A238CD5}" type="slidenum">
              <a:rPr lang="zh-TW" altLang="en-US" smtClean="0"/>
              <a:pPr/>
              <a:t>47</a:t>
            </a:fld>
            <a:endParaRPr lang="zh-TW"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43508" y="200533"/>
            <a:ext cx="8604448" cy="664884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ACDF75D3-2848-47E0-95B1-CD1D5A238CD5}" type="slidenum">
              <a:rPr lang="zh-TW" altLang="en-US" smtClean="0"/>
              <a:pPr/>
              <a:t>48</a:t>
            </a:fld>
            <a:endParaRPr lang="zh-TW"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壹、源起</a:t>
            </a:r>
            <a:endParaRPr lang="zh-TW" altLang="en-US" dirty="0"/>
          </a:p>
        </p:txBody>
      </p:sp>
      <p:sp>
        <p:nvSpPr>
          <p:cNvPr id="3" name="內容版面配置區 2"/>
          <p:cNvSpPr>
            <a:spLocks noGrp="1"/>
          </p:cNvSpPr>
          <p:nvPr>
            <p:ph idx="1"/>
          </p:nvPr>
        </p:nvSpPr>
        <p:spPr/>
        <p:txBody>
          <a:bodyPr>
            <a:normAutofit fontScale="92500" lnSpcReduction="20000"/>
          </a:bodyPr>
          <a:lstStyle/>
          <a:p>
            <a:pPr>
              <a:spcBef>
                <a:spcPts val="1200"/>
              </a:spcBef>
            </a:pPr>
            <a:r>
              <a:rPr lang="zh-TW" altLang="en-US" dirty="0" smtClean="0"/>
              <a:t>新制作業</a:t>
            </a:r>
            <a:endParaRPr lang="en-US" altLang="zh-TW" dirty="0" smtClean="0"/>
          </a:p>
          <a:p>
            <a:pPr lvl="1">
              <a:spcBef>
                <a:spcPts val="1200"/>
              </a:spcBef>
            </a:pPr>
            <a:r>
              <a:rPr lang="zh-TW" altLang="en-US" dirty="0" smtClean="0"/>
              <a:t>網際網路投標，取代紙本投標、拆標作業，減少承銷商人工作業。</a:t>
            </a:r>
            <a:endParaRPr lang="en-US" altLang="zh-TW" dirty="0" smtClean="0"/>
          </a:p>
          <a:p>
            <a:pPr lvl="1">
              <a:spcBef>
                <a:spcPts val="1200"/>
              </a:spcBef>
            </a:pPr>
            <a:r>
              <a:rPr lang="zh-TW" altLang="en-US" dirty="0" smtClean="0"/>
              <a:t>縮短作業期間</a:t>
            </a:r>
            <a:endParaRPr lang="en-US" altLang="zh-TW" dirty="0" smtClean="0"/>
          </a:p>
          <a:p>
            <a:pPr lvl="2">
              <a:spcBef>
                <a:spcPts val="1200"/>
              </a:spcBef>
            </a:pPr>
            <a:r>
              <a:rPr lang="zh-TW" altLang="en-US" dirty="0" smtClean="0"/>
              <a:t>投標至開標期間，由</a:t>
            </a:r>
            <a:r>
              <a:rPr lang="en-US" altLang="zh-TW" dirty="0" smtClean="0"/>
              <a:t>7</a:t>
            </a:r>
            <a:r>
              <a:rPr lang="zh-TW" altLang="en-US" dirty="0" smtClean="0"/>
              <a:t>日縮短為</a:t>
            </a:r>
            <a:r>
              <a:rPr lang="en-US" altLang="zh-TW" dirty="0" smtClean="0"/>
              <a:t>5</a:t>
            </a:r>
            <a:r>
              <a:rPr lang="zh-TW" altLang="en-US" dirty="0" smtClean="0"/>
              <a:t>日。</a:t>
            </a:r>
            <a:endParaRPr lang="en-US" altLang="zh-TW" dirty="0" smtClean="0"/>
          </a:p>
          <a:p>
            <a:pPr lvl="2">
              <a:spcBef>
                <a:spcPts val="1200"/>
              </a:spcBef>
            </a:pPr>
            <a:r>
              <a:rPr lang="zh-TW" altLang="en-US" dirty="0" smtClean="0"/>
              <a:t>保證金退款日，由開標日後</a:t>
            </a:r>
            <a:r>
              <a:rPr lang="en-US" altLang="zh-TW" dirty="0" smtClean="0"/>
              <a:t>3</a:t>
            </a:r>
            <a:r>
              <a:rPr lang="zh-TW" altLang="en-US" dirty="0" smtClean="0"/>
              <a:t>日提前為開標日後</a:t>
            </a:r>
            <a:r>
              <a:rPr lang="en-US" altLang="zh-TW" dirty="0" smtClean="0"/>
              <a:t>1</a:t>
            </a:r>
            <a:r>
              <a:rPr lang="zh-TW" altLang="en-US" dirty="0" smtClean="0"/>
              <a:t>日。</a:t>
            </a:r>
            <a:endParaRPr lang="en-US" altLang="zh-TW" dirty="0" smtClean="0"/>
          </a:p>
          <a:p>
            <a:pPr lvl="1">
              <a:spcBef>
                <a:spcPts val="1200"/>
              </a:spcBef>
            </a:pPr>
            <a:r>
              <a:rPr lang="zh-TW" altLang="en-US" dirty="0" smtClean="0"/>
              <a:t>投資人繳款作業之便利性</a:t>
            </a:r>
            <a:endParaRPr lang="en-US" altLang="zh-TW" dirty="0" smtClean="0"/>
          </a:p>
          <a:p>
            <a:pPr lvl="2">
              <a:spcBef>
                <a:spcPts val="1200"/>
              </a:spcBef>
            </a:pPr>
            <a:r>
              <a:rPr lang="zh-TW" altLang="en-US" dirty="0" smtClean="0"/>
              <a:t>繳款方式由現行須赴銀行匯款，改由經紀商於交割銀行辦理扣</a:t>
            </a:r>
            <a:r>
              <a:rPr lang="en-US" altLang="zh-TW" dirty="0" smtClean="0"/>
              <a:t>(</a:t>
            </a:r>
            <a:r>
              <a:rPr lang="zh-TW" altLang="en-US" dirty="0" smtClean="0"/>
              <a:t>退</a:t>
            </a:r>
            <a:r>
              <a:rPr lang="en-US" altLang="zh-TW" dirty="0" smtClean="0"/>
              <a:t>)</a:t>
            </a:r>
            <a:r>
              <a:rPr lang="zh-TW" altLang="en-US" dirty="0" smtClean="0"/>
              <a:t>款。</a:t>
            </a:r>
            <a:endParaRPr lang="en-US" altLang="zh-TW" dirty="0" smtClean="0"/>
          </a:p>
          <a:p>
            <a:pPr lvl="1">
              <a:spcBef>
                <a:spcPts val="1200"/>
              </a:spcBef>
            </a:pPr>
            <a:r>
              <a:rPr lang="zh-TW" altLang="en-US" dirty="0" smtClean="0"/>
              <a:t>保證金制度，未繳足得標款價及手續費者，已繳保證金應沒入之。</a:t>
            </a:r>
            <a:endParaRPr lang="en-US" altLang="zh-TW" dirty="0" smtClean="0"/>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5</a:t>
            </a:fld>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57200" y="2276872"/>
            <a:ext cx="8458200" cy="1470025"/>
          </a:xfrm>
        </p:spPr>
        <p:txBody>
          <a:bodyPr/>
          <a:lstStyle/>
          <a:p>
            <a:pPr algn="ctr"/>
            <a:r>
              <a:rPr lang="zh-TW" altLang="en-US" dirty="0" smtClean="0"/>
              <a:t>貳、採用競價拍賣案件承銷方式</a:t>
            </a:r>
            <a:endParaRPr lang="zh-TW"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貳、採用競價拍賣案件之承銷方式</a:t>
            </a:r>
            <a:endParaRPr lang="zh-TW" altLang="en-US" dirty="0"/>
          </a:p>
        </p:txBody>
      </p:sp>
      <p:sp>
        <p:nvSpPr>
          <p:cNvPr id="3" name="內容版面配置區 2"/>
          <p:cNvSpPr>
            <a:spLocks noGrp="1"/>
          </p:cNvSpPr>
          <p:nvPr>
            <p:ph idx="1"/>
          </p:nvPr>
        </p:nvSpPr>
        <p:spPr/>
        <p:txBody>
          <a:bodyPr/>
          <a:lstStyle/>
          <a:p>
            <a:pPr>
              <a:spcBef>
                <a:spcPts val="1200"/>
              </a:spcBef>
            </a:pPr>
            <a:r>
              <a:rPr lang="zh-TW" altLang="en-US" dirty="0" smtClean="0"/>
              <a:t>全數競價拍賣</a:t>
            </a:r>
            <a:endParaRPr lang="en-US" altLang="zh-TW" dirty="0" smtClean="0"/>
          </a:p>
          <a:p>
            <a:pPr lvl="1">
              <a:spcBef>
                <a:spcPts val="1200"/>
              </a:spcBef>
            </a:pPr>
            <a:r>
              <a:rPr lang="en-US" altLang="zh-TW" u="sng" dirty="0" smtClean="0"/>
              <a:t>IPO</a:t>
            </a:r>
            <a:r>
              <a:rPr lang="zh-TW" altLang="en-US" dirty="0" smtClean="0"/>
              <a:t>、</a:t>
            </a:r>
            <a:r>
              <a:rPr lang="en-US" altLang="zh-TW" dirty="0" smtClean="0"/>
              <a:t>SPO</a:t>
            </a:r>
            <a:r>
              <a:rPr lang="zh-TW" altLang="en-US" dirty="0" smtClean="0"/>
              <a:t>、</a:t>
            </a:r>
            <a:r>
              <a:rPr lang="en-US" altLang="zh-TW" dirty="0" smtClean="0"/>
              <a:t>CB</a:t>
            </a:r>
            <a:r>
              <a:rPr lang="zh-TW" altLang="en-US" dirty="0" smtClean="0"/>
              <a:t>、附認股權公司債、公開招募。</a:t>
            </a:r>
            <a:endParaRPr lang="en-US" altLang="zh-TW" dirty="0" smtClean="0"/>
          </a:p>
          <a:p>
            <a:pPr>
              <a:spcBef>
                <a:spcPts val="1200"/>
              </a:spcBef>
            </a:pPr>
            <a:r>
              <a:rPr lang="zh-TW" altLang="en-US" b="1" dirty="0" smtClean="0">
                <a:solidFill>
                  <a:srgbClr val="FF0000"/>
                </a:solidFill>
              </a:rPr>
              <a:t>部分競價拍賣部分公開申購</a:t>
            </a:r>
            <a:endParaRPr lang="en-US" altLang="zh-TW" b="1" dirty="0" smtClean="0">
              <a:solidFill>
                <a:srgbClr val="FF0000"/>
              </a:solidFill>
            </a:endParaRPr>
          </a:p>
          <a:p>
            <a:pPr lvl="1">
              <a:spcBef>
                <a:spcPts val="1200"/>
              </a:spcBef>
            </a:pPr>
            <a:r>
              <a:rPr lang="en-US" altLang="zh-TW" dirty="0" smtClean="0">
                <a:solidFill>
                  <a:srgbClr val="FF0000"/>
                </a:solidFill>
              </a:rPr>
              <a:t>IPO</a:t>
            </a:r>
            <a:r>
              <a:rPr lang="zh-TW" altLang="en-US" dirty="0" smtClean="0"/>
              <a:t>、附認股權公司債、公開招募</a:t>
            </a:r>
            <a:endParaRPr lang="en-US" altLang="zh-TW" dirty="0" smtClean="0"/>
          </a:p>
          <a:p>
            <a:pPr lvl="1">
              <a:spcBef>
                <a:spcPts val="1200"/>
              </a:spcBef>
            </a:pPr>
            <a:r>
              <a:rPr lang="en-US" altLang="zh-TW" u="sng" dirty="0" smtClean="0">
                <a:solidFill>
                  <a:srgbClr val="FF0000"/>
                </a:solidFill>
              </a:rPr>
              <a:t>IPO</a:t>
            </a:r>
            <a:r>
              <a:rPr lang="zh-TW" altLang="en-US" u="sng" dirty="0" smtClean="0">
                <a:solidFill>
                  <a:srgbClr val="FF0000"/>
                </a:solidFill>
              </a:rPr>
              <a:t>案件公開申購額度不得超過承銷總數之</a:t>
            </a:r>
            <a:r>
              <a:rPr lang="en-US" altLang="zh-TW" u="sng" dirty="0" smtClean="0">
                <a:solidFill>
                  <a:srgbClr val="FF0000"/>
                </a:solidFill>
              </a:rPr>
              <a:t>20%</a:t>
            </a:r>
            <a:r>
              <a:rPr lang="zh-TW" altLang="en-US" dirty="0" smtClean="0">
                <a:solidFill>
                  <a:srgbClr val="FF0000"/>
                </a:solidFill>
              </a:rPr>
              <a:t>。</a:t>
            </a:r>
            <a:endParaRPr lang="en-US" altLang="zh-TW" dirty="0" smtClean="0">
              <a:solidFill>
                <a:srgbClr val="FF0000"/>
              </a:solidFill>
            </a:endParaRPr>
          </a:p>
          <a:p>
            <a:pPr>
              <a:spcBef>
                <a:spcPts val="1200"/>
              </a:spcBef>
            </a:pPr>
            <a:r>
              <a:rPr lang="en-US" altLang="zh-TW" dirty="0" smtClean="0"/>
              <a:t>IPO</a:t>
            </a:r>
            <a:r>
              <a:rPr lang="zh-TW" altLang="en-US" dirty="0" smtClean="0"/>
              <a:t>案件過額配售部分應採洽商銷售方式辦理。</a:t>
            </a:r>
            <a:endParaRPr lang="zh-TW" altLang="en-US" dirty="0"/>
          </a:p>
        </p:txBody>
      </p:sp>
      <p:sp>
        <p:nvSpPr>
          <p:cNvPr id="6" name="投影片編號版面配置區 5"/>
          <p:cNvSpPr>
            <a:spLocks noGrp="1"/>
          </p:cNvSpPr>
          <p:nvPr>
            <p:ph type="sldNum" sz="quarter" idx="12"/>
          </p:nvPr>
        </p:nvSpPr>
        <p:spPr/>
        <p:txBody>
          <a:bodyPr/>
          <a:lstStyle/>
          <a:p>
            <a:fld id="{ACDF75D3-2848-47E0-95B1-CD1D5A238CD5}" type="slidenum">
              <a:rPr lang="zh-TW" altLang="en-US" smtClean="0"/>
              <a:pPr/>
              <a:t>7</a:t>
            </a:fld>
            <a:endParaRPr lang="zh-TW"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57200" y="2276872"/>
            <a:ext cx="8458200" cy="1470025"/>
          </a:xfrm>
        </p:spPr>
        <p:txBody>
          <a:bodyPr/>
          <a:lstStyle/>
          <a:p>
            <a:pPr algn="ctr"/>
            <a:r>
              <a:rPr lang="zh-TW" altLang="en-US" dirty="0" smtClean="0"/>
              <a:t>參、作業時程</a:t>
            </a:r>
            <a:endParaRPr lang="zh-TW"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624078" indent="-514350"/>
            <a:r>
              <a:rPr lang="zh-TW" altLang="en-US" dirty="0" smtClean="0"/>
              <a:t>參、作業時程</a:t>
            </a:r>
            <a:endParaRPr lang="en-US" altLang="zh-TW" dirty="0" smtClean="0"/>
          </a:p>
        </p:txBody>
      </p:sp>
      <p:sp>
        <p:nvSpPr>
          <p:cNvPr id="41" name="圓角矩形 40"/>
          <p:cNvSpPr/>
          <p:nvPr/>
        </p:nvSpPr>
        <p:spPr>
          <a:xfrm>
            <a:off x="1943708" y="2708920"/>
            <a:ext cx="612068" cy="2088232"/>
          </a:xfrm>
          <a:prstGeom prst="roundRect">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dirty="0" smtClean="0">
                <a:solidFill>
                  <a:schemeClr val="tx1"/>
                </a:solidFill>
                <a:latin typeface="Times New Roman" pitchFamily="18" charset="0"/>
                <a:ea typeface="標楷體" pitchFamily="65" charset="-120"/>
                <a:cs typeface="Times New Roman" pitchFamily="18" charset="0"/>
              </a:rPr>
              <a:t>保證金及處理費</a:t>
            </a:r>
            <a:endParaRPr lang="en-US" altLang="zh-TW" dirty="0" smtClean="0">
              <a:solidFill>
                <a:schemeClr val="tx1"/>
              </a:solidFill>
              <a:latin typeface="Times New Roman" pitchFamily="18" charset="0"/>
              <a:ea typeface="標楷體" pitchFamily="65" charset="-120"/>
              <a:cs typeface="Times New Roman" pitchFamily="18" charset="0"/>
            </a:endParaRPr>
          </a:p>
          <a:p>
            <a:pPr algn="ctr"/>
            <a:r>
              <a:rPr lang="zh-TW" altLang="en-US" dirty="0" smtClean="0">
                <a:solidFill>
                  <a:schemeClr val="tx1"/>
                </a:solidFill>
                <a:latin typeface="Times New Roman" pitchFamily="18" charset="0"/>
                <a:ea typeface="標楷體" pitchFamily="65" charset="-120"/>
                <a:cs typeface="Times New Roman" pitchFamily="18" charset="0"/>
              </a:rPr>
              <a:t>繳存及扣款</a:t>
            </a:r>
            <a:endParaRPr lang="zh-TW" altLang="en-US" dirty="0">
              <a:solidFill>
                <a:schemeClr val="tx1"/>
              </a:solidFill>
              <a:latin typeface="Times New Roman" pitchFamily="18" charset="0"/>
              <a:ea typeface="標楷體" pitchFamily="65" charset="-120"/>
              <a:cs typeface="Times New Roman" pitchFamily="18" charset="0"/>
            </a:endParaRPr>
          </a:p>
        </p:txBody>
      </p:sp>
      <p:sp>
        <p:nvSpPr>
          <p:cNvPr id="54" name="圓角矩形 53"/>
          <p:cNvSpPr/>
          <p:nvPr/>
        </p:nvSpPr>
        <p:spPr>
          <a:xfrm>
            <a:off x="899592" y="2708920"/>
            <a:ext cx="540060" cy="2088232"/>
          </a:xfrm>
          <a:prstGeom prst="roundRect">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dirty="0" smtClean="0">
                <a:solidFill>
                  <a:schemeClr val="tx1"/>
                </a:solidFill>
                <a:latin typeface="Times New Roman" pitchFamily="18" charset="0"/>
                <a:ea typeface="標楷體" pitchFamily="65" charset="-120"/>
                <a:cs typeface="Times New Roman" pitchFamily="18" charset="0"/>
              </a:rPr>
              <a:t>網際網路投標</a:t>
            </a:r>
            <a:endParaRPr lang="zh-TW" altLang="en-US" dirty="0">
              <a:solidFill>
                <a:schemeClr val="tx1"/>
              </a:solidFill>
              <a:latin typeface="Times New Roman" pitchFamily="18" charset="0"/>
              <a:ea typeface="標楷體" pitchFamily="65" charset="-120"/>
              <a:cs typeface="Times New Roman" pitchFamily="18" charset="0"/>
            </a:endParaRPr>
          </a:p>
        </p:txBody>
      </p:sp>
      <p:sp>
        <p:nvSpPr>
          <p:cNvPr id="55" name="圓角矩形 54"/>
          <p:cNvSpPr/>
          <p:nvPr/>
        </p:nvSpPr>
        <p:spPr>
          <a:xfrm>
            <a:off x="3059832" y="2708920"/>
            <a:ext cx="540060" cy="2088232"/>
          </a:xfrm>
          <a:prstGeom prst="roundRect">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dirty="0" smtClean="0">
                <a:solidFill>
                  <a:schemeClr val="tx1"/>
                </a:solidFill>
                <a:latin typeface="Times New Roman" pitchFamily="18" charset="0"/>
                <a:ea typeface="標楷體" pitchFamily="65" charset="-120"/>
                <a:cs typeface="Times New Roman" pitchFamily="18" charset="0"/>
              </a:rPr>
              <a:t>開標</a:t>
            </a:r>
            <a:endParaRPr lang="zh-TW" altLang="en-US" dirty="0">
              <a:solidFill>
                <a:schemeClr val="tx1"/>
              </a:solidFill>
              <a:latin typeface="Times New Roman" pitchFamily="18" charset="0"/>
              <a:ea typeface="標楷體" pitchFamily="65" charset="-120"/>
              <a:cs typeface="Times New Roman" pitchFamily="18" charset="0"/>
            </a:endParaRPr>
          </a:p>
        </p:txBody>
      </p:sp>
      <p:sp>
        <p:nvSpPr>
          <p:cNvPr id="56" name="圓角矩形 55"/>
          <p:cNvSpPr/>
          <p:nvPr/>
        </p:nvSpPr>
        <p:spPr>
          <a:xfrm>
            <a:off x="5292080" y="2708920"/>
            <a:ext cx="540060" cy="2088232"/>
          </a:xfrm>
          <a:prstGeom prst="roundRect">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dirty="0" smtClean="0">
                <a:solidFill>
                  <a:schemeClr val="tx1"/>
                </a:solidFill>
                <a:latin typeface="Times New Roman" pitchFamily="18" charset="0"/>
                <a:ea typeface="標楷體" pitchFamily="65" charset="-120"/>
                <a:cs typeface="Times New Roman" pitchFamily="18" charset="0"/>
              </a:rPr>
              <a:t>經紀商通知</a:t>
            </a:r>
            <a:endParaRPr lang="en-US" altLang="zh-TW" dirty="0" smtClean="0">
              <a:solidFill>
                <a:schemeClr val="tx1"/>
              </a:solidFill>
              <a:latin typeface="Times New Roman" pitchFamily="18" charset="0"/>
              <a:ea typeface="標楷體" pitchFamily="65" charset="-120"/>
              <a:cs typeface="Times New Roman" pitchFamily="18" charset="0"/>
            </a:endParaRPr>
          </a:p>
          <a:p>
            <a:pPr algn="ctr"/>
            <a:r>
              <a:rPr lang="zh-TW" altLang="en-US" dirty="0" smtClean="0">
                <a:solidFill>
                  <a:schemeClr val="tx1"/>
                </a:solidFill>
                <a:latin typeface="Times New Roman" pitchFamily="18" charset="0"/>
                <a:ea typeface="標楷體" pitchFamily="65" charset="-120"/>
                <a:cs typeface="Times New Roman" pitchFamily="18" charset="0"/>
              </a:rPr>
              <a:t>得標人繳款</a:t>
            </a:r>
            <a:endParaRPr lang="zh-TW" altLang="en-US" dirty="0">
              <a:solidFill>
                <a:schemeClr val="tx1"/>
              </a:solidFill>
              <a:latin typeface="Times New Roman" pitchFamily="18" charset="0"/>
              <a:ea typeface="標楷體" pitchFamily="65" charset="-120"/>
              <a:cs typeface="Times New Roman" pitchFamily="18" charset="0"/>
            </a:endParaRPr>
          </a:p>
        </p:txBody>
      </p:sp>
      <p:sp>
        <p:nvSpPr>
          <p:cNvPr id="57" name="圓角矩形 56"/>
          <p:cNvSpPr/>
          <p:nvPr/>
        </p:nvSpPr>
        <p:spPr>
          <a:xfrm>
            <a:off x="6408204" y="2708920"/>
            <a:ext cx="648072" cy="2088232"/>
          </a:xfrm>
          <a:prstGeom prst="roundRect">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dirty="0" smtClean="0">
                <a:solidFill>
                  <a:schemeClr val="tx1"/>
                </a:solidFill>
                <a:latin typeface="Times New Roman" pitchFamily="18" charset="0"/>
                <a:ea typeface="標楷體" pitchFamily="65" charset="-120"/>
                <a:cs typeface="Times New Roman" pitchFamily="18" charset="0"/>
              </a:rPr>
              <a:t>剩餘款項及得標手續費繳存及扣款</a:t>
            </a:r>
            <a:endParaRPr lang="zh-TW" altLang="en-US" dirty="0">
              <a:solidFill>
                <a:schemeClr val="tx1"/>
              </a:solidFill>
              <a:latin typeface="Times New Roman" pitchFamily="18" charset="0"/>
              <a:ea typeface="標楷體" pitchFamily="65" charset="-120"/>
              <a:cs typeface="Times New Roman" pitchFamily="18" charset="0"/>
            </a:endParaRPr>
          </a:p>
        </p:txBody>
      </p:sp>
      <p:sp>
        <p:nvSpPr>
          <p:cNvPr id="58" name="圓角矩形 57"/>
          <p:cNvSpPr/>
          <p:nvPr/>
        </p:nvSpPr>
        <p:spPr>
          <a:xfrm>
            <a:off x="4067944" y="2708920"/>
            <a:ext cx="648072" cy="2088232"/>
          </a:xfrm>
          <a:prstGeom prst="roundRect">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dirty="0" smtClean="0">
                <a:solidFill>
                  <a:schemeClr val="tx1"/>
                </a:solidFill>
                <a:latin typeface="Times New Roman" pitchFamily="18" charset="0"/>
                <a:ea typeface="標楷體" pitchFamily="65" charset="-120"/>
                <a:cs typeface="Times New Roman" pitchFamily="18" charset="0"/>
              </a:rPr>
              <a:t>不合格及未得標件保證金退款</a:t>
            </a:r>
            <a:endParaRPr lang="zh-TW" altLang="en-US" dirty="0">
              <a:solidFill>
                <a:schemeClr val="tx1"/>
              </a:solidFill>
              <a:latin typeface="Times New Roman" pitchFamily="18" charset="0"/>
              <a:ea typeface="標楷體" pitchFamily="65" charset="-120"/>
              <a:cs typeface="Times New Roman" pitchFamily="18" charset="0"/>
            </a:endParaRPr>
          </a:p>
        </p:txBody>
      </p:sp>
      <p:sp>
        <p:nvSpPr>
          <p:cNvPr id="60" name="圓角矩形 59"/>
          <p:cNvSpPr/>
          <p:nvPr/>
        </p:nvSpPr>
        <p:spPr>
          <a:xfrm>
            <a:off x="7596336" y="2708920"/>
            <a:ext cx="540060" cy="2088232"/>
          </a:xfrm>
          <a:prstGeom prst="roundRect">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dirty="0" smtClean="0">
                <a:solidFill>
                  <a:schemeClr val="tx1"/>
                </a:solidFill>
                <a:latin typeface="Times New Roman" pitchFamily="18" charset="0"/>
                <a:ea typeface="標楷體" pitchFamily="65" charset="-120"/>
                <a:cs typeface="Times New Roman" pitchFamily="18" charset="0"/>
              </a:rPr>
              <a:t>掛牌</a:t>
            </a:r>
            <a:endParaRPr lang="zh-TW" altLang="en-US" dirty="0">
              <a:solidFill>
                <a:schemeClr val="tx1"/>
              </a:solidFill>
              <a:latin typeface="Times New Roman" pitchFamily="18" charset="0"/>
              <a:ea typeface="標楷體" pitchFamily="65" charset="-120"/>
              <a:cs typeface="Times New Roman" pitchFamily="18" charset="0"/>
            </a:endParaRPr>
          </a:p>
        </p:txBody>
      </p:sp>
      <p:sp>
        <p:nvSpPr>
          <p:cNvPr id="62" name="向右箭號 61"/>
          <p:cNvSpPr/>
          <p:nvPr/>
        </p:nvSpPr>
        <p:spPr>
          <a:xfrm>
            <a:off x="1547664" y="3681028"/>
            <a:ext cx="324036" cy="180020"/>
          </a:xfrm>
          <a:prstGeom prst="rightArrow">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Times New Roman" pitchFamily="18" charset="0"/>
              <a:ea typeface="標楷體" pitchFamily="65" charset="-120"/>
              <a:cs typeface="Times New Roman" pitchFamily="18" charset="0"/>
            </a:endParaRPr>
          </a:p>
        </p:txBody>
      </p:sp>
      <p:sp>
        <p:nvSpPr>
          <p:cNvPr id="63" name="向右箭號 62"/>
          <p:cNvSpPr/>
          <p:nvPr/>
        </p:nvSpPr>
        <p:spPr>
          <a:xfrm>
            <a:off x="2663788" y="3645024"/>
            <a:ext cx="324036" cy="180020"/>
          </a:xfrm>
          <a:prstGeom prst="rightArrow">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Times New Roman" pitchFamily="18" charset="0"/>
              <a:ea typeface="標楷體" pitchFamily="65" charset="-120"/>
              <a:cs typeface="Times New Roman" pitchFamily="18" charset="0"/>
            </a:endParaRPr>
          </a:p>
        </p:txBody>
      </p:sp>
      <p:sp>
        <p:nvSpPr>
          <p:cNvPr id="64" name="向右箭號 63"/>
          <p:cNvSpPr/>
          <p:nvPr/>
        </p:nvSpPr>
        <p:spPr>
          <a:xfrm>
            <a:off x="3671900" y="3645024"/>
            <a:ext cx="324036" cy="180020"/>
          </a:xfrm>
          <a:prstGeom prst="rightArrow">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Times New Roman" pitchFamily="18" charset="0"/>
              <a:ea typeface="標楷體" pitchFamily="65" charset="-120"/>
              <a:cs typeface="Times New Roman" pitchFamily="18" charset="0"/>
            </a:endParaRPr>
          </a:p>
        </p:txBody>
      </p:sp>
      <p:sp>
        <p:nvSpPr>
          <p:cNvPr id="65" name="向右箭號 64"/>
          <p:cNvSpPr/>
          <p:nvPr/>
        </p:nvSpPr>
        <p:spPr>
          <a:xfrm>
            <a:off x="4860032" y="3681028"/>
            <a:ext cx="324036" cy="180020"/>
          </a:xfrm>
          <a:prstGeom prst="rightArrow">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Times New Roman" pitchFamily="18" charset="0"/>
              <a:ea typeface="標楷體" pitchFamily="65" charset="-120"/>
              <a:cs typeface="Times New Roman" pitchFamily="18" charset="0"/>
            </a:endParaRPr>
          </a:p>
        </p:txBody>
      </p:sp>
      <p:sp>
        <p:nvSpPr>
          <p:cNvPr id="66" name="向右箭號 65"/>
          <p:cNvSpPr/>
          <p:nvPr/>
        </p:nvSpPr>
        <p:spPr>
          <a:xfrm>
            <a:off x="5976156" y="3681028"/>
            <a:ext cx="324036" cy="180020"/>
          </a:xfrm>
          <a:prstGeom prst="rightArrow">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Times New Roman" pitchFamily="18" charset="0"/>
              <a:ea typeface="標楷體" pitchFamily="65" charset="-120"/>
              <a:cs typeface="Times New Roman" pitchFamily="18" charset="0"/>
            </a:endParaRPr>
          </a:p>
        </p:txBody>
      </p:sp>
      <p:sp>
        <p:nvSpPr>
          <p:cNvPr id="67" name="向右箭號 66"/>
          <p:cNvSpPr/>
          <p:nvPr/>
        </p:nvSpPr>
        <p:spPr>
          <a:xfrm>
            <a:off x="7128284" y="3681028"/>
            <a:ext cx="324036" cy="180020"/>
          </a:xfrm>
          <a:prstGeom prst="rightArrow">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Times New Roman" pitchFamily="18" charset="0"/>
              <a:ea typeface="標楷體" pitchFamily="65" charset="-120"/>
              <a:cs typeface="Times New Roman" pitchFamily="18" charset="0"/>
            </a:endParaRPr>
          </a:p>
        </p:txBody>
      </p:sp>
      <p:sp>
        <p:nvSpPr>
          <p:cNvPr id="18" name="投影片編號版面配置區 17"/>
          <p:cNvSpPr>
            <a:spLocks noGrp="1"/>
          </p:cNvSpPr>
          <p:nvPr>
            <p:ph type="sldNum" sz="quarter" idx="12"/>
          </p:nvPr>
        </p:nvSpPr>
        <p:spPr/>
        <p:txBody>
          <a:bodyPr/>
          <a:lstStyle/>
          <a:p>
            <a:fld id="{ACDF75D3-2848-47E0-95B1-CD1D5A238CD5}" type="slidenum">
              <a:rPr lang="zh-TW" altLang="en-US" smtClean="0"/>
              <a:pPr/>
              <a:t>9</a:t>
            </a:fld>
            <a:endParaRPr lang="zh-TW"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都會">
  <a:themeElements>
    <a:clrScheme name="模組">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都會">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都會">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1680</TotalTime>
  <Words>4187</Words>
  <Application>Microsoft Office PowerPoint</Application>
  <PresentationFormat>如螢幕大小 (4:3)</PresentationFormat>
  <Paragraphs>499</Paragraphs>
  <Slides>48</Slides>
  <Notes>48</Notes>
  <HiddenSlides>0</HiddenSlides>
  <MMClips>0</MMClips>
  <ScaleCrop>false</ScaleCrop>
  <HeadingPairs>
    <vt:vector size="4" baseType="variant">
      <vt:variant>
        <vt:lpstr>佈景主題</vt:lpstr>
      </vt:variant>
      <vt:variant>
        <vt:i4>1</vt:i4>
      </vt:variant>
      <vt:variant>
        <vt:lpstr>投影片標題</vt:lpstr>
      </vt:variant>
      <vt:variant>
        <vt:i4>48</vt:i4>
      </vt:variant>
    </vt:vector>
  </HeadingPairs>
  <TitlesOfParts>
    <vt:vector size="49" baseType="lpstr">
      <vt:lpstr>都會</vt:lpstr>
      <vt:lpstr>承銷有價證券競價拍賣新制</vt:lpstr>
      <vt:lpstr>大  綱</vt:lpstr>
      <vt:lpstr>壹、源起</vt:lpstr>
      <vt:lpstr>壹、源起</vt:lpstr>
      <vt:lpstr>壹、源起</vt:lpstr>
      <vt:lpstr>貳、採用競價拍賣案件承銷方式</vt:lpstr>
      <vt:lpstr>貳、採用競價拍賣案件之承銷方式</vt:lpstr>
      <vt:lpstr>參、作業時程</vt:lpstr>
      <vt:lpstr>參、作業時程</vt:lpstr>
      <vt:lpstr>參、作業時程-全數競拍</vt:lpstr>
      <vt:lpstr>參、作業時程-部分競拍部分申購</vt:lpstr>
      <vt:lpstr>肆、承銷規範</vt:lpstr>
      <vt:lpstr>肆、承銷規範</vt:lpstr>
      <vt:lpstr>肆、承銷規範-投標方式</vt:lpstr>
      <vt:lpstr>肆、承銷規範-競價方式</vt:lpstr>
      <vt:lpstr>肆、承銷規範-競價方式</vt:lpstr>
      <vt:lpstr>肆、承銷規範-競價方式</vt:lpstr>
      <vt:lpstr>肆、承銷規範-競價方式</vt:lpstr>
      <vt:lpstr>肆、承銷規範-競價方式</vt:lpstr>
      <vt:lpstr>肆、承銷規範-底標</vt:lpstr>
      <vt:lpstr>肆、承銷規範-對象</vt:lpstr>
      <vt:lpstr>肆、承銷規範-數量</vt:lpstr>
      <vt:lpstr>肆、承銷規範-對象</vt:lpstr>
      <vt:lpstr>肆、承銷規範-不合格件</vt:lpstr>
      <vt:lpstr>肆、承銷規範-保證金</vt:lpstr>
      <vt:lpstr>肆、承銷規範-得標通知</vt:lpstr>
      <vt:lpstr>肆、承銷規範-繳款截止</vt:lpstr>
      <vt:lpstr>肆、承銷規範-手續費</vt:lpstr>
      <vt:lpstr>伍、作業程序</vt:lpstr>
      <vt:lpstr>伍、作業程序</vt:lpstr>
      <vt:lpstr>伍、作業程序</vt:lpstr>
      <vt:lpstr>伍、作業程序</vt:lpstr>
      <vt:lpstr>伍、作業程序</vt:lpstr>
      <vt:lpstr>伍、作業程序</vt:lpstr>
      <vt:lpstr>伍、作業程序</vt:lpstr>
      <vt:lpstr>伍、作業程序</vt:lpstr>
      <vt:lpstr>伍、作業程序</vt:lpstr>
      <vt:lpstr>陸、 105年IPO案件承銷方式</vt:lpstr>
      <vt:lpstr>陸、105年IPO案件承銷方式</vt:lpstr>
      <vt:lpstr>柒、競拍與申購比較</vt:lpstr>
      <vt:lpstr>柒、競拍與申購比較</vt:lpstr>
      <vt:lpstr>柒、競拍與申購比較</vt:lpstr>
      <vt:lpstr>柒、競拍與申購比較</vt:lpstr>
      <vt:lpstr>敬請指教</vt:lpstr>
      <vt:lpstr>投影片 45</vt:lpstr>
      <vt:lpstr>投影片 46</vt:lpstr>
      <vt:lpstr>投影片 47</vt:lpstr>
      <vt:lpstr>投影片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承銷有價證券競價拍賣新制</dc:title>
  <dc:creator>jessie</dc:creator>
  <cp:lastModifiedBy>jessie</cp:lastModifiedBy>
  <cp:revision>134</cp:revision>
  <dcterms:created xsi:type="dcterms:W3CDTF">2015-10-20T05:10:15Z</dcterms:created>
  <dcterms:modified xsi:type="dcterms:W3CDTF">2015-12-01T01:42:21Z</dcterms:modified>
</cp:coreProperties>
</file>