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Override3.xml" ContentType="application/vnd.openxmlformats-officedocument.themeOverrid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4.xml" ContentType="application/vnd.openxmlformats-officedocument.theme+xml"/>
  <Override PartName="/ppt/theme/themeOverride4.xml" ContentType="application/vnd.openxmlformats-officedocument.themeOverrid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5.xml" ContentType="application/vnd.openxmlformats-officedocument.theme+xml"/>
  <Override PartName="/ppt/theme/themeOverride5.xml" ContentType="application/vnd.openxmlformats-officedocument.themeOverrid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6.xml" ContentType="application/vnd.openxmlformats-officedocument.theme+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theme/theme7.xml" ContentType="application/vnd.openxmlformats-officedocument.theme+xml"/>
  <Override PartName="/ppt/theme/themeOverride6.xml" ContentType="application/vnd.openxmlformats-officedocument.themeOverride+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theme/theme8.xml" ContentType="application/vnd.openxmlformats-officedocument.theme+xml"/>
  <Override PartName="/ppt/theme/themeOverride7.xml" ContentType="application/vnd.openxmlformats-officedocument.themeOverride+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4" r:id="rId1"/>
    <p:sldMasterId id="2147484190" r:id="rId2"/>
    <p:sldMasterId id="2147484211" r:id="rId3"/>
    <p:sldMasterId id="2147484237" r:id="rId4"/>
    <p:sldMasterId id="2147484303" r:id="rId5"/>
    <p:sldMasterId id="2147484369" r:id="rId6"/>
    <p:sldMasterId id="2147484379" r:id="rId7"/>
    <p:sldMasterId id="2147485154" r:id="rId8"/>
    <p:sldMasterId id="2147485175" r:id="rId9"/>
  </p:sldMasterIdLst>
  <p:notesMasterIdLst>
    <p:notesMasterId r:id="rId72"/>
  </p:notesMasterIdLst>
  <p:handoutMasterIdLst>
    <p:handoutMasterId r:id="rId73"/>
  </p:handoutMasterIdLst>
  <p:sldIdLst>
    <p:sldId id="1434" r:id="rId10"/>
    <p:sldId id="1421" r:id="rId11"/>
    <p:sldId id="1422" r:id="rId12"/>
    <p:sldId id="1433" r:id="rId13"/>
    <p:sldId id="1441" r:id="rId14"/>
    <p:sldId id="1442" r:id="rId15"/>
    <p:sldId id="1432" r:id="rId16"/>
    <p:sldId id="1427" r:id="rId17"/>
    <p:sldId id="1429" r:id="rId18"/>
    <p:sldId id="1292" r:id="rId19"/>
    <p:sldId id="1293" r:id="rId20"/>
    <p:sldId id="1294" r:id="rId21"/>
    <p:sldId id="1295" r:id="rId22"/>
    <p:sldId id="1296" r:id="rId23"/>
    <p:sldId id="1507" r:id="rId24"/>
    <p:sldId id="1511" r:id="rId25"/>
    <p:sldId id="1508" r:id="rId26"/>
    <p:sldId id="1510" r:id="rId27"/>
    <p:sldId id="1512" r:id="rId28"/>
    <p:sldId id="1431" r:id="rId29"/>
    <p:sldId id="1450" r:id="rId30"/>
    <p:sldId id="1454" r:id="rId31"/>
    <p:sldId id="1455" r:id="rId32"/>
    <p:sldId id="1451" r:id="rId33"/>
    <p:sldId id="1452" r:id="rId34"/>
    <p:sldId id="1453" r:id="rId35"/>
    <p:sldId id="1437" r:id="rId36"/>
    <p:sldId id="1395" r:id="rId37"/>
    <p:sldId id="1396" r:id="rId38"/>
    <p:sldId id="1397" r:id="rId39"/>
    <p:sldId id="1490" r:id="rId40"/>
    <p:sldId id="1436" r:id="rId41"/>
    <p:sldId id="1398" r:id="rId42"/>
    <p:sldId id="1399" r:id="rId43"/>
    <p:sldId id="1400" r:id="rId44"/>
    <p:sldId id="1401" r:id="rId45"/>
    <p:sldId id="1438" r:id="rId46"/>
    <p:sldId id="1456" r:id="rId47"/>
    <p:sldId id="1402" r:id="rId48"/>
    <p:sldId id="1403" r:id="rId49"/>
    <p:sldId id="1404" r:id="rId50"/>
    <p:sldId id="1513" r:id="rId51"/>
    <p:sldId id="1514" r:id="rId52"/>
    <p:sldId id="1515" r:id="rId53"/>
    <p:sldId id="1516" r:id="rId54"/>
    <p:sldId id="1517" r:id="rId55"/>
    <p:sldId id="1518" r:id="rId56"/>
    <p:sldId id="1519" r:id="rId57"/>
    <p:sldId id="1520" r:id="rId58"/>
    <p:sldId id="1521" r:id="rId59"/>
    <p:sldId id="1522" r:id="rId60"/>
    <p:sldId id="1523" r:id="rId61"/>
    <p:sldId id="1524" r:id="rId62"/>
    <p:sldId id="1525" r:id="rId63"/>
    <p:sldId id="1526" r:id="rId64"/>
    <p:sldId id="1527" r:id="rId65"/>
    <p:sldId id="1528" r:id="rId66"/>
    <p:sldId id="1529" r:id="rId67"/>
    <p:sldId id="1530" r:id="rId68"/>
    <p:sldId id="1531" r:id="rId69"/>
    <p:sldId id="1532" r:id="rId70"/>
    <p:sldId id="1533" r:id="rId71"/>
  </p:sldIdLst>
  <p:sldSz cx="10059988" cy="7773988"/>
  <p:notesSz cx="6781800" cy="9926638"/>
  <p:defaultTextStyle>
    <a:defPPr>
      <a:defRPr lang="en-US"/>
    </a:defPPr>
    <a:lvl1pPr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1pPr>
    <a:lvl2pPr marL="449782"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2pPr>
    <a:lvl3pPr marL="899559"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3pPr>
    <a:lvl4pPr marL="1349358"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4pPr>
    <a:lvl5pPr marL="1799136"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5pPr>
    <a:lvl6pPr marL="2248924" algn="l" defTabSz="899559" rtl="0" eaLnBrk="1" latinLnBrk="0" hangingPunct="1">
      <a:defRPr kumimoji="1" sz="2000" kern="1200">
        <a:solidFill>
          <a:schemeClr val="tx1"/>
        </a:solidFill>
        <a:latin typeface="Arial" pitchFamily="34" charset="0"/>
        <a:ea typeface="新細明體" pitchFamily="18" charset="-120"/>
        <a:cs typeface="+mn-cs"/>
      </a:defRPr>
    </a:lvl6pPr>
    <a:lvl7pPr marL="2698705" algn="l" defTabSz="899559" rtl="0" eaLnBrk="1" latinLnBrk="0" hangingPunct="1">
      <a:defRPr kumimoji="1" sz="2000" kern="1200">
        <a:solidFill>
          <a:schemeClr val="tx1"/>
        </a:solidFill>
        <a:latin typeface="Arial" pitchFamily="34" charset="0"/>
        <a:ea typeface="新細明體" pitchFamily="18" charset="-120"/>
        <a:cs typeface="+mn-cs"/>
      </a:defRPr>
    </a:lvl7pPr>
    <a:lvl8pPr marL="3148490" algn="l" defTabSz="899559" rtl="0" eaLnBrk="1" latinLnBrk="0" hangingPunct="1">
      <a:defRPr kumimoji="1" sz="2000" kern="1200">
        <a:solidFill>
          <a:schemeClr val="tx1"/>
        </a:solidFill>
        <a:latin typeface="Arial" pitchFamily="34" charset="0"/>
        <a:ea typeface="新細明體" pitchFamily="18" charset="-120"/>
        <a:cs typeface="+mn-cs"/>
      </a:defRPr>
    </a:lvl8pPr>
    <a:lvl9pPr marL="3598271" algn="l" defTabSz="899559" rtl="0" eaLnBrk="1" latinLnBrk="0" hangingPunct="1">
      <a:defRPr kumimoji="1" sz="2000" kern="1200">
        <a:solidFill>
          <a:schemeClr val="tx1"/>
        </a:solidFill>
        <a:latin typeface="Arial" pitchFamily="34" charset="0"/>
        <a:ea typeface="新細明體" pitchFamily="18" charset="-120"/>
        <a:cs typeface="+mn-cs"/>
      </a:defRPr>
    </a:lvl9pPr>
  </p:defaultTextStyle>
  <p:extLst>
    <p:ext uri="{521415D9-36F7-43E2-AB2F-B90AF26B5E84}">
      <p14:sectionLst xmlns:p14="http://schemas.microsoft.com/office/powerpoint/2010/main">
        <p14:section name="預設章節" id="{EE2B80CB-5C81-4934-ADC1-2C57D5D59C46}">
          <p14:sldIdLst>
            <p14:sldId id="1434"/>
            <p14:sldId id="1421"/>
            <p14:sldId id="1422"/>
            <p14:sldId id="1433"/>
            <p14:sldId id="1441"/>
            <p14:sldId id="1442"/>
            <p14:sldId id="1432"/>
            <p14:sldId id="1427"/>
            <p14:sldId id="1429"/>
            <p14:sldId id="1292"/>
            <p14:sldId id="1293"/>
            <p14:sldId id="1294"/>
            <p14:sldId id="1295"/>
            <p14:sldId id="1296"/>
            <p14:sldId id="1507"/>
            <p14:sldId id="1511"/>
            <p14:sldId id="1508"/>
            <p14:sldId id="1510"/>
            <p14:sldId id="1512"/>
            <p14:sldId id="1431"/>
            <p14:sldId id="1450"/>
            <p14:sldId id="1454"/>
            <p14:sldId id="1455"/>
            <p14:sldId id="1451"/>
            <p14:sldId id="1452"/>
            <p14:sldId id="1453"/>
            <p14:sldId id="1437"/>
            <p14:sldId id="1395"/>
            <p14:sldId id="1396"/>
            <p14:sldId id="1397"/>
            <p14:sldId id="1490"/>
            <p14:sldId id="1436"/>
            <p14:sldId id="1398"/>
            <p14:sldId id="1399"/>
            <p14:sldId id="1400"/>
            <p14:sldId id="1401"/>
            <p14:sldId id="1438"/>
            <p14:sldId id="1456"/>
            <p14:sldId id="1402"/>
            <p14:sldId id="1403"/>
            <p14:sldId id="1404"/>
            <p14:sldId id="1513"/>
            <p14:sldId id="1514"/>
            <p14:sldId id="1515"/>
            <p14:sldId id="1516"/>
            <p14:sldId id="1517"/>
            <p14:sldId id="1518"/>
            <p14:sldId id="1519"/>
            <p14:sldId id="1520"/>
            <p14:sldId id="1521"/>
            <p14:sldId id="1522"/>
            <p14:sldId id="1523"/>
            <p14:sldId id="1524"/>
            <p14:sldId id="1525"/>
            <p14:sldId id="1526"/>
            <p14:sldId id="1527"/>
            <p14:sldId id="1528"/>
            <p14:sldId id="1529"/>
            <p14:sldId id="1530"/>
            <p14:sldId id="1531"/>
            <p14:sldId id="1532"/>
            <p14:sldId id="1533"/>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irlechiang"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0558FF"/>
    <a:srgbClr val="002776"/>
    <a:srgbClr val="FCFC74"/>
    <a:srgbClr val="C9DD03"/>
    <a:srgbClr val="3C8A2E"/>
    <a:srgbClr val="72C7E7"/>
    <a:srgbClr val="00A1DE"/>
    <a:srgbClr val="A4D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8D230F3-CF80-4859-8CE7-A43EE81993B5}" styleName="淺色樣式 1 - 輔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淺色樣式 3 - 輔色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8FB837D-C827-4EFA-A057-4D05807E0F7C}" styleName="佈景主題樣式 1 - 輔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佈景主題樣式 1 - 輔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A111915-BE36-4E01-A7E5-04B1672EAD32}" styleName="淺色樣式 2 - 輔色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中等深淺樣式 1 - 輔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淺色樣式 2 - 輔色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43" autoAdjust="0"/>
    <p:restoredTop sz="93874" autoAdjust="0"/>
  </p:normalViewPr>
  <p:slideViewPr>
    <p:cSldViewPr>
      <p:cViewPr>
        <p:scale>
          <a:sx n="66" d="100"/>
          <a:sy n="66" d="100"/>
        </p:scale>
        <p:origin x="-264" y="96"/>
      </p:cViewPr>
      <p:guideLst>
        <p:guide orient="horz" pos="2449"/>
        <p:guide pos="3169"/>
      </p:guideLst>
    </p:cSldViewPr>
  </p:slideViewPr>
  <p:notesTextViewPr>
    <p:cViewPr>
      <p:scale>
        <a:sx n="100" d="100"/>
        <a:sy n="100" d="100"/>
      </p:scale>
      <p:origin x="0" y="0"/>
    </p:cViewPr>
  </p:notesTextViewPr>
  <p:sorterViewPr>
    <p:cViewPr>
      <p:scale>
        <a:sx n="100" d="100"/>
        <a:sy n="100" d="100"/>
      </p:scale>
      <p:origin x="0" y="21690"/>
    </p:cViewPr>
  </p:sorterViewPr>
  <p:notesViewPr>
    <p:cSldViewPr>
      <p:cViewPr varScale="1">
        <p:scale>
          <a:sx n="48" d="100"/>
          <a:sy n="48" d="100"/>
        </p:scale>
        <p:origin x="-2994" y="-108"/>
      </p:cViewPr>
      <p:guideLst>
        <p:guide orient="horz" pos="3127"/>
        <p:guide pos="21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641962-825C-4027-BF48-748FD7206ED3}" type="doc">
      <dgm:prSet loTypeId="urn:microsoft.com/office/officeart/2005/8/layout/cycle6" loCatId="relationship" qsTypeId="urn:microsoft.com/office/officeart/2005/8/quickstyle/3d1" qsCatId="3D" csTypeId="urn:microsoft.com/office/officeart/2005/8/colors/colorful2" csCatId="colorful" phldr="1"/>
      <dgm:spPr/>
      <dgm:t>
        <a:bodyPr/>
        <a:lstStyle/>
        <a:p>
          <a:endParaRPr lang="zh-TW" altLang="en-US"/>
        </a:p>
      </dgm:t>
    </dgm:pt>
    <dgm:pt modelId="{51ABA9D3-2540-45A4-9520-27457E42BE72}">
      <dgm:prSet phldrT="[Text]" custT="1"/>
      <dgm:spPr/>
      <dgm:t>
        <a:bodyPr/>
        <a:lstStyle/>
        <a:p>
          <a:r>
            <a:rPr lang="zh-TW" altLang="en-US" sz="1800" dirty="0" smtClean="0">
              <a:latin typeface="微軟正黑體" pitchFamily="34" charset="-120"/>
              <a:ea typeface="微軟正黑體" pitchFamily="34" charset="-120"/>
            </a:rPr>
            <a:t>必須辨識出被投資者之</a:t>
          </a:r>
          <a:r>
            <a:rPr lang="zh-TW" altLang="en-US" sz="1800" b="1" u="sng" dirty="0" smtClean="0">
              <a:latin typeface="微軟正黑體" pitchFamily="34" charset="-120"/>
              <a:ea typeface="微軟正黑體" pitchFamily="34" charset="-120"/>
            </a:rPr>
            <a:t>攸關活動</a:t>
          </a:r>
          <a:endParaRPr lang="zh-TW" altLang="en-US" sz="1800" b="1" u="sng" dirty="0">
            <a:latin typeface="微軟正黑體" pitchFamily="34" charset="-120"/>
            <a:ea typeface="微軟正黑體" pitchFamily="34" charset="-120"/>
          </a:endParaRPr>
        </a:p>
      </dgm:t>
    </dgm:pt>
    <dgm:pt modelId="{871B3CEE-F3DF-475E-9864-2A255981B804}" type="parTrans" cxnId="{0C0985EE-EB16-4B6C-B263-53E640170821}">
      <dgm:prSet/>
      <dgm:spPr/>
      <dgm:t>
        <a:bodyPr/>
        <a:lstStyle/>
        <a:p>
          <a:endParaRPr lang="zh-TW" altLang="en-US" sz="1600">
            <a:solidFill>
              <a:schemeClr val="tx1"/>
            </a:solidFill>
            <a:latin typeface="微軟正黑體" pitchFamily="34" charset="-120"/>
            <a:ea typeface="微軟正黑體" pitchFamily="34" charset="-120"/>
          </a:endParaRPr>
        </a:p>
      </dgm:t>
    </dgm:pt>
    <dgm:pt modelId="{CEE02F50-28E1-4E6D-88BD-2D0A3DAA84B6}" type="sibTrans" cxnId="{0C0985EE-EB16-4B6C-B263-53E640170821}">
      <dgm:prSet/>
      <dgm:spPr/>
      <dgm:t>
        <a:bodyPr/>
        <a:lstStyle/>
        <a:p>
          <a:endParaRPr lang="zh-TW" altLang="en-US" sz="1600">
            <a:solidFill>
              <a:schemeClr val="tx1"/>
            </a:solidFill>
            <a:latin typeface="微軟正黑體" pitchFamily="34" charset="-120"/>
            <a:ea typeface="微軟正黑體" pitchFamily="34" charset="-120"/>
          </a:endParaRPr>
        </a:p>
      </dgm:t>
    </dgm:pt>
    <dgm:pt modelId="{106C30D9-DCB5-4779-A71B-6116C4A8ECA6}">
      <dgm:prSet phldrT="[Text]" custT="1"/>
      <dgm:spPr/>
      <dgm:t>
        <a:bodyPr/>
        <a:lstStyle/>
        <a:p>
          <a:r>
            <a:rPr lang="zh-TW" altLang="en-US" sz="1600" dirty="0" smtClean="0">
              <a:latin typeface="微軟正黑體" pitchFamily="34" charset="-120"/>
              <a:ea typeface="微軟正黑體" pitchFamily="34" charset="-120"/>
            </a:rPr>
            <a:t>評估控制時，僅考慮</a:t>
          </a:r>
          <a:r>
            <a:rPr lang="zh-TW" altLang="en-US" sz="1600" b="1" dirty="0" smtClean="0">
              <a:latin typeface="微軟正黑體" pitchFamily="34" charset="-120"/>
              <a:ea typeface="微軟正黑體" pitchFamily="34" charset="-120"/>
            </a:rPr>
            <a:t>「實質性權利」</a:t>
          </a:r>
          <a:r>
            <a:rPr lang="zh-TW" altLang="en-US" sz="1600" dirty="0" smtClean="0">
              <a:latin typeface="微軟正黑體" pitchFamily="34" charset="-120"/>
              <a:ea typeface="微軟正黑體" pitchFamily="34" charset="-120"/>
            </a:rPr>
            <a:t>，不考慮「保障性權利」</a:t>
          </a:r>
          <a:r>
            <a:rPr lang="en-US" altLang="zh-TW" sz="1400" dirty="0" smtClean="0">
              <a:latin typeface="微軟正黑體" pitchFamily="34" charset="-120"/>
              <a:ea typeface="微軟正黑體" pitchFamily="34" charset="-120"/>
            </a:rPr>
            <a:t>(protective right)</a:t>
          </a:r>
          <a:endParaRPr lang="zh-TW" altLang="en-US" sz="1400" dirty="0">
            <a:latin typeface="微軟正黑體" pitchFamily="34" charset="-120"/>
            <a:ea typeface="微軟正黑體" pitchFamily="34" charset="-120"/>
          </a:endParaRPr>
        </a:p>
      </dgm:t>
    </dgm:pt>
    <dgm:pt modelId="{48076570-8817-411C-AAC1-CF88351DD802}" type="parTrans" cxnId="{E33ECF85-A11E-4139-85B7-38E6F0D4F38D}">
      <dgm:prSet/>
      <dgm:spPr/>
      <dgm:t>
        <a:bodyPr/>
        <a:lstStyle/>
        <a:p>
          <a:endParaRPr lang="zh-TW" altLang="en-US" sz="1600">
            <a:solidFill>
              <a:schemeClr val="tx1"/>
            </a:solidFill>
            <a:latin typeface="微軟正黑體" pitchFamily="34" charset="-120"/>
            <a:ea typeface="微軟正黑體" pitchFamily="34" charset="-120"/>
          </a:endParaRPr>
        </a:p>
      </dgm:t>
    </dgm:pt>
    <dgm:pt modelId="{4879B747-6CC6-41D5-A66E-F3333FCE3DB8}" type="sibTrans" cxnId="{E33ECF85-A11E-4139-85B7-38E6F0D4F38D}">
      <dgm:prSet/>
      <dgm:spPr/>
      <dgm:t>
        <a:bodyPr/>
        <a:lstStyle/>
        <a:p>
          <a:endParaRPr lang="zh-TW" altLang="en-US" sz="1600">
            <a:solidFill>
              <a:schemeClr val="tx1"/>
            </a:solidFill>
            <a:latin typeface="微軟正黑體" pitchFamily="34" charset="-120"/>
            <a:ea typeface="微軟正黑體" pitchFamily="34" charset="-120"/>
          </a:endParaRPr>
        </a:p>
      </dgm:t>
    </dgm:pt>
    <dgm:pt modelId="{8DFAFB2E-F287-4B12-9732-AED230452DD0}">
      <dgm:prSet phldrT="[Text]" custT="1"/>
      <dgm:spPr/>
      <dgm:t>
        <a:bodyPr/>
        <a:lstStyle/>
        <a:p>
          <a:r>
            <a:rPr lang="zh-TW" altLang="en-US" sz="1800" dirty="0" smtClean="0">
              <a:latin typeface="Calibri" pitchFamily="34" charset="0"/>
              <a:ea typeface="微軟正黑體" pitchFamily="34" charset="-120"/>
              <a:cs typeface="Calibri" pitchFamily="34" charset="0"/>
            </a:rPr>
            <a:t>引入</a:t>
          </a:r>
          <a:r>
            <a:rPr lang="zh-TW" altLang="en-US" sz="1800" b="1" smtClean="0">
              <a:latin typeface="Calibri" pitchFamily="34" charset="0"/>
              <a:ea typeface="微軟正黑體" pitchFamily="34" charset="-120"/>
              <a:cs typeface="Calibri" pitchFamily="34" charset="0"/>
            </a:rPr>
            <a:t>實質控制</a:t>
          </a:r>
          <a:r>
            <a:rPr lang="en-US" altLang="zh-TW" sz="1800" smtClean="0">
              <a:latin typeface="Calibri" pitchFamily="34" charset="0"/>
              <a:ea typeface="微軟正黑體" pitchFamily="34" charset="-120"/>
              <a:cs typeface="Calibri" pitchFamily="34" charset="0"/>
            </a:rPr>
            <a:t>(</a:t>
          </a:r>
          <a:r>
            <a:rPr lang="en-US" altLang="zh-TW" sz="1800" dirty="0" smtClean="0">
              <a:latin typeface="Calibri" pitchFamily="34" charset="0"/>
              <a:ea typeface="微軟正黑體" pitchFamily="34" charset="-120"/>
              <a:cs typeface="Calibri" pitchFamily="34" charset="0"/>
            </a:rPr>
            <a:t>De facto control)</a:t>
          </a:r>
          <a:r>
            <a:rPr lang="zh-TW" altLang="en-US" sz="1800" dirty="0" smtClean="0">
              <a:latin typeface="Calibri" pitchFamily="34" charset="0"/>
              <a:ea typeface="微軟正黑體" pitchFamily="34" charset="-120"/>
              <a:cs typeface="Calibri" pitchFamily="34" charset="0"/>
            </a:rPr>
            <a:t>概念</a:t>
          </a:r>
          <a:endParaRPr lang="zh-TW" altLang="en-US" sz="1800" dirty="0">
            <a:latin typeface="Calibri" pitchFamily="34" charset="0"/>
            <a:ea typeface="微軟正黑體" pitchFamily="34" charset="-120"/>
            <a:cs typeface="Calibri" pitchFamily="34" charset="0"/>
          </a:endParaRPr>
        </a:p>
      </dgm:t>
    </dgm:pt>
    <dgm:pt modelId="{7369EA61-6243-438C-9369-7029877A3686}" type="parTrans" cxnId="{D2DDEB8B-1B0F-42D7-A64B-CE38FE6EF2C9}">
      <dgm:prSet/>
      <dgm:spPr/>
      <dgm:t>
        <a:bodyPr/>
        <a:lstStyle/>
        <a:p>
          <a:endParaRPr lang="zh-TW" altLang="en-US" sz="1600">
            <a:solidFill>
              <a:schemeClr val="tx1"/>
            </a:solidFill>
            <a:latin typeface="微軟正黑體" pitchFamily="34" charset="-120"/>
            <a:ea typeface="微軟正黑體" pitchFamily="34" charset="-120"/>
          </a:endParaRPr>
        </a:p>
      </dgm:t>
    </dgm:pt>
    <dgm:pt modelId="{06C5A296-9E3A-4D87-8116-9B602E8F8BD1}" type="sibTrans" cxnId="{D2DDEB8B-1B0F-42D7-A64B-CE38FE6EF2C9}">
      <dgm:prSet/>
      <dgm:spPr/>
      <dgm:t>
        <a:bodyPr/>
        <a:lstStyle/>
        <a:p>
          <a:endParaRPr lang="zh-TW" altLang="en-US" sz="1600">
            <a:solidFill>
              <a:schemeClr val="tx1"/>
            </a:solidFill>
            <a:latin typeface="微軟正黑體" pitchFamily="34" charset="-120"/>
            <a:ea typeface="微軟正黑體" pitchFamily="34" charset="-120"/>
          </a:endParaRPr>
        </a:p>
      </dgm:t>
    </dgm:pt>
    <dgm:pt modelId="{13B82232-491D-444B-9745-CBC4BA5A1060}">
      <dgm:prSet phldrT="[Text]" custT="1"/>
      <dgm:spPr/>
      <dgm:t>
        <a:bodyPr/>
        <a:lstStyle/>
        <a:p>
          <a:r>
            <a:rPr lang="zh-TW" altLang="en-US" sz="1800" dirty="0" smtClean="0">
              <a:latin typeface="微軟正黑體" pitchFamily="34" charset="-120"/>
              <a:ea typeface="微軟正黑體" pitchFamily="34" charset="-120"/>
            </a:rPr>
            <a:t>以「</a:t>
          </a:r>
          <a:r>
            <a:rPr lang="zh-TW" altLang="en-US" sz="1800" b="1" dirty="0" smtClean="0">
              <a:latin typeface="微軟正黑體" pitchFamily="34" charset="-120"/>
              <a:ea typeface="微軟正黑體" pitchFamily="34" charset="-120"/>
            </a:rPr>
            <a:t>對變動報酬之暴險或權利</a:t>
          </a:r>
          <a:r>
            <a:rPr lang="zh-TW" altLang="en-US" sz="1800" dirty="0" smtClean="0">
              <a:latin typeface="微軟正黑體" pitchFamily="34" charset="-120"/>
              <a:ea typeface="微軟正黑體" pitchFamily="34" charset="-120"/>
            </a:rPr>
            <a:t>」概念取代「風險與報酬」概念</a:t>
          </a:r>
          <a:endParaRPr lang="zh-TW" altLang="en-US" sz="1800" dirty="0">
            <a:latin typeface="微軟正黑體" pitchFamily="34" charset="-120"/>
            <a:ea typeface="微軟正黑體" pitchFamily="34" charset="-120"/>
          </a:endParaRPr>
        </a:p>
      </dgm:t>
    </dgm:pt>
    <dgm:pt modelId="{B2AE5BFE-55A0-48DB-8401-ED2E04E9F57E}" type="parTrans" cxnId="{DF269EAF-7489-4FC2-8583-8E2E23358712}">
      <dgm:prSet/>
      <dgm:spPr/>
      <dgm:t>
        <a:bodyPr/>
        <a:lstStyle/>
        <a:p>
          <a:endParaRPr lang="zh-TW" altLang="en-US" sz="1600">
            <a:solidFill>
              <a:schemeClr val="tx1"/>
            </a:solidFill>
            <a:latin typeface="微軟正黑體" pitchFamily="34" charset="-120"/>
            <a:ea typeface="微軟正黑體" pitchFamily="34" charset="-120"/>
          </a:endParaRPr>
        </a:p>
      </dgm:t>
    </dgm:pt>
    <dgm:pt modelId="{9375C8C8-2D0E-4626-A17B-A954AEA8E3D0}" type="sibTrans" cxnId="{DF269EAF-7489-4FC2-8583-8E2E23358712}">
      <dgm:prSet/>
      <dgm:spPr/>
      <dgm:t>
        <a:bodyPr/>
        <a:lstStyle/>
        <a:p>
          <a:endParaRPr lang="zh-TW" altLang="en-US" sz="1600">
            <a:solidFill>
              <a:schemeClr val="tx1"/>
            </a:solidFill>
            <a:latin typeface="微軟正黑體" pitchFamily="34" charset="-120"/>
            <a:ea typeface="微軟正黑體" pitchFamily="34" charset="-120"/>
          </a:endParaRPr>
        </a:p>
      </dgm:t>
    </dgm:pt>
    <dgm:pt modelId="{2F29675B-39D8-4AE3-A750-257DCD54AE81}">
      <dgm:prSet phldrT="[Text]" custT="1"/>
      <dgm:spPr/>
      <dgm:t>
        <a:bodyPr/>
        <a:lstStyle/>
        <a:p>
          <a:r>
            <a:rPr lang="zh-TW" altLang="en-US" sz="1800" dirty="0" smtClean="0">
              <a:latin typeface="微軟正黑體" pitchFamily="34" charset="-120"/>
              <a:ea typeface="微軟正黑體" pitchFamily="34" charset="-120"/>
            </a:rPr>
            <a:t>增加「</a:t>
          </a:r>
          <a:r>
            <a:rPr lang="zh-TW" altLang="en-US" sz="1800" b="1" dirty="0" smtClean="0">
              <a:latin typeface="微軟正黑體" pitchFamily="34" charset="-120"/>
              <a:ea typeface="微軟正黑體" pitchFamily="34" charset="-120"/>
            </a:rPr>
            <a:t>代理關係</a:t>
          </a:r>
          <a:r>
            <a:rPr lang="zh-TW" altLang="en-US" sz="1800" dirty="0" smtClean="0">
              <a:latin typeface="微軟正黑體" pitchFamily="34" charset="-120"/>
              <a:ea typeface="微軟正黑體" pitchFamily="34" charset="-120"/>
            </a:rPr>
            <a:t>」相關指引</a:t>
          </a:r>
          <a:endParaRPr lang="zh-TW" altLang="en-US" sz="1800" dirty="0">
            <a:latin typeface="微軟正黑體" pitchFamily="34" charset="-120"/>
            <a:ea typeface="微軟正黑體" pitchFamily="34" charset="-120"/>
          </a:endParaRPr>
        </a:p>
      </dgm:t>
    </dgm:pt>
    <dgm:pt modelId="{650DF17F-C81A-449D-93D3-84C168532706}" type="parTrans" cxnId="{09FD6125-B916-4CD8-A430-8348346A8716}">
      <dgm:prSet/>
      <dgm:spPr/>
      <dgm:t>
        <a:bodyPr/>
        <a:lstStyle/>
        <a:p>
          <a:endParaRPr lang="zh-TW" altLang="en-US"/>
        </a:p>
      </dgm:t>
    </dgm:pt>
    <dgm:pt modelId="{C92974C5-3F31-4827-9377-27EDF9E53DAD}" type="sibTrans" cxnId="{09FD6125-B916-4CD8-A430-8348346A8716}">
      <dgm:prSet/>
      <dgm:spPr/>
      <dgm:t>
        <a:bodyPr/>
        <a:lstStyle/>
        <a:p>
          <a:endParaRPr lang="zh-TW" altLang="en-US"/>
        </a:p>
      </dgm:t>
    </dgm:pt>
    <dgm:pt modelId="{02C8957D-E156-440F-98B5-2A135B02818E}" type="pres">
      <dgm:prSet presAssocID="{63641962-825C-4027-BF48-748FD7206ED3}" presName="cycle" presStyleCnt="0">
        <dgm:presLayoutVars>
          <dgm:dir/>
          <dgm:resizeHandles val="exact"/>
        </dgm:presLayoutVars>
      </dgm:prSet>
      <dgm:spPr/>
      <dgm:t>
        <a:bodyPr/>
        <a:lstStyle/>
        <a:p>
          <a:endParaRPr lang="zh-TW" altLang="en-US"/>
        </a:p>
      </dgm:t>
    </dgm:pt>
    <dgm:pt modelId="{3813980A-B0C7-4D54-BAC5-85C6FBFF0ECA}" type="pres">
      <dgm:prSet presAssocID="{51ABA9D3-2540-45A4-9520-27457E42BE72}" presName="node" presStyleLbl="node1" presStyleIdx="0" presStyleCnt="5" custScaleX="152913">
        <dgm:presLayoutVars>
          <dgm:bulletEnabled val="1"/>
        </dgm:presLayoutVars>
      </dgm:prSet>
      <dgm:spPr/>
      <dgm:t>
        <a:bodyPr/>
        <a:lstStyle/>
        <a:p>
          <a:endParaRPr lang="zh-TW" altLang="en-US"/>
        </a:p>
      </dgm:t>
    </dgm:pt>
    <dgm:pt modelId="{DE982B0A-74C7-4137-A96D-E95169FC2895}" type="pres">
      <dgm:prSet presAssocID="{51ABA9D3-2540-45A4-9520-27457E42BE72}" presName="spNode" presStyleCnt="0"/>
      <dgm:spPr/>
      <dgm:t>
        <a:bodyPr/>
        <a:lstStyle/>
        <a:p>
          <a:endParaRPr lang="zh-TW" altLang="en-US"/>
        </a:p>
      </dgm:t>
    </dgm:pt>
    <dgm:pt modelId="{A53DBA51-9E58-4EAA-976C-D3555C221F11}" type="pres">
      <dgm:prSet presAssocID="{CEE02F50-28E1-4E6D-88BD-2D0A3DAA84B6}" presName="sibTrans" presStyleLbl="sibTrans1D1" presStyleIdx="0" presStyleCnt="5"/>
      <dgm:spPr/>
      <dgm:t>
        <a:bodyPr/>
        <a:lstStyle/>
        <a:p>
          <a:endParaRPr lang="zh-TW" altLang="en-US"/>
        </a:p>
      </dgm:t>
    </dgm:pt>
    <dgm:pt modelId="{72BD8A67-1422-4670-8874-766E224371D3}" type="pres">
      <dgm:prSet presAssocID="{106C30D9-DCB5-4779-A71B-6116C4A8ECA6}" presName="node" presStyleLbl="node1" presStyleIdx="1" presStyleCnt="5" custScaleX="152913">
        <dgm:presLayoutVars>
          <dgm:bulletEnabled val="1"/>
        </dgm:presLayoutVars>
      </dgm:prSet>
      <dgm:spPr/>
      <dgm:t>
        <a:bodyPr/>
        <a:lstStyle/>
        <a:p>
          <a:endParaRPr lang="zh-TW" altLang="en-US"/>
        </a:p>
      </dgm:t>
    </dgm:pt>
    <dgm:pt modelId="{F26B715B-7C94-4838-AD94-98976B155C15}" type="pres">
      <dgm:prSet presAssocID="{106C30D9-DCB5-4779-A71B-6116C4A8ECA6}" presName="spNode" presStyleCnt="0"/>
      <dgm:spPr/>
      <dgm:t>
        <a:bodyPr/>
        <a:lstStyle/>
        <a:p>
          <a:endParaRPr lang="zh-TW" altLang="en-US"/>
        </a:p>
      </dgm:t>
    </dgm:pt>
    <dgm:pt modelId="{6ED144F9-A2BA-41BA-BAFD-62667B4513C4}" type="pres">
      <dgm:prSet presAssocID="{4879B747-6CC6-41D5-A66E-F3333FCE3DB8}" presName="sibTrans" presStyleLbl="sibTrans1D1" presStyleIdx="1" presStyleCnt="5"/>
      <dgm:spPr/>
      <dgm:t>
        <a:bodyPr/>
        <a:lstStyle/>
        <a:p>
          <a:endParaRPr lang="zh-TW" altLang="en-US"/>
        </a:p>
      </dgm:t>
    </dgm:pt>
    <dgm:pt modelId="{4D7B5A32-5EFF-4F1E-B703-4FDFCD6590C7}" type="pres">
      <dgm:prSet presAssocID="{8DFAFB2E-F287-4B12-9732-AED230452DD0}" presName="node" presStyleLbl="node1" presStyleIdx="2" presStyleCnt="5" custScaleX="124188" custRadScaleRad="101935" custRadScaleInc="-6129">
        <dgm:presLayoutVars>
          <dgm:bulletEnabled val="1"/>
        </dgm:presLayoutVars>
      </dgm:prSet>
      <dgm:spPr/>
      <dgm:t>
        <a:bodyPr/>
        <a:lstStyle/>
        <a:p>
          <a:endParaRPr lang="zh-TW" altLang="en-US"/>
        </a:p>
      </dgm:t>
    </dgm:pt>
    <dgm:pt modelId="{DB3F7981-0A10-45CC-9D4A-D714CFAB5C9B}" type="pres">
      <dgm:prSet presAssocID="{8DFAFB2E-F287-4B12-9732-AED230452DD0}" presName="spNode" presStyleCnt="0"/>
      <dgm:spPr/>
      <dgm:t>
        <a:bodyPr/>
        <a:lstStyle/>
        <a:p>
          <a:endParaRPr lang="zh-TW" altLang="en-US"/>
        </a:p>
      </dgm:t>
    </dgm:pt>
    <dgm:pt modelId="{4E76F620-CEFA-4382-A30D-379B129DD6AE}" type="pres">
      <dgm:prSet presAssocID="{06C5A296-9E3A-4D87-8116-9B602E8F8BD1}" presName="sibTrans" presStyleLbl="sibTrans1D1" presStyleIdx="2" presStyleCnt="5"/>
      <dgm:spPr/>
      <dgm:t>
        <a:bodyPr/>
        <a:lstStyle/>
        <a:p>
          <a:endParaRPr lang="zh-TW" altLang="en-US"/>
        </a:p>
      </dgm:t>
    </dgm:pt>
    <dgm:pt modelId="{330038F5-EDC3-42ED-8136-F051FE752754}" type="pres">
      <dgm:prSet presAssocID="{2F29675B-39D8-4AE3-A750-257DCD54AE81}" presName="node" presStyleLbl="node1" presStyleIdx="3" presStyleCnt="5">
        <dgm:presLayoutVars>
          <dgm:bulletEnabled val="1"/>
        </dgm:presLayoutVars>
      </dgm:prSet>
      <dgm:spPr/>
      <dgm:t>
        <a:bodyPr/>
        <a:lstStyle/>
        <a:p>
          <a:endParaRPr lang="zh-TW" altLang="en-US"/>
        </a:p>
      </dgm:t>
    </dgm:pt>
    <dgm:pt modelId="{3ADE30C1-4519-44EC-8412-E75E0D8BB043}" type="pres">
      <dgm:prSet presAssocID="{2F29675B-39D8-4AE3-A750-257DCD54AE81}" presName="spNode" presStyleCnt="0"/>
      <dgm:spPr/>
      <dgm:t>
        <a:bodyPr/>
        <a:lstStyle/>
        <a:p>
          <a:endParaRPr lang="zh-TW" altLang="en-US"/>
        </a:p>
      </dgm:t>
    </dgm:pt>
    <dgm:pt modelId="{5C1B7EF5-DE0E-47D8-A482-7882A74BDBB2}" type="pres">
      <dgm:prSet presAssocID="{C92974C5-3F31-4827-9377-27EDF9E53DAD}" presName="sibTrans" presStyleLbl="sibTrans1D1" presStyleIdx="3" presStyleCnt="5"/>
      <dgm:spPr/>
      <dgm:t>
        <a:bodyPr/>
        <a:lstStyle/>
        <a:p>
          <a:endParaRPr lang="zh-TW" altLang="en-US"/>
        </a:p>
      </dgm:t>
    </dgm:pt>
    <dgm:pt modelId="{DC66EF41-2D14-4240-ADD8-E3A4D9353782}" type="pres">
      <dgm:prSet presAssocID="{13B82232-491D-444B-9745-CBC4BA5A1060}" presName="node" presStyleLbl="node1" presStyleIdx="4" presStyleCnt="5" custScaleX="152913">
        <dgm:presLayoutVars>
          <dgm:bulletEnabled val="1"/>
        </dgm:presLayoutVars>
      </dgm:prSet>
      <dgm:spPr/>
      <dgm:t>
        <a:bodyPr/>
        <a:lstStyle/>
        <a:p>
          <a:endParaRPr lang="zh-TW" altLang="en-US"/>
        </a:p>
      </dgm:t>
    </dgm:pt>
    <dgm:pt modelId="{1DDE6067-4DD9-4506-8455-798DFAE5A79F}" type="pres">
      <dgm:prSet presAssocID="{13B82232-491D-444B-9745-CBC4BA5A1060}" presName="spNode" presStyleCnt="0"/>
      <dgm:spPr/>
      <dgm:t>
        <a:bodyPr/>
        <a:lstStyle/>
        <a:p>
          <a:endParaRPr lang="zh-TW" altLang="en-US"/>
        </a:p>
      </dgm:t>
    </dgm:pt>
    <dgm:pt modelId="{F0B98C61-EC46-4701-AC94-3FBA84CB2A03}" type="pres">
      <dgm:prSet presAssocID="{9375C8C8-2D0E-4626-A17B-A954AEA8E3D0}" presName="sibTrans" presStyleLbl="sibTrans1D1" presStyleIdx="4" presStyleCnt="5"/>
      <dgm:spPr/>
      <dgm:t>
        <a:bodyPr/>
        <a:lstStyle/>
        <a:p>
          <a:endParaRPr lang="zh-TW" altLang="en-US"/>
        </a:p>
      </dgm:t>
    </dgm:pt>
  </dgm:ptLst>
  <dgm:cxnLst>
    <dgm:cxn modelId="{8BB89E88-9DBE-42AB-87FD-5C708415986E}" type="presOf" srcId="{4879B747-6CC6-41D5-A66E-F3333FCE3DB8}" destId="{6ED144F9-A2BA-41BA-BAFD-62667B4513C4}" srcOrd="0" destOrd="0" presId="urn:microsoft.com/office/officeart/2005/8/layout/cycle6"/>
    <dgm:cxn modelId="{09FD6125-B916-4CD8-A430-8348346A8716}" srcId="{63641962-825C-4027-BF48-748FD7206ED3}" destId="{2F29675B-39D8-4AE3-A750-257DCD54AE81}" srcOrd="3" destOrd="0" parTransId="{650DF17F-C81A-449D-93D3-84C168532706}" sibTransId="{C92974C5-3F31-4827-9377-27EDF9E53DAD}"/>
    <dgm:cxn modelId="{DF269EAF-7489-4FC2-8583-8E2E23358712}" srcId="{63641962-825C-4027-BF48-748FD7206ED3}" destId="{13B82232-491D-444B-9745-CBC4BA5A1060}" srcOrd="4" destOrd="0" parTransId="{B2AE5BFE-55A0-48DB-8401-ED2E04E9F57E}" sibTransId="{9375C8C8-2D0E-4626-A17B-A954AEA8E3D0}"/>
    <dgm:cxn modelId="{7A074301-2309-4793-B98D-5FE0D82916E5}" type="presOf" srcId="{06C5A296-9E3A-4D87-8116-9B602E8F8BD1}" destId="{4E76F620-CEFA-4382-A30D-379B129DD6AE}" srcOrd="0" destOrd="0" presId="urn:microsoft.com/office/officeart/2005/8/layout/cycle6"/>
    <dgm:cxn modelId="{3495EC9E-7407-4C3B-8F69-242281BEC40A}" type="presOf" srcId="{106C30D9-DCB5-4779-A71B-6116C4A8ECA6}" destId="{72BD8A67-1422-4670-8874-766E224371D3}" srcOrd="0" destOrd="0" presId="urn:microsoft.com/office/officeart/2005/8/layout/cycle6"/>
    <dgm:cxn modelId="{3DCD92D1-3171-4BA6-ACE0-CA710934F4C2}" type="presOf" srcId="{CEE02F50-28E1-4E6D-88BD-2D0A3DAA84B6}" destId="{A53DBA51-9E58-4EAA-976C-D3555C221F11}" srcOrd="0" destOrd="0" presId="urn:microsoft.com/office/officeart/2005/8/layout/cycle6"/>
    <dgm:cxn modelId="{76D76329-BE11-427B-A912-A33FDAE1C995}" type="presOf" srcId="{13B82232-491D-444B-9745-CBC4BA5A1060}" destId="{DC66EF41-2D14-4240-ADD8-E3A4D9353782}" srcOrd="0" destOrd="0" presId="urn:microsoft.com/office/officeart/2005/8/layout/cycle6"/>
    <dgm:cxn modelId="{124FA299-D2D6-4A89-9025-376129FEE6F0}" type="presOf" srcId="{63641962-825C-4027-BF48-748FD7206ED3}" destId="{02C8957D-E156-440F-98B5-2A135B02818E}" srcOrd="0" destOrd="0" presId="urn:microsoft.com/office/officeart/2005/8/layout/cycle6"/>
    <dgm:cxn modelId="{0C0985EE-EB16-4B6C-B263-53E640170821}" srcId="{63641962-825C-4027-BF48-748FD7206ED3}" destId="{51ABA9D3-2540-45A4-9520-27457E42BE72}" srcOrd="0" destOrd="0" parTransId="{871B3CEE-F3DF-475E-9864-2A255981B804}" sibTransId="{CEE02F50-28E1-4E6D-88BD-2D0A3DAA84B6}"/>
    <dgm:cxn modelId="{C390592C-2A3C-4B53-A804-20B445F90F47}" type="presOf" srcId="{51ABA9D3-2540-45A4-9520-27457E42BE72}" destId="{3813980A-B0C7-4D54-BAC5-85C6FBFF0ECA}" srcOrd="0" destOrd="0" presId="urn:microsoft.com/office/officeart/2005/8/layout/cycle6"/>
    <dgm:cxn modelId="{7C62F8F5-774E-4BAD-BDBD-105136893696}" type="presOf" srcId="{2F29675B-39D8-4AE3-A750-257DCD54AE81}" destId="{330038F5-EDC3-42ED-8136-F051FE752754}" srcOrd="0" destOrd="0" presId="urn:microsoft.com/office/officeart/2005/8/layout/cycle6"/>
    <dgm:cxn modelId="{E33ECF85-A11E-4139-85B7-38E6F0D4F38D}" srcId="{63641962-825C-4027-BF48-748FD7206ED3}" destId="{106C30D9-DCB5-4779-A71B-6116C4A8ECA6}" srcOrd="1" destOrd="0" parTransId="{48076570-8817-411C-AAC1-CF88351DD802}" sibTransId="{4879B747-6CC6-41D5-A66E-F3333FCE3DB8}"/>
    <dgm:cxn modelId="{1521ADF7-6769-47D7-82A3-489E9C416545}" type="presOf" srcId="{C92974C5-3F31-4827-9377-27EDF9E53DAD}" destId="{5C1B7EF5-DE0E-47D8-A482-7882A74BDBB2}" srcOrd="0" destOrd="0" presId="urn:microsoft.com/office/officeart/2005/8/layout/cycle6"/>
    <dgm:cxn modelId="{B579E4B2-03B1-4693-9B16-9CB7DB595E30}" type="presOf" srcId="{9375C8C8-2D0E-4626-A17B-A954AEA8E3D0}" destId="{F0B98C61-EC46-4701-AC94-3FBA84CB2A03}" srcOrd="0" destOrd="0" presId="urn:microsoft.com/office/officeart/2005/8/layout/cycle6"/>
    <dgm:cxn modelId="{D2DDEB8B-1B0F-42D7-A64B-CE38FE6EF2C9}" srcId="{63641962-825C-4027-BF48-748FD7206ED3}" destId="{8DFAFB2E-F287-4B12-9732-AED230452DD0}" srcOrd="2" destOrd="0" parTransId="{7369EA61-6243-438C-9369-7029877A3686}" sibTransId="{06C5A296-9E3A-4D87-8116-9B602E8F8BD1}"/>
    <dgm:cxn modelId="{B9AB54BB-00E4-4ACA-B5BD-F3F60EDF75CC}" type="presOf" srcId="{8DFAFB2E-F287-4B12-9732-AED230452DD0}" destId="{4D7B5A32-5EFF-4F1E-B703-4FDFCD6590C7}" srcOrd="0" destOrd="0" presId="urn:microsoft.com/office/officeart/2005/8/layout/cycle6"/>
    <dgm:cxn modelId="{1F7E2B40-C59A-4301-84EE-9B966EB9B5E5}" type="presParOf" srcId="{02C8957D-E156-440F-98B5-2A135B02818E}" destId="{3813980A-B0C7-4D54-BAC5-85C6FBFF0ECA}" srcOrd="0" destOrd="0" presId="urn:microsoft.com/office/officeart/2005/8/layout/cycle6"/>
    <dgm:cxn modelId="{2730FFD4-568E-42C0-BB37-6507A8871790}" type="presParOf" srcId="{02C8957D-E156-440F-98B5-2A135B02818E}" destId="{DE982B0A-74C7-4137-A96D-E95169FC2895}" srcOrd="1" destOrd="0" presId="urn:microsoft.com/office/officeart/2005/8/layout/cycle6"/>
    <dgm:cxn modelId="{4D50AF31-D04A-4DC6-8526-0B6FD3E580BF}" type="presParOf" srcId="{02C8957D-E156-440F-98B5-2A135B02818E}" destId="{A53DBA51-9E58-4EAA-976C-D3555C221F11}" srcOrd="2" destOrd="0" presId="urn:microsoft.com/office/officeart/2005/8/layout/cycle6"/>
    <dgm:cxn modelId="{09D1B521-0277-4C41-BAB7-B963A05154D2}" type="presParOf" srcId="{02C8957D-E156-440F-98B5-2A135B02818E}" destId="{72BD8A67-1422-4670-8874-766E224371D3}" srcOrd="3" destOrd="0" presId="urn:microsoft.com/office/officeart/2005/8/layout/cycle6"/>
    <dgm:cxn modelId="{D385B3DB-9152-455B-964E-688395992494}" type="presParOf" srcId="{02C8957D-E156-440F-98B5-2A135B02818E}" destId="{F26B715B-7C94-4838-AD94-98976B155C15}" srcOrd="4" destOrd="0" presId="urn:microsoft.com/office/officeart/2005/8/layout/cycle6"/>
    <dgm:cxn modelId="{289AEBAC-2771-4266-BE19-7C547822FE75}" type="presParOf" srcId="{02C8957D-E156-440F-98B5-2A135B02818E}" destId="{6ED144F9-A2BA-41BA-BAFD-62667B4513C4}" srcOrd="5" destOrd="0" presId="urn:microsoft.com/office/officeart/2005/8/layout/cycle6"/>
    <dgm:cxn modelId="{187D49BA-B491-4019-9A41-449179C9ADD4}" type="presParOf" srcId="{02C8957D-E156-440F-98B5-2A135B02818E}" destId="{4D7B5A32-5EFF-4F1E-B703-4FDFCD6590C7}" srcOrd="6" destOrd="0" presId="urn:microsoft.com/office/officeart/2005/8/layout/cycle6"/>
    <dgm:cxn modelId="{98AC82E4-37D1-4409-A121-4BD541AFD056}" type="presParOf" srcId="{02C8957D-E156-440F-98B5-2A135B02818E}" destId="{DB3F7981-0A10-45CC-9D4A-D714CFAB5C9B}" srcOrd="7" destOrd="0" presId="urn:microsoft.com/office/officeart/2005/8/layout/cycle6"/>
    <dgm:cxn modelId="{D5B6BDE3-C9D7-4CD0-9872-B197657CA1F3}" type="presParOf" srcId="{02C8957D-E156-440F-98B5-2A135B02818E}" destId="{4E76F620-CEFA-4382-A30D-379B129DD6AE}" srcOrd="8" destOrd="0" presId="urn:microsoft.com/office/officeart/2005/8/layout/cycle6"/>
    <dgm:cxn modelId="{5C6AC224-D81C-4AB0-9675-87ED151D7C48}" type="presParOf" srcId="{02C8957D-E156-440F-98B5-2A135B02818E}" destId="{330038F5-EDC3-42ED-8136-F051FE752754}" srcOrd="9" destOrd="0" presId="urn:microsoft.com/office/officeart/2005/8/layout/cycle6"/>
    <dgm:cxn modelId="{864E6DC4-1D05-4574-90F6-50178A3C633E}" type="presParOf" srcId="{02C8957D-E156-440F-98B5-2A135B02818E}" destId="{3ADE30C1-4519-44EC-8412-E75E0D8BB043}" srcOrd="10" destOrd="0" presId="urn:microsoft.com/office/officeart/2005/8/layout/cycle6"/>
    <dgm:cxn modelId="{2CD1A47F-2A6B-4384-A430-35F83E4CB093}" type="presParOf" srcId="{02C8957D-E156-440F-98B5-2A135B02818E}" destId="{5C1B7EF5-DE0E-47D8-A482-7882A74BDBB2}" srcOrd="11" destOrd="0" presId="urn:microsoft.com/office/officeart/2005/8/layout/cycle6"/>
    <dgm:cxn modelId="{0846A1BD-E16A-4369-9E39-D6076FAEFF20}" type="presParOf" srcId="{02C8957D-E156-440F-98B5-2A135B02818E}" destId="{DC66EF41-2D14-4240-ADD8-E3A4D9353782}" srcOrd="12" destOrd="0" presId="urn:microsoft.com/office/officeart/2005/8/layout/cycle6"/>
    <dgm:cxn modelId="{E61B1736-6659-4EDB-80EF-1F8918FEB870}" type="presParOf" srcId="{02C8957D-E156-440F-98B5-2A135B02818E}" destId="{1DDE6067-4DD9-4506-8455-798DFAE5A79F}" srcOrd="13" destOrd="0" presId="urn:microsoft.com/office/officeart/2005/8/layout/cycle6"/>
    <dgm:cxn modelId="{550A8EEB-56F7-45E5-AC82-B53D3B387E82}" type="presParOf" srcId="{02C8957D-E156-440F-98B5-2A135B02818E}" destId="{F0B98C61-EC46-4701-AC94-3FBA84CB2A03}"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641962-825C-4027-BF48-748FD7206ED3}" type="doc">
      <dgm:prSet loTypeId="urn:microsoft.com/office/officeart/2005/8/layout/cycle6" loCatId="relationship" qsTypeId="urn:microsoft.com/office/officeart/2005/8/quickstyle/3d1" qsCatId="3D" csTypeId="urn:microsoft.com/office/officeart/2005/8/colors/colorful5" csCatId="colorful" phldr="1"/>
      <dgm:spPr/>
      <dgm:t>
        <a:bodyPr/>
        <a:lstStyle/>
        <a:p>
          <a:endParaRPr lang="zh-TW" altLang="en-US"/>
        </a:p>
      </dgm:t>
    </dgm:pt>
    <dgm:pt modelId="{51ABA9D3-2540-45A4-9520-27457E42BE72}">
      <dgm:prSet phldrT="[Text]" custT="1"/>
      <dgm:spPr/>
      <dgm:t>
        <a:bodyPr/>
        <a:lstStyle/>
        <a:p>
          <a:r>
            <a:rPr lang="zh-TW" altLang="en-US" sz="1800" b="1" dirty="0" smtClean="0">
              <a:solidFill>
                <a:schemeClr val="tx1"/>
              </a:solidFill>
              <a:latin typeface="Cambria Math" pitchFamily="18" charset="0"/>
              <a:ea typeface="微軟正黑體" pitchFamily="34" charset="-120"/>
            </a:rPr>
            <a:t>聯合協議下之</a:t>
          </a:r>
          <a:r>
            <a:rPr lang="en-US" altLang="zh-TW" sz="1800" b="1" dirty="0" smtClean="0">
              <a:solidFill>
                <a:schemeClr val="tx1"/>
              </a:solidFill>
              <a:latin typeface="Cambria Math" pitchFamily="18" charset="0"/>
              <a:ea typeface="微軟正黑體" pitchFamily="34" charset="-120"/>
            </a:rPr>
            <a:t/>
          </a:r>
          <a:br>
            <a:rPr lang="en-US" altLang="zh-TW" sz="1800" b="1" dirty="0" smtClean="0">
              <a:solidFill>
                <a:schemeClr val="tx1"/>
              </a:solidFill>
              <a:latin typeface="Cambria Math" pitchFamily="18" charset="0"/>
              <a:ea typeface="微軟正黑體" pitchFamily="34" charset="-120"/>
            </a:rPr>
          </a:br>
          <a:r>
            <a:rPr lang="zh-TW" altLang="en-US" sz="1800" b="1" dirty="0" smtClean="0">
              <a:solidFill>
                <a:schemeClr val="tx1"/>
              </a:solidFill>
              <a:latin typeface="Cambria Math" pitchFamily="18" charset="0"/>
              <a:ea typeface="微軟正黑體" pitchFamily="34" charset="-120"/>
            </a:rPr>
            <a:t>分類</a:t>
          </a:r>
          <a:endParaRPr lang="zh-TW" altLang="en-US" sz="1800" b="1" u="none" dirty="0">
            <a:solidFill>
              <a:schemeClr val="tx1"/>
            </a:solidFill>
            <a:latin typeface="Cambria Math" pitchFamily="18" charset="0"/>
            <a:ea typeface="微軟正黑體" pitchFamily="34" charset="-120"/>
          </a:endParaRPr>
        </a:p>
      </dgm:t>
    </dgm:pt>
    <dgm:pt modelId="{871B3CEE-F3DF-475E-9864-2A255981B804}" type="parTrans" cxnId="{0C0985EE-EB16-4B6C-B263-53E640170821}">
      <dgm:prSet/>
      <dgm:spPr/>
      <dgm:t>
        <a:bodyPr/>
        <a:lstStyle/>
        <a:p>
          <a:endParaRPr lang="zh-TW" altLang="en-US" sz="1800">
            <a:solidFill>
              <a:schemeClr val="tx1"/>
            </a:solidFill>
            <a:latin typeface="Cambria Math" pitchFamily="18" charset="0"/>
            <a:ea typeface="微軟正黑體" pitchFamily="34" charset="-120"/>
          </a:endParaRPr>
        </a:p>
      </dgm:t>
    </dgm:pt>
    <dgm:pt modelId="{CEE02F50-28E1-4E6D-88BD-2D0A3DAA84B6}" type="sibTrans" cxnId="{0C0985EE-EB16-4B6C-B263-53E640170821}">
      <dgm:prSet/>
      <dgm:spPr/>
      <dgm:t>
        <a:bodyPr/>
        <a:lstStyle/>
        <a:p>
          <a:endParaRPr lang="zh-TW" altLang="en-US" sz="1800">
            <a:solidFill>
              <a:schemeClr val="tx1"/>
            </a:solidFill>
            <a:latin typeface="Cambria Math" pitchFamily="18" charset="0"/>
            <a:ea typeface="微軟正黑體" pitchFamily="34" charset="-120"/>
          </a:endParaRPr>
        </a:p>
      </dgm:t>
    </dgm:pt>
    <dgm:pt modelId="{9D92B724-8D85-43B1-9C32-D119B142F2DC}">
      <dgm:prSet phldrT="[Text]" custT="1"/>
      <dgm:spPr/>
      <dgm:t>
        <a:bodyPr/>
        <a:lstStyle/>
        <a:p>
          <a:r>
            <a:rPr lang="zh-TW" altLang="en-US" sz="1800" b="1" dirty="0" smtClean="0">
              <a:solidFill>
                <a:schemeClr val="tx1"/>
              </a:solidFill>
              <a:latin typeface="Cambria Math" pitchFamily="18" charset="0"/>
              <a:ea typeface="微軟正黑體" pitchFamily="34" charset="-120"/>
            </a:rPr>
            <a:t>聯合協議</a:t>
          </a:r>
          <a:r>
            <a:rPr lang="zh-TW" altLang="en-US" sz="1800" b="1" u="none" dirty="0" smtClean="0">
              <a:solidFill>
                <a:schemeClr val="tx1"/>
              </a:solidFill>
              <a:latin typeface="Cambria Math" pitchFamily="18" charset="0"/>
              <a:ea typeface="微軟正黑體" pitchFamily="34" charset="-120"/>
            </a:rPr>
            <a:t>分類之判斷</a:t>
          </a:r>
          <a:endParaRPr lang="zh-TW" altLang="en-US" sz="1800" b="1" u="none" dirty="0">
            <a:solidFill>
              <a:schemeClr val="tx1"/>
            </a:solidFill>
            <a:latin typeface="Cambria Math" pitchFamily="18" charset="0"/>
            <a:ea typeface="微軟正黑體" pitchFamily="34" charset="-120"/>
          </a:endParaRPr>
        </a:p>
      </dgm:t>
    </dgm:pt>
    <dgm:pt modelId="{69B5C48B-44BD-4028-82C8-328BEA26578E}" type="parTrans" cxnId="{AFC9A93C-5041-4D0B-9E07-615E02A165D6}">
      <dgm:prSet/>
      <dgm:spPr/>
      <dgm:t>
        <a:bodyPr/>
        <a:lstStyle/>
        <a:p>
          <a:endParaRPr lang="zh-TW" altLang="en-US">
            <a:solidFill>
              <a:schemeClr val="tx1"/>
            </a:solidFill>
          </a:endParaRPr>
        </a:p>
      </dgm:t>
    </dgm:pt>
    <dgm:pt modelId="{A3F6053D-0BD4-433E-AA1A-0528D4FE2933}" type="sibTrans" cxnId="{AFC9A93C-5041-4D0B-9E07-615E02A165D6}">
      <dgm:prSet/>
      <dgm:spPr/>
      <dgm:t>
        <a:bodyPr/>
        <a:lstStyle/>
        <a:p>
          <a:endParaRPr lang="zh-TW" altLang="en-US">
            <a:solidFill>
              <a:schemeClr val="tx1"/>
            </a:solidFill>
          </a:endParaRPr>
        </a:p>
      </dgm:t>
    </dgm:pt>
    <dgm:pt modelId="{F8EFB3E7-D6CF-4D06-BA9B-63BCE11DBB20}">
      <dgm:prSet phldrT="[Text]" custT="1"/>
      <dgm:spPr/>
      <dgm:t>
        <a:bodyPr/>
        <a:lstStyle/>
        <a:p>
          <a:r>
            <a:rPr lang="zh-TW" altLang="en-US" sz="1800" b="1" u="none" dirty="0" smtClean="0">
              <a:solidFill>
                <a:schemeClr val="tx1"/>
              </a:solidFill>
              <a:latin typeface="Cambria Math" pitchFamily="18" charset="0"/>
              <a:ea typeface="微軟正黑體" pitchFamily="34" charset="-120"/>
            </a:rPr>
            <a:t>不具聯合控制之投資者會計處理</a:t>
          </a:r>
          <a:endParaRPr lang="zh-TW" altLang="en-US" sz="1800" b="1" u="none" dirty="0">
            <a:solidFill>
              <a:schemeClr val="tx1"/>
            </a:solidFill>
            <a:latin typeface="Cambria Math" pitchFamily="18" charset="0"/>
            <a:ea typeface="微軟正黑體" pitchFamily="34" charset="-120"/>
          </a:endParaRPr>
        </a:p>
      </dgm:t>
    </dgm:pt>
    <dgm:pt modelId="{D02BB1CA-2EA0-4318-9461-A951C5F7766C}" type="parTrans" cxnId="{48514BD5-EB9C-4AE3-922D-CDB7BAFD9079}">
      <dgm:prSet/>
      <dgm:spPr/>
      <dgm:t>
        <a:bodyPr/>
        <a:lstStyle/>
        <a:p>
          <a:endParaRPr lang="zh-TW" altLang="en-US">
            <a:solidFill>
              <a:schemeClr val="tx1"/>
            </a:solidFill>
          </a:endParaRPr>
        </a:p>
      </dgm:t>
    </dgm:pt>
    <dgm:pt modelId="{81BB856A-5761-4887-85BA-FD69C7AE79D8}" type="sibTrans" cxnId="{48514BD5-EB9C-4AE3-922D-CDB7BAFD9079}">
      <dgm:prSet/>
      <dgm:spPr/>
      <dgm:t>
        <a:bodyPr/>
        <a:lstStyle/>
        <a:p>
          <a:endParaRPr lang="zh-TW" altLang="en-US">
            <a:solidFill>
              <a:schemeClr val="tx1"/>
            </a:solidFill>
          </a:endParaRPr>
        </a:p>
      </dgm:t>
    </dgm:pt>
    <dgm:pt modelId="{353F2A66-B179-4F89-A6A4-9451DCCBC9E5}">
      <dgm:prSet phldrT="[Text]" custT="1"/>
      <dgm:spPr/>
      <dgm:t>
        <a:bodyPr/>
        <a:lstStyle/>
        <a:p>
          <a:r>
            <a:rPr lang="zh-TW" altLang="en-US" sz="1800" b="1" u="none" smtClean="0">
              <a:solidFill>
                <a:schemeClr val="tx1"/>
              </a:solidFill>
              <a:latin typeface="Cambria Math" pitchFamily="18" charset="0"/>
              <a:ea typeface="微軟正黑體" pitchFamily="34" charset="-120"/>
            </a:rPr>
            <a:t>刪除</a:t>
          </a:r>
          <a:r>
            <a:rPr lang="zh-TW" altLang="en-US" sz="1800" b="1" u="none" dirty="0" smtClean="0">
              <a:solidFill>
                <a:schemeClr val="tx1"/>
              </a:solidFill>
              <a:latin typeface="Cambria Math" pitchFamily="18" charset="0"/>
              <a:ea typeface="微軟正黑體" pitchFamily="34" charset="-120"/>
            </a:rPr>
            <a:t>比例合併法之選項</a:t>
          </a:r>
          <a:endParaRPr lang="zh-TW" altLang="en-US" sz="1800" b="1" u="none" dirty="0">
            <a:solidFill>
              <a:schemeClr val="tx1"/>
            </a:solidFill>
            <a:latin typeface="Cambria Math" pitchFamily="18" charset="0"/>
            <a:ea typeface="微軟正黑體" pitchFamily="34" charset="-120"/>
          </a:endParaRPr>
        </a:p>
      </dgm:t>
    </dgm:pt>
    <dgm:pt modelId="{E1EAF8D0-8792-479B-AE52-382E635E3145}" type="parTrans" cxnId="{868BCCEB-7914-40A3-8ED0-12A7DBD96EC5}">
      <dgm:prSet/>
      <dgm:spPr/>
      <dgm:t>
        <a:bodyPr/>
        <a:lstStyle/>
        <a:p>
          <a:endParaRPr lang="zh-TW" altLang="en-US">
            <a:solidFill>
              <a:schemeClr val="tx1"/>
            </a:solidFill>
          </a:endParaRPr>
        </a:p>
      </dgm:t>
    </dgm:pt>
    <dgm:pt modelId="{F33A2930-4705-422D-A2A4-3DDDAE9CAF7F}" type="sibTrans" cxnId="{868BCCEB-7914-40A3-8ED0-12A7DBD96EC5}">
      <dgm:prSet/>
      <dgm:spPr/>
      <dgm:t>
        <a:bodyPr/>
        <a:lstStyle/>
        <a:p>
          <a:endParaRPr lang="zh-TW" altLang="en-US">
            <a:solidFill>
              <a:schemeClr val="tx1"/>
            </a:solidFill>
          </a:endParaRPr>
        </a:p>
      </dgm:t>
    </dgm:pt>
    <dgm:pt modelId="{A2F5C5B4-0AD7-4C2E-95D9-2BBCB9D73F6D}">
      <dgm:prSet phldrT="[Text]" custT="1"/>
      <dgm:spPr/>
      <dgm:t>
        <a:bodyPr/>
        <a:lstStyle/>
        <a:p>
          <a:r>
            <a:rPr lang="zh-TW" altLang="en-US" sz="1800" b="1" u="none" dirty="0" smtClean="0">
              <a:solidFill>
                <a:schemeClr val="tx1"/>
              </a:solidFill>
              <a:latin typeface="Cambria Math" pitchFamily="18" charset="0"/>
              <a:ea typeface="微軟正黑體" pitchFamily="34" charset="-120"/>
            </a:rPr>
            <a:t>揭露規定參考</a:t>
          </a:r>
          <a:r>
            <a:rPr lang="en-US" altLang="zh-TW" sz="1800" b="1" u="none" dirty="0" smtClean="0">
              <a:solidFill>
                <a:schemeClr val="tx1"/>
              </a:solidFill>
              <a:latin typeface="Cambria Math" pitchFamily="18" charset="0"/>
              <a:ea typeface="微軟正黑體" pitchFamily="34" charset="-120"/>
            </a:rPr>
            <a:t>IFRS 12</a:t>
          </a:r>
          <a:endParaRPr lang="zh-TW" altLang="en-US" sz="1800" b="1" u="none" dirty="0">
            <a:solidFill>
              <a:schemeClr val="tx1"/>
            </a:solidFill>
            <a:latin typeface="Cambria Math" pitchFamily="18" charset="0"/>
            <a:ea typeface="微軟正黑體" pitchFamily="34" charset="-120"/>
          </a:endParaRPr>
        </a:p>
      </dgm:t>
    </dgm:pt>
    <dgm:pt modelId="{F491D4DA-4D2A-42D5-A15E-717C9A4CAB17}" type="parTrans" cxnId="{981BF563-BA44-4EE7-AF0B-7A37D9D9ED12}">
      <dgm:prSet/>
      <dgm:spPr/>
      <dgm:t>
        <a:bodyPr/>
        <a:lstStyle/>
        <a:p>
          <a:endParaRPr lang="zh-TW" altLang="en-US">
            <a:solidFill>
              <a:schemeClr val="tx1"/>
            </a:solidFill>
          </a:endParaRPr>
        </a:p>
      </dgm:t>
    </dgm:pt>
    <dgm:pt modelId="{BE6FE5F2-E603-4ACA-8B74-B476BB0D5763}" type="sibTrans" cxnId="{981BF563-BA44-4EE7-AF0B-7A37D9D9ED12}">
      <dgm:prSet/>
      <dgm:spPr/>
      <dgm:t>
        <a:bodyPr/>
        <a:lstStyle/>
        <a:p>
          <a:endParaRPr lang="zh-TW" altLang="en-US">
            <a:solidFill>
              <a:schemeClr val="tx1"/>
            </a:solidFill>
          </a:endParaRPr>
        </a:p>
      </dgm:t>
    </dgm:pt>
    <dgm:pt modelId="{02C8957D-E156-440F-98B5-2A135B02818E}" type="pres">
      <dgm:prSet presAssocID="{63641962-825C-4027-BF48-748FD7206ED3}" presName="cycle" presStyleCnt="0">
        <dgm:presLayoutVars>
          <dgm:dir/>
          <dgm:resizeHandles val="exact"/>
        </dgm:presLayoutVars>
      </dgm:prSet>
      <dgm:spPr/>
      <dgm:t>
        <a:bodyPr/>
        <a:lstStyle/>
        <a:p>
          <a:endParaRPr lang="zh-TW" altLang="en-US"/>
        </a:p>
      </dgm:t>
    </dgm:pt>
    <dgm:pt modelId="{3813980A-B0C7-4D54-BAC5-85C6FBFF0ECA}" type="pres">
      <dgm:prSet presAssocID="{51ABA9D3-2540-45A4-9520-27457E42BE72}" presName="node" presStyleLbl="node1" presStyleIdx="0" presStyleCnt="5" custScaleX="114344" custScaleY="86198">
        <dgm:presLayoutVars>
          <dgm:bulletEnabled val="1"/>
        </dgm:presLayoutVars>
      </dgm:prSet>
      <dgm:spPr/>
      <dgm:t>
        <a:bodyPr/>
        <a:lstStyle/>
        <a:p>
          <a:endParaRPr lang="zh-TW" altLang="en-US"/>
        </a:p>
      </dgm:t>
    </dgm:pt>
    <dgm:pt modelId="{DE982B0A-74C7-4137-A96D-E95169FC2895}" type="pres">
      <dgm:prSet presAssocID="{51ABA9D3-2540-45A4-9520-27457E42BE72}" presName="spNode" presStyleCnt="0"/>
      <dgm:spPr/>
      <dgm:t>
        <a:bodyPr/>
        <a:lstStyle/>
        <a:p>
          <a:endParaRPr lang="zh-TW" altLang="en-US"/>
        </a:p>
      </dgm:t>
    </dgm:pt>
    <dgm:pt modelId="{A53DBA51-9E58-4EAA-976C-D3555C221F11}" type="pres">
      <dgm:prSet presAssocID="{CEE02F50-28E1-4E6D-88BD-2D0A3DAA84B6}" presName="sibTrans" presStyleLbl="sibTrans1D1" presStyleIdx="0" presStyleCnt="5"/>
      <dgm:spPr/>
      <dgm:t>
        <a:bodyPr/>
        <a:lstStyle/>
        <a:p>
          <a:endParaRPr lang="zh-TW" altLang="en-US"/>
        </a:p>
      </dgm:t>
    </dgm:pt>
    <dgm:pt modelId="{18E07DD9-EE3F-471F-9D52-FC5E4ED2EAE1}" type="pres">
      <dgm:prSet presAssocID="{9D92B724-8D85-43B1-9C32-D119B142F2DC}" presName="node" presStyleLbl="node1" presStyleIdx="1" presStyleCnt="5">
        <dgm:presLayoutVars>
          <dgm:bulletEnabled val="1"/>
        </dgm:presLayoutVars>
      </dgm:prSet>
      <dgm:spPr/>
      <dgm:t>
        <a:bodyPr/>
        <a:lstStyle/>
        <a:p>
          <a:endParaRPr lang="zh-TW" altLang="en-US"/>
        </a:p>
      </dgm:t>
    </dgm:pt>
    <dgm:pt modelId="{43BDE29B-2BDA-4789-AA12-3BDE83B27354}" type="pres">
      <dgm:prSet presAssocID="{9D92B724-8D85-43B1-9C32-D119B142F2DC}" presName="spNode" presStyleCnt="0"/>
      <dgm:spPr/>
    </dgm:pt>
    <dgm:pt modelId="{72A7EF21-D8FC-4E7E-93EB-2D406C6496F3}" type="pres">
      <dgm:prSet presAssocID="{A3F6053D-0BD4-433E-AA1A-0528D4FE2933}" presName="sibTrans" presStyleLbl="sibTrans1D1" presStyleIdx="1" presStyleCnt="5"/>
      <dgm:spPr/>
      <dgm:t>
        <a:bodyPr/>
        <a:lstStyle/>
        <a:p>
          <a:endParaRPr lang="zh-TW" altLang="en-US"/>
        </a:p>
      </dgm:t>
    </dgm:pt>
    <dgm:pt modelId="{84B8D7B6-5978-4BB8-9A10-1989E8092C11}" type="pres">
      <dgm:prSet presAssocID="{353F2A66-B179-4F89-A6A4-9451DCCBC9E5}" presName="node" presStyleLbl="node1" presStyleIdx="2" presStyleCnt="5">
        <dgm:presLayoutVars>
          <dgm:bulletEnabled val="1"/>
        </dgm:presLayoutVars>
      </dgm:prSet>
      <dgm:spPr/>
      <dgm:t>
        <a:bodyPr/>
        <a:lstStyle/>
        <a:p>
          <a:endParaRPr lang="zh-TW" altLang="en-US"/>
        </a:p>
      </dgm:t>
    </dgm:pt>
    <dgm:pt modelId="{C7391B28-8914-4BC6-A5C9-D747D173F25D}" type="pres">
      <dgm:prSet presAssocID="{353F2A66-B179-4F89-A6A4-9451DCCBC9E5}" presName="spNode" presStyleCnt="0"/>
      <dgm:spPr/>
    </dgm:pt>
    <dgm:pt modelId="{180EA69F-47C8-4E74-854B-DE6408CF795E}" type="pres">
      <dgm:prSet presAssocID="{F33A2930-4705-422D-A2A4-3DDDAE9CAF7F}" presName="sibTrans" presStyleLbl="sibTrans1D1" presStyleIdx="2" presStyleCnt="5"/>
      <dgm:spPr/>
      <dgm:t>
        <a:bodyPr/>
        <a:lstStyle/>
        <a:p>
          <a:endParaRPr lang="zh-TW" altLang="en-US"/>
        </a:p>
      </dgm:t>
    </dgm:pt>
    <dgm:pt modelId="{451CDF86-4226-4026-BDAA-89D83DCBCB68}" type="pres">
      <dgm:prSet presAssocID="{F8EFB3E7-D6CF-4D06-BA9B-63BCE11DBB20}" presName="node" presStyleLbl="node1" presStyleIdx="3" presStyleCnt="5">
        <dgm:presLayoutVars>
          <dgm:bulletEnabled val="1"/>
        </dgm:presLayoutVars>
      </dgm:prSet>
      <dgm:spPr/>
      <dgm:t>
        <a:bodyPr/>
        <a:lstStyle/>
        <a:p>
          <a:endParaRPr lang="zh-TW" altLang="en-US"/>
        </a:p>
      </dgm:t>
    </dgm:pt>
    <dgm:pt modelId="{3B0332B9-6080-4336-B08B-DE4588D5C08B}" type="pres">
      <dgm:prSet presAssocID="{F8EFB3E7-D6CF-4D06-BA9B-63BCE11DBB20}" presName="spNode" presStyleCnt="0"/>
      <dgm:spPr/>
    </dgm:pt>
    <dgm:pt modelId="{49C220F9-73CF-48A4-93AC-D21F5610A034}" type="pres">
      <dgm:prSet presAssocID="{81BB856A-5761-4887-85BA-FD69C7AE79D8}" presName="sibTrans" presStyleLbl="sibTrans1D1" presStyleIdx="3" presStyleCnt="5"/>
      <dgm:spPr/>
      <dgm:t>
        <a:bodyPr/>
        <a:lstStyle/>
        <a:p>
          <a:endParaRPr lang="zh-TW" altLang="en-US"/>
        </a:p>
      </dgm:t>
    </dgm:pt>
    <dgm:pt modelId="{2729B146-D65E-496E-BD2C-83AFB97257D9}" type="pres">
      <dgm:prSet presAssocID="{A2F5C5B4-0AD7-4C2E-95D9-2BBCB9D73F6D}" presName="node" presStyleLbl="node1" presStyleIdx="4" presStyleCnt="5">
        <dgm:presLayoutVars>
          <dgm:bulletEnabled val="1"/>
        </dgm:presLayoutVars>
      </dgm:prSet>
      <dgm:spPr/>
      <dgm:t>
        <a:bodyPr/>
        <a:lstStyle/>
        <a:p>
          <a:endParaRPr lang="zh-TW" altLang="en-US"/>
        </a:p>
      </dgm:t>
    </dgm:pt>
    <dgm:pt modelId="{924C5F58-E68A-487D-8B72-D8B6D8AE7E4A}" type="pres">
      <dgm:prSet presAssocID="{A2F5C5B4-0AD7-4C2E-95D9-2BBCB9D73F6D}" presName="spNode" presStyleCnt="0"/>
      <dgm:spPr/>
    </dgm:pt>
    <dgm:pt modelId="{5D1100BE-F14B-41D5-99EC-4B254D28C45E}" type="pres">
      <dgm:prSet presAssocID="{BE6FE5F2-E603-4ACA-8B74-B476BB0D5763}" presName="sibTrans" presStyleLbl="sibTrans1D1" presStyleIdx="4" presStyleCnt="5"/>
      <dgm:spPr/>
      <dgm:t>
        <a:bodyPr/>
        <a:lstStyle/>
        <a:p>
          <a:endParaRPr lang="zh-TW" altLang="en-US"/>
        </a:p>
      </dgm:t>
    </dgm:pt>
  </dgm:ptLst>
  <dgm:cxnLst>
    <dgm:cxn modelId="{AB9F53FF-AAFA-42DB-B2A4-E1454B59D4DD}" type="presOf" srcId="{F33A2930-4705-422D-A2A4-3DDDAE9CAF7F}" destId="{180EA69F-47C8-4E74-854B-DE6408CF795E}" srcOrd="0" destOrd="0" presId="urn:microsoft.com/office/officeart/2005/8/layout/cycle6"/>
    <dgm:cxn modelId="{981BF563-BA44-4EE7-AF0B-7A37D9D9ED12}" srcId="{63641962-825C-4027-BF48-748FD7206ED3}" destId="{A2F5C5B4-0AD7-4C2E-95D9-2BBCB9D73F6D}" srcOrd="4" destOrd="0" parTransId="{F491D4DA-4D2A-42D5-A15E-717C9A4CAB17}" sibTransId="{BE6FE5F2-E603-4ACA-8B74-B476BB0D5763}"/>
    <dgm:cxn modelId="{7F780C35-847D-4E15-9D08-13553FAF03FC}" type="presOf" srcId="{BE6FE5F2-E603-4ACA-8B74-B476BB0D5763}" destId="{5D1100BE-F14B-41D5-99EC-4B254D28C45E}" srcOrd="0" destOrd="0" presId="urn:microsoft.com/office/officeart/2005/8/layout/cycle6"/>
    <dgm:cxn modelId="{AD10AF04-807A-407C-BD9E-AC193D52AB53}" type="presOf" srcId="{A2F5C5B4-0AD7-4C2E-95D9-2BBCB9D73F6D}" destId="{2729B146-D65E-496E-BD2C-83AFB97257D9}" srcOrd="0" destOrd="0" presId="urn:microsoft.com/office/officeart/2005/8/layout/cycle6"/>
    <dgm:cxn modelId="{92738969-5357-4481-9B18-9C3A5FBAAED9}" type="presOf" srcId="{CEE02F50-28E1-4E6D-88BD-2D0A3DAA84B6}" destId="{A53DBA51-9E58-4EAA-976C-D3555C221F11}" srcOrd="0" destOrd="0" presId="urn:microsoft.com/office/officeart/2005/8/layout/cycle6"/>
    <dgm:cxn modelId="{48514BD5-EB9C-4AE3-922D-CDB7BAFD9079}" srcId="{63641962-825C-4027-BF48-748FD7206ED3}" destId="{F8EFB3E7-D6CF-4D06-BA9B-63BCE11DBB20}" srcOrd="3" destOrd="0" parTransId="{D02BB1CA-2EA0-4318-9461-A951C5F7766C}" sibTransId="{81BB856A-5761-4887-85BA-FD69C7AE79D8}"/>
    <dgm:cxn modelId="{F8B0D187-FC59-4A5F-B2CA-CE65EB8FBAAF}" type="presOf" srcId="{A3F6053D-0BD4-433E-AA1A-0528D4FE2933}" destId="{72A7EF21-D8FC-4E7E-93EB-2D406C6496F3}" srcOrd="0" destOrd="0" presId="urn:microsoft.com/office/officeart/2005/8/layout/cycle6"/>
    <dgm:cxn modelId="{F4FC304F-E6F9-424C-8DDF-7C83D0FC7DE6}" type="presOf" srcId="{F8EFB3E7-D6CF-4D06-BA9B-63BCE11DBB20}" destId="{451CDF86-4226-4026-BDAA-89D83DCBCB68}" srcOrd="0" destOrd="0" presId="urn:microsoft.com/office/officeart/2005/8/layout/cycle6"/>
    <dgm:cxn modelId="{AFC9A93C-5041-4D0B-9E07-615E02A165D6}" srcId="{63641962-825C-4027-BF48-748FD7206ED3}" destId="{9D92B724-8D85-43B1-9C32-D119B142F2DC}" srcOrd="1" destOrd="0" parTransId="{69B5C48B-44BD-4028-82C8-328BEA26578E}" sibTransId="{A3F6053D-0BD4-433E-AA1A-0528D4FE2933}"/>
    <dgm:cxn modelId="{C273CC78-236A-4EC4-9188-92CD340CEA61}" type="presOf" srcId="{51ABA9D3-2540-45A4-9520-27457E42BE72}" destId="{3813980A-B0C7-4D54-BAC5-85C6FBFF0ECA}" srcOrd="0" destOrd="0" presId="urn:microsoft.com/office/officeart/2005/8/layout/cycle6"/>
    <dgm:cxn modelId="{5186C471-3840-4251-A024-3DC0F95865C0}" type="presOf" srcId="{353F2A66-B179-4F89-A6A4-9451DCCBC9E5}" destId="{84B8D7B6-5978-4BB8-9A10-1989E8092C11}" srcOrd="0" destOrd="0" presId="urn:microsoft.com/office/officeart/2005/8/layout/cycle6"/>
    <dgm:cxn modelId="{FA3C8227-61DF-4FFE-A7C0-4D41ECCC6677}" type="presOf" srcId="{9D92B724-8D85-43B1-9C32-D119B142F2DC}" destId="{18E07DD9-EE3F-471F-9D52-FC5E4ED2EAE1}" srcOrd="0" destOrd="0" presId="urn:microsoft.com/office/officeart/2005/8/layout/cycle6"/>
    <dgm:cxn modelId="{7A5D4635-0AEB-4613-9852-26BD40FB3C8C}" type="presOf" srcId="{81BB856A-5761-4887-85BA-FD69C7AE79D8}" destId="{49C220F9-73CF-48A4-93AC-D21F5610A034}" srcOrd="0" destOrd="0" presId="urn:microsoft.com/office/officeart/2005/8/layout/cycle6"/>
    <dgm:cxn modelId="{0C0985EE-EB16-4B6C-B263-53E640170821}" srcId="{63641962-825C-4027-BF48-748FD7206ED3}" destId="{51ABA9D3-2540-45A4-9520-27457E42BE72}" srcOrd="0" destOrd="0" parTransId="{871B3CEE-F3DF-475E-9864-2A255981B804}" sibTransId="{CEE02F50-28E1-4E6D-88BD-2D0A3DAA84B6}"/>
    <dgm:cxn modelId="{868BCCEB-7914-40A3-8ED0-12A7DBD96EC5}" srcId="{63641962-825C-4027-BF48-748FD7206ED3}" destId="{353F2A66-B179-4F89-A6A4-9451DCCBC9E5}" srcOrd="2" destOrd="0" parTransId="{E1EAF8D0-8792-479B-AE52-382E635E3145}" sibTransId="{F33A2930-4705-422D-A2A4-3DDDAE9CAF7F}"/>
    <dgm:cxn modelId="{20E89A41-A9BE-4B42-B446-1C934C7021AE}" type="presOf" srcId="{63641962-825C-4027-BF48-748FD7206ED3}" destId="{02C8957D-E156-440F-98B5-2A135B02818E}" srcOrd="0" destOrd="0" presId="urn:microsoft.com/office/officeart/2005/8/layout/cycle6"/>
    <dgm:cxn modelId="{477D76F6-6D0C-46CE-BCB9-7368C63453EC}" type="presParOf" srcId="{02C8957D-E156-440F-98B5-2A135B02818E}" destId="{3813980A-B0C7-4D54-BAC5-85C6FBFF0ECA}" srcOrd="0" destOrd="0" presId="urn:microsoft.com/office/officeart/2005/8/layout/cycle6"/>
    <dgm:cxn modelId="{F28EFA5E-E298-4ABC-B84A-0F93D7C07832}" type="presParOf" srcId="{02C8957D-E156-440F-98B5-2A135B02818E}" destId="{DE982B0A-74C7-4137-A96D-E95169FC2895}" srcOrd="1" destOrd="0" presId="urn:microsoft.com/office/officeart/2005/8/layout/cycle6"/>
    <dgm:cxn modelId="{0649C926-6733-4853-AC3F-A5CADF78E9FE}" type="presParOf" srcId="{02C8957D-E156-440F-98B5-2A135B02818E}" destId="{A53DBA51-9E58-4EAA-976C-D3555C221F11}" srcOrd="2" destOrd="0" presId="urn:microsoft.com/office/officeart/2005/8/layout/cycle6"/>
    <dgm:cxn modelId="{79CF8E1F-9019-4FA1-B3E4-BC6FDC4AF136}" type="presParOf" srcId="{02C8957D-E156-440F-98B5-2A135B02818E}" destId="{18E07DD9-EE3F-471F-9D52-FC5E4ED2EAE1}" srcOrd="3" destOrd="0" presId="urn:microsoft.com/office/officeart/2005/8/layout/cycle6"/>
    <dgm:cxn modelId="{983E27EB-8EA9-44C7-871C-273464E9F4D6}" type="presParOf" srcId="{02C8957D-E156-440F-98B5-2A135B02818E}" destId="{43BDE29B-2BDA-4789-AA12-3BDE83B27354}" srcOrd="4" destOrd="0" presId="urn:microsoft.com/office/officeart/2005/8/layout/cycle6"/>
    <dgm:cxn modelId="{5DE411C4-5734-4073-B626-965BE3D62BEB}" type="presParOf" srcId="{02C8957D-E156-440F-98B5-2A135B02818E}" destId="{72A7EF21-D8FC-4E7E-93EB-2D406C6496F3}" srcOrd="5" destOrd="0" presId="urn:microsoft.com/office/officeart/2005/8/layout/cycle6"/>
    <dgm:cxn modelId="{0C91F1FD-3624-40B0-B0C1-8B11209BD0AE}" type="presParOf" srcId="{02C8957D-E156-440F-98B5-2A135B02818E}" destId="{84B8D7B6-5978-4BB8-9A10-1989E8092C11}" srcOrd="6" destOrd="0" presId="urn:microsoft.com/office/officeart/2005/8/layout/cycle6"/>
    <dgm:cxn modelId="{527F5B67-0638-41C9-B127-5A702D6D2967}" type="presParOf" srcId="{02C8957D-E156-440F-98B5-2A135B02818E}" destId="{C7391B28-8914-4BC6-A5C9-D747D173F25D}" srcOrd="7" destOrd="0" presId="urn:microsoft.com/office/officeart/2005/8/layout/cycle6"/>
    <dgm:cxn modelId="{EBE79A56-A8A9-4562-9AAE-A0C60AB1778E}" type="presParOf" srcId="{02C8957D-E156-440F-98B5-2A135B02818E}" destId="{180EA69F-47C8-4E74-854B-DE6408CF795E}" srcOrd="8" destOrd="0" presId="urn:microsoft.com/office/officeart/2005/8/layout/cycle6"/>
    <dgm:cxn modelId="{C81AC69A-7957-42F4-8CD1-A4A2C134E299}" type="presParOf" srcId="{02C8957D-E156-440F-98B5-2A135B02818E}" destId="{451CDF86-4226-4026-BDAA-89D83DCBCB68}" srcOrd="9" destOrd="0" presId="urn:microsoft.com/office/officeart/2005/8/layout/cycle6"/>
    <dgm:cxn modelId="{8275FE19-6524-4BAF-861C-E1F5B474AEF9}" type="presParOf" srcId="{02C8957D-E156-440F-98B5-2A135B02818E}" destId="{3B0332B9-6080-4336-B08B-DE4588D5C08B}" srcOrd="10" destOrd="0" presId="urn:microsoft.com/office/officeart/2005/8/layout/cycle6"/>
    <dgm:cxn modelId="{B0FD26FC-FC70-4B64-87A2-619689234FBD}" type="presParOf" srcId="{02C8957D-E156-440F-98B5-2A135B02818E}" destId="{49C220F9-73CF-48A4-93AC-D21F5610A034}" srcOrd="11" destOrd="0" presId="urn:microsoft.com/office/officeart/2005/8/layout/cycle6"/>
    <dgm:cxn modelId="{F62F7EF8-E4A8-4E6E-ABC3-C4BEB95BC522}" type="presParOf" srcId="{02C8957D-E156-440F-98B5-2A135B02818E}" destId="{2729B146-D65E-496E-BD2C-83AFB97257D9}" srcOrd="12" destOrd="0" presId="urn:microsoft.com/office/officeart/2005/8/layout/cycle6"/>
    <dgm:cxn modelId="{6C008DE3-E1BC-4281-A1C5-B62BFFB9A1B3}" type="presParOf" srcId="{02C8957D-E156-440F-98B5-2A135B02818E}" destId="{924C5F58-E68A-487D-8B72-D8B6D8AE7E4A}" srcOrd="13" destOrd="0" presId="urn:microsoft.com/office/officeart/2005/8/layout/cycle6"/>
    <dgm:cxn modelId="{A613BC21-9825-442B-8C74-F7B37394CA96}" type="presParOf" srcId="{02C8957D-E156-440F-98B5-2A135B02818E}" destId="{5D1100BE-F14B-41D5-99EC-4B254D28C45E}"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3641962-825C-4027-BF48-748FD7206ED3}" type="doc">
      <dgm:prSet loTypeId="urn:microsoft.com/office/officeart/2005/8/layout/cycle6" loCatId="relationship" qsTypeId="urn:microsoft.com/office/officeart/2005/8/quickstyle/3d1" qsCatId="3D" csTypeId="urn:microsoft.com/office/officeart/2005/8/colors/colorful3" csCatId="colorful" phldr="1"/>
      <dgm:spPr/>
      <dgm:t>
        <a:bodyPr/>
        <a:lstStyle/>
        <a:p>
          <a:endParaRPr lang="zh-TW" altLang="en-US"/>
        </a:p>
      </dgm:t>
    </dgm:pt>
    <dgm:pt modelId="{51ABA9D3-2540-45A4-9520-27457E42BE72}">
      <dgm:prSet phldrT="[Text]" custT="1"/>
      <dgm:spPr/>
      <dgm:t>
        <a:bodyPr/>
        <a:lstStyle/>
        <a:p>
          <a:r>
            <a:rPr lang="zh-TW" altLang="en-US" sz="1800" b="0" u="none" dirty="0" smtClean="0">
              <a:latin typeface="Cambria Math" pitchFamily="18" charset="0"/>
              <a:ea typeface="微軟正黑體" pitchFamily="34" charset="-120"/>
            </a:rPr>
            <a:t>將合資權益之權益法處理及</a:t>
          </a:r>
          <a:r>
            <a:rPr lang="en-US" altLang="zh-TW" sz="1800" b="0" u="none" dirty="0" smtClean="0">
              <a:latin typeface="Cambria Math" pitchFamily="18" charset="0"/>
              <a:ea typeface="Cambria Math" pitchFamily="18" charset="0"/>
            </a:rPr>
            <a:t>SIC-13</a:t>
          </a:r>
          <a:r>
            <a:rPr lang="zh-TW" altLang="en-US" sz="1800" b="0" u="none" dirty="0" smtClean="0">
              <a:latin typeface="Cambria Math" pitchFamily="18" charset="0"/>
              <a:ea typeface="微軟正黑體" pitchFamily="34" charset="-120"/>
            </a:rPr>
            <a:t>規定納入</a:t>
          </a:r>
          <a:r>
            <a:rPr lang="en-US" altLang="zh-TW" sz="1800" b="0" u="none" dirty="0" smtClean="0">
              <a:latin typeface="Cambria Math" pitchFamily="18" charset="0"/>
              <a:ea typeface="Cambria Math" pitchFamily="18" charset="0"/>
            </a:rPr>
            <a:t>IAS</a:t>
          </a:r>
          <a:r>
            <a:rPr lang="zh-TW" altLang="en-US" sz="1800" b="0" u="none" dirty="0" smtClean="0">
              <a:latin typeface="Cambria Math" pitchFamily="18" charset="0"/>
              <a:ea typeface="微軟正黑體" pitchFamily="34" charset="-120"/>
            </a:rPr>
            <a:t> </a:t>
          </a:r>
          <a:r>
            <a:rPr lang="en-US" altLang="zh-TW" sz="1800" b="0" u="none" dirty="0" smtClean="0">
              <a:latin typeface="Cambria Math" pitchFamily="18" charset="0"/>
              <a:ea typeface="Cambria Math" pitchFamily="18" charset="0"/>
            </a:rPr>
            <a:t>28(2011)</a:t>
          </a:r>
          <a:endParaRPr lang="zh-TW" altLang="en-US" sz="1800" b="0" u="none" dirty="0">
            <a:latin typeface="Cambria Math" pitchFamily="18" charset="0"/>
            <a:ea typeface="微軟正黑體" pitchFamily="34" charset="-120"/>
          </a:endParaRPr>
        </a:p>
      </dgm:t>
    </dgm:pt>
    <dgm:pt modelId="{871B3CEE-F3DF-475E-9864-2A255981B804}" type="parTrans" cxnId="{0C0985EE-EB16-4B6C-B263-53E640170821}">
      <dgm:prSet/>
      <dgm:spPr/>
      <dgm:t>
        <a:bodyPr/>
        <a:lstStyle/>
        <a:p>
          <a:endParaRPr lang="zh-TW" altLang="en-US" sz="1800">
            <a:solidFill>
              <a:schemeClr val="tx1"/>
            </a:solidFill>
            <a:latin typeface="Cambria Math" pitchFamily="18" charset="0"/>
            <a:ea typeface="微軟正黑體" pitchFamily="34" charset="-120"/>
          </a:endParaRPr>
        </a:p>
      </dgm:t>
    </dgm:pt>
    <dgm:pt modelId="{CEE02F50-28E1-4E6D-88BD-2D0A3DAA84B6}" type="sibTrans" cxnId="{0C0985EE-EB16-4B6C-B263-53E640170821}">
      <dgm:prSet/>
      <dgm:spPr/>
      <dgm:t>
        <a:bodyPr/>
        <a:lstStyle/>
        <a:p>
          <a:endParaRPr lang="zh-TW" altLang="en-US" sz="1800">
            <a:solidFill>
              <a:schemeClr val="tx1"/>
            </a:solidFill>
            <a:latin typeface="Cambria Math" pitchFamily="18" charset="0"/>
            <a:ea typeface="微軟正黑體" pitchFamily="34" charset="-120"/>
          </a:endParaRPr>
        </a:p>
      </dgm:t>
    </dgm:pt>
    <dgm:pt modelId="{106C30D9-DCB5-4779-A71B-6116C4A8ECA6}">
      <dgm:prSet phldrT="[Text]" custT="1"/>
      <dgm:spPr/>
      <dgm:t>
        <a:bodyPr/>
        <a:lstStyle/>
        <a:p>
          <a:r>
            <a:rPr lang="zh-TW" altLang="en-US" sz="1800" b="1" dirty="0" smtClean="0">
              <a:latin typeface="Cambria Math" pitchFamily="18" charset="0"/>
              <a:ea typeface="微軟正黑體" pitchFamily="34" charset="-120"/>
            </a:rPr>
            <a:t>分類為</a:t>
          </a:r>
          <a:r>
            <a:rPr lang="zh-TW" altLang="en-US" sz="1800" b="1" u="sng" dirty="0" smtClean="0">
              <a:latin typeface="Cambria Math" pitchFamily="18" charset="0"/>
              <a:ea typeface="微軟正黑體" pitchFamily="34" charset="-120"/>
            </a:rPr>
            <a:t>待出售</a:t>
          </a:r>
          <a:r>
            <a:rPr lang="zh-TW" altLang="en-US" sz="1800" b="1" dirty="0" smtClean="0">
              <a:latin typeface="Cambria Math" pitchFamily="18" charset="0"/>
              <a:ea typeface="微軟正黑體" pitchFamily="34" charset="-120"/>
            </a:rPr>
            <a:t>關聯企業與合資權益之會計處理</a:t>
          </a:r>
          <a:endParaRPr lang="zh-TW" altLang="en-US" sz="1800" b="1" dirty="0">
            <a:latin typeface="Cambria Math" pitchFamily="18" charset="0"/>
            <a:ea typeface="微軟正黑體" pitchFamily="34" charset="-120"/>
          </a:endParaRPr>
        </a:p>
      </dgm:t>
    </dgm:pt>
    <dgm:pt modelId="{48076570-8817-411C-AAC1-CF88351DD802}" type="parTrans" cxnId="{E33ECF85-A11E-4139-85B7-38E6F0D4F38D}">
      <dgm:prSet/>
      <dgm:spPr/>
      <dgm:t>
        <a:bodyPr/>
        <a:lstStyle/>
        <a:p>
          <a:endParaRPr lang="zh-TW" altLang="en-US" sz="1800">
            <a:solidFill>
              <a:schemeClr val="tx1"/>
            </a:solidFill>
            <a:latin typeface="Cambria Math" pitchFamily="18" charset="0"/>
            <a:ea typeface="微軟正黑體" pitchFamily="34" charset="-120"/>
          </a:endParaRPr>
        </a:p>
      </dgm:t>
    </dgm:pt>
    <dgm:pt modelId="{4879B747-6CC6-41D5-A66E-F3333FCE3DB8}" type="sibTrans" cxnId="{E33ECF85-A11E-4139-85B7-38E6F0D4F38D}">
      <dgm:prSet/>
      <dgm:spPr/>
      <dgm:t>
        <a:bodyPr/>
        <a:lstStyle/>
        <a:p>
          <a:endParaRPr lang="zh-TW" altLang="en-US" sz="1800">
            <a:solidFill>
              <a:schemeClr val="tx1"/>
            </a:solidFill>
            <a:latin typeface="Cambria Math" pitchFamily="18" charset="0"/>
            <a:ea typeface="微軟正黑體" pitchFamily="34" charset="-120"/>
          </a:endParaRPr>
        </a:p>
      </dgm:t>
    </dgm:pt>
    <dgm:pt modelId="{8DFAFB2E-F287-4B12-9732-AED230452DD0}">
      <dgm:prSet phldrT="[Text]" custT="1"/>
      <dgm:spPr/>
      <dgm:t>
        <a:bodyPr/>
        <a:lstStyle/>
        <a:p>
          <a:r>
            <a:rPr lang="zh-TW" altLang="en-US" sz="1800" b="1" dirty="0" smtClean="0">
              <a:latin typeface="Cambria Math" pitchFamily="18" charset="0"/>
              <a:ea typeface="微軟正黑體" pitchFamily="34" charset="-120"/>
            </a:rPr>
            <a:t>投資關聯企業</a:t>
          </a:r>
          <a:r>
            <a:rPr lang="en-US" altLang="zh-TW" sz="1800" b="1" dirty="0" smtClean="0">
              <a:latin typeface="Cambria Math" pitchFamily="18" charset="0"/>
              <a:ea typeface="微軟正黑體" pitchFamily="34" charset="-120"/>
            </a:rPr>
            <a:t>/</a:t>
          </a:r>
          <a:r>
            <a:rPr lang="zh-TW" altLang="en-US" sz="1800" b="1" dirty="0" smtClean="0">
              <a:latin typeface="Cambria Math" pitchFamily="18" charset="0"/>
              <a:ea typeface="微軟正黑體" pitchFamily="34" charset="-120"/>
            </a:rPr>
            <a:t>合資權益持股變動之處理</a:t>
          </a:r>
          <a:endParaRPr lang="zh-TW" altLang="en-US" sz="1800" dirty="0">
            <a:latin typeface="Cambria Math" pitchFamily="18" charset="0"/>
            <a:ea typeface="微軟正黑體" pitchFamily="34" charset="-120"/>
            <a:cs typeface="Calibri" pitchFamily="34" charset="0"/>
          </a:endParaRPr>
        </a:p>
      </dgm:t>
    </dgm:pt>
    <dgm:pt modelId="{7369EA61-6243-438C-9369-7029877A3686}" type="parTrans" cxnId="{D2DDEB8B-1B0F-42D7-A64B-CE38FE6EF2C9}">
      <dgm:prSet/>
      <dgm:spPr/>
      <dgm:t>
        <a:bodyPr/>
        <a:lstStyle/>
        <a:p>
          <a:endParaRPr lang="zh-TW" altLang="en-US" sz="1800">
            <a:solidFill>
              <a:schemeClr val="tx1"/>
            </a:solidFill>
            <a:latin typeface="Cambria Math" pitchFamily="18" charset="0"/>
            <a:ea typeface="微軟正黑體" pitchFamily="34" charset="-120"/>
          </a:endParaRPr>
        </a:p>
      </dgm:t>
    </dgm:pt>
    <dgm:pt modelId="{06C5A296-9E3A-4D87-8116-9B602E8F8BD1}" type="sibTrans" cxnId="{D2DDEB8B-1B0F-42D7-A64B-CE38FE6EF2C9}">
      <dgm:prSet/>
      <dgm:spPr/>
      <dgm:t>
        <a:bodyPr/>
        <a:lstStyle/>
        <a:p>
          <a:endParaRPr lang="zh-TW" altLang="en-US" sz="1800">
            <a:solidFill>
              <a:schemeClr val="tx1"/>
            </a:solidFill>
            <a:latin typeface="Cambria Math" pitchFamily="18" charset="0"/>
            <a:ea typeface="微軟正黑體" pitchFamily="34" charset="-120"/>
          </a:endParaRPr>
        </a:p>
      </dgm:t>
    </dgm:pt>
    <dgm:pt modelId="{13B82232-491D-444B-9745-CBC4BA5A1060}">
      <dgm:prSet phldrT="[Text]" custT="1"/>
      <dgm:spPr/>
      <dgm:t>
        <a:bodyPr/>
        <a:lstStyle/>
        <a:p>
          <a:r>
            <a:rPr lang="zh-TW" altLang="en-US" sz="1800" b="1" dirty="0" smtClean="0">
              <a:latin typeface="Cambria Math" pitchFamily="18" charset="0"/>
              <a:ea typeface="微軟正黑體" pitchFamily="34" charset="-120"/>
            </a:rPr>
            <a:t>允許對投資關聯企業</a:t>
          </a:r>
          <a:r>
            <a:rPr lang="zh-TW" altLang="en-US" sz="1800" b="1" u="sng" dirty="0" smtClean="0">
              <a:latin typeface="Cambria Math" pitchFamily="18" charset="0"/>
              <a:ea typeface="微軟正黑體" pitchFamily="34" charset="-120"/>
            </a:rPr>
            <a:t>部分持股</a:t>
          </a:r>
          <a:r>
            <a:rPr lang="zh-TW" altLang="en-US" sz="1800" b="1" dirty="0" smtClean="0">
              <a:latin typeface="Cambria Math" pitchFamily="18" charset="0"/>
              <a:ea typeface="微軟正黑體" pitchFamily="34" charset="-120"/>
            </a:rPr>
            <a:t>選擇採透過損益按公允價值衡量</a:t>
          </a:r>
          <a:r>
            <a:rPr lang="en-US" altLang="zh-TW" sz="1800" b="1" dirty="0" smtClean="0">
              <a:latin typeface="Cambria Math" pitchFamily="18" charset="0"/>
              <a:ea typeface="微軟正黑體" pitchFamily="34" charset="-120"/>
            </a:rPr>
            <a:t>(FVTPL)</a:t>
          </a:r>
          <a:endParaRPr lang="zh-TW" altLang="en-US" sz="1800" b="1" dirty="0">
            <a:latin typeface="Cambria Math" pitchFamily="18" charset="0"/>
            <a:ea typeface="微軟正黑體" pitchFamily="34" charset="-120"/>
          </a:endParaRPr>
        </a:p>
      </dgm:t>
    </dgm:pt>
    <dgm:pt modelId="{B2AE5BFE-55A0-48DB-8401-ED2E04E9F57E}" type="parTrans" cxnId="{DF269EAF-7489-4FC2-8583-8E2E23358712}">
      <dgm:prSet/>
      <dgm:spPr/>
      <dgm:t>
        <a:bodyPr/>
        <a:lstStyle/>
        <a:p>
          <a:endParaRPr lang="zh-TW" altLang="en-US" sz="1800">
            <a:solidFill>
              <a:schemeClr val="tx1"/>
            </a:solidFill>
            <a:latin typeface="Cambria Math" pitchFamily="18" charset="0"/>
            <a:ea typeface="微軟正黑體" pitchFamily="34" charset="-120"/>
          </a:endParaRPr>
        </a:p>
      </dgm:t>
    </dgm:pt>
    <dgm:pt modelId="{9375C8C8-2D0E-4626-A17B-A954AEA8E3D0}" type="sibTrans" cxnId="{DF269EAF-7489-4FC2-8583-8E2E23358712}">
      <dgm:prSet/>
      <dgm:spPr/>
      <dgm:t>
        <a:bodyPr/>
        <a:lstStyle/>
        <a:p>
          <a:endParaRPr lang="zh-TW" altLang="en-US" sz="1800">
            <a:solidFill>
              <a:schemeClr val="tx1"/>
            </a:solidFill>
            <a:latin typeface="Cambria Math" pitchFamily="18" charset="0"/>
            <a:ea typeface="微軟正黑體" pitchFamily="34" charset="-120"/>
          </a:endParaRPr>
        </a:p>
      </dgm:t>
    </dgm:pt>
    <dgm:pt modelId="{2F29675B-39D8-4AE3-A750-257DCD54AE81}">
      <dgm:prSet phldrT="[Text]" custT="1"/>
      <dgm:spPr/>
      <dgm:t>
        <a:bodyPr/>
        <a:lstStyle/>
        <a:p>
          <a:r>
            <a:rPr lang="zh-TW" altLang="en-US" sz="1800" b="0" dirty="0" smtClean="0">
              <a:latin typeface="Cambria Math" pitchFamily="18" charset="0"/>
              <a:ea typeface="微軟正黑體" pitchFamily="34" charset="-120"/>
            </a:rPr>
            <a:t>創投等組織改列入權益法</a:t>
          </a:r>
          <a:r>
            <a:rPr lang="zh-TW" altLang="en-US" sz="1800" b="0" u="sng" dirty="0" smtClean="0">
              <a:latin typeface="Cambria Math" pitchFamily="18" charset="0"/>
              <a:ea typeface="微軟正黑體" pitchFamily="34" charset="-120"/>
            </a:rPr>
            <a:t>衡量</a:t>
          </a:r>
          <a:r>
            <a:rPr lang="zh-TW" altLang="en-US" sz="1800" b="0" dirty="0" smtClean="0">
              <a:latin typeface="Cambria Math" pitchFamily="18" charset="0"/>
              <a:ea typeface="微軟正黑體" pitchFamily="34" charset="-120"/>
            </a:rPr>
            <a:t>豁免規定</a:t>
          </a:r>
          <a:endParaRPr lang="zh-TW" altLang="en-US" sz="1800" b="0" dirty="0">
            <a:latin typeface="Cambria Math" pitchFamily="18" charset="0"/>
            <a:ea typeface="微軟正黑體" pitchFamily="34" charset="-120"/>
          </a:endParaRPr>
        </a:p>
      </dgm:t>
    </dgm:pt>
    <dgm:pt modelId="{650DF17F-C81A-449D-93D3-84C168532706}" type="parTrans" cxnId="{09FD6125-B916-4CD8-A430-8348346A8716}">
      <dgm:prSet/>
      <dgm:spPr/>
      <dgm:t>
        <a:bodyPr/>
        <a:lstStyle/>
        <a:p>
          <a:endParaRPr lang="zh-TW" altLang="en-US" sz="1800">
            <a:latin typeface="Cambria Math" pitchFamily="18" charset="0"/>
          </a:endParaRPr>
        </a:p>
      </dgm:t>
    </dgm:pt>
    <dgm:pt modelId="{C92974C5-3F31-4827-9377-27EDF9E53DAD}" type="sibTrans" cxnId="{09FD6125-B916-4CD8-A430-8348346A8716}">
      <dgm:prSet/>
      <dgm:spPr/>
      <dgm:t>
        <a:bodyPr/>
        <a:lstStyle/>
        <a:p>
          <a:endParaRPr lang="zh-TW" altLang="en-US" sz="1800">
            <a:latin typeface="Cambria Math" pitchFamily="18" charset="0"/>
          </a:endParaRPr>
        </a:p>
      </dgm:t>
    </dgm:pt>
    <dgm:pt modelId="{6ECCA718-9F66-4802-B460-1387D90F586C}">
      <dgm:prSet phldrT="[Text]" custT="1"/>
      <dgm:spPr/>
      <dgm:t>
        <a:bodyPr/>
        <a:lstStyle/>
        <a:p>
          <a:r>
            <a:rPr lang="zh-TW" altLang="en-US" sz="1800" dirty="0" smtClean="0">
              <a:latin typeface="Cambria Math" pitchFamily="18" charset="0"/>
              <a:ea typeface="微軟正黑體" pitchFamily="34" charset="-120"/>
              <a:cs typeface="Calibri" pitchFamily="34" charset="0"/>
            </a:rPr>
            <a:t>保留原「潛在表決權」概念</a:t>
          </a:r>
          <a:r>
            <a:rPr lang="en-US" altLang="zh-TW" sz="1800" dirty="0" smtClean="0">
              <a:latin typeface="Cambria Math" pitchFamily="18" charset="0"/>
              <a:ea typeface="微軟正黑體" pitchFamily="34" charset="-120"/>
              <a:cs typeface="Calibri" pitchFamily="34" charset="0"/>
            </a:rPr>
            <a:t>(</a:t>
          </a:r>
          <a:r>
            <a:rPr lang="zh-TW" altLang="en-US" sz="1800" dirty="0" smtClean="0">
              <a:latin typeface="Cambria Math" pitchFamily="18" charset="0"/>
              <a:ea typeface="微軟正黑體" pitchFamily="34" charset="-120"/>
              <a:cs typeface="Calibri" pitchFamily="34" charset="0"/>
            </a:rPr>
            <a:t>與</a:t>
          </a:r>
          <a:r>
            <a:rPr lang="en-US" altLang="zh-TW" sz="1800" dirty="0" smtClean="0">
              <a:latin typeface="Cambria Math" pitchFamily="18" charset="0"/>
              <a:ea typeface="微軟正黑體" pitchFamily="34" charset="-120"/>
              <a:cs typeface="Calibri" pitchFamily="34" charset="0"/>
            </a:rPr>
            <a:t>IFRS</a:t>
          </a:r>
          <a:r>
            <a:rPr lang="zh-TW" altLang="en-US" sz="1800" dirty="0" smtClean="0">
              <a:latin typeface="Cambria Math" pitchFamily="18" charset="0"/>
              <a:ea typeface="微軟正黑體" pitchFamily="34" charset="-120"/>
              <a:cs typeface="Calibri" pitchFamily="34" charset="0"/>
            </a:rPr>
            <a:t> </a:t>
          </a:r>
          <a:r>
            <a:rPr lang="en-US" altLang="zh-TW" sz="1800" dirty="0" smtClean="0">
              <a:latin typeface="Cambria Math" pitchFamily="18" charset="0"/>
              <a:ea typeface="微軟正黑體" pitchFamily="34" charset="-120"/>
              <a:cs typeface="Calibri" pitchFamily="34" charset="0"/>
            </a:rPr>
            <a:t>10</a:t>
          </a:r>
          <a:r>
            <a:rPr lang="zh-TW" altLang="en-US" sz="1800" dirty="0" smtClean="0">
              <a:latin typeface="Cambria Math" pitchFamily="18" charset="0"/>
              <a:ea typeface="微軟正黑體" pitchFamily="34" charset="-120"/>
              <a:cs typeface="Calibri" pitchFamily="34" charset="0"/>
            </a:rPr>
            <a:t>不一致</a:t>
          </a:r>
          <a:r>
            <a:rPr lang="en-US" altLang="zh-TW" sz="1800" dirty="0" smtClean="0">
              <a:latin typeface="Cambria Math" pitchFamily="18" charset="0"/>
              <a:ea typeface="微軟正黑體" pitchFamily="34" charset="-120"/>
              <a:cs typeface="Calibri" pitchFamily="34" charset="0"/>
            </a:rPr>
            <a:t>)</a:t>
          </a:r>
          <a:endParaRPr lang="zh-TW" altLang="en-US" sz="1800" dirty="0">
            <a:latin typeface="Cambria Math" pitchFamily="18" charset="0"/>
            <a:ea typeface="微軟正黑體" pitchFamily="34" charset="-120"/>
            <a:cs typeface="Calibri" pitchFamily="34" charset="0"/>
          </a:endParaRPr>
        </a:p>
      </dgm:t>
    </dgm:pt>
    <dgm:pt modelId="{FD96ED2B-A9E4-4AF2-B784-CC084135B602}" type="parTrans" cxnId="{2D133BBA-9DCA-45AB-9FCA-98631636B4C3}">
      <dgm:prSet/>
      <dgm:spPr/>
      <dgm:t>
        <a:bodyPr/>
        <a:lstStyle/>
        <a:p>
          <a:endParaRPr lang="zh-TW" altLang="en-US"/>
        </a:p>
      </dgm:t>
    </dgm:pt>
    <dgm:pt modelId="{3D087975-C8DE-4BEF-A05F-88D99AD0CD0D}" type="sibTrans" cxnId="{2D133BBA-9DCA-45AB-9FCA-98631636B4C3}">
      <dgm:prSet/>
      <dgm:spPr/>
      <dgm:t>
        <a:bodyPr/>
        <a:lstStyle/>
        <a:p>
          <a:endParaRPr lang="zh-TW" altLang="en-US"/>
        </a:p>
      </dgm:t>
    </dgm:pt>
    <dgm:pt modelId="{02C8957D-E156-440F-98B5-2A135B02818E}" type="pres">
      <dgm:prSet presAssocID="{63641962-825C-4027-BF48-748FD7206ED3}" presName="cycle" presStyleCnt="0">
        <dgm:presLayoutVars>
          <dgm:dir/>
          <dgm:resizeHandles val="exact"/>
        </dgm:presLayoutVars>
      </dgm:prSet>
      <dgm:spPr/>
      <dgm:t>
        <a:bodyPr/>
        <a:lstStyle/>
        <a:p>
          <a:endParaRPr lang="zh-TW" altLang="en-US"/>
        </a:p>
      </dgm:t>
    </dgm:pt>
    <dgm:pt modelId="{3813980A-B0C7-4D54-BAC5-85C6FBFF0ECA}" type="pres">
      <dgm:prSet presAssocID="{51ABA9D3-2540-45A4-9520-27457E42BE72}" presName="node" presStyleLbl="node1" presStyleIdx="0" presStyleCnt="6" custScaleX="159897" custScaleY="107435">
        <dgm:presLayoutVars>
          <dgm:bulletEnabled val="1"/>
        </dgm:presLayoutVars>
      </dgm:prSet>
      <dgm:spPr/>
      <dgm:t>
        <a:bodyPr/>
        <a:lstStyle/>
        <a:p>
          <a:endParaRPr lang="zh-TW" altLang="en-US"/>
        </a:p>
      </dgm:t>
    </dgm:pt>
    <dgm:pt modelId="{DE982B0A-74C7-4137-A96D-E95169FC2895}" type="pres">
      <dgm:prSet presAssocID="{51ABA9D3-2540-45A4-9520-27457E42BE72}" presName="spNode" presStyleCnt="0"/>
      <dgm:spPr/>
      <dgm:t>
        <a:bodyPr/>
        <a:lstStyle/>
        <a:p>
          <a:endParaRPr lang="zh-TW" altLang="en-US"/>
        </a:p>
      </dgm:t>
    </dgm:pt>
    <dgm:pt modelId="{A53DBA51-9E58-4EAA-976C-D3555C221F11}" type="pres">
      <dgm:prSet presAssocID="{CEE02F50-28E1-4E6D-88BD-2D0A3DAA84B6}" presName="sibTrans" presStyleLbl="sibTrans1D1" presStyleIdx="0" presStyleCnt="6"/>
      <dgm:spPr/>
      <dgm:t>
        <a:bodyPr/>
        <a:lstStyle/>
        <a:p>
          <a:endParaRPr lang="zh-TW" altLang="en-US"/>
        </a:p>
      </dgm:t>
    </dgm:pt>
    <dgm:pt modelId="{72BD8A67-1422-4670-8874-766E224371D3}" type="pres">
      <dgm:prSet presAssocID="{106C30D9-DCB5-4779-A71B-6116C4A8ECA6}" presName="node" presStyleLbl="node1" presStyleIdx="1" presStyleCnt="6" custScaleX="192040" custScaleY="128585" custRadScaleRad="100603" custRadScaleInc="30704">
        <dgm:presLayoutVars>
          <dgm:bulletEnabled val="1"/>
        </dgm:presLayoutVars>
      </dgm:prSet>
      <dgm:spPr/>
      <dgm:t>
        <a:bodyPr/>
        <a:lstStyle/>
        <a:p>
          <a:endParaRPr lang="zh-TW" altLang="en-US"/>
        </a:p>
      </dgm:t>
    </dgm:pt>
    <dgm:pt modelId="{F26B715B-7C94-4838-AD94-98976B155C15}" type="pres">
      <dgm:prSet presAssocID="{106C30D9-DCB5-4779-A71B-6116C4A8ECA6}" presName="spNode" presStyleCnt="0"/>
      <dgm:spPr/>
      <dgm:t>
        <a:bodyPr/>
        <a:lstStyle/>
        <a:p>
          <a:endParaRPr lang="zh-TW" altLang="en-US"/>
        </a:p>
      </dgm:t>
    </dgm:pt>
    <dgm:pt modelId="{6ED144F9-A2BA-41BA-BAFD-62667B4513C4}" type="pres">
      <dgm:prSet presAssocID="{4879B747-6CC6-41D5-A66E-F3333FCE3DB8}" presName="sibTrans" presStyleLbl="sibTrans1D1" presStyleIdx="1" presStyleCnt="6"/>
      <dgm:spPr/>
      <dgm:t>
        <a:bodyPr/>
        <a:lstStyle/>
        <a:p>
          <a:endParaRPr lang="zh-TW" altLang="en-US"/>
        </a:p>
      </dgm:t>
    </dgm:pt>
    <dgm:pt modelId="{4D7B5A32-5EFF-4F1E-B703-4FDFCD6590C7}" type="pres">
      <dgm:prSet presAssocID="{8DFAFB2E-F287-4B12-9732-AED230452DD0}" presName="node" presStyleLbl="node1" presStyleIdx="2" presStyleCnt="6" custScaleX="154493" custScaleY="111256" custRadScaleRad="102017" custRadScaleInc="-21911">
        <dgm:presLayoutVars>
          <dgm:bulletEnabled val="1"/>
        </dgm:presLayoutVars>
      </dgm:prSet>
      <dgm:spPr/>
      <dgm:t>
        <a:bodyPr/>
        <a:lstStyle/>
        <a:p>
          <a:endParaRPr lang="zh-TW" altLang="en-US"/>
        </a:p>
      </dgm:t>
    </dgm:pt>
    <dgm:pt modelId="{DB3F7981-0A10-45CC-9D4A-D714CFAB5C9B}" type="pres">
      <dgm:prSet presAssocID="{8DFAFB2E-F287-4B12-9732-AED230452DD0}" presName="spNode" presStyleCnt="0"/>
      <dgm:spPr/>
      <dgm:t>
        <a:bodyPr/>
        <a:lstStyle/>
        <a:p>
          <a:endParaRPr lang="zh-TW" altLang="en-US"/>
        </a:p>
      </dgm:t>
    </dgm:pt>
    <dgm:pt modelId="{4E76F620-CEFA-4382-A30D-379B129DD6AE}" type="pres">
      <dgm:prSet presAssocID="{06C5A296-9E3A-4D87-8116-9B602E8F8BD1}" presName="sibTrans" presStyleLbl="sibTrans1D1" presStyleIdx="2" presStyleCnt="6"/>
      <dgm:spPr/>
      <dgm:t>
        <a:bodyPr/>
        <a:lstStyle/>
        <a:p>
          <a:endParaRPr lang="zh-TW" altLang="en-US"/>
        </a:p>
      </dgm:t>
    </dgm:pt>
    <dgm:pt modelId="{25011E33-9379-43F9-89D3-C1DD0A70A061}" type="pres">
      <dgm:prSet presAssocID="{6ECCA718-9F66-4802-B460-1387D90F586C}" presName="node" presStyleLbl="node1" presStyleIdx="3" presStyleCnt="6" custScaleX="175159" custScaleY="83333" custRadScaleRad="100144" custRadScaleInc="-15376">
        <dgm:presLayoutVars>
          <dgm:bulletEnabled val="1"/>
        </dgm:presLayoutVars>
      </dgm:prSet>
      <dgm:spPr/>
      <dgm:t>
        <a:bodyPr/>
        <a:lstStyle/>
        <a:p>
          <a:endParaRPr lang="zh-TW" altLang="en-US"/>
        </a:p>
      </dgm:t>
    </dgm:pt>
    <dgm:pt modelId="{C326940A-D48B-4472-A06B-EA300FE58AB3}" type="pres">
      <dgm:prSet presAssocID="{6ECCA718-9F66-4802-B460-1387D90F586C}" presName="spNode" presStyleCnt="0"/>
      <dgm:spPr/>
    </dgm:pt>
    <dgm:pt modelId="{6727A1B3-8738-4F48-AC02-5255227079E1}" type="pres">
      <dgm:prSet presAssocID="{3D087975-C8DE-4BEF-A05F-88D99AD0CD0D}" presName="sibTrans" presStyleLbl="sibTrans1D1" presStyleIdx="3" presStyleCnt="6"/>
      <dgm:spPr/>
      <dgm:t>
        <a:bodyPr/>
        <a:lstStyle/>
        <a:p>
          <a:endParaRPr lang="zh-TW" altLang="en-US"/>
        </a:p>
      </dgm:t>
    </dgm:pt>
    <dgm:pt modelId="{330038F5-EDC3-42ED-8136-F051FE752754}" type="pres">
      <dgm:prSet presAssocID="{2F29675B-39D8-4AE3-A750-257DCD54AE81}" presName="node" presStyleLbl="node1" presStyleIdx="4" presStyleCnt="6" custScaleX="158820" custScaleY="111256" custRadScaleRad="99056" custRadScaleInc="14770">
        <dgm:presLayoutVars>
          <dgm:bulletEnabled val="1"/>
        </dgm:presLayoutVars>
      </dgm:prSet>
      <dgm:spPr/>
      <dgm:t>
        <a:bodyPr/>
        <a:lstStyle/>
        <a:p>
          <a:endParaRPr lang="zh-TW" altLang="en-US"/>
        </a:p>
      </dgm:t>
    </dgm:pt>
    <dgm:pt modelId="{3ADE30C1-4519-44EC-8412-E75E0D8BB043}" type="pres">
      <dgm:prSet presAssocID="{2F29675B-39D8-4AE3-A750-257DCD54AE81}" presName="spNode" presStyleCnt="0"/>
      <dgm:spPr/>
      <dgm:t>
        <a:bodyPr/>
        <a:lstStyle/>
        <a:p>
          <a:endParaRPr lang="zh-TW" altLang="en-US"/>
        </a:p>
      </dgm:t>
    </dgm:pt>
    <dgm:pt modelId="{5C1B7EF5-DE0E-47D8-A482-7882A74BDBB2}" type="pres">
      <dgm:prSet presAssocID="{C92974C5-3F31-4827-9377-27EDF9E53DAD}" presName="sibTrans" presStyleLbl="sibTrans1D1" presStyleIdx="4" presStyleCnt="6"/>
      <dgm:spPr/>
      <dgm:t>
        <a:bodyPr/>
        <a:lstStyle/>
        <a:p>
          <a:endParaRPr lang="zh-TW" altLang="en-US"/>
        </a:p>
      </dgm:t>
    </dgm:pt>
    <dgm:pt modelId="{DC66EF41-2D14-4240-ADD8-E3A4D9353782}" type="pres">
      <dgm:prSet presAssocID="{13B82232-491D-444B-9745-CBC4BA5A1060}" presName="node" presStyleLbl="node1" presStyleIdx="5" presStyleCnt="6" custScaleX="192040" custScaleY="128585" custRadScaleRad="101263" custRadScaleInc="-31528">
        <dgm:presLayoutVars>
          <dgm:bulletEnabled val="1"/>
        </dgm:presLayoutVars>
      </dgm:prSet>
      <dgm:spPr/>
      <dgm:t>
        <a:bodyPr/>
        <a:lstStyle/>
        <a:p>
          <a:endParaRPr lang="zh-TW" altLang="en-US"/>
        </a:p>
      </dgm:t>
    </dgm:pt>
    <dgm:pt modelId="{1DDE6067-4DD9-4506-8455-798DFAE5A79F}" type="pres">
      <dgm:prSet presAssocID="{13B82232-491D-444B-9745-CBC4BA5A1060}" presName="spNode" presStyleCnt="0"/>
      <dgm:spPr/>
      <dgm:t>
        <a:bodyPr/>
        <a:lstStyle/>
        <a:p>
          <a:endParaRPr lang="zh-TW" altLang="en-US"/>
        </a:p>
      </dgm:t>
    </dgm:pt>
    <dgm:pt modelId="{F0B98C61-EC46-4701-AC94-3FBA84CB2A03}" type="pres">
      <dgm:prSet presAssocID="{9375C8C8-2D0E-4626-A17B-A954AEA8E3D0}" presName="sibTrans" presStyleLbl="sibTrans1D1" presStyleIdx="5" presStyleCnt="6"/>
      <dgm:spPr/>
      <dgm:t>
        <a:bodyPr/>
        <a:lstStyle/>
        <a:p>
          <a:endParaRPr lang="zh-TW" altLang="en-US"/>
        </a:p>
      </dgm:t>
    </dgm:pt>
  </dgm:ptLst>
  <dgm:cxnLst>
    <dgm:cxn modelId="{BBF0D2A1-5272-4F43-972E-19F802739D53}" type="presOf" srcId="{CEE02F50-28E1-4E6D-88BD-2D0A3DAA84B6}" destId="{A53DBA51-9E58-4EAA-976C-D3555C221F11}" srcOrd="0" destOrd="0" presId="urn:microsoft.com/office/officeart/2005/8/layout/cycle6"/>
    <dgm:cxn modelId="{A5D63627-E446-4F6F-B21F-869E340593B0}" type="presOf" srcId="{106C30D9-DCB5-4779-A71B-6116C4A8ECA6}" destId="{72BD8A67-1422-4670-8874-766E224371D3}" srcOrd="0" destOrd="0" presId="urn:microsoft.com/office/officeart/2005/8/layout/cycle6"/>
    <dgm:cxn modelId="{09FD6125-B916-4CD8-A430-8348346A8716}" srcId="{63641962-825C-4027-BF48-748FD7206ED3}" destId="{2F29675B-39D8-4AE3-A750-257DCD54AE81}" srcOrd="4" destOrd="0" parTransId="{650DF17F-C81A-449D-93D3-84C168532706}" sibTransId="{C92974C5-3F31-4827-9377-27EDF9E53DAD}"/>
    <dgm:cxn modelId="{07713D70-7A54-495B-B9D3-ADBCFD7DC141}" type="presOf" srcId="{3D087975-C8DE-4BEF-A05F-88D99AD0CD0D}" destId="{6727A1B3-8738-4F48-AC02-5255227079E1}" srcOrd="0" destOrd="0" presId="urn:microsoft.com/office/officeart/2005/8/layout/cycle6"/>
    <dgm:cxn modelId="{DF269EAF-7489-4FC2-8583-8E2E23358712}" srcId="{63641962-825C-4027-BF48-748FD7206ED3}" destId="{13B82232-491D-444B-9745-CBC4BA5A1060}" srcOrd="5" destOrd="0" parTransId="{B2AE5BFE-55A0-48DB-8401-ED2E04E9F57E}" sibTransId="{9375C8C8-2D0E-4626-A17B-A954AEA8E3D0}"/>
    <dgm:cxn modelId="{87913BF3-F402-4676-941A-1D770A3A67FD}" type="presOf" srcId="{4879B747-6CC6-41D5-A66E-F3333FCE3DB8}" destId="{6ED144F9-A2BA-41BA-BAFD-62667B4513C4}" srcOrd="0" destOrd="0" presId="urn:microsoft.com/office/officeart/2005/8/layout/cycle6"/>
    <dgm:cxn modelId="{DCE56A7C-3FD8-4C5D-9AC2-8C66FAA0DADC}" type="presOf" srcId="{06C5A296-9E3A-4D87-8116-9B602E8F8BD1}" destId="{4E76F620-CEFA-4382-A30D-379B129DD6AE}" srcOrd="0" destOrd="0" presId="urn:microsoft.com/office/officeart/2005/8/layout/cycle6"/>
    <dgm:cxn modelId="{C7E04D7C-164E-4FF3-878A-0C3A399338E2}" type="presOf" srcId="{6ECCA718-9F66-4802-B460-1387D90F586C}" destId="{25011E33-9379-43F9-89D3-C1DD0A70A061}" srcOrd="0" destOrd="0" presId="urn:microsoft.com/office/officeart/2005/8/layout/cycle6"/>
    <dgm:cxn modelId="{A7952B72-55BF-45F5-A316-3B20844D6EC0}" type="presOf" srcId="{2F29675B-39D8-4AE3-A750-257DCD54AE81}" destId="{330038F5-EDC3-42ED-8136-F051FE752754}" srcOrd="0" destOrd="0" presId="urn:microsoft.com/office/officeart/2005/8/layout/cycle6"/>
    <dgm:cxn modelId="{2D133BBA-9DCA-45AB-9FCA-98631636B4C3}" srcId="{63641962-825C-4027-BF48-748FD7206ED3}" destId="{6ECCA718-9F66-4802-B460-1387D90F586C}" srcOrd="3" destOrd="0" parTransId="{FD96ED2B-A9E4-4AF2-B784-CC084135B602}" sibTransId="{3D087975-C8DE-4BEF-A05F-88D99AD0CD0D}"/>
    <dgm:cxn modelId="{0C0985EE-EB16-4B6C-B263-53E640170821}" srcId="{63641962-825C-4027-BF48-748FD7206ED3}" destId="{51ABA9D3-2540-45A4-9520-27457E42BE72}" srcOrd="0" destOrd="0" parTransId="{871B3CEE-F3DF-475E-9864-2A255981B804}" sibTransId="{CEE02F50-28E1-4E6D-88BD-2D0A3DAA84B6}"/>
    <dgm:cxn modelId="{BDD2C24A-C77D-45F4-902E-C821D1A90203}" type="presOf" srcId="{51ABA9D3-2540-45A4-9520-27457E42BE72}" destId="{3813980A-B0C7-4D54-BAC5-85C6FBFF0ECA}" srcOrd="0" destOrd="0" presId="urn:microsoft.com/office/officeart/2005/8/layout/cycle6"/>
    <dgm:cxn modelId="{E33ECF85-A11E-4139-85B7-38E6F0D4F38D}" srcId="{63641962-825C-4027-BF48-748FD7206ED3}" destId="{106C30D9-DCB5-4779-A71B-6116C4A8ECA6}" srcOrd="1" destOrd="0" parTransId="{48076570-8817-411C-AAC1-CF88351DD802}" sibTransId="{4879B747-6CC6-41D5-A66E-F3333FCE3DB8}"/>
    <dgm:cxn modelId="{29D45C48-D3B1-4F8B-A2F6-EE86DD199B28}" type="presOf" srcId="{63641962-825C-4027-BF48-748FD7206ED3}" destId="{02C8957D-E156-440F-98B5-2A135B02818E}" srcOrd="0" destOrd="0" presId="urn:microsoft.com/office/officeart/2005/8/layout/cycle6"/>
    <dgm:cxn modelId="{F15972D6-DA61-45C8-9437-38F7207B6496}" type="presOf" srcId="{8DFAFB2E-F287-4B12-9732-AED230452DD0}" destId="{4D7B5A32-5EFF-4F1E-B703-4FDFCD6590C7}" srcOrd="0" destOrd="0" presId="urn:microsoft.com/office/officeart/2005/8/layout/cycle6"/>
    <dgm:cxn modelId="{C3F9690F-CB0A-4DC2-8281-1E8F19F4E4C0}" type="presOf" srcId="{C92974C5-3F31-4827-9377-27EDF9E53DAD}" destId="{5C1B7EF5-DE0E-47D8-A482-7882A74BDBB2}" srcOrd="0" destOrd="0" presId="urn:microsoft.com/office/officeart/2005/8/layout/cycle6"/>
    <dgm:cxn modelId="{1148BA0E-F6E4-4F95-989A-877A6B4C0195}" type="presOf" srcId="{13B82232-491D-444B-9745-CBC4BA5A1060}" destId="{DC66EF41-2D14-4240-ADD8-E3A4D9353782}" srcOrd="0" destOrd="0" presId="urn:microsoft.com/office/officeart/2005/8/layout/cycle6"/>
    <dgm:cxn modelId="{1BCDA3C4-A8B6-46BD-BC69-42407984E8AC}" type="presOf" srcId="{9375C8C8-2D0E-4626-A17B-A954AEA8E3D0}" destId="{F0B98C61-EC46-4701-AC94-3FBA84CB2A03}" srcOrd="0" destOrd="0" presId="urn:microsoft.com/office/officeart/2005/8/layout/cycle6"/>
    <dgm:cxn modelId="{D2DDEB8B-1B0F-42D7-A64B-CE38FE6EF2C9}" srcId="{63641962-825C-4027-BF48-748FD7206ED3}" destId="{8DFAFB2E-F287-4B12-9732-AED230452DD0}" srcOrd="2" destOrd="0" parTransId="{7369EA61-6243-438C-9369-7029877A3686}" sibTransId="{06C5A296-9E3A-4D87-8116-9B602E8F8BD1}"/>
    <dgm:cxn modelId="{3851751E-FD61-4936-B30A-9677F20445DF}" type="presParOf" srcId="{02C8957D-E156-440F-98B5-2A135B02818E}" destId="{3813980A-B0C7-4D54-BAC5-85C6FBFF0ECA}" srcOrd="0" destOrd="0" presId="urn:microsoft.com/office/officeart/2005/8/layout/cycle6"/>
    <dgm:cxn modelId="{47909310-5B71-443C-A2F0-48A8146479F2}" type="presParOf" srcId="{02C8957D-E156-440F-98B5-2A135B02818E}" destId="{DE982B0A-74C7-4137-A96D-E95169FC2895}" srcOrd="1" destOrd="0" presId="urn:microsoft.com/office/officeart/2005/8/layout/cycle6"/>
    <dgm:cxn modelId="{34D1D92E-3896-4267-9E39-732D11A05491}" type="presParOf" srcId="{02C8957D-E156-440F-98B5-2A135B02818E}" destId="{A53DBA51-9E58-4EAA-976C-D3555C221F11}" srcOrd="2" destOrd="0" presId="urn:microsoft.com/office/officeart/2005/8/layout/cycle6"/>
    <dgm:cxn modelId="{984B03BD-DAA4-4FDD-ACE3-0B48AD553B8B}" type="presParOf" srcId="{02C8957D-E156-440F-98B5-2A135B02818E}" destId="{72BD8A67-1422-4670-8874-766E224371D3}" srcOrd="3" destOrd="0" presId="urn:microsoft.com/office/officeart/2005/8/layout/cycle6"/>
    <dgm:cxn modelId="{8A1735FA-7FD9-4BAE-948D-77BE3CF28EB1}" type="presParOf" srcId="{02C8957D-E156-440F-98B5-2A135B02818E}" destId="{F26B715B-7C94-4838-AD94-98976B155C15}" srcOrd="4" destOrd="0" presId="urn:microsoft.com/office/officeart/2005/8/layout/cycle6"/>
    <dgm:cxn modelId="{1A4349F2-54F5-4907-B0B4-87B29BD8BAE2}" type="presParOf" srcId="{02C8957D-E156-440F-98B5-2A135B02818E}" destId="{6ED144F9-A2BA-41BA-BAFD-62667B4513C4}" srcOrd="5" destOrd="0" presId="urn:microsoft.com/office/officeart/2005/8/layout/cycle6"/>
    <dgm:cxn modelId="{A7F0D55A-E5E5-4539-809B-648DE298D945}" type="presParOf" srcId="{02C8957D-E156-440F-98B5-2A135B02818E}" destId="{4D7B5A32-5EFF-4F1E-B703-4FDFCD6590C7}" srcOrd="6" destOrd="0" presId="urn:microsoft.com/office/officeart/2005/8/layout/cycle6"/>
    <dgm:cxn modelId="{1FF2633A-95FE-42A5-A3A6-B03956BBCE2F}" type="presParOf" srcId="{02C8957D-E156-440F-98B5-2A135B02818E}" destId="{DB3F7981-0A10-45CC-9D4A-D714CFAB5C9B}" srcOrd="7" destOrd="0" presId="urn:microsoft.com/office/officeart/2005/8/layout/cycle6"/>
    <dgm:cxn modelId="{A051D074-D299-4148-ABE9-2E2ACFD6FD4E}" type="presParOf" srcId="{02C8957D-E156-440F-98B5-2A135B02818E}" destId="{4E76F620-CEFA-4382-A30D-379B129DD6AE}" srcOrd="8" destOrd="0" presId="urn:microsoft.com/office/officeart/2005/8/layout/cycle6"/>
    <dgm:cxn modelId="{181A7D66-5175-4980-9F75-0D4628714ACF}" type="presParOf" srcId="{02C8957D-E156-440F-98B5-2A135B02818E}" destId="{25011E33-9379-43F9-89D3-C1DD0A70A061}" srcOrd="9" destOrd="0" presId="urn:microsoft.com/office/officeart/2005/8/layout/cycle6"/>
    <dgm:cxn modelId="{F9A33418-0DCF-4F82-A58F-E9B0BE225CF1}" type="presParOf" srcId="{02C8957D-E156-440F-98B5-2A135B02818E}" destId="{C326940A-D48B-4472-A06B-EA300FE58AB3}" srcOrd="10" destOrd="0" presId="urn:microsoft.com/office/officeart/2005/8/layout/cycle6"/>
    <dgm:cxn modelId="{F350F2B7-2066-426F-8489-70F243577F41}" type="presParOf" srcId="{02C8957D-E156-440F-98B5-2A135B02818E}" destId="{6727A1B3-8738-4F48-AC02-5255227079E1}" srcOrd="11" destOrd="0" presId="urn:microsoft.com/office/officeart/2005/8/layout/cycle6"/>
    <dgm:cxn modelId="{BB18EFEF-4AD1-4FD4-88EB-1D37CBD7C23A}" type="presParOf" srcId="{02C8957D-E156-440F-98B5-2A135B02818E}" destId="{330038F5-EDC3-42ED-8136-F051FE752754}" srcOrd="12" destOrd="0" presId="urn:microsoft.com/office/officeart/2005/8/layout/cycle6"/>
    <dgm:cxn modelId="{97B8A0B4-67AF-44D3-9CB2-64F9D7248177}" type="presParOf" srcId="{02C8957D-E156-440F-98B5-2A135B02818E}" destId="{3ADE30C1-4519-44EC-8412-E75E0D8BB043}" srcOrd="13" destOrd="0" presId="urn:microsoft.com/office/officeart/2005/8/layout/cycle6"/>
    <dgm:cxn modelId="{E60E3DBF-3327-44EB-AD69-DCB4897D037C}" type="presParOf" srcId="{02C8957D-E156-440F-98B5-2A135B02818E}" destId="{5C1B7EF5-DE0E-47D8-A482-7882A74BDBB2}" srcOrd="14" destOrd="0" presId="urn:microsoft.com/office/officeart/2005/8/layout/cycle6"/>
    <dgm:cxn modelId="{729438CA-65A4-45F8-86D5-0CD32BBBFE9C}" type="presParOf" srcId="{02C8957D-E156-440F-98B5-2A135B02818E}" destId="{DC66EF41-2D14-4240-ADD8-E3A4D9353782}" srcOrd="15" destOrd="0" presId="urn:microsoft.com/office/officeart/2005/8/layout/cycle6"/>
    <dgm:cxn modelId="{569DD2FC-4F16-448F-B2DE-29DB6C1E021D}" type="presParOf" srcId="{02C8957D-E156-440F-98B5-2A135B02818E}" destId="{1DDE6067-4DD9-4506-8455-798DFAE5A79F}" srcOrd="16" destOrd="0" presId="urn:microsoft.com/office/officeart/2005/8/layout/cycle6"/>
    <dgm:cxn modelId="{2C957109-4A58-47C6-AE32-E9377E86E942}" type="presParOf" srcId="{02C8957D-E156-440F-98B5-2A135B02818E}" destId="{F0B98C61-EC46-4701-AC94-3FBA84CB2A03}" srcOrd="17"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13980A-B0C7-4D54-BAC5-85C6FBFF0ECA}">
      <dsp:nvSpPr>
        <dsp:cNvPr id="0" name=""/>
        <dsp:cNvSpPr/>
      </dsp:nvSpPr>
      <dsp:spPr>
        <a:xfrm>
          <a:off x="3147631" y="4152"/>
          <a:ext cx="2971801" cy="126324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kern="1200" dirty="0" smtClean="0">
              <a:latin typeface="微軟正黑體" pitchFamily="34" charset="-120"/>
              <a:ea typeface="微軟正黑體" pitchFamily="34" charset="-120"/>
            </a:rPr>
            <a:t>必須辨識出被投資者之</a:t>
          </a:r>
          <a:r>
            <a:rPr lang="zh-TW" altLang="en-US" sz="1800" b="1" u="sng" kern="1200" dirty="0" smtClean="0">
              <a:latin typeface="微軟正黑體" pitchFamily="34" charset="-120"/>
              <a:ea typeface="微軟正黑體" pitchFamily="34" charset="-120"/>
            </a:rPr>
            <a:t>攸關活動</a:t>
          </a:r>
          <a:endParaRPr lang="zh-TW" altLang="en-US" sz="1800" b="1" u="sng" kern="1200" dirty="0">
            <a:latin typeface="微軟正黑體" pitchFamily="34" charset="-120"/>
            <a:ea typeface="微軟正黑體" pitchFamily="34" charset="-120"/>
          </a:endParaRPr>
        </a:p>
      </dsp:txBody>
      <dsp:txXfrm>
        <a:off x="3209298" y="65819"/>
        <a:ext cx="2848467" cy="1139914"/>
      </dsp:txXfrm>
    </dsp:sp>
    <dsp:sp modelId="{A53DBA51-9E58-4EAA-976C-D3555C221F11}">
      <dsp:nvSpPr>
        <dsp:cNvPr id="0" name=""/>
        <dsp:cNvSpPr/>
      </dsp:nvSpPr>
      <dsp:spPr>
        <a:xfrm>
          <a:off x="2111670" y="635776"/>
          <a:ext cx="5043724" cy="5043724"/>
        </a:xfrm>
        <a:custGeom>
          <a:avLst/>
          <a:gdLst/>
          <a:ahLst/>
          <a:cxnLst/>
          <a:rect l="0" t="0" r="0" b="0"/>
          <a:pathLst>
            <a:path>
              <a:moveTo>
                <a:pt x="4014788" y="489385"/>
              </a:moveTo>
              <a:arcTo wR="2521862" hR="2521862" stAng="18377917" swAng="1169039"/>
            </a:path>
          </a:pathLst>
        </a:custGeom>
        <a:noFill/>
        <a:ln w="9525" cap="flat" cmpd="sng" algn="ctr">
          <a:solidFill>
            <a:schemeClr val="accent2">
              <a:hueOff val="0"/>
              <a:satOff val="0"/>
              <a:lumOff val="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72BD8A67-1422-4670-8874-766E224371D3}">
      <dsp:nvSpPr>
        <dsp:cNvPr id="0" name=""/>
        <dsp:cNvSpPr/>
      </dsp:nvSpPr>
      <dsp:spPr>
        <a:xfrm>
          <a:off x="5546065" y="1746716"/>
          <a:ext cx="2971801" cy="1263248"/>
        </a:xfrm>
        <a:prstGeom prst="roundRect">
          <a:avLst/>
        </a:prstGeom>
        <a:gradFill rotWithShape="0">
          <a:gsLst>
            <a:gs pos="0">
              <a:schemeClr val="accent2">
                <a:hueOff val="1767110"/>
                <a:satOff val="0"/>
                <a:lumOff val="490"/>
                <a:alphaOff val="0"/>
                <a:shade val="51000"/>
                <a:satMod val="130000"/>
              </a:schemeClr>
            </a:gs>
            <a:gs pos="80000">
              <a:schemeClr val="accent2">
                <a:hueOff val="1767110"/>
                <a:satOff val="0"/>
                <a:lumOff val="490"/>
                <a:alphaOff val="0"/>
                <a:shade val="93000"/>
                <a:satMod val="130000"/>
              </a:schemeClr>
            </a:gs>
            <a:gs pos="100000">
              <a:schemeClr val="accent2">
                <a:hueOff val="1767110"/>
                <a:satOff val="0"/>
                <a:lumOff val="49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TW" altLang="en-US" sz="1600" kern="1200" dirty="0" smtClean="0">
              <a:latin typeface="微軟正黑體" pitchFamily="34" charset="-120"/>
              <a:ea typeface="微軟正黑體" pitchFamily="34" charset="-120"/>
            </a:rPr>
            <a:t>評估控制時，僅考慮</a:t>
          </a:r>
          <a:r>
            <a:rPr lang="zh-TW" altLang="en-US" sz="1600" b="1" kern="1200" dirty="0" smtClean="0">
              <a:latin typeface="微軟正黑體" pitchFamily="34" charset="-120"/>
              <a:ea typeface="微軟正黑體" pitchFamily="34" charset="-120"/>
            </a:rPr>
            <a:t>「實質性權利」</a:t>
          </a:r>
          <a:r>
            <a:rPr lang="zh-TW" altLang="en-US" sz="1600" kern="1200" dirty="0" smtClean="0">
              <a:latin typeface="微軟正黑體" pitchFamily="34" charset="-120"/>
              <a:ea typeface="微軟正黑體" pitchFamily="34" charset="-120"/>
            </a:rPr>
            <a:t>，不考慮「保障性權利」</a:t>
          </a:r>
          <a:r>
            <a:rPr lang="en-US" altLang="zh-TW" sz="1400" kern="1200" dirty="0" smtClean="0">
              <a:latin typeface="微軟正黑體" pitchFamily="34" charset="-120"/>
              <a:ea typeface="微軟正黑體" pitchFamily="34" charset="-120"/>
            </a:rPr>
            <a:t>(protective right)</a:t>
          </a:r>
          <a:endParaRPr lang="zh-TW" altLang="en-US" sz="1400" kern="1200" dirty="0">
            <a:latin typeface="微軟正黑體" pitchFamily="34" charset="-120"/>
            <a:ea typeface="微軟正黑體" pitchFamily="34" charset="-120"/>
          </a:endParaRPr>
        </a:p>
      </dsp:txBody>
      <dsp:txXfrm>
        <a:off x="5607732" y="1808383"/>
        <a:ext cx="2848467" cy="1139914"/>
      </dsp:txXfrm>
    </dsp:sp>
    <dsp:sp modelId="{6ED144F9-A2BA-41BA-BAFD-62667B4513C4}">
      <dsp:nvSpPr>
        <dsp:cNvPr id="0" name=""/>
        <dsp:cNvSpPr/>
      </dsp:nvSpPr>
      <dsp:spPr>
        <a:xfrm>
          <a:off x="2117757" y="717052"/>
          <a:ext cx="5043724" cy="5043724"/>
        </a:xfrm>
        <a:custGeom>
          <a:avLst/>
          <a:gdLst/>
          <a:ahLst/>
          <a:cxnLst/>
          <a:rect l="0" t="0" r="0" b="0"/>
          <a:pathLst>
            <a:path>
              <a:moveTo>
                <a:pt x="5034711" y="2308841"/>
              </a:moveTo>
              <a:arcTo wR="2521862" hR="2521862" stAng="21309268" swAng="2174409"/>
            </a:path>
          </a:pathLst>
        </a:custGeom>
        <a:noFill/>
        <a:ln w="9525" cap="flat" cmpd="sng" algn="ctr">
          <a:solidFill>
            <a:schemeClr val="accent2">
              <a:hueOff val="1767110"/>
              <a:satOff val="0"/>
              <a:lumOff val="49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4D7B5A32-5EFF-4F1E-B703-4FDFCD6590C7}">
      <dsp:nvSpPr>
        <dsp:cNvPr id="0" name=""/>
        <dsp:cNvSpPr/>
      </dsp:nvSpPr>
      <dsp:spPr>
        <a:xfrm>
          <a:off x="4990645" y="4566249"/>
          <a:ext cx="2413543" cy="1263248"/>
        </a:xfrm>
        <a:prstGeom prst="roundRect">
          <a:avLst/>
        </a:prstGeom>
        <a:gradFill rotWithShape="0">
          <a:gsLst>
            <a:gs pos="0">
              <a:schemeClr val="accent2">
                <a:hueOff val="3534219"/>
                <a:satOff val="0"/>
                <a:lumOff val="981"/>
                <a:alphaOff val="0"/>
                <a:shade val="51000"/>
                <a:satMod val="130000"/>
              </a:schemeClr>
            </a:gs>
            <a:gs pos="80000">
              <a:schemeClr val="accent2">
                <a:hueOff val="3534219"/>
                <a:satOff val="0"/>
                <a:lumOff val="981"/>
                <a:alphaOff val="0"/>
                <a:shade val="93000"/>
                <a:satMod val="130000"/>
              </a:schemeClr>
            </a:gs>
            <a:gs pos="100000">
              <a:schemeClr val="accent2">
                <a:hueOff val="3534219"/>
                <a:satOff val="0"/>
                <a:lumOff val="98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kern="1200" dirty="0" smtClean="0">
              <a:latin typeface="Calibri" pitchFamily="34" charset="0"/>
              <a:ea typeface="微軟正黑體" pitchFamily="34" charset="-120"/>
              <a:cs typeface="Calibri" pitchFamily="34" charset="0"/>
            </a:rPr>
            <a:t>引入</a:t>
          </a:r>
          <a:r>
            <a:rPr lang="zh-TW" altLang="en-US" sz="1800" b="1" kern="1200" smtClean="0">
              <a:latin typeface="Calibri" pitchFamily="34" charset="0"/>
              <a:ea typeface="微軟正黑體" pitchFamily="34" charset="-120"/>
              <a:cs typeface="Calibri" pitchFamily="34" charset="0"/>
            </a:rPr>
            <a:t>實質控制</a:t>
          </a:r>
          <a:r>
            <a:rPr lang="en-US" altLang="zh-TW" sz="1800" kern="1200" smtClean="0">
              <a:latin typeface="Calibri" pitchFamily="34" charset="0"/>
              <a:ea typeface="微軟正黑體" pitchFamily="34" charset="-120"/>
              <a:cs typeface="Calibri" pitchFamily="34" charset="0"/>
            </a:rPr>
            <a:t>(</a:t>
          </a:r>
          <a:r>
            <a:rPr lang="en-US" altLang="zh-TW" sz="1800" kern="1200" dirty="0" smtClean="0">
              <a:latin typeface="Calibri" pitchFamily="34" charset="0"/>
              <a:ea typeface="微軟正黑體" pitchFamily="34" charset="-120"/>
              <a:cs typeface="Calibri" pitchFamily="34" charset="0"/>
            </a:rPr>
            <a:t>De facto control)</a:t>
          </a:r>
          <a:r>
            <a:rPr lang="zh-TW" altLang="en-US" sz="1800" kern="1200" dirty="0" smtClean="0">
              <a:latin typeface="Calibri" pitchFamily="34" charset="0"/>
              <a:ea typeface="微軟正黑體" pitchFamily="34" charset="-120"/>
              <a:cs typeface="Calibri" pitchFamily="34" charset="0"/>
            </a:rPr>
            <a:t>概念</a:t>
          </a:r>
          <a:endParaRPr lang="zh-TW" altLang="en-US" sz="1800" kern="1200" dirty="0">
            <a:latin typeface="Calibri" pitchFamily="34" charset="0"/>
            <a:ea typeface="微軟正黑體" pitchFamily="34" charset="-120"/>
            <a:cs typeface="Calibri" pitchFamily="34" charset="0"/>
          </a:endParaRPr>
        </a:p>
      </dsp:txBody>
      <dsp:txXfrm>
        <a:off x="5052312" y="4627916"/>
        <a:ext cx="2290209" cy="1139914"/>
      </dsp:txXfrm>
    </dsp:sp>
    <dsp:sp modelId="{4E76F620-CEFA-4382-A30D-379B129DD6AE}">
      <dsp:nvSpPr>
        <dsp:cNvPr id="0" name=""/>
        <dsp:cNvSpPr/>
      </dsp:nvSpPr>
      <dsp:spPr>
        <a:xfrm>
          <a:off x="2251955" y="668987"/>
          <a:ext cx="5043724" cy="5043724"/>
        </a:xfrm>
        <a:custGeom>
          <a:avLst/>
          <a:gdLst/>
          <a:ahLst/>
          <a:cxnLst/>
          <a:rect l="0" t="0" r="0" b="0"/>
          <a:pathLst>
            <a:path>
              <a:moveTo>
                <a:pt x="2730010" y="5035119"/>
              </a:moveTo>
              <a:arcTo wR="2521862" hR="2521862" stAng="5115933" swAng="1169601"/>
            </a:path>
          </a:pathLst>
        </a:custGeom>
        <a:noFill/>
        <a:ln w="9525" cap="flat" cmpd="sng" algn="ctr">
          <a:solidFill>
            <a:schemeClr val="accent2">
              <a:hueOff val="3534219"/>
              <a:satOff val="0"/>
              <a:lumOff val="981"/>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330038F5-EDC3-42ED-8136-F051FE752754}">
      <dsp:nvSpPr>
        <dsp:cNvPr id="0" name=""/>
        <dsp:cNvSpPr/>
      </dsp:nvSpPr>
      <dsp:spPr>
        <a:xfrm>
          <a:off x="2179489" y="4566244"/>
          <a:ext cx="1943459" cy="1263248"/>
        </a:xfrm>
        <a:prstGeom prst="roundRect">
          <a:avLst/>
        </a:prstGeom>
        <a:gradFill rotWithShape="0">
          <a:gsLst>
            <a:gs pos="0">
              <a:schemeClr val="accent2">
                <a:hueOff val="5301329"/>
                <a:satOff val="0"/>
                <a:lumOff val="1471"/>
                <a:alphaOff val="0"/>
                <a:shade val="51000"/>
                <a:satMod val="130000"/>
              </a:schemeClr>
            </a:gs>
            <a:gs pos="80000">
              <a:schemeClr val="accent2">
                <a:hueOff val="5301329"/>
                <a:satOff val="0"/>
                <a:lumOff val="1471"/>
                <a:alphaOff val="0"/>
                <a:shade val="93000"/>
                <a:satMod val="130000"/>
              </a:schemeClr>
            </a:gs>
            <a:gs pos="100000">
              <a:schemeClr val="accent2">
                <a:hueOff val="5301329"/>
                <a:satOff val="0"/>
                <a:lumOff val="147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kern="1200" dirty="0" smtClean="0">
              <a:latin typeface="微軟正黑體" pitchFamily="34" charset="-120"/>
              <a:ea typeface="微軟正黑體" pitchFamily="34" charset="-120"/>
            </a:rPr>
            <a:t>增加「</a:t>
          </a:r>
          <a:r>
            <a:rPr lang="zh-TW" altLang="en-US" sz="1800" b="1" kern="1200" dirty="0" smtClean="0">
              <a:latin typeface="微軟正黑體" pitchFamily="34" charset="-120"/>
              <a:ea typeface="微軟正黑體" pitchFamily="34" charset="-120"/>
            </a:rPr>
            <a:t>代理關係</a:t>
          </a:r>
          <a:r>
            <a:rPr lang="zh-TW" altLang="en-US" sz="1800" kern="1200" dirty="0" smtClean="0">
              <a:latin typeface="微軟正黑體" pitchFamily="34" charset="-120"/>
              <a:ea typeface="微軟正黑體" pitchFamily="34" charset="-120"/>
            </a:rPr>
            <a:t>」相關指引</a:t>
          </a:r>
          <a:endParaRPr lang="zh-TW" altLang="en-US" sz="1800" kern="1200" dirty="0">
            <a:latin typeface="微軟正黑體" pitchFamily="34" charset="-120"/>
            <a:ea typeface="微軟正黑體" pitchFamily="34" charset="-120"/>
          </a:endParaRPr>
        </a:p>
      </dsp:txBody>
      <dsp:txXfrm>
        <a:off x="2241156" y="4627911"/>
        <a:ext cx="1820125" cy="1139914"/>
      </dsp:txXfrm>
    </dsp:sp>
    <dsp:sp modelId="{5C1B7EF5-DE0E-47D8-A482-7882A74BDBB2}">
      <dsp:nvSpPr>
        <dsp:cNvPr id="0" name=""/>
        <dsp:cNvSpPr/>
      </dsp:nvSpPr>
      <dsp:spPr>
        <a:xfrm>
          <a:off x="2111670" y="635776"/>
          <a:ext cx="5043724" cy="5043724"/>
        </a:xfrm>
        <a:custGeom>
          <a:avLst/>
          <a:gdLst/>
          <a:ahLst/>
          <a:cxnLst/>
          <a:rect l="0" t="0" r="0" b="0"/>
          <a:pathLst>
            <a:path>
              <a:moveTo>
                <a:pt x="421094" y="3917055"/>
              </a:moveTo>
              <a:arcTo wR="2521862" hR="2521862" stAng="8784628" swAng="2194798"/>
            </a:path>
          </a:pathLst>
        </a:custGeom>
        <a:noFill/>
        <a:ln w="9525" cap="flat" cmpd="sng" algn="ctr">
          <a:solidFill>
            <a:schemeClr val="accent2">
              <a:hueOff val="5301329"/>
              <a:satOff val="0"/>
              <a:lumOff val="1471"/>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DC66EF41-2D14-4240-ADD8-E3A4D9353782}">
      <dsp:nvSpPr>
        <dsp:cNvPr id="0" name=""/>
        <dsp:cNvSpPr/>
      </dsp:nvSpPr>
      <dsp:spPr>
        <a:xfrm>
          <a:off x="749198" y="1746716"/>
          <a:ext cx="2971801" cy="1263248"/>
        </a:xfrm>
        <a:prstGeom prst="roundRect">
          <a:avLst/>
        </a:prstGeom>
        <a:gradFill rotWithShape="0">
          <a:gsLst>
            <a:gs pos="0">
              <a:schemeClr val="accent2">
                <a:hueOff val="7068439"/>
                <a:satOff val="0"/>
                <a:lumOff val="1961"/>
                <a:alphaOff val="0"/>
                <a:shade val="51000"/>
                <a:satMod val="130000"/>
              </a:schemeClr>
            </a:gs>
            <a:gs pos="80000">
              <a:schemeClr val="accent2">
                <a:hueOff val="7068439"/>
                <a:satOff val="0"/>
                <a:lumOff val="1961"/>
                <a:alphaOff val="0"/>
                <a:shade val="93000"/>
                <a:satMod val="130000"/>
              </a:schemeClr>
            </a:gs>
            <a:gs pos="100000">
              <a:schemeClr val="accent2">
                <a:hueOff val="7068439"/>
                <a:satOff val="0"/>
                <a:lumOff val="196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kern="1200" dirty="0" smtClean="0">
              <a:latin typeface="微軟正黑體" pitchFamily="34" charset="-120"/>
              <a:ea typeface="微軟正黑體" pitchFamily="34" charset="-120"/>
            </a:rPr>
            <a:t>以「</a:t>
          </a:r>
          <a:r>
            <a:rPr lang="zh-TW" altLang="en-US" sz="1800" b="1" kern="1200" dirty="0" smtClean="0">
              <a:latin typeface="微軟正黑體" pitchFamily="34" charset="-120"/>
              <a:ea typeface="微軟正黑體" pitchFamily="34" charset="-120"/>
            </a:rPr>
            <a:t>對變動報酬之暴險或權利</a:t>
          </a:r>
          <a:r>
            <a:rPr lang="zh-TW" altLang="en-US" sz="1800" kern="1200" dirty="0" smtClean="0">
              <a:latin typeface="微軟正黑體" pitchFamily="34" charset="-120"/>
              <a:ea typeface="微軟正黑體" pitchFamily="34" charset="-120"/>
            </a:rPr>
            <a:t>」概念取代「風險與報酬」概念</a:t>
          </a:r>
          <a:endParaRPr lang="zh-TW" altLang="en-US" sz="1800" kern="1200" dirty="0">
            <a:latin typeface="微軟正黑體" pitchFamily="34" charset="-120"/>
            <a:ea typeface="微軟正黑體" pitchFamily="34" charset="-120"/>
          </a:endParaRPr>
        </a:p>
      </dsp:txBody>
      <dsp:txXfrm>
        <a:off x="810865" y="1808383"/>
        <a:ext cx="2848467" cy="1139914"/>
      </dsp:txXfrm>
    </dsp:sp>
    <dsp:sp modelId="{F0B98C61-EC46-4701-AC94-3FBA84CB2A03}">
      <dsp:nvSpPr>
        <dsp:cNvPr id="0" name=""/>
        <dsp:cNvSpPr/>
      </dsp:nvSpPr>
      <dsp:spPr>
        <a:xfrm>
          <a:off x="2111670" y="635776"/>
          <a:ext cx="5043724" cy="5043724"/>
        </a:xfrm>
        <a:custGeom>
          <a:avLst/>
          <a:gdLst/>
          <a:ahLst/>
          <a:cxnLst/>
          <a:rect l="0" t="0" r="0" b="0"/>
          <a:pathLst>
            <a:path>
              <a:moveTo>
                <a:pt x="436509" y="1103732"/>
              </a:moveTo>
              <a:arcTo wR="2521862" hR="2521862" stAng="12853044" swAng="1169039"/>
            </a:path>
          </a:pathLst>
        </a:custGeom>
        <a:noFill/>
        <a:ln w="9525" cap="flat" cmpd="sng" algn="ctr">
          <a:solidFill>
            <a:schemeClr val="accent2">
              <a:hueOff val="7068439"/>
              <a:satOff val="0"/>
              <a:lumOff val="1961"/>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13980A-B0C7-4D54-BAC5-85C6FBFF0ECA}">
      <dsp:nvSpPr>
        <dsp:cNvPr id="0" name=""/>
        <dsp:cNvSpPr/>
      </dsp:nvSpPr>
      <dsp:spPr>
        <a:xfrm>
          <a:off x="3522418" y="47741"/>
          <a:ext cx="2222228" cy="1088894"/>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tx1"/>
              </a:solidFill>
              <a:latin typeface="Cambria Math" pitchFamily="18" charset="0"/>
              <a:ea typeface="微軟正黑體" pitchFamily="34" charset="-120"/>
            </a:rPr>
            <a:t>聯合協議下之</a:t>
          </a:r>
          <a:r>
            <a:rPr lang="en-US" altLang="zh-TW" sz="1800" b="1" kern="1200" dirty="0" smtClean="0">
              <a:solidFill>
                <a:schemeClr val="tx1"/>
              </a:solidFill>
              <a:latin typeface="Cambria Math" pitchFamily="18" charset="0"/>
              <a:ea typeface="微軟正黑體" pitchFamily="34" charset="-120"/>
            </a:rPr>
            <a:t/>
          </a:r>
          <a:br>
            <a:rPr lang="en-US" altLang="zh-TW" sz="1800" b="1" kern="1200" dirty="0" smtClean="0">
              <a:solidFill>
                <a:schemeClr val="tx1"/>
              </a:solidFill>
              <a:latin typeface="Cambria Math" pitchFamily="18" charset="0"/>
              <a:ea typeface="微軟正黑體" pitchFamily="34" charset="-120"/>
            </a:rPr>
          </a:br>
          <a:r>
            <a:rPr lang="zh-TW" altLang="en-US" sz="1800" b="1" kern="1200" dirty="0" smtClean="0">
              <a:solidFill>
                <a:schemeClr val="tx1"/>
              </a:solidFill>
              <a:latin typeface="Cambria Math" pitchFamily="18" charset="0"/>
              <a:ea typeface="微軟正黑體" pitchFamily="34" charset="-120"/>
            </a:rPr>
            <a:t>分類</a:t>
          </a:r>
          <a:endParaRPr lang="zh-TW" altLang="en-US" sz="1800" b="1" u="none" kern="1200" dirty="0">
            <a:solidFill>
              <a:schemeClr val="tx1"/>
            </a:solidFill>
            <a:latin typeface="Cambria Math" pitchFamily="18" charset="0"/>
            <a:ea typeface="微軟正黑體" pitchFamily="34" charset="-120"/>
          </a:endParaRPr>
        </a:p>
      </dsp:txBody>
      <dsp:txXfrm>
        <a:off x="3575573" y="100896"/>
        <a:ext cx="2115918" cy="982584"/>
      </dsp:txXfrm>
    </dsp:sp>
    <dsp:sp modelId="{A53DBA51-9E58-4EAA-976C-D3555C221F11}">
      <dsp:nvSpPr>
        <dsp:cNvPr id="0" name=""/>
        <dsp:cNvSpPr/>
      </dsp:nvSpPr>
      <dsp:spPr>
        <a:xfrm>
          <a:off x="2111670" y="592188"/>
          <a:ext cx="5043724" cy="5043724"/>
        </a:xfrm>
        <a:custGeom>
          <a:avLst/>
          <a:gdLst/>
          <a:ahLst/>
          <a:cxnLst/>
          <a:rect l="0" t="0" r="0" b="0"/>
          <a:pathLst>
            <a:path>
              <a:moveTo>
                <a:pt x="3644619" y="263720"/>
              </a:moveTo>
              <a:arcTo wR="2521862" hR="2521862" stAng="17786204" swAng="1754918"/>
            </a:path>
          </a:pathLst>
        </a:custGeom>
        <a:noFill/>
        <a:ln w="9525" cap="flat" cmpd="sng" algn="ctr">
          <a:solidFill>
            <a:schemeClr val="accent5">
              <a:hueOff val="0"/>
              <a:satOff val="0"/>
              <a:lumOff val="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18E07DD9-EE3F-471F-9D52-FC5E4ED2EAE1}">
      <dsp:nvSpPr>
        <dsp:cNvPr id="0" name=""/>
        <dsp:cNvSpPr/>
      </dsp:nvSpPr>
      <dsp:spPr>
        <a:xfrm>
          <a:off x="6060236" y="1703128"/>
          <a:ext cx="1943459" cy="1263248"/>
        </a:xfrm>
        <a:prstGeom prst="roundRect">
          <a:avLst/>
        </a:prstGeom>
        <a:gradFill rotWithShape="0">
          <a:gsLst>
            <a:gs pos="0">
              <a:schemeClr val="accent5">
                <a:hueOff val="-1963589"/>
                <a:satOff val="6604"/>
                <a:lumOff val="-5931"/>
                <a:alphaOff val="0"/>
                <a:shade val="51000"/>
                <a:satMod val="130000"/>
              </a:schemeClr>
            </a:gs>
            <a:gs pos="80000">
              <a:schemeClr val="accent5">
                <a:hueOff val="-1963589"/>
                <a:satOff val="6604"/>
                <a:lumOff val="-5931"/>
                <a:alphaOff val="0"/>
                <a:shade val="93000"/>
                <a:satMod val="130000"/>
              </a:schemeClr>
            </a:gs>
            <a:gs pos="100000">
              <a:schemeClr val="accent5">
                <a:hueOff val="-1963589"/>
                <a:satOff val="6604"/>
                <a:lumOff val="-593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tx1"/>
              </a:solidFill>
              <a:latin typeface="Cambria Math" pitchFamily="18" charset="0"/>
              <a:ea typeface="微軟正黑體" pitchFamily="34" charset="-120"/>
            </a:rPr>
            <a:t>聯合協議</a:t>
          </a:r>
          <a:r>
            <a:rPr lang="zh-TW" altLang="en-US" sz="1800" b="1" u="none" kern="1200" dirty="0" smtClean="0">
              <a:solidFill>
                <a:schemeClr val="tx1"/>
              </a:solidFill>
              <a:latin typeface="Cambria Math" pitchFamily="18" charset="0"/>
              <a:ea typeface="微軟正黑體" pitchFamily="34" charset="-120"/>
            </a:rPr>
            <a:t>分類之判斷</a:t>
          </a:r>
          <a:endParaRPr lang="zh-TW" altLang="en-US" sz="1800" b="1" u="none" kern="1200" dirty="0">
            <a:solidFill>
              <a:schemeClr val="tx1"/>
            </a:solidFill>
            <a:latin typeface="Cambria Math" pitchFamily="18" charset="0"/>
            <a:ea typeface="微軟正黑體" pitchFamily="34" charset="-120"/>
          </a:endParaRPr>
        </a:p>
      </dsp:txBody>
      <dsp:txXfrm>
        <a:off x="6121903" y="1764795"/>
        <a:ext cx="1820125" cy="1139914"/>
      </dsp:txXfrm>
    </dsp:sp>
    <dsp:sp modelId="{72A7EF21-D8FC-4E7E-93EB-2D406C6496F3}">
      <dsp:nvSpPr>
        <dsp:cNvPr id="0" name=""/>
        <dsp:cNvSpPr/>
      </dsp:nvSpPr>
      <dsp:spPr>
        <a:xfrm>
          <a:off x="2111670" y="592188"/>
          <a:ext cx="5043724" cy="5043724"/>
        </a:xfrm>
        <a:custGeom>
          <a:avLst/>
          <a:gdLst/>
          <a:ahLst/>
          <a:cxnLst/>
          <a:rect l="0" t="0" r="0" b="0"/>
          <a:pathLst>
            <a:path>
              <a:moveTo>
                <a:pt x="5040290" y="2390297"/>
              </a:moveTo>
              <a:arcTo wR="2521862" hR="2521862" stAng="21420573" swAng="2194798"/>
            </a:path>
          </a:pathLst>
        </a:custGeom>
        <a:noFill/>
        <a:ln w="9525" cap="flat" cmpd="sng" algn="ctr">
          <a:solidFill>
            <a:schemeClr val="accent5">
              <a:hueOff val="-1963589"/>
              <a:satOff val="6604"/>
              <a:lumOff val="-5931"/>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84B8D7B6-5978-4BB8-9A10-1989E8092C11}">
      <dsp:nvSpPr>
        <dsp:cNvPr id="0" name=""/>
        <dsp:cNvSpPr/>
      </dsp:nvSpPr>
      <dsp:spPr>
        <a:xfrm>
          <a:off x="5144116" y="4522655"/>
          <a:ext cx="1943459" cy="1263248"/>
        </a:xfrm>
        <a:prstGeom prst="roundRect">
          <a:avLst/>
        </a:prstGeom>
        <a:gradFill rotWithShape="0">
          <a:gsLst>
            <a:gs pos="0">
              <a:schemeClr val="accent5">
                <a:hueOff val="-3927177"/>
                <a:satOff val="13207"/>
                <a:lumOff val="-11863"/>
                <a:alphaOff val="0"/>
                <a:shade val="51000"/>
                <a:satMod val="130000"/>
              </a:schemeClr>
            </a:gs>
            <a:gs pos="80000">
              <a:schemeClr val="accent5">
                <a:hueOff val="-3927177"/>
                <a:satOff val="13207"/>
                <a:lumOff val="-11863"/>
                <a:alphaOff val="0"/>
                <a:shade val="93000"/>
                <a:satMod val="130000"/>
              </a:schemeClr>
            </a:gs>
            <a:gs pos="100000">
              <a:schemeClr val="accent5">
                <a:hueOff val="-3927177"/>
                <a:satOff val="13207"/>
                <a:lumOff val="-1186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1" u="none" kern="1200" smtClean="0">
              <a:solidFill>
                <a:schemeClr val="tx1"/>
              </a:solidFill>
              <a:latin typeface="Cambria Math" pitchFamily="18" charset="0"/>
              <a:ea typeface="微軟正黑體" pitchFamily="34" charset="-120"/>
            </a:rPr>
            <a:t>刪除</a:t>
          </a:r>
          <a:r>
            <a:rPr lang="zh-TW" altLang="en-US" sz="1800" b="1" u="none" kern="1200" dirty="0" smtClean="0">
              <a:solidFill>
                <a:schemeClr val="tx1"/>
              </a:solidFill>
              <a:latin typeface="Cambria Math" pitchFamily="18" charset="0"/>
              <a:ea typeface="微軟正黑體" pitchFamily="34" charset="-120"/>
            </a:rPr>
            <a:t>比例合併法之選項</a:t>
          </a:r>
          <a:endParaRPr lang="zh-TW" altLang="en-US" sz="1800" b="1" u="none" kern="1200" dirty="0">
            <a:solidFill>
              <a:schemeClr val="tx1"/>
            </a:solidFill>
            <a:latin typeface="Cambria Math" pitchFamily="18" charset="0"/>
            <a:ea typeface="微軟正黑體" pitchFamily="34" charset="-120"/>
          </a:endParaRPr>
        </a:p>
      </dsp:txBody>
      <dsp:txXfrm>
        <a:off x="5205783" y="4584322"/>
        <a:ext cx="1820125" cy="1139914"/>
      </dsp:txXfrm>
    </dsp:sp>
    <dsp:sp modelId="{180EA69F-47C8-4E74-854B-DE6408CF795E}">
      <dsp:nvSpPr>
        <dsp:cNvPr id="0" name=""/>
        <dsp:cNvSpPr/>
      </dsp:nvSpPr>
      <dsp:spPr>
        <a:xfrm>
          <a:off x="2111670" y="592188"/>
          <a:ext cx="5043724" cy="5043724"/>
        </a:xfrm>
        <a:custGeom>
          <a:avLst/>
          <a:gdLst/>
          <a:ahLst/>
          <a:cxnLst/>
          <a:rect l="0" t="0" r="0" b="0"/>
          <a:pathLst>
            <a:path>
              <a:moveTo>
                <a:pt x="3022441" y="4993543"/>
              </a:moveTo>
              <a:arcTo wR="2521862" hR="2521862" stAng="4713059" swAng="1373882"/>
            </a:path>
          </a:pathLst>
        </a:custGeom>
        <a:noFill/>
        <a:ln w="9525" cap="flat" cmpd="sng" algn="ctr">
          <a:solidFill>
            <a:schemeClr val="accent5">
              <a:hueOff val="-3927177"/>
              <a:satOff val="13207"/>
              <a:lumOff val="-11863"/>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451CDF86-4226-4026-BDAA-89D83DCBCB68}">
      <dsp:nvSpPr>
        <dsp:cNvPr id="0" name=""/>
        <dsp:cNvSpPr/>
      </dsp:nvSpPr>
      <dsp:spPr>
        <a:xfrm>
          <a:off x="2179489" y="4522655"/>
          <a:ext cx="1943459" cy="1263248"/>
        </a:xfrm>
        <a:prstGeom prst="roundRect">
          <a:avLst/>
        </a:prstGeom>
        <a:gradFill rotWithShape="0">
          <a:gsLst>
            <a:gs pos="0">
              <a:schemeClr val="accent5">
                <a:hueOff val="-5890766"/>
                <a:satOff val="19811"/>
                <a:lumOff val="-17794"/>
                <a:alphaOff val="0"/>
                <a:shade val="51000"/>
                <a:satMod val="130000"/>
              </a:schemeClr>
            </a:gs>
            <a:gs pos="80000">
              <a:schemeClr val="accent5">
                <a:hueOff val="-5890766"/>
                <a:satOff val="19811"/>
                <a:lumOff val="-17794"/>
                <a:alphaOff val="0"/>
                <a:shade val="93000"/>
                <a:satMod val="130000"/>
              </a:schemeClr>
            </a:gs>
            <a:gs pos="100000">
              <a:schemeClr val="accent5">
                <a:hueOff val="-5890766"/>
                <a:satOff val="19811"/>
                <a:lumOff val="-1779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1" u="none" kern="1200" dirty="0" smtClean="0">
              <a:solidFill>
                <a:schemeClr val="tx1"/>
              </a:solidFill>
              <a:latin typeface="Cambria Math" pitchFamily="18" charset="0"/>
              <a:ea typeface="微軟正黑體" pitchFamily="34" charset="-120"/>
            </a:rPr>
            <a:t>不具聯合控制之投資者會計處理</a:t>
          </a:r>
          <a:endParaRPr lang="zh-TW" altLang="en-US" sz="1800" b="1" u="none" kern="1200" dirty="0">
            <a:solidFill>
              <a:schemeClr val="tx1"/>
            </a:solidFill>
            <a:latin typeface="Cambria Math" pitchFamily="18" charset="0"/>
            <a:ea typeface="微軟正黑體" pitchFamily="34" charset="-120"/>
          </a:endParaRPr>
        </a:p>
      </dsp:txBody>
      <dsp:txXfrm>
        <a:off x="2241156" y="4584322"/>
        <a:ext cx="1820125" cy="1139914"/>
      </dsp:txXfrm>
    </dsp:sp>
    <dsp:sp modelId="{49C220F9-73CF-48A4-93AC-D21F5610A034}">
      <dsp:nvSpPr>
        <dsp:cNvPr id="0" name=""/>
        <dsp:cNvSpPr/>
      </dsp:nvSpPr>
      <dsp:spPr>
        <a:xfrm>
          <a:off x="2111670" y="592188"/>
          <a:ext cx="5043724" cy="5043724"/>
        </a:xfrm>
        <a:custGeom>
          <a:avLst/>
          <a:gdLst/>
          <a:ahLst/>
          <a:cxnLst/>
          <a:rect l="0" t="0" r="0" b="0"/>
          <a:pathLst>
            <a:path>
              <a:moveTo>
                <a:pt x="421094" y="3917055"/>
              </a:moveTo>
              <a:arcTo wR="2521862" hR="2521862" stAng="8784628" swAng="2194798"/>
            </a:path>
          </a:pathLst>
        </a:custGeom>
        <a:noFill/>
        <a:ln w="9525" cap="flat" cmpd="sng" algn="ctr">
          <a:solidFill>
            <a:schemeClr val="accent5">
              <a:hueOff val="-5890766"/>
              <a:satOff val="19811"/>
              <a:lumOff val="-17794"/>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2729B146-D65E-496E-BD2C-83AFB97257D9}">
      <dsp:nvSpPr>
        <dsp:cNvPr id="0" name=""/>
        <dsp:cNvSpPr/>
      </dsp:nvSpPr>
      <dsp:spPr>
        <a:xfrm>
          <a:off x="1263369" y="1703128"/>
          <a:ext cx="1943459" cy="1263248"/>
        </a:xfrm>
        <a:prstGeom prst="roundRect">
          <a:avLst/>
        </a:prstGeom>
        <a:gradFill rotWithShape="0">
          <a:gsLst>
            <a:gs pos="0">
              <a:schemeClr val="accent5">
                <a:hueOff val="-7854355"/>
                <a:satOff val="26414"/>
                <a:lumOff val="-23726"/>
                <a:alphaOff val="0"/>
                <a:shade val="51000"/>
                <a:satMod val="130000"/>
              </a:schemeClr>
            </a:gs>
            <a:gs pos="80000">
              <a:schemeClr val="accent5">
                <a:hueOff val="-7854355"/>
                <a:satOff val="26414"/>
                <a:lumOff val="-23726"/>
                <a:alphaOff val="0"/>
                <a:shade val="93000"/>
                <a:satMod val="130000"/>
              </a:schemeClr>
            </a:gs>
            <a:gs pos="100000">
              <a:schemeClr val="accent5">
                <a:hueOff val="-7854355"/>
                <a:satOff val="26414"/>
                <a:lumOff val="-2372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1" u="none" kern="1200" dirty="0" smtClean="0">
              <a:solidFill>
                <a:schemeClr val="tx1"/>
              </a:solidFill>
              <a:latin typeface="Cambria Math" pitchFamily="18" charset="0"/>
              <a:ea typeface="微軟正黑體" pitchFamily="34" charset="-120"/>
            </a:rPr>
            <a:t>揭露規定參考</a:t>
          </a:r>
          <a:r>
            <a:rPr lang="en-US" altLang="zh-TW" sz="1800" b="1" u="none" kern="1200" dirty="0" smtClean="0">
              <a:solidFill>
                <a:schemeClr val="tx1"/>
              </a:solidFill>
              <a:latin typeface="Cambria Math" pitchFamily="18" charset="0"/>
              <a:ea typeface="微軟正黑體" pitchFamily="34" charset="-120"/>
            </a:rPr>
            <a:t>IFRS 12</a:t>
          </a:r>
          <a:endParaRPr lang="zh-TW" altLang="en-US" sz="1800" b="1" u="none" kern="1200" dirty="0">
            <a:solidFill>
              <a:schemeClr val="tx1"/>
            </a:solidFill>
            <a:latin typeface="Cambria Math" pitchFamily="18" charset="0"/>
            <a:ea typeface="微軟正黑體" pitchFamily="34" charset="-120"/>
          </a:endParaRPr>
        </a:p>
      </dsp:txBody>
      <dsp:txXfrm>
        <a:off x="1325036" y="1764795"/>
        <a:ext cx="1820125" cy="1139914"/>
      </dsp:txXfrm>
    </dsp:sp>
    <dsp:sp modelId="{5D1100BE-F14B-41D5-99EC-4B254D28C45E}">
      <dsp:nvSpPr>
        <dsp:cNvPr id="0" name=""/>
        <dsp:cNvSpPr/>
      </dsp:nvSpPr>
      <dsp:spPr>
        <a:xfrm>
          <a:off x="2111670" y="592188"/>
          <a:ext cx="5043724" cy="5043724"/>
        </a:xfrm>
        <a:custGeom>
          <a:avLst/>
          <a:gdLst/>
          <a:ahLst/>
          <a:cxnLst/>
          <a:rect l="0" t="0" r="0" b="0"/>
          <a:pathLst>
            <a:path>
              <a:moveTo>
                <a:pt x="438918" y="1100195"/>
              </a:moveTo>
              <a:arcTo wR="2521862" hR="2521862" stAng="12858878" swAng="1754918"/>
            </a:path>
          </a:pathLst>
        </a:custGeom>
        <a:noFill/>
        <a:ln w="9525" cap="flat" cmpd="sng" algn="ctr">
          <a:solidFill>
            <a:schemeClr val="accent5">
              <a:hueOff val="-7854355"/>
              <a:satOff val="26414"/>
              <a:lumOff val="-23726"/>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13980A-B0C7-4D54-BAC5-85C6FBFF0ECA}">
      <dsp:nvSpPr>
        <dsp:cNvPr id="0" name=""/>
        <dsp:cNvSpPr/>
      </dsp:nvSpPr>
      <dsp:spPr>
        <a:xfrm>
          <a:off x="3360131" y="24076"/>
          <a:ext cx="2546802" cy="1112279"/>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0" u="none" kern="1200" dirty="0" smtClean="0">
              <a:latin typeface="Cambria Math" pitchFamily="18" charset="0"/>
              <a:ea typeface="微軟正黑體" pitchFamily="34" charset="-120"/>
            </a:rPr>
            <a:t>將合資權益之權益法處理及</a:t>
          </a:r>
          <a:r>
            <a:rPr lang="en-US" altLang="zh-TW" sz="1800" b="0" u="none" kern="1200" dirty="0" smtClean="0">
              <a:latin typeface="Cambria Math" pitchFamily="18" charset="0"/>
              <a:ea typeface="Cambria Math" pitchFamily="18" charset="0"/>
            </a:rPr>
            <a:t>SIC-13</a:t>
          </a:r>
          <a:r>
            <a:rPr lang="zh-TW" altLang="en-US" sz="1800" b="0" u="none" kern="1200" dirty="0" smtClean="0">
              <a:latin typeface="Cambria Math" pitchFamily="18" charset="0"/>
              <a:ea typeface="微軟正黑體" pitchFamily="34" charset="-120"/>
            </a:rPr>
            <a:t>規定納入</a:t>
          </a:r>
          <a:r>
            <a:rPr lang="en-US" altLang="zh-TW" sz="1800" b="0" u="none" kern="1200" dirty="0" smtClean="0">
              <a:latin typeface="Cambria Math" pitchFamily="18" charset="0"/>
              <a:ea typeface="Cambria Math" pitchFamily="18" charset="0"/>
            </a:rPr>
            <a:t>IAS</a:t>
          </a:r>
          <a:r>
            <a:rPr lang="zh-TW" altLang="en-US" sz="1800" b="0" u="none" kern="1200" dirty="0" smtClean="0">
              <a:latin typeface="Cambria Math" pitchFamily="18" charset="0"/>
              <a:ea typeface="微軟正黑體" pitchFamily="34" charset="-120"/>
            </a:rPr>
            <a:t> </a:t>
          </a:r>
          <a:r>
            <a:rPr lang="en-US" altLang="zh-TW" sz="1800" b="0" u="none" kern="1200" dirty="0" smtClean="0">
              <a:latin typeface="Cambria Math" pitchFamily="18" charset="0"/>
              <a:ea typeface="Cambria Math" pitchFamily="18" charset="0"/>
            </a:rPr>
            <a:t>28(2011)</a:t>
          </a:r>
          <a:endParaRPr lang="zh-TW" altLang="en-US" sz="1800" b="0" u="none" kern="1200" dirty="0">
            <a:latin typeface="Cambria Math" pitchFamily="18" charset="0"/>
            <a:ea typeface="微軟正黑體" pitchFamily="34" charset="-120"/>
          </a:endParaRPr>
        </a:p>
      </dsp:txBody>
      <dsp:txXfrm>
        <a:off x="3414428" y="78373"/>
        <a:ext cx="2438208" cy="1003685"/>
      </dsp:txXfrm>
    </dsp:sp>
    <dsp:sp modelId="{A53DBA51-9E58-4EAA-976C-D3555C221F11}">
      <dsp:nvSpPr>
        <dsp:cNvPr id="0" name=""/>
        <dsp:cNvSpPr/>
      </dsp:nvSpPr>
      <dsp:spPr>
        <a:xfrm>
          <a:off x="2238565" y="607447"/>
          <a:ext cx="4881201" cy="4881201"/>
        </a:xfrm>
        <a:custGeom>
          <a:avLst/>
          <a:gdLst/>
          <a:ahLst/>
          <a:cxnLst/>
          <a:rect l="0" t="0" r="0" b="0"/>
          <a:pathLst>
            <a:path>
              <a:moveTo>
                <a:pt x="3674271" y="334754"/>
              </a:moveTo>
              <a:arcTo wR="2440600" hR="2440600" stAng="18021786" swAng="946896"/>
            </a:path>
          </a:pathLst>
        </a:custGeom>
        <a:noFill/>
        <a:ln w="9525" cap="flat" cmpd="sng" algn="ctr">
          <a:solidFill>
            <a:schemeClr val="accent3">
              <a:hueOff val="0"/>
              <a:satOff val="0"/>
              <a:lumOff val="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72BD8A67-1422-4670-8874-766E224371D3}">
      <dsp:nvSpPr>
        <dsp:cNvPr id="0" name=""/>
        <dsp:cNvSpPr/>
      </dsp:nvSpPr>
      <dsp:spPr>
        <a:xfrm>
          <a:off x="5349639" y="1362040"/>
          <a:ext cx="3058768" cy="1331246"/>
        </a:xfrm>
        <a:prstGeom prst="roundRect">
          <a:avLst/>
        </a:prstGeom>
        <a:gradFill rotWithShape="0">
          <a:gsLst>
            <a:gs pos="0">
              <a:schemeClr val="accent3">
                <a:hueOff val="-1027429"/>
                <a:satOff val="-10000"/>
                <a:lumOff val="-1490"/>
                <a:alphaOff val="0"/>
                <a:shade val="51000"/>
                <a:satMod val="130000"/>
              </a:schemeClr>
            </a:gs>
            <a:gs pos="80000">
              <a:schemeClr val="accent3">
                <a:hueOff val="-1027429"/>
                <a:satOff val="-10000"/>
                <a:lumOff val="-1490"/>
                <a:alphaOff val="0"/>
                <a:shade val="93000"/>
                <a:satMod val="130000"/>
              </a:schemeClr>
            </a:gs>
            <a:gs pos="100000">
              <a:schemeClr val="accent3">
                <a:hueOff val="-1027429"/>
                <a:satOff val="-10000"/>
                <a:lumOff val="-149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1" kern="1200" dirty="0" smtClean="0">
              <a:latin typeface="Cambria Math" pitchFamily="18" charset="0"/>
              <a:ea typeface="微軟正黑體" pitchFamily="34" charset="-120"/>
            </a:rPr>
            <a:t>分類為</a:t>
          </a:r>
          <a:r>
            <a:rPr lang="zh-TW" altLang="en-US" sz="1800" b="1" u="sng" kern="1200" dirty="0" smtClean="0">
              <a:latin typeface="Cambria Math" pitchFamily="18" charset="0"/>
              <a:ea typeface="微軟正黑體" pitchFamily="34" charset="-120"/>
            </a:rPr>
            <a:t>待出售</a:t>
          </a:r>
          <a:r>
            <a:rPr lang="zh-TW" altLang="en-US" sz="1800" b="1" kern="1200" dirty="0" smtClean="0">
              <a:latin typeface="Cambria Math" pitchFamily="18" charset="0"/>
              <a:ea typeface="微軟正黑體" pitchFamily="34" charset="-120"/>
            </a:rPr>
            <a:t>關聯企業與合資權益之會計處理</a:t>
          </a:r>
          <a:endParaRPr lang="zh-TW" altLang="en-US" sz="1800" b="1" kern="1200" dirty="0">
            <a:latin typeface="Cambria Math" pitchFamily="18" charset="0"/>
            <a:ea typeface="微軟正黑體" pitchFamily="34" charset="-120"/>
          </a:endParaRPr>
        </a:p>
      </dsp:txBody>
      <dsp:txXfrm>
        <a:off x="5414625" y="1427026"/>
        <a:ext cx="2928796" cy="1201274"/>
      </dsp:txXfrm>
    </dsp:sp>
    <dsp:sp modelId="{6ED144F9-A2BA-41BA-BAFD-62667B4513C4}">
      <dsp:nvSpPr>
        <dsp:cNvPr id="0" name=""/>
        <dsp:cNvSpPr/>
      </dsp:nvSpPr>
      <dsp:spPr>
        <a:xfrm>
          <a:off x="2223947" y="683044"/>
          <a:ext cx="4881201" cy="4881201"/>
        </a:xfrm>
        <a:custGeom>
          <a:avLst/>
          <a:gdLst/>
          <a:ahLst/>
          <a:cxnLst/>
          <a:rect l="0" t="0" r="0" b="0"/>
          <a:pathLst>
            <a:path>
              <a:moveTo>
                <a:pt x="4844405" y="2018397"/>
              </a:moveTo>
              <a:arcTo wR="2440600" hR="2440600" stAng="21002292" swAng="1148837"/>
            </a:path>
          </a:pathLst>
        </a:custGeom>
        <a:noFill/>
        <a:ln w="9525" cap="flat" cmpd="sng" algn="ctr">
          <a:solidFill>
            <a:schemeClr val="accent3">
              <a:hueOff val="-1027429"/>
              <a:satOff val="-10000"/>
              <a:lumOff val="-149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4D7B5A32-5EFF-4F1E-B703-4FDFCD6590C7}">
      <dsp:nvSpPr>
        <dsp:cNvPr id="0" name=""/>
        <dsp:cNvSpPr/>
      </dsp:nvSpPr>
      <dsp:spPr>
        <a:xfrm>
          <a:off x="5648241" y="3521414"/>
          <a:ext cx="2460728" cy="1151838"/>
        </a:xfrm>
        <a:prstGeom prst="roundRect">
          <a:avLst/>
        </a:prstGeom>
        <a:gradFill rotWithShape="0">
          <a:gsLst>
            <a:gs pos="0">
              <a:schemeClr val="accent3">
                <a:hueOff val="-2054859"/>
                <a:satOff val="-20000"/>
                <a:lumOff val="-2980"/>
                <a:alphaOff val="0"/>
                <a:shade val="51000"/>
                <a:satMod val="130000"/>
              </a:schemeClr>
            </a:gs>
            <a:gs pos="80000">
              <a:schemeClr val="accent3">
                <a:hueOff val="-2054859"/>
                <a:satOff val="-20000"/>
                <a:lumOff val="-2980"/>
                <a:alphaOff val="0"/>
                <a:shade val="93000"/>
                <a:satMod val="130000"/>
              </a:schemeClr>
            </a:gs>
            <a:gs pos="100000">
              <a:schemeClr val="accent3">
                <a:hueOff val="-2054859"/>
                <a:satOff val="-20000"/>
                <a:lumOff val="-298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1" kern="1200" dirty="0" smtClean="0">
              <a:latin typeface="Cambria Math" pitchFamily="18" charset="0"/>
              <a:ea typeface="微軟正黑體" pitchFamily="34" charset="-120"/>
            </a:rPr>
            <a:t>投資關聯企業</a:t>
          </a:r>
          <a:r>
            <a:rPr lang="en-US" altLang="zh-TW" sz="1800" b="1" kern="1200" dirty="0" smtClean="0">
              <a:latin typeface="Cambria Math" pitchFamily="18" charset="0"/>
              <a:ea typeface="微軟正黑體" pitchFamily="34" charset="-120"/>
            </a:rPr>
            <a:t>/</a:t>
          </a:r>
          <a:r>
            <a:rPr lang="zh-TW" altLang="en-US" sz="1800" b="1" kern="1200" dirty="0" smtClean="0">
              <a:latin typeface="Cambria Math" pitchFamily="18" charset="0"/>
              <a:ea typeface="微軟正黑體" pitchFamily="34" charset="-120"/>
            </a:rPr>
            <a:t>合資權益持股變動之處理</a:t>
          </a:r>
          <a:endParaRPr lang="zh-TW" altLang="en-US" sz="1800" kern="1200" dirty="0">
            <a:latin typeface="Cambria Math" pitchFamily="18" charset="0"/>
            <a:ea typeface="微軟正黑體" pitchFamily="34" charset="-120"/>
            <a:cs typeface="Calibri" pitchFamily="34" charset="0"/>
          </a:endParaRPr>
        </a:p>
      </dsp:txBody>
      <dsp:txXfrm>
        <a:off x="5704469" y="3577642"/>
        <a:ext cx="2348272" cy="1039382"/>
      </dsp:txXfrm>
    </dsp:sp>
    <dsp:sp modelId="{4E76F620-CEFA-4382-A30D-379B129DD6AE}">
      <dsp:nvSpPr>
        <dsp:cNvPr id="0" name=""/>
        <dsp:cNvSpPr/>
      </dsp:nvSpPr>
      <dsp:spPr>
        <a:xfrm>
          <a:off x="2356692" y="480222"/>
          <a:ext cx="4881201" cy="4881201"/>
        </a:xfrm>
        <a:custGeom>
          <a:avLst/>
          <a:gdLst/>
          <a:ahLst/>
          <a:cxnLst/>
          <a:rect l="0" t="0" r="0" b="0"/>
          <a:pathLst>
            <a:path>
              <a:moveTo>
                <a:pt x="4135037" y="4197136"/>
              </a:moveTo>
              <a:arcTo wR="2440600" hR="2440600" stAng="2761855" swAng="817444"/>
            </a:path>
          </a:pathLst>
        </a:custGeom>
        <a:noFill/>
        <a:ln w="9525" cap="flat" cmpd="sng" algn="ctr">
          <a:solidFill>
            <a:schemeClr val="accent3">
              <a:hueOff val="-2054859"/>
              <a:satOff val="-20000"/>
              <a:lumOff val="-298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25011E33-9379-43F9-89D3-C1DD0A70A061}">
      <dsp:nvSpPr>
        <dsp:cNvPr id="0" name=""/>
        <dsp:cNvSpPr/>
      </dsp:nvSpPr>
      <dsp:spPr>
        <a:xfrm>
          <a:off x="3369705" y="5030037"/>
          <a:ext cx="2789891" cy="862750"/>
        </a:xfrm>
        <a:prstGeom prst="roundRect">
          <a:avLst/>
        </a:prstGeom>
        <a:gradFill rotWithShape="0">
          <a:gsLst>
            <a:gs pos="0">
              <a:schemeClr val="accent3">
                <a:hueOff val="-3082288"/>
                <a:satOff val="-29999"/>
                <a:lumOff val="-4471"/>
                <a:alphaOff val="0"/>
                <a:shade val="51000"/>
                <a:satMod val="130000"/>
              </a:schemeClr>
            </a:gs>
            <a:gs pos="80000">
              <a:schemeClr val="accent3">
                <a:hueOff val="-3082288"/>
                <a:satOff val="-29999"/>
                <a:lumOff val="-4471"/>
                <a:alphaOff val="0"/>
                <a:shade val="93000"/>
                <a:satMod val="130000"/>
              </a:schemeClr>
            </a:gs>
            <a:gs pos="100000">
              <a:schemeClr val="accent3">
                <a:hueOff val="-3082288"/>
                <a:satOff val="-29999"/>
                <a:lumOff val="-447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kern="1200" dirty="0" smtClean="0">
              <a:latin typeface="Cambria Math" pitchFamily="18" charset="0"/>
              <a:ea typeface="微軟正黑體" pitchFamily="34" charset="-120"/>
              <a:cs typeface="Calibri" pitchFamily="34" charset="0"/>
            </a:rPr>
            <a:t>保留原「潛在表決權」概念</a:t>
          </a:r>
          <a:r>
            <a:rPr lang="en-US" altLang="zh-TW" sz="1800" kern="1200" dirty="0" smtClean="0">
              <a:latin typeface="Cambria Math" pitchFamily="18" charset="0"/>
              <a:ea typeface="微軟正黑體" pitchFamily="34" charset="-120"/>
              <a:cs typeface="Calibri" pitchFamily="34" charset="0"/>
            </a:rPr>
            <a:t>(</a:t>
          </a:r>
          <a:r>
            <a:rPr lang="zh-TW" altLang="en-US" sz="1800" kern="1200" dirty="0" smtClean="0">
              <a:latin typeface="Cambria Math" pitchFamily="18" charset="0"/>
              <a:ea typeface="微軟正黑體" pitchFamily="34" charset="-120"/>
              <a:cs typeface="Calibri" pitchFamily="34" charset="0"/>
            </a:rPr>
            <a:t>與</a:t>
          </a:r>
          <a:r>
            <a:rPr lang="en-US" altLang="zh-TW" sz="1800" kern="1200" dirty="0" smtClean="0">
              <a:latin typeface="Cambria Math" pitchFamily="18" charset="0"/>
              <a:ea typeface="微軟正黑體" pitchFamily="34" charset="-120"/>
              <a:cs typeface="Calibri" pitchFamily="34" charset="0"/>
            </a:rPr>
            <a:t>IFRS</a:t>
          </a:r>
          <a:r>
            <a:rPr lang="zh-TW" altLang="en-US" sz="1800" kern="1200" dirty="0" smtClean="0">
              <a:latin typeface="Cambria Math" pitchFamily="18" charset="0"/>
              <a:ea typeface="微軟正黑體" pitchFamily="34" charset="-120"/>
              <a:cs typeface="Calibri" pitchFamily="34" charset="0"/>
            </a:rPr>
            <a:t> </a:t>
          </a:r>
          <a:r>
            <a:rPr lang="en-US" altLang="zh-TW" sz="1800" kern="1200" dirty="0" smtClean="0">
              <a:latin typeface="Cambria Math" pitchFamily="18" charset="0"/>
              <a:ea typeface="微軟正黑體" pitchFamily="34" charset="-120"/>
              <a:cs typeface="Calibri" pitchFamily="34" charset="0"/>
            </a:rPr>
            <a:t>10</a:t>
          </a:r>
          <a:r>
            <a:rPr lang="zh-TW" altLang="en-US" sz="1800" kern="1200" dirty="0" smtClean="0">
              <a:latin typeface="Cambria Math" pitchFamily="18" charset="0"/>
              <a:ea typeface="微軟正黑體" pitchFamily="34" charset="-120"/>
              <a:cs typeface="Calibri" pitchFamily="34" charset="0"/>
            </a:rPr>
            <a:t>不一致</a:t>
          </a:r>
          <a:r>
            <a:rPr lang="en-US" altLang="zh-TW" sz="1800" kern="1200" dirty="0" smtClean="0">
              <a:latin typeface="Cambria Math" pitchFamily="18" charset="0"/>
              <a:ea typeface="微軟正黑體" pitchFamily="34" charset="-120"/>
              <a:cs typeface="Calibri" pitchFamily="34" charset="0"/>
            </a:rPr>
            <a:t>)</a:t>
          </a:r>
          <a:endParaRPr lang="zh-TW" altLang="en-US" sz="1800" kern="1200" dirty="0">
            <a:latin typeface="Cambria Math" pitchFamily="18" charset="0"/>
            <a:ea typeface="微軟正黑體" pitchFamily="34" charset="-120"/>
            <a:cs typeface="Calibri" pitchFamily="34" charset="0"/>
          </a:endParaRPr>
        </a:p>
      </dsp:txBody>
      <dsp:txXfrm>
        <a:off x="3411821" y="5072153"/>
        <a:ext cx="2705659" cy="778518"/>
      </dsp:txXfrm>
    </dsp:sp>
    <dsp:sp modelId="{6727A1B3-8738-4F48-AC02-5255227079E1}">
      <dsp:nvSpPr>
        <dsp:cNvPr id="0" name=""/>
        <dsp:cNvSpPr/>
      </dsp:nvSpPr>
      <dsp:spPr>
        <a:xfrm>
          <a:off x="2277460" y="637887"/>
          <a:ext cx="4881201" cy="4881201"/>
        </a:xfrm>
        <a:custGeom>
          <a:avLst/>
          <a:gdLst/>
          <a:ahLst/>
          <a:cxnLst/>
          <a:rect l="0" t="0" r="0" b="0"/>
          <a:pathLst>
            <a:path>
              <a:moveTo>
                <a:pt x="1086954" y="4471407"/>
              </a:moveTo>
              <a:arcTo wR="2440600" hR="2440600" stAng="7421140" swAng="879282"/>
            </a:path>
          </a:pathLst>
        </a:custGeom>
        <a:noFill/>
        <a:ln w="9525" cap="flat" cmpd="sng" algn="ctr">
          <a:solidFill>
            <a:schemeClr val="accent3">
              <a:hueOff val="-3082288"/>
              <a:satOff val="-29999"/>
              <a:lumOff val="-4471"/>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330038F5-EDC3-42ED-8136-F051FE752754}">
      <dsp:nvSpPr>
        <dsp:cNvPr id="0" name=""/>
        <dsp:cNvSpPr/>
      </dsp:nvSpPr>
      <dsp:spPr>
        <a:xfrm>
          <a:off x="1215527" y="3544176"/>
          <a:ext cx="2529648" cy="1151838"/>
        </a:xfrm>
        <a:prstGeom prst="roundRect">
          <a:avLst/>
        </a:prstGeom>
        <a:gradFill rotWithShape="0">
          <a:gsLst>
            <a:gs pos="0">
              <a:schemeClr val="accent3">
                <a:hueOff val="-4109718"/>
                <a:satOff val="-39999"/>
                <a:lumOff val="-5961"/>
                <a:alphaOff val="0"/>
                <a:shade val="51000"/>
                <a:satMod val="130000"/>
              </a:schemeClr>
            </a:gs>
            <a:gs pos="80000">
              <a:schemeClr val="accent3">
                <a:hueOff val="-4109718"/>
                <a:satOff val="-39999"/>
                <a:lumOff val="-5961"/>
                <a:alphaOff val="0"/>
                <a:shade val="93000"/>
                <a:satMod val="130000"/>
              </a:schemeClr>
            </a:gs>
            <a:gs pos="100000">
              <a:schemeClr val="accent3">
                <a:hueOff val="-4109718"/>
                <a:satOff val="-39999"/>
                <a:lumOff val="-596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0" kern="1200" dirty="0" smtClean="0">
              <a:latin typeface="Cambria Math" pitchFamily="18" charset="0"/>
              <a:ea typeface="微軟正黑體" pitchFamily="34" charset="-120"/>
            </a:rPr>
            <a:t>創投等組織改列入權益法</a:t>
          </a:r>
          <a:r>
            <a:rPr lang="zh-TW" altLang="en-US" sz="1800" b="0" u="sng" kern="1200" dirty="0" smtClean="0">
              <a:latin typeface="Cambria Math" pitchFamily="18" charset="0"/>
              <a:ea typeface="微軟正黑體" pitchFamily="34" charset="-120"/>
            </a:rPr>
            <a:t>衡量</a:t>
          </a:r>
          <a:r>
            <a:rPr lang="zh-TW" altLang="en-US" sz="1800" b="0" kern="1200" dirty="0" smtClean="0">
              <a:latin typeface="Cambria Math" pitchFamily="18" charset="0"/>
              <a:ea typeface="微軟正黑體" pitchFamily="34" charset="-120"/>
            </a:rPr>
            <a:t>豁免規定</a:t>
          </a:r>
          <a:endParaRPr lang="zh-TW" altLang="en-US" sz="1800" b="0" kern="1200" dirty="0">
            <a:latin typeface="Cambria Math" pitchFamily="18" charset="0"/>
            <a:ea typeface="微軟正黑體" pitchFamily="34" charset="-120"/>
          </a:endParaRPr>
        </a:p>
      </dsp:txBody>
      <dsp:txXfrm>
        <a:off x="1271755" y="3600404"/>
        <a:ext cx="2417192" cy="1039382"/>
      </dsp:txXfrm>
    </dsp:sp>
    <dsp:sp modelId="{5C1B7EF5-DE0E-47D8-A482-7882A74BDBB2}">
      <dsp:nvSpPr>
        <dsp:cNvPr id="0" name=""/>
        <dsp:cNvSpPr/>
      </dsp:nvSpPr>
      <dsp:spPr>
        <a:xfrm>
          <a:off x="2177668" y="427076"/>
          <a:ext cx="4881201" cy="4881201"/>
        </a:xfrm>
        <a:custGeom>
          <a:avLst/>
          <a:gdLst/>
          <a:ahLst/>
          <a:cxnLst/>
          <a:rect l="0" t="0" r="0" b="0"/>
          <a:pathLst>
            <a:path>
              <a:moveTo>
                <a:pt x="93274" y="3108874"/>
              </a:moveTo>
              <a:arcTo wR="2440600" hR="2440600" stAng="9846514" swAng="1187298"/>
            </a:path>
          </a:pathLst>
        </a:custGeom>
        <a:noFill/>
        <a:ln w="9525" cap="flat" cmpd="sng" algn="ctr">
          <a:solidFill>
            <a:schemeClr val="accent3">
              <a:hueOff val="-4109718"/>
              <a:satOff val="-39999"/>
              <a:lumOff val="-5961"/>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DC66EF41-2D14-4240-ADD8-E3A4D9353782}">
      <dsp:nvSpPr>
        <dsp:cNvPr id="0" name=""/>
        <dsp:cNvSpPr/>
      </dsp:nvSpPr>
      <dsp:spPr>
        <a:xfrm>
          <a:off x="841059" y="1362030"/>
          <a:ext cx="3058768" cy="1331246"/>
        </a:xfrm>
        <a:prstGeom prst="roundRect">
          <a:avLst/>
        </a:prstGeom>
        <a:gradFill rotWithShape="0">
          <a:gsLst>
            <a:gs pos="0">
              <a:schemeClr val="accent3">
                <a:hueOff val="-5137147"/>
                <a:satOff val="-49999"/>
                <a:lumOff val="-7451"/>
                <a:alphaOff val="0"/>
                <a:shade val="51000"/>
                <a:satMod val="130000"/>
              </a:schemeClr>
            </a:gs>
            <a:gs pos="80000">
              <a:schemeClr val="accent3">
                <a:hueOff val="-5137147"/>
                <a:satOff val="-49999"/>
                <a:lumOff val="-7451"/>
                <a:alphaOff val="0"/>
                <a:shade val="93000"/>
                <a:satMod val="130000"/>
              </a:schemeClr>
            </a:gs>
            <a:gs pos="100000">
              <a:schemeClr val="accent3">
                <a:hueOff val="-5137147"/>
                <a:satOff val="-49999"/>
                <a:lumOff val="-745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1" kern="1200" dirty="0" smtClean="0">
              <a:latin typeface="Cambria Math" pitchFamily="18" charset="0"/>
              <a:ea typeface="微軟正黑體" pitchFamily="34" charset="-120"/>
            </a:rPr>
            <a:t>允許對投資關聯企業</a:t>
          </a:r>
          <a:r>
            <a:rPr lang="zh-TW" altLang="en-US" sz="1800" b="1" u="sng" kern="1200" dirty="0" smtClean="0">
              <a:latin typeface="Cambria Math" pitchFamily="18" charset="0"/>
              <a:ea typeface="微軟正黑體" pitchFamily="34" charset="-120"/>
            </a:rPr>
            <a:t>部分持股</a:t>
          </a:r>
          <a:r>
            <a:rPr lang="zh-TW" altLang="en-US" sz="1800" b="1" kern="1200" dirty="0" smtClean="0">
              <a:latin typeface="Cambria Math" pitchFamily="18" charset="0"/>
              <a:ea typeface="微軟正黑體" pitchFamily="34" charset="-120"/>
            </a:rPr>
            <a:t>選擇採透過損益按公允價值衡量</a:t>
          </a:r>
          <a:r>
            <a:rPr lang="en-US" altLang="zh-TW" sz="1800" b="1" kern="1200" dirty="0" smtClean="0">
              <a:latin typeface="Cambria Math" pitchFamily="18" charset="0"/>
              <a:ea typeface="微軟正黑體" pitchFamily="34" charset="-120"/>
            </a:rPr>
            <a:t>(FVTPL)</a:t>
          </a:r>
          <a:endParaRPr lang="zh-TW" altLang="en-US" sz="1800" b="1" kern="1200" dirty="0">
            <a:latin typeface="Cambria Math" pitchFamily="18" charset="0"/>
            <a:ea typeface="微軟正黑體" pitchFamily="34" charset="-120"/>
          </a:endParaRPr>
        </a:p>
      </dsp:txBody>
      <dsp:txXfrm>
        <a:off x="906045" y="1427016"/>
        <a:ext cx="2928796" cy="1201274"/>
      </dsp:txXfrm>
    </dsp:sp>
    <dsp:sp modelId="{F0B98C61-EC46-4701-AC94-3FBA84CB2A03}">
      <dsp:nvSpPr>
        <dsp:cNvPr id="0" name=""/>
        <dsp:cNvSpPr/>
      </dsp:nvSpPr>
      <dsp:spPr>
        <a:xfrm>
          <a:off x="2098854" y="634910"/>
          <a:ext cx="4881201" cy="4881201"/>
        </a:xfrm>
        <a:custGeom>
          <a:avLst/>
          <a:gdLst/>
          <a:ahLst/>
          <a:cxnLst/>
          <a:rect l="0" t="0" r="0" b="0"/>
          <a:pathLst>
            <a:path>
              <a:moveTo>
                <a:pt x="707565" y="722136"/>
              </a:moveTo>
              <a:arcTo wR="2440600" hR="2440600" stAng="13485487" swAng="970923"/>
            </a:path>
          </a:pathLst>
        </a:custGeom>
        <a:noFill/>
        <a:ln w="9525" cap="flat" cmpd="sng" algn="ctr">
          <a:solidFill>
            <a:schemeClr val="accent3">
              <a:hueOff val="-5137147"/>
              <a:satOff val="-49999"/>
              <a:lumOff val="-7451"/>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4" y="0"/>
            <a:ext cx="2939519" cy="496808"/>
          </a:xfrm>
          <a:prstGeom prst="rect">
            <a:avLst/>
          </a:prstGeom>
          <a:noFill/>
          <a:ln w="9525">
            <a:noFill/>
            <a:miter lim="800000"/>
            <a:headEnd/>
            <a:tailEnd/>
          </a:ln>
        </p:spPr>
        <p:txBody>
          <a:bodyPr vert="horz" wrap="square" lIns="63329" tIns="31665" rIns="63329" bIns="31665" numCol="1" anchor="t" anchorCtr="0" compatLnSpc="1">
            <a:prstTxWarp prst="textNoShape">
              <a:avLst/>
            </a:prstTxWarp>
          </a:bodyPr>
          <a:lstStyle>
            <a:lvl1pPr defTabSz="633875">
              <a:defRPr kumimoji="0" sz="800">
                <a:latin typeface="Arial" charset="0"/>
                <a:ea typeface="新細明體" charset="-120"/>
                <a:cs typeface="Arial" charset="0"/>
              </a:defRPr>
            </a:lvl1pPr>
          </a:lstStyle>
          <a:p>
            <a:pPr>
              <a:defRPr/>
            </a:pPr>
            <a:endParaRPr lang="en-GB" altLang="zh-TW"/>
          </a:p>
        </p:txBody>
      </p:sp>
      <p:sp>
        <p:nvSpPr>
          <p:cNvPr id="3" name="Date Placeholder 2"/>
          <p:cNvSpPr>
            <a:spLocks noGrp="1"/>
          </p:cNvSpPr>
          <p:nvPr>
            <p:ph type="dt" sz="quarter" idx="1"/>
          </p:nvPr>
        </p:nvSpPr>
        <p:spPr bwMode="auto">
          <a:xfrm>
            <a:off x="3842285" y="0"/>
            <a:ext cx="2937936" cy="496808"/>
          </a:xfrm>
          <a:prstGeom prst="rect">
            <a:avLst/>
          </a:prstGeom>
          <a:noFill/>
          <a:ln w="9525">
            <a:noFill/>
            <a:miter lim="800000"/>
            <a:headEnd/>
            <a:tailEnd/>
          </a:ln>
        </p:spPr>
        <p:txBody>
          <a:bodyPr vert="horz" wrap="square" lIns="63329" tIns="31665" rIns="63329" bIns="31665" numCol="1" anchor="t" anchorCtr="0" compatLnSpc="1">
            <a:prstTxWarp prst="textNoShape">
              <a:avLst/>
            </a:prstTxWarp>
          </a:bodyPr>
          <a:lstStyle>
            <a:lvl1pPr algn="r" defTabSz="633875">
              <a:defRPr kumimoji="0" sz="800">
                <a:latin typeface="Arial" charset="0"/>
                <a:ea typeface="新細明體" charset="-120"/>
                <a:cs typeface="Arial" charset="0"/>
              </a:defRPr>
            </a:lvl1pPr>
          </a:lstStyle>
          <a:p>
            <a:pPr>
              <a:defRPr/>
            </a:pPr>
            <a:fld id="{394B62F4-5BD6-45D7-B8E8-3E635B174541}" type="datetimeFigureOut">
              <a:rPr lang="en-US" altLang="zh-TW"/>
              <a:pPr>
                <a:defRPr/>
              </a:pPr>
              <a:t>11/15/2013</a:t>
            </a:fld>
            <a:endParaRPr lang="en-GB" altLang="zh-TW"/>
          </a:p>
        </p:txBody>
      </p:sp>
      <p:sp>
        <p:nvSpPr>
          <p:cNvPr id="4" name="Footer Placeholder 3"/>
          <p:cNvSpPr>
            <a:spLocks noGrp="1"/>
          </p:cNvSpPr>
          <p:nvPr>
            <p:ph type="ftr" sz="quarter" idx="2"/>
          </p:nvPr>
        </p:nvSpPr>
        <p:spPr bwMode="auto">
          <a:xfrm>
            <a:off x="4" y="9428243"/>
            <a:ext cx="2939519" cy="496808"/>
          </a:xfrm>
          <a:prstGeom prst="rect">
            <a:avLst/>
          </a:prstGeom>
          <a:noFill/>
          <a:ln w="9525">
            <a:noFill/>
            <a:miter lim="800000"/>
            <a:headEnd/>
            <a:tailEnd/>
          </a:ln>
        </p:spPr>
        <p:txBody>
          <a:bodyPr vert="horz" wrap="square" lIns="63329" tIns="31665" rIns="63329" bIns="31665" numCol="1" anchor="b" anchorCtr="0" compatLnSpc="1">
            <a:prstTxWarp prst="textNoShape">
              <a:avLst/>
            </a:prstTxWarp>
          </a:bodyPr>
          <a:lstStyle>
            <a:lvl1pPr defTabSz="633875">
              <a:defRPr kumimoji="0" sz="800">
                <a:latin typeface="Arial" charset="0"/>
                <a:ea typeface="新細明體" charset="-120"/>
                <a:cs typeface="Arial" charset="0"/>
              </a:defRPr>
            </a:lvl1pPr>
          </a:lstStyle>
          <a:p>
            <a:pPr>
              <a:defRPr/>
            </a:pPr>
            <a:endParaRPr lang="en-GB" altLang="zh-TW"/>
          </a:p>
        </p:txBody>
      </p:sp>
      <p:sp>
        <p:nvSpPr>
          <p:cNvPr id="5" name="Slide Number Placeholder 4"/>
          <p:cNvSpPr>
            <a:spLocks noGrp="1"/>
          </p:cNvSpPr>
          <p:nvPr>
            <p:ph type="sldNum" sz="quarter" idx="3"/>
          </p:nvPr>
        </p:nvSpPr>
        <p:spPr bwMode="auto">
          <a:xfrm>
            <a:off x="3842285" y="9428243"/>
            <a:ext cx="2937936" cy="496808"/>
          </a:xfrm>
          <a:prstGeom prst="rect">
            <a:avLst/>
          </a:prstGeom>
          <a:noFill/>
          <a:ln w="9525">
            <a:noFill/>
            <a:miter lim="800000"/>
            <a:headEnd/>
            <a:tailEnd/>
          </a:ln>
        </p:spPr>
        <p:txBody>
          <a:bodyPr vert="horz" wrap="square" lIns="63329" tIns="31665" rIns="63329" bIns="31665" numCol="1" anchor="b" anchorCtr="0" compatLnSpc="1">
            <a:prstTxWarp prst="textNoShape">
              <a:avLst/>
            </a:prstTxWarp>
          </a:bodyPr>
          <a:lstStyle>
            <a:lvl1pPr algn="r" defTabSz="633875">
              <a:defRPr kumimoji="0" sz="800">
                <a:latin typeface="Arial" charset="0"/>
                <a:ea typeface="新細明體" charset="-120"/>
                <a:cs typeface="Arial" charset="0"/>
              </a:defRPr>
            </a:lvl1pPr>
          </a:lstStyle>
          <a:p>
            <a:pPr>
              <a:defRPr/>
            </a:pPr>
            <a:fld id="{416FC8F0-7E37-4105-BABC-B7AEA3C25D84}" type="slidenum">
              <a:rPr lang="en-GB" altLang="zh-TW"/>
              <a:pPr>
                <a:defRPr/>
              </a:pPr>
              <a:t>‹#›</a:t>
            </a:fld>
            <a:endParaRPr lang="en-GB" altLang="zh-TW"/>
          </a:p>
        </p:txBody>
      </p:sp>
    </p:spTree>
    <p:extLst>
      <p:ext uri="{BB962C8B-B14F-4D97-AF65-F5344CB8AC3E}">
        <p14:creationId xmlns:p14="http://schemas.microsoft.com/office/powerpoint/2010/main" val="18555869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4" y="0"/>
            <a:ext cx="2939519" cy="496808"/>
          </a:xfrm>
          <a:prstGeom prst="rect">
            <a:avLst/>
          </a:prstGeom>
          <a:noFill/>
          <a:ln w="9525">
            <a:noFill/>
            <a:miter lim="800000"/>
            <a:headEnd/>
            <a:tailEnd/>
          </a:ln>
        </p:spPr>
        <p:txBody>
          <a:bodyPr vert="horz" wrap="square" lIns="96551" tIns="48277" rIns="96551" bIns="48277" numCol="1" anchor="t" anchorCtr="0" compatLnSpc="1">
            <a:prstTxWarp prst="textNoShape">
              <a:avLst/>
            </a:prstTxWarp>
          </a:bodyPr>
          <a:lstStyle>
            <a:lvl1pPr defTabSz="633875">
              <a:defRPr kumimoji="0" sz="1200">
                <a:latin typeface="Calibri" pitchFamily="34" charset="0"/>
                <a:ea typeface="新細明體" charset="-120"/>
                <a:cs typeface="Arial" charset="0"/>
              </a:defRPr>
            </a:lvl1pPr>
          </a:lstStyle>
          <a:p>
            <a:pPr>
              <a:defRPr/>
            </a:pPr>
            <a:endParaRPr lang="en-GB" altLang="zh-TW"/>
          </a:p>
        </p:txBody>
      </p:sp>
      <p:sp>
        <p:nvSpPr>
          <p:cNvPr id="3" name="Date Placeholder 2"/>
          <p:cNvSpPr>
            <a:spLocks noGrp="1"/>
          </p:cNvSpPr>
          <p:nvPr>
            <p:ph type="dt" idx="1"/>
          </p:nvPr>
        </p:nvSpPr>
        <p:spPr bwMode="auto">
          <a:xfrm>
            <a:off x="3842285" y="0"/>
            <a:ext cx="2937936" cy="496808"/>
          </a:xfrm>
          <a:prstGeom prst="rect">
            <a:avLst/>
          </a:prstGeom>
          <a:noFill/>
          <a:ln w="9525">
            <a:noFill/>
            <a:miter lim="800000"/>
            <a:headEnd/>
            <a:tailEnd/>
          </a:ln>
        </p:spPr>
        <p:txBody>
          <a:bodyPr vert="horz" wrap="square" lIns="96551" tIns="48277" rIns="96551" bIns="48277" numCol="1" anchor="t" anchorCtr="0" compatLnSpc="1">
            <a:prstTxWarp prst="textNoShape">
              <a:avLst/>
            </a:prstTxWarp>
          </a:bodyPr>
          <a:lstStyle>
            <a:lvl1pPr algn="r" defTabSz="633875">
              <a:defRPr kumimoji="0" sz="1200">
                <a:latin typeface="Calibri" pitchFamily="34" charset="0"/>
                <a:ea typeface="新細明體" charset="-120"/>
                <a:cs typeface="Arial" charset="0"/>
              </a:defRPr>
            </a:lvl1pPr>
          </a:lstStyle>
          <a:p>
            <a:pPr>
              <a:defRPr/>
            </a:pPr>
            <a:fld id="{04145D28-00E4-42E1-988F-41921B7FF3FF}" type="datetimeFigureOut">
              <a:rPr lang="en-US" altLang="zh-TW"/>
              <a:pPr>
                <a:defRPr/>
              </a:pPr>
              <a:t>11/15/2013</a:t>
            </a:fld>
            <a:endParaRPr lang="en-GB" altLang="zh-TW"/>
          </a:p>
        </p:txBody>
      </p:sp>
      <p:sp>
        <p:nvSpPr>
          <p:cNvPr id="4" name="Slide Image Placeholder 3"/>
          <p:cNvSpPr>
            <a:spLocks noGrp="1" noRot="1" noChangeAspect="1"/>
          </p:cNvSpPr>
          <p:nvPr>
            <p:ph type="sldImg" idx="2"/>
          </p:nvPr>
        </p:nvSpPr>
        <p:spPr>
          <a:xfrm>
            <a:off x="985838" y="746125"/>
            <a:ext cx="4811712" cy="3719513"/>
          </a:xfrm>
          <a:prstGeom prst="rect">
            <a:avLst/>
          </a:prstGeom>
          <a:noFill/>
          <a:ln w="12700">
            <a:solidFill>
              <a:prstClr val="black"/>
            </a:solidFill>
          </a:ln>
        </p:spPr>
        <p:txBody>
          <a:bodyPr vert="horz" lIns="139145" tIns="69572" rIns="139145" bIns="69572" rtlCol="0" anchor="ctr"/>
          <a:lstStyle/>
          <a:p>
            <a:pPr lvl="0"/>
            <a:endParaRPr lang="en-GB" noProof="0"/>
          </a:p>
        </p:txBody>
      </p:sp>
      <p:sp>
        <p:nvSpPr>
          <p:cNvPr id="5" name="Notes Placeholder 4"/>
          <p:cNvSpPr>
            <a:spLocks noGrp="1"/>
          </p:cNvSpPr>
          <p:nvPr>
            <p:ph type="body" sz="quarter" idx="3"/>
          </p:nvPr>
        </p:nvSpPr>
        <p:spPr bwMode="auto">
          <a:xfrm>
            <a:off x="677867" y="4715710"/>
            <a:ext cx="5426074" cy="4466511"/>
          </a:xfrm>
          <a:prstGeom prst="rect">
            <a:avLst/>
          </a:prstGeom>
          <a:noFill/>
          <a:ln w="9525">
            <a:noFill/>
            <a:miter lim="800000"/>
            <a:headEnd/>
            <a:tailEnd/>
          </a:ln>
        </p:spPr>
        <p:txBody>
          <a:bodyPr vert="horz" wrap="square" lIns="96551" tIns="48277" rIns="96551" bIns="48277"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endParaRPr lang="en-GB" noProof="0" smtClean="0"/>
          </a:p>
        </p:txBody>
      </p:sp>
      <p:sp>
        <p:nvSpPr>
          <p:cNvPr id="6" name="Footer Placeholder 5"/>
          <p:cNvSpPr>
            <a:spLocks noGrp="1"/>
          </p:cNvSpPr>
          <p:nvPr>
            <p:ph type="ftr" sz="quarter" idx="4"/>
          </p:nvPr>
        </p:nvSpPr>
        <p:spPr bwMode="auto">
          <a:xfrm>
            <a:off x="4" y="9428243"/>
            <a:ext cx="2939519" cy="496808"/>
          </a:xfrm>
          <a:prstGeom prst="rect">
            <a:avLst/>
          </a:prstGeom>
          <a:noFill/>
          <a:ln w="9525">
            <a:noFill/>
            <a:miter lim="800000"/>
            <a:headEnd/>
            <a:tailEnd/>
          </a:ln>
        </p:spPr>
        <p:txBody>
          <a:bodyPr vert="horz" wrap="square" lIns="96551" tIns="48277" rIns="96551" bIns="48277" numCol="1" anchor="b" anchorCtr="0" compatLnSpc="1">
            <a:prstTxWarp prst="textNoShape">
              <a:avLst/>
            </a:prstTxWarp>
          </a:bodyPr>
          <a:lstStyle>
            <a:lvl1pPr defTabSz="633875">
              <a:defRPr kumimoji="0" sz="1200">
                <a:latin typeface="Calibri" pitchFamily="34" charset="0"/>
                <a:ea typeface="新細明體" charset="-120"/>
                <a:cs typeface="Arial" charset="0"/>
              </a:defRPr>
            </a:lvl1pPr>
          </a:lstStyle>
          <a:p>
            <a:pPr>
              <a:defRPr/>
            </a:pPr>
            <a:endParaRPr lang="en-GB" altLang="zh-TW"/>
          </a:p>
        </p:txBody>
      </p:sp>
      <p:sp>
        <p:nvSpPr>
          <p:cNvPr id="7" name="Slide Number Placeholder 6"/>
          <p:cNvSpPr>
            <a:spLocks noGrp="1"/>
          </p:cNvSpPr>
          <p:nvPr>
            <p:ph type="sldNum" sz="quarter" idx="5"/>
          </p:nvPr>
        </p:nvSpPr>
        <p:spPr bwMode="auto">
          <a:xfrm>
            <a:off x="3842285" y="9428243"/>
            <a:ext cx="2937936" cy="496808"/>
          </a:xfrm>
          <a:prstGeom prst="rect">
            <a:avLst/>
          </a:prstGeom>
          <a:noFill/>
          <a:ln w="9525">
            <a:noFill/>
            <a:miter lim="800000"/>
            <a:headEnd/>
            <a:tailEnd/>
          </a:ln>
        </p:spPr>
        <p:txBody>
          <a:bodyPr vert="horz" wrap="square" lIns="96551" tIns="48277" rIns="96551" bIns="48277" numCol="1" anchor="b" anchorCtr="0" compatLnSpc="1">
            <a:prstTxWarp prst="textNoShape">
              <a:avLst/>
            </a:prstTxWarp>
          </a:bodyPr>
          <a:lstStyle>
            <a:lvl1pPr algn="r" defTabSz="633875">
              <a:defRPr kumimoji="0" sz="1200">
                <a:latin typeface="Calibri" pitchFamily="34" charset="0"/>
                <a:ea typeface="新細明體" charset="-120"/>
                <a:cs typeface="Arial" charset="0"/>
              </a:defRPr>
            </a:lvl1pPr>
          </a:lstStyle>
          <a:p>
            <a:pPr>
              <a:defRPr/>
            </a:pPr>
            <a:fld id="{18740D58-78A5-48D6-8259-A8528CE284DA}" type="slidenum">
              <a:rPr lang="en-GB" altLang="zh-TW"/>
              <a:pPr>
                <a:defRPr/>
              </a:pPr>
              <a:t>‹#›</a:t>
            </a:fld>
            <a:endParaRPr lang="en-GB" altLang="zh-TW"/>
          </a:p>
        </p:txBody>
      </p:sp>
    </p:spTree>
    <p:extLst>
      <p:ext uri="{BB962C8B-B14F-4D97-AF65-F5344CB8AC3E}">
        <p14:creationId xmlns:p14="http://schemas.microsoft.com/office/powerpoint/2010/main" val="16145141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730914" indent="-281115" algn="l" rtl="0" eaLnBrk="0" fontAlgn="base" hangingPunct="0">
      <a:spcBef>
        <a:spcPct val="30000"/>
      </a:spcBef>
      <a:spcAft>
        <a:spcPct val="0"/>
      </a:spcAft>
      <a:defRPr sz="1200" kern="1200">
        <a:solidFill>
          <a:schemeClr val="tx1"/>
        </a:solidFill>
        <a:latin typeface="+mn-lt"/>
        <a:ea typeface="+mn-ea"/>
        <a:cs typeface="+mn-cs"/>
      </a:defRPr>
    </a:lvl2pPr>
    <a:lvl3pPr marL="1124455" indent="-224884" algn="l" rtl="0" eaLnBrk="0" fontAlgn="base" hangingPunct="0">
      <a:spcBef>
        <a:spcPct val="30000"/>
      </a:spcBef>
      <a:spcAft>
        <a:spcPct val="0"/>
      </a:spcAft>
      <a:defRPr sz="1200" kern="1200">
        <a:solidFill>
          <a:schemeClr val="tx1"/>
        </a:solidFill>
        <a:latin typeface="+mn-lt"/>
        <a:ea typeface="+mn-ea"/>
        <a:cs typeface="+mn-cs"/>
      </a:defRPr>
    </a:lvl3pPr>
    <a:lvl4pPr marL="1574256" indent="-224884" algn="l" rtl="0" eaLnBrk="0" fontAlgn="base" hangingPunct="0">
      <a:spcBef>
        <a:spcPct val="30000"/>
      </a:spcBef>
      <a:spcAft>
        <a:spcPct val="0"/>
      </a:spcAft>
      <a:defRPr sz="1200" kern="1200">
        <a:solidFill>
          <a:schemeClr val="tx1"/>
        </a:solidFill>
        <a:latin typeface="+mn-lt"/>
        <a:ea typeface="+mn-ea"/>
        <a:cs typeface="+mn-cs"/>
      </a:defRPr>
    </a:lvl4pPr>
    <a:lvl5pPr marL="2024026" indent="-224884" algn="l" rtl="0" eaLnBrk="0" fontAlgn="base" hangingPunct="0">
      <a:spcBef>
        <a:spcPct val="30000"/>
      </a:spcBef>
      <a:spcAft>
        <a:spcPct val="0"/>
      </a:spcAft>
      <a:defRPr sz="1200" kern="1200">
        <a:solidFill>
          <a:schemeClr val="tx1"/>
        </a:solidFill>
        <a:latin typeface="+mn-lt"/>
        <a:ea typeface="+mn-ea"/>
        <a:cs typeface="+mn-cs"/>
      </a:defRPr>
    </a:lvl5pPr>
    <a:lvl6pPr marL="2248924" algn="l" defTabSz="899559" rtl="0" eaLnBrk="1" latinLnBrk="0" hangingPunct="1">
      <a:defRPr sz="1200" kern="1200">
        <a:solidFill>
          <a:schemeClr val="tx1"/>
        </a:solidFill>
        <a:latin typeface="+mn-lt"/>
        <a:ea typeface="+mn-ea"/>
        <a:cs typeface="+mn-cs"/>
      </a:defRPr>
    </a:lvl6pPr>
    <a:lvl7pPr marL="2698705" algn="l" defTabSz="899559" rtl="0" eaLnBrk="1" latinLnBrk="0" hangingPunct="1">
      <a:defRPr sz="1200" kern="1200">
        <a:solidFill>
          <a:schemeClr val="tx1"/>
        </a:solidFill>
        <a:latin typeface="+mn-lt"/>
        <a:ea typeface="+mn-ea"/>
        <a:cs typeface="+mn-cs"/>
      </a:defRPr>
    </a:lvl7pPr>
    <a:lvl8pPr marL="3148490" algn="l" defTabSz="899559" rtl="0" eaLnBrk="1" latinLnBrk="0" hangingPunct="1">
      <a:defRPr sz="1200" kern="1200">
        <a:solidFill>
          <a:schemeClr val="tx1"/>
        </a:solidFill>
        <a:latin typeface="+mn-lt"/>
        <a:ea typeface="+mn-ea"/>
        <a:cs typeface="+mn-cs"/>
      </a:defRPr>
    </a:lvl8pPr>
    <a:lvl9pPr marL="3598271" algn="l" defTabSz="89955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techlibrary/nxt/gateway.dll?f=id$id=iasbv:r:14c4$cid=iasbv$t=document-frame.htm$an=JD_ias1-doc$3.0"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moneydj.com/KMDJ/wiki/WikiViewer.aspx?Title=%u5B58%u8CA8" TargetMode="External"/><Relationship Id="rId2" Type="http://schemas.openxmlformats.org/officeDocument/2006/relationships/slide" Target="../slides/slide27.xml"/><Relationship Id="rId1" Type="http://schemas.openxmlformats.org/officeDocument/2006/relationships/notesMaster" Target="../notesMasters/notesMaster1.xml"/><Relationship Id="rId5" Type="http://schemas.openxmlformats.org/officeDocument/2006/relationships/hyperlink" Target="http://www.moneydj.com/KMDJ/wiki/WikiViewer.aspx?Title=%u8D85%u7D1A%u5E02%u5834" TargetMode="External"/><Relationship Id="rId4" Type="http://schemas.openxmlformats.org/officeDocument/2006/relationships/hyperlink" Target="http://www.moneydj.com/KMDJ/wiki/WikiViewer.aspx?Title=%u57FA%u672C%u8A2D%u65BD"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iasplus.com/en/Plone/en/binary/iasplus/1105ifrs10.pdf"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3EF1190-5DD3-4B94-940D-C0E3CC6E7BF4}" type="slidenum">
              <a:rPr lang="zh-TW" altLang="en-US" smtClean="0">
                <a:solidFill>
                  <a:prstClr val="black"/>
                </a:solidFill>
              </a:rPr>
              <a:pPr/>
              <a:t>1</a:t>
            </a:fld>
            <a:endParaRPr lang="zh-TW" altLang="en-US">
              <a:solidFill>
                <a:prstClr val="black"/>
              </a:solidFill>
            </a:endParaRPr>
          </a:p>
        </p:txBody>
      </p:sp>
    </p:spTree>
    <p:extLst>
      <p:ext uri="{BB962C8B-B14F-4D97-AF65-F5344CB8AC3E}">
        <p14:creationId xmlns:p14="http://schemas.microsoft.com/office/powerpoint/2010/main" val="202608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726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TW" smtClean="0"/>
              <a:t>IAS 1.</a:t>
            </a:r>
          </a:p>
          <a:p>
            <a:pPr eaLnBrk="1" hangingPunct="1">
              <a:spcBef>
                <a:spcPct val="0"/>
              </a:spcBef>
            </a:pPr>
            <a:endParaRPr lang="en-US" altLang="zh-TW" smtClean="0"/>
          </a:p>
          <a:p>
            <a:pPr eaLnBrk="1" hangingPunct="1">
              <a:spcBef>
                <a:spcPct val="0"/>
              </a:spcBef>
            </a:pPr>
            <a:r>
              <a:rPr lang="en-US" altLang="zh-TW" smtClean="0"/>
              <a:t>122 </a:t>
            </a:r>
            <a:r>
              <a:rPr lang="zh-TW" altLang="en-US" smtClean="0"/>
              <a:t>企業應於重大會計政策彙總或其他附註中，揭露管理階層於採用會計政策過程中所作對財務報表認列金額最具有重大影響之判斷，但涉及估計之判斷除外</a:t>
            </a:r>
            <a:endParaRPr lang="en-US" altLang="zh-TW" smtClean="0"/>
          </a:p>
          <a:p>
            <a:pPr eaLnBrk="1" hangingPunct="1">
              <a:spcBef>
                <a:spcPct val="0"/>
              </a:spcBef>
            </a:pPr>
            <a:endParaRPr lang="en-US" altLang="zh-TW" smtClean="0"/>
          </a:p>
          <a:p>
            <a:pPr eaLnBrk="1" hangingPunct="1">
              <a:spcBef>
                <a:spcPct val="0"/>
              </a:spcBef>
            </a:pPr>
            <a:r>
              <a:rPr lang="en-US" altLang="zh-TW" smtClean="0"/>
              <a:t>125 </a:t>
            </a:r>
            <a:r>
              <a:rPr lang="zh-TW" altLang="en-US" smtClean="0"/>
              <a:t>企業應揭露於報導期間結束日對有關未來所作之假設及估計不確定性之其他主要來源之資訊，該等假設及不確定性具有導致資產及負債帳面金額於下個財務年度重大調整之重大風險。有關該等資產及負債，附註應包括下列之明細：</a:t>
            </a:r>
          </a:p>
          <a:p>
            <a:pPr eaLnBrk="1" hangingPunct="1">
              <a:spcBef>
                <a:spcPct val="0"/>
              </a:spcBef>
            </a:pPr>
            <a:r>
              <a:rPr lang="en-US" altLang="zh-TW" smtClean="0"/>
              <a:t>(a) </a:t>
            </a:r>
            <a:r>
              <a:rPr lang="zh-TW" altLang="en-US" smtClean="0"/>
              <a:t>其性質，及</a:t>
            </a:r>
          </a:p>
          <a:p>
            <a:pPr eaLnBrk="1" hangingPunct="1">
              <a:spcBef>
                <a:spcPct val="0"/>
              </a:spcBef>
            </a:pPr>
            <a:r>
              <a:rPr lang="en-US" altLang="zh-TW" smtClean="0"/>
              <a:t>(b) </a:t>
            </a:r>
            <a:r>
              <a:rPr lang="zh-TW" altLang="en-US" smtClean="0"/>
              <a:t>其於報導期間結束日之帳面金額。</a:t>
            </a:r>
          </a:p>
          <a:p>
            <a:pPr eaLnBrk="1" hangingPunct="1">
              <a:spcBef>
                <a:spcPct val="0"/>
              </a:spcBef>
            </a:pPr>
            <a:endParaRPr lang="zh-TW" altLang="en-US" smtClean="0"/>
          </a:p>
        </p:txBody>
      </p:sp>
      <p:sp>
        <p:nvSpPr>
          <p:cNvPr id="26726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7FEC21CB-36B3-4996-90D6-D4A8F95B22D2}" type="slidenum">
              <a:rPr kumimoji="0" lang="zh-TW" altLang="en-US" smtClean="0"/>
              <a:pPr eaLnBrk="1" fontAlgn="base" hangingPunct="1">
                <a:spcBef>
                  <a:spcPct val="0"/>
                </a:spcBef>
                <a:spcAft>
                  <a:spcPct val="0"/>
                </a:spcAft>
              </a:pPr>
              <a:t>12</a:t>
            </a:fld>
            <a:endParaRPr kumimoji="0" lang="zh-TW"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eaLnBrk="1" fontAlgn="auto" hangingPunct="1">
              <a:spcBef>
                <a:spcPts val="0"/>
              </a:spcBef>
              <a:spcAft>
                <a:spcPts val="0"/>
              </a:spcAft>
              <a:defRPr/>
            </a:pPr>
            <a:r>
              <a:rPr lang="en-US" altLang="zh-TW" dirty="0"/>
              <a:t>IAS 1.134-135</a:t>
            </a:r>
          </a:p>
          <a:p>
            <a:pPr eaLnBrk="1" fontAlgn="auto" hangingPunct="1">
              <a:spcBef>
                <a:spcPts val="0"/>
              </a:spcBef>
              <a:spcAft>
                <a:spcPts val="0"/>
              </a:spcAft>
              <a:defRPr/>
            </a:pPr>
            <a:r>
              <a:rPr lang="zh-TW" altLang="zh-TW" dirty="0"/>
              <a:t>企業應揭露能使財務報表使用者評估其管理資本之目標、政策及程序之資訊，包含：</a:t>
            </a:r>
          </a:p>
          <a:p>
            <a:pPr marL="171506" indent="-171506" eaLnBrk="1" fontAlgn="auto" hangingPunct="1">
              <a:spcBef>
                <a:spcPts val="0"/>
              </a:spcBef>
              <a:spcAft>
                <a:spcPts val="0"/>
              </a:spcAft>
              <a:buFont typeface="Arial" pitchFamily="34" charset="0"/>
              <a:buChar char="•"/>
              <a:defRPr/>
            </a:pPr>
            <a:r>
              <a:rPr lang="zh-TW" altLang="zh-TW" dirty="0"/>
              <a:t>有關管理資本之目標、政策及程序之品質性資訊，包括</a:t>
            </a:r>
          </a:p>
          <a:p>
            <a:pPr marL="628854" lvl="1" indent="-171506" eaLnBrk="1" fontAlgn="auto" hangingPunct="1">
              <a:spcBef>
                <a:spcPts val="0"/>
              </a:spcBef>
              <a:spcAft>
                <a:spcPts val="0"/>
              </a:spcAft>
              <a:buFont typeface="Arial" pitchFamily="34" charset="0"/>
              <a:buChar char="•"/>
              <a:defRPr/>
            </a:pPr>
            <a:r>
              <a:rPr lang="zh-TW" altLang="zh-TW" dirty="0"/>
              <a:t>企業作為資本予以管理之項目之描述；</a:t>
            </a:r>
          </a:p>
          <a:p>
            <a:pPr marL="628854" lvl="1" indent="-171506" eaLnBrk="1" fontAlgn="auto" hangingPunct="1">
              <a:spcBef>
                <a:spcPts val="0"/>
              </a:spcBef>
              <a:spcAft>
                <a:spcPts val="0"/>
              </a:spcAft>
              <a:buFont typeface="Arial" pitchFamily="34" charset="0"/>
              <a:buChar char="•"/>
              <a:defRPr/>
            </a:pPr>
            <a:r>
              <a:rPr lang="zh-TW" altLang="zh-TW" dirty="0"/>
              <a:t>當</a:t>
            </a:r>
            <a:r>
              <a:rPr lang="zh-TW" altLang="zh-TW" dirty="0" smtClean="0"/>
              <a:t>企業受到外部所加之資本規範時，該等規範之性質及如何將該等規範納入資本之管理；</a:t>
            </a:r>
            <a:r>
              <a:rPr lang="zh-TW" altLang="zh-TW" dirty="0"/>
              <a:t>及</a:t>
            </a:r>
          </a:p>
          <a:p>
            <a:pPr marL="628854" lvl="1" indent="-171506" eaLnBrk="1" fontAlgn="auto" hangingPunct="1">
              <a:spcBef>
                <a:spcPts val="0"/>
              </a:spcBef>
              <a:spcAft>
                <a:spcPts val="0"/>
              </a:spcAft>
              <a:buFont typeface="Arial" pitchFamily="34" charset="0"/>
              <a:buChar char="•"/>
              <a:defRPr/>
            </a:pPr>
            <a:r>
              <a:rPr lang="zh-TW" altLang="zh-TW" dirty="0"/>
              <a:t>如何達成其管理資本</a:t>
            </a:r>
            <a:r>
              <a:rPr lang="zh-TW" altLang="zh-TW" dirty="0" smtClean="0"/>
              <a:t>之目標</a:t>
            </a:r>
            <a:r>
              <a:rPr lang="zh-TW" altLang="zh-TW" dirty="0"/>
              <a:t>；</a:t>
            </a:r>
          </a:p>
          <a:p>
            <a:pPr marL="171506" indent="-171506" eaLnBrk="1" fontAlgn="auto" hangingPunct="1">
              <a:spcBef>
                <a:spcPts val="0"/>
              </a:spcBef>
              <a:spcAft>
                <a:spcPts val="0"/>
              </a:spcAft>
              <a:buFont typeface="Arial" pitchFamily="34" charset="0"/>
              <a:buChar char="•"/>
              <a:defRPr/>
            </a:pPr>
            <a:r>
              <a:rPr lang="zh-TW" altLang="zh-TW" dirty="0"/>
              <a:t>有關其作為資本管理之項目之彙總量化資料。有些企業將某些金融負債</a:t>
            </a:r>
            <a:r>
              <a:rPr lang="en-US" altLang="zh-TW" dirty="0"/>
              <a:t>(</a:t>
            </a:r>
            <a:r>
              <a:rPr lang="zh-TW" altLang="zh-TW" dirty="0"/>
              <a:t>例如某些形式之次順位債券</a:t>
            </a:r>
            <a:r>
              <a:rPr lang="en-US" altLang="zh-TW" dirty="0"/>
              <a:t>)</a:t>
            </a:r>
            <a:r>
              <a:rPr lang="zh-TW" altLang="zh-TW" dirty="0"/>
              <a:t>視為資本之一部分，另外一些企業則排除某些權益組成部分</a:t>
            </a:r>
            <a:r>
              <a:rPr lang="en-US" altLang="zh-TW" dirty="0"/>
              <a:t>(</a:t>
            </a:r>
            <a:r>
              <a:rPr lang="zh-TW" altLang="zh-TW" dirty="0"/>
              <a:t>例如現金流量避險產生之組成部分</a:t>
            </a:r>
            <a:r>
              <a:rPr lang="en-US" altLang="zh-TW" dirty="0"/>
              <a:t>)</a:t>
            </a:r>
            <a:r>
              <a:rPr lang="zh-TW" altLang="zh-TW" dirty="0"/>
              <a:t>於資本之外；</a:t>
            </a:r>
          </a:p>
          <a:p>
            <a:pPr marL="171506" indent="-171506" eaLnBrk="1" fontAlgn="auto" hangingPunct="1">
              <a:spcBef>
                <a:spcPts val="0"/>
              </a:spcBef>
              <a:spcAft>
                <a:spcPts val="0"/>
              </a:spcAft>
              <a:buFont typeface="Arial" pitchFamily="34" charset="0"/>
              <a:buChar char="•"/>
              <a:defRPr/>
            </a:pPr>
            <a:r>
              <a:rPr lang="zh-TW" altLang="zh-TW" dirty="0"/>
              <a:t>自前期以來上述項目之變動；</a:t>
            </a:r>
          </a:p>
          <a:p>
            <a:pPr marL="171506" indent="-171506" eaLnBrk="1" fontAlgn="auto" hangingPunct="1">
              <a:spcBef>
                <a:spcPts val="0"/>
              </a:spcBef>
              <a:spcAft>
                <a:spcPts val="0"/>
              </a:spcAft>
              <a:buFont typeface="Arial" pitchFamily="34" charset="0"/>
              <a:buChar char="•"/>
              <a:defRPr/>
            </a:pPr>
            <a:r>
              <a:rPr lang="zh-TW" altLang="zh-TW" dirty="0"/>
              <a:t>當企業受到外部所加之資本規範時，當期是否遵循所有外部所加之資本規範；及</a:t>
            </a:r>
          </a:p>
          <a:p>
            <a:pPr marL="171506" indent="-171506" eaLnBrk="1" fontAlgn="auto" hangingPunct="1">
              <a:spcBef>
                <a:spcPts val="0"/>
              </a:spcBef>
              <a:spcAft>
                <a:spcPts val="0"/>
              </a:spcAft>
              <a:buFont typeface="Arial" pitchFamily="34" charset="0"/>
              <a:buChar char="•"/>
              <a:defRPr/>
            </a:pPr>
            <a:r>
              <a:rPr lang="zh-TW" altLang="zh-TW" dirty="0"/>
              <a:t>如企業未遵循此種外部所加之資本規範時，其未遵循之後果。</a:t>
            </a:r>
          </a:p>
          <a:p>
            <a:pPr eaLnBrk="1" fontAlgn="auto" hangingPunct="1">
              <a:spcBef>
                <a:spcPts val="0"/>
              </a:spcBef>
              <a:spcAft>
                <a:spcPts val="0"/>
              </a:spcAft>
              <a:defRPr/>
            </a:pPr>
            <a:r>
              <a:rPr lang="zh-TW" altLang="zh-TW" dirty="0"/>
              <a:t>企業應以內部提供主要管理階層的資訊為基礎，揭露此類資訊。相關揭露應依客戶之情況予以修改。</a:t>
            </a:r>
          </a:p>
          <a:p>
            <a:pPr eaLnBrk="1" fontAlgn="auto" hangingPunct="1">
              <a:spcBef>
                <a:spcPts val="0"/>
              </a:spcBef>
              <a:spcAft>
                <a:spcPts val="0"/>
              </a:spcAft>
              <a:defRPr/>
            </a:pPr>
            <a:endParaRPr lang="zh-TW" altLang="en-US" dirty="0"/>
          </a:p>
        </p:txBody>
      </p:sp>
      <p:sp>
        <p:nvSpPr>
          <p:cNvPr id="26829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A65CBCC7-EC6D-4DF7-8753-CDCBA554480E}" type="slidenum">
              <a:rPr kumimoji="0" lang="zh-TW" altLang="en-US" smtClean="0"/>
              <a:pPr eaLnBrk="1" fontAlgn="base" hangingPunct="1">
                <a:spcBef>
                  <a:spcPct val="0"/>
                </a:spcBef>
                <a:spcAft>
                  <a:spcPct val="0"/>
                </a:spcAft>
              </a:pPr>
              <a:t>13</a:t>
            </a:fld>
            <a:endParaRPr kumimoji="0" lang="zh-TW"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eaLnBrk="1" fontAlgn="auto" hangingPunct="1">
              <a:spcBef>
                <a:spcPts val="0"/>
              </a:spcBef>
              <a:spcAft>
                <a:spcPts val="0"/>
              </a:spcAft>
              <a:defRPr/>
            </a:pPr>
            <a:r>
              <a:rPr lang="en-US" altLang="zh-TW" dirty="0"/>
              <a:t>IAS 1.134-135</a:t>
            </a:r>
          </a:p>
          <a:p>
            <a:pPr eaLnBrk="1" fontAlgn="auto" hangingPunct="1">
              <a:spcBef>
                <a:spcPts val="0"/>
              </a:spcBef>
              <a:spcAft>
                <a:spcPts val="0"/>
              </a:spcAft>
              <a:defRPr/>
            </a:pPr>
            <a:r>
              <a:rPr lang="zh-TW" altLang="zh-TW" dirty="0"/>
              <a:t>企業應揭露能使財務報表使用者評估其管理資本之目標、政策及程序之資訊，包含：</a:t>
            </a:r>
          </a:p>
          <a:p>
            <a:pPr marL="171506" indent="-171506" eaLnBrk="1" fontAlgn="auto" hangingPunct="1">
              <a:spcBef>
                <a:spcPts val="0"/>
              </a:spcBef>
              <a:spcAft>
                <a:spcPts val="0"/>
              </a:spcAft>
              <a:buFont typeface="Arial" pitchFamily="34" charset="0"/>
              <a:buChar char="•"/>
              <a:defRPr/>
            </a:pPr>
            <a:r>
              <a:rPr lang="zh-TW" altLang="zh-TW" dirty="0"/>
              <a:t>有關管理資本之目標、政策及程序之品質性資訊，包括</a:t>
            </a:r>
          </a:p>
          <a:p>
            <a:pPr marL="628854" lvl="1" indent="-171506" eaLnBrk="1" fontAlgn="auto" hangingPunct="1">
              <a:spcBef>
                <a:spcPts val="0"/>
              </a:spcBef>
              <a:spcAft>
                <a:spcPts val="0"/>
              </a:spcAft>
              <a:buFont typeface="Arial" pitchFamily="34" charset="0"/>
              <a:buChar char="•"/>
              <a:defRPr/>
            </a:pPr>
            <a:r>
              <a:rPr lang="zh-TW" altLang="zh-TW" dirty="0"/>
              <a:t>企業作為資本予以管理之項目之描述；</a:t>
            </a:r>
          </a:p>
          <a:p>
            <a:pPr marL="628854" lvl="1" indent="-171506" eaLnBrk="1" fontAlgn="auto" hangingPunct="1">
              <a:spcBef>
                <a:spcPts val="0"/>
              </a:spcBef>
              <a:spcAft>
                <a:spcPts val="0"/>
              </a:spcAft>
              <a:buFont typeface="Arial" pitchFamily="34" charset="0"/>
              <a:buChar char="•"/>
              <a:defRPr/>
            </a:pPr>
            <a:r>
              <a:rPr lang="zh-TW" altLang="zh-TW" dirty="0"/>
              <a:t>當</a:t>
            </a:r>
            <a:r>
              <a:rPr lang="zh-TW" altLang="zh-TW" dirty="0" smtClean="0"/>
              <a:t>企業受到外部所加之資本規範時，該等規範之性質及如何將該等規範納入資本之管理；</a:t>
            </a:r>
            <a:r>
              <a:rPr lang="zh-TW" altLang="zh-TW" dirty="0"/>
              <a:t>及</a:t>
            </a:r>
          </a:p>
          <a:p>
            <a:pPr marL="628854" lvl="1" indent="-171506" eaLnBrk="1" fontAlgn="auto" hangingPunct="1">
              <a:spcBef>
                <a:spcPts val="0"/>
              </a:spcBef>
              <a:spcAft>
                <a:spcPts val="0"/>
              </a:spcAft>
              <a:buFont typeface="Arial" pitchFamily="34" charset="0"/>
              <a:buChar char="•"/>
              <a:defRPr/>
            </a:pPr>
            <a:r>
              <a:rPr lang="zh-TW" altLang="zh-TW" dirty="0"/>
              <a:t>如何達成其管理資本</a:t>
            </a:r>
            <a:r>
              <a:rPr lang="zh-TW" altLang="zh-TW" dirty="0" smtClean="0"/>
              <a:t>之目標</a:t>
            </a:r>
            <a:r>
              <a:rPr lang="zh-TW" altLang="zh-TW" dirty="0"/>
              <a:t>；</a:t>
            </a:r>
          </a:p>
          <a:p>
            <a:pPr marL="171506" indent="-171506" eaLnBrk="1" fontAlgn="auto" hangingPunct="1">
              <a:spcBef>
                <a:spcPts val="0"/>
              </a:spcBef>
              <a:spcAft>
                <a:spcPts val="0"/>
              </a:spcAft>
              <a:buFont typeface="Arial" pitchFamily="34" charset="0"/>
              <a:buChar char="•"/>
              <a:defRPr/>
            </a:pPr>
            <a:r>
              <a:rPr lang="zh-TW" altLang="zh-TW" dirty="0"/>
              <a:t>有關其作為資本管理之項目之彙總量化資料。有些企業將某些金融負債</a:t>
            </a:r>
            <a:r>
              <a:rPr lang="en-US" altLang="zh-TW" dirty="0"/>
              <a:t>(</a:t>
            </a:r>
            <a:r>
              <a:rPr lang="zh-TW" altLang="zh-TW" dirty="0"/>
              <a:t>例如某些形式之次順位債券</a:t>
            </a:r>
            <a:r>
              <a:rPr lang="en-US" altLang="zh-TW" dirty="0"/>
              <a:t>)</a:t>
            </a:r>
            <a:r>
              <a:rPr lang="zh-TW" altLang="zh-TW" dirty="0"/>
              <a:t>視為資本之一部分，另外一些企業則排除某些權益組成部分</a:t>
            </a:r>
            <a:r>
              <a:rPr lang="en-US" altLang="zh-TW" dirty="0"/>
              <a:t>(</a:t>
            </a:r>
            <a:r>
              <a:rPr lang="zh-TW" altLang="zh-TW" dirty="0"/>
              <a:t>例如現金流量避險產生之組成部分</a:t>
            </a:r>
            <a:r>
              <a:rPr lang="en-US" altLang="zh-TW" dirty="0"/>
              <a:t>)</a:t>
            </a:r>
            <a:r>
              <a:rPr lang="zh-TW" altLang="zh-TW" dirty="0"/>
              <a:t>於資本之外；</a:t>
            </a:r>
          </a:p>
          <a:p>
            <a:pPr marL="171506" indent="-171506" eaLnBrk="1" fontAlgn="auto" hangingPunct="1">
              <a:spcBef>
                <a:spcPts val="0"/>
              </a:spcBef>
              <a:spcAft>
                <a:spcPts val="0"/>
              </a:spcAft>
              <a:buFont typeface="Arial" pitchFamily="34" charset="0"/>
              <a:buChar char="•"/>
              <a:defRPr/>
            </a:pPr>
            <a:r>
              <a:rPr lang="zh-TW" altLang="zh-TW" dirty="0"/>
              <a:t>自前期以來上述項目之變動；</a:t>
            </a:r>
          </a:p>
          <a:p>
            <a:pPr marL="171506" indent="-171506" eaLnBrk="1" fontAlgn="auto" hangingPunct="1">
              <a:spcBef>
                <a:spcPts val="0"/>
              </a:spcBef>
              <a:spcAft>
                <a:spcPts val="0"/>
              </a:spcAft>
              <a:buFont typeface="Arial" pitchFamily="34" charset="0"/>
              <a:buChar char="•"/>
              <a:defRPr/>
            </a:pPr>
            <a:r>
              <a:rPr lang="zh-TW" altLang="zh-TW" dirty="0"/>
              <a:t>當企業受到外部所加之資本規範時，當期是否遵循所有外部所加之資本規範；及</a:t>
            </a:r>
          </a:p>
          <a:p>
            <a:pPr marL="171506" indent="-171506" eaLnBrk="1" fontAlgn="auto" hangingPunct="1">
              <a:spcBef>
                <a:spcPts val="0"/>
              </a:spcBef>
              <a:spcAft>
                <a:spcPts val="0"/>
              </a:spcAft>
              <a:buFont typeface="Arial" pitchFamily="34" charset="0"/>
              <a:buChar char="•"/>
              <a:defRPr/>
            </a:pPr>
            <a:r>
              <a:rPr lang="zh-TW" altLang="zh-TW" dirty="0"/>
              <a:t>如企業未遵循此種外部所加之資本規範時，其未遵循之後果。</a:t>
            </a:r>
          </a:p>
          <a:p>
            <a:pPr eaLnBrk="1" fontAlgn="auto" hangingPunct="1">
              <a:spcBef>
                <a:spcPts val="0"/>
              </a:spcBef>
              <a:spcAft>
                <a:spcPts val="0"/>
              </a:spcAft>
              <a:defRPr/>
            </a:pPr>
            <a:r>
              <a:rPr lang="zh-TW" altLang="zh-TW" dirty="0"/>
              <a:t>企業應以內部提供主要管理階層的資訊為基礎，揭露此類資訊。相關揭露應依客戶之情況予以修改。</a:t>
            </a:r>
          </a:p>
          <a:p>
            <a:pPr eaLnBrk="1" fontAlgn="auto" hangingPunct="1">
              <a:spcBef>
                <a:spcPts val="0"/>
              </a:spcBef>
              <a:spcAft>
                <a:spcPts val="0"/>
              </a:spcAft>
              <a:defRPr/>
            </a:pPr>
            <a:endParaRPr lang="zh-TW" altLang="en-US" dirty="0"/>
          </a:p>
        </p:txBody>
      </p:sp>
      <p:sp>
        <p:nvSpPr>
          <p:cNvPr id="26931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032E19EC-CE7B-4428-8CC2-6FC555F7C406}" type="slidenum">
              <a:rPr kumimoji="0" lang="zh-TW" altLang="en-US" smtClean="0"/>
              <a:pPr eaLnBrk="1" fontAlgn="base" hangingPunct="1">
                <a:spcBef>
                  <a:spcPct val="0"/>
                </a:spcBef>
                <a:spcAft>
                  <a:spcPct val="0"/>
                </a:spcAft>
              </a:pPr>
              <a:t>14</a:t>
            </a:fld>
            <a:endParaRPr kumimoji="0" lang="zh-TW"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3EF1190-5DD3-4B94-940D-C0E3CC6E7BF4}" type="slidenum">
              <a:rPr lang="zh-TW" altLang="en-US" smtClean="0">
                <a:solidFill>
                  <a:prstClr val="black"/>
                </a:solidFill>
              </a:rPr>
              <a:pPr/>
              <a:t>15</a:t>
            </a:fld>
            <a:endParaRPr lang="zh-TW" altLang="en-US">
              <a:solidFill>
                <a:prstClr val="black"/>
              </a:solidFill>
            </a:endParaRPr>
          </a:p>
        </p:txBody>
      </p:sp>
    </p:spTree>
    <p:extLst>
      <p:ext uri="{BB962C8B-B14F-4D97-AF65-F5344CB8AC3E}">
        <p14:creationId xmlns:p14="http://schemas.microsoft.com/office/powerpoint/2010/main" val="202608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3EF1190-5DD3-4B94-940D-C0E3CC6E7BF4}" type="slidenum">
              <a:rPr lang="zh-TW" altLang="en-US" smtClean="0">
                <a:solidFill>
                  <a:prstClr val="black"/>
                </a:solidFill>
              </a:rPr>
              <a:pPr/>
              <a:t>20</a:t>
            </a:fld>
            <a:endParaRPr lang="zh-TW" altLang="en-US">
              <a:solidFill>
                <a:prstClr val="black"/>
              </a:solidFill>
            </a:endParaRPr>
          </a:p>
        </p:txBody>
      </p:sp>
    </p:spTree>
    <p:extLst>
      <p:ext uri="{BB962C8B-B14F-4D97-AF65-F5344CB8AC3E}">
        <p14:creationId xmlns:p14="http://schemas.microsoft.com/office/powerpoint/2010/main" val="202608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5838" y="746125"/>
            <a:ext cx="4811712" cy="3719513"/>
          </a:xfrm>
        </p:spPr>
      </p:sp>
      <p:sp>
        <p:nvSpPr>
          <p:cNvPr id="3" name="備忘稿版面配置區 2"/>
          <p:cNvSpPr>
            <a:spLocks noGrp="1"/>
          </p:cNvSpPr>
          <p:nvPr>
            <p:ph type="body" idx="1"/>
          </p:nvPr>
        </p:nvSpPr>
        <p:spPr/>
        <p:txBody>
          <a:bodyPr/>
          <a:lstStyle/>
          <a:p>
            <a:endParaRPr lang="zh-TW" altLang="en-US" sz="1200" u="none" strike="noStrike" kern="1200" dirty="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a:defRPr/>
            </a:pPr>
            <a:fld id="{18740D58-78A5-48D6-8259-A8528CE284DA}" type="slidenum">
              <a:rPr lang="en-GB" altLang="zh-TW" smtClean="0"/>
              <a:pPr>
                <a:defRPr/>
              </a:pPr>
              <a:t>21</a:t>
            </a:fld>
            <a:endParaRPr lang="en-GB" altLang="zh-TW"/>
          </a:p>
        </p:txBody>
      </p:sp>
    </p:spTree>
    <p:extLst>
      <p:ext uri="{BB962C8B-B14F-4D97-AF65-F5344CB8AC3E}">
        <p14:creationId xmlns:p14="http://schemas.microsoft.com/office/powerpoint/2010/main" val="243989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2687"/>
          </a:xfrm>
        </p:spPr>
      </p:sp>
      <p:sp>
        <p:nvSpPr>
          <p:cNvPr id="3" name="備忘稿版面配置區 2"/>
          <p:cNvSpPr>
            <a:spLocks noGrp="1"/>
          </p:cNvSpPr>
          <p:nvPr>
            <p:ph type="body" idx="1"/>
          </p:nvPr>
        </p:nvSpPr>
        <p:spPr/>
        <p:txBody>
          <a:bodyPr/>
          <a:lstStyle/>
          <a:p>
            <a:pPr defTabSz="859079">
              <a:defRPr/>
            </a:pPr>
            <a:endParaRPr lang="zh-TW" altLang="en-US" dirty="0" smtClean="0">
              <a:latin typeface="微軟正黑體" pitchFamily="34" charset="-120"/>
              <a:ea typeface="微軟正黑體" pitchFamily="34" charset="-120"/>
            </a:endParaRPr>
          </a:p>
        </p:txBody>
      </p:sp>
      <p:sp>
        <p:nvSpPr>
          <p:cNvPr id="4" name="投影片編號版面配置區 3"/>
          <p:cNvSpPr>
            <a:spLocks noGrp="1"/>
          </p:cNvSpPr>
          <p:nvPr>
            <p:ph type="sldNum" sz="quarter" idx="10"/>
          </p:nvPr>
        </p:nvSpPr>
        <p:spPr/>
        <p:txBody>
          <a:bodyPr/>
          <a:lstStyle/>
          <a:p>
            <a:fld id="{DABB8EB5-40C8-4FC3-A0E0-8B066B7DCA49}" type="slidenum">
              <a:rPr lang="zh-TW" altLang="en-US" smtClean="0">
                <a:solidFill>
                  <a:prstClr val="black"/>
                </a:solidFill>
              </a:rPr>
              <a:pPr/>
              <a:t>22</a:t>
            </a:fld>
            <a:endParaRPr lang="zh-TW" altLang="en-US">
              <a:solidFill>
                <a:prstClr val="black"/>
              </a:solidFill>
            </a:endParaRPr>
          </a:p>
        </p:txBody>
      </p:sp>
    </p:spTree>
    <p:extLst>
      <p:ext uri="{BB962C8B-B14F-4D97-AF65-F5344CB8AC3E}">
        <p14:creationId xmlns:p14="http://schemas.microsoft.com/office/powerpoint/2010/main" val="2774924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8062" cy="3722687"/>
          </a:xfrm>
        </p:spPr>
      </p:sp>
      <p:sp>
        <p:nvSpPr>
          <p:cNvPr id="3" name="備忘稿版面配置區 2"/>
          <p:cNvSpPr>
            <a:spLocks noGrp="1"/>
          </p:cNvSpPr>
          <p:nvPr>
            <p:ph type="body" idx="1"/>
          </p:nvPr>
        </p:nvSpPr>
        <p:spPr/>
        <p:txBody>
          <a:bodyPr/>
          <a:lstStyle/>
          <a:p>
            <a:r>
              <a:rPr lang="en-US" altLang="zh-TW" dirty="0" smtClean="0"/>
              <a:t>(94)</a:t>
            </a:r>
            <a:r>
              <a:rPr lang="zh-TW" altLang="en-US" dirty="0" smtClean="0"/>
              <a:t>基秘字第</a:t>
            </a:r>
            <a:r>
              <a:rPr lang="en-US" altLang="zh-TW" dirty="0" smtClean="0"/>
              <a:t>059</a:t>
            </a:r>
            <a:r>
              <a:rPr lang="zh-TW" altLang="en-US" dirty="0" smtClean="0"/>
              <a:t>號函</a:t>
            </a:r>
            <a:endParaRPr lang="zh-TW" altLang="en-US" dirty="0"/>
          </a:p>
        </p:txBody>
      </p:sp>
      <p:sp>
        <p:nvSpPr>
          <p:cNvPr id="4" name="投影片編號版面配置區 3"/>
          <p:cNvSpPr>
            <a:spLocks noGrp="1"/>
          </p:cNvSpPr>
          <p:nvPr>
            <p:ph type="sldNum" sz="quarter" idx="10"/>
          </p:nvPr>
        </p:nvSpPr>
        <p:spPr/>
        <p:txBody>
          <a:bodyPr/>
          <a:lstStyle/>
          <a:p>
            <a:pPr>
              <a:defRPr/>
            </a:pPr>
            <a:fld id="{A5287087-C0CC-41C5-BD26-C524F9D12F3A}" type="slidenum">
              <a:rPr lang="en-GB" smtClean="0">
                <a:solidFill>
                  <a:prstClr val="black"/>
                </a:solidFill>
              </a:rPr>
              <a:pPr>
                <a:defRPr/>
              </a:pPr>
              <a:t>23</a:t>
            </a:fld>
            <a:endParaRPr lang="en-GB">
              <a:solidFill>
                <a:prstClr val="black"/>
              </a:solidFill>
            </a:endParaRPr>
          </a:p>
        </p:txBody>
      </p:sp>
    </p:spTree>
    <p:extLst>
      <p:ext uri="{BB962C8B-B14F-4D97-AF65-F5344CB8AC3E}">
        <p14:creationId xmlns:p14="http://schemas.microsoft.com/office/powerpoint/2010/main" val="3412754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2687"/>
          </a:xfrm>
        </p:spPr>
      </p:sp>
      <p:sp>
        <p:nvSpPr>
          <p:cNvPr id="3" name="備忘稿版面配置區 2"/>
          <p:cNvSpPr>
            <a:spLocks noGrp="1"/>
          </p:cNvSpPr>
          <p:nvPr>
            <p:ph type="body" idx="1"/>
          </p:nvPr>
        </p:nvSpPr>
        <p:spPr/>
        <p:txBody>
          <a:bodyPr/>
          <a:lstStyle/>
          <a:p>
            <a:pPr defTabSz="859079">
              <a:defRPr/>
            </a:pPr>
            <a:endParaRPr lang="zh-TW" altLang="en-US" dirty="0" smtClean="0">
              <a:latin typeface="微軟正黑體" pitchFamily="34" charset="-120"/>
              <a:ea typeface="微軟正黑體" pitchFamily="34" charset="-120"/>
            </a:endParaRPr>
          </a:p>
        </p:txBody>
      </p:sp>
      <p:sp>
        <p:nvSpPr>
          <p:cNvPr id="4" name="投影片編號版面配置區 3"/>
          <p:cNvSpPr>
            <a:spLocks noGrp="1"/>
          </p:cNvSpPr>
          <p:nvPr>
            <p:ph type="sldNum" sz="quarter" idx="10"/>
          </p:nvPr>
        </p:nvSpPr>
        <p:spPr/>
        <p:txBody>
          <a:bodyPr/>
          <a:lstStyle/>
          <a:p>
            <a:fld id="{DABB8EB5-40C8-4FC3-A0E0-8B066B7DCA49}" type="slidenum">
              <a:rPr lang="zh-TW" altLang="en-US" smtClean="0">
                <a:solidFill>
                  <a:prstClr val="black"/>
                </a:solidFill>
              </a:rPr>
              <a:pPr/>
              <a:t>24</a:t>
            </a:fld>
            <a:endParaRPr lang="zh-TW" altLang="en-US">
              <a:solidFill>
                <a:prstClr val="black"/>
              </a:solidFill>
            </a:endParaRPr>
          </a:p>
        </p:txBody>
      </p:sp>
    </p:spTree>
    <p:extLst>
      <p:ext uri="{BB962C8B-B14F-4D97-AF65-F5344CB8AC3E}">
        <p14:creationId xmlns:p14="http://schemas.microsoft.com/office/powerpoint/2010/main" val="27749246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2687"/>
          </a:xfrm>
        </p:spPr>
      </p:sp>
      <p:sp>
        <p:nvSpPr>
          <p:cNvPr id="3" name="備忘稿版面配置區 2"/>
          <p:cNvSpPr>
            <a:spLocks noGrp="1"/>
          </p:cNvSpPr>
          <p:nvPr>
            <p:ph type="body" idx="1"/>
          </p:nvPr>
        </p:nvSpPr>
        <p:spPr/>
        <p:txBody>
          <a:bodyPr/>
          <a:lstStyle/>
          <a:p>
            <a:pPr defTabSz="859079">
              <a:defRPr/>
            </a:pPr>
            <a:endParaRPr lang="zh-TW" altLang="en-US" dirty="0" smtClean="0">
              <a:latin typeface="微軟正黑體" pitchFamily="34" charset="-120"/>
              <a:ea typeface="微軟正黑體" pitchFamily="34" charset="-120"/>
            </a:endParaRPr>
          </a:p>
        </p:txBody>
      </p:sp>
      <p:sp>
        <p:nvSpPr>
          <p:cNvPr id="4" name="投影片編號版面配置區 3"/>
          <p:cNvSpPr>
            <a:spLocks noGrp="1"/>
          </p:cNvSpPr>
          <p:nvPr>
            <p:ph type="sldNum" sz="quarter" idx="10"/>
          </p:nvPr>
        </p:nvSpPr>
        <p:spPr/>
        <p:txBody>
          <a:bodyPr/>
          <a:lstStyle/>
          <a:p>
            <a:fld id="{DABB8EB5-40C8-4FC3-A0E0-8B066B7DCA49}" type="slidenum">
              <a:rPr lang="zh-TW" altLang="en-US" smtClean="0">
                <a:solidFill>
                  <a:prstClr val="black"/>
                </a:solidFill>
              </a:rPr>
              <a:pPr/>
              <a:t>25</a:t>
            </a:fld>
            <a:endParaRPr lang="zh-TW" altLang="en-US">
              <a:solidFill>
                <a:prstClr val="black"/>
              </a:solidFill>
            </a:endParaRPr>
          </a:p>
        </p:txBody>
      </p:sp>
    </p:spTree>
    <p:extLst>
      <p:ext uri="{BB962C8B-B14F-4D97-AF65-F5344CB8AC3E}">
        <p14:creationId xmlns:p14="http://schemas.microsoft.com/office/powerpoint/2010/main" val="2774924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p:spPr>
      </p:sp>
      <p:sp>
        <p:nvSpPr>
          <p:cNvPr id="3" name="備忘稿版面配置區 2"/>
          <p:cNvSpPr>
            <a:spLocks noGrp="1"/>
          </p:cNvSpPr>
          <p:nvPr>
            <p:ph type="body" idx="1"/>
          </p:nvPr>
        </p:nvSpPr>
        <p:spPr/>
        <p:txBody>
          <a:bodyPr>
            <a:normAutofit fontScale="85000" lnSpcReduction="20000"/>
          </a:bodyPr>
          <a:lstStyle/>
          <a:p>
            <a:pPr>
              <a:defRPr/>
            </a:pPr>
            <a:r>
              <a:rPr lang="en-US" b="1" dirty="0" smtClean="0"/>
              <a:t>Periods for which interim financial statements are required to be presented</a:t>
            </a:r>
          </a:p>
          <a:p>
            <a:pPr>
              <a:defRPr/>
            </a:pPr>
            <a:r>
              <a:rPr lang="en-US" dirty="0" smtClean="0"/>
              <a:t>20     Interim reports shall include interim financial statements (condensed or complete) for periods as follows:</a:t>
            </a:r>
          </a:p>
          <a:p>
            <a:pPr>
              <a:defRPr/>
            </a:pPr>
            <a:r>
              <a:rPr lang="en-US" dirty="0" smtClean="0"/>
              <a:t>(a)     statement of financial position as of the end of the current interim period and a comparative statement of financial position as of the end of the immediately preceding financial year.</a:t>
            </a:r>
          </a:p>
          <a:p>
            <a:pPr>
              <a:defRPr/>
            </a:pPr>
            <a:r>
              <a:rPr lang="en-US" dirty="0" smtClean="0"/>
              <a:t>(b)     statements of comprehensive income for the current interim period and cumulatively for the current financial year to date, with comparative statements of comprehensive income for the comparable interim periods (current and year-to-date) of the immediately preceding financial year. As permitted by </a:t>
            </a:r>
            <a:r>
              <a:rPr lang="en-US" dirty="0" smtClean="0">
                <a:hlinkClick r:id="rId3" action="ppaction://hlinkfile"/>
              </a:rPr>
              <a:t>IAS 1</a:t>
            </a:r>
            <a:r>
              <a:rPr lang="en-US" dirty="0" smtClean="0"/>
              <a:t> (as revised in 2007), an interim report may present for each period either a single statement of comprehensive income, or a statement displaying components of profit or loss (separate income statement) and a second statement beginning with profit or loss and displaying components of other comprehensive income (statement of comprehensive income).</a:t>
            </a:r>
          </a:p>
          <a:p>
            <a:pPr>
              <a:defRPr/>
            </a:pPr>
            <a:r>
              <a:rPr lang="en-US" dirty="0" smtClean="0"/>
              <a:t>(c)     statement of changes in equity cumulatively for the current financial year to date, with a comparative statement for the comparable year-to-date period of the immediately preceding financial year.</a:t>
            </a:r>
          </a:p>
          <a:p>
            <a:pPr>
              <a:defRPr/>
            </a:pPr>
            <a:r>
              <a:rPr lang="en-US" dirty="0" smtClean="0"/>
              <a:t>(d)     statement of cash flows cumulatively for the current financial year to date, with a comparative statement for the comparable year-to-date period of the immediately preceding financial year.</a:t>
            </a:r>
          </a:p>
          <a:p>
            <a:pPr>
              <a:defRPr/>
            </a:pPr>
            <a:r>
              <a:rPr lang="en-US" dirty="0" smtClean="0"/>
              <a:t>21     For an entity whose business is highly seasonal, financial information for the twelve months up to the end of the interim period and comparative information for the prior twelve-month period may be useful.  Accordingly, entities whose business is highly seasonal are encouraged to consider reporting such information in addition to the information called for in the preceding paragraph.</a:t>
            </a:r>
          </a:p>
          <a:p>
            <a:pPr>
              <a:defRPr/>
            </a:pPr>
            <a:endParaRPr lang="zh-TW" altLang="en-US" dirty="0" smtClean="0"/>
          </a:p>
          <a:p>
            <a:pPr>
              <a:defRPr/>
            </a:pPr>
            <a:r>
              <a:rPr lang="zh-TW" altLang="zh-TW" dirty="0"/>
              <a:t>第二十條　　期中財務報告應包括下列各期間之期中財務報告：</a:t>
            </a:r>
            <a:endParaRPr lang="en-US" altLang="zh-TW" dirty="0"/>
          </a:p>
          <a:p>
            <a:pPr>
              <a:defRPr/>
            </a:pPr>
            <a:r>
              <a:rPr lang="zh-TW" altLang="zh-TW" dirty="0"/>
              <a:t>一、當期期中期間結束日、前一年度結束日及前一年度可比較期中期間結束日之資產負債表。</a:t>
            </a:r>
            <a:endParaRPr lang="en-US" altLang="zh-TW" dirty="0"/>
          </a:p>
          <a:p>
            <a:pPr>
              <a:defRPr/>
            </a:pPr>
            <a:r>
              <a:rPr lang="zh-TW" altLang="zh-TW" dirty="0"/>
              <a:t>二、當期期中期間、當期年初至當期期中期間結束日、前一年度可比較期中期間及前一年度年初至可比較期中期間結束日之綜合損益表。</a:t>
            </a:r>
            <a:endParaRPr lang="en-US" altLang="zh-TW" dirty="0"/>
          </a:p>
          <a:p>
            <a:pPr>
              <a:defRPr/>
            </a:pPr>
            <a:r>
              <a:rPr lang="zh-TW" altLang="zh-TW" dirty="0"/>
              <a:t>三、當期年初至當期期末之權益變動表，及前一年度同期間之權益變動表。</a:t>
            </a:r>
            <a:endParaRPr lang="en-US" altLang="zh-TW" dirty="0"/>
          </a:p>
          <a:p>
            <a:pPr>
              <a:defRPr/>
            </a:pPr>
            <a:r>
              <a:rPr lang="zh-TW" altLang="zh-TW" dirty="0"/>
              <a:t>四、當期年初至當期期末之現金流量表，及前一年度同期間之現金流量表。</a:t>
            </a:r>
            <a:endParaRPr lang="en-US" dirty="0" smtClean="0"/>
          </a:p>
          <a:p>
            <a:pPr>
              <a:defRPr/>
            </a:pPr>
            <a:endParaRPr lang="zh-TW" altLang="en-US" dirty="0"/>
          </a:p>
        </p:txBody>
      </p:sp>
      <p:sp>
        <p:nvSpPr>
          <p:cNvPr id="4" name="頁尾版面配置區 3"/>
          <p:cNvSpPr>
            <a:spLocks noGrp="1"/>
          </p:cNvSpPr>
          <p:nvPr>
            <p:ph type="ftr" sz="quarter" idx="4"/>
          </p:nvPr>
        </p:nvSpPr>
        <p:spPr/>
        <p:txBody>
          <a:bodyPr/>
          <a:lstStyle/>
          <a:p>
            <a:pPr>
              <a:defRPr/>
            </a:pPr>
            <a:r>
              <a:rPr lang="en-US" altLang="zh-TW" dirty="0" smtClean="0"/>
              <a:t>©2013 </a:t>
            </a:r>
            <a:r>
              <a:rPr lang="zh-TW" altLang="en-US" dirty="0" smtClean="0"/>
              <a:t>勤業眾信版權所有 保留一切權利</a:t>
            </a:r>
            <a:endParaRPr lang="zh-TW" altLang="en-US" dirty="0"/>
          </a:p>
        </p:txBody>
      </p:sp>
      <p:sp>
        <p:nvSpPr>
          <p:cNvPr id="5" name="投影片編號版面配置區 4"/>
          <p:cNvSpPr>
            <a:spLocks noGrp="1"/>
          </p:cNvSpPr>
          <p:nvPr>
            <p:ph type="sldNum" sz="quarter" idx="5"/>
          </p:nvPr>
        </p:nvSpPr>
        <p:spPr/>
        <p:txBody>
          <a:bodyPr/>
          <a:lstStyle/>
          <a:p>
            <a:pPr>
              <a:defRPr/>
            </a:pPr>
            <a:fld id="{F6459AD5-EB8D-44C1-B9D8-6FA10902FA76}" type="slidenum">
              <a:rPr lang="zh-TW" altLang="en-US" smtClean="0"/>
              <a:pPr>
                <a:defRPr/>
              </a:pPr>
              <a:t>2</a:t>
            </a:fld>
            <a:endParaRPr lang="zh-TW"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5838" y="746125"/>
            <a:ext cx="4811712" cy="3719513"/>
          </a:xfrm>
        </p:spPr>
      </p:sp>
      <p:sp>
        <p:nvSpPr>
          <p:cNvPr id="3" name="備忘稿版面配置區 2"/>
          <p:cNvSpPr>
            <a:spLocks noGrp="1"/>
          </p:cNvSpPr>
          <p:nvPr>
            <p:ph type="body" idx="1"/>
          </p:nvPr>
        </p:nvSpPr>
        <p:spPr/>
        <p:txBody>
          <a:bodyPr/>
          <a:lstStyle/>
          <a:p>
            <a:r>
              <a:rPr lang="zh-TW" altLang="en-US" sz="1200" u="none" strike="noStrike" kern="1200" dirty="0" smtClean="0">
                <a:solidFill>
                  <a:schemeClr val="tx1"/>
                </a:solidFill>
                <a:effectLst/>
                <a:latin typeface="+mn-lt"/>
                <a:ea typeface="+mn-ea"/>
                <a:cs typeface="+mn-cs"/>
              </a:rPr>
              <a:t>從事特約專櫃銷售交易者，如百貨業，過去多以專櫃銷售總額認列營業收入，惟</a:t>
            </a:r>
            <a:r>
              <a:rPr lang="en-US" altLang="zh-TW" sz="1200" u="none" strike="noStrike" kern="1200" dirty="0" smtClean="0">
                <a:solidFill>
                  <a:schemeClr val="tx1"/>
                </a:solidFill>
                <a:effectLst/>
                <a:latin typeface="+mn-lt"/>
                <a:ea typeface="+mn-ea"/>
                <a:cs typeface="+mn-cs"/>
              </a:rPr>
              <a:t>IFRS</a:t>
            </a:r>
            <a:r>
              <a:rPr lang="zh-TW" altLang="en-US" sz="1200" u="none" strike="noStrike" kern="1200" dirty="0" smtClean="0">
                <a:solidFill>
                  <a:schemeClr val="tx1"/>
                </a:solidFill>
                <a:effectLst/>
                <a:latin typeface="+mn-lt"/>
                <a:ea typeface="+mn-ea"/>
                <a:cs typeface="+mn-cs"/>
              </a:rPr>
              <a:t>規定，若公司不負責專櫃櫃位銷售人員</a:t>
            </a:r>
            <a:r>
              <a:rPr lang="en-US" altLang="zh-TW" sz="1200" u="none" strike="noStrike" kern="1200" dirty="0" smtClean="0">
                <a:solidFill>
                  <a:schemeClr val="tx1"/>
                </a:solidFill>
                <a:effectLst/>
                <a:latin typeface="+mn-lt"/>
                <a:ea typeface="+mn-ea"/>
                <a:cs typeface="+mn-cs"/>
              </a:rPr>
              <a:t>(</a:t>
            </a:r>
            <a:r>
              <a:rPr lang="zh-TW" altLang="en-US" sz="1200" u="none" strike="noStrike" kern="1200" dirty="0" smtClean="0">
                <a:solidFill>
                  <a:schemeClr val="tx1"/>
                </a:solidFill>
                <a:effectLst/>
                <a:latin typeface="+mn-lt"/>
                <a:ea typeface="+mn-ea"/>
                <a:cs typeface="+mn-cs"/>
              </a:rPr>
              <a:t>櫃姐、櫃哥</a:t>
            </a:r>
            <a:r>
              <a:rPr lang="en-US" altLang="zh-TW" sz="1200" u="none" strike="noStrike" kern="1200" dirty="0" smtClean="0">
                <a:solidFill>
                  <a:schemeClr val="tx1"/>
                </a:solidFill>
                <a:effectLst/>
                <a:latin typeface="+mn-lt"/>
                <a:ea typeface="+mn-ea"/>
                <a:cs typeface="+mn-cs"/>
              </a:rPr>
              <a:t>)</a:t>
            </a:r>
            <a:r>
              <a:rPr lang="zh-TW" altLang="en-US" sz="1200" u="none" strike="noStrike" kern="1200" dirty="0" smtClean="0">
                <a:solidFill>
                  <a:schemeClr val="tx1"/>
                </a:solidFill>
                <a:effectLst/>
                <a:latin typeface="+mn-lt"/>
                <a:ea typeface="+mn-ea"/>
                <a:cs typeface="+mn-cs"/>
              </a:rPr>
              <a:t>的召募及訓練，且不負擔商品的</a:t>
            </a:r>
            <a:r>
              <a:rPr lang="zh-TW" altLang="en-US" sz="1200" u="none" strike="noStrike" kern="1200" dirty="0" smtClean="0">
                <a:solidFill>
                  <a:schemeClr val="tx1"/>
                </a:solidFill>
                <a:effectLst/>
                <a:latin typeface="+mn-lt"/>
                <a:ea typeface="+mn-ea"/>
                <a:cs typeface="+mn-cs"/>
                <a:hlinkClick r:id="rId3" action="ppaction://hlinkfile"/>
              </a:rPr>
              <a:t>存貨</a:t>
            </a:r>
            <a:r>
              <a:rPr lang="zh-TW" altLang="en-US" sz="1200" u="none" strike="noStrike" kern="1200" dirty="0" smtClean="0">
                <a:solidFill>
                  <a:schemeClr val="tx1"/>
                </a:solidFill>
                <a:effectLst/>
                <a:latin typeface="+mn-lt"/>
                <a:ea typeface="+mn-ea"/>
                <a:cs typeface="+mn-cs"/>
              </a:rPr>
              <a:t>風險，僅提供場地及</a:t>
            </a:r>
            <a:r>
              <a:rPr lang="zh-TW" altLang="en-US" sz="1200" u="none" strike="noStrike" kern="1200" dirty="0" smtClean="0">
                <a:solidFill>
                  <a:schemeClr val="tx1"/>
                </a:solidFill>
                <a:effectLst/>
                <a:latin typeface="+mn-lt"/>
                <a:ea typeface="+mn-ea"/>
                <a:cs typeface="+mn-cs"/>
                <a:hlinkClick r:id="rId4" action="ppaction://hlinkfile"/>
              </a:rPr>
              <a:t>基本設施</a:t>
            </a:r>
            <a:r>
              <a:rPr lang="zh-TW" altLang="en-US" sz="1200" u="none" strike="noStrike" kern="1200" dirty="0" smtClean="0">
                <a:solidFill>
                  <a:schemeClr val="tx1"/>
                </a:solidFill>
                <a:effectLst/>
                <a:latin typeface="+mn-lt"/>
                <a:ea typeface="+mn-ea"/>
                <a:cs typeface="+mn-cs"/>
              </a:rPr>
              <a:t>，則專櫃收入應以淨額認列，此差異將使公司營收減少，但並不影響公司獲利金額。</a:t>
            </a:r>
            <a:endParaRPr lang="en-US" altLang="zh-TW" sz="1200" u="none" strike="noStrike" kern="1200" dirty="0" smtClean="0">
              <a:solidFill>
                <a:schemeClr val="tx1"/>
              </a:solidFill>
              <a:effectLst/>
              <a:latin typeface="+mn-lt"/>
              <a:ea typeface="+mn-ea"/>
              <a:cs typeface="+mn-cs"/>
            </a:endParaRPr>
          </a:p>
          <a:p>
            <a:endParaRPr lang="en-US" altLang="zh-TW" sz="1200" u="none" strike="noStrike"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sz="1200" u="none" strike="noStrike" kern="1200" dirty="0" smtClean="0">
                <a:solidFill>
                  <a:schemeClr val="tx1"/>
                </a:solidFill>
                <a:effectLst/>
                <a:latin typeface="+mn-lt"/>
                <a:ea typeface="+mn-ea"/>
                <a:cs typeface="+mn-cs"/>
              </a:rPr>
              <a:t>以百貨業者為例，專櫃賣出</a:t>
            </a:r>
            <a:r>
              <a:rPr lang="en-US" altLang="zh-TW" sz="1200" u="none" strike="noStrike" kern="1200" dirty="0" smtClean="0">
                <a:solidFill>
                  <a:schemeClr val="tx1"/>
                </a:solidFill>
                <a:effectLst/>
                <a:latin typeface="+mn-lt"/>
                <a:ea typeface="+mn-ea"/>
                <a:cs typeface="+mn-cs"/>
              </a:rPr>
              <a:t>100</a:t>
            </a:r>
            <a:r>
              <a:rPr lang="zh-TW" altLang="en-US" sz="1200" u="none" strike="noStrike" kern="1200" dirty="0" smtClean="0">
                <a:solidFill>
                  <a:schemeClr val="tx1"/>
                </a:solidFill>
                <a:effectLst/>
                <a:latin typeface="+mn-lt"/>
                <a:ea typeface="+mn-ea"/>
                <a:cs typeface="+mn-cs"/>
              </a:rPr>
              <a:t>元商品，百貨業者抽</a:t>
            </a:r>
            <a:r>
              <a:rPr lang="en-US" altLang="zh-TW" sz="1200" u="none" strike="noStrike" kern="1200" dirty="0" smtClean="0">
                <a:solidFill>
                  <a:schemeClr val="tx1"/>
                </a:solidFill>
                <a:effectLst/>
                <a:latin typeface="+mn-lt"/>
                <a:ea typeface="+mn-ea"/>
                <a:cs typeface="+mn-cs"/>
              </a:rPr>
              <a:t>25</a:t>
            </a:r>
            <a:r>
              <a:rPr lang="zh-TW" altLang="en-US" sz="1200" u="none" strike="noStrike" kern="1200" dirty="0" smtClean="0">
                <a:solidFill>
                  <a:schemeClr val="tx1"/>
                </a:solidFill>
                <a:effectLst/>
                <a:latin typeface="+mn-lt"/>
                <a:ea typeface="+mn-ea"/>
                <a:cs typeface="+mn-cs"/>
              </a:rPr>
              <a:t>元利潤，在實施</a:t>
            </a:r>
            <a:r>
              <a:rPr lang="en-US" altLang="zh-TW" sz="1200" u="none" strike="noStrike" kern="1200" dirty="0" smtClean="0">
                <a:solidFill>
                  <a:schemeClr val="tx1"/>
                </a:solidFill>
                <a:effectLst/>
                <a:latin typeface="+mn-lt"/>
                <a:ea typeface="+mn-ea"/>
                <a:cs typeface="+mn-cs"/>
              </a:rPr>
              <a:t>IFRS</a:t>
            </a:r>
            <a:r>
              <a:rPr lang="zh-TW" altLang="en-US" sz="1200" u="none" strike="noStrike" kern="1200" dirty="0" smtClean="0">
                <a:solidFill>
                  <a:schemeClr val="tx1"/>
                </a:solidFill>
                <a:effectLst/>
                <a:latin typeface="+mn-lt"/>
                <a:ea typeface="+mn-ea"/>
                <a:cs typeface="+mn-cs"/>
              </a:rPr>
              <a:t>以前可認列</a:t>
            </a:r>
            <a:r>
              <a:rPr lang="en-US" altLang="zh-TW" sz="1200" u="none" strike="noStrike" kern="1200" dirty="0" smtClean="0">
                <a:solidFill>
                  <a:schemeClr val="tx1"/>
                </a:solidFill>
                <a:effectLst/>
                <a:latin typeface="+mn-lt"/>
                <a:ea typeface="+mn-ea"/>
                <a:cs typeface="+mn-cs"/>
              </a:rPr>
              <a:t>100</a:t>
            </a:r>
            <a:r>
              <a:rPr lang="zh-TW" altLang="en-US" sz="1200" u="none" strike="noStrike" kern="1200" dirty="0" smtClean="0">
                <a:solidFill>
                  <a:schemeClr val="tx1"/>
                </a:solidFill>
                <a:effectLst/>
                <a:latin typeface="+mn-lt"/>
                <a:ea typeface="+mn-ea"/>
                <a:cs typeface="+mn-cs"/>
              </a:rPr>
              <a:t>元營收，而</a:t>
            </a:r>
            <a:r>
              <a:rPr lang="en-US" altLang="zh-TW" sz="1200" u="none" strike="noStrike" kern="1200" dirty="0" smtClean="0">
                <a:solidFill>
                  <a:schemeClr val="tx1"/>
                </a:solidFill>
                <a:effectLst/>
                <a:latin typeface="+mn-lt"/>
                <a:ea typeface="+mn-ea"/>
                <a:cs typeface="+mn-cs"/>
              </a:rPr>
              <a:t>IFRS</a:t>
            </a:r>
            <a:r>
              <a:rPr lang="zh-TW" altLang="en-US" sz="1200" u="none" strike="noStrike" kern="1200" dirty="0" smtClean="0">
                <a:solidFill>
                  <a:schemeClr val="tx1"/>
                </a:solidFill>
                <a:effectLst/>
                <a:latin typeface="+mn-lt"/>
                <a:ea typeface="+mn-ea"/>
                <a:cs typeface="+mn-cs"/>
              </a:rPr>
              <a:t>上路後，僅能認列</a:t>
            </a:r>
            <a:r>
              <a:rPr lang="en-US" altLang="zh-TW" sz="1200" u="none" strike="noStrike" kern="1200" dirty="0" smtClean="0">
                <a:solidFill>
                  <a:schemeClr val="tx1"/>
                </a:solidFill>
                <a:effectLst/>
                <a:latin typeface="+mn-lt"/>
                <a:ea typeface="+mn-ea"/>
                <a:cs typeface="+mn-cs"/>
              </a:rPr>
              <a:t>25</a:t>
            </a:r>
            <a:r>
              <a:rPr lang="zh-TW" altLang="en-US" sz="1200" u="none" strike="noStrike" kern="1200" dirty="0" smtClean="0">
                <a:solidFill>
                  <a:schemeClr val="tx1"/>
                </a:solidFill>
                <a:effectLst/>
                <a:latin typeface="+mn-lt"/>
                <a:ea typeface="+mn-ea"/>
                <a:cs typeface="+mn-cs"/>
              </a:rPr>
              <a:t>元營收，但兩會計制度下之利潤不變，還是</a:t>
            </a:r>
            <a:r>
              <a:rPr lang="en-US" altLang="zh-TW" sz="1200" u="none" strike="noStrike" kern="1200" dirty="0" smtClean="0">
                <a:solidFill>
                  <a:schemeClr val="tx1"/>
                </a:solidFill>
                <a:effectLst/>
                <a:latin typeface="+mn-lt"/>
                <a:ea typeface="+mn-ea"/>
                <a:cs typeface="+mn-cs"/>
              </a:rPr>
              <a:t>25</a:t>
            </a:r>
            <a:r>
              <a:rPr lang="zh-TW" altLang="en-US" sz="1200" u="none" strike="noStrike" kern="1200" dirty="0" smtClean="0">
                <a:solidFill>
                  <a:schemeClr val="tx1"/>
                </a:solidFill>
                <a:effectLst/>
                <a:latin typeface="+mn-lt"/>
                <a:ea typeface="+mn-ea"/>
                <a:cs typeface="+mn-cs"/>
              </a:rPr>
              <a:t>元。</a:t>
            </a:r>
            <a:endParaRPr lang="en-US" altLang="zh-TW" sz="1200" u="none" strike="noStrike"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sz="1200" u="none" strike="noStrike" kern="1200" dirty="0" smtClean="0">
              <a:solidFill>
                <a:schemeClr val="tx1"/>
              </a:solidFill>
              <a:effectLst/>
              <a:latin typeface="+mn-lt"/>
              <a:ea typeface="+mn-ea"/>
              <a:cs typeface="+mn-cs"/>
            </a:endParaRPr>
          </a:p>
          <a:p>
            <a:pPr algn="l"/>
            <a:r>
              <a:rPr lang="zh-TW" altLang="en-US" u="none" strike="noStrike" dirty="0" smtClean="0">
                <a:solidFill>
                  <a:srgbClr val="000000"/>
                </a:solidFill>
                <a:effectLst/>
              </a:rPr>
              <a:t>大型</a:t>
            </a:r>
            <a:r>
              <a:rPr lang="zh-TW" altLang="en-US" u="none" strike="noStrike" dirty="0" smtClean="0">
                <a:solidFill>
                  <a:srgbClr val="000000"/>
                </a:solidFill>
                <a:effectLst/>
                <a:hlinkClick r:id="rId5" action="ppaction://hlinkfile"/>
              </a:rPr>
              <a:t>超級市場</a:t>
            </a:r>
            <a:r>
              <a:rPr lang="zh-TW" altLang="en-US" u="none" strike="noStrike" dirty="0" smtClean="0">
                <a:solidFill>
                  <a:srgbClr val="000000"/>
                </a:solidFill>
                <a:effectLst/>
              </a:rPr>
              <a:t>及通路業者向供應商收取的陳列收入</a:t>
            </a:r>
            <a:r>
              <a:rPr lang="en-US" altLang="zh-TW" u="none" strike="noStrike" dirty="0" smtClean="0">
                <a:solidFill>
                  <a:srgbClr val="000000"/>
                </a:solidFill>
                <a:effectLst/>
              </a:rPr>
              <a:t>(</a:t>
            </a:r>
            <a:r>
              <a:rPr lang="zh-TW" altLang="en-US" u="none" strike="noStrike" dirty="0" smtClean="0">
                <a:solidFill>
                  <a:srgbClr val="000000"/>
                </a:solidFill>
                <a:effectLst/>
              </a:rPr>
              <a:t>包含上架費、廣告促銷費及管理費</a:t>
            </a:r>
            <a:r>
              <a:rPr lang="en-US" altLang="zh-TW" u="none" strike="noStrike" dirty="0" smtClean="0">
                <a:solidFill>
                  <a:srgbClr val="000000"/>
                </a:solidFill>
                <a:effectLst/>
              </a:rPr>
              <a:t>..</a:t>
            </a:r>
            <a:r>
              <a:rPr lang="zh-TW" altLang="en-US" u="none" strike="noStrike" dirty="0" smtClean="0">
                <a:solidFill>
                  <a:srgbClr val="000000"/>
                </a:solidFill>
                <a:effectLst/>
              </a:rPr>
              <a:t>等</a:t>
            </a:r>
            <a:r>
              <a:rPr lang="en-US" altLang="zh-TW" u="none" strike="noStrike" dirty="0" smtClean="0">
                <a:solidFill>
                  <a:srgbClr val="000000"/>
                </a:solidFill>
                <a:effectLst/>
              </a:rPr>
              <a:t>)</a:t>
            </a:r>
            <a:r>
              <a:rPr lang="zh-TW" altLang="en-US" u="none" strike="noStrike" dirty="0" smtClean="0">
                <a:solidFill>
                  <a:srgbClr val="000000"/>
                </a:solidFill>
                <a:effectLst/>
              </a:rPr>
              <a:t>，過去認列為營業收入，依</a:t>
            </a:r>
            <a:r>
              <a:rPr lang="en-US" altLang="zh-TW" u="none" strike="noStrike" dirty="0" smtClean="0">
                <a:solidFill>
                  <a:srgbClr val="000000"/>
                </a:solidFill>
                <a:effectLst/>
              </a:rPr>
              <a:t>IFRS</a:t>
            </a:r>
            <a:r>
              <a:rPr lang="zh-TW" altLang="en-US" u="none" strike="noStrike" dirty="0" smtClean="0">
                <a:solidFill>
                  <a:srgbClr val="000000"/>
                </a:solidFill>
                <a:effectLst/>
              </a:rPr>
              <a:t>規定，若公司所提供的這些服務無法賣給其他非屬該公司的供應商，應視為進貨折讓，故採</a:t>
            </a:r>
            <a:r>
              <a:rPr lang="en-US" altLang="zh-TW" u="none" strike="noStrike" dirty="0" smtClean="0">
                <a:solidFill>
                  <a:srgbClr val="000000"/>
                </a:solidFill>
                <a:effectLst/>
              </a:rPr>
              <a:t>IFRS</a:t>
            </a:r>
            <a:r>
              <a:rPr lang="zh-TW" altLang="en-US" u="none" strike="noStrike" dirty="0" smtClean="0">
                <a:solidFill>
                  <a:srgbClr val="000000"/>
                </a:solidFill>
                <a:effectLst/>
              </a:rPr>
              <a:t>後，該陳列收入不再列為營業收入，應作為營業成本減項，但此變動並不影響公司獲利金額。</a:t>
            </a:r>
            <a:br>
              <a:rPr lang="zh-TW" altLang="en-US" u="none" strike="noStrike" dirty="0" smtClean="0">
                <a:solidFill>
                  <a:srgbClr val="000000"/>
                </a:solidFill>
                <a:effectLst/>
              </a:rPr>
            </a:br>
            <a:r>
              <a:rPr lang="zh-TW" altLang="en-US" u="none" strike="noStrike" dirty="0" smtClean="0">
                <a:solidFill>
                  <a:srgbClr val="000000"/>
                </a:solidFill>
                <a:effectLst/>
              </a:rPr>
              <a:t/>
            </a:r>
            <a:br>
              <a:rPr lang="zh-TW" altLang="en-US" u="none" strike="noStrike" dirty="0" smtClean="0">
                <a:solidFill>
                  <a:srgbClr val="000000"/>
                </a:solidFill>
                <a:effectLst/>
              </a:rPr>
            </a:br>
            <a:r>
              <a:rPr lang="zh-TW" altLang="en-US" u="none" strike="noStrike" dirty="0" smtClean="0">
                <a:solidFill>
                  <a:srgbClr val="000000"/>
                </a:solidFill>
                <a:effectLst/>
              </a:rPr>
              <a:t>以藥妝門市連鎖業者為例，賣場業者向供應商進貨</a:t>
            </a:r>
            <a:r>
              <a:rPr lang="en-US" altLang="zh-TW" u="none" strike="noStrike" dirty="0" smtClean="0">
                <a:solidFill>
                  <a:srgbClr val="000000"/>
                </a:solidFill>
                <a:effectLst/>
              </a:rPr>
              <a:t>100</a:t>
            </a:r>
            <a:r>
              <a:rPr lang="zh-TW" altLang="en-US" u="none" strike="noStrike" dirty="0" smtClean="0">
                <a:solidFill>
                  <a:srgbClr val="000000"/>
                </a:solidFill>
                <a:effectLst/>
              </a:rPr>
              <a:t>元商品，銷售期間向供應商收取上架費及展示費等</a:t>
            </a:r>
            <a:r>
              <a:rPr lang="en-US" altLang="zh-TW" u="none" strike="noStrike" dirty="0" smtClean="0">
                <a:solidFill>
                  <a:srgbClr val="000000"/>
                </a:solidFill>
                <a:effectLst/>
              </a:rPr>
              <a:t>20</a:t>
            </a:r>
            <a:r>
              <a:rPr lang="zh-TW" altLang="en-US" u="none" strike="noStrike" dirty="0" smtClean="0">
                <a:solidFill>
                  <a:srgbClr val="000000"/>
                </a:solidFill>
                <a:effectLst/>
              </a:rPr>
              <a:t>元，最後該商品以</a:t>
            </a:r>
            <a:r>
              <a:rPr lang="en-US" altLang="zh-TW" u="none" strike="noStrike" dirty="0" smtClean="0">
                <a:solidFill>
                  <a:srgbClr val="000000"/>
                </a:solidFill>
                <a:effectLst/>
              </a:rPr>
              <a:t>130</a:t>
            </a:r>
            <a:r>
              <a:rPr lang="zh-TW" altLang="en-US" u="none" strike="noStrike" dirty="0" smtClean="0">
                <a:solidFill>
                  <a:srgbClr val="000000"/>
                </a:solidFill>
                <a:effectLst/>
              </a:rPr>
              <a:t>元出售，以前可認列營業收入</a:t>
            </a:r>
            <a:r>
              <a:rPr lang="en-US" altLang="zh-TW" u="none" strike="noStrike" dirty="0" smtClean="0">
                <a:solidFill>
                  <a:srgbClr val="000000"/>
                </a:solidFill>
                <a:effectLst/>
              </a:rPr>
              <a:t>150</a:t>
            </a:r>
            <a:r>
              <a:rPr lang="zh-TW" altLang="en-US" u="none" strike="noStrike" dirty="0" smtClean="0">
                <a:solidFill>
                  <a:srgbClr val="000000"/>
                </a:solidFill>
                <a:effectLst/>
              </a:rPr>
              <a:t>元</a:t>
            </a:r>
            <a:r>
              <a:rPr lang="en-US" altLang="zh-TW" u="none" strike="noStrike" dirty="0" smtClean="0">
                <a:solidFill>
                  <a:srgbClr val="000000"/>
                </a:solidFill>
                <a:effectLst/>
              </a:rPr>
              <a:t>(130</a:t>
            </a:r>
            <a:r>
              <a:rPr lang="zh-TW" altLang="en-US" u="none" strike="noStrike" dirty="0" smtClean="0">
                <a:solidFill>
                  <a:srgbClr val="000000"/>
                </a:solidFill>
                <a:effectLst/>
              </a:rPr>
              <a:t>元</a:t>
            </a:r>
            <a:r>
              <a:rPr lang="en-US" altLang="zh-TW" u="none" strike="noStrike" dirty="0" smtClean="0">
                <a:solidFill>
                  <a:srgbClr val="000000"/>
                </a:solidFill>
                <a:effectLst/>
              </a:rPr>
              <a:t>+20</a:t>
            </a:r>
            <a:r>
              <a:rPr lang="zh-TW" altLang="en-US" u="none" strike="noStrike" dirty="0" smtClean="0">
                <a:solidFill>
                  <a:srgbClr val="000000"/>
                </a:solidFill>
                <a:effectLst/>
              </a:rPr>
              <a:t>元</a:t>
            </a:r>
            <a:r>
              <a:rPr lang="en-US" altLang="zh-TW" u="none" strike="noStrike" dirty="0" smtClean="0">
                <a:solidFill>
                  <a:srgbClr val="000000"/>
                </a:solidFill>
                <a:effectLst/>
              </a:rPr>
              <a:t>)</a:t>
            </a:r>
            <a:r>
              <a:rPr lang="zh-TW" altLang="en-US" u="none" strike="noStrike" dirty="0" smtClean="0">
                <a:solidFill>
                  <a:srgbClr val="000000"/>
                </a:solidFill>
                <a:effectLst/>
              </a:rPr>
              <a:t>、營業成本</a:t>
            </a:r>
            <a:r>
              <a:rPr lang="en-US" altLang="zh-TW" u="none" strike="noStrike" dirty="0" smtClean="0">
                <a:solidFill>
                  <a:srgbClr val="000000"/>
                </a:solidFill>
                <a:effectLst/>
              </a:rPr>
              <a:t>100</a:t>
            </a:r>
            <a:r>
              <a:rPr lang="zh-TW" altLang="en-US" u="none" strike="noStrike" dirty="0" smtClean="0">
                <a:solidFill>
                  <a:srgbClr val="000000"/>
                </a:solidFill>
                <a:effectLst/>
              </a:rPr>
              <a:t>元、利潤</a:t>
            </a:r>
            <a:r>
              <a:rPr lang="en-US" altLang="zh-TW" u="none" strike="noStrike" dirty="0" smtClean="0">
                <a:solidFill>
                  <a:srgbClr val="000000"/>
                </a:solidFill>
                <a:effectLst/>
              </a:rPr>
              <a:t>50</a:t>
            </a:r>
            <a:r>
              <a:rPr lang="zh-TW" altLang="en-US" u="none" strike="noStrike" dirty="0" smtClean="0">
                <a:solidFill>
                  <a:srgbClr val="000000"/>
                </a:solidFill>
                <a:effectLst/>
              </a:rPr>
              <a:t>元，但</a:t>
            </a:r>
            <a:r>
              <a:rPr lang="en-US" altLang="zh-TW" u="none" strike="noStrike" dirty="0" smtClean="0">
                <a:solidFill>
                  <a:srgbClr val="000000"/>
                </a:solidFill>
                <a:effectLst/>
              </a:rPr>
              <a:t>IFRS</a:t>
            </a:r>
            <a:r>
              <a:rPr lang="zh-TW" altLang="en-US" u="none" strike="noStrike" dirty="0" smtClean="0">
                <a:solidFill>
                  <a:srgbClr val="000000"/>
                </a:solidFill>
                <a:effectLst/>
              </a:rPr>
              <a:t>上路後，營業收入應認列為</a:t>
            </a:r>
            <a:r>
              <a:rPr lang="en-US" altLang="zh-TW" u="none" strike="noStrike" dirty="0" smtClean="0">
                <a:solidFill>
                  <a:srgbClr val="000000"/>
                </a:solidFill>
                <a:effectLst/>
              </a:rPr>
              <a:t>130</a:t>
            </a:r>
            <a:r>
              <a:rPr lang="zh-TW" altLang="en-US" u="none" strike="noStrike" dirty="0" smtClean="0">
                <a:solidFill>
                  <a:srgbClr val="000000"/>
                </a:solidFill>
                <a:effectLst/>
              </a:rPr>
              <a:t>元，營業成本為</a:t>
            </a:r>
            <a:r>
              <a:rPr lang="en-US" altLang="zh-TW" u="none" strike="noStrike" dirty="0" smtClean="0">
                <a:solidFill>
                  <a:srgbClr val="000000"/>
                </a:solidFill>
                <a:effectLst/>
              </a:rPr>
              <a:t>80</a:t>
            </a:r>
            <a:r>
              <a:rPr lang="zh-TW" altLang="en-US" u="none" strike="noStrike" dirty="0" smtClean="0">
                <a:solidFill>
                  <a:srgbClr val="000000"/>
                </a:solidFill>
                <a:effectLst/>
              </a:rPr>
              <a:t>元</a:t>
            </a:r>
            <a:r>
              <a:rPr lang="en-US" altLang="zh-TW" u="none" strike="noStrike" dirty="0" smtClean="0">
                <a:solidFill>
                  <a:srgbClr val="000000"/>
                </a:solidFill>
                <a:effectLst/>
              </a:rPr>
              <a:t>(100</a:t>
            </a:r>
            <a:r>
              <a:rPr lang="zh-TW" altLang="en-US" u="none" strike="noStrike" dirty="0" smtClean="0">
                <a:solidFill>
                  <a:srgbClr val="000000"/>
                </a:solidFill>
                <a:effectLst/>
              </a:rPr>
              <a:t>元</a:t>
            </a:r>
            <a:r>
              <a:rPr lang="en-US" altLang="zh-TW" u="none" strike="noStrike" dirty="0" smtClean="0">
                <a:solidFill>
                  <a:srgbClr val="000000"/>
                </a:solidFill>
                <a:effectLst/>
              </a:rPr>
              <a:t>-20</a:t>
            </a:r>
            <a:r>
              <a:rPr lang="zh-TW" altLang="en-US" u="none" strike="noStrike" dirty="0" smtClean="0">
                <a:solidFill>
                  <a:srgbClr val="000000"/>
                </a:solidFill>
                <a:effectLst/>
              </a:rPr>
              <a:t>元</a:t>
            </a:r>
            <a:r>
              <a:rPr lang="en-US" altLang="zh-TW" u="none" strike="noStrike" dirty="0" smtClean="0">
                <a:solidFill>
                  <a:srgbClr val="000000"/>
                </a:solidFill>
                <a:effectLst/>
              </a:rPr>
              <a:t>)</a:t>
            </a:r>
            <a:r>
              <a:rPr lang="zh-TW" altLang="en-US" u="none" strike="noStrike" dirty="0" smtClean="0">
                <a:solidFill>
                  <a:srgbClr val="000000"/>
                </a:solidFill>
                <a:effectLst/>
              </a:rPr>
              <a:t>，但利潤還是</a:t>
            </a:r>
            <a:r>
              <a:rPr lang="en-US" altLang="zh-TW" u="none" strike="noStrike" dirty="0" smtClean="0">
                <a:solidFill>
                  <a:srgbClr val="000000"/>
                </a:solidFill>
                <a:effectLst/>
              </a:rPr>
              <a:t>50</a:t>
            </a:r>
            <a:r>
              <a:rPr lang="zh-TW" altLang="en-US" u="none" strike="noStrike" dirty="0" smtClean="0">
                <a:solidFill>
                  <a:srgbClr val="000000"/>
                </a:solidFill>
                <a:effectLst/>
              </a:rPr>
              <a:t>元。</a:t>
            </a:r>
            <a:br>
              <a:rPr lang="zh-TW" altLang="en-US" u="none" strike="noStrike" dirty="0" smtClean="0">
                <a:solidFill>
                  <a:srgbClr val="000000"/>
                </a:solidFill>
                <a:effectLst/>
              </a:rPr>
            </a:br>
            <a:r>
              <a:rPr lang="zh-TW" altLang="en-US" sz="1200" u="none" strike="noStrike" kern="1200" dirty="0" smtClean="0">
                <a:solidFill>
                  <a:schemeClr val="tx1"/>
                </a:solidFill>
                <a:effectLst/>
                <a:latin typeface="+mn-lt"/>
                <a:ea typeface="+mn-ea"/>
                <a:cs typeface="+mn-cs"/>
              </a:rPr>
              <a:t/>
            </a:r>
            <a:br>
              <a:rPr lang="zh-TW" altLang="en-US" sz="1200" u="none" strike="noStrike" kern="1200" dirty="0" smtClean="0">
                <a:solidFill>
                  <a:schemeClr val="tx1"/>
                </a:solidFill>
                <a:effectLst/>
                <a:latin typeface="+mn-lt"/>
                <a:ea typeface="+mn-ea"/>
                <a:cs typeface="+mn-cs"/>
              </a:rPr>
            </a:br>
            <a:r>
              <a:rPr lang="zh-TW" altLang="en-US" sz="1200" u="none" strike="noStrike" kern="1200" dirty="0" smtClean="0">
                <a:solidFill>
                  <a:schemeClr val="tx1"/>
                </a:solidFill>
                <a:effectLst/>
                <a:latin typeface="+mn-lt"/>
                <a:ea typeface="+mn-ea"/>
                <a:cs typeface="+mn-cs"/>
              </a:rPr>
              <a:t/>
            </a:r>
            <a:br>
              <a:rPr lang="zh-TW" altLang="en-US" sz="1200" u="none" strike="noStrike" kern="1200" dirty="0" smtClean="0">
                <a:solidFill>
                  <a:schemeClr val="tx1"/>
                </a:solidFill>
                <a:effectLst/>
                <a:latin typeface="+mn-lt"/>
                <a:ea typeface="+mn-ea"/>
                <a:cs typeface="+mn-cs"/>
              </a:rPr>
            </a:br>
            <a:r>
              <a:rPr lang="zh-TW" altLang="en-US" sz="1200" u="none" strike="noStrike" kern="1200" dirty="0" smtClean="0">
                <a:solidFill>
                  <a:schemeClr val="tx1"/>
                </a:solidFill>
                <a:effectLst/>
                <a:latin typeface="+mn-lt"/>
                <a:ea typeface="+mn-ea"/>
                <a:cs typeface="+mn-cs"/>
              </a:rPr>
              <a:t/>
            </a:r>
            <a:br>
              <a:rPr lang="zh-TW" altLang="en-US" sz="1200" u="none" strike="noStrike" kern="1200" dirty="0" smtClean="0">
                <a:solidFill>
                  <a:schemeClr val="tx1"/>
                </a:solidFill>
                <a:effectLst/>
                <a:latin typeface="+mn-lt"/>
                <a:ea typeface="+mn-ea"/>
                <a:cs typeface="+mn-cs"/>
              </a:rPr>
            </a:br>
            <a:r>
              <a:rPr lang="zh-TW" altLang="en-US" sz="1200" u="none" strike="noStrike" kern="1200" dirty="0" smtClean="0">
                <a:solidFill>
                  <a:schemeClr val="tx1"/>
                </a:solidFill>
                <a:effectLst/>
                <a:latin typeface="+mn-lt"/>
                <a:ea typeface="+mn-ea"/>
                <a:cs typeface="+mn-cs"/>
              </a:rPr>
              <a:t/>
            </a:r>
            <a:br>
              <a:rPr lang="zh-TW" altLang="en-US" sz="1200" u="none" strike="noStrike" kern="1200" dirty="0" smtClean="0">
                <a:solidFill>
                  <a:schemeClr val="tx1"/>
                </a:solidFill>
                <a:effectLst/>
                <a:latin typeface="+mn-lt"/>
                <a:ea typeface="+mn-ea"/>
                <a:cs typeface="+mn-cs"/>
              </a:rPr>
            </a:br>
            <a:endParaRPr lang="zh-TW" altLang="en-US" sz="1200" u="none" strike="noStrike" kern="1200" dirty="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a:defRPr/>
            </a:pPr>
            <a:fld id="{18740D58-78A5-48D6-8259-A8528CE284DA}" type="slidenum">
              <a:rPr lang="en-GB" altLang="zh-TW" smtClean="0"/>
              <a:pPr>
                <a:defRPr/>
              </a:pPr>
              <a:t>27</a:t>
            </a:fld>
            <a:endParaRPr lang="en-GB" altLang="zh-TW"/>
          </a:p>
        </p:txBody>
      </p:sp>
    </p:spTree>
    <p:extLst>
      <p:ext uri="{BB962C8B-B14F-4D97-AF65-F5344CB8AC3E}">
        <p14:creationId xmlns:p14="http://schemas.microsoft.com/office/powerpoint/2010/main" val="2439894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5838" y="746125"/>
            <a:ext cx="4811712" cy="3719513"/>
          </a:xfrm>
        </p:spPr>
      </p:sp>
      <p:sp>
        <p:nvSpPr>
          <p:cNvPr id="3" name="備忘稿版面配置區 2"/>
          <p:cNvSpPr>
            <a:spLocks noGrp="1"/>
          </p:cNvSpPr>
          <p:nvPr>
            <p:ph type="body" idx="1"/>
          </p:nvPr>
        </p:nvSpPr>
        <p:spPr/>
        <p:txBody>
          <a:bodyPr/>
          <a:lstStyle/>
          <a:p>
            <a:r>
              <a:rPr lang="zh-TW" altLang="en-US" dirty="0" smtClean="0"/>
              <a:t>有關不動產建造活動之協議，依照目前我國之會計準則，因其符合長期工程合約之定義，故以長期工程合約準則作會計處理。然而，若企業之建案類型係以興建預售屋為主時，在國際財務報導準則</a:t>
            </a:r>
            <a:r>
              <a:rPr lang="en-US" altLang="zh-TW" dirty="0" smtClean="0"/>
              <a:t>(IFRSs)</a:t>
            </a:r>
            <a:r>
              <a:rPr lang="zh-TW" altLang="en-US" dirty="0" smtClean="0"/>
              <a:t>下，除非買方能指定建物主要結構部分設計或變更，否則應依照</a:t>
            </a:r>
            <a:r>
              <a:rPr lang="en-US" altLang="zh-TW" dirty="0" smtClean="0"/>
              <a:t>IAS 18『</a:t>
            </a:r>
            <a:r>
              <a:rPr lang="zh-TW" altLang="en-US" dirty="0" smtClean="0"/>
              <a:t>收入</a:t>
            </a:r>
            <a:r>
              <a:rPr lang="en-US" altLang="zh-TW" dirty="0" smtClean="0"/>
              <a:t>』</a:t>
            </a:r>
            <a:r>
              <a:rPr lang="zh-TW" altLang="en-US" dirty="0" smtClean="0"/>
              <a:t>處理，而非</a:t>
            </a:r>
            <a:r>
              <a:rPr lang="en-US" altLang="zh-TW" dirty="0" smtClean="0"/>
              <a:t>IAS 11『</a:t>
            </a:r>
            <a:r>
              <a:rPr lang="zh-TW" altLang="en-US" dirty="0" smtClean="0"/>
              <a:t>建造合約</a:t>
            </a:r>
            <a:r>
              <a:rPr lang="en-US" altLang="zh-TW" dirty="0" smtClean="0"/>
              <a:t>』</a:t>
            </a:r>
            <a:r>
              <a:rPr lang="zh-TW" altLang="en-US" dirty="0" smtClean="0"/>
              <a:t>。</a:t>
            </a:r>
            <a:r>
              <a:rPr lang="en-US" altLang="zh-TW" dirty="0" smtClean="0"/>
              <a:t>IFRSs </a:t>
            </a:r>
            <a:r>
              <a:rPr lang="zh-TW" altLang="en-US" dirty="0" smtClean="0"/>
              <a:t>強調，企業應以交易之實質作會計處理，故於導入</a:t>
            </a:r>
            <a:r>
              <a:rPr lang="en-US" altLang="zh-TW" dirty="0" smtClean="0"/>
              <a:t>IFRSs </a:t>
            </a:r>
            <a:r>
              <a:rPr lang="zh-TW" altLang="en-US" dirty="0" smtClean="0"/>
              <a:t>時，企業對所簽訂之複雜且多樣協議頇先分析，辨認</a:t>
            </a:r>
          </a:p>
          <a:p>
            <a:r>
              <a:rPr lang="zh-TW" altLang="en-US" dirty="0" smtClean="0"/>
              <a:t>協議中除不動產建造外，是否尚包含有勞務提供或商品銷售之組成部分，且協議中的不動產建造是否符合建造合約之定義，經判斷後始分別依照適當之準則</a:t>
            </a:r>
            <a:r>
              <a:rPr lang="en-US" altLang="zh-TW" dirty="0" smtClean="0"/>
              <a:t>(IAS 11 </a:t>
            </a:r>
            <a:r>
              <a:rPr lang="zh-TW" altLang="en-US" dirty="0" smtClean="0"/>
              <a:t>或</a:t>
            </a:r>
            <a:r>
              <a:rPr lang="en-US" altLang="zh-TW" dirty="0" smtClean="0"/>
              <a:t>IAS 18)</a:t>
            </a:r>
            <a:r>
              <a:rPr lang="zh-TW" altLang="en-US" dirty="0" smtClean="0"/>
              <a:t>作會計處理。</a:t>
            </a:r>
            <a:endParaRPr lang="en-US" altLang="zh-TW" dirty="0" smtClean="0"/>
          </a:p>
          <a:p>
            <a:endParaRPr lang="en-US" altLang="zh-TW" dirty="0" smtClean="0"/>
          </a:p>
          <a:p>
            <a:r>
              <a:rPr lang="zh-TW" altLang="en-US" dirty="0" smtClean="0"/>
              <a:t>包工包料或包工不包料之不動產建造協議</a:t>
            </a:r>
          </a:p>
          <a:p>
            <a:r>
              <a:rPr lang="zh-TW" altLang="en-US" dirty="0" smtClean="0"/>
              <a:t>屬勞務提供協議或商品銷售協議？</a:t>
            </a:r>
          </a:p>
          <a:p>
            <a:r>
              <a:rPr lang="zh-TW" altLang="en-US" dirty="0" smtClean="0"/>
              <a:t>若協議不符合建造合約之定義時，其將屬</a:t>
            </a:r>
            <a:r>
              <a:rPr lang="en-US" altLang="zh-TW" dirty="0" smtClean="0"/>
              <a:t>IAS 18 </a:t>
            </a:r>
            <a:r>
              <a:rPr lang="zh-TW" altLang="en-US" dirty="0" smtClean="0"/>
              <a:t>之適用範圍，則應再進一步判斷該協議究竟是屬勞務之提供或屬商品之銷售。在某些情況下，買方將直接提供建材供企業建造，則於此情況下，此協議或組成部分可能僅為勞務提供協議而應依照</a:t>
            </a:r>
            <a:r>
              <a:rPr lang="en-US" altLang="zh-TW" dirty="0" smtClean="0"/>
              <a:t>IAS 18 </a:t>
            </a:r>
            <a:r>
              <a:rPr lang="zh-TW" altLang="en-US" dirty="0" smtClean="0"/>
              <a:t>有關勞務提供之收入認列規定處理。反之，若協議規定，承包工程業者頇提供建材，則應將該協議視為商品銷售協議，在符合</a:t>
            </a:r>
            <a:r>
              <a:rPr lang="en-US" altLang="zh-TW" dirty="0" smtClean="0"/>
              <a:t>IAS 18 </a:t>
            </a:r>
            <a:r>
              <a:rPr lang="zh-TW" altLang="en-US" dirty="0" smtClean="0"/>
              <a:t>所列有關商品銷售之認列條件下始認列收入。</a:t>
            </a:r>
            <a:endParaRPr lang="zh-TW" altLang="en-US" dirty="0"/>
          </a:p>
        </p:txBody>
      </p:sp>
      <p:sp>
        <p:nvSpPr>
          <p:cNvPr id="4" name="投影片編號版面配置區 3"/>
          <p:cNvSpPr>
            <a:spLocks noGrp="1"/>
          </p:cNvSpPr>
          <p:nvPr>
            <p:ph type="sldNum" sz="quarter" idx="10"/>
          </p:nvPr>
        </p:nvSpPr>
        <p:spPr/>
        <p:txBody>
          <a:bodyPr/>
          <a:lstStyle/>
          <a:p>
            <a:pPr>
              <a:defRPr/>
            </a:pPr>
            <a:fld id="{18740D58-78A5-48D6-8259-A8528CE284DA}" type="slidenum">
              <a:rPr lang="en-GB" altLang="zh-TW" smtClean="0"/>
              <a:pPr>
                <a:defRPr/>
              </a:pPr>
              <a:t>32</a:t>
            </a:fld>
            <a:endParaRPr lang="en-GB" altLang="zh-TW"/>
          </a:p>
        </p:txBody>
      </p:sp>
    </p:spTree>
    <p:extLst>
      <p:ext uri="{BB962C8B-B14F-4D97-AF65-F5344CB8AC3E}">
        <p14:creationId xmlns:p14="http://schemas.microsoft.com/office/powerpoint/2010/main" val="2439894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5838" y="746125"/>
            <a:ext cx="4811712" cy="3719513"/>
          </a:xfrm>
        </p:spPr>
      </p:sp>
      <p:sp>
        <p:nvSpPr>
          <p:cNvPr id="3" name="備忘稿版面配置區 2"/>
          <p:cNvSpPr>
            <a:spLocks noGrp="1"/>
          </p:cNvSpPr>
          <p:nvPr>
            <p:ph type="body" idx="1"/>
          </p:nvPr>
        </p:nvSpPr>
        <p:spPr/>
        <p:txBody>
          <a:bodyPr/>
          <a:lstStyle/>
          <a:p>
            <a:r>
              <a:rPr lang="zh-TW" altLang="en-US" dirty="0" smtClean="0"/>
              <a:t>有關不動產建造活動之協議，依照目前我國之會計準則，因其符合長期工程合約之定義，故以長期工程合約準則作會計處理。然而，若企業之建案類型係以興建預售屋為主時，在國際財務報導準則</a:t>
            </a:r>
            <a:r>
              <a:rPr lang="en-US" altLang="zh-TW" dirty="0" smtClean="0"/>
              <a:t>(IFRSs)</a:t>
            </a:r>
            <a:r>
              <a:rPr lang="zh-TW" altLang="en-US" dirty="0" smtClean="0"/>
              <a:t>下，除非買方能指定建物主要結構部分設計或變更，否則應依照</a:t>
            </a:r>
            <a:r>
              <a:rPr lang="en-US" altLang="zh-TW" dirty="0" smtClean="0"/>
              <a:t>IAS 18『</a:t>
            </a:r>
            <a:r>
              <a:rPr lang="zh-TW" altLang="en-US" dirty="0" smtClean="0"/>
              <a:t>收入</a:t>
            </a:r>
            <a:r>
              <a:rPr lang="en-US" altLang="zh-TW" dirty="0" smtClean="0"/>
              <a:t>』</a:t>
            </a:r>
            <a:r>
              <a:rPr lang="zh-TW" altLang="en-US" dirty="0" smtClean="0"/>
              <a:t>處理，而非</a:t>
            </a:r>
            <a:r>
              <a:rPr lang="en-US" altLang="zh-TW" dirty="0" smtClean="0"/>
              <a:t>IAS 11『</a:t>
            </a:r>
            <a:r>
              <a:rPr lang="zh-TW" altLang="en-US" dirty="0" smtClean="0"/>
              <a:t>建造合約</a:t>
            </a:r>
            <a:r>
              <a:rPr lang="en-US" altLang="zh-TW" dirty="0" smtClean="0"/>
              <a:t>』</a:t>
            </a:r>
            <a:r>
              <a:rPr lang="zh-TW" altLang="en-US" dirty="0" smtClean="0"/>
              <a:t>。</a:t>
            </a:r>
            <a:r>
              <a:rPr lang="en-US" altLang="zh-TW" dirty="0" smtClean="0"/>
              <a:t>IFRSs </a:t>
            </a:r>
            <a:r>
              <a:rPr lang="zh-TW" altLang="en-US" dirty="0" smtClean="0"/>
              <a:t>強調，企業應以交易之實質作會計處理，故於導入</a:t>
            </a:r>
            <a:r>
              <a:rPr lang="en-US" altLang="zh-TW" dirty="0" smtClean="0"/>
              <a:t>IFRSs </a:t>
            </a:r>
            <a:r>
              <a:rPr lang="zh-TW" altLang="en-US" dirty="0" smtClean="0"/>
              <a:t>時，企業對所簽訂之複雜且多樣協議頇先分析，辨認</a:t>
            </a:r>
          </a:p>
          <a:p>
            <a:r>
              <a:rPr lang="zh-TW" altLang="en-US" dirty="0" smtClean="0"/>
              <a:t>協議中除不動產建造外，是否尚包含有勞務提供或商品銷售之組成部分，且協議中的不動產建造是否符合建造合約之定義，經判斷後始分別依照適當之準則</a:t>
            </a:r>
            <a:r>
              <a:rPr lang="en-US" altLang="zh-TW" dirty="0" smtClean="0"/>
              <a:t>(IAS 11 </a:t>
            </a:r>
            <a:r>
              <a:rPr lang="zh-TW" altLang="en-US" dirty="0" smtClean="0"/>
              <a:t>或</a:t>
            </a:r>
            <a:r>
              <a:rPr lang="en-US" altLang="zh-TW" dirty="0" smtClean="0"/>
              <a:t>IAS 18)</a:t>
            </a:r>
            <a:r>
              <a:rPr lang="zh-TW" altLang="en-US" dirty="0" smtClean="0"/>
              <a:t>作會計處理。</a:t>
            </a:r>
            <a:endParaRPr lang="en-US" altLang="zh-TW" dirty="0" smtClean="0"/>
          </a:p>
          <a:p>
            <a:endParaRPr lang="en-US" altLang="zh-TW" dirty="0" smtClean="0"/>
          </a:p>
          <a:p>
            <a:r>
              <a:rPr lang="zh-TW" altLang="en-US" dirty="0" smtClean="0"/>
              <a:t>包工包料或包工不包料之不動產建造協議</a:t>
            </a:r>
          </a:p>
          <a:p>
            <a:r>
              <a:rPr lang="zh-TW" altLang="en-US" dirty="0" smtClean="0"/>
              <a:t>屬勞務提供協議或商品銷售協議？</a:t>
            </a:r>
          </a:p>
          <a:p>
            <a:r>
              <a:rPr lang="zh-TW" altLang="en-US" dirty="0" smtClean="0"/>
              <a:t>若協議不符合建造合約之定義時，其將屬</a:t>
            </a:r>
            <a:r>
              <a:rPr lang="en-US" altLang="zh-TW" dirty="0" smtClean="0"/>
              <a:t>IAS 18 </a:t>
            </a:r>
            <a:r>
              <a:rPr lang="zh-TW" altLang="en-US" dirty="0" smtClean="0"/>
              <a:t>之適用範圍，則應再進一步判斷該協議究竟是屬勞務之提供或屬商品之銷售。在某些情況下，買方將直接提供建材供企業建造，則於此情況下，此協議或組成部分可能僅為勞務提供協議而應依照</a:t>
            </a:r>
            <a:r>
              <a:rPr lang="en-US" altLang="zh-TW" dirty="0" smtClean="0"/>
              <a:t>IAS 18 </a:t>
            </a:r>
            <a:r>
              <a:rPr lang="zh-TW" altLang="en-US" dirty="0" smtClean="0"/>
              <a:t>有關勞務提供之收入認列規定處理。反之，若協議規定，承包工程業者頇提供建材，則應將該協議視為商品銷售協議，在符合</a:t>
            </a:r>
            <a:r>
              <a:rPr lang="en-US" altLang="zh-TW" dirty="0" smtClean="0"/>
              <a:t>IAS 18 </a:t>
            </a:r>
            <a:r>
              <a:rPr lang="zh-TW" altLang="en-US" dirty="0" smtClean="0"/>
              <a:t>所列有關商品銷售之認列條件下始認列收入。</a:t>
            </a:r>
            <a:endParaRPr lang="zh-TW" altLang="en-US" dirty="0"/>
          </a:p>
        </p:txBody>
      </p:sp>
      <p:sp>
        <p:nvSpPr>
          <p:cNvPr id="4" name="投影片編號版面配置區 3"/>
          <p:cNvSpPr>
            <a:spLocks noGrp="1"/>
          </p:cNvSpPr>
          <p:nvPr>
            <p:ph type="sldNum" sz="quarter" idx="10"/>
          </p:nvPr>
        </p:nvSpPr>
        <p:spPr/>
        <p:txBody>
          <a:bodyPr/>
          <a:lstStyle/>
          <a:p>
            <a:pPr>
              <a:defRPr/>
            </a:pPr>
            <a:fld id="{18740D58-78A5-48D6-8259-A8528CE284DA}" type="slidenum">
              <a:rPr lang="en-GB" altLang="zh-TW" smtClean="0"/>
              <a:pPr>
                <a:defRPr/>
              </a:pPr>
              <a:t>37</a:t>
            </a:fld>
            <a:endParaRPr lang="en-GB" altLang="zh-TW"/>
          </a:p>
        </p:txBody>
      </p:sp>
    </p:spTree>
    <p:extLst>
      <p:ext uri="{BB962C8B-B14F-4D97-AF65-F5344CB8AC3E}">
        <p14:creationId xmlns:p14="http://schemas.microsoft.com/office/powerpoint/2010/main" val="2439894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2687"/>
          </a:xfrm>
        </p:spPr>
      </p:sp>
      <p:sp>
        <p:nvSpPr>
          <p:cNvPr id="3" name="備忘稿版面配置區 2"/>
          <p:cNvSpPr>
            <a:spLocks noGrp="1"/>
          </p:cNvSpPr>
          <p:nvPr>
            <p:ph type="body" idx="1"/>
          </p:nvPr>
        </p:nvSpPr>
        <p:spPr/>
        <p:txBody>
          <a:bodyPr/>
          <a:lstStyle/>
          <a:p>
            <a:pPr defTabSz="859022">
              <a:defRPr/>
            </a:pPr>
            <a:endParaRPr lang="zh-TW" altLang="en-US" dirty="0" smtClean="0">
              <a:latin typeface="微軟正黑體" pitchFamily="34" charset="-120"/>
              <a:ea typeface="微軟正黑體" pitchFamily="34" charset="-120"/>
            </a:endParaRPr>
          </a:p>
        </p:txBody>
      </p:sp>
      <p:sp>
        <p:nvSpPr>
          <p:cNvPr id="4" name="投影片編號版面配置區 3"/>
          <p:cNvSpPr>
            <a:spLocks noGrp="1"/>
          </p:cNvSpPr>
          <p:nvPr>
            <p:ph type="sldNum" sz="quarter" idx="10"/>
          </p:nvPr>
        </p:nvSpPr>
        <p:spPr/>
        <p:txBody>
          <a:bodyPr/>
          <a:lstStyle/>
          <a:p>
            <a:fld id="{DABB8EB5-40C8-4FC3-A0E0-8B066B7DCA49}" type="slidenum">
              <a:rPr lang="zh-TW" altLang="en-US" smtClean="0">
                <a:solidFill>
                  <a:prstClr val="black"/>
                </a:solidFill>
              </a:rPr>
              <a:pPr/>
              <a:t>38</a:t>
            </a:fld>
            <a:endParaRPr lang="zh-TW" altLang="en-US">
              <a:solidFill>
                <a:prstClr val="black"/>
              </a:solidFill>
            </a:endParaRPr>
          </a:p>
        </p:txBody>
      </p:sp>
    </p:spTree>
    <p:extLst>
      <p:ext uri="{BB962C8B-B14F-4D97-AF65-F5344CB8AC3E}">
        <p14:creationId xmlns:p14="http://schemas.microsoft.com/office/powerpoint/2010/main" val="2774924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3EF1190-5DD3-4B94-940D-C0E3CC6E7BF4}" type="slidenum">
              <a:rPr lang="zh-TW" altLang="en-US" smtClean="0">
                <a:solidFill>
                  <a:prstClr val="black"/>
                </a:solidFill>
              </a:rPr>
              <a:pPr/>
              <a:t>42</a:t>
            </a:fld>
            <a:endParaRPr lang="zh-TW" altLang="en-US">
              <a:solidFill>
                <a:prstClr val="black"/>
              </a:solidFill>
            </a:endParaRPr>
          </a:p>
        </p:txBody>
      </p:sp>
    </p:spTree>
    <p:extLst>
      <p:ext uri="{BB962C8B-B14F-4D97-AF65-F5344CB8AC3E}">
        <p14:creationId xmlns:p14="http://schemas.microsoft.com/office/powerpoint/2010/main" val="202608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5838" y="746125"/>
            <a:ext cx="4811712" cy="3719513"/>
          </a:xfrm>
        </p:spPr>
      </p:sp>
      <p:sp>
        <p:nvSpPr>
          <p:cNvPr id="3" name="備忘稿版面配置區 2"/>
          <p:cNvSpPr>
            <a:spLocks noGrp="1"/>
          </p:cNvSpPr>
          <p:nvPr>
            <p:ph type="body" idx="1"/>
          </p:nvPr>
        </p:nvSpPr>
        <p:spPr/>
        <p:txBody>
          <a:bodyPr/>
          <a:lstStyle/>
          <a:p>
            <a:pPr algn="l"/>
            <a:endParaRPr lang="zh-TW" altLang="en-US" sz="1400" b="0" i="0" u="none" strike="noStrike" baseline="0" dirty="0" smtClean="0">
              <a:solidFill>
                <a:srgbClr val="000000"/>
              </a:solidFill>
              <a:latin typeface="標楷體"/>
              <a:ea typeface="標楷體"/>
            </a:endParaRPr>
          </a:p>
          <a:p>
            <a:r>
              <a:rPr lang="zh-TW" altLang="en-US" sz="1200" b="0" i="0" u="none" strike="noStrike" baseline="0" dirty="0" smtClean="0">
                <a:solidFill>
                  <a:srgbClr val="000000"/>
                </a:solidFill>
                <a:latin typeface="標楷體"/>
                <a:ea typeface="標楷體"/>
              </a:rPr>
              <a:t>國際會計準則理事會（簡稱「</a:t>
            </a:r>
            <a:r>
              <a:rPr lang="en-US" altLang="zh-TW" sz="1200" b="0" i="0" u="none" strike="noStrike" baseline="0" dirty="0" smtClean="0">
                <a:solidFill>
                  <a:srgbClr val="000000"/>
                </a:solidFill>
                <a:latin typeface="+mn-lt"/>
                <a:ea typeface="標楷體"/>
              </a:rPr>
              <a:t>IASB</a:t>
            </a:r>
            <a:r>
              <a:rPr lang="zh-TW" altLang="en-US" sz="1200" b="0" i="0" u="none" strike="noStrike" baseline="0" dirty="0" smtClean="0">
                <a:solidFill>
                  <a:srgbClr val="000000"/>
                </a:solidFill>
                <a:latin typeface="標楷體"/>
                <a:ea typeface="標楷體"/>
              </a:rPr>
              <a:t>」）於</a:t>
            </a:r>
            <a:r>
              <a:rPr lang="en-US" altLang="zh-TW" sz="1200" b="0" i="0" u="none" strike="noStrike" baseline="0" dirty="0" smtClean="0">
                <a:solidFill>
                  <a:srgbClr val="000000"/>
                </a:solidFill>
                <a:latin typeface="+mn-lt"/>
                <a:ea typeface="標楷體"/>
              </a:rPr>
              <a:t>2011 </a:t>
            </a:r>
            <a:r>
              <a:rPr lang="zh-TW" altLang="en-US" sz="1200" b="0" i="0" u="none" strike="noStrike" baseline="0" dirty="0" smtClean="0">
                <a:solidFill>
                  <a:srgbClr val="000000"/>
                </a:solidFill>
                <a:latin typeface="標楷體"/>
                <a:ea typeface="標楷體"/>
              </a:rPr>
              <a:t>年</a:t>
            </a:r>
            <a:r>
              <a:rPr lang="en-US" altLang="zh-TW" sz="1200" b="0" i="0" u="none" strike="noStrike" baseline="0" dirty="0" smtClean="0">
                <a:solidFill>
                  <a:srgbClr val="000000"/>
                </a:solidFill>
                <a:latin typeface="+mn-lt"/>
                <a:ea typeface="標楷體"/>
              </a:rPr>
              <a:t>12 </a:t>
            </a:r>
            <a:r>
              <a:rPr lang="zh-TW" altLang="en-US" sz="1200" b="0" i="0" u="none" strike="noStrike" baseline="0" dirty="0" smtClean="0">
                <a:solidFill>
                  <a:srgbClr val="000000"/>
                </a:solidFill>
                <a:latin typeface="標楷體"/>
                <a:ea typeface="標楷體"/>
              </a:rPr>
              <a:t>月</a:t>
            </a:r>
            <a:r>
              <a:rPr lang="en-US" altLang="zh-TW" sz="1200" b="0" i="0" u="none" strike="noStrike" baseline="0" dirty="0" smtClean="0">
                <a:solidFill>
                  <a:srgbClr val="000000"/>
                </a:solidFill>
                <a:latin typeface="+mn-lt"/>
                <a:ea typeface="標楷體"/>
              </a:rPr>
              <a:t>16 </a:t>
            </a:r>
            <a:r>
              <a:rPr lang="zh-TW" altLang="en-US" sz="1200" b="0" i="0" u="none" strike="noStrike" baseline="0" dirty="0" smtClean="0">
                <a:solidFill>
                  <a:srgbClr val="000000"/>
                </a:solidFill>
                <a:latin typeface="標楷體"/>
                <a:ea typeface="標楷體"/>
              </a:rPr>
              <a:t>日發布</a:t>
            </a:r>
            <a:r>
              <a:rPr lang="en-US" altLang="zh-TW" sz="1200" b="0" i="0" u="none" strike="noStrike" baseline="0" dirty="0" smtClean="0">
                <a:solidFill>
                  <a:srgbClr val="000000"/>
                </a:solidFill>
                <a:latin typeface="標楷體"/>
                <a:ea typeface="標楷體"/>
              </a:rPr>
              <a:t>『</a:t>
            </a:r>
            <a:r>
              <a:rPr lang="en-US" altLang="zh-TW" sz="1200" b="0" i="0" u="none" strike="noStrike" baseline="0" dirty="0" smtClean="0">
                <a:solidFill>
                  <a:srgbClr val="000000"/>
                </a:solidFill>
                <a:latin typeface="+mn-lt"/>
                <a:ea typeface="標楷體"/>
              </a:rPr>
              <a:t>IFRS 9 </a:t>
            </a:r>
            <a:r>
              <a:rPr lang="zh-TW" altLang="en-US" sz="1200" b="0" i="0" u="none" strike="noStrike" baseline="0" dirty="0" smtClean="0">
                <a:solidFill>
                  <a:srgbClr val="000000"/>
                </a:solidFill>
                <a:latin typeface="標楷體"/>
                <a:ea typeface="標楷體"/>
              </a:rPr>
              <a:t>強制生效日與轉換揭露</a:t>
            </a:r>
            <a:r>
              <a:rPr lang="en-US" altLang="zh-TW" sz="1200" b="0" i="0" u="none" strike="noStrike" baseline="0" dirty="0" smtClean="0">
                <a:solidFill>
                  <a:srgbClr val="000000"/>
                </a:solidFill>
                <a:latin typeface="標楷體"/>
                <a:ea typeface="標楷體"/>
              </a:rPr>
              <a:t>』</a:t>
            </a:r>
            <a:r>
              <a:rPr lang="zh-TW" altLang="en-US" sz="1200" b="0" i="0" u="none" strike="noStrike" baseline="0" dirty="0" smtClean="0">
                <a:solidFill>
                  <a:srgbClr val="000000"/>
                </a:solidFill>
                <a:latin typeface="標楷體"/>
                <a:ea typeface="標楷體"/>
              </a:rPr>
              <a:t>之修正，將</a:t>
            </a:r>
            <a:r>
              <a:rPr lang="en-US" altLang="zh-TW" sz="1200" b="0" i="0" u="none" strike="noStrike" baseline="0" dirty="0" smtClean="0">
                <a:solidFill>
                  <a:srgbClr val="000000"/>
                </a:solidFill>
                <a:latin typeface="+mn-lt"/>
                <a:ea typeface="標楷體"/>
              </a:rPr>
              <a:t>2009 </a:t>
            </a:r>
            <a:r>
              <a:rPr lang="zh-TW" altLang="en-US" sz="1200" b="0" i="0" u="none" strike="noStrike" baseline="0" dirty="0" smtClean="0">
                <a:solidFill>
                  <a:srgbClr val="000000"/>
                </a:solidFill>
                <a:latin typeface="標楷體"/>
                <a:ea typeface="標楷體"/>
              </a:rPr>
              <a:t>年及</a:t>
            </a:r>
            <a:r>
              <a:rPr lang="en-US" altLang="zh-TW" sz="1200" b="0" i="0" u="none" strike="noStrike" baseline="0" dirty="0" smtClean="0">
                <a:solidFill>
                  <a:srgbClr val="000000"/>
                </a:solidFill>
                <a:latin typeface="+mn-lt"/>
                <a:ea typeface="標楷體"/>
              </a:rPr>
              <a:t>2010 </a:t>
            </a:r>
            <a:r>
              <a:rPr lang="zh-TW" altLang="en-US" sz="1200" b="0" i="0" u="none" strike="noStrike" baseline="0" dirty="0" smtClean="0">
                <a:solidFill>
                  <a:srgbClr val="000000"/>
                </a:solidFill>
                <a:latin typeface="標楷體"/>
                <a:ea typeface="標楷體"/>
              </a:rPr>
              <a:t>年版</a:t>
            </a:r>
            <a:r>
              <a:rPr lang="en-US" altLang="zh-TW" sz="1200" b="0" i="0" u="none" strike="noStrike" baseline="0" dirty="0" smtClean="0">
                <a:solidFill>
                  <a:srgbClr val="000000"/>
                </a:solidFill>
                <a:latin typeface="+mn-lt"/>
                <a:ea typeface="標楷體"/>
              </a:rPr>
              <a:t>IFRS 9</a:t>
            </a:r>
            <a:r>
              <a:rPr lang="en-US" altLang="zh-TW" sz="1200" b="0" i="0" u="none" strike="noStrike" baseline="0" dirty="0" smtClean="0">
                <a:solidFill>
                  <a:srgbClr val="000000"/>
                </a:solidFill>
                <a:latin typeface="標楷體"/>
                <a:ea typeface="標楷體"/>
              </a:rPr>
              <a:t>『</a:t>
            </a:r>
            <a:r>
              <a:rPr lang="zh-TW" altLang="en-US" sz="1200" b="0" i="0" u="none" strike="noStrike" baseline="0" dirty="0" smtClean="0">
                <a:solidFill>
                  <a:srgbClr val="000000"/>
                </a:solidFill>
                <a:latin typeface="標楷體"/>
                <a:ea typeface="標楷體"/>
              </a:rPr>
              <a:t>金融工具</a:t>
            </a:r>
            <a:r>
              <a:rPr lang="en-US" altLang="zh-TW" sz="1200" b="0" i="0" u="none" strike="noStrike" baseline="0" dirty="0" smtClean="0">
                <a:solidFill>
                  <a:srgbClr val="000000"/>
                </a:solidFill>
                <a:latin typeface="標楷體"/>
                <a:ea typeface="標楷體"/>
              </a:rPr>
              <a:t>』</a:t>
            </a:r>
            <a:r>
              <a:rPr lang="zh-TW" altLang="en-US" sz="1200" b="0" i="0" u="none" strike="noStrike" baseline="0" dirty="0" smtClean="0">
                <a:solidFill>
                  <a:srgbClr val="000000"/>
                </a:solidFill>
                <a:latin typeface="標楷體"/>
                <a:ea typeface="標楷體"/>
              </a:rPr>
              <a:t>之生效日延後至</a:t>
            </a:r>
            <a:r>
              <a:rPr lang="en-US" altLang="zh-TW" sz="1200" b="0" i="0" u="none" strike="noStrike" baseline="0" dirty="0" smtClean="0">
                <a:solidFill>
                  <a:srgbClr val="000000"/>
                </a:solidFill>
                <a:latin typeface="+mn-lt"/>
                <a:ea typeface="標楷體"/>
              </a:rPr>
              <a:t>2015 </a:t>
            </a:r>
            <a:r>
              <a:rPr lang="zh-TW" altLang="en-US" sz="1200" b="0" i="0" u="none" strike="noStrike" baseline="0" dirty="0" smtClean="0">
                <a:solidFill>
                  <a:srgbClr val="000000"/>
                </a:solidFill>
                <a:latin typeface="標楷體"/>
                <a:ea typeface="標楷體"/>
              </a:rPr>
              <a:t>年</a:t>
            </a:r>
            <a:r>
              <a:rPr lang="en-US" altLang="zh-TW" sz="1200" b="0" i="0" u="none" strike="noStrike" baseline="0" dirty="0" smtClean="0">
                <a:solidFill>
                  <a:srgbClr val="000000"/>
                </a:solidFill>
                <a:latin typeface="+mn-lt"/>
                <a:ea typeface="標楷體"/>
              </a:rPr>
              <a:t>1 </a:t>
            </a:r>
            <a:r>
              <a:rPr lang="zh-TW" altLang="en-US" sz="1200" b="0" i="0" u="none" strike="noStrike" baseline="0" dirty="0" smtClean="0">
                <a:solidFill>
                  <a:srgbClr val="000000"/>
                </a:solidFill>
                <a:latin typeface="標楷體"/>
                <a:ea typeface="標楷體"/>
              </a:rPr>
              <a:t>月</a:t>
            </a:r>
            <a:r>
              <a:rPr lang="en-US" altLang="zh-TW" sz="1200" b="0" i="0" u="none" strike="noStrike" baseline="0" dirty="0" smtClean="0">
                <a:solidFill>
                  <a:srgbClr val="000000"/>
                </a:solidFill>
                <a:latin typeface="+mn-lt"/>
                <a:ea typeface="標楷體"/>
              </a:rPr>
              <a:t>1 </a:t>
            </a:r>
            <a:r>
              <a:rPr lang="zh-TW" altLang="en-US" sz="1200" b="0" i="0" u="none" strike="noStrike" baseline="0" dirty="0" smtClean="0">
                <a:solidFill>
                  <a:srgbClr val="000000"/>
                </a:solidFill>
                <a:latin typeface="標楷體"/>
                <a:ea typeface="標楷體"/>
              </a:rPr>
              <a:t>日以後開始之年度期間。於發布此修正之前，</a:t>
            </a:r>
            <a:r>
              <a:rPr lang="en-US" altLang="zh-TW" sz="1200" b="0" i="0" u="none" strike="noStrike" baseline="0" dirty="0" smtClean="0">
                <a:solidFill>
                  <a:srgbClr val="000000"/>
                </a:solidFill>
                <a:latin typeface="+mn-lt"/>
                <a:ea typeface="標楷體"/>
              </a:rPr>
              <a:t>IFRS 9 </a:t>
            </a:r>
            <a:r>
              <a:rPr lang="zh-TW" altLang="en-US" sz="1200" b="0" i="0" u="none" strike="noStrike" baseline="0" dirty="0" smtClean="0">
                <a:solidFill>
                  <a:srgbClr val="000000"/>
                </a:solidFill>
                <a:latin typeface="標楷體"/>
                <a:ea typeface="標楷體"/>
              </a:rPr>
              <a:t>之強制生效日為</a:t>
            </a:r>
            <a:r>
              <a:rPr lang="en-US" altLang="zh-TW" sz="1200" b="0" i="0" u="none" strike="noStrike" baseline="0" dirty="0" smtClean="0">
                <a:solidFill>
                  <a:srgbClr val="000000"/>
                </a:solidFill>
                <a:latin typeface="+mn-lt"/>
                <a:ea typeface="標楷體"/>
              </a:rPr>
              <a:t>2013 </a:t>
            </a:r>
            <a:r>
              <a:rPr lang="zh-TW" altLang="en-US" sz="1200" b="0" i="0" u="none" strike="noStrike" baseline="0" dirty="0" smtClean="0">
                <a:solidFill>
                  <a:srgbClr val="000000"/>
                </a:solidFill>
                <a:latin typeface="標楷體"/>
                <a:ea typeface="標楷體"/>
              </a:rPr>
              <a:t>年</a:t>
            </a:r>
            <a:r>
              <a:rPr lang="en-US" altLang="zh-TW" sz="1200" b="0" i="0" u="none" strike="noStrike" baseline="0" dirty="0" smtClean="0">
                <a:solidFill>
                  <a:srgbClr val="000000"/>
                </a:solidFill>
                <a:latin typeface="+mn-lt"/>
                <a:ea typeface="標楷體"/>
              </a:rPr>
              <a:t>1 </a:t>
            </a:r>
            <a:r>
              <a:rPr lang="zh-TW" altLang="en-US" sz="1200" b="0" i="0" u="none" strike="noStrike" baseline="0" dirty="0" smtClean="0">
                <a:solidFill>
                  <a:srgbClr val="000000"/>
                </a:solidFill>
                <a:latin typeface="標楷體"/>
                <a:ea typeface="標楷體"/>
              </a:rPr>
              <a:t>月</a:t>
            </a:r>
            <a:r>
              <a:rPr lang="en-US" altLang="zh-TW" sz="1200" b="0" i="0" u="none" strike="noStrike" baseline="0" dirty="0" smtClean="0">
                <a:solidFill>
                  <a:srgbClr val="000000"/>
                </a:solidFill>
                <a:latin typeface="+mn-lt"/>
                <a:ea typeface="標楷體"/>
              </a:rPr>
              <a:t>1 </a:t>
            </a:r>
            <a:r>
              <a:rPr lang="zh-TW" altLang="en-US" sz="1200" b="0" i="0" u="none" strike="noStrike" baseline="0" dirty="0" smtClean="0">
                <a:solidFill>
                  <a:srgbClr val="000000"/>
                </a:solidFill>
                <a:latin typeface="標楷體"/>
                <a:ea typeface="標楷體"/>
              </a:rPr>
              <a:t>日以後開始之年度期間。企業於修正後仍得提前適用之。 </a:t>
            </a:r>
            <a:endParaRPr lang="en-US" altLang="zh-TW" sz="1200" b="0" i="0" u="none" strike="noStrike" baseline="0" dirty="0" smtClean="0">
              <a:solidFill>
                <a:srgbClr val="000000"/>
              </a:solidFill>
              <a:latin typeface="標楷體"/>
              <a:ea typeface="標楷體"/>
            </a:endParaRPr>
          </a:p>
          <a:p>
            <a:endParaRPr lang="en-US" altLang="zh-TW" sz="1200" b="0" i="0" u="none" strike="noStrike" baseline="0" dirty="0" smtClean="0">
              <a:solidFill>
                <a:srgbClr val="000000"/>
              </a:solidFill>
              <a:latin typeface="標楷體"/>
              <a:ea typeface="標楷體"/>
            </a:endParaRPr>
          </a:p>
          <a:p>
            <a:endParaRPr lang="en-US" altLang="zh-TW" sz="1200" b="1" i="0" u="none" strike="noStrike" baseline="0" dirty="0" smtClean="0">
              <a:solidFill>
                <a:srgbClr val="000000"/>
              </a:solidFill>
              <a:latin typeface="微軟正黑體"/>
              <a:ea typeface="微軟正黑體"/>
            </a:endParaRPr>
          </a:p>
          <a:p>
            <a:r>
              <a:rPr lang="zh-TW" altLang="en-US" sz="1200" b="1" i="0" u="none" strike="noStrike" baseline="0" dirty="0" smtClean="0">
                <a:solidFill>
                  <a:srgbClr val="000000"/>
                </a:solidFill>
                <a:latin typeface="微軟正黑體"/>
                <a:ea typeface="微軟正黑體"/>
              </a:rPr>
              <a:t>修改後之揭露 </a:t>
            </a:r>
            <a:endParaRPr lang="zh-TW" altLang="en-US" sz="1200" b="0" i="0" u="none" strike="noStrike" baseline="0" dirty="0" smtClean="0">
              <a:solidFill>
                <a:srgbClr val="000000"/>
              </a:solidFill>
              <a:latin typeface="微軟正黑體"/>
              <a:ea typeface="微軟正黑體"/>
            </a:endParaRPr>
          </a:p>
          <a:p>
            <a:r>
              <a:rPr lang="zh-TW" altLang="en-US" sz="1200" b="0" i="0" u="none" strike="noStrike" baseline="0" dirty="0" smtClean="0">
                <a:solidFill>
                  <a:srgbClr val="000000"/>
                </a:solidFill>
                <a:latin typeface="標楷體"/>
                <a:ea typeface="標楷體"/>
              </a:rPr>
              <a:t>此修正亦修改</a:t>
            </a:r>
            <a:r>
              <a:rPr lang="en-US" altLang="zh-TW" sz="1200" b="0" i="0" u="none" strike="noStrike" baseline="0" dirty="0" smtClean="0">
                <a:solidFill>
                  <a:srgbClr val="000000"/>
                </a:solidFill>
                <a:latin typeface="+mn-lt"/>
                <a:ea typeface="標楷體"/>
              </a:rPr>
              <a:t>IFRS 7</a:t>
            </a:r>
            <a:r>
              <a:rPr lang="en-US" altLang="zh-TW" sz="1200" b="0" i="0" u="none" strike="noStrike" baseline="0" dirty="0" smtClean="0">
                <a:solidFill>
                  <a:srgbClr val="000000"/>
                </a:solidFill>
                <a:latin typeface="標楷體"/>
                <a:ea typeface="標楷體"/>
              </a:rPr>
              <a:t>『</a:t>
            </a:r>
            <a:r>
              <a:rPr lang="zh-TW" altLang="en-US" sz="1200" b="0" i="0" u="none" strike="noStrike" baseline="0" dirty="0" smtClean="0">
                <a:solidFill>
                  <a:srgbClr val="000000"/>
                </a:solidFill>
                <a:latin typeface="標楷體"/>
                <a:ea typeface="標楷體"/>
              </a:rPr>
              <a:t>金融工具：揭露</a:t>
            </a:r>
            <a:r>
              <a:rPr lang="en-US" altLang="zh-TW" sz="1200" b="0" i="0" u="none" strike="noStrike" baseline="0" dirty="0" smtClean="0">
                <a:solidFill>
                  <a:srgbClr val="000000"/>
                </a:solidFill>
                <a:latin typeface="標楷體"/>
                <a:ea typeface="標楷體"/>
              </a:rPr>
              <a:t>』</a:t>
            </a:r>
            <a:r>
              <a:rPr lang="zh-TW" altLang="en-US" sz="1200" b="0" i="0" u="none" strike="noStrike" baseline="0" dirty="0" smtClean="0">
                <a:solidFill>
                  <a:srgbClr val="000000"/>
                </a:solidFill>
                <a:latin typeface="標楷體"/>
                <a:ea typeface="標楷體"/>
              </a:rPr>
              <a:t>，針對首次適用</a:t>
            </a:r>
            <a:r>
              <a:rPr lang="en-US" altLang="zh-TW" sz="1200" b="0" i="0" u="none" strike="noStrike" baseline="0" dirty="0" smtClean="0">
                <a:solidFill>
                  <a:srgbClr val="000000"/>
                </a:solidFill>
                <a:latin typeface="+mn-lt"/>
                <a:ea typeface="標楷體"/>
              </a:rPr>
              <a:t>IFRS 9 </a:t>
            </a:r>
            <a:r>
              <a:rPr lang="zh-TW" altLang="en-US" sz="1200" b="0" i="0" u="none" strike="noStrike" baseline="0" dirty="0" smtClean="0">
                <a:solidFill>
                  <a:srgbClr val="000000"/>
                </a:solidFill>
                <a:latin typeface="標楷體"/>
                <a:ea typeface="標楷體"/>
              </a:rPr>
              <a:t>之報導期間增加下列規定： </a:t>
            </a:r>
          </a:p>
          <a:p>
            <a:r>
              <a:rPr lang="en-US" altLang="zh-TW" sz="1200" b="0" i="0" u="none" strike="noStrike" baseline="0" dirty="0" smtClean="0">
                <a:solidFill>
                  <a:srgbClr val="000000"/>
                </a:solidFill>
                <a:latin typeface="Wingdings"/>
                <a:ea typeface="標楷體"/>
              </a:rPr>
              <a:t>(1)</a:t>
            </a:r>
            <a:r>
              <a:rPr lang="zh-TW" altLang="en-US" sz="1200" b="0" i="0" u="none" strike="noStrike" baseline="0" dirty="0" smtClean="0">
                <a:solidFill>
                  <a:srgbClr val="000000"/>
                </a:solidFill>
                <a:latin typeface="標楷體"/>
                <a:ea typeface="標楷體"/>
              </a:rPr>
              <a:t>企業必須揭露金融資產與金融負債分類之改變，應分別列示依照</a:t>
            </a:r>
            <a:r>
              <a:rPr lang="en-US" altLang="zh-TW" sz="1200" b="0" i="0" u="none" strike="noStrike" baseline="0" dirty="0" smtClean="0">
                <a:solidFill>
                  <a:srgbClr val="000000"/>
                </a:solidFill>
                <a:latin typeface="+mn-lt"/>
                <a:ea typeface="標楷體"/>
              </a:rPr>
              <a:t>IAS 39 </a:t>
            </a:r>
            <a:r>
              <a:rPr lang="zh-TW" altLang="en-US" sz="1200" b="0" i="0" u="none" strike="noStrike" baseline="0" dirty="0" smtClean="0">
                <a:solidFill>
                  <a:srgbClr val="000000"/>
                </a:solidFill>
                <a:latin typeface="標楷體"/>
                <a:ea typeface="標楷體"/>
              </a:rPr>
              <a:t>衡量種類之帳面金額變動及因轉換至</a:t>
            </a:r>
            <a:r>
              <a:rPr lang="en-US" altLang="zh-TW" sz="1200" b="0" i="0" u="none" strike="noStrike" baseline="0" dirty="0" smtClean="0">
                <a:solidFill>
                  <a:srgbClr val="000000"/>
                </a:solidFill>
                <a:latin typeface="+mn-lt"/>
                <a:ea typeface="標楷體"/>
              </a:rPr>
              <a:t>IFRS 9 </a:t>
            </a:r>
            <a:r>
              <a:rPr lang="zh-TW" altLang="en-US" sz="1200" b="0" i="0" u="none" strike="noStrike" baseline="0" dirty="0" smtClean="0">
                <a:solidFill>
                  <a:srgbClr val="000000"/>
                </a:solidFill>
                <a:latin typeface="標楷體"/>
                <a:ea typeface="標楷體"/>
              </a:rPr>
              <a:t>而致衡量種類改變所造成之帳面金額變動；及 </a:t>
            </a:r>
          </a:p>
          <a:p>
            <a:r>
              <a:rPr lang="en-US" altLang="zh-TW" sz="1200" b="0" i="0" u="none" strike="noStrike" baseline="0" dirty="0" smtClean="0">
                <a:solidFill>
                  <a:srgbClr val="000000"/>
                </a:solidFill>
                <a:latin typeface="Wingdings"/>
                <a:ea typeface="標楷體"/>
              </a:rPr>
              <a:t>(2)</a:t>
            </a:r>
            <a:r>
              <a:rPr lang="zh-TW" altLang="en-US" sz="1200" b="0" i="0" u="none" strike="noStrike" baseline="0" dirty="0" smtClean="0">
                <a:solidFill>
                  <a:srgbClr val="000000"/>
                </a:solidFill>
                <a:latin typeface="標楷體"/>
                <a:ea typeface="標楷體"/>
              </a:rPr>
              <a:t>針對重分類後列為以攤銷後成本衡量之金融資產及金融負債，企業須揭露： </a:t>
            </a:r>
          </a:p>
          <a:p>
            <a:r>
              <a:rPr lang="zh-TW" altLang="en-US" sz="1200" b="0" i="0" u="none" strike="noStrike" baseline="0" dirty="0" smtClean="0">
                <a:solidFill>
                  <a:srgbClr val="000000"/>
                </a:solidFill>
                <a:latin typeface="標楷體"/>
                <a:ea typeface="標楷體"/>
              </a:rPr>
              <a:t>－ 報導期間結束日之金融資產或金融負債公允價值； </a:t>
            </a:r>
          </a:p>
          <a:p>
            <a:r>
              <a:rPr lang="zh-TW" altLang="en-US" sz="1200" b="0" i="0" u="none" strike="noStrike" baseline="0" dirty="0" smtClean="0">
                <a:solidFill>
                  <a:srgbClr val="000000"/>
                </a:solidFill>
                <a:latin typeface="標楷體"/>
                <a:ea typeface="標楷體"/>
              </a:rPr>
              <a:t>－ 若金融資產未重分類，於報導期間將認列於損益之公允價值利益或損失； </a:t>
            </a:r>
          </a:p>
          <a:p>
            <a:r>
              <a:rPr lang="zh-TW" altLang="en-US" sz="1200" b="0" i="0" u="none" strike="noStrike" baseline="0" dirty="0" smtClean="0">
                <a:solidFill>
                  <a:srgbClr val="000000"/>
                </a:solidFill>
                <a:latin typeface="標楷體"/>
                <a:ea typeface="標楷體"/>
              </a:rPr>
              <a:t>－ 重分類日決定之有效利率；及 </a:t>
            </a:r>
          </a:p>
          <a:p>
            <a:r>
              <a:rPr lang="zh-TW" altLang="en-US" sz="1200" b="0" i="0" u="none" strike="noStrike" baseline="0" dirty="0" smtClean="0">
                <a:solidFill>
                  <a:srgbClr val="000000"/>
                </a:solidFill>
                <a:latin typeface="標楷體"/>
                <a:ea typeface="標楷體"/>
              </a:rPr>
              <a:t>－ 已認列之利息收益或費用。 </a:t>
            </a:r>
          </a:p>
          <a:p>
            <a:endParaRPr lang="zh-TW" altLang="en-US" sz="1200" b="0" i="0" u="none" strike="noStrike" baseline="0" dirty="0" smtClean="0">
              <a:solidFill>
                <a:srgbClr val="000000"/>
              </a:solidFill>
              <a:latin typeface="標楷體"/>
              <a:ea typeface="標楷體"/>
            </a:endParaRPr>
          </a:p>
          <a:p>
            <a:r>
              <a:rPr lang="zh-TW" altLang="en-US" sz="1200" b="0" i="0" u="none" strike="noStrike" baseline="0" dirty="0" smtClean="0">
                <a:solidFill>
                  <a:srgbClr val="000000"/>
                </a:solidFill>
                <a:latin typeface="標楷體"/>
                <a:ea typeface="標楷體"/>
              </a:rPr>
              <a:t>此外，若企業將首次適用</a:t>
            </a:r>
            <a:r>
              <a:rPr lang="en-US" altLang="zh-TW" sz="1200" b="0" i="0" u="none" strike="noStrike" baseline="0" dirty="0" smtClean="0">
                <a:solidFill>
                  <a:srgbClr val="000000"/>
                </a:solidFill>
                <a:latin typeface="+mn-lt"/>
                <a:ea typeface="標楷體"/>
              </a:rPr>
              <a:t>IFRS 9 </a:t>
            </a:r>
            <a:r>
              <a:rPr lang="zh-TW" altLang="en-US" sz="1200" b="0" i="0" u="none" strike="noStrike" baseline="0" dirty="0" smtClean="0">
                <a:solidFill>
                  <a:srgbClr val="000000"/>
                </a:solidFill>
                <a:latin typeface="標楷體"/>
                <a:ea typeface="標楷體"/>
              </a:rPr>
              <a:t>日之金融資產或金融負債公允價值視為其攤銷後成本，應於重分類後每一報導期間揭露重分類日決定之有效利率及認列之利息收益或費用，直至該資產或負債除列為止。 </a:t>
            </a:r>
            <a:endParaRPr lang="en-US" altLang="zh-TW" sz="1200" b="0" i="0" u="none" strike="noStrike" kern="1200" baseline="0" dirty="0" smtClean="0">
              <a:solidFill>
                <a:schemeClr val="tx1"/>
              </a:solidFill>
              <a:latin typeface="+mn-lt"/>
              <a:ea typeface="+mn-ea"/>
              <a:cs typeface="+mn-cs"/>
            </a:endParaRPr>
          </a:p>
          <a:p>
            <a:endParaRPr lang="en-US" altLang="zh-TW" sz="1200" b="0" i="0" u="none" strike="noStrike" kern="1200" baseline="0" dirty="0" smtClean="0">
              <a:solidFill>
                <a:schemeClr val="tx1"/>
              </a:solidFill>
              <a:latin typeface="+mn-lt"/>
              <a:ea typeface="+mn-ea"/>
              <a:cs typeface="+mn-cs"/>
            </a:endParaRPr>
          </a:p>
          <a:p>
            <a:r>
              <a:rPr lang="zh-TW" altLang="en-US" sz="1200" b="0" i="0" u="none" strike="noStrike" kern="1200" baseline="0" dirty="0" smtClean="0">
                <a:solidFill>
                  <a:schemeClr val="tx1"/>
                </a:solidFill>
                <a:latin typeface="+mn-lt"/>
                <a:ea typeface="+mn-ea"/>
                <a:cs typeface="+mn-cs"/>
              </a:rPr>
              <a:t>該等揭露係為</a:t>
            </a:r>
            <a:r>
              <a:rPr lang="en-US" altLang="zh-TW" sz="1200" b="0" i="0" u="none" strike="noStrike" kern="1200" baseline="0" dirty="0" smtClean="0">
                <a:solidFill>
                  <a:schemeClr val="tx1"/>
                </a:solidFill>
                <a:latin typeface="+mn-lt"/>
                <a:ea typeface="+mn-ea"/>
                <a:cs typeface="+mn-cs"/>
              </a:rPr>
              <a:t>IAS 8『</a:t>
            </a:r>
            <a:r>
              <a:rPr lang="zh-TW" altLang="en-US" sz="1200" b="0" i="0" u="none" strike="noStrike" kern="1200" baseline="0" dirty="0" smtClean="0">
                <a:solidFill>
                  <a:schemeClr val="tx1"/>
                </a:solidFill>
                <a:latin typeface="+mn-lt"/>
                <a:ea typeface="+mn-ea"/>
                <a:cs typeface="+mn-cs"/>
              </a:rPr>
              <a:t>會計政策、會計估計變動及錯誤</a:t>
            </a:r>
            <a:r>
              <a:rPr lang="en-US" altLang="zh-TW" sz="1200" b="0" i="0" u="none" strike="noStrike" kern="1200" baseline="0" dirty="0" smtClean="0">
                <a:solidFill>
                  <a:schemeClr val="tx1"/>
                </a:solidFill>
                <a:latin typeface="+mn-lt"/>
                <a:ea typeface="+mn-ea"/>
                <a:cs typeface="+mn-cs"/>
              </a:rPr>
              <a:t>』</a:t>
            </a:r>
            <a:r>
              <a:rPr lang="zh-TW" altLang="en-US" sz="1200" b="0" i="0" u="none" strike="noStrike" kern="1200" baseline="0" dirty="0" smtClean="0">
                <a:solidFill>
                  <a:schemeClr val="tx1"/>
                </a:solidFill>
                <a:latin typeface="+mn-lt"/>
                <a:ea typeface="+mn-ea"/>
                <a:cs typeface="+mn-cs"/>
              </a:rPr>
              <a:t>一般規定以外之額外揭露規定， 主要係為了使財務報表使用者能調節分別依</a:t>
            </a:r>
            <a:r>
              <a:rPr lang="en-US" altLang="zh-TW" sz="1200" b="0" i="0" u="none" strike="noStrike" kern="1200" baseline="0" dirty="0" smtClean="0">
                <a:solidFill>
                  <a:schemeClr val="tx1"/>
                </a:solidFill>
                <a:latin typeface="+mn-lt"/>
                <a:ea typeface="+mn-ea"/>
                <a:cs typeface="+mn-cs"/>
              </a:rPr>
              <a:t>IAS 39 </a:t>
            </a:r>
            <a:r>
              <a:rPr lang="zh-TW" altLang="en-US" sz="1200" b="0" i="0" u="none" strike="noStrike" kern="1200" baseline="0" dirty="0" smtClean="0">
                <a:solidFill>
                  <a:schemeClr val="tx1"/>
                </a:solidFill>
                <a:latin typeface="+mn-lt"/>
                <a:ea typeface="+mn-ea"/>
                <a:cs typeface="+mn-cs"/>
              </a:rPr>
              <a:t>與依</a:t>
            </a:r>
            <a:r>
              <a:rPr lang="en-US" altLang="zh-TW" sz="1200" b="0" i="0" u="none" strike="noStrike" kern="1200" baseline="0" dirty="0" smtClean="0">
                <a:solidFill>
                  <a:schemeClr val="tx1"/>
                </a:solidFill>
                <a:latin typeface="+mn-lt"/>
                <a:ea typeface="+mn-ea"/>
                <a:cs typeface="+mn-cs"/>
              </a:rPr>
              <a:t>IFRS 9 </a:t>
            </a:r>
            <a:r>
              <a:rPr lang="zh-TW" altLang="en-US" sz="1200" b="0" i="0" u="none" strike="noStrike" kern="1200" baseline="0" dirty="0" smtClean="0">
                <a:solidFill>
                  <a:schemeClr val="tx1"/>
                </a:solidFill>
                <a:latin typeface="+mn-lt"/>
                <a:ea typeface="+mn-ea"/>
                <a:cs typeface="+mn-cs"/>
              </a:rPr>
              <a:t>之衡量種類與財務狀況表單行項目。  </a:t>
            </a:r>
            <a:endParaRPr lang="en-US" altLang="zh-TW" sz="1200" b="0" i="0" u="none" strike="noStrike" kern="1200" baseline="0" dirty="0" smtClean="0">
              <a:solidFill>
                <a:schemeClr val="tx1"/>
              </a:solidFill>
              <a:latin typeface="+mn-lt"/>
              <a:ea typeface="+mn-ea"/>
              <a:cs typeface="+mn-cs"/>
            </a:endParaRPr>
          </a:p>
          <a:p>
            <a:endParaRPr lang="en-US" altLang="zh-TW" sz="1200" b="0" i="0" u="none" strike="noStrike" kern="1200" baseline="0" dirty="0" smtClean="0">
              <a:solidFill>
                <a:schemeClr val="tx1"/>
              </a:solidFill>
              <a:latin typeface="+mn-lt"/>
              <a:ea typeface="+mn-ea"/>
              <a:cs typeface="+mn-cs"/>
            </a:endParaRPr>
          </a:p>
          <a:p>
            <a:r>
              <a:rPr lang="zh-TW" altLang="en-US" sz="1200" b="1" i="0" u="none" strike="noStrike" kern="1200" baseline="0" dirty="0" smtClean="0">
                <a:solidFill>
                  <a:schemeClr val="tx1"/>
                </a:solidFill>
                <a:latin typeface="+mn-lt"/>
                <a:ea typeface="+mn-ea"/>
                <a:cs typeface="+mn-cs"/>
              </a:rPr>
              <a:t>引進透過其他綜合損益按公允價值衡量</a:t>
            </a:r>
            <a:r>
              <a:rPr lang="en-US" altLang="zh-TW" sz="1200" b="1" i="1" u="none" strike="noStrike" kern="1200" baseline="0" dirty="0" smtClean="0">
                <a:solidFill>
                  <a:schemeClr val="tx1"/>
                </a:solidFill>
                <a:latin typeface="+mn-lt"/>
                <a:ea typeface="+mn-ea"/>
                <a:cs typeface="+mn-cs"/>
              </a:rPr>
              <a:t>(FVOCI)</a:t>
            </a:r>
            <a:r>
              <a:rPr lang="zh-TW" altLang="en-US" sz="1200" b="1" i="0" u="none" strike="noStrike" kern="1200" baseline="0" dirty="0" smtClean="0">
                <a:solidFill>
                  <a:schemeClr val="tx1"/>
                </a:solidFill>
                <a:latin typeface="+mn-lt"/>
                <a:ea typeface="+mn-ea"/>
                <a:cs typeface="+mn-cs"/>
              </a:rPr>
              <a:t>之合格債務工具分類</a:t>
            </a:r>
          </a:p>
          <a:p>
            <a:r>
              <a:rPr lang="zh-TW" altLang="en-US" sz="1200" b="0" i="0" u="none" strike="noStrike" kern="1200" baseline="0" dirty="0" smtClean="0">
                <a:solidFill>
                  <a:schemeClr val="tx1"/>
                </a:solidFill>
                <a:latin typeface="+mn-lt"/>
                <a:ea typeface="+mn-ea"/>
                <a:cs typeface="+mn-cs"/>
              </a:rPr>
              <a:t>提出分類為</a:t>
            </a:r>
            <a:r>
              <a:rPr lang="en-US" altLang="zh-TW" sz="1200" b="0" i="0" u="none" strike="noStrike" kern="1200" baseline="0" dirty="0" smtClean="0">
                <a:solidFill>
                  <a:schemeClr val="tx1"/>
                </a:solidFill>
                <a:latin typeface="+mn-lt"/>
                <a:ea typeface="+mn-ea"/>
                <a:cs typeface="+mn-cs"/>
              </a:rPr>
              <a:t>FVOCI </a:t>
            </a:r>
            <a:r>
              <a:rPr lang="zh-TW" altLang="en-US" sz="1200" b="0" i="0" u="none" strike="noStrike" kern="1200" baseline="0" dirty="0" smtClean="0">
                <a:solidFill>
                  <a:schemeClr val="tx1"/>
                </a:solidFill>
                <a:latin typeface="+mn-lt"/>
                <a:ea typeface="+mn-ea"/>
                <a:cs typeface="+mn-cs"/>
              </a:rPr>
              <a:t>之合格債務工具。債務工具僅得於通過完全為支付本</a:t>
            </a:r>
          </a:p>
          <a:p>
            <a:r>
              <a:rPr lang="zh-TW" altLang="en-US" sz="1200" b="0" i="0" u="none" strike="noStrike" kern="1200" baseline="0" dirty="0" smtClean="0">
                <a:solidFill>
                  <a:schemeClr val="tx1"/>
                </a:solidFill>
                <a:latin typeface="+mn-lt"/>
                <a:ea typeface="+mn-ea"/>
                <a:cs typeface="+mn-cs"/>
              </a:rPr>
              <a:t>金及利息</a:t>
            </a:r>
            <a:r>
              <a:rPr lang="en-US" altLang="zh-TW" sz="1200" b="0" i="0" u="none" strike="noStrike" kern="1200" baseline="0" dirty="0" smtClean="0">
                <a:solidFill>
                  <a:schemeClr val="tx1"/>
                </a:solidFill>
                <a:latin typeface="+mn-lt"/>
                <a:ea typeface="+mn-ea"/>
                <a:cs typeface="+mn-cs"/>
              </a:rPr>
              <a:t>(SPPI)</a:t>
            </a:r>
            <a:r>
              <a:rPr lang="zh-TW" altLang="en-US" sz="1200" b="0" i="0" u="none" strike="noStrike" kern="1200" baseline="0" dirty="0" smtClean="0">
                <a:solidFill>
                  <a:schemeClr val="tx1"/>
                </a:solidFill>
                <a:latin typeface="+mn-lt"/>
                <a:ea typeface="+mn-ea"/>
                <a:cs typeface="+mn-cs"/>
              </a:rPr>
              <a:t>之測試，以及經營模式係同時為收取合約現金流量及出售時，</a:t>
            </a:r>
          </a:p>
          <a:p>
            <a:r>
              <a:rPr lang="zh-TW" altLang="en-US" sz="1200" b="0" i="0" u="none" strike="noStrike" kern="1200" baseline="0" dirty="0" smtClean="0">
                <a:solidFill>
                  <a:schemeClr val="tx1"/>
                </a:solidFill>
                <a:latin typeface="+mn-lt"/>
                <a:ea typeface="+mn-ea"/>
                <a:cs typeface="+mn-cs"/>
              </a:rPr>
              <a:t>始得以透過其他綜合損益按公允價值衡量。</a:t>
            </a:r>
            <a:r>
              <a:rPr lang="en-US" altLang="zh-TW" sz="1200" b="0" i="0" u="none" strike="noStrike" kern="1200" baseline="0" dirty="0" smtClean="0">
                <a:solidFill>
                  <a:schemeClr val="tx1"/>
                </a:solidFill>
                <a:latin typeface="+mn-lt"/>
                <a:ea typeface="+mn-ea"/>
                <a:cs typeface="+mn-cs"/>
              </a:rPr>
              <a:t>FVOCI </a:t>
            </a:r>
            <a:r>
              <a:rPr lang="zh-TW" altLang="en-US" sz="1200" b="0" i="0" u="none" strike="noStrike" kern="1200" baseline="0" dirty="0" smtClean="0">
                <a:solidFill>
                  <a:schemeClr val="tx1"/>
                </a:solidFill>
                <a:latin typeface="+mn-lt"/>
                <a:ea typeface="+mn-ea"/>
                <a:cs typeface="+mn-cs"/>
              </a:rPr>
              <a:t>之債務工具與以攤銷後成本</a:t>
            </a:r>
          </a:p>
          <a:p>
            <a:r>
              <a:rPr lang="zh-TW" altLang="en-US" sz="1200" b="0" i="0" u="none" strike="noStrike" kern="1200" baseline="0" dirty="0" smtClean="0">
                <a:solidFill>
                  <a:schemeClr val="tx1"/>
                </a:solidFill>
                <a:latin typeface="+mn-lt"/>
                <a:ea typeface="+mn-ea"/>
                <a:cs typeface="+mn-cs"/>
              </a:rPr>
              <a:t>衡量之金融資產應同樣認列減損及利息收入。此外，認列於</a:t>
            </a:r>
            <a:r>
              <a:rPr lang="en-US" altLang="zh-TW" sz="1200" b="0" i="0" u="none" strike="noStrike" kern="1200" baseline="0" dirty="0" smtClean="0">
                <a:solidFill>
                  <a:schemeClr val="tx1"/>
                </a:solidFill>
                <a:latin typeface="+mn-lt"/>
                <a:ea typeface="+mn-ea"/>
                <a:cs typeface="+mn-cs"/>
              </a:rPr>
              <a:t>OCI </a:t>
            </a:r>
            <a:r>
              <a:rPr lang="zh-TW" altLang="en-US" sz="1200" b="0" i="0" u="none" strike="noStrike" kern="1200" baseline="0" dirty="0" smtClean="0">
                <a:solidFill>
                  <a:schemeClr val="tx1"/>
                </a:solidFill>
                <a:latin typeface="+mn-lt"/>
                <a:ea typeface="+mn-ea"/>
                <a:cs typeface="+mn-cs"/>
              </a:rPr>
              <a:t>之累積公允價</a:t>
            </a:r>
          </a:p>
          <a:p>
            <a:r>
              <a:rPr lang="zh-TW" altLang="en-US" sz="1200" b="0" i="0" u="none" strike="noStrike" kern="1200" baseline="0" dirty="0" smtClean="0">
                <a:solidFill>
                  <a:schemeClr val="tx1"/>
                </a:solidFill>
                <a:latin typeface="+mn-lt"/>
                <a:ea typeface="+mn-ea"/>
                <a:cs typeface="+mn-cs"/>
              </a:rPr>
              <a:t>值損益將於金融資產除列時自</a:t>
            </a:r>
            <a:r>
              <a:rPr lang="en-US" altLang="zh-TW" sz="1200" b="0" i="0" u="none" strike="noStrike" kern="1200" baseline="0" dirty="0" smtClean="0">
                <a:solidFill>
                  <a:schemeClr val="tx1"/>
                </a:solidFill>
                <a:latin typeface="+mn-lt"/>
                <a:ea typeface="+mn-ea"/>
                <a:cs typeface="+mn-cs"/>
              </a:rPr>
              <a:t>OCI </a:t>
            </a:r>
            <a:r>
              <a:rPr lang="zh-TW" altLang="en-US" sz="1200" b="0" i="0" u="none" strike="noStrike" kern="1200" baseline="0" dirty="0" smtClean="0">
                <a:solidFill>
                  <a:schemeClr val="tx1"/>
                </a:solidFill>
                <a:latin typeface="+mn-lt"/>
                <a:ea typeface="+mn-ea"/>
                <a:cs typeface="+mn-cs"/>
              </a:rPr>
              <a:t>重分類為當期損益。	</a:t>
            </a:r>
          </a:p>
          <a:p>
            <a:endParaRPr lang="zh-TW" altLang="en-US" dirty="0"/>
          </a:p>
        </p:txBody>
      </p:sp>
      <p:sp>
        <p:nvSpPr>
          <p:cNvPr id="4" name="投影片編號版面配置區 3"/>
          <p:cNvSpPr>
            <a:spLocks noGrp="1"/>
          </p:cNvSpPr>
          <p:nvPr>
            <p:ph type="sldNum" sz="quarter" idx="10"/>
          </p:nvPr>
        </p:nvSpPr>
        <p:spPr/>
        <p:txBody>
          <a:bodyPr/>
          <a:lstStyle/>
          <a:p>
            <a:pPr>
              <a:defRPr/>
            </a:pPr>
            <a:fld id="{18740D58-78A5-48D6-8259-A8528CE284DA}" type="slidenum">
              <a:rPr lang="en-GB" altLang="zh-TW" smtClean="0"/>
              <a:pPr>
                <a:defRPr/>
              </a:pPr>
              <a:t>43</a:t>
            </a:fld>
            <a:endParaRPr lang="en-GB" altLang="zh-TW"/>
          </a:p>
        </p:txBody>
      </p:sp>
    </p:spTree>
    <p:extLst>
      <p:ext uri="{BB962C8B-B14F-4D97-AF65-F5344CB8AC3E}">
        <p14:creationId xmlns:p14="http://schemas.microsoft.com/office/powerpoint/2010/main" val="10173230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Rot="1" noChangeAspect="1" noChangeArrowheads="1" noTextEdit="1"/>
          </p:cNvSpPr>
          <p:nvPr>
            <p:ph type="sldImg"/>
          </p:nvPr>
        </p:nvSpPr>
        <p:spPr bwMode="auto">
          <a:xfrm>
            <a:off x="1446213" y="676275"/>
            <a:ext cx="3825875" cy="2957513"/>
          </a:xfrm>
          <a:noFill/>
          <a:ln>
            <a:solidFill>
              <a:srgbClr val="000000"/>
            </a:solidFill>
            <a:miter lim="800000"/>
            <a:headEnd/>
            <a:tailEnd/>
          </a:ln>
        </p:spPr>
      </p:sp>
      <p:sp>
        <p:nvSpPr>
          <p:cNvPr id="318467" name="Rectangle 3"/>
          <p:cNvSpPr>
            <a:spLocks noGrp="1" noChangeArrowheads="1"/>
          </p:cNvSpPr>
          <p:nvPr>
            <p:ph type="body" idx="1"/>
          </p:nvPr>
        </p:nvSpPr>
        <p:spPr>
          <a:xfrm>
            <a:off x="924935" y="3869707"/>
            <a:ext cx="4944601" cy="5320449"/>
          </a:xfrm>
          <a:noFill/>
          <a:ln/>
        </p:spPr>
        <p:txBody>
          <a:bodyPr/>
          <a:lstStyle/>
          <a:p>
            <a:r>
              <a:rPr lang="en-US" altLang="zh-TW" dirty="0" smtClean="0"/>
              <a:t>IFRS 9 4.1.1</a:t>
            </a:r>
            <a:r>
              <a:rPr lang="zh-TW" altLang="en-US" dirty="0" smtClean="0"/>
              <a:t>、</a:t>
            </a:r>
            <a:r>
              <a:rPr lang="en-US" altLang="zh-TW" dirty="0" smtClean="0"/>
              <a:t>4.1.2</a:t>
            </a:r>
            <a:r>
              <a:rPr lang="zh-TW" altLang="en-US" dirty="0" smtClean="0"/>
              <a:t>＆</a:t>
            </a:r>
            <a:r>
              <a:rPr lang="en-US" altLang="zh-TW" dirty="0" smtClean="0"/>
              <a:t>5.7.5</a:t>
            </a:r>
          </a:p>
          <a:p>
            <a:r>
              <a:rPr lang="en-US" altLang="zh-TW" dirty="0" smtClean="0"/>
              <a:t>Key term </a:t>
            </a:r>
            <a:r>
              <a:rPr lang="zh-TW" altLang="en-US" dirty="0" smtClean="0"/>
              <a:t>修正</a:t>
            </a:r>
            <a:endParaRPr lang="en-US" altLang="zh-TW" dirty="0" smtClean="0"/>
          </a:p>
          <a:p>
            <a:r>
              <a:rPr lang="en-US" altLang="zh-TW" dirty="0" smtClean="0"/>
              <a:t>Business model </a:t>
            </a:r>
            <a:r>
              <a:rPr lang="en-US" altLang="zh-TW" dirty="0" smtClean="0">
                <a:sym typeface="Wingdings" pitchFamily="2" charset="2"/>
              </a:rPr>
              <a:t> </a:t>
            </a:r>
            <a:r>
              <a:rPr lang="zh-TW" altLang="en-US" dirty="0" smtClean="0">
                <a:sym typeface="Wingdings" pitchFamily="2" charset="2"/>
              </a:rPr>
              <a:t>業務模式改為經營模式</a:t>
            </a:r>
            <a:endParaRPr lang="en-US" altLang="zh-TW" dirty="0" smtClean="0">
              <a:sym typeface="Wingdings" pitchFamily="2" charset="2"/>
            </a:endParaRPr>
          </a:p>
          <a:p>
            <a:endParaRPr kumimoji="0" lang="en-US" altLang="zh-TW" sz="1600" b="1" dirty="0" smtClean="0">
              <a:solidFill>
                <a:srgbClr val="FF0000"/>
              </a:solidFill>
              <a:latin typeface="Calibri" pitchFamily="34" charset="0"/>
              <a:ea typeface="標楷體" pitchFamily="65" charset="-120"/>
              <a:sym typeface="Wingdings" pitchFamily="2" charset="2"/>
            </a:endParaRPr>
          </a:p>
          <a:p>
            <a:r>
              <a:rPr kumimoji="0" lang="zh-TW" altLang="en-US" sz="1600" b="1" dirty="0" smtClean="0">
                <a:solidFill>
                  <a:srgbClr val="FF0000"/>
                </a:solidFill>
                <a:latin typeface="Calibri" pitchFamily="34" charset="0"/>
                <a:ea typeface="標楷體" pitchFamily="65" charset="-120"/>
              </a:rPr>
              <a:t>公允價值變動列入其他綜合損益</a:t>
            </a:r>
            <a:r>
              <a:rPr kumimoji="0" lang="en-US" altLang="zh-TW" sz="1600" b="1" dirty="0" smtClean="0">
                <a:solidFill>
                  <a:srgbClr val="FF0000"/>
                </a:solidFill>
                <a:latin typeface="Calibri" pitchFamily="34" charset="0"/>
                <a:ea typeface="標楷體" pitchFamily="65" charset="-120"/>
              </a:rPr>
              <a:t>(OCI)</a:t>
            </a:r>
            <a:endParaRPr kumimoji="0" lang="en-US" altLang="zh-TW"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endParaRPr>
          </a:p>
          <a:p>
            <a:pPr marL="198140" marR="0" lvl="0" indent="-198140" algn="l" defTabSz="914400" rtl="0" eaLnBrk="1" fontAlgn="base" latinLnBrk="0" hangingPunct="1">
              <a:lnSpc>
                <a:spcPct val="100000"/>
              </a:lnSpc>
              <a:spcBef>
                <a:spcPct val="0"/>
              </a:spcBef>
              <a:spcAft>
                <a:spcPct val="0"/>
              </a:spcAft>
              <a:buClrTx/>
              <a:buSzTx/>
              <a:buFont typeface="Arial" pitchFamily="34" charset="0"/>
              <a:buChar char="•"/>
              <a:tabLst/>
              <a:defRPr/>
            </a:pPr>
            <a:r>
              <a:rPr kumimoji="0" lang="zh-TW" altLang="en-US"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rPr>
              <a:t>得依個別工具進行指定</a:t>
            </a:r>
            <a:r>
              <a:rPr kumimoji="0" lang="en-US" altLang="zh-TW"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rPr>
              <a:t>(instrument by instrument)</a:t>
            </a:r>
            <a:r>
              <a:rPr kumimoji="0" lang="zh-TW" altLang="en-US"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rPr>
              <a:t>。</a:t>
            </a:r>
            <a:endParaRPr kumimoji="0" lang="en-US" altLang="zh-TW"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endParaRPr>
          </a:p>
          <a:p>
            <a:pPr marL="198140" marR="0" lvl="0" indent="-198140" algn="l" defTabSz="914400" rtl="0" eaLnBrk="1" fontAlgn="base" latinLnBrk="0" hangingPunct="1">
              <a:lnSpc>
                <a:spcPct val="100000"/>
              </a:lnSpc>
              <a:spcBef>
                <a:spcPct val="0"/>
              </a:spcBef>
              <a:spcAft>
                <a:spcPct val="0"/>
              </a:spcAft>
              <a:buClrTx/>
              <a:buSzTx/>
              <a:buFont typeface="Arial" pitchFamily="34" charset="0"/>
              <a:buChar char="•"/>
              <a:tabLst/>
              <a:defRPr/>
            </a:pPr>
            <a:r>
              <a:rPr kumimoji="0" lang="zh-TW" altLang="en-US"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rPr>
              <a:t>處分投資時，公允價值變動</a:t>
            </a:r>
            <a:r>
              <a:rPr kumimoji="0" lang="zh-TW" altLang="en-US" sz="1600" b="1" i="0" u="sng"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rPr>
              <a:t>不</a:t>
            </a:r>
            <a:r>
              <a:rPr kumimoji="0" lang="zh-TW" altLang="en-US"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rPr>
              <a:t>轉列損益。</a:t>
            </a:r>
            <a:endParaRPr kumimoji="0" lang="en-US" altLang="zh-TW"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endParaRPr>
          </a:p>
          <a:p>
            <a:pPr marL="198140" marR="0" lvl="0" indent="-198140" algn="l" defTabSz="914400" rtl="0" eaLnBrk="1" fontAlgn="base" latinLnBrk="0" hangingPunct="1">
              <a:lnSpc>
                <a:spcPct val="100000"/>
              </a:lnSpc>
              <a:spcBef>
                <a:spcPct val="0"/>
              </a:spcBef>
              <a:spcAft>
                <a:spcPct val="0"/>
              </a:spcAft>
              <a:buClrTx/>
              <a:buSzTx/>
              <a:buFont typeface="Arial" pitchFamily="34" charset="0"/>
              <a:buChar char="•"/>
              <a:tabLst/>
              <a:defRPr/>
            </a:pPr>
            <a:r>
              <a:rPr kumimoji="0" lang="zh-TW" altLang="en-US"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rPr>
              <a:t>相關股利認列為損益，除非該股利屬於投資成本的收回。 </a:t>
            </a:r>
            <a:endParaRPr kumimoji="0" lang="en-US" altLang="zh-TW"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endParaRPr>
          </a:p>
          <a:p>
            <a:pPr marL="198140" marR="0" lvl="0" indent="-198140" algn="l" defTabSz="914400" rtl="0" eaLnBrk="1" fontAlgn="base" latinLnBrk="0" hangingPunct="1">
              <a:lnSpc>
                <a:spcPct val="100000"/>
              </a:lnSpc>
              <a:spcBef>
                <a:spcPct val="0"/>
              </a:spcBef>
              <a:spcAft>
                <a:spcPct val="0"/>
              </a:spcAft>
              <a:buClrTx/>
              <a:buSzTx/>
              <a:buFont typeface="Arial" pitchFamily="34" charset="0"/>
              <a:buChar char="•"/>
              <a:tabLst/>
              <a:defRPr/>
            </a:pPr>
            <a:r>
              <a:rPr kumimoji="0" lang="zh-TW" altLang="en-US"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rPr>
              <a:t>在有限的情況下，無活絡市場之權益投資最適估計公允價值可能是成本。</a:t>
            </a:r>
            <a:endParaRPr kumimoji="0" lang="en-US" altLang="zh-TW" sz="1600" b="0" i="0" u="none" strike="noStrike" kern="1200" cap="none" spc="0" normalizeH="0" baseline="0" noProof="0" dirty="0" smtClean="0">
              <a:ln>
                <a:noFill/>
              </a:ln>
              <a:solidFill>
                <a:prstClr val="black"/>
              </a:solidFill>
              <a:effectLst/>
              <a:uLnTx/>
              <a:uFillTx/>
              <a:latin typeface="Calibri" pitchFamily="34" charset="0"/>
              <a:ea typeface="標楷體" pitchFamily="65" charset="-120"/>
              <a:cs typeface="+mn-cs"/>
            </a:endParaRPr>
          </a:p>
          <a:p>
            <a:endParaRPr lang="tr-TR" altLang="zh-TW"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5838" y="746125"/>
            <a:ext cx="4811712" cy="3719513"/>
          </a:xfrm>
        </p:spPr>
      </p:sp>
      <p:sp>
        <p:nvSpPr>
          <p:cNvPr id="3" name="備忘稿版面配置區 2"/>
          <p:cNvSpPr>
            <a:spLocks noGrp="1"/>
          </p:cNvSpPr>
          <p:nvPr>
            <p:ph type="body" idx="1"/>
          </p:nvPr>
        </p:nvSpPr>
        <p:spPr/>
        <p:txBody>
          <a:bodyPr/>
          <a:lstStyle/>
          <a:p>
            <a:r>
              <a:rPr lang="zh-TW" altLang="en-US" sz="1200" b="1" i="0" u="none" strike="noStrike" baseline="0" dirty="0" smtClean="0">
                <a:solidFill>
                  <a:srgbClr val="000000"/>
                </a:solidFill>
                <a:latin typeface="微軟正黑體"/>
                <a:ea typeface="微軟正黑體"/>
              </a:rPr>
              <a:t>刪除衍生負債之成本衡量豁免 </a:t>
            </a:r>
            <a:endParaRPr lang="zh-TW" altLang="en-US" sz="1200" b="0" i="0" u="none" strike="noStrike" baseline="0" dirty="0" smtClean="0">
              <a:solidFill>
                <a:srgbClr val="000000"/>
              </a:solidFill>
              <a:latin typeface="微軟正黑體"/>
              <a:ea typeface="微軟正黑體"/>
            </a:endParaRPr>
          </a:p>
          <a:p>
            <a:r>
              <a:rPr lang="en-US" altLang="zh-TW" sz="1200" b="0" i="0" u="none" strike="noStrike" baseline="0" dirty="0" smtClean="0">
                <a:solidFill>
                  <a:srgbClr val="000000"/>
                </a:solidFill>
                <a:latin typeface="+mn-lt"/>
                <a:ea typeface="微軟正黑體"/>
              </a:rPr>
              <a:t>IFRS 9 </a:t>
            </a:r>
            <a:r>
              <a:rPr lang="zh-TW" altLang="en-US" sz="1200" b="0" i="0" u="none" strike="noStrike" baseline="0" dirty="0" smtClean="0">
                <a:solidFill>
                  <a:srgbClr val="000000"/>
                </a:solidFill>
                <a:latin typeface="標楷體"/>
                <a:ea typeface="標楷體"/>
              </a:rPr>
              <a:t>在對金融資產之規定中，刪除</a:t>
            </a:r>
            <a:r>
              <a:rPr lang="en-US" altLang="zh-TW" sz="1200" b="0" i="0" u="none" strike="noStrike" baseline="0" dirty="0" smtClean="0">
                <a:solidFill>
                  <a:srgbClr val="000000"/>
                </a:solidFill>
                <a:latin typeface="+mn-lt"/>
                <a:ea typeface="標楷體"/>
              </a:rPr>
              <a:t>IAS 39 </a:t>
            </a:r>
            <a:r>
              <a:rPr lang="zh-TW" altLang="en-US" sz="1200" b="0" i="0" u="none" strike="noStrike" baseline="0" dirty="0" smtClean="0">
                <a:solidFill>
                  <a:srgbClr val="000000"/>
                </a:solidFill>
                <a:latin typeface="標楷體"/>
                <a:ea typeface="標楷體"/>
              </a:rPr>
              <a:t>對於當公允價值無法可靠衡量時，無公開報價權益工具及其相關衍生資產可按成本衡量之豁免。當</a:t>
            </a:r>
            <a:r>
              <a:rPr lang="en-US" altLang="zh-TW" sz="1200" b="0" i="0" u="none" strike="noStrike" baseline="0" dirty="0" smtClean="0">
                <a:solidFill>
                  <a:srgbClr val="000000"/>
                </a:solidFill>
                <a:latin typeface="+mn-lt"/>
                <a:ea typeface="標楷體"/>
              </a:rPr>
              <a:t>IFRS 9 </a:t>
            </a:r>
            <a:r>
              <a:rPr lang="zh-TW" altLang="en-US" sz="1200" b="0" i="0" u="none" strike="noStrike" baseline="0" dirty="0" smtClean="0">
                <a:solidFill>
                  <a:srgbClr val="000000"/>
                </a:solidFill>
                <a:latin typeface="標楷體"/>
                <a:ea typeface="標楷體"/>
              </a:rPr>
              <a:t>有關金融資產之規定公布時， 對於以交付無公開報價權益工具進行交割且其公允價值無法可靠衡量之衍生負債</a:t>
            </a:r>
            <a:r>
              <a:rPr lang="en-US" altLang="zh-TW" sz="1200" b="0" i="0" u="none" strike="noStrike" baseline="0" dirty="0" smtClean="0">
                <a:solidFill>
                  <a:srgbClr val="000000"/>
                </a:solidFill>
                <a:latin typeface="+mn-lt"/>
                <a:ea typeface="標楷體"/>
              </a:rPr>
              <a:t>(</a:t>
            </a:r>
            <a:r>
              <a:rPr lang="zh-TW" altLang="en-US" sz="1200" b="0" i="0" u="none" strike="noStrike" baseline="0" dirty="0" smtClean="0">
                <a:solidFill>
                  <a:srgbClr val="000000"/>
                </a:solidFill>
                <a:latin typeface="標楷體"/>
                <a:ea typeface="標楷體"/>
              </a:rPr>
              <a:t>例如， 企業於選擇權被執行時將交付無公開報價之股票給選擇權持有人以進行交割之賣出選擇權</a:t>
            </a:r>
            <a:r>
              <a:rPr lang="en-US" altLang="zh-TW" sz="1200" b="0" i="0" u="none" strike="noStrike" baseline="0" dirty="0" smtClean="0">
                <a:solidFill>
                  <a:srgbClr val="000000"/>
                </a:solidFill>
                <a:latin typeface="+mn-lt"/>
                <a:ea typeface="標楷體"/>
              </a:rPr>
              <a:t>)</a:t>
            </a:r>
            <a:r>
              <a:rPr lang="zh-TW" altLang="en-US" sz="1200" b="0" i="0" u="none" strike="noStrike" baseline="0" dirty="0" smtClean="0">
                <a:solidFill>
                  <a:srgbClr val="000000"/>
                </a:solidFill>
                <a:latin typeface="標楷體"/>
                <a:ea typeface="標楷體"/>
              </a:rPr>
              <a:t>，得以成本衡量之豁免仍保留不變。然而，修訂後指引亦刪除以成本衡量之豁免規定， 故所有衍生工具不論為資產或負債，均以公允價值衡量。 </a:t>
            </a:r>
            <a:endParaRPr lang="zh-TW" altLang="en-US" dirty="0"/>
          </a:p>
        </p:txBody>
      </p:sp>
      <p:sp>
        <p:nvSpPr>
          <p:cNvPr id="4" name="投影片編號版面配置區 3"/>
          <p:cNvSpPr>
            <a:spLocks noGrp="1"/>
          </p:cNvSpPr>
          <p:nvPr>
            <p:ph type="sldNum" sz="quarter" idx="10"/>
          </p:nvPr>
        </p:nvSpPr>
        <p:spPr/>
        <p:txBody>
          <a:bodyPr/>
          <a:lstStyle/>
          <a:p>
            <a:pPr>
              <a:defRPr/>
            </a:pPr>
            <a:fld id="{18740D58-78A5-48D6-8259-A8528CE284DA}" type="slidenum">
              <a:rPr lang="en-GB" altLang="zh-TW" smtClean="0"/>
              <a:pPr>
                <a:defRPr/>
              </a:pPr>
              <a:t>46</a:t>
            </a:fld>
            <a:endParaRPr lang="en-GB" altLang="zh-TW"/>
          </a:p>
        </p:txBody>
      </p:sp>
    </p:spTree>
    <p:extLst>
      <p:ext uri="{BB962C8B-B14F-4D97-AF65-F5344CB8AC3E}">
        <p14:creationId xmlns:p14="http://schemas.microsoft.com/office/powerpoint/2010/main" val="40508828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pPr>
              <a:buClrTx/>
            </a:pPr>
            <a:r>
              <a:rPr lang="zh-TW" altLang="zh-TW" dirty="0"/>
              <a:t> </a:t>
            </a:r>
            <a:r>
              <a:rPr lang="en-US" altLang="zh-TW" u="sng" dirty="0">
                <a:hlinkClick r:id="rId3"/>
              </a:rPr>
              <a:t>http://www.iasplus.com/en/Plone/en/binary/iasplus/1105ifrs10.pdf</a:t>
            </a:r>
            <a:endParaRPr lang="en-US" altLang="zh-TW" u="sng" dirty="0"/>
          </a:p>
          <a:p>
            <a:pPr>
              <a:buClrTx/>
            </a:pPr>
            <a:r>
              <a:rPr lang="en-US" altLang="en-US" dirty="0" smtClean="0"/>
              <a:t>IASB</a:t>
            </a:r>
            <a:r>
              <a:rPr lang="zh-TW" altLang="en-US" dirty="0" smtClean="0"/>
              <a:t>於</a:t>
            </a:r>
            <a:r>
              <a:rPr lang="en-US" altLang="en-US" dirty="0" smtClean="0"/>
              <a:t>2011</a:t>
            </a:r>
            <a:r>
              <a:rPr lang="zh-TW" altLang="en-US" dirty="0" smtClean="0"/>
              <a:t>年</a:t>
            </a:r>
            <a:r>
              <a:rPr lang="en-US" altLang="en-US" dirty="0" smtClean="0"/>
              <a:t>5</a:t>
            </a:r>
            <a:r>
              <a:rPr lang="zh-TW" altLang="en-US" dirty="0" smtClean="0"/>
              <a:t>月</a:t>
            </a:r>
            <a:r>
              <a:rPr lang="en-US" altLang="en-US" dirty="0" smtClean="0"/>
              <a:t>12</a:t>
            </a:r>
            <a:r>
              <a:rPr lang="zh-TW" altLang="en-US" dirty="0" smtClean="0"/>
              <a:t>日發布</a:t>
            </a:r>
            <a:r>
              <a:rPr lang="en-US" altLang="en-US" dirty="0" smtClean="0"/>
              <a:t>IFRS 10</a:t>
            </a:r>
            <a:r>
              <a:rPr lang="zh-TW" altLang="en-US" dirty="0" smtClean="0"/>
              <a:t>『合併財務報表』，以取代</a:t>
            </a:r>
            <a:r>
              <a:rPr lang="en-US" altLang="zh-TW" dirty="0" smtClean="0"/>
              <a:t>IAS 27 </a:t>
            </a:r>
            <a:r>
              <a:rPr lang="zh-TW" altLang="en-US" dirty="0" smtClean="0"/>
              <a:t>「合併及單獨財務報表」及</a:t>
            </a:r>
            <a:r>
              <a:rPr lang="en-US" altLang="zh-TW" dirty="0" smtClean="0"/>
              <a:t>SIC-12</a:t>
            </a:r>
            <a:r>
              <a:rPr lang="zh-TW" altLang="en-US" dirty="0" smtClean="0"/>
              <a:t>「合併：特殊目的個體」。 </a:t>
            </a:r>
          </a:p>
          <a:p>
            <a:pPr>
              <a:buClrTx/>
            </a:pPr>
            <a:r>
              <a:rPr lang="en-US" altLang="zh-TW" dirty="0" smtClean="0"/>
              <a:t>IFRS</a:t>
            </a:r>
            <a:r>
              <a:rPr lang="zh-TW" altLang="en-US" dirty="0" smtClean="0"/>
              <a:t> </a:t>
            </a:r>
            <a:r>
              <a:rPr lang="en-US" altLang="zh-TW" dirty="0" smtClean="0"/>
              <a:t>10</a:t>
            </a:r>
            <a:r>
              <a:rPr lang="zh-TW" altLang="en-US" dirty="0" smtClean="0"/>
              <a:t>之目的在建立當企業</a:t>
            </a:r>
            <a:r>
              <a:rPr lang="zh-TW" altLang="en-US" u="sng" dirty="0" smtClean="0"/>
              <a:t>控制</a:t>
            </a:r>
            <a:r>
              <a:rPr lang="zh-TW" altLang="en-US" dirty="0" smtClean="0"/>
              <a:t>一個或多個其他企業時，其合併財務報表之編製及表達原則。</a:t>
            </a:r>
            <a:endParaRPr lang="en-US" altLang="zh-TW" dirty="0" smtClean="0"/>
          </a:p>
          <a:p>
            <a:pPr>
              <a:buClrTx/>
            </a:pPr>
            <a:r>
              <a:rPr lang="en-US" altLang="zh-TW" dirty="0" smtClean="0"/>
              <a:t>IFRS 10</a:t>
            </a:r>
            <a:r>
              <a:rPr lang="zh-TW" altLang="en-US" dirty="0" smtClean="0"/>
              <a:t>：</a:t>
            </a:r>
            <a:endParaRPr lang="en-US" altLang="zh-TW" dirty="0" smtClean="0"/>
          </a:p>
          <a:p>
            <a:pPr lvl="1">
              <a:buClrTx/>
            </a:pPr>
            <a:r>
              <a:rPr lang="zh-TW" altLang="en-US" dirty="0" smtClean="0"/>
              <a:t>規定某一個體</a:t>
            </a:r>
            <a:r>
              <a:rPr lang="en-US" altLang="zh-TW" dirty="0" smtClean="0"/>
              <a:t>(</a:t>
            </a:r>
            <a:r>
              <a:rPr lang="zh-TW" altLang="en-US" dirty="0" smtClean="0"/>
              <a:t>母公司</a:t>
            </a:r>
            <a:r>
              <a:rPr lang="en-US" altLang="zh-TW" dirty="0" smtClean="0"/>
              <a:t>)</a:t>
            </a:r>
            <a:r>
              <a:rPr lang="zh-TW" altLang="en-US" dirty="0" smtClean="0"/>
              <a:t>控制一個或多個其他個體</a:t>
            </a:r>
            <a:r>
              <a:rPr lang="en-US" altLang="zh-TW" dirty="0" smtClean="0"/>
              <a:t>(</a:t>
            </a:r>
            <a:r>
              <a:rPr lang="zh-TW" altLang="en-US" dirty="0" smtClean="0"/>
              <a:t>子公司</a:t>
            </a:r>
            <a:r>
              <a:rPr lang="en-US" altLang="zh-TW" dirty="0" smtClean="0"/>
              <a:t>)</a:t>
            </a:r>
            <a:r>
              <a:rPr lang="zh-TW" altLang="en-US" dirty="0" smtClean="0"/>
              <a:t>須列報合併財務報表；</a:t>
            </a:r>
            <a:endParaRPr lang="en-US" altLang="zh-TW" dirty="0" smtClean="0"/>
          </a:p>
          <a:p>
            <a:pPr lvl="1">
              <a:buClrTx/>
            </a:pPr>
            <a:r>
              <a:rPr lang="zh-TW" altLang="en-US" dirty="0" smtClean="0"/>
              <a:t>定義控制之原則，並確立控制為合併之基礎；</a:t>
            </a:r>
            <a:endParaRPr lang="en-US" altLang="zh-TW" dirty="0" smtClean="0"/>
          </a:p>
          <a:p>
            <a:pPr lvl="1">
              <a:buClrTx/>
            </a:pPr>
            <a:r>
              <a:rPr lang="zh-TW" altLang="en-US" dirty="0" smtClean="0"/>
              <a:t>規範如何適用控制之原則，以辨識投資者是否控制被投資者因而須合併被投資者；及</a:t>
            </a:r>
            <a:endParaRPr lang="en-US" altLang="zh-TW" dirty="0" smtClean="0"/>
          </a:p>
          <a:p>
            <a:pPr lvl="1">
              <a:buClrTx/>
            </a:pPr>
            <a:r>
              <a:rPr lang="zh-TW" altLang="en-US" dirty="0" smtClean="0"/>
              <a:t>規範編製合併財務報表之會計規定。</a:t>
            </a:r>
          </a:p>
          <a:p>
            <a:endParaRPr lang="zh-TW" altLang="en-US" dirty="0" smtClean="0"/>
          </a:p>
          <a:p>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fld id="{18966765-B750-4F03-B2C6-AE1EB73DA82A}" type="slidenum">
              <a:rPr lang="zh-TW" altLang="en-US" smtClean="0">
                <a:solidFill>
                  <a:prstClr val="black"/>
                </a:solidFill>
              </a:rPr>
              <a:pPr/>
              <a:t>49</a:t>
            </a:fld>
            <a:endParaRPr lang="zh-TW" altLang="en-US">
              <a:solidFill>
                <a:prstClr val="black"/>
              </a:solidFill>
            </a:endParaRPr>
          </a:p>
        </p:txBody>
      </p:sp>
    </p:spTree>
    <p:extLst>
      <p:ext uri="{BB962C8B-B14F-4D97-AF65-F5344CB8AC3E}">
        <p14:creationId xmlns:p14="http://schemas.microsoft.com/office/powerpoint/2010/main" val="4277592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2663" y="744538"/>
            <a:ext cx="4816475" cy="3721100"/>
          </a:xfrm>
        </p:spPr>
      </p:sp>
      <p:sp>
        <p:nvSpPr>
          <p:cNvPr id="3" name="Notes Placeholder 2"/>
          <p:cNvSpPr>
            <a:spLocks noGrp="1"/>
          </p:cNvSpPr>
          <p:nvPr>
            <p:ph type="body" idx="1"/>
          </p:nvPr>
        </p:nvSpPr>
        <p:spPr/>
        <p:txBody>
          <a:bodyPr/>
          <a:lstStyle/>
          <a:p>
            <a:endParaRPr lang="zh-TW" altLang="en-US" dirty="0"/>
          </a:p>
        </p:txBody>
      </p:sp>
      <p:sp>
        <p:nvSpPr>
          <p:cNvPr id="4" name="Slide Number Placeholder 3"/>
          <p:cNvSpPr>
            <a:spLocks noGrp="1"/>
          </p:cNvSpPr>
          <p:nvPr>
            <p:ph type="sldNum" sz="quarter" idx="10"/>
          </p:nvPr>
        </p:nvSpPr>
        <p:spPr/>
        <p:txBody>
          <a:bodyPr/>
          <a:lstStyle/>
          <a:p>
            <a:fld id="{E3EF1190-5DD3-4B94-940D-C0E3CC6E7BF4}" type="slidenum">
              <a:rPr lang="zh-TW" altLang="en-US" smtClean="0">
                <a:solidFill>
                  <a:prstClr val="black"/>
                </a:solidFill>
              </a:rPr>
              <a:pPr/>
              <a:t>50</a:t>
            </a:fld>
            <a:endParaRPr lang="zh-TW" altLang="en-US">
              <a:solidFill>
                <a:prstClr val="black"/>
              </a:solidFill>
            </a:endParaRPr>
          </a:p>
        </p:txBody>
      </p:sp>
    </p:spTree>
    <p:extLst>
      <p:ext uri="{BB962C8B-B14F-4D97-AF65-F5344CB8AC3E}">
        <p14:creationId xmlns:p14="http://schemas.microsoft.com/office/powerpoint/2010/main" val="3085384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3EF1190-5DD3-4B94-940D-C0E3CC6E7BF4}" type="slidenum">
              <a:rPr lang="zh-TW" altLang="en-US" smtClean="0">
                <a:solidFill>
                  <a:prstClr val="black"/>
                </a:solidFill>
              </a:rPr>
              <a:pPr/>
              <a:t>4</a:t>
            </a:fld>
            <a:endParaRPr lang="zh-TW" altLang="en-US">
              <a:solidFill>
                <a:prstClr val="black"/>
              </a:solidFill>
            </a:endParaRPr>
          </a:p>
        </p:txBody>
      </p:sp>
    </p:spTree>
    <p:extLst>
      <p:ext uri="{BB962C8B-B14F-4D97-AF65-F5344CB8AC3E}">
        <p14:creationId xmlns:p14="http://schemas.microsoft.com/office/powerpoint/2010/main" val="2026086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33538" y="744538"/>
            <a:ext cx="2851150" cy="2203450"/>
          </a:xfrm>
        </p:spPr>
      </p:sp>
      <p:sp>
        <p:nvSpPr>
          <p:cNvPr id="4" name="Slide Number Placeholder 3"/>
          <p:cNvSpPr>
            <a:spLocks noGrp="1"/>
          </p:cNvSpPr>
          <p:nvPr>
            <p:ph type="sldNum" sz="quarter" idx="10"/>
          </p:nvPr>
        </p:nvSpPr>
        <p:spPr/>
        <p:txBody>
          <a:bodyPr/>
          <a:lstStyle/>
          <a:p>
            <a:fld id="{DFA6DC0F-00C0-48CB-BFD3-E923E37ECD77}" type="slidenum">
              <a:rPr lang="en-GB" smtClean="0">
                <a:solidFill>
                  <a:prstClr val="black"/>
                </a:solidFill>
              </a:rPr>
              <a:pPr/>
              <a:t>51</a:t>
            </a:fld>
            <a:endParaRPr lang="en-GB">
              <a:solidFill>
                <a:prstClr val="black"/>
              </a:solidFill>
            </a:endParaRPr>
          </a:p>
        </p:txBody>
      </p:sp>
      <p:sp>
        <p:nvSpPr>
          <p:cNvPr id="7" name="Notes Placeholder 6"/>
          <p:cNvSpPr>
            <a:spLocks noGrp="1"/>
          </p:cNvSpPr>
          <p:nvPr>
            <p:ph type="body" idx="1"/>
          </p:nvPr>
        </p:nvSpPr>
        <p:spPr>
          <a:xfrm>
            <a:off x="306111" y="3235404"/>
            <a:ext cx="6336333" cy="6335691"/>
          </a:xfrm>
        </p:spPr>
        <p:txBody>
          <a:bodyPr/>
          <a:lstStyle/>
          <a:p>
            <a:pPr marL="0" lvl="1" indent="0" defTabSz="842608">
              <a:lnSpc>
                <a:spcPct val="150000"/>
              </a:lnSpc>
              <a:spcBef>
                <a:spcPct val="0"/>
              </a:spcBef>
              <a:spcAft>
                <a:spcPct val="15000"/>
              </a:spcAft>
              <a:buNone/>
            </a:pPr>
            <a:r>
              <a:rPr lang="zh-TW" altLang="en-US" sz="1900" b="1" dirty="0" smtClean="0">
                <a:ea typeface="微軟正黑體" pitchFamily="34" charset="-120"/>
                <a:cs typeface="Calibri" pitchFamily="34" charset="0"/>
              </a:rPr>
              <a:t>攸關活動</a:t>
            </a:r>
            <a:endParaRPr lang="en-US" altLang="zh-TW" sz="1900" b="1" dirty="0" smtClean="0">
              <a:ea typeface="微軟正黑體" pitchFamily="34" charset="-120"/>
              <a:cs typeface="Calibri" pitchFamily="34" charset="0"/>
            </a:endParaRPr>
          </a:p>
          <a:p>
            <a:pPr marL="171056" lvl="1" indent="-171056" defTabSz="842608">
              <a:lnSpc>
                <a:spcPct val="150000"/>
              </a:lnSpc>
              <a:spcBef>
                <a:spcPct val="0"/>
              </a:spcBef>
              <a:spcAft>
                <a:spcPct val="15000"/>
              </a:spcAft>
              <a:buChar char="••"/>
            </a:pPr>
            <a:r>
              <a:rPr lang="en-US" altLang="zh-TW" sz="1900" dirty="0" smtClean="0">
                <a:ea typeface="微軟正黑體" pitchFamily="34" charset="-120"/>
                <a:cs typeface="Calibri" pitchFamily="34" charset="0"/>
              </a:rPr>
              <a:t>IFRS</a:t>
            </a:r>
            <a:r>
              <a:rPr lang="zh-TW" altLang="en-US" sz="1900" dirty="0" smtClean="0">
                <a:ea typeface="微軟正黑體" pitchFamily="34" charset="-120"/>
                <a:cs typeface="Calibri" pitchFamily="34" charset="0"/>
              </a:rPr>
              <a:t> </a:t>
            </a:r>
            <a:r>
              <a:rPr lang="en-US" altLang="zh-TW" sz="1900" dirty="0">
                <a:ea typeface="微軟正黑體" pitchFamily="34" charset="-120"/>
                <a:cs typeface="Calibri" pitchFamily="34" charset="0"/>
              </a:rPr>
              <a:t>10 </a:t>
            </a:r>
            <a:r>
              <a:rPr lang="zh-TW" altLang="en-US" sz="1900" dirty="0">
                <a:ea typeface="微軟正黑體" pitchFamily="34" charset="-120"/>
                <a:cs typeface="Calibri" pitchFamily="34" charset="0"/>
              </a:rPr>
              <a:t>使用</a:t>
            </a:r>
            <a:r>
              <a:rPr lang="zh-TW" altLang="en-US" sz="1900" b="1" dirty="0">
                <a:solidFill>
                  <a:srgbClr val="0070C0"/>
                </a:solidFill>
                <a:ea typeface="微軟正黑體" pitchFamily="34" charset="-120"/>
                <a:cs typeface="Calibri" pitchFamily="34" charset="0"/>
              </a:rPr>
              <a:t>控制</a:t>
            </a:r>
            <a:r>
              <a:rPr lang="zh-TW" altLang="en-US" sz="1900" dirty="0">
                <a:ea typeface="微軟正黑體" pitchFamily="34" charset="-120"/>
                <a:cs typeface="Calibri" pitchFamily="34" charset="0"/>
              </a:rPr>
              <a:t>為單一合併基礎，適用於所有企業</a:t>
            </a:r>
          </a:p>
          <a:p>
            <a:pPr marL="171056" lvl="1" indent="-171056" defTabSz="842608">
              <a:lnSpc>
                <a:spcPct val="150000"/>
              </a:lnSpc>
              <a:spcBef>
                <a:spcPct val="0"/>
              </a:spcBef>
              <a:spcAft>
                <a:spcPct val="15000"/>
              </a:spcAft>
              <a:buChar char="••"/>
            </a:pPr>
            <a:r>
              <a:rPr lang="zh-TW" altLang="en-US" sz="1900" dirty="0">
                <a:ea typeface="微軟正黑體" pitchFamily="34" charset="-120"/>
                <a:cs typeface="Calibri" pitchFamily="34" charset="0"/>
              </a:rPr>
              <a:t>投資者對被投資者是否取得控制，需評估其是否具有</a:t>
            </a:r>
            <a:r>
              <a:rPr lang="zh-TW" altLang="en-US" sz="1900" b="1" dirty="0">
                <a:solidFill>
                  <a:srgbClr val="0070C0"/>
                </a:solidFill>
                <a:ea typeface="微軟正黑體" pitchFamily="34" charset="-120"/>
                <a:cs typeface="Calibri" pitchFamily="34" charset="0"/>
              </a:rPr>
              <a:t>主導</a:t>
            </a:r>
            <a:r>
              <a:rPr lang="zh-TW" altLang="en-US" sz="1900" b="1" u="sng" dirty="0">
                <a:solidFill>
                  <a:srgbClr val="0070C0"/>
                </a:solidFill>
                <a:ea typeface="微軟正黑體" pitchFamily="34" charset="-120"/>
                <a:cs typeface="Calibri" pitchFamily="34" charset="0"/>
              </a:rPr>
              <a:t>攸關活動</a:t>
            </a:r>
            <a:r>
              <a:rPr lang="zh-TW" altLang="en-US" sz="1900" dirty="0">
                <a:ea typeface="微軟正黑體" pitchFamily="34" charset="-120"/>
                <a:cs typeface="Calibri" pitchFamily="34" charset="0"/>
              </a:rPr>
              <a:t>之能力</a:t>
            </a:r>
          </a:p>
          <a:p>
            <a:pPr marL="171056" lvl="1" indent="-171056" defTabSz="842608">
              <a:lnSpc>
                <a:spcPct val="150000"/>
              </a:lnSpc>
              <a:spcBef>
                <a:spcPct val="0"/>
              </a:spcBef>
              <a:spcAft>
                <a:spcPct val="15000"/>
              </a:spcAft>
              <a:buChar char="••"/>
            </a:pPr>
            <a:r>
              <a:rPr lang="zh-TW" altLang="en-US" sz="1900" dirty="0">
                <a:solidFill>
                  <a:srgbClr val="00B050"/>
                </a:solidFill>
                <a:ea typeface="微軟正黑體" pitchFamily="34" charset="-120"/>
                <a:cs typeface="Calibri" pitchFamily="34" charset="0"/>
              </a:rPr>
              <a:t>風險報酬模式</a:t>
            </a:r>
            <a:r>
              <a:rPr lang="zh-TW" altLang="en-US" sz="1900" dirty="0">
                <a:ea typeface="微軟正黑體" pitchFamily="34" charset="-120"/>
                <a:cs typeface="Calibri" pitchFamily="34" charset="0"/>
              </a:rPr>
              <a:t>非決定是否合併之唯一</a:t>
            </a:r>
            <a:r>
              <a:rPr lang="zh-TW" altLang="en-US" sz="1900" dirty="0" smtClean="0">
                <a:ea typeface="微軟正黑體" pitchFamily="34" charset="-120"/>
                <a:cs typeface="Calibri" pitchFamily="34" charset="0"/>
              </a:rPr>
              <a:t>考量</a:t>
            </a:r>
            <a:endParaRPr lang="en-US" altLang="zh-TW" sz="1900" dirty="0" smtClean="0">
              <a:ea typeface="微軟正黑體" pitchFamily="34" charset="-120"/>
              <a:cs typeface="Calibri" pitchFamily="34" charset="0"/>
            </a:endParaRPr>
          </a:p>
          <a:p>
            <a:pPr marL="0" lvl="1" indent="0" defTabSz="844550">
              <a:lnSpc>
                <a:spcPct val="150000"/>
              </a:lnSpc>
              <a:spcBef>
                <a:spcPct val="0"/>
              </a:spcBef>
              <a:spcAft>
                <a:spcPct val="15000"/>
              </a:spcAft>
              <a:buFontTx/>
              <a:buNone/>
            </a:pPr>
            <a:r>
              <a:rPr lang="en-US" altLang="zh-TW" sz="1900" dirty="0" smtClean="0">
                <a:solidFill>
                  <a:prstClr val="black">
                    <a:hueOff val="0"/>
                    <a:satOff val="0"/>
                    <a:lumOff val="0"/>
                    <a:alphaOff val="0"/>
                  </a:prstClr>
                </a:solidFill>
                <a:ea typeface="微軟正黑體" pitchFamily="34" charset="-120"/>
                <a:cs typeface="Calibri" pitchFamily="34" charset="0"/>
              </a:rPr>
              <a:t>IAS 27</a:t>
            </a:r>
            <a:r>
              <a:rPr lang="zh-TW" altLang="en-US" sz="1900" dirty="0" smtClean="0">
                <a:solidFill>
                  <a:prstClr val="black">
                    <a:hueOff val="0"/>
                    <a:satOff val="0"/>
                    <a:lumOff val="0"/>
                    <a:alphaOff val="0"/>
                  </a:prstClr>
                </a:solidFill>
                <a:ea typeface="微軟正黑體" pitchFamily="34" charset="-120"/>
                <a:cs typeface="Calibri" pitchFamily="34" charset="0"/>
              </a:rPr>
              <a:t>以</a:t>
            </a:r>
            <a:r>
              <a:rPr lang="zh-TW" altLang="en-US" sz="1900" b="1" dirty="0" smtClean="0">
                <a:solidFill>
                  <a:srgbClr val="0070C0"/>
                </a:solidFill>
                <a:ea typeface="微軟正黑體" pitchFamily="34" charset="-120"/>
                <a:cs typeface="Calibri" pitchFamily="34" charset="0"/>
              </a:rPr>
              <a:t>控制</a:t>
            </a:r>
            <a:r>
              <a:rPr lang="zh-TW" altLang="en-US" sz="1900" dirty="0" smtClean="0">
                <a:solidFill>
                  <a:prstClr val="black">
                    <a:hueOff val="0"/>
                    <a:satOff val="0"/>
                    <a:lumOff val="0"/>
                    <a:alphaOff val="0"/>
                  </a:prstClr>
                </a:solidFill>
                <a:ea typeface="微軟正黑體" pitchFamily="34" charset="-120"/>
                <a:cs typeface="Calibri" pitchFamily="34" charset="0"/>
              </a:rPr>
              <a:t>為合併之基礎，強調主導</a:t>
            </a:r>
            <a:r>
              <a:rPr lang="zh-TW" altLang="en-US" sz="1900" dirty="0" smtClean="0">
                <a:solidFill>
                  <a:prstClr val="black">
                    <a:hueOff val="0"/>
                    <a:satOff val="0"/>
                    <a:lumOff val="0"/>
                    <a:alphaOff val="0"/>
                  </a:prstClr>
                </a:solidFill>
                <a:ea typeface="微軟正黑體" pitchFamily="34" charset="-120"/>
              </a:rPr>
              <a:t>某一個體之</a:t>
            </a:r>
            <a:r>
              <a:rPr lang="zh-TW" altLang="en-US" sz="1900" b="1" dirty="0" smtClean="0">
                <a:solidFill>
                  <a:prstClr val="black">
                    <a:hueOff val="0"/>
                    <a:satOff val="0"/>
                    <a:lumOff val="0"/>
                    <a:alphaOff val="0"/>
                  </a:prstClr>
                </a:solidFill>
                <a:ea typeface="微軟正黑體" pitchFamily="34" charset="-120"/>
              </a:rPr>
              <a:t>財務及營運政策</a:t>
            </a:r>
            <a:r>
              <a:rPr lang="zh-TW" altLang="en-US" sz="1900" dirty="0" smtClean="0">
                <a:solidFill>
                  <a:prstClr val="black">
                    <a:hueOff val="0"/>
                    <a:satOff val="0"/>
                    <a:lumOff val="0"/>
                    <a:alphaOff val="0"/>
                  </a:prstClr>
                </a:solidFill>
                <a:ea typeface="微軟正黑體" pitchFamily="34" charset="-120"/>
              </a:rPr>
              <a:t>之權力，以從其活動中獲取利益</a:t>
            </a:r>
            <a:endParaRPr lang="zh-TW" altLang="en-US" sz="1900" dirty="0" smtClean="0">
              <a:solidFill>
                <a:prstClr val="black">
                  <a:hueOff val="0"/>
                  <a:satOff val="0"/>
                  <a:lumOff val="0"/>
                  <a:alphaOff val="0"/>
                </a:prstClr>
              </a:solidFill>
              <a:ea typeface="微軟正黑體" pitchFamily="34" charset="-120"/>
              <a:cs typeface="Calibri" pitchFamily="34" charset="0"/>
            </a:endParaRPr>
          </a:p>
          <a:p>
            <a:pPr marL="0" lvl="1" indent="0" defTabSz="844550">
              <a:lnSpc>
                <a:spcPct val="150000"/>
              </a:lnSpc>
              <a:spcBef>
                <a:spcPct val="0"/>
              </a:spcBef>
              <a:spcAft>
                <a:spcPct val="15000"/>
              </a:spcAft>
              <a:buFontTx/>
              <a:buNone/>
            </a:pPr>
            <a:r>
              <a:rPr lang="en-US" altLang="zh-TW" sz="1900" dirty="0" smtClean="0">
                <a:solidFill>
                  <a:prstClr val="black">
                    <a:hueOff val="0"/>
                    <a:satOff val="0"/>
                    <a:lumOff val="0"/>
                    <a:alphaOff val="0"/>
                  </a:prstClr>
                </a:solidFill>
                <a:ea typeface="微軟正黑體" pitchFamily="34" charset="-120"/>
                <a:cs typeface="Calibri" pitchFamily="34" charset="0"/>
              </a:rPr>
              <a:t>SIC</a:t>
            </a:r>
            <a:r>
              <a:rPr lang="zh-TW" altLang="en-US" sz="1900" dirty="0" smtClean="0">
                <a:solidFill>
                  <a:prstClr val="black">
                    <a:hueOff val="0"/>
                    <a:satOff val="0"/>
                    <a:lumOff val="0"/>
                    <a:alphaOff val="0"/>
                  </a:prstClr>
                </a:solidFill>
                <a:ea typeface="微軟正黑體" pitchFamily="34" charset="-120"/>
                <a:cs typeface="Calibri" pitchFamily="34" charset="0"/>
              </a:rPr>
              <a:t> </a:t>
            </a:r>
            <a:r>
              <a:rPr lang="en-US" altLang="zh-TW" sz="1900" dirty="0" smtClean="0">
                <a:solidFill>
                  <a:prstClr val="black">
                    <a:hueOff val="0"/>
                    <a:satOff val="0"/>
                    <a:lumOff val="0"/>
                    <a:alphaOff val="0"/>
                  </a:prstClr>
                </a:solidFill>
                <a:ea typeface="微軟正黑體" pitchFamily="34" charset="-120"/>
                <a:cs typeface="Calibri" pitchFamily="34" charset="0"/>
              </a:rPr>
              <a:t>12</a:t>
            </a:r>
            <a:r>
              <a:rPr lang="zh-TW" altLang="en-US" sz="1900" dirty="0" smtClean="0">
                <a:solidFill>
                  <a:prstClr val="black">
                    <a:hueOff val="0"/>
                    <a:satOff val="0"/>
                    <a:lumOff val="0"/>
                    <a:alphaOff val="0"/>
                  </a:prstClr>
                </a:solidFill>
                <a:ea typeface="微軟正黑體" pitchFamily="34" charset="-120"/>
                <a:cs typeface="Calibri" pitchFamily="34" charset="0"/>
              </a:rPr>
              <a:t>以</a:t>
            </a:r>
            <a:r>
              <a:rPr lang="zh-TW" altLang="en-US" sz="1900" b="1" dirty="0" smtClean="0">
                <a:solidFill>
                  <a:srgbClr val="00B050"/>
                </a:solidFill>
                <a:ea typeface="微軟正黑體" pitchFamily="34" charset="-120"/>
                <a:cs typeface="Calibri" pitchFamily="34" charset="0"/>
              </a:rPr>
              <a:t>風險報酬</a:t>
            </a:r>
            <a:r>
              <a:rPr lang="zh-TW" altLang="en-US" sz="1900" dirty="0" smtClean="0">
                <a:solidFill>
                  <a:prstClr val="black">
                    <a:hueOff val="0"/>
                    <a:satOff val="0"/>
                    <a:lumOff val="0"/>
                    <a:alphaOff val="0"/>
                  </a:prstClr>
                </a:solidFill>
                <a:ea typeface="微軟正黑體" pitchFamily="34" charset="-120"/>
                <a:cs typeface="Calibri" pitchFamily="34" charset="0"/>
              </a:rPr>
              <a:t>模式來評估對</a:t>
            </a:r>
            <a:r>
              <a:rPr lang="zh-TW" altLang="en-US" sz="1900" dirty="0" smtClean="0">
                <a:solidFill>
                  <a:srgbClr val="0070C0"/>
                </a:solidFill>
                <a:ea typeface="微軟正黑體" pitchFamily="34" charset="-120"/>
                <a:cs typeface="Calibri" pitchFamily="34" charset="0"/>
              </a:rPr>
              <a:t>特殊目的個體</a:t>
            </a:r>
            <a:r>
              <a:rPr lang="en-US" altLang="zh-TW" sz="1900" dirty="0" smtClean="0">
                <a:solidFill>
                  <a:prstClr val="black">
                    <a:hueOff val="0"/>
                    <a:satOff val="0"/>
                    <a:lumOff val="0"/>
                    <a:alphaOff val="0"/>
                  </a:prstClr>
                </a:solidFill>
                <a:ea typeface="微軟正黑體" pitchFamily="34" charset="-120"/>
                <a:cs typeface="Calibri" pitchFamily="34" charset="0"/>
              </a:rPr>
              <a:t>(SPE)</a:t>
            </a:r>
            <a:r>
              <a:rPr lang="zh-TW" altLang="en-US" sz="1900" dirty="0" smtClean="0">
                <a:solidFill>
                  <a:prstClr val="black">
                    <a:hueOff val="0"/>
                    <a:satOff val="0"/>
                    <a:lumOff val="0"/>
                    <a:alphaOff val="0"/>
                  </a:prstClr>
                </a:solidFill>
                <a:ea typeface="微軟正黑體" pitchFamily="34" charset="-120"/>
                <a:cs typeface="Calibri" pitchFamily="34" charset="0"/>
              </a:rPr>
              <a:t>之控制</a:t>
            </a:r>
          </a:p>
          <a:p>
            <a:pPr marL="0" lvl="1" indent="0" defTabSz="842608">
              <a:lnSpc>
                <a:spcPct val="150000"/>
              </a:lnSpc>
              <a:spcBef>
                <a:spcPct val="0"/>
              </a:spcBef>
              <a:spcAft>
                <a:spcPct val="15000"/>
              </a:spcAft>
              <a:buNone/>
            </a:pPr>
            <a:endParaRPr lang="en-US" altLang="zh-TW" sz="1900" dirty="0" smtClean="0">
              <a:ea typeface="微軟正黑體" pitchFamily="34" charset="-120"/>
              <a:cs typeface="Calibri" pitchFamily="34" charset="0"/>
            </a:endParaRPr>
          </a:p>
          <a:p>
            <a:pPr marL="171056" lvl="1" indent="-171056" defTabSz="842608">
              <a:lnSpc>
                <a:spcPct val="150000"/>
              </a:lnSpc>
              <a:spcBef>
                <a:spcPct val="0"/>
              </a:spcBef>
              <a:spcAft>
                <a:spcPct val="15000"/>
              </a:spcAft>
              <a:buChar char="••"/>
            </a:pPr>
            <a:endParaRPr lang="en-US" altLang="zh-TW" sz="1900" dirty="0" smtClean="0">
              <a:ea typeface="微軟正黑體" pitchFamily="34" charset="-120"/>
              <a:cs typeface="Calibri" pitchFamily="34" charset="0"/>
            </a:endParaRPr>
          </a:p>
          <a:p>
            <a:pPr marL="0" marR="0" lvl="1" indent="0" algn="l" defTabSz="889000" rtl="0" eaLnBrk="1" fontAlgn="auto" latinLnBrk="0" hangingPunct="1">
              <a:lnSpc>
                <a:spcPct val="150000"/>
              </a:lnSpc>
              <a:spcBef>
                <a:spcPct val="0"/>
              </a:spcBef>
              <a:spcAft>
                <a:spcPct val="15000"/>
              </a:spcAft>
              <a:buClrTx/>
              <a:buSzTx/>
              <a:buFontTx/>
              <a:buNone/>
              <a:tabLst/>
              <a:defRPr/>
            </a:pPr>
            <a:r>
              <a:rPr kumimoji="0" lang="zh-TW" altLang="en-US" sz="2000" b="1"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實質性權利</a:t>
            </a:r>
            <a:endParaRPr kumimoji="0" lang="en-US" altLang="zh-TW" sz="2000" b="1"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endParaRPr>
          </a:p>
          <a:p>
            <a:pPr marL="0" marR="0" lvl="1" indent="0" algn="l" defTabSz="889000" rtl="0" eaLnBrk="1" fontAlgn="auto" latinLnBrk="0" hangingPunct="1">
              <a:lnSpc>
                <a:spcPct val="150000"/>
              </a:lnSpc>
              <a:spcBef>
                <a:spcPct val="0"/>
              </a:spcBef>
              <a:spcAft>
                <a:spcPct val="15000"/>
              </a:spcAft>
              <a:buClrTx/>
              <a:buSzTx/>
              <a:buFontTx/>
              <a:buNone/>
              <a:tabLst/>
              <a:defRPr/>
            </a:pPr>
            <a:r>
              <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IFRS</a:t>
            </a: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 </a:t>
            </a:r>
            <a:r>
              <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10</a:t>
            </a:r>
          </a:p>
          <a:p>
            <a:pPr marL="228600" marR="0" lvl="1" indent="-228600" algn="l" defTabSz="889000" rtl="0" eaLnBrk="1" fontAlgn="auto" latinLnBrk="0" hangingPunct="1">
              <a:lnSpc>
                <a:spcPct val="150000"/>
              </a:lnSpc>
              <a:spcBef>
                <a:spcPct val="0"/>
              </a:spcBef>
              <a:spcAft>
                <a:spcPct val="15000"/>
              </a:spcAft>
              <a:buClrTx/>
              <a:buSzTx/>
              <a:buFontTx/>
              <a:buChar char="••"/>
              <a:tabLst/>
              <a:defRPr/>
            </a:pPr>
            <a:r>
              <a:rPr kumimoji="0" lang="zh-TW"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潛在表決權</a:t>
            </a: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僅於該權利</a:t>
            </a:r>
            <a:r>
              <a:rPr kumimoji="0" lang="zh-TW"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具</a:t>
            </a:r>
            <a:r>
              <a:rPr kumimoji="0" lang="zh-TW" altLang="zh-TW" sz="2000" b="1" i="0" u="sng" strike="noStrike" kern="1200" cap="none" spc="0" normalizeH="0" baseline="0" noProof="0" dirty="0" smtClean="0">
                <a:ln>
                  <a:noFill/>
                </a:ln>
                <a:solidFill>
                  <a:srgbClr val="0070C0"/>
                </a:solidFill>
                <a:effectLst/>
                <a:uLnTx/>
                <a:uFillTx/>
                <a:latin typeface="+mn-lt"/>
                <a:ea typeface="微軟正黑體" pitchFamily="34" charset="-120"/>
                <a:cs typeface="Calibri" pitchFamily="34" charset="0"/>
              </a:rPr>
              <a:t>實質</a:t>
            </a:r>
            <a:r>
              <a:rPr kumimoji="0" lang="zh-TW" altLang="en-US" sz="2000" b="1" i="0" u="sng" strike="noStrike" kern="1200" cap="none" spc="0" normalizeH="0" baseline="0" noProof="0" dirty="0" smtClean="0">
                <a:ln>
                  <a:noFill/>
                </a:ln>
                <a:solidFill>
                  <a:srgbClr val="0070C0"/>
                </a:solidFill>
                <a:effectLst/>
                <a:uLnTx/>
                <a:uFillTx/>
                <a:latin typeface="+mn-lt"/>
                <a:ea typeface="微軟正黑體" pitchFamily="34" charset="-120"/>
                <a:cs typeface="Calibri" pitchFamily="34" charset="0"/>
              </a:rPr>
              <a:t>性</a:t>
            </a:r>
            <a:r>
              <a:rPr kumimoji="0" lang="en-US" altLang="zh-TW" sz="2000" b="1" i="0" u="sng"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(substantive)</a:t>
            </a:r>
            <a:r>
              <a:rPr kumimoji="0" lang="zh-TW"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時，</a:t>
            </a: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始予</a:t>
            </a:r>
            <a:r>
              <a:rPr kumimoji="0" lang="zh-TW"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考量。</a:t>
            </a:r>
            <a:r>
              <a:rPr kumimoji="0" lang="en-US" altLang="zh-TW" sz="1800" b="0" i="0" u="none" strike="noStrike" kern="1200" cap="none" spc="0" normalizeH="0" baseline="0" noProof="0" dirty="0" smtClean="0">
                <a:ln>
                  <a:noFill/>
                </a:ln>
                <a:solidFill>
                  <a:srgbClr val="9BBB59">
                    <a:lumMod val="50000"/>
                  </a:srgbClr>
                </a:solidFill>
                <a:effectLst/>
                <a:uLnTx/>
                <a:uFillTx/>
                <a:latin typeface="+mn-lt"/>
                <a:ea typeface="微軟正黑體" pitchFamily="34" charset="-120"/>
                <a:cs typeface="Calibri" pitchFamily="34" charset="0"/>
              </a:rPr>
              <a:t>(</a:t>
            </a:r>
            <a:r>
              <a:rPr kumimoji="0" lang="zh-TW" altLang="en-US" sz="1800" b="0" i="0" u="none" strike="noStrike" kern="1200" cap="none" spc="0" normalizeH="0" baseline="0" noProof="0" dirty="0" smtClean="0">
                <a:ln>
                  <a:noFill/>
                </a:ln>
                <a:solidFill>
                  <a:srgbClr val="4F81BD">
                    <a:lumMod val="75000"/>
                  </a:srgbClr>
                </a:solidFill>
                <a:effectLst/>
                <a:uLnTx/>
                <a:uFillTx/>
                <a:latin typeface="+mn-lt"/>
                <a:ea typeface="微軟正黑體" pitchFamily="34" charset="-120"/>
                <a:cs typeface="Calibri" pitchFamily="34" charset="0"/>
              </a:rPr>
              <a:t>考量條件、條款、能力等</a:t>
            </a:r>
            <a:r>
              <a:rPr kumimoji="0" lang="en-US" altLang="zh-TW" sz="1800" b="0" i="0" u="none" strike="noStrike" kern="1200" cap="none" spc="0" normalizeH="0" baseline="0" noProof="0" dirty="0" smtClean="0">
                <a:ln>
                  <a:noFill/>
                </a:ln>
                <a:solidFill>
                  <a:srgbClr val="9BBB59">
                    <a:lumMod val="50000"/>
                  </a:srgbClr>
                </a:solidFill>
                <a:effectLst/>
                <a:uLnTx/>
                <a:uFillTx/>
                <a:latin typeface="+mn-lt"/>
                <a:ea typeface="微軟正黑體" pitchFamily="34" charset="-120"/>
                <a:cs typeface="Calibri" pitchFamily="34" charset="0"/>
              </a:rPr>
              <a:t>)</a:t>
            </a:r>
            <a:endParaRPr kumimoji="0" lang="zh-TW" altLang="en-US" sz="2000" b="0" i="0" u="none" strike="noStrike" kern="1200" cap="none" spc="0" normalizeH="0" baseline="0" noProof="0" dirty="0" smtClean="0">
              <a:ln>
                <a:noFill/>
              </a:ln>
              <a:solidFill>
                <a:srgbClr val="9BBB59">
                  <a:lumMod val="50000"/>
                </a:srgbClr>
              </a:solidFill>
              <a:effectLst/>
              <a:uLnTx/>
              <a:uFillTx/>
              <a:latin typeface="+mn-lt"/>
              <a:ea typeface="微軟正黑體" pitchFamily="34" charset="-120"/>
              <a:cs typeface="Calibri" pitchFamily="34" charset="0"/>
            </a:endParaRPr>
          </a:p>
          <a:p>
            <a:pPr marL="228600" marR="0" lvl="1" indent="-228600" algn="l" defTabSz="889000" rtl="0" eaLnBrk="1" fontAlgn="auto" latinLnBrk="0" hangingPunct="1">
              <a:lnSpc>
                <a:spcPct val="150000"/>
              </a:lnSpc>
              <a:spcBef>
                <a:spcPct val="0"/>
              </a:spcBef>
              <a:spcAft>
                <a:spcPct val="15000"/>
              </a:spcAft>
              <a:buClrTx/>
              <a:buSzTx/>
              <a:buFontTx/>
              <a:buChar char="••"/>
              <a:tabLst/>
              <a:defRPr/>
            </a:pP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為具實質性，當需要作有關</a:t>
            </a:r>
            <a:r>
              <a:rPr kumimoji="0" lang="zh-TW" altLang="en-US" sz="2000" b="0" i="0" u="none" strike="noStrike" kern="1200" cap="none" spc="0" normalizeH="0" baseline="0" noProof="0" dirty="0" smtClean="0">
                <a:ln>
                  <a:noFill/>
                </a:ln>
                <a:solidFill>
                  <a:srgbClr val="C00000"/>
                </a:solidFill>
                <a:effectLst/>
                <a:uLnTx/>
                <a:uFillTx/>
                <a:latin typeface="+mn-lt"/>
                <a:ea typeface="微軟正黑體" pitchFamily="34" charset="-120"/>
                <a:cs typeface="Calibri" pitchFamily="34" charset="0"/>
              </a:rPr>
              <a:t>攸關活動</a:t>
            </a: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方向之決策時，權利亦須可行使</a:t>
            </a:r>
            <a:r>
              <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a:t>
            </a:r>
            <a:r>
              <a:rPr kumimoji="0" lang="zh-TW" altLang="zh-TW" sz="2000" b="0" i="0" u="none" strike="noStrike" kern="1200" cap="none" spc="0" normalizeH="0" baseline="0" noProof="0" dirty="0" smtClean="0">
                <a:ln>
                  <a:noFill/>
                </a:ln>
                <a:solidFill>
                  <a:srgbClr val="0070C0"/>
                </a:solidFill>
                <a:effectLst/>
                <a:uLnTx/>
                <a:uFillTx/>
                <a:latin typeface="+mn-lt"/>
                <a:ea typeface="微軟正黑體" pitchFamily="34" charset="-120"/>
                <a:cs typeface="Calibri" pitchFamily="34" charset="0"/>
              </a:rPr>
              <a:t>並不限於目前已可行使</a:t>
            </a:r>
            <a:r>
              <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a:t>
            </a:r>
          </a:p>
          <a:p>
            <a:pPr marL="0" marR="0" lvl="1" indent="0" algn="l" defTabSz="889000" rtl="0" eaLnBrk="1" fontAlgn="auto" latinLnBrk="0" hangingPunct="1">
              <a:lnSpc>
                <a:spcPct val="150000"/>
              </a:lnSpc>
              <a:spcBef>
                <a:spcPct val="0"/>
              </a:spcBef>
              <a:spcAft>
                <a:spcPct val="15000"/>
              </a:spcAft>
              <a:buClrTx/>
              <a:buSzTx/>
              <a:buFontTx/>
              <a:buNone/>
              <a:tabLst/>
              <a:defRPr/>
            </a:pPr>
            <a:r>
              <a:rPr lang="en-US" altLang="zh-TW" sz="2400" dirty="0" smtClean="0">
                <a:solidFill>
                  <a:prstClr val="black">
                    <a:hueOff val="0"/>
                    <a:satOff val="0"/>
                    <a:lumOff val="0"/>
                    <a:alphaOff val="0"/>
                  </a:prstClr>
                </a:solidFill>
                <a:ea typeface="微軟正黑體" pitchFamily="34" charset="-120"/>
                <a:cs typeface="Calibri" pitchFamily="34" charset="0"/>
              </a:rPr>
              <a:t>IAS 27 </a:t>
            </a:r>
            <a:r>
              <a:rPr lang="zh-TW" altLang="zh-TW" sz="2400" dirty="0" smtClean="0">
                <a:solidFill>
                  <a:prstClr val="black">
                    <a:hueOff val="0"/>
                    <a:satOff val="0"/>
                    <a:lumOff val="0"/>
                    <a:alphaOff val="0"/>
                  </a:prstClr>
                </a:solidFill>
                <a:ea typeface="微軟正黑體" pitchFamily="34" charset="-120"/>
                <a:cs typeface="Calibri" pitchFamily="34" charset="0"/>
              </a:rPr>
              <a:t>在考量控制時，僅考慮</a:t>
            </a:r>
            <a:r>
              <a:rPr lang="zh-TW" altLang="en-US" sz="2400" b="1" dirty="0" smtClean="0">
                <a:solidFill>
                  <a:srgbClr val="0070C0"/>
                </a:solidFill>
                <a:ea typeface="微軟正黑體" pitchFamily="34" charset="-120"/>
                <a:cs typeface="Calibri" pitchFamily="34" charset="0"/>
              </a:rPr>
              <a:t>目前已</a:t>
            </a:r>
            <a:r>
              <a:rPr lang="zh-TW" altLang="zh-TW" sz="2400" b="1" dirty="0" smtClean="0">
                <a:solidFill>
                  <a:srgbClr val="0070C0"/>
                </a:solidFill>
                <a:ea typeface="微軟正黑體" pitchFamily="34" charset="-120"/>
                <a:cs typeface="Calibri" pitchFamily="34" charset="0"/>
              </a:rPr>
              <a:t>可行使</a:t>
            </a:r>
            <a:r>
              <a:rPr lang="zh-TW" altLang="zh-TW" sz="2400" dirty="0" smtClean="0">
                <a:solidFill>
                  <a:prstClr val="black">
                    <a:hueOff val="0"/>
                    <a:satOff val="0"/>
                    <a:lumOff val="0"/>
                    <a:alphaOff val="0"/>
                  </a:prstClr>
                </a:solidFill>
                <a:ea typeface="微軟正黑體" pitchFamily="34" charset="-120"/>
                <a:cs typeface="Calibri" pitchFamily="34" charset="0"/>
              </a:rPr>
              <a:t>之</a:t>
            </a:r>
            <a:r>
              <a:rPr lang="zh-TW" altLang="zh-TW" sz="2400" b="1" dirty="0" smtClean="0">
                <a:solidFill>
                  <a:srgbClr val="0070C0"/>
                </a:solidFill>
                <a:ea typeface="微軟正黑體" pitchFamily="34" charset="-120"/>
                <a:cs typeface="Calibri" pitchFamily="34" charset="0"/>
              </a:rPr>
              <a:t>潛在表決權</a:t>
            </a:r>
            <a:r>
              <a:rPr lang="en-US" altLang="zh-TW" sz="2000" dirty="0" smtClean="0">
                <a:solidFill>
                  <a:srgbClr val="4F81BD">
                    <a:lumMod val="75000"/>
                  </a:srgbClr>
                </a:solidFill>
                <a:ea typeface="微軟正黑體" pitchFamily="34" charset="-120"/>
                <a:cs typeface="Calibri" pitchFamily="34" charset="0"/>
              </a:rPr>
              <a:t>(</a:t>
            </a:r>
            <a:r>
              <a:rPr lang="zh-TW" altLang="en-US" sz="2000" dirty="0" smtClean="0">
                <a:solidFill>
                  <a:srgbClr val="C00000"/>
                </a:solidFill>
                <a:ea typeface="微軟正黑體" pitchFamily="34" charset="-120"/>
                <a:cs typeface="Calibri" pitchFamily="34" charset="0"/>
              </a:rPr>
              <a:t>不論</a:t>
            </a:r>
            <a:r>
              <a:rPr lang="zh-TW" altLang="en-US" sz="2000" dirty="0" smtClean="0">
                <a:solidFill>
                  <a:srgbClr val="4F81BD">
                    <a:lumMod val="75000"/>
                  </a:srgbClr>
                </a:solidFill>
                <a:ea typeface="微軟正黑體" pitchFamily="34" charset="-120"/>
                <a:cs typeface="Calibri" pitchFamily="34" charset="0"/>
              </a:rPr>
              <a:t>是否為深價外或相關條件及條款</a:t>
            </a:r>
            <a:r>
              <a:rPr lang="zh-TW" altLang="en-US" sz="2000" dirty="0" smtClean="0">
                <a:solidFill>
                  <a:srgbClr val="C00000"/>
                </a:solidFill>
                <a:ea typeface="微軟正黑體" pitchFamily="34" charset="-120"/>
                <a:cs typeface="Calibri" pitchFamily="34" charset="0"/>
              </a:rPr>
              <a:t>是否具實質性</a:t>
            </a:r>
            <a:r>
              <a:rPr lang="zh-TW" altLang="en-US" sz="2000" dirty="0" smtClean="0">
                <a:solidFill>
                  <a:srgbClr val="4F81BD">
                    <a:lumMod val="75000"/>
                  </a:srgbClr>
                </a:solidFill>
                <a:ea typeface="微軟正黑體" pitchFamily="34" charset="-120"/>
                <a:cs typeface="Calibri" pitchFamily="34" charset="0"/>
              </a:rPr>
              <a:t>，且</a:t>
            </a:r>
            <a:r>
              <a:rPr lang="zh-TW" altLang="en-US" sz="2000" dirty="0" smtClean="0">
                <a:solidFill>
                  <a:srgbClr val="C00000"/>
                </a:solidFill>
                <a:ea typeface="微軟正黑體" pitchFamily="34" charset="-120"/>
                <a:cs typeface="Calibri" pitchFamily="34" charset="0"/>
              </a:rPr>
              <a:t>不考量</a:t>
            </a:r>
            <a:r>
              <a:rPr lang="zh-TW" altLang="en-US" sz="2000" dirty="0" smtClean="0">
                <a:solidFill>
                  <a:srgbClr val="4F81BD">
                    <a:lumMod val="75000"/>
                  </a:srgbClr>
                </a:solidFill>
                <a:ea typeface="微軟正黑體" pitchFamily="34" charset="-120"/>
                <a:cs typeface="Calibri" pitchFamily="34" charset="0"/>
              </a:rPr>
              <a:t>管理階層執行之</a:t>
            </a:r>
            <a:r>
              <a:rPr lang="zh-TW" altLang="en-US" sz="2000" dirty="0" smtClean="0">
                <a:solidFill>
                  <a:srgbClr val="C00000"/>
                </a:solidFill>
                <a:ea typeface="微軟正黑體" pitchFamily="34" charset="-120"/>
                <a:cs typeface="Calibri" pitchFamily="34" charset="0"/>
              </a:rPr>
              <a:t>意圖</a:t>
            </a:r>
            <a:r>
              <a:rPr lang="zh-TW" altLang="en-US" sz="2000" dirty="0" smtClean="0">
                <a:solidFill>
                  <a:srgbClr val="4F81BD">
                    <a:lumMod val="75000"/>
                  </a:srgbClr>
                </a:solidFill>
                <a:ea typeface="微軟正黑體" pitchFamily="34" charset="-120"/>
                <a:cs typeface="Calibri" pitchFamily="34" charset="0"/>
              </a:rPr>
              <a:t>及企業之財務</a:t>
            </a:r>
            <a:r>
              <a:rPr lang="zh-TW" altLang="en-US" sz="2000" dirty="0" smtClean="0">
                <a:solidFill>
                  <a:srgbClr val="C00000"/>
                </a:solidFill>
                <a:ea typeface="微軟正黑體" pitchFamily="34" charset="-120"/>
                <a:cs typeface="Calibri" pitchFamily="34" charset="0"/>
              </a:rPr>
              <a:t>能力</a:t>
            </a:r>
            <a:r>
              <a:rPr lang="en-US" altLang="zh-TW" sz="2000" dirty="0" smtClean="0">
                <a:solidFill>
                  <a:srgbClr val="4F81BD">
                    <a:lumMod val="75000"/>
                  </a:srgbClr>
                </a:solidFill>
                <a:ea typeface="微軟正黑體" pitchFamily="34" charset="-120"/>
                <a:cs typeface="Calibri" pitchFamily="34" charset="0"/>
              </a:rPr>
              <a:t>)</a:t>
            </a:r>
            <a:endParaRPr lang="zh-TW" altLang="en-US" sz="2000" dirty="0" smtClean="0">
              <a:solidFill>
                <a:srgbClr val="4F81BD">
                  <a:lumMod val="75000"/>
                </a:srgbClr>
              </a:solidFill>
              <a:ea typeface="微軟正黑體" pitchFamily="34" charset="-120"/>
              <a:cs typeface="Calibri" pitchFamily="34" charset="0"/>
            </a:endParaRPr>
          </a:p>
          <a:p>
            <a:pPr marL="0" marR="0" lvl="1" indent="0" algn="l" defTabSz="889000" rtl="0" eaLnBrk="1" fontAlgn="auto" latinLnBrk="0" hangingPunct="1">
              <a:lnSpc>
                <a:spcPct val="150000"/>
              </a:lnSpc>
              <a:spcBef>
                <a:spcPct val="0"/>
              </a:spcBef>
              <a:spcAft>
                <a:spcPct val="15000"/>
              </a:spcAft>
              <a:buClrTx/>
              <a:buSzTx/>
              <a:buFontTx/>
              <a:buNone/>
              <a:tabLst/>
              <a:defRPr/>
            </a:pP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 </a:t>
            </a:r>
            <a:endPar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endParaRPr>
          </a:p>
          <a:p>
            <a:pPr marL="0" marR="0" lvl="1" indent="0" algn="l" defTabSz="889000" rtl="0" eaLnBrk="1" fontAlgn="auto" latinLnBrk="0" hangingPunct="1">
              <a:lnSpc>
                <a:spcPct val="150000"/>
              </a:lnSpc>
              <a:spcBef>
                <a:spcPct val="0"/>
              </a:spcBef>
              <a:spcAft>
                <a:spcPct val="15000"/>
              </a:spcAft>
              <a:buClrTx/>
              <a:buSzTx/>
              <a:buFontTx/>
              <a:buNone/>
              <a:tabLst/>
              <a:defRPr/>
            </a:pP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實質控制 </a:t>
            </a:r>
            <a:r>
              <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de</a:t>
            </a: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 </a:t>
            </a:r>
            <a:r>
              <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facto</a:t>
            </a: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 </a:t>
            </a:r>
            <a:r>
              <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rPr>
              <a:t>control</a:t>
            </a:r>
          </a:p>
          <a:p>
            <a:pPr marL="0" marR="0" lvl="1" indent="0" algn="l" defTabSz="889000" rtl="0" eaLnBrk="1" fontAlgn="auto" latinLnBrk="0" hangingPunct="1">
              <a:lnSpc>
                <a:spcPct val="150000"/>
              </a:lnSpc>
              <a:spcBef>
                <a:spcPct val="0"/>
              </a:spcBef>
              <a:spcAft>
                <a:spcPct val="15000"/>
              </a:spcAft>
              <a:buClrTx/>
              <a:buSzTx/>
              <a:buFontTx/>
              <a:buNone/>
              <a:tabLst/>
              <a:defRPr/>
            </a:pPr>
            <a:r>
              <a:rPr lang="en-US" altLang="zh-TW" sz="2000" dirty="0" smtClean="0">
                <a:solidFill>
                  <a:prstClr val="black">
                    <a:hueOff val="0"/>
                    <a:satOff val="0"/>
                    <a:lumOff val="0"/>
                    <a:alphaOff val="0"/>
                  </a:prstClr>
                </a:solidFill>
                <a:ea typeface="微軟正黑體" pitchFamily="34" charset="-120"/>
                <a:cs typeface="Calibri" pitchFamily="34" charset="0"/>
              </a:rPr>
              <a:t>IFRS 10 </a:t>
            </a:r>
            <a:r>
              <a:rPr lang="zh-TW" altLang="zh-TW" sz="2000" dirty="0" smtClean="0">
                <a:solidFill>
                  <a:prstClr val="black">
                    <a:hueOff val="0"/>
                    <a:satOff val="0"/>
                    <a:lumOff val="0"/>
                    <a:alphaOff val="0"/>
                  </a:prstClr>
                </a:solidFill>
                <a:ea typeface="微軟正黑體" pitchFamily="34" charset="-120"/>
                <a:cs typeface="Calibri" pitchFamily="34" charset="0"/>
              </a:rPr>
              <a:t>認為在持有</a:t>
            </a:r>
            <a:r>
              <a:rPr lang="zh-TW" altLang="zh-TW" sz="2000" dirty="0" smtClean="0">
                <a:solidFill>
                  <a:srgbClr val="C00000"/>
                </a:solidFill>
                <a:ea typeface="微軟正黑體" pitchFamily="34" charset="-120"/>
                <a:cs typeface="Calibri" pitchFamily="34" charset="0"/>
              </a:rPr>
              <a:t>未逾半數表決權</a:t>
            </a:r>
            <a:r>
              <a:rPr lang="zh-TW" altLang="zh-TW" sz="2000" dirty="0" smtClean="0">
                <a:solidFill>
                  <a:prstClr val="black">
                    <a:hueOff val="0"/>
                    <a:satOff val="0"/>
                    <a:lumOff val="0"/>
                    <a:alphaOff val="0"/>
                  </a:prstClr>
                </a:solidFill>
                <a:ea typeface="微軟正黑體" pitchFamily="34" charset="-120"/>
                <a:cs typeface="Calibri" pitchFamily="34" charset="0"/>
              </a:rPr>
              <a:t>情形下</a:t>
            </a:r>
            <a:r>
              <a:rPr lang="zh-TW" altLang="en-US" sz="2000" dirty="0" smtClean="0">
                <a:solidFill>
                  <a:prstClr val="black">
                    <a:hueOff val="0"/>
                    <a:satOff val="0"/>
                    <a:lumOff val="0"/>
                    <a:alphaOff val="0"/>
                  </a:prstClr>
                </a:solidFill>
                <a:ea typeface="微軟正黑體" pitchFamily="34" charset="-120"/>
                <a:cs typeface="Calibri" pitchFamily="34" charset="0"/>
              </a:rPr>
              <a:t>，</a:t>
            </a:r>
            <a:r>
              <a:rPr lang="zh-TW" altLang="zh-TW" sz="2000" dirty="0" smtClean="0">
                <a:solidFill>
                  <a:prstClr val="black">
                    <a:hueOff val="0"/>
                    <a:satOff val="0"/>
                    <a:lumOff val="0"/>
                    <a:alphaOff val="0"/>
                  </a:prstClr>
                </a:solidFill>
                <a:ea typeface="微軟正黑體" pitchFamily="34" charset="-120"/>
                <a:cs typeface="Calibri" pitchFamily="34" charset="0"/>
              </a:rPr>
              <a:t>投資者對被投資者仍可能具控制</a:t>
            </a:r>
            <a:r>
              <a:rPr lang="en-US" altLang="zh-TW" sz="2000" dirty="0" smtClean="0">
                <a:solidFill>
                  <a:prstClr val="black"/>
                </a:solidFill>
                <a:ea typeface="微軟正黑體" pitchFamily="34" charset="-120"/>
                <a:cs typeface="Calibri" pitchFamily="34" charset="0"/>
              </a:rPr>
              <a:t>(</a:t>
            </a:r>
            <a:r>
              <a:rPr lang="zh-TW" altLang="en-US" sz="2000" i="1" dirty="0" smtClean="0">
                <a:solidFill>
                  <a:srgbClr val="0070C0"/>
                </a:solidFill>
                <a:ea typeface="微軟正黑體" pitchFamily="34" charset="-120"/>
                <a:cs typeface="Calibri" pitchFamily="34" charset="0"/>
              </a:rPr>
              <a:t>實質控制 </a:t>
            </a:r>
            <a:r>
              <a:rPr lang="en-US" altLang="zh-TW" sz="2000" i="1" dirty="0" smtClean="0">
                <a:solidFill>
                  <a:srgbClr val="0070C0"/>
                </a:solidFill>
                <a:ea typeface="微軟正黑體" pitchFamily="34" charset="-120"/>
                <a:cs typeface="Calibri" pitchFamily="34" charset="0"/>
              </a:rPr>
              <a:t>(De facto control)</a:t>
            </a:r>
            <a:r>
              <a:rPr lang="en-US" altLang="zh-TW" sz="2000" dirty="0" smtClean="0">
                <a:solidFill>
                  <a:prstClr val="black">
                    <a:hueOff val="0"/>
                    <a:satOff val="0"/>
                    <a:lumOff val="0"/>
                    <a:alphaOff val="0"/>
                  </a:prstClr>
                </a:solidFill>
                <a:ea typeface="微軟正黑體" pitchFamily="34" charset="-120"/>
                <a:cs typeface="Calibri" pitchFamily="34" charset="0"/>
              </a:rPr>
              <a:t>)</a:t>
            </a:r>
            <a:r>
              <a:rPr lang="zh-TW" altLang="zh-TW" sz="2000" dirty="0" smtClean="0">
                <a:solidFill>
                  <a:prstClr val="black">
                    <a:hueOff val="0"/>
                    <a:satOff val="0"/>
                    <a:lumOff val="0"/>
                    <a:alphaOff val="0"/>
                  </a:prstClr>
                </a:solidFill>
                <a:ea typeface="微軟正黑體" pitchFamily="34" charset="-120"/>
                <a:cs typeface="Calibri" pitchFamily="34" charset="0"/>
              </a:rPr>
              <a:t>，並針對此情形提供判斷指引。</a:t>
            </a:r>
            <a:endParaRPr lang="en-US" altLang="zh-TW" sz="2000" dirty="0" smtClean="0">
              <a:solidFill>
                <a:prstClr val="black">
                  <a:hueOff val="0"/>
                  <a:satOff val="0"/>
                  <a:lumOff val="0"/>
                  <a:alphaOff val="0"/>
                </a:prstClr>
              </a:solidFill>
              <a:ea typeface="微軟正黑體" pitchFamily="34" charset="-120"/>
              <a:cs typeface="Calibri" pitchFamily="34" charset="0"/>
            </a:endParaRPr>
          </a:p>
          <a:p>
            <a:pPr marL="0" marR="0" lvl="1" indent="0" algn="l" defTabSz="889000" rtl="0" eaLnBrk="1" fontAlgn="auto" latinLnBrk="0" hangingPunct="1">
              <a:lnSpc>
                <a:spcPct val="150000"/>
              </a:lnSpc>
              <a:spcBef>
                <a:spcPct val="0"/>
              </a:spcBef>
              <a:spcAft>
                <a:spcPct val="15000"/>
              </a:spcAft>
              <a:buClrTx/>
              <a:buSzTx/>
              <a:buFontTx/>
              <a:buNone/>
              <a:tabLst/>
              <a:defRPr/>
            </a:pPr>
            <a:r>
              <a:rPr lang="en-US" altLang="zh-TW" sz="2000" dirty="0" smtClean="0">
                <a:solidFill>
                  <a:prstClr val="black">
                    <a:hueOff val="0"/>
                    <a:satOff val="0"/>
                    <a:lumOff val="0"/>
                    <a:alphaOff val="0"/>
                  </a:prstClr>
                </a:solidFill>
                <a:ea typeface="微軟正黑體" pitchFamily="34" charset="-120"/>
                <a:cs typeface="Calibri" pitchFamily="34" charset="0"/>
              </a:rPr>
              <a:t>IAS 27</a:t>
            </a:r>
            <a:r>
              <a:rPr lang="zh-TW" altLang="zh-TW" sz="2000" dirty="0" smtClean="0">
                <a:solidFill>
                  <a:prstClr val="black">
                    <a:hueOff val="0"/>
                    <a:satOff val="0"/>
                    <a:lumOff val="0"/>
                    <a:alphaOff val="0"/>
                  </a:prstClr>
                </a:solidFill>
                <a:ea typeface="微軟正黑體" pitchFamily="34" charset="-120"/>
                <a:cs typeface="Calibri" pitchFamily="34" charset="0"/>
              </a:rPr>
              <a:t>並</a:t>
            </a:r>
            <a:r>
              <a:rPr lang="zh-TW" altLang="zh-TW" sz="2000" dirty="0" smtClean="0">
                <a:solidFill>
                  <a:srgbClr val="0070C0"/>
                </a:solidFill>
                <a:ea typeface="微軟正黑體" pitchFamily="34" charset="-120"/>
                <a:cs typeface="Calibri" pitchFamily="34" charset="0"/>
              </a:rPr>
              <a:t>未明確說明</a:t>
            </a:r>
            <a:r>
              <a:rPr lang="zh-TW" altLang="zh-TW" sz="2000" dirty="0" smtClean="0">
                <a:solidFill>
                  <a:prstClr val="black">
                    <a:hueOff val="0"/>
                    <a:satOff val="0"/>
                    <a:lumOff val="0"/>
                    <a:alphaOff val="0"/>
                  </a:prstClr>
                </a:solidFill>
                <a:ea typeface="微軟正黑體" pitchFamily="34" charset="-120"/>
                <a:cs typeface="Calibri" pitchFamily="34" charset="0"/>
              </a:rPr>
              <a:t>，當持有</a:t>
            </a:r>
            <a:r>
              <a:rPr lang="zh-TW" altLang="zh-TW" sz="2000" dirty="0" smtClean="0">
                <a:solidFill>
                  <a:srgbClr val="C00000"/>
                </a:solidFill>
                <a:ea typeface="微軟正黑體" pitchFamily="34" charset="-120"/>
                <a:cs typeface="Calibri" pitchFamily="34" charset="0"/>
              </a:rPr>
              <a:t>未逾半數表決權</a:t>
            </a:r>
            <a:r>
              <a:rPr lang="zh-TW" altLang="zh-TW" sz="2000" dirty="0" smtClean="0">
                <a:solidFill>
                  <a:prstClr val="black">
                    <a:hueOff val="0"/>
                    <a:satOff val="0"/>
                    <a:lumOff val="0"/>
                    <a:alphaOff val="0"/>
                  </a:prstClr>
                </a:solidFill>
                <a:ea typeface="微軟正黑體" pitchFamily="34" charset="-120"/>
                <a:cs typeface="Calibri" pitchFamily="34" charset="0"/>
              </a:rPr>
              <a:t>時，投資者對被投資者</a:t>
            </a:r>
            <a:r>
              <a:rPr lang="zh-TW" altLang="en-US" sz="2000" dirty="0" smtClean="0">
                <a:solidFill>
                  <a:prstClr val="black">
                    <a:hueOff val="0"/>
                    <a:satOff val="0"/>
                    <a:lumOff val="0"/>
                    <a:alphaOff val="0"/>
                  </a:prstClr>
                </a:solidFill>
                <a:ea typeface="微軟正黑體" pitchFamily="34" charset="-120"/>
                <a:cs typeface="Calibri" pitchFamily="34" charset="0"/>
              </a:rPr>
              <a:t>是否</a:t>
            </a:r>
            <a:r>
              <a:rPr lang="zh-TW" altLang="zh-TW" sz="2000" dirty="0" smtClean="0">
                <a:solidFill>
                  <a:prstClr val="black">
                    <a:hueOff val="0"/>
                    <a:satOff val="0"/>
                    <a:lumOff val="0"/>
                    <a:alphaOff val="0"/>
                  </a:prstClr>
                </a:solidFill>
                <a:ea typeface="微軟正黑體" pitchFamily="34" charset="-120"/>
                <a:cs typeface="Calibri" pitchFamily="34" charset="0"/>
              </a:rPr>
              <a:t>具控制。</a:t>
            </a:r>
            <a:endParaRPr lang="en-US" altLang="zh-TW" sz="2000" dirty="0" smtClean="0">
              <a:solidFill>
                <a:prstClr val="black">
                  <a:hueOff val="0"/>
                  <a:satOff val="0"/>
                  <a:lumOff val="0"/>
                  <a:alphaOff val="0"/>
                </a:prstClr>
              </a:solidFill>
              <a:ea typeface="微軟正黑體" pitchFamily="34" charset="-120"/>
              <a:cs typeface="Calibri" pitchFamily="34" charset="0"/>
            </a:endParaRPr>
          </a:p>
          <a:p>
            <a:pPr marL="0" marR="0" lvl="1" indent="0" algn="l" defTabSz="889000" rtl="0" eaLnBrk="1" fontAlgn="auto" latinLnBrk="0" hangingPunct="1">
              <a:lnSpc>
                <a:spcPct val="150000"/>
              </a:lnSpc>
              <a:spcBef>
                <a:spcPct val="0"/>
              </a:spcBef>
              <a:spcAft>
                <a:spcPct val="15000"/>
              </a:spcAft>
              <a:buClrTx/>
              <a:buSzTx/>
              <a:buFontTx/>
              <a:buNone/>
              <a:tabLst/>
              <a:defRPr/>
            </a:pPr>
            <a:endParaRPr lang="en-US" altLang="zh-TW" sz="2000" b="1" dirty="0" smtClean="0">
              <a:solidFill>
                <a:prstClr val="black">
                  <a:hueOff val="0"/>
                  <a:satOff val="0"/>
                  <a:lumOff val="0"/>
                  <a:alphaOff val="0"/>
                </a:prstClr>
              </a:solidFill>
              <a:ea typeface="微軟正黑體" pitchFamily="34" charset="-120"/>
              <a:cs typeface="Calibri" pitchFamily="34" charset="0"/>
            </a:endParaRPr>
          </a:p>
          <a:p>
            <a:pPr marL="0" marR="0" lvl="1" indent="0" algn="l" defTabSz="889000" rtl="0" eaLnBrk="1" fontAlgn="auto" latinLnBrk="0" hangingPunct="1">
              <a:lnSpc>
                <a:spcPct val="150000"/>
              </a:lnSpc>
              <a:spcBef>
                <a:spcPct val="0"/>
              </a:spcBef>
              <a:spcAft>
                <a:spcPct val="15000"/>
              </a:spcAft>
              <a:buClrTx/>
              <a:buSzTx/>
              <a:buFontTx/>
              <a:buNone/>
              <a:tabLst/>
              <a:defRPr/>
            </a:pPr>
            <a:r>
              <a:rPr lang="zh-TW" altLang="en-US" sz="2000" b="1" dirty="0" smtClean="0">
                <a:solidFill>
                  <a:prstClr val="black">
                    <a:hueOff val="0"/>
                    <a:satOff val="0"/>
                    <a:lumOff val="0"/>
                    <a:alphaOff val="0"/>
                  </a:prstClr>
                </a:solidFill>
                <a:ea typeface="微軟正黑體" pitchFamily="34" charset="-120"/>
                <a:cs typeface="Calibri" pitchFamily="34" charset="0"/>
              </a:rPr>
              <a:t>代理關係</a:t>
            </a:r>
            <a:endParaRPr lang="en-US" altLang="zh-TW" sz="2000" b="1" dirty="0" smtClean="0">
              <a:solidFill>
                <a:prstClr val="black">
                  <a:hueOff val="0"/>
                  <a:satOff val="0"/>
                  <a:lumOff val="0"/>
                  <a:alphaOff val="0"/>
                </a:prstClr>
              </a:solidFill>
              <a:ea typeface="微軟正黑體" pitchFamily="34" charset="-120"/>
              <a:cs typeface="Calibri" pitchFamily="34" charset="0"/>
            </a:endParaRPr>
          </a:p>
          <a:p>
            <a:pPr marL="93663" lvl="1" indent="-93663">
              <a:spcBef>
                <a:spcPct val="0"/>
              </a:spcBef>
              <a:buFontTx/>
              <a:buChar char="••"/>
              <a:defRPr/>
            </a:pPr>
            <a:r>
              <a:rPr lang="en-US" altLang="zh-TW" sz="2000" dirty="0" smtClean="0">
                <a:solidFill>
                  <a:prstClr val="black">
                    <a:hueOff val="0"/>
                    <a:satOff val="0"/>
                    <a:lumOff val="0"/>
                    <a:alphaOff val="0"/>
                  </a:prstClr>
                </a:solidFill>
                <a:ea typeface="微軟正黑體" pitchFamily="34" charset="-120"/>
                <a:cs typeface="Calibri" pitchFamily="34" charset="0"/>
              </a:rPr>
              <a:t>IFRS</a:t>
            </a:r>
            <a:r>
              <a:rPr lang="zh-TW" altLang="en-US" sz="2000" dirty="0" smtClean="0">
                <a:solidFill>
                  <a:prstClr val="black">
                    <a:hueOff val="0"/>
                    <a:satOff val="0"/>
                    <a:lumOff val="0"/>
                    <a:alphaOff val="0"/>
                  </a:prstClr>
                </a:solidFill>
                <a:ea typeface="微軟正黑體" pitchFamily="34" charset="-120"/>
                <a:cs typeface="Calibri" pitchFamily="34" charset="0"/>
              </a:rPr>
              <a:t> </a:t>
            </a:r>
            <a:r>
              <a:rPr lang="en-US" altLang="zh-TW" sz="2000" dirty="0" smtClean="0">
                <a:solidFill>
                  <a:prstClr val="black">
                    <a:hueOff val="0"/>
                    <a:satOff val="0"/>
                    <a:lumOff val="0"/>
                    <a:alphaOff val="0"/>
                  </a:prstClr>
                </a:solidFill>
                <a:ea typeface="微軟正黑體" pitchFamily="34" charset="-120"/>
                <a:cs typeface="Calibri" pitchFamily="34" charset="0"/>
              </a:rPr>
              <a:t>10</a:t>
            </a:r>
            <a:r>
              <a:rPr lang="zh-TW" altLang="en-US" sz="2000" dirty="0" smtClean="0">
                <a:solidFill>
                  <a:prstClr val="black">
                    <a:hueOff val="0"/>
                    <a:satOff val="0"/>
                    <a:lumOff val="0"/>
                    <a:alphaOff val="0"/>
                  </a:prstClr>
                </a:solidFill>
                <a:ea typeface="微軟正黑體" pitchFamily="34" charset="-120"/>
                <a:cs typeface="Calibri" pitchFamily="34" charset="0"/>
              </a:rPr>
              <a:t>對</a:t>
            </a:r>
            <a:r>
              <a:rPr lang="zh-TW" altLang="en-US" sz="2000" dirty="0" smtClean="0">
                <a:solidFill>
                  <a:srgbClr val="0070C0"/>
                </a:solidFill>
                <a:ea typeface="微軟正黑體" pitchFamily="34" charset="-120"/>
                <a:cs typeface="Calibri" pitchFamily="34" charset="0"/>
              </a:rPr>
              <a:t>代理關係</a:t>
            </a:r>
            <a:r>
              <a:rPr lang="zh-TW" altLang="en-US" sz="2000" dirty="0" smtClean="0">
                <a:solidFill>
                  <a:prstClr val="black">
                    <a:hueOff val="0"/>
                    <a:satOff val="0"/>
                    <a:lumOff val="0"/>
                    <a:alphaOff val="0"/>
                  </a:prstClr>
                </a:solidFill>
                <a:ea typeface="微軟正黑體" pitchFamily="34" charset="-120"/>
                <a:cs typeface="Calibri" pitchFamily="34" charset="0"/>
              </a:rPr>
              <a:t>提供具體應用指引</a:t>
            </a:r>
          </a:p>
          <a:p>
            <a:pPr marL="93663" lvl="1" indent="-93663">
              <a:spcBef>
                <a:spcPct val="0"/>
              </a:spcBef>
              <a:buFontTx/>
              <a:buChar char="••"/>
              <a:defRPr/>
            </a:pPr>
            <a:r>
              <a:rPr lang="zh-TW" altLang="en-US" sz="2000" dirty="0" smtClean="0">
                <a:solidFill>
                  <a:prstClr val="black">
                    <a:hueOff val="0"/>
                    <a:satOff val="0"/>
                    <a:lumOff val="0"/>
                    <a:alphaOff val="0"/>
                  </a:prstClr>
                </a:solidFill>
                <a:ea typeface="微軟正黑體" pitchFamily="34" charset="-120"/>
                <a:cs typeface="Calibri" pitchFamily="34" charset="0"/>
              </a:rPr>
              <a:t>屬</a:t>
            </a:r>
            <a:r>
              <a:rPr lang="zh-TW" altLang="zh-TW" sz="2000" dirty="0" smtClean="0">
                <a:solidFill>
                  <a:srgbClr val="C00000"/>
                </a:solidFill>
                <a:ea typeface="微軟正黑體" pitchFamily="34" charset="-120"/>
                <a:cs typeface="Calibri" pitchFamily="34" charset="0"/>
              </a:rPr>
              <a:t>代理人</a:t>
            </a:r>
            <a:r>
              <a:rPr lang="zh-TW" altLang="en-US" sz="2000" dirty="0" smtClean="0">
                <a:solidFill>
                  <a:prstClr val="black">
                    <a:hueOff val="0"/>
                    <a:satOff val="0"/>
                    <a:lumOff val="0"/>
                    <a:alphaOff val="0"/>
                  </a:prstClr>
                </a:solidFill>
                <a:ea typeface="微軟正黑體" pitchFamily="34" charset="-120"/>
                <a:cs typeface="Calibri" pitchFamily="34" charset="0"/>
              </a:rPr>
              <a:t>之決策者，當其行使被授予之決策權時，並</a:t>
            </a:r>
            <a:r>
              <a:rPr lang="zh-TW" altLang="en-US" sz="2000" dirty="0" smtClean="0">
                <a:solidFill>
                  <a:srgbClr val="C00000"/>
                </a:solidFill>
                <a:ea typeface="微軟正黑體" pitchFamily="34" charset="-120"/>
                <a:cs typeface="Calibri" pitchFamily="34" charset="0"/>
              </a:rPr>
              <a:t>不控制被投資者</a:t>
            </a:r>
            <a:endParaRPr lang="en-US" altLang="zh-TW" sz="2000" dirty="0" smtClean="0">
              <a:solidFill>
                <a:srgbClr val="C00000"/>
              </a:solidFill>
              <a:ea typeface="微軟正黑體" pitchFamily="34" charset="-120"/>
              <a:cs typeface="Calibri" pitchFamily="34" charset="0"/>
            </a:endParaRPr>
          </a:p>
          <a:p>
            <a:pPr marL="0" lvl="1" indent="0">
              <a:spcBef>
                <a:spcPct val="0"/>
              </a:spcBef>
              <a:buFontTx/>
              <a:buNone/>
              <a:defRPr/>
            </a:pPr>
            <a:r>
              <a:rPr lang="en-US" altLang="zh-TW" sz="2000" dirty="0" smtClean="0">
                <a:solidFill>
                  <a:srgbClr val="C00000"/>
                </a:solidFill>
                <a:ea typeface="微軟正黑體" pitchFamily="34" charset="-120"/>
                <a:cs typeface="Calibri" pitchFamily="34" charset="0"/>
              </a:rPr>
              <a:t>IAS</a:t>
            </a:r>
            <a:r>
              <a:rPr lang="zh-TW" altLang="en-US" sz="2000" dirty="0" smtClean="0">
                <a:solidFill>
                  <a:srgbClr val="C00000"/>
                </a:solidFill>
                <a:ea typeface="微軟正黑體" pitchFamily="34" charset="-120"/>
                <a:cs typeface="Calibri" pitchFamily="34" charset="0"/>
              </a:rPr>
              <a:t> </a:t>
            </a:r>
            <a:r>
              <a:rPr lang="en-US" altLang="zh-TW" sz="2000" dirty="0" smtClean="0">
                <a:solidFill>
                  <a:srgbClr val="C00000"/>
                </a:solidFill>
                <a:ea typeface="微軟正黑體" pitchFamily="34" charset="-120"/>
                <a:cs typeface="Calibri" pitchFamily="34" charset="0"/>
              </a:rPr>
              <a:t>27</a:t>
            </a:r>
            <a:r>
              <a:rPr lang="zh-TW" altLang="en-US" sz="2000" dirty="0" smtClean="0">
                <a:solidFill>
                  <a:srgbClr val="C00000"/>
                </a:solidFill>
                <a:ea typeface="微軟正黑體" pitchFamily="34" charset="-120"/>
                <a:cs typeface="Calibri" pitchFamily="34" charset="0"/>
              </a:rPr>
              <a:t> 對代理關係並未有明確指引</a:t>
            </a:r>
            <a:endParaRPr lang="en-US" altLang="zh-TW" sz="2000" dirty="0" smtClean="0">
              <a:solidFill>
                <a:srgbClr val="C00000"/>
              </a:solidFill>
              <a:ea typeface="微軟正黑體" pitchFamily="34" charset="-120"/>
              <a:cs typeface="Calibri" pitchFamily="34" charset="0"/>
            </a:endParaRPr>
          </a:p>
          <a:p>
            <a:pPr marL="0" lvl="1" indent="0">
              <a:spcBef>
                <a:spcPct val="0"/>
              </a:spcBef>
              <a:buFontTx/>
              <a:buNone/>
              <a:defRPr/>
            </a:pPr>
            <a:endParaRPr lang="en-US" altLang="zh-TW" sz="2000" dirty="0" smtClean="0">
              <a:solidFill>
                <a:srgbClr val="C00000"/>
              </a:solidFill>
              <a:ea typeface="微軟正黑體" pitchFamily="34" charset="-120"/>
              <a:cs typeface="Calibri" pitchFamily="34" charset="0"/>
            </a:endParaRPr>
          </a:p>
          <a:p>
            <a:pPr marL="0" lvl="1" indent="0">
              <a:spcBef>
                <a:spcPct val="0"/>
              </a:spcBef>
              <a:buFontTx/>
              <a:buNone/>
              <a:defRPr/>
            </a:pPr>
            <a:endParaRPr lang="zh-TW" altLang="en-US" sz="2000" dirty="0" smtClean="0">
              <a:solidFill>
                <a:srgbClr val="C00000"/>
              </a:solidFill>
              <a:ea typeface="微軟正黑體" pitchFamily="34" charset="-120"/>
              <a:cs typeface="Calibri" pitchFamily="34" charset="0"/>
            </a:endParaRPr>
          </a:p>
          <a:p>
            <a:pPr marL="0" marR="0" lvl="1" indent="0" algn="l" defTabSz="889000" rtl="0" eaLnBrk="1" fontAlgn="auto" latinLnBrk="0" hangingPunct="1">
              <a:lnSpc>
                <a:spcPct val="150000"/>
              </a:lnSpc>
              <a:spcBef>
                <a:spcPct val="0"/>
              </a:spcBef>
              <a:spcAft>
                <a:spcPct val="15000"/>
              </a:spcAft>
              <a:buClrTx/>
              <a:buSzTx/>
              <a:buFontTx/>
              <a:buNone/>
              <a:tabLst/>
              <a:defRPr/>
            </a:pPr>
            <a:endParaRPr lang="zh-TW" altLang="en-US" sz="2000" b="1" dirty="0" smtClean="0">
              <a:solidFill>
                <a:prstClr val="black">
                  <a:hueOff val="0"/>
                  <a:satOff val="0"/>
                  <a:lumOff val="0"/>
                  <a:alphaOff val="0"/>
                </a:prstClr>
              </a:solidFill>
              <a:ea typeface="微軟正黑體" pitchFamily="34" charset="-120"/>
              <a:cs typeface="Calibri" pitchFamily="34" charset="0"/>
            </a:endParaRPr>
          </a:p>
          <a:p>
            <a:pPr marL="0" marR="0" lvl="1" indent="0" algn="l" defTabSz="889000" rtl="0" eaLnBrk="1" fontAlgn="auto" latinLnBrk="0" hangingPunct="1">
              <a:lnSpc>
                <a:spcPct val="150000"/>
              </a:lnSpc>
              <a:spcBef>
                <a:spcPct val="0"/>
              </a:spcBef>
              <a:spcAft>
                <a:spcPct val="15000"/>
              </a:spcAft>
              <a:buClrTx/>
              <a:buSzTx/>
              <a:buFontTx/>
              <a:buNone/>
              <a:tabLst/>
              <a:defRPr/>
            </a:pPr>
            <a:endPar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mn-lt"/>
              <a:ea typeface="微軟正黑體" pitchFamily="34" charset="-120"/>
              <a:cs typeface="Calibri" pitchFamily="34" charset="0"/>
            </a:endParaRPr>
          </a:p>
          <a:p>
            <a:pPr marL="171056" lvl="1" indent="-171056" defTabSz="842608">
              <a:lnSpc>
                <a:spcPct val="150000"/>
              </a:lnSpc>
              <a:spcBef>
                <a:spcPct val="0"/>
              </a:spcBef>
              <a:spcAft>
                <a:spcPct val="15000"/>
              </a:spcAft>
              <a:buChar char="••"/>
            </a:pPr>
            <a:endParaRPr lang="zh-TW" altLang="en-US" sz="1900" dirty="0">
              <a:ea typeface="微軟正黑體" pitchFamily="34" charset="-120"/>
              <a:cs typeface="Calibri" pitchFamily="34" charset="0"/>
            </a:endParaRPr>
          </a:p>
        </p:txBody>
      </p:sp>
    </p:spTree>
    <p:extLst>
      <p:ext uri="{BB962C8B-B14F-4D97-AF65-F5344CB8AC3E}">
        <p14:creationId xmlns:p14="http://schemas.microsoft.com/office/powerpoint/2010/main" val="34321888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33538" y="744538"/>
            <a:ext cx="2851150" cy="2203450"/>
          </a:xfrm>
        </p:spPr>
      </p:sp>
      <p:sp>
        <p:nvSpPr>
          <p:cNvPr id="4" name="Slide Number Placeholder 3"/>
          <p:cNvSpPr>
            <a:spLocks noGrp="1"/>
          </p:cNvSpPr>
          <p:nvPr>
            <p:ph type="sldNum" sz="quarter" idx="10"/>
          </p:nvPr>
        </p:nvSpPr>
        <p:spPr/>
        <p:txBody>
          <a:bodyPr/>
          <a:lstStyle/>
          <a:p>
            <a:fld id="{DFA6DC0F-00C0-48CB-BFD3-E923E37ECD77}" type="slidenum">
              <a:rPr lang="en-GB" smtClean="0">
                <a:solidFill>
                  <a:prstClr val="black"/>
                </a:solidFill>
              </a:rPr>
              <a:pPr/>
              <a:t>53</a:t>
            </a:fld>
            <a:endParaRPr lang="en-GB" dirty="0">
              <a:solidFill>
                <a:prstClr val="black"/>
              </a:solidFill>
            </a:endParaRPr>
          </a:p>
        </p:txBody>
      </p:sp>
      <p:sp>
        <p:nvSpPr>
          <p:cNvPr id="7" name="Notes Placeholder 6"/>
          <p:cNvSpPr>
            <a:spLocks noGrp="1"/>
          </p:cNvSpPr>
          <p:nvPr>
            <p:ph type="body" idx="1"/>
          </p:nvPr>
        </p:nvSpPr>
        <p:spPr>
          <a:xfrm>
            <a:off x="306112" y="3235404"/>
            <a:ext cx="6336333" cy="6335691"/>
          </a:xfrm>
        </p:spPr>
        <p:txBody>
          <a:bodyPr/>
          <a:lstStyle/>
          <a:p>
            <a:r>
              <a:rPr lang="zh-TW" altLang="en-US" dirty="0"/>
              <a:t>簡言之，</a:t>
            </a:r>
            <a:r>
              <a:rPr lang="en-US" altLang="zh-TW" dirty="0"/>
              <a:t>IFRS 11</a:t>
            </a:r>
            <a:r>
              <a:rPr lang="zh-TW" altLang="en-US" dirty="0"/>
              <a:t>包括下列兩項主要變動：</a:t>
            </a:r>
          </a:p>
          <a:p>
            <a:r>
              <a:rPr lang="en-US" altLang="zh-TW" dirty="0"/>
              <a:t>1.</a:t>
            </a:r>
            <a:r>
              <a:rPr lang="zh-TW" altLang="en-US" dirty="0"/>
              <a:t>依原</a:t>
            </a:r>
            <a:r>
              <a:rPr lang="en-US" altLang="zh-TW" dirty="0"/>
              <a:t>IAS 31</a:t>
            </a:r>
            <a:r>
              <a:rPr lang="zh-TW" altLang="en-US" dirty="0"/>
              <a:t>聯合控制個體，如屬雖具有單獨機構，但確不具單獨之實質時，則依新準則應視為聯合控制資產或聯合控制營運，</a:t>
            </a:r>
            <a:r>
              <a:rPr lang="en-US" altLang="zh-TW" dirty="0"/>
              <a:t>IFRS 11</a:t>
            </a:r>
            <a:r>
              <a:rPr lang="zh-TW" altLang="en-US" dirty="0"/>
              <a:t>稱為聯合營</a:t>
            </a:r>
          </a:p>
          <a:p>
            <a:r>
              <a:rPr lang="zh-TW" altLang="en-US" dirty="0"/>
              <a:t>運</a:t>
            </a:r>
            <a:r>
              <a:rPr lang="en-US" altLang="zh-TW" dirty="0"/>
              <a:t>(joint operation)</a:t>
            </a:r>
            <a:r>
              <a:rPr lang="zh-TW" altLang="en-US" dirty="0"/>
              <a:t>。</a:t>
            </a:r>
            <a:endParaRPr lang="en-US" altLang="zh-TW" dirty="0"/>
          </a:p>
          <a:p>
            <a:endParaRPr lang="zh-TW" altLang="en-US" dirty="0"/>
          </a:p>
          <a:p>
            <a:r>
              <a:rPr lang="en-US" altLang="zh-TW" dirty="0"/>
              <a:t>2.</a:t>
            </a:r>
            <a:r>
              <a:rPr lang="zh-TW" altLang="en-US" dirty="0"/>
              <a:t>依原</a:t>
            </a:r>
            <a:r>
              <a:rPr lang="en-US" altLang="zh-TW" dirty="0"/>
              <a:t>IAS 31</a:t>
            </a:r>
            <a:r>
              <a:rPr lang="zh-TW" altLang="en-US" dirty="0"/>
              <a:t>其餘之聯合控制個體，現則稱為合資，並刪除權益法及比例合併法之選擇，</a:t>
            </a:r>
            <a:r>
              <a:rPr lang="en-US" altLang="zh-TW" dirty="0"/>
              <a:t>IFRS 11</a:t>
            </a:r>
            <a:r>
              <a:rPr lang="zh-TW" altLang="en-US" dirty="0"/>
              <a:t>規定僅得採用權益法處理。</a:t>
            </a:r>
            <a:endParaRPr lang="zh-TW" altLang="zh-TW" sz="1000" dirty="0"/>
          </a:p>
        </p:txBody>
      </p:sp>
    </p:spTree>
    <p:extLst>
      <p:ext uri="{BB962C8B-B14F-4D97-AF65-F5344CB8AC3E}">
        <p14:creationId xmlns:p14="http://schemas.microsoft.com/office/powerpoint/2010/main" val="34321888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1075" y="744538"/>
            <a:ext cx="4748213" cy="3668712"/>
          </a:xfrm>
        </p:spPr>
      </p:sp>
      <p:sp>
        <p:nvSpPr>
          <p:cNvPr id="4" name="Slide Number Placeholder 3"/>
          <p:cNvSpPr>
            <a:spLocks noGrp="1"/>
          </p:cNvSpPr>
          <p:nvPr>
            <p:ph type="sldNum" sz="quarter" idx="10"/>
          </p:nvPr>
        </p:nvSpPr>
        <p:spPr/>
        <p:txBody>
          <a:bodyPr/>
          <a:lstStyle/>
          <a:p>
            <a:fld id="{DFA6DC0F-00C0-48CB-BFD3-E923E37ECD77}" type="slidenum">
              <a:rPr lang="en-GB" smtClean="0">
                <a:solidFill>
                  <a:prstClr val="black"/>
                </a:solidFill>
              </a:rPr>
              <a:pPr/>
              <a:t>55</a:t>
            </a:fld>
            <a:endParaRPr lang="en-GB" dirty="0">
              <a:solidFill>
                <a:prstClr val="black"/>
              </a:solidFill>
            </a:endParaRPr>
          </a:p>
        </p:txBody>
      </p:sp>
      <p:sp>
        <p:nvSpPr>
          <p:cNvPr id="7" name="Notes Placeholder 6"/>
          <p:cNvSpPr>
            <a:spLocks noGrp="1"/>
          </p:cNvSpPr>
          <p:nvPr>
            <p:ph type="body" idx="1"/>
          </p:nvPr>
        </p:nvSpPr>
        <p:spPr>
          <a:xfrm>
            <a:off x="306112" y="4679776"/>
            <a:ext cx="6336333" cy="4891319"/>
          </a:xfrm>
        </p:spPr>
        <p:txBody>
          <a:bodyPr/>
          <a:lstStyle/>
          <a:p>
            <a:pPr lvl="1"/>
            <a:endParaRPr lang="en-US" altLang="zh-CN" baseline="0" dirty="0" smtClean="0"/>
          </a:p>
          <a:p>
            <a:r>
              <a:rPr lang="zh-TW" altLang="en-US" dirty="0" smtClean="0"/>
              <a:t>修訂後</a:t>
            </a:r>
            <a:r>
              <a:rPr lang="en-US" altLang="zh-TW" dirty="0" smtClean="0"/>
              <a:t>IAS 28</a:t>
            </a:r>
            <a:r>
              <a:rPr lang="zh-TW" altLang="en-US" dirty="0" smtClean="0"/>
              <a:t>明確指出，若將投資之一部分分類為待出售，則未分類為待出售之剩餘部分投資仍須依權益法處理，直到出售交易完成。</a:t>
            </a:r>
            <a:endParaRPr lang="en-US" altLang="zh-TW" dirty="0" smtClean="0"/>
          </a:p>
          <a:p>
            <a:endParaRPr lang="en-US" altLang="zh-TW" dirty="0" smtClean="0"/>
          </a:p>
          <a:p>
            <a:r>
              <a:rPr lang="zh-TW" altLang="en-US" dirty="0" smtClean="0"/>
              <a:t>修訂後</a:t>
            </a:r>
            <a:r>
              <a:rPr lang="en-US" altLang="zh-TW" dirty="0" smtClean="0"/>
              <a:t>IAS 28</a:t>
            </a:r>
            <a:r>
              <a:rPr lang="zh-TW" altLang="en-US" dirty="0" smtClean="0"/>
              <a:t>規定出售交易若造成持有權益之性質發生若干變動</a:t>
            </a:r>
            <a:r>
              <a:rPr lang="en-US" altLang="zh-TW" dirty="0" smtClean="0"/>
              <a:t>(</a:t>
            </a:r>
            <a:r>
              <a:rPr lang="zh-TW" altLang="en-US" dirty="0" smtClean="0"/>
              <a:t>例如喪失聯合控制</a:t>
            </a:r>
            <a:r>
              <a:rPr lang="en-US" altLang="zh-TW" dirty="0" smtClean="0"/>
              <a:t>&lt;-&gt;</a:t>
            </a:r>
            <a:r>
              <a:rPr lang="zh-TW" altLang="en-US" dirty="0" smtClean="0"/>
              <a:t>重大影響</a:t>
            </a:r>
            <a:r>
              <a:rPr lang="en-US" altLang="zh-TW" dirty="0" smtClean="0"/>
              <a:t>)</a:t>
            </a:r>
            <a:r>
              <a:rPr lang="zh-TW" altLang="en-US" dirty="0" smtClean="0"/>
              <a:t>，其剩餘投資亦無須以公允價值重新衡量。</a:t>
            </a:r>
            <a:endParaRPr lang="en-US" altLang="zh-TW" dirty="0" smtClean="0"/>
          </a:p>
          <a:p>
            <a:endParaRPr lang="en-US" altLang="zh-TW" dirty="0" smtClean="0"/>
          </a:p>
          <a:p>
            <a:r>
              <a:rPr lang="zh-TW" altLang="en-US" dirty="0" smtClean="0"/>
              <a:t>將原來創投等組織排除適用</a:t>
            </a:r>
            <a:r>
              <a:rPr lang="en-US" altLang="zh-TW" dirty="0" smtClean="0"/>
              <a:t>IAS</a:t>
            </a:r>
            <a:r>
              <a:rPr lang="zh-TW" altLang="en-US" dirty="0" smtClean="0"/>
              <a:t> </a:t>
            </a:r>
            <a:r>
              <a:rPr lang="en-US" altLang="zh-TW" dirty="0" smtClean="0"/>
              <a:t>28</a:t>
            </a:r>
            <a:r>
              <a:rPr lang="zh-TW" altLang="en-US" dirty="0" smtClean="0"/>
              <a:t>之規定改成採用衡量規定之排除。因此即使採</a:t>
            </a:r>
            <a:r>
              <a:rPr lang="en-US" altLang="zh-TW" dirty="0" smtClean="0"/>
              <a:t>FV</a:t>
            </a:r>
            <a:r>
              <a:rPr lang="zh-TW" altLang="en-US" dirty="0" smtClean="0"/>
              <a:t>衡量，亦應按</a:t>
            </a:r>
            <a:r>
              <a:rPr lang="en-US" altLang="zh-TW" dirty="0" smtClean="0"/>
              <a:t>IFRS 12</a:t>
            </a:r>
            <a:r>
              <a:rPr lang="zh-TW" altLang="en-US" dirty="0" smtClean="0"/>
              <a:t>揭露</a:t>
            </a:r>
            <a:r>
              <a:rPr lang="en-US" altLang="zh-TW" dirty="0" smtClean="0"/>
              <a:t>associate</a:t>
            </a:r>
            <a:r>
              <a:rPr lang="zh-TW" altLang="en-US" dirty="0" smtClean="0"/>
              <a:t>資訊</a:t>
            </a:r>
            <a:endParaRPr lang="en-US" altLang="zh-TW" dirty="0" smtClean="0"/>
          </a:p>
          <a:p>
            <a:endParaRPr lang="en-US" altLang="zh-TW"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zh-TW" altLang="en-US" sz="1200" b="1" dirty="0" smtClean="0">
                <a:latin typeface="Cambria Math" pitchFamily="18" charset="0"/>
                <a:ea typeface="微軟正黑體" pitchFamily="34" charset="-120"/>
              </a:rPr>
              <a:t>允許對投資關聯企業</a:t>
            </a:r>
            <a:r>
              <a:rPr lang="zh-TW" altLang="en-US" sz="1200" b="1" u="sng" dirty="0" smtClean="0">
                <a:latin typeface="Cambria Math" pitchFamily="18" charset="0"/>
                <a:ea typeface="微軟正黑體" pitchFamily="34" charset="-120"/>
              </a:rPr>
              <a:t>部分持股</a:t>
            </a:r>
            <a:r>
              <a:rPr lang="zh-TW" altLang="en-US" sz="1200" b="1" dirty="0" smtClean="0">
                <a:latin typeface="Cambria Math" pitchFamily="18" charset="0"/>
                <a:ea typeface="微軟正黑體" pitchFamily="34" charset="-120"/>
              </a:rPr>
              <a:t>選擇採透過損益按公允價值衡量</a:t>
            </a:r>
            <a:r>
              <a:rPr lang="en-US" altLang="zh-TW" sz="1200" b="1" dirty="0" smtClean="0">
                <a:latin typeface="Cambria Math" pitchFamily="18" charset="0"/>
                <a:ea typeface="微軟正黑體" pitchFamily="34" charset="-120"/>
              </a:rPr>
              <a:t>(FVTPL)</a:t>
            </a:r>
            <a:r>
              <a:rPr lang="zh-TW" altLang="en-US" dirty="0" smtClean="0"/>
              <a:t>舉例：</a:t>
            </a:r>
            <a:endParaRPr lang="en-US" altLang="zh-TW" dirty="0" smtClean="0"/>
          </a:p>
          <a:p>
            <a:r>
              <a:rPr lang="en-US" altLang="zh-TW" dirty="0" smtClean="0"/>
              <a:t>P</a:t>
            </a:r>
            <a:r>
              <a:rPr lang="zh-TW" altLang="en-US" dirty="0" smtClean="0"/>
              <a:t>公司→</a:t>
            </a:r>
            <a:r>
              <a:rPr lang="en-US" altLang="zh-TW" dirty="0" smtClean="0"/>
              <a:t>A</a:t>
            </a:r>
            <a:r>
              <a:rPr lang="zh-TW" altLang="en-US" dirty="0" smtClean="0"/>
              <a:t>子公司→</a:t>
            </a:r>
            <a:r>
              <a:rPr lang="en-US" altLang="zh-TW" dirty="0" smtClean="0"/>
              <a:t>C</a:t>
            </a:r>
            <a:r>
              <a:rPr lang="zh-TW" altLang="en-US" dirty="0" smtClean="0"/>
              <a:t>公司</a:t>
            </a:r>
            <a:r>
              <a:rPr lang="zh-TW" altLang="en-US" baseline="0" dirty="0" smtClean="0"/>
              <a:t> （</a:t>
            </a:r>
            <a:r>
              <a:rPr lang="en-US" altLang="zh-TW" baseline="0" dirty="0" smtClean="0"/>
              <a:t>A</a:t>
            </a:r>
            <a:r>
              <a:rPr lang="zh-TW" altLang="en-US" baseline="0" dirty="0" smtClean="0"/>
              <a:t>持有</a:t>
            </a:r>
            <a:r>
              <a:rPr lang="en-US" altLang="zh-TW" baseline="0" dirty="0" smtClean="0"/>
              <a:t>C</a:t>
            </a:r>
            <a:r>
              <a:rPr lang="zh-TW" altLang="en-US" baseline="0" dirty="0" smtClean="0"/>
              <a:t>公司</a:t>
            </a:r>
            <a:r>
              <a:rPr lang="en-US" altLang="zh-TW" baseline="0" dirty="0" smtClean="0"/>
              <a:t>20</a:t>
            </a:r>
            <a:r>
              <a:rPr lang="zh-TW" altLang="en-US" baseline="0" dirty="0" smtClean="0"/>
              <a:t>％採權益法）</a:t>
            </a:r>
            <a:endParaRPr lang="en-US" altLang="zh-TW"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dirty="0" smtClean="0"/>
              <a:t>P</a:t>
            </a:r>
            <a:r>
              <a:rPr lang="zh-TW" altLang="en-US" dirty="0" smtClean="0"/>
              <a:t>公司→</a:t>
            </a:r>
            <a:r>
              <a:rPr lang="en-US" altLang="zh-TW" dirty="0" smtClean="0"/>
              <a:t>B</a:t>
            </a:r>
            <a:r>
              <a:rPr lang="zh-TW" altLang="en-US" dirty="0" smtClean="0"/>
              <a:t>子公司→</a:t>
            </a:r>
            <a:r>
              <a:rPr lang="en-US" altLang="zh-TW" dirty="0" smtClean="0"/>
              <a:t>C</a:t>
            </a:r>
            <a:r>
              <a:rPr lang="zh-TW" altLang="en-US" dirty="0" smtClean="0"/>
              <a:t>公司</a:t>
            </a:r>
            <a:r>
              <a:rPr lang="zh-TW" altLang="en-US" baseline="0" dirty="0" smtClean="0"/>
              <a:t> （情況一</a:t>
            </a:r>
            <a:r>
              <a:rPr lang="en-US" altLang="zh-TW" baseline="0" dirty="0" smtClean="0"/>
              <a:t>B</a:t>
            </a:r>
            <a:r>
              <a:rPr lang="zh-TW" altLang="en-US" baseline="0" dirty="0" smtClean="0"/>
              <a:t>持有</a:t>
            </a:r>
            <a:r>
              <a:rPr lang="en-US" altLang="zh-TW" baseline="0" dirty="0" smtClean="0"/>
              <a:t>C</a:t>
            </a:r>
            <a:r>
              <a:rPr lang="zh-TW" altLang="en-US" baseline="0" dirty="0" smtClean="0"/>
              <a:t>公司</a:t>
            </a:r>
            <a:r>
              <a:rPr lang="en-US" altLang="zh-TW" baseline="0" dirty="0" smtClean="0"/>
              <a:t>10</a:t>
            </a:r>
            <a:r>
              <a:rPr lang="zh-TW" altLang="en-US" baseline="0" dirty="0" smtClean="0"/>
              <a:t>％採</a:t>
            </a:r>
            <a:r>
              <a:rPr lang="en-US" altLang="zh-TW" baseline="0" dirty="0" smtClean="0"/>
              <a:t>FVTPL</a:t>
            </a:r>
            <a:r>
              <a:rPr lang="zh-TW" altLang="en-US" baseline="0" dirty="0" smtClean="0"/>
              <a:t>）（情況二</a:t>
            </a:r>
            <a:r>
              <a:rPr lang="en-US" altLang="zh-TW" baseline="0" dirty="0" smtClean="0"/>
              <a:t>B</a:t>
            </a:r>
            <a:r>
              <a:rPr lang="zh-TW" altLang="en-US" baseline="0" dirty="0" smtClean="0"/>
              <a:t>持有</a:t>
            </a:r>
            <a:r>
              <a:rPr lang="en-US" altLang="zh-TW" baseline="0" dirty="0" smtClean="0"/>
              <a:t>C</a:t>
            </a:r>
            <a:r>
              <a:rPr lang="zh-TW" altLang="en-US" baseline="0" dirty="0" smtClean="0"/>
              <a:t>公司</a:t>
            </a:r>
            <a:r>
              <a:rPr lang="en-US" altLang="zh-TW" baseline="0" dirty="0" smtClean="0"/>
              <a:t>20</a:t>
            </a:r>
            <a:r>
              <a:rPr lang="zh-TW" altLang="en-US" baseline="0" dirty="0" smtClean="0"/>
              <a:t>％採</a:t>
            </a:r>
            <a:r>
              <a:rPr lang="en-US" altLang="zh-TW" baseline="0" dirty="0" smtClean="0"/>
              <a:t>FVTPL</a:t>
            </a:r>
            <a:r>
              <a:rPr lang="zh-TW" altLang="en-US" baseline="0" dirty="0" smtClean="0"/>
              <a:t>或權益法）</a:t>
            </a:r>
            <a:endParaRPr lang="en-US" altLang="zh-TW"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baseline="0" dirty="0" smtClean="0"/>
              <a:t>分析：</a:t>
            </a:r>
            <a:endParaRPr lang="en-US" altLang="zh-TW" baseline="0"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zh-TW" baseline="0" dirty="0" smtClean="0"/>
              <a:t>IAS</a:t>
            </a:r>
            <a:r>
              <a:rPr lang="zh-TW" altLang="en-US" baseline="0" dirty="0" smtClean="0"/>
              <a:t> </a:t>
            </a:r>
            <a:r>
              <a:rPr lang="en-US" altLang="zh-TW" baseline="0" dirty="0" smtClean="0"/>
              <a:t>28</a:t>
            </a:r>
            <a:r>
              <a:rPr lang="zh-TW" altLang="en-US" baseline="0" dirty="0" smtClean="0"/>
              <a:t>（</a:t>
            </a:r>
            <a:r>
              <a:rPr lang="en-US" altLang="zh-TW" baseline="0" dirty="0" smtClean="0"/>
              <a:t>2003</a:t>
            </a:r>
            <a:r>
              <a:rPr lang="zh-TW" altLang="en-US" baseline="0" dirty="0" smtClean="0"/>
              <a:t>）：</a:t>
            </a:r>
            <a:r>
              <a:rPr lang="en-US" altLang="zh-TW" sz="2000" dirty="0" smtClean="0">
                <a:solidFill>
                  <a:prstClr val="black"/>
                </a:solidFill>
                <a:latin typeface="Cambria Math" pitchFamily="18" charset="0"/>
                <a:ea typeface="Cambria Math" pitchFamily="18" charset="0"/>
              </a:rPr>
              <a:t>P</a:t>
            </a:r>
            <a:r>
              <a:rPr lang="zh-TW" altLang="en-US" sz="2000" dirty="0" smtClean="0">
                <a:solidFill>
                  <a:prstClr val="black"/>
                </a:solidFill>
                <a:latin typeface="Cambria Math" pitchFamily="18" charset="0"/>
                <a:ea typeface="微軟正黑體" pitchFamily="34" charset="-120"/>
              </a:rPr>
              <a:t>母公司合併財務報表應對</a:t>
            </a:r>
            <a:r>
              <a:rPr lang="en-US" altLang="zh-TW" sz="2000" dirty="0" smtClean="0">
                <a:solidFill>
                  <a:prstClr val="black"/>
                </a:solidFill>
                <a:latin typeface="Cambria Math" pitchFamily="18" charset="0"/>
                <a:ea typeface="Cambria Math" pitchFamily="18" charset="0"/>
              </a:rPr>
              <a:t>C</a:t>
            </a:r>
            <a:r>
              <a:rPr lang="zh-TW" altLang="en-US" sz="2000" dirty="0" smtClean="0">
                <a:solidFill>
                  <a:prstClr val="black"/>
                </a:solidFill>
                <a:latin typeface="Cambria Math" pitchFamily="18" charset="0"/>
                <a:ea typeface="微軟正黑體" pitchFamily="34" charset="-120"/>
              </a:rPr>
              <a:t>公司總持股</a:t>
            </a:r>
            <a:r>
              <a:rPr lang="en-US" altLang="zh-TW" sz="2000" dirty="0" smtClean="0">
                <a:solidFill>
                  <a:prstClr val="black"/>
                </a:solidFill>
                <a:latin typeface="Cambria Math" pitchFamily="18" charset="0"/>
                <a:ea typeface="Cambria Math" pitchFamily="18" charset="0"/>
              </a:rPr>
              <a:t>30%(</a:t>
            </a:r>
            <a:r>
              <a:rPr lang="zh-TW" altLang="en-US" sz="2000" dirty="0" smtClean="0">
                <a:solidFill>
                  <a:prstClr val="black"/>
                </a:solidFill>
                <a:latin typeface="Cambria Math" pitchFamily="18" charset="0"/>
                <a:ea typeface="微軟正黑體" pitchFamily="34" charset="-120"/>
              </a:rPr>
              <a:t>或情況二</a:t>
            </a:r>
            <a:r>
              <a:rPr lang="en-US" altLang="zh-TW" sz="2000" dirty="0" smtClean="0">
                <a:solidFill>
                  <a:prstClr val="black"/>
                </a:solidFill>
                <a:latin typeface="Cambria Math" pitchFamily="18" charset="0"/>
                <a:ea typeface="Cambria Math" pitchFamily="18" charset="0"/>
              </a:rPr>
              <a:t>40%)</a:t>
            </a:r>
            <a:r>
              <a:rPr lang="zh-TW" altLang="en-US" sz="2000" dirty="0" smtClean="0">
                <a:solidFill>
                  <a:prstClr val="black"/>
                </a:solidFill>
                <a:latin typeface="Cambria Math" pitchFamily="18" charset="0"/>
                <a:ea typeface="微軟正黑體" pitchFamily="34" charset="-120"/>
              </a:rPr>
              <a:t>採權益法處理</a:t>
            </a:r>
            <a:r>
              <a:rPr lang="zh-TW" altLang="zh-TW" sz="2000" dirty="0" smtClean="0">
                <a:solidFill>
                  <a:prstClr val="black"/>
                </a:solidFill>
                <a:latin typeface="Cambria Math" pitchFamily="18" charset="0"/>
                <a:ea typeface="微軟正黑體" pitchFamily="34" charset="-120"/>
              </a:rPr>
              <a:t>。</a:t>
            </a:r>
            <a:endParaRPr lang="zh-TW" altLang="en-US" sz="2000" dirty="0" smtClean="0">
              <a:solidFill>
                <a:prstClr val="black">
                  <a:hueOff val="0"/>
                  <a:satOff val="0"/>
                  <a:lumOff val="0"/>
                  <a:alphaOff val="0"/>
                </a:prstClr>
              </a:solidFill>
              <a:latin typeface="Cambria Math" pitchFamily="18" charset="0"/>
              <a:ea typeface="微軟正黑體" pitchFamily="34" charset="-120"/>
            </a:endParaRPr>
          </a:p>
          <a:p>
            <a:pPr marL="0" marR="0" lvl="1" indent="0" algn="l" defTabSz="800100" rtl="0" eaLnBrk="1" fontAlgn="auto" latinLnBrk="0" hangingPunct="1">
              <a:lnSpc>
                <a:spcPct val="90000"/>
              </a:lnSpc>
              <a:spcBef>
                <a:spcPct val="0"/>
              </a:spcBef>
              <a:spcAft>
                <a:spcPct val="15000"/>
              </a:spcAft>
              <a:buClrTx/>
              <a:buSzTx/>
              <a:buFontTx/>
              <a:buNone/>
              <a:tabLst/>
              <a:defRPr/>
            </a:pPr>
            <a:r>
              <a:rPr lang="en-US" altLang="zh-TW" baseline="0" dirty="0" smtClean="0"/>
              <a:t>AS</a:t>
            </a:r>
            <a:r>
              <a:rPr lang="zh-TW" altLang="en-US" baseline="0" dirty="0" smtClean="0"/>
              <a:t> </a:t>
            </a:r>
            <a:r>
              <a:rPr lang="en-US" altLang="zh-TW" baseline="0" dirty="0" smtClean="0"/>
              <a:t>28</a:t>
            </a:r>
            <a:r>
              <a:rPr lang="zh-TW" altLang="en-US" baseline="0" dirty="0" smtClean="0"/>
              <a:t>（</a:t>
            </a:r>
            <a:r>
              <a:rPr lang="en-US" altLang="zh-TW" baseline="0" dirty="0" smtClean="0"/>
              <a:t>2011</a:t>
            </a:r>
            <a:r>
              <a:rPr lang="zh-TW" altLang="en-US" baseline="0" dirty="0" smtClean="0"/>
              <a:t>）：</a:t>
            </a:r>
            <a:endParaRPr lang="en-US" altLang="zh-TW" baseline="0" dirty="0" smtClean="0"/>
          </a:p>
          <a:p>
            <a:pPr marL="0" marR="0" lvl="1" indent="0" algn="l" defTabSz="800100" rtl="0" eaLnBrk="1" fontAlgn="auto" latinLnBrk="0" hangingPunct="1">
              <a:lnSpc>
                <a:spcPct val="90000"/>
              </a:lnSpc>
              <a:spcBef>
                <a:spcPct val="0"/>
              </a:spcBef>
              <a:spcAft>
                <a:spcPct val="15000"/>
              </a:spcAft>
              <a:buClrTx/>
              <a:buSzTx/>
              <a:buFontTx/>
              <a:buNone/>
              <a:tabLst/>
              <a:defRPr/>
            </a:pPr>
            <a:r>
              <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rPr>
              <a:t>P</a:t>
            </a: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母公司</a:t>
            </a:r>
            <a:r>
              <a:rPr kumimoji="0" lang="zh-TW" altLang="en-US" sz="2000" b="0" i="0" u="sng"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得選擇</a:t>
            </a: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於合併財務報表：</a:t>
            </a:r>
            <a:endPar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endParaRPr>
          </a:p>
          <a:p>
            <a:pPr marL="354013" marR="0" lvl="2" indent="-171450" algn="l" defTabSz="800100" rtl="0" eaLnBrk="1" fontAlgn="auto" latinLnBrk="0" hangingPunct="1">
              <a:lnSpc>
                <a:spcPct val="90000"/>
              </a:lnSpc>
              <a:spcBef>
                <a:spcPct val="0"/>
              </a:spcBef>
              <a:spcAft>
                <a:spcPct val="15000"/>
              </a:spcAft>
              <a:buClrTx/>
              <a:buSzTx/>
              <a:buFontTx/>
              <a:buChar char="••"/>
              <a:tabLst/>
              <a:defRPr/>
            </a:pP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對</a:t>
            </a:r>
            <a:r>
              <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rPr>
              <a:t>C</a:t>
            </a: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公司</a:t>
            </a:r>
            <a:r>
              <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rPr>
              <a:t>30%(</a:t>
            </a: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或情況二</a:t>
            </a:r>
            <a:r>
              <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rPr>
              <a:t>40%)</a:t>
            </a: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股權採權益法；或</a:t>
            </a:r>
            <a:endPar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endParaRPr>
          </a:p>
          <a:p>
            <a:pPr marL="354013" marR="0" lvl="2" indent="-171450" algn="l" defTabSz="800100" rtl="0" eaLnBrk="1" fontAlgn="auto" latinLnBrk="0" hangingPunct="1">
              <a:lnSpc>
                <a:spcPct val="90000"/>
              </a:lnSpc>
              <a:spcBef>
                <a:spcPct val="0"/>
              </a:spcBef>
              <a:spcAft>
                <a:spcPct val="15000"/>
              </a:spcAft>
              <a:buClrTx/>
              <a:buSzTx/>
              <a:buFontTx/>
              <a:buChar char="••"/>
              <a:tabLst/>
              <a:defRPr/>
            </a:pP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對</a:t>
            </a:r>
            <a:r>
              <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rPr>
              <a:t>B</a:t>
            </a: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公司持有</a:t>
            </a:r>
            <a:r>
              <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rPr>
              <a:t>10%(</a:t>
            </a: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或情況二</a:t>
            </a:r>
            <a:r>
              <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rPr>
              <a:t>20%)</a:t>
            </a: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採透過損益按公允價值衡量</a:t>
            </a:r>
            <a:r>
              <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rPr>
              <a:t>(FVTPL)</a:t>
            </a: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，其餘</a:t>
            </a:r>
            <a:r>
              <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rPr>
              <a:t>20%</a:t>
            </a:r>
            <a:r>
              <a:rPr kumimoji="0" lang="zh-TW" altLang="en-US"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採權益法</a:t>
            </a:r>
            <a:r>
              <a:rPr kumimoji="0" lang="zh-TW" altLang="zh-TW" sz="2000" b="0" i="0" u="none" strike="noStrike" kern="1200" cap="none" spc="0" normalizeH="0" baseline="0" noProof="0" dirty="0" smtClean="0">
                <a:ln>
                  <a:noFill/>
                </a:ln>
                <a:solidFill>
                  <a:prstClr val="black"/>
                </a:solidFill>
                <a:effectLst/>
                <a:uLnTx/>
                <a:uFillTx/>
                <a:latin typeface="Cambria Math" pitchFamily="18" charset="0"/>
                <a:ea typeface="微軟正黑體" pitchFamily="34" charset="-120"/>
                <a:cs typeface="+mn-cs"/>
              </a:rPr>
              <a:t>。</a:t>
            </a:r>
            <a:endParaRPr kumimoji="0" lang="en-US" altLang="zh-TW" sz="2000" b="0" i="0" u="none" strike="noStrike" kern="1200" cap="none" spc="0" normalizeH="0" baseline="0" noProof="0" dirty="0" smtClean="0">
              <a:ln>
                <a:noFill/>
              </a:ln>
              <a:solidFill>
                <a:prstClr val="black"/>
              </a:solidFill>
              <a:effectLst/>
              <a:uLnTx/>
              <a:uFillTx/>
              <a:latin typeface="Cambria Math" pitchFamily="18" charset="0"/>
              <a:ea typeface="Cambria Math" pitchFamily="18" charset="0"/>
              <a:cs typeface="+mn-cs"/>
            </a:endParaRPr>
          </a:p>
          <a:p>
            <a:pPr marL="0" marR="0" lvl="1" indent="0" algn="l" defTabSz="800100" rtl="0" eaLnBrk="1" fontAlgn="auto" latinLnBrk="0" hangingPunct="1">
              <a:lnSpc>
                <a:spcPct val="90000"/>
              </a:lnSpc>
              <a:spcBef>
                <a:spcPct val="0"/>
              </a:spcBef>
              <a:spcAft>
                <a:spcPct val="15000"/>
              </a:spcAft>
              <a:buClrTx/>
              <a:buSzTx/>
              <a:buFontTx/>
              <a:buNone/>
              <a:tabLst/>
              <a:defRPr/>
            </a:pP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Cambria Math" pitchFamily="18" charset="0"/>
                <a:ea typeface="微軟正黑體" pitchFamily="34" charset="-120"/>
                <a:cs typeface="+mn-cs"/>
              </a:rPr>
              <a:t>即使</a:t>
            </a:r>
            <a:r>
              <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Cambria Math" pitchFamily="18" charset="0"/>
                <a:ea typeface="Cambria Math" pitchFamily="18" charset="0"/>
                <a:cs typeface="+mn-cs"/>
              </a:rPr>
              <a:t>B</a:t>
            </a: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Cambria Math" pitchFamily="18" charset="0"/>
                <a:ea typeface="微軟正黑體" pitchFamily="34" charset="-120"/>
                <a:cs typeface="+mn-cs"/>
              </a:rPr>
              <a:t>公司對</a:t>
            </a:r>
            <a:r>
              <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Cambria Math" pitchFamily="18" charset="0"/>
                <a:ea typeface="Cambria Math" pitchFamily="18" charset="0"/>
                <a:cs typeface="+mn-cs"/>
              </a:rPr>
              <a:t>C</a:t>
            </a: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Cambria Math" pitchFamily="18" charset="0"/>
                <a:ea typeface="微軟正黑體" pitchFamily="34" charset="-120"/>
                <a:cs typeface="+mn-cs"/>
              </a:rPr>
              <a:t>公司採權益法，</a:t>
            </a:r>
            <a:r>
              <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Cambria Math" pitchFamily="18" charset="0"/>
                <a:ea typeface="Cambria Math" pitchFamily="18" charset="0"/>
                <a:cs typeface="+mn-cs"/>
              </a:rPr>
              <a:t>P</a:t>
            </a: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Cambria Math" pitchFamily="18" charset="0"/>
                <a:ea typeface="微軟正黑體" pitchFamily="34" charset="-120"/>
                <a:cs typeface="+mn-cs"/>
              </a:rPr>
              <a:t>公司亦有上述選擇。</a:t>
            </a:r>
            <a:endParaRPr kumimoji="0" lang="en-US" altLang="zh-TW" sz="2000" b="0" i="0" u="none" strike="noStrike" kern="1200" cap="none" spc="0" normalizeH="0" baseline="0" noProof="0" dirty="0" smtClean="0">
              <a:ln>
                <a:noFill/>
              </a:ln>
              <a:solidFill>
                <a:prstClr val="black">
                  <a:hueOff val="0"/>
                  <a:satOff val="0"/>
                  <a:lumOff val="0"/>
                  <a:alphaOff val="0"/>
                </a:prstClr>
              </a:solidFill>
              <a:effectLst/>
              <a:uLnTx/>
              <a:uFillTx/>
              <a:latin typeface="Cambria Math" pitchFamily="18" charset="0"/>
              <a:ea typeface="Cambria Math" pitchFamily="18" charset="0"/>
              <a:cs typeface="+mn-cs"/>
            </a:endParaRPr>
          </a:p>
          <a:p>
            <a:pPr marL="0" marR="0" lvl="1" indent="0" algn="l" defTabSz="800100" rtl="0" eaLnBrk="1" fontAlgn="auto" latinLnBrk="0" hangingPunct="1">
              <a:lnSpc>
                <a:spcPct val="90000"/>
              </a:lnSpc>
              <a:spcBef>
                <a:spcPct val="0"/>
              </a:spcBef>
              <a:spcAft>
                <a:spcPct val="15000"/>
              </a:spcAft>
              <a:buClrTx/>
              <a:buSzTx/>
              <a:buFontTx/>
              <a:buNone/>
              <a:tabLst/>
              <a:defRPr/>
            </a:pP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Cambria Math" pitchFamily="18" charset="0"/>
                <a:ea typeface="微軟正黑體" pitchFamily="34" charset="-120"/>
                <a:cs typeface="+mn-cs"/>
              </a:rPr>
              <a:t>投資</a:t>
            </a:r>
            <a:r>
              <a:rPr kumimoji="0" lang="zh-TW" altLang="en-US" sz="2000" b="0" i="0" u="none" strike="noStrike" kern="1200" cap="none" spc="0" normalizeH="0" baseline="0" noProof="0" dirty="0" smtClean="0">
                <a:ln>
                  <a:noFill/>
                </a:ln>
                <a:solidFill>
                  <a:srgbClr val="0000FF"/>
                </a:solidFill>
                <a:effectLst/>
                <a:uLnTx/>
                <a:uFillTx/>
                <a:latin typeface="Cambria Math" pitchFamily="18" charset="0"/>
                <a:ea typeface="微軟正黑體" pitchFamily="34" charset="-120"/>
                <a:cs typeface="+mn-cs"/>
              </a:rPr>
              <a:t>合資權益無此選擇</a:t>
            </a:r>
            <a:r>
              <a:rPr kumimoji="0" lang="zh-TW" altLang="en-US" sz="2000" b="0" i="0" u="none" strike="noStrike" kern="1200" cap="none" spc="0" normalizeH="0" baseline="0" noProof="0" dirty="0" smtClean="0">
                <a:ln>
                  <a:noFill/>
                </a:ln>
                <a:solidFill>
                  <a:prstClr val="black">
                    <a:hueOff val="0"/>
                    <a:satOff val="0"/>
                    <a:lumOff val="0"/>
                    <a:alphaOff val="0"/>
                  </a:prstClr>
                </a:solidFill>
                <a:effectLst/>
                <a:uLnTx/>
                <a:uFillTx/>
                <a:latin typeface="Cambria Math" pitchFamily="18" charset="0"/>
                <a:ea typeface="微軟正黑體" pitchFamily="34" charset="-120"/>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baseline="0" dirty="0" smtClean="0"/>
          </a:p>
          <a:p>
            <a:endParaRPr lang="zh-TW" altLang="en-US" dirty="0" smtClean="0"/>
          </a:p>
          <a:p>
            <a:pPr lvl="1"/>
            <a:endParaRPr lang="en-US" altLang="zh-CN" dirty="0" smtClean="0"/>
          </a:p>
          <a:p>
            <a:pPr rtl="0" eaLnBrk="1" fontAlgn="t" latinLnBrk="0" hangingPunct="1"/>
            <a:endParaRPr lang="zh-TW" altLang="zh-TW" sz="1000" dirty="0"/>
          </a:p>
        </p:txBody>
      </p:sp>
    </p:spTree>
    <p:extLst>
      <p:ext uri="{BB962C8B-B14F-4D97-AF65-F5344CB8AC3E}">
        <p14:creationId xmlns:p14="http://schemas.microsoft.com/office/powerpoint/2010/main" val="34321888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txBox="1">
            <a:spLocks noGrp="1" noChangeArrowheads="1"/>
          </p:cNvSpPr>
          <p:nvPr/>
        </p:nvSpPr>
        <p:spPr bwMode="auto">
          <a:xfrm>
            <a:off x="3843868" y="9429833"/>
            <a:ext cx="2937934" cy="496807"/>
          </a:xfrm>
          <a:prstGeom prst="rect">
            <a:avLst/>
          </a:prstGeom>
          <a:noFill/>
          <a:ln w="9525">
            <a:noFill/>
            <a:miter lim="800000"/>
            <a:headEnd/>
            <a:tailEnd/>
          </a:ln>
        </p:spPr>
        <p:txBody>
          <a:bodyPr lIns="94281" tIns="47143" rIns="94281" bIns="47143" anchor="b"/>
          <a:lstStyle/>
          <a:p>
            <a:pPr algn="r"/>
            <a:fld id="{7811063B-EA7C-4958-B833-A6F007F42DC9}" type="slidenum">
              <a:rPr kumimoji="0" lang="en-GB" altLang="zh-TW" sz="1300">
                <a:solidFill>
                  <a:srgbClr val="FFFFFF"/>
                </a:solidFill>
                <a:latin typeface="Verdana" pitchFamily="34" charset="0"/>
                <a:ea typeface="新細明體"/>
                <a:cs typeface="Arial" pitchFamily="34" charset="0"/>
              </a:rPr>
              <a:pPr algn="r"/>
              <a:t>58</a:t>
            </a:fld>
            <a:endParaRPr kumimoji="0" lang="en-GB" altLang="zh-TW" sz="1300" dirty="0">
              <a:solidFill>
                <a:srgbClr val="FFFFFF"/>
              </a:solidFill>
              <a:latin typeface="Verdana" pitchFamily="34" charset="0"/>
              <a:ea typeface="新細明體"/>
              <a:cs typeface="Arial" pitchFamily="34" charset="0"/>
            </a:endParaRPr>
          </a:p>
        </p:txBody>
      </p:sp>
      <p:sp>
        <p:nvSpPr>
          <p:cNvPr id="200707" name="Rectangle 2"/>
          <p:cNvSpPr>
            <a:spLocks noGrp="1" noRot="1" noChangeAspect="1" noChangeArrowheads="1" noTextEdit="1"/>
          </p:cNvSpPr>
          <p:nvPr>
            <p:ph type="sldImg"/>
          </p:nvPr>
        </p:nvSpPr>
        <p:spPr bwMode="auto">
          <a:xfrm>
            <a:off x="1004252" y="743873"/>
            <a:ext cx="4776396" cy="3722489"/>
          </a:xfrm>
          <a:noFill/>
          <a:ln>
            <a:solidFill>
              <a:srgbClr val="000000"/>
            </a:solidFill>
            <a:miter lim="800000"/>
            <a:headEnd/>
            <a:tailEnd/>
          </a:ln>
        </p:spPr>
      </p:sp>
      <p:sp>
        <p:nvSpPr>
          <p:cNvPr id="200708" name="Rectangle 3"/>
          <p:cNvSpPr>
            <a:spLocks noGrp="1" noChangeArrowheads="1"/>
          </p:cNvSpPr>
          <p:nvPr>
            <p:ph type="body" idx="1"/>
          </p:nvPr>
        </p:nvSpPr>
        <p:spPr>
          <a:xfrm>
            <a:off x="679449" y="4715711"/>
            <a:ext cx="5422906" cy="4466512"/>
          </a:xfrm>
          <a:noFill/>
          <a:ln/>
        </p:spPr>
        <p:txBody>
          <a:bodyPr/>
          <a:lstStyle/>
          <a:p>
            <a:r>
              <a:rPr lang="zh-TW" altLang="en-US" dirty="0" smtClean="0"/>
              <a:t>在</a:t>
            </a:r>
            <a:r>
              <a:rPr lang="en-US" altLang="zh-TW" dirty="0" smtClean="0"/>
              <a:t>IAS 19(2011)</a:t>
            </a:r>
            <a:r>
              <a:rPr lang="zh-TW" altLang="en-US" dirty="0" smtClean="0"/>
              <a:t>中修正內容引入確定給付義務及計畫資產變動表達於損益及其他綜合損益表註 的新方法。：</a:t>
            </a:r>
          </a:p>
          <a:p>
            <a:r>
              <a:rPr lang="en-US" altLang="zh-TW" dirty="0" smtClean="0"/>
              <a:t>•</a:t>
            </a:r>
            <a:r>
              <a:rPr lang="zh-TW" altLang="en-US" dirty="0" smtClean="0"/>
              <a:t>淨確定給付負債</a:t>
            </a:r>
            <a:r>
              <a:rPr lang="en-US" altLang="zh-TW" dirty="0" smtClean="0"/>
              <a:t>(</a:t>
            </a:r>
            <a:r>
              <a:rPr lang="zh-TW" altLang="en-US" dirty="0" smtClean="0"/>
              <a:t>資產</a:t>
            </a:r>
            <a:r>
              <a:rPr lang="en-US" altLang="zh-TW" dirty="0" smtClean="0"/>
              <a:t>)</a:t>
            </a:r>
            <a:r>
              <a:rPr lang="zh-TW" altLang="en-US" dirty="0" smtClean="0"/>
              <a:t>之服務成本及淨利息認列於損益；</a:t>
            </a:r>
          </a:p>
          <a:p>
            <a:r>
              <a:rPr lang="en-US" altLang="zh-TW" dirty="0" smtClean="0"/>
              <a:t>•</a:t>
            </a:r>
            <a:r>
              <a:rPr lang="zh-TW" altLang="en-US" dirty="0" smtClean="0"/>
              <a:t>再衡量數認列於其他綜合損益。</a:t>
            </a:r>
          </a:p>
          <a:p>
            <a:r>
              <a:rPr lang="en-US" altLang="zh-TW" dirty="0" smtClean="0"/>
              <a:t>IAS 19(2011)</a:t>
            </a:r>
            <a:r>
              <a:rPr lang="zh-TW" altLang="en-US" dirty="0" smtClean="0"/>
              <a:t>如同</a:t>
            </a:r>
            <a:r>
              <a:rPr lang="en-US" altLang="zh-TW" dirty="0" smtClean="0"/>
              <a:t>IAS 19(1998)</a:t>
            </a:r>
            <a:r>
              <a:rPr lang="zh-TW" altLang="en-US" dirty="0" smtClean="0"/>
              <a:t>一般，未明定服務成本及淨利息應表達於損益中的哪一個單行項目</a:t>
            </a:r>
            <a:r>
              <a:rPr lang="en-US" altLang="zh-TW" dirty="0" smtClean="0"/>
              <a:t>(</a:t>
            </a:r>
            <a:r>
              <a:rPr lang="zh-TW" altLang="en-US" dirty="0" smtClean="0"/>
              <a:t>參閱</a:t>
            </a:r>
            <a:r>
              <a:rPr lang="en-US" altLang="zh-TW" dirty="0" smtClean="0"/>
              <a:t>8.1.3</a:t>
            </a:r>
            <a:r>
              <a:rPr lang="zh-TW" altLang="en-US" dirty="0" smtClean="0"/>
              <a:t>單元</a:t>
            </a:r>
            <a:r>
              <a:rPr lang="en-US" altLang="zh-TW" dirty="0" smtClean="0"/>
              <a:t>)</a:t>
            </a:r>
            <a:r>
              <a:rPr lang="zh-TW" altLang="en-US" dirty="0" smtClean="0"/>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168192" indent="-168192">
              <a:buFont typeface="Wingdings" pitchFamily="2" charset="2"/>
              <a:buChar char="n"/>
            </a:pPr>
            <a:r>
              <a:rPr lang="zh-TW" altLang="en-US" dirty="0" smtClean="0"/>
              <a:t>最重大之修正內容係要求企業於確定給付義務及計畫資產發生變動時認列該等變動，以消除</a:t>
            </a:r>
            <a:r>
              <a:rPr lang="en-US" altLang="zh-TW" dirty="0" smtClean="0"/>
              <a:t>IAS 19(1998)</a:t>
            </a:r>
            <a:r>
              <a:rPr lang="zh-TW" altLang="en-US" dirty="0" smtClean="0"/>
              <a:t>所允許採用之「緩衝區法」。在</a:t>
            </a:r>
            <a:r>
              <a:rPr lang="en-US" altLang="zh-TW" dirty="0" smtClean="0"/>
              <a:t>IAS 19(2011)</a:t>
            </a:r>
            <a:r>
              <a:rPr lang="zh-TW" altLang="en-US" dirty="0" smtClean="0"/>
              <a:t>，所有精算損益透過其他綜合損益立即認列</a:t>
            </a:r>
            <a:r>
              <a:rPr lang="en-US" altLang="zh-TW" dirty="0" smtClean="0"/>
              <a:t>(</a:t>
            </a:r>
            <a:r>
              <a:rPr lang="zh-TW" altLang="en-US" dirty="0" smtClean="0"/>
              <a:t>亦同時刪除</a:t>
            </a:r>
            <a:r>
              <a:rPr lang="en-US" altLang="zh-TW" dirty="0" smtClean="0"/>
              <a:t>IAS 19(1998)</a:t>
            </a:r>
            <a:r>
              <a:rPr lang="zh-TW" altLang="en-US" dirty="0" smtClean="0"/>
              <a:t>中認列精算損益於損益之選項</a:t>
            </a:r>
            <a:r>
              <a:rPr lang="en-US" altLang="zh-TW" dirty="0" smtClean="0"/>
              <a:t>)</a:t>
            </a:r>
            <a:r>
              <a:rPr lang="zh-TW" altLang="en-US" dirty="0" smtClean="0"/>
              <a:t>。</a:t>
            </a:r>
            <a:endParaRPr lang="en-US" altLang="zh-TW" dirty="0" smtClean="0"/>
          </a:p>
          <a:p>
            <a:pPr marL="168192" indent="-168192">
              <a:buFont typeface="Wingdings" pitchFamily="2" charset="2"/>
              <a:buChar char="n"/>
            </a:pPr>
            <a:r>
              <a:rPr lang="en-US" altLang="zh-TW" dirty="0" smtClean="0"/>
              <a:t>IAS 19(2011).BC66 </a:t>
            </a:r>
            <a:r>
              <a:rPr lang="zh-TW" altLang="en-US" dirty="0" smtClean="0"/>
              <a:t>於該等修正前，國際會計準則第 </a:t>
            </a:r>
            <a:r>
              <a:rPr lang="en-US" altLang="zh-TW" dirty="0" smtClean="0"/>
              <a:t>19 </a:t>
            </a:r>
            <a:r>
              <a:rPr lang="zh-TW" altLang="en-US" dirty="0" smtClean="0"/>
              <a:t>號對精算損益之認列允許三種選項：</a:t>
            </a:r>
          </a:p>
          <a:p>
            <a:r>
              <a:rPr lang="en-US" altLang="zh-TW" dirty="0" smtClean="0"/>
              <a:t>(a) </a:t>
            </a:r>
            <a:r>
              <a:rPr lang="zh-TW" altLang="en-US" dirty="0" smtClean="0"/>
              <a:t>緩衝區內之精算損益不予以認列，緩衝區外之精算損益遞延認列於損益；</a:t>
            </a:r>
          </a:p>
          <a:p>
            <a:r>
              <a:rPr lang="en-US" altLang="zh-TW" dirty="0" smtClean="0"/>
              <a:t>(b) </a:t>
            </a:r>
            <a:r>
              <a:rPr lang="zh-TW" altLang="en-US" dirty="0" smtClean="0"/>
              <a:t>立即認列於損益；或</a:t>
            </a:r>
          </a:p>
          <a:p>
            <a:r>
              <a:rPr lang="en-US" altLang="zh-TW" dirty="0" smtClean="0"/>
              <a:t>(c) </a:t>
            </a:r>
            <a:r>
              <a:rPr lang="zh-TW" altLang="en-US" dirty="0" smtClean="0"/>
              <a:t>立即認列於其他綜合損益。認列於其他綜合損益之精算損益將直接轉入保留盈餘。</a:t>
            </a:r>
          </a:p>
          <a:p>
            <a:pPr marL="168192" indent="-168192">
              <a:buFont typeface="Wingdings" pitchFamily="2" charset="2"/>
              <a:buChar char="n"/>
            </a:pPr>
            <a:r>
              <a:rPr lang="en-US" altLang="zh-TW" dirty="0" smtClean="0"/>
              <a:t>IAS 19(2011).BC67  2011 </a:t>
            </a:r>
            <a:r>
              <a:rPr lang="zh-TW" altLang="en-US" dirty="0" smtClean="0"/>
              <a:t>年之修正對認列規定作下列改變：</a:t>
            </a:r>
          </a:p>
          <a:p>
            <a:r>
              <a:rPr lang="en-US" altLang="zh-TW" dirty="0" smtClean="0"/>
              <a:t>(a) </a:t>
            </a:r>
            <a:r>
              <a:rPr lang="zh-TW" altLang="en-US" dirty="0" smtClean="0"/>
              <a:t>立即認列</a:t>
            </a:r>
            <a:r>
              <a:rPr lang="en-US" altLang="zh-TW" dirty="0" smtClean="0"/>
              <a:t>–</a:t>
            </a:r>
            <a:r>
              <a:rPr lang="zh-TW" altLang="en-US" dirty="0" smtClean="0"/>
              <a:t>消除緩衝區（見第 </a:t>
            </a:r>
            <a:r>
              <a:rPr lang="en-US" altLang="zh-TW" dirty="0" smtClean="0"/>
              <a:t>BC70 </a:t>
            </a:r>
            <a:r>
              <a:rPr lang="zh-TW" altLang="en-US" dirty="0" smtClean="0"/>
              <a:t>至 </a:t>
            </a:r>
            <a:r>
              <a:rPr lang="en-US" altLang="zh-TW" dirty="0" smtClean="0"/>
              <a:t>BC72 </a:t>
            </a:r>
            <a:r>
              <a:rPr lang="zh-TW" altLang="en-US" dirty="0" smtClean="0"/>
              <a:t>段）。</a:t>
            </a:r>
          </a:p>
          <a:p>
            <a:r>
              <a:rPr lang="en-US" altLang="zh-TW" dirty="0" smtClean="0"/>
              <a:t>(b) </a:t>
            </a:r>
            <a:r>
              <a:rPr lang="zh-TW" altLang="en-US" dirty="0" smtClean="0"/>
              <a:t>重新定義確定給付成本之組成部分（見第 </a:t>
            </a:r>
            <a:r>
              <a:rPr lang="en-US" altLang="zh-TW" dirty="0" smtClean="0"/>
              <a:t>BC73 </a:t>
            </a:r>
            <a:r>
              <a:rPr lang="zh-TW" altLang="en-US" dirty="0" smtClean="0"/>
              <a:t>至 </a:t>
            </a:r>
            <a:r>
              <a:rPr lang="en-US" altLang="zh-TW" dirty="0" smtClean="0"/>
              <a:t>BC87 </a:t>
            </a:r>
            <a:r>
              <a:rPr lang="zh-TW" altLang="en-US" dirty="0" smtClean="0"/>
              <a:t>段）。</a:t>
            </a:r>
          </a:p>
          <a:p>
            <a:r>
              <a:rPr lang="en-US" altLang="zh-TW" dirty="0" smtClean="0"/>
              <a:t>(c) </a:t>
            </a:r>
            <a:r>
              <a:rPr lang="zh-TW" altLang="en-US" dirty="0" smtClean="0"/>
              <a:t>再衡量數組成部分認列於其他綜合損益（見第 </a:t>
            </a:r>
            <a:r>
              <a:rPr lang="en-US" altLang="zh-TW" dirty="0" smtClean="0"/>
              <a:t>BC88 </a:t>
            </a:r>
            <a:r>
              <a:rPr lang="zh-TW" altLang="en-US" dirty="0" smtClean="0"/>
              <a:t>至 </a:t>
            </a:r>
            <a:r>
              <a:rPr lang="en-US" altLang="zh-TW" dirty="0" smtClean="0"/>
              <a:t>BC100 </a:t>
            </a:r>
            <a:r>
              <a:rPr lang="zh-TW" altLang="en-US" dirty="0" smtClean="0"/>
              <a:t>段）。</a:t>
            </a:r>
          </a:p>
          <a:p>
            <a:endParaRPr lang="zh-TW" altLang="en-US" dirty="0"/>
          </a:p>
        </p:txBody>
      </p:sp>
      <p:sp>
        <p:nvSpPr>
          <p:cNvPr id="4" name="投影片編號版面配置區 3"/>
          <p:cNvSpPr>
            <a:spLocks noGrp="1"/>
          </p:cNvSpPr>
          <p:nvPr>
            <p:ph type="sldNum" sz="quarter" idx="10"/>
          </p:nvPr>
        </p:nvSpPr>
        <p:spPr/>
        <p:txBody>
          <a:bodyPr/>
          <a:lstStyle/>
          <a:p>
            <a:pPr>
              <a:defRPr/>
            </a:pPr>
            <a:fld id="{6BBC759E-4D7F-441C-A78A-808A893A2307}" type="slidenum">
              <a:rPr lang="en-GB" smtClean="0">
                <a:solidFill>
                  <a:prstClr val="black"/>
                </a:solidFill>
              </a:rPr>
              <a:pPr>
                <a:defRPr/>
              </a:pPr>
              <a:t>59</a:t>
            </a:fld>
            <a:endParaRPr lang="en-GB" dirty="0">
              <a:solidFill>
                <a:prstClr val="black"/>
              </a:solidFill>
            </a:endParaRPr>
          </a:p>
        </p:txBody>
      </p:sp>
    </p:spTree>
    <p:extLst>
      <p:ext uri="{BB962C8B-B14F-4D97-AF65-F5344CB8AC3E}">
        <p14:creationId xmlns:p14="http://schemas.microsoft.com/office/powerpoint/2010/main" val="25186003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783BB8FF-288E-45A4-881C-0575562CF041}" type="slidenum">
              <a:rPr lang="zh-TW" altLang="en-US" smtClean="0">
                <a:solidFill>
                  <a:prstClr val="black"/>
                </a:solidFill>
              </a:rPr>
              <a:pPr>
                <a:defRPr/>
              </a:pPr>
              <a:t>60</a:t>
            </a:fld>
            <a:endParaRPr lang="zh-TW" alt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在</a:t>
            </a:r>
            <a:r>
              <a:rPr lang="en-US" altLang="zh-TW" dirty="0" smtClean="0"/>
              <a:t>IAS 19(2011)</a:t>
            </a:r>
            <a:r>
              <a:rPr lang="zh-TW" altLang="en-US" dirty="0" smtClean="0"/>
              <a:t>中修正內容引入確定給付義務及計畫資產變動表達於損益及其他綜合損益表註 的新方法。：</a:t>
            </a:r>
          </a:p>
          <a:p>
            <a:r>
              <a:rPr lang="en-US" altLang="zh-TW" dirty="0" smtClean="0"/>
              <a:t>•</a:t>
            </a:r>
            <a:r>
              <a:rPr lang="zh-TW" altLang="en-US" dirty="0" smtClean="0"/>
              <a:t>淨確定給付負債</a:t>
            </a:r>
            <a:r>
              <a:rPr lang="en-US" altLang="zh-TW" dirty="0" smtClean="0"/>
              <a:t>(</a:t>
            </a:r>
            <a:r>
              <a:rPr lang="zh-TW" altLang="en-US" dirty="0" smtClean="0"/>
              <a:t>資產</a:t>
            </a:r>
            <a:r>
              <a:rPr lang="en-US" altLang="zh-TW" dirty="0" smtClean="0"/>
              <a:t>)</a:t>
            </a:r>
            <a:r>
              <a:rPr lang="zh-TW" altLang="en-US" dirty="0" smtClean="0"/>
              <a:t>之服務成本及淨利息認列於損益；</a:t>
            </a:r>
          </a:p>
          <a:p>
            <a:r>
              <a:rPr lang="en-US" altLang="zh-TW" dirty="0" smtClean="0"/>
              <a:t>•</a:t>
            </a:r>
            <a:r>
              <a:rPr lang="zh-TW" altLang="en-US" dirty="0" smtClean="0"/>
              <a:t>再衡量數認列於其他綜合損益。</a:t>
            </a:r>
          </a:p>
          <a:p>
            <a:r>
              <a:rPr lang="en-US" altLang="zh-TW" dirty="0" smtClean="0"/>
              <a:t>IAS 19(2011)</a:t>
            </a:r>
            <a:r>
              <a:rPr lang="zh-TW" altLang="en-US" dirty="0" smtClean="0"/>
              <a:t>如同</a:t>
            </a:r>
            <a:r>
              <a:rPr lang="en-US" altLang="zh-TW" dirty="0" smtClean="0"/>
              <a:t>IAS 19(1998)</a:t>
            </a:r>
            <a:r>
              <a:rPr lang="zh-TW" altLang="en-US" dirty="0" smtClean="0"/>
              <a:t>一般，未明定服務成本及淨利息應表達於損益中的哪一個單行項目</a:t>
            </a:r>
            <a:r>
              <a:rPr lang="en-US" altLang="zh-TW" dirty="0" smtClean="0"/>
              <a:t>(</a:t>
            </a:r>
            <a:r>
              <a:rPr lang="zh-TW" altLang="en-US" dirty="0" smtClean="0"/>
              <a:t>參閱</a:t>
            </a:r>
            <a:r>
              <a:rPr lang="en-US" altLang="zh-TW" dirty="0" smtClean="0"/>
              <a:t>8.1.3</a:t>
            </a:r>
            <a:r>
              <a:rPr lang="zh-TW" altLang="en-US" dirty="0" smtClean="0"/>
              <a:t>單元</a:t>
            </a:r>
            <a:r>
              <a:rPr lang="en-US" altLang="zh-TW" dirty="0" smtClean="0"/>
              <a:t>)</a:t>
            </a:r>
            <a:r>
              <a:rPr lang="zh-TW" altLang="en-US" dirty="0" smtClean="0"/>
              <a:t>。</a:t>
            </a:r>
          </a:p>
          <a:p>
            <a:endParaRPr lang="zh-TW" altLang="en-US" dirty="0"/>
          </a:p>
        </p:txBody>
      </p:sp>
      <p:sp>
        <p:nvSpPr>
          <p:cNvPr id="4" name="投影片編號版面配置區 3"/>
          <p:cNvSpPr>
            <a:spLocks noGrp="1"/>
          </p:cNvSpPr>
          <p:nvPr>
            <p:ph type="sldNum" sz="quarter" idx="10"/>
          </p:nvPr>
        </p:nvSpPr>
        <p:spPr/>
        <p:txBody>
          <a:bodyPr/>
          <a:lstStyle/>
          <a:p>
            <a:pPr>
              <a:defRPr/>
            </a:pPr>
            <a:fld id="{6BBC759E-4D7F-441C-A78A-808A893A2307}" type="slidenum">
              <a:rPr lang="en-GB" smtClean="0">
                <a:solidFill>
                  <a:prstClr val="black"/>
                </a:solidFill>
              </a:rPr>
              <a:pPr>
                <a:defRPr/>
              </a:pPr>
              <a:t>61</a:t>
            </a:fld>
            <a:endParaRPr lang="en-GB" dirty="0">
              <a:solidFill>
                <a:prstClr val="black"/>
              </a:solidFill>
            </a:endParaRPr>
          </a:p>
        </p:txBody>
      </p:sp>
    </p:spTree>
    <p:extLst>
      <p:ext uri="{BB962C8B-B14F-4D97-AF65-F5344CB8AC3E}">
        <p14:creationId xmlns:p14="http://schemas.microsoft.com/office/powerpoint/2010/main" val="1443372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5838" y="746125"/>
            <a:ext cx="4811712" cy="3719513"/>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18966765-B750-4F03-B2C6-AE1EB73DA82A}" type="slidenum">
              <a:rPr lang="zh-TW" altLang="en-US" smtClean="0">
                <a:solidFill>
                  <a:prstClr val="black"/>
                </a:solidFill>
              </a:rPr>
              <a:pPr/>
              <a:t>5</a:t>
            </a:fld>
            <a:endParaRPr lang="zh-TW" altLang="en-US">
              <a:solidFill>
                <a:prstClr val="black"/>
              </a:solidFill>
            </a:endParaRPr>
          </a:p>
        </p:txBody>
      </p:sp>
    </p:spTree>
    <p:extLst>
      <p:ext uri="{BB962C8B-B14F-4D97-AF65-F5344CB8AC3E}">
        <p14:creationId xmlns:p14="http://schemas.microsoft.com/office/powerpoint/2010/main" val="2723067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5838" y="746125"/>
            <a:ext cx="4811712" cy="3719513"/>
          </a:xfrm>
        </p:spPr>
      </p:sp>
      <p:sp>
        <p:nvSpPr>
          <p:cNvPr id="3" name="備忘稿版面配置區 2"/>
          <p:cNvSpPr>
            <a:spLocks noGrp="1"/>
          </p:cNvSpPr>
          <p:nvPr>
            <p:ph type="body" idx="1"/>
          </p:nvPr>
        </p:nvSpPr>
        <p:spPr/>
        <p:txBody>
          <a:bodyPr/>
          <a:lstStyle/>
          <a:p>
            <a:r>
              <a:rPr lang="zh-TW" altLang="en-US" dirty="0" smtClean="0"/>
              <a:t>金管證審字第</a:t>
            </a:r>
            <a:r>
              <a:rPr lang="en-US" altLang="zh-TW" dirty="0" smtClean="0"/>
              <a:t>1000055872</a:t>
            </a:r>
            <a:r>
              <a:rPr lang="zh-TW" altLang="en-US" dirty="0" smtClean="0"/>
              <a:t>號</a:t>
            </a:r>
            <a:endParaRPr lang="en-US" altLang="zh-TW" dirty="0" smtClean="0"/>
          </a:p>
          <a:p>
            <a:r>
              <a:rPr lang="zh-TW" altLang="en-US" dirty="0" smtClean="0"/>
              <a:t>一、依據「證券交易法」（以下簡稱本法）第三十六條規定辦理。 </a:t>
            </a:r>
            <a:endParaRPr lang="en-US" altLang="zh-TW" dirty="0" smtClean="0"/>
          </a:p>
          <a:p>
            <a:r>
              <a:rPr lang="zh-TW" altLang="en-US" dirty="0" smtClean="0"/>
              <a:t>二、未上市、未上櫃之公開發行公司及興櫃股票公司，除本會另有規定者 外，應於每會計年度終了</a:t>
            </a:r>
            <a:r>
              <a:rPr lang="zh-TW" altLang="en-US" b="1" u="sng" dirty="0" smtClean="0"/>
              <a:t>後四個月內</a:t>
            </a:r>
            <a:r>
              <a:rPr lang="zh-TW" altLang="en-US" dirty="0" smtClean="0"/>
              <a:t>，公告並申報經會計師查核簽證 、董事會通過及監察人承認之年度財務報告，不適用本法第三十六條 第一項第一款應於每會計年度終了後三個月內公告申報之規定。 </a:t>
            </a:r>
            <a:endParaRPr lang="en-US" altLang="zh-TW" dirty="0" smtClean="0"/>
          </a:p>
          <a:p>
            <a:r>
              <a:rPr lang="zh-TW" altLang="en-US" dirty="0" smtClean="0"/>
              <a:t>三、除已上市、已上櫃之金融控股公司所屬之公開發行銀行、保險及證券 子公司外，未上市、未上櫃之公開發行公司及興櫃股票公司得免依本 法第三十六條第一項第三款之規定公告並申報第一季、第三季財務報 告。 </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fld id="{18966765-B750-4F03-B2C6-AE1EB73DA82A}" type="slidenum">
              <a:rPr lang="zh-TW" altLang="en-US" smtClean="0">
                <a:solidFill>
                  <a:prstClr val="black"/>
                </a:solidFill>
              </a:rPr>
              <a:pPr/>
              <a:t>6</a:t>
            </a:fld>
            <a:endParaRPr lang="zh-TW" altLang="en-US">
              <a:solidFill>
                <a:prstClr val="black"/>
              </a:solidFill>
            </a:endParaRPr>
          </a:p>
        </p:txBody>
      </p:sp>
    </p:spTree>
    <p:extLst>
      <p:ext uri="{BB962C8B-B14F-4D97-AF65-F5344CB8AC3E}">
        <p14:creationId xmlns:p14="http://schemas.microsoft.com/office/powerpoint/2010/main" val="2723067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3EF1190-5DD3-4B94-940D-C0E3CC6E7BF4}" type="slidenum">
              <a:rPr lang="zh-TW" altLang="en-US" smtClean="0">
                <a:solidFill>
                  <a:prstClr val="black"/>
                </a:solidFill>
              </a:rPr>
              <a:pPr/>
              <a:t>7</a:t>
            </a:fld>
            <a:endParaRPr lang="zh-TW" altLang="en-US">
              <a:solidFill>
                <a:prstClr val="black"/>
              </a:solidFill>
            </a:endParaRPr>
          </a:p>
        </p:txBody>
      </p:sp>
    </p:spTree>
    <p:extLst>
      <p:ext uri="{BB962C8B-B14F-4D97-AF65-F5344CB8AC3E}">
        <p14:creationId xmlns:p14="http://schemas.microsoft.com/office/powerpoint/2010/main" val="202608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8062" cy="3722687"/>
          </a:xfrm>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EAB4C499-1072-47A1-8E87-533307CF17D6}" type="slidenum">
              <a:rPr lang="en-GB" altLang="zh-TW" smtClean="0">
                <a:solidFill>
                  <a:prstClr val="black"/>
                </a:solidFill>
              </a:rPr>
              <a:pPr>
                <a:defRPr/>
              </a:pPr>
              <a:t>8</a:t>
            </a:fld>
            <a:endParaRPr lang="en-GB" altLang="zh-TW">
              <a:solidFill>
                <a:prstClr val="black"/>
              </a:solidFill>
            </a:endParaRPr>
          </a:p>
        </p:txBody>
      </p:sp>
    </p:spTree>
    <p:extLst>
      <p:ext uri="{BB962C8B-B14F-4D97-AF65-F5344CB8AC3E}">
        <p14:creationId xmlns:p14="http://schemas.microsoft.com/office/powerpoint/2010/main" val="352999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521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TW" smtClean="0"/>
              <a:t>28 </a:t>
            </a:r>
            <a:r>
              <a:rPr lang="zh-TW" altLang="en-US" smtClean="0"/>
              <a:t>首次適用某一國際財務報導準則對當期或任何前期有影響、可能對當期或任何前</a:t>
            </a:r>
          </a:p>
          <a:p>
            <a:pPr eaLnBrk="1" hangingPunct="1">
              <a:spcBef>
                <a:spcPct val="0"/>
              </a:spcBef>
            </a:pPr>
            <a:r>
              <a:rPr lang="zh-TW" altLang="en-US" smtClean="0"/>
              <a:t>期有影響（除決定調整之金額於實務上不可行外），或可能對未來期間有影響時，企業應揭露：</a:t>
            </a:r>
          </a:p>
          <a:p>
            <a:pPr eaLnBrk="1" hangingPunct="1">
              <a:spcBef>
                <a:spcPct val="0"/>
              </a:spcBef>
            </a:pPr>
            <a:r>
              <a:rPr lang="en-US" altLang="zh-TW" smtClean="0"/>
              <a:t>(a) </a:t>
            </a:r>
            <a:r>
              <a:rPr lang="zh-TW" altLang="en-US" smtClean="0"/>
              <a:t>該國際財務報導準則之名稱；</a:t>
            </a:r>
          </a:p>
          <a:p>
            <a:pPr eaLnBrk="1" hangingPunct="1">
              <a:spcBef>
                <a:spcPct val="0"/>
              </a:spcBef>
            </a:pPr>
            <a:r>
              <a:rPr lang="en-US" altLang="zh-TW" smtClean="0"/>
              <a:t>(b) </a:t>
            </a:r>
            <a:r>
              <a:rPr lang="zh-TW" altLang="en-US" smtClean="0"/>
              <a:t>會計政策變動係依該準則之過渡規定所為（於適用時）；</a:t>
            </a:r>
          </a:p>
          <a:p>
            <a:pPr eaLnBrk="1" hangingPunct="1">
              <a:spcBef>
                <a:spcPct val="0"/>
              </a:spcBef>
            </a:pPr>
            <a:r>
              <a:rPr lang="en-US" altLang="zh-TW" smtClean="0"/>
              <a:t>(c) </a:t>
            </a:r>
            <a:r>
              <a:rPr lang="zh-TW" altLang="en-US" smtClean="0"/>
              <a:t>會計政策變動之性質；</a:t>
            </a:r>
          </a:p>
          <a:p>
            <a:pPr eaLnBrk="1" hangingPunct="1">
              <a:spcBef>
                <a:spcPct val="0"/>
              </a:spcBef>
            </a:pPr>
            <a:r>
              <a:rPr lang="en-US" altLang="zh-TW" smtClean="0"/>
              <a:t>(d) </a:t>
            </a:r>
            <a:r>
              <a:rPr lang="zh-TW" altLang="en-US" smtClean="0"/>
              <a:t>對過渡規定之說明（於適用時）；</a:t>
            </a:r>
          </a:p>
          <a:p>
            <a:pPr eaLnBrk="1" hangingPunct="1">
              <a:spcBef>
                <a:spcPct val="0"/>
              </a:spcBef>
            </a:pPr>
            <a:r>
              <a:rPr lang="en-US" altLang="zh-TW" smtClean="0"/>
              <a:t>(e) </a:t>
            </a:r>
            <a:r>
              <a:rPr lang="zh-TW" altLang="en-US" smtClean="0"/>
              <a:t>可能影響未來期間之過渡規定（於適用時）；</a:t>
            </a:r>
          </a:p>
          <a:p>
            <a:pPr eaLnBrk="1" hangingPunct="1">
              <a:spcBef>
                <a:spcPct val="0"/>
              </a:spcBef>
            </a:pPr>
            <a:r>
              <a:rPr lang="en-US" altLang="zh-TW" smtClean="0"/>
              <a:t>(f) </a:t>
            </a:r>
            <a:r>
              <a:rPr lang="zh-TW" altLang="en-US" smtClean="0"/>
              <a:t>於實務上可行之範圍內，對所表達之當期及每一以前期間，揭露下列調整之</a:t>
            </a:r>
          </a:p>
          <a:p>
            <a:pPr eaLnBrk="1" hangingPunct="1">
              <a:spcBef>
                <a:spcPct val="0"/>
              </a:spcBef>
            </a:pPr>
            <a:r>
              <a:rPr lang="zh-TW" altLang="en-US" smtClean="0"/>
              <a:t>金額：</a:t>
            </a:r>
          </a:p>
          <a:p>
            <a:pPr eaLnBrk="1" hangingPunct="1">
              <a:spcBef>
                <a:spcPct val="0"/>
              </a:spcBef>
            </a:pPr>
            <a:r>
              <a:rPr lang="en-US" altLang="zh-TW" smtClean="0"/>
              <a:t>(i) </a:t>
            </a:r>
            <a:r>
              <a:rPr lang="zh-TW" altLang="en-US" smtClean="0"/>
              <a:t>每一受影響之財務報表單行項目；及</a:t>
            </a:r>
          </a:p>
          <a:p>
            <a:pPr eaLnBrk="1" hangingPunct="1">
              <a:spcBef>
                <a:spcPct val="0"/>
              </a:spcBef>
            </a:pPr>
            <a:r>
              <a:rPr lang="en-US" altLang="zh-TW" smtClean="0"/>
              <a:t>(ii) </a:t>
            </a:r>
            <a:r>
              <a:rPr lang="zh-TW" altLang="en-US" smtClean="0"/>
              <a:t>若企業適用國際會計準則第</a:t>
            </a:r>
            <a:r>
              <a:rPr lang="en-US" altLang="zh-TW" smtClean="0"/>
              <a:t>33</a:t>
            </a:r>
            <a:r>
              <a:rPr lang="zh-TW" altLang="en-US" smtClean="0"/>
              <a:t>號「每股盈餘」，其基本每股盈餘與稀釋每股盈餘；</a:t>
            </a:r>
          </a:p>
          <a:p>
            <a:pPr eaLnBrk="1" hangingPunct="1">
              <a:spcBef>
                <a:spcPct val="0"/>
              </a:spcBef>
            </a:pPr>
            <a:r>
              <a:rPr lang="en-US" altLang="zh-TW" smtClean="0"/>
              <a:t>(g) </a:t>
            </a:r>
            <a:r>
              <a:rPr lang="zh-TW" altLang="en-US" smtClean="0"/>
              <a:t>在實務上可行之範圍內，與所表達期間之前各期間有關之調整金額；及</a:t>
            </a:r>
          </a:p>
          <a:p>
            <a:pPr eaLnBrk="1" hangingPunct="1">
              <a:spcBef>
                <a:spcPct val="0"/>
              </a:spcBef>
            </a:pPr>
            <a:r>
              <a:rPr lang="en-US" altLang="zh-TW" smtClean="0"/>
              <a:t>(h) </a:t>
            </a:r>
            <a:r>
              <a:rPr lang="zh-TW" altLang="en-US" smtClean="0"/>
              <a:t>依第</a:t>
            </a:r>
            <a:r>
              <a:rPr lang="en-US" altLang="zh-TW" smtClean="0"/>
              <a:t>19 </a:t>
            </a:r>
            <a:r>
              <a:rPr lang="zh-TW" altLang="en-US" smtClean="0"/>
              <a:t>段</a:t>
            </a:r>
            <a:r>
              <a:rPr lang="en-US" altLang="zh-TW" smtClean="0"/>
              <a:t>(a)</a:t>
            </a:r>
            <a:r>
              <a:rPr lang="zh-TW" altLang="en-US" smtClean="0"/>
              <a:t>或</a:t>
            </a:r>
            <a:r>
              <a:rPr lang="en-US" altLang="zh-TW" smtClean="0"/>
              <a:t>(b)</a:t>
            </a:r>
            <a:r>
              <a:rPr lang="zh-TW" altLang="en-US" smtClean="0"/>
              <a:t>規定，若對某特定前期或表達期間之前各期間追溯適用在</a:t>
            </a:r>
          </a:p>
          <a:p>
            <a:pPr eaLnBrk="1" hangingPunct="1">
              <a:spcBef>
                <a:spcPct val="0"/>
              </a:spcBef>
            </a:pPr>
            <a:r>
              <a:rPr lang="zh-TW" altLang="en-US" smtClean="0"/>
              <a:t>實務上不可行，則應揭露導致實務上不可行存在之情況，並敘明如何及自何</a:t>
            </a:r>
          </a:p>
          <a:p>
            <a:pPr eaLnBrk="1" hangingPunct="1">
              <a:spcBef>
                <a:spcPct val="0"/>
              </a:spcBef>
            </a:pPr>
            <a:r>
              <a:rPr lang="zh-TW" altLang="en-US" smtClean="0"/>
              <a:t>時開始適用會計政策之變動。</a:t>
            </a:r>
          </a:p>
          <a:p>
            <a:pPr eaLnBrk="1" hangingPunct="1">
              <a:spcBef>
                <a:spcPct val="0"/>
              </a:spcBef>
            </a:pPr>
            <a:r>
              <a:rPr lang="zh-TW" altLang="en-US" smtClean="0"/>
              <a:t>後續期間之財務報表無須重複前述揭露。</a:t>
            </a:r>
          </a:p>
        </p:txBody>
      </p:sp>
      <p:sp>
        <p:nvSpPr>
          <p:cNvPr id="26522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F67155F0-FABB-43E3-B4BE-43C8BE28C6AA}" type="slidenum">
              <a:rPr kumimoji="0" lang="zh-TW" altLang="en-US" smtClean="0"/>
              <a:pPr eaLnBrk="1" fontAlgn="base" hangingPunct="1">
                <a:spcBef>
                  <a:spcPct val="0"/>
                </a:spcBef>
                <a:spcAft>
                  <a:spcPct val="0"/>
                </a:spcAft>
              </a:pPr>
              <a:t>10</a:t>
            </a:fld>
            <a:endParaRPr kumimoji="0" lang="zh-TW"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4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TW" smtClean="0"/>
              <a:t>IAS 1.</a:t>
            </a:r>
          </a:p>
          <a:p>
            <a:pPr eaLnBrk="1" hangingPunct="1">
              <a:spcBef>
                <a:spcPct val="0"/>
              </a:spcBef>
            </a:pPr>
            <a:endParaRPr lang="en-US" altLang="zh-TW" smtClean="0"/>
          </a:p>
          <a:p>
            <a:pPr eaLnBrk="1" hangingPunct="1">
              <a:spcBef>
                <a:spcPct val="0"/>
              </a:spcBef>
            </a:pPr>
            <a:r>
              <a:rPr lang="en-US" altLang="zh-TW" smtClean="0"/>
              <a:t>122 </a:t>
            </a:r>
            <a:r>
              <a:rPr lang="zh-TW" altLang="en-US" smtClean="0"/>
              <a:t>企業應於重大會計政策彙總或其他附註中，揭露管理階層於採用會計政策過程中所作對財務報表認列金額最具有重大影響之判斷，但涉及估計之判斷除外</a:t>
            </a:r>
            <a:endParaRPr lang="en-US" altLang="zh-TW" smtClean="0"/>
          </a:p>
          <a:p>
            <a:pPr eaLnBrk="1" hangingPunct="1">
              <a:spcBef>
                <a:spcPct val="0"/>
              </a:spcBef>
            </a:pPr>
            <a:endParaRPr lang="en-US" altLang="zh-TW" smtClean="0"/>
          </a:p>
          <a:p>
            <a:pPr eaLnBrk="1" hangingPunct="1">
              <a:spcBef>
                <a:spcPct val="0"/>
              </a:spcBef>
            </a:pPr>
            <a:r>
              <a:rPr lang="en-US" altLang="zh-TW" smtClean="0"/>
              <a:t>125 </a:t>
            </a:r>
            <a:r>
              <a:rPr lang="zh-TW" altLang="en-US" smtClean="0"/>
              <a:t>企業應揭露於報導期間結束日對有關未來所作之假設及估計不確定性之其他主要來源之資訊，該等假設及不確定性具有導致資產及負債帳面金額於下個財務年度重大調整之重大風險。有關該等資產及負債，附註應包括下列之明細：</a:t>
            </a:r>
          </a:p>
          <a:p>
            <a:pPr eaLnBrk="1" hangingPunct="1">
              <a:spcBef>
                <a:spcPct val="0"/>
              </a:spcBef>
            </a:pPr>
            <a:r>
              <a:rPr lang="en-US" altLang="zh-TW" smtClean="0"/>
              <a:t>(a) </a:t>
            </a:r>
            <a:r>
              <a:rPr lang="zh-TW" altLang="en-US" smtClean="0"/>
              <a:t>其性質，及</a:t>
            </a:r>
          </a:p>
          <a:p>
            <a:pPr eaLnBrk="1" hangingPunct="1">
              <a:spcBef>
                <a:spcPct val="0"/>
              </a:spcBef>
            </a:pPr>
            <a:r>
              <a:rPr lang="en-US" altLang="zh-TW" smtClean="0"/>
              <a:t>(b) </a:t>
            </a:r>
            <a:r>
              <a:rPr lang="zh-TW" altLang="en-US" smtClean="0"/>
              <a:t>其於報導期間結束日之帳面金額。</a:t>
            </a:r>
          </a:p>
        </p:txBody>
      </p:sp>
      <p:sp>
        <p:nvSpPr>
          <p:cNvPr id="26624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CE546DD3-CF56-41BC-8ABA-71F134A97808}" type="slidenum">
              <a:rPr kumimoji="0" lang="zh-TW" altLang="en-US" smtClean="0"/>
              <a:pPr eaLnBrk="1" fontAlgn="base" hangingPunct="1">
                <a:spcBef>
                  <a:spcPct val="0"/>
                </a:spcBef>
                <a:spcAft>
                  <a:spcPct val="0"/>
                </a:spcAft>
              </a:pPr>
              <a:t>11</a:t>
            </a:fld>
            <a:endParaRPr kumimoji="0" lang="zh-TW"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4.xml"/><Relationship Id="rId1" Type="http://schemas.openxmlformats.org/officeDocument/2006/relationships/themeOverride" Target="../theme/themeOverride4.xml"/><Relationship Id="rId4" Type="http://schemas.openxmlformats.org/officeDocument/2006/relationships/hyperlink" Target="http://www.deloitte.com/view/tc_TW/tw/aboutdeloitte/index.htm" TargetMode="Externa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5.xml"/><Relationship Id="rId1" Type="http://schemas.openxmlformats.org/officeDocument/2006/relationships/themeOverride" Target="../theme/themeOverride5.xml"/><Relationship Id="rId4" Type="http://schemas.openxmlformats.org/officeDocument/2006/relationships/hyperlink" Target="http://www.deloitte.com/view/tc_TW/tw/aboutdeloitte/index.htm" TargetMode="Externa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2" Type="http://schemas.openxmlformats.org/officeDocument/2006/relationships/hyperlink" Target="http://www.deloitte.com.tw/tw/about" TargetMode="External"/><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deloitte.com.tw/tw/about" TargetMode="External"/><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7.xml"/><Relationship Id="rId1" Type="http://schemas.openxmlformats.org/officeDocument/2006/relationships/themeOverride" Target="../theme/themeOverride6.xml"/><Relationship Id="rId4" Type="http://schemas.openxmlformats.org/officeDocument/2006/relationships/hyperlink" Target="http://www.deloitte.com/view/tc_TW/tw/aboutdeloitte/index.htm" TargetMode="Externa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Master" Target="../slideMasters/slideMaster8.xml"/><Relationship Id="rId1" Type="http://schemas.openxmlformats.org/officeDocument/2006/relationships/themeOverride" Target="../theme/themeOverride7.xml"/><Relationship Id="rId4" Type="http://schemas.openxmlformats.org/officeDocument/2006/relationships/image" Target="../media/image11.png"/></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9.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9.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9.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9.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2.xml"/><Relationship Id="rId1" Type="http://schemas.openxmlformats.org/officeDocument/2006/relationships/themeOverride" Target="../theme/themeOverride2.xml"/><Relationship Id="rId4" Type="http://schemas.openxmlformats.org/officeDocument/2006/relationships/hyperlink" Target="http://www.deloitte.com/view/tc_TW/tw/aboutdeloitte/index.htm" TargetMode="Externa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grpSp>
        <p:nvGrpSpPr>
          <p:cNvPr id="4" name="群組 26"/>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a:lstStyle/>
            <a:p>
              <a:pPr>
                <a:defRPr/>
              </a:pPr>
              <a:endParaRPr kumimoji="0" lang="zh-TW" altLang="en-US">
                <a:latin typeface="Arial" charset="0"/>
                <a:ea typeface="+mn-ea"/>
                <a:cs typeface="Arial" charset="0"/>
              </a:endParaRPr>
            </a:p>
          </p:txBody>
        </p:sp>
        <p:sp>
          <p:nvSpPr>
            <p:cNvPr id="6" name="Freeform 8"/>
            <p:cNvSpPr>
              <a:spLocks noEditPoints="1"/>
            </p:cNvSpPr>
            <p:nvPr userDrawn="1"/>
          </p:nvSpPr>
          <p:spPr bwMode="auto">
            <a:xfrm>
              <a:off x="815843" y="1171560"/>
              <a:ext cx="268213" cy="293689"/>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7" name="Freeform 9"/>
            <p:cNvSpPr>
              <a:spLocks noEditPoints="1"/>
            </p:cNvSpPr>
            <p:nvPr userDrawn="1"/>
          </p:nvSpPr>
          <p:spPr bwMode="auto">
            <a:xfrm>
              <a:off x="2164842" y="1171560"/>
              <a:ext cx="268213" cy="293689"/>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8" name="Rectangle 10"/>
            <p:cNvSpPr>
              <a:spLocks noChangeArrowheads="1"/>
            </p:cNvSpPr>
            <p:nvPr userDrawn="1"/>
          </p:nvSpPr>
          <p:spPr bwMode="auto">
            <a:xfrm>
              <a:off x="1128494" y="1076309"/>
              <a:ext cx="92049" cy="382589"/>
            </a:xfrm>
            <a:prstGeom prst="rect">
              <a:avLst/>
            </a:prstGeom>
            <a:solidFill>
              <a:srgbClr val="002776"/>
            </a:solidFill>
            <a:ln w="9525">
              <a:noFill/>
              <a:miter lim="800000"/>
              <a:headEnd/>
              <a:tailEnd/>
            </a:ln>
          </p:spPr>
          <p:txBody>
            <a:bodyPr/>
            <a:lstStyle/>
            <a:p>
              <a:pPr>
                <a:defRPr/>
              </a:pPr>
              <a:endParaRPr kumimoji="0" lang="zh-TW" altLang="en-US">
                <a:latin typeface="Arial" charset="0"/>
                <a:ea typeface="新細明體" charset="-120"/>
                <a:cs typeface="Arial" charset="0"/>
              </a:endParaRPr>
            </a:p>
          </p:txBody>
        </p:sp>
        <p:sp>
          <p:nvSpPr>
            <p:cNvPr id="9" name="Freeform 11"/>
            <p:cNvSpPr>
              <a:spLocks noEditPoints="1"/>
            </p:cNvSpPr>
            <p:nvPr userDrawn="1"/>
          </p:nvSpPr>
          <p:spPr bwMode="auto">
            <a:xfrm>
              <a:off x="1264981" y="1171560"/>
              <a:ext cx="292019" cy="293689"/>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0" name="Rectangle 12"/>
            <p:cNvSpPr>
              <a:spLocks noChangeArrowheads="1"/>
            </p:cNvSpPr>
            <p:nvPr userDrawn="1"/>
          </p:nvSpPr>
          <p:spPr bwMode="auto">
            <a:xfrm>
              <a:off x="1598263" y="1177910"/>
              <a:ext cx="93636" cy="280989"/>
            </a:xfrm>
            <a:prstGeom prst="rect">
              <a:avLst/>
            </a:prstGeom>
            <a:solidFill>
              <a:srgbClr val="002776"/>
            </a:solidFill>
            <a:ln w="9525">
              <a:noFill/>
              <a:miter lim="800000"/>
              <a:headEnd/>
              <a:tailEnd/>
            </a:ln>
          </p:spPr>
          <p:txBody>
            <a:bodyPr/>
            <a:lstStyle/>
            <a:p>
              <a:pPr>
                <a:defRPr/>
              </a:pPr>
              <a:endParaRPr kumimoji="0" lang="zh-TW" altLang="en-US">
                <a:latin typeface="Arial" charset="0"/>
                <a:ea typeface="新細明體" charset="-120"/>
                <a:cs typeface="Arial" charset="0"/>
              </a:endParaRPr>
            </a:p>
          </p:txBody>
        </p:sp>
        <p:sp>
          <p:nvSpPr>
            <p:cNvPr id="11" name="Rectangle 13"/>
            <p:cNvSpPr>
              <a:spLocks noChangeArrowheads="1"/>
            </p:cNvSpPr>
            <p:nvPr userDrawn="1"/>
          </p:nvSpPr>
          <p:spPr bwMode="auto">
            <a:xfrm>
              <a:off x="1598263" y="1076309"/>
              <a:ext cx="93636" cy="74612"/>
            </a:xfrm>
            <a:prstGeom prst="rect">
              <a:avLst/>
            </a:prstGeom>
            <a:solidFill>
              <a:srgbClr val="002776"/>
            </a:solidFill>
            <a:ln w="9525">
              <a:noFill/>
              <a:miter lim="800000"/>
              <a:headEnd/>
              <a:tailEnd/>
            </a:ln>
          </p:spPr>
          <p:txBody>
            <a:bodyPr/>
            <a:lstStyle/>
            <a:p>
              <a:pPr>
                <a:defRPr/>
              </a:pPr>
              <a:endParaRPr kumimoji="0" lang="zh-TW" altLang="en-US">
                <a:latin typeface="Arial" charset="0"/>
                <a:ea typeface="新細明體" charset="-120"/>
                <a:cs typeface="Arial" charset="0"/>
              </a:endParaRPr>
            </a:p>
          </p:txBody>
        </p:sp>
        <p:sp>
          <p:nvSpPr>
            <p:cNvPr id="12" name="Freeform 14"/>
            <p:cNvSpPr>
              <a:spLocks/>
            </p:cNvSpPr>
            <p:nvPr userDrawn="1"/>
          </p:nvSpPr>
          <p:spPr bwMode="auto">
            <a:xfrm>
              <a:off x="1729988" y="1092184"/>
              <a:ext cx="199969" cy="373064"/>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3" name="Freeform 15"/>
            <p:cNvSpPr>
              <a:spLocks/>
            </p:cNvSpPr>
            <p:nvPr userDrawn="1"/>
          </p:nvSpPr>
          <p:spPr bwMode="auto">
            <a:xfrm>
              <a:off x="1949002" y="1092184"/>
              <a:ext cx="196795" cy="373064"/>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4" name="Freeform 16"/>
            <p:cNvSpPr>
              <a:spLocks/>
            </p:cNvSpPr>
            <p:nvPr userDrawn="1"/>
          </p:nvSpPr>
          <p:spPr bwMode="auto">
            <a:xfrm>
              <a:off x="2474319" y="1360473"/>
              <a:ext cx="103158" cy="104776"/>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5" name="Freeform 17"/>
            <p:cNvSpPr>
              <a:spLocks noEditPoints="1"/>
            </p:cNvSpPr>
            <p:nvPr userDrawn="1"/>
          </p:nvSpPr>
          <p:spPr bwMode="auto">
            <a:xfrm>
              <a:off x="452407" y="1071546"/>
              <a:ext cx="334869" cy="387353"/>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6" name="Freeform 18"/>
            <p:cNvSpPr>
              <a:spLocks noEditPoints="1"/>
            </p:cNvSpPr>
            <p:nvPr userDrawn="1"/>
          </p:nvSpPr>
          <p:spPr bwMode="auto">
            <a:xfrm>
              <a:off x="452407" y="1611299"/>
              <a:ext cx="372958" cy="38576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7" name="Freeform 19"/>
            <p:cNvSpPr>
              <a:spLocks noEditPoints="1"/>
            </p:cNvSpPr>
            <p:nvPr userDrawn="1"/>
          </p:nvSpPr>
          <p:spPr bwMode="auto">
            <a:xfrm>
              <a:off x="872977" y="1611299"/>
              <a:ext cx="387242" cy="387353"/>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8" name="Freeform 20"/>
            <p:cNvSpPr>
              <a:spLocks noEditPoints="1"/>
            </p:cNvSpPr>
            <p:nvPr userDrawn="1"/>
          </p:nvSpPr>
          <p:spPr bwMode="auto">
            <a:xfrm>
              <a:off x="1299896" y="1627175"/>
              <a:ext cx="380894" cy="373065"/>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9" name="Freeform 21"/>
            <p:cNvSpPr>
              <a:spLocks noEditPoints="1"/>
            </p:cNvSpPr>
            <p:nvPr userDrawn="1"/>
          </p:nvSpPr>
          <p:spPr bwMode="auto">
            <a:xfrm>
              <a:off x="1717292" y="1616063"/>
              <a:ext cx="387242" cy="382589"/>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grpSp>
      <p:sp>
        <p:nvSpPr>
          <p:cNvPr id="120836" name="Text Placeholder 2"/>
          <p:cNvSpPr>
            <a:spLocks noGrp="1"/>
          </p:cNvSpPr>
          <p:nvPr>
            <p:ph type="subTitle" idx="1"/>
          </p:nvPr>
        </p:nvSpPr>
        <p:spPr>
          <a:xfrm>
            <a:off x="447675" y="6834304"/>
            <a:ext cx="5214938" cy="344487"/>
          </a:xfrm>
          <a:prstGeom prst="rect">
            <a:avLst/>
          </a:prstGeom>
        </p:spPr>
        <p:txBody>
          <a:bodyPr lIns="89958" tIns="44977" rIns="89958" bIns="44977"/>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443"/>
            <a:ext cx="4330064" cy="1177777"/>
          </a:xfrm>
          <a:prstGeom prst="rect">
            <a:avLst/>
          </a:prstGeom>
        </p:spPr>
        <p:txBody>
          <a:bodyPr lIns="89958" tIns="44977" rIns="89958" bIns="44977"/>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自訂版面配置">
    <p:spTree>
      <p:nvGrpSpPr>
        <p:cNvPr id="1" name=""/>
        <p:cNvGrpSpPr/>
        <p:nvPr/>
      </p:nvGrpSpPr>
      <p:grpSpPr>
        <a:xfrm>
          <a:off x="0" y="0"/>
          <a:ext cx="0" cy="0"/>
          <a:chOff x="0" y="0"/>
          <a:chExt cx="0" cy="0"/>
        </a:xfrm>
      </p:grpSpPr>
      <p:pic>
        <p:nvPicPr>
          <p:cNvPr id="1026" name="Picture 2" descr="C:\Users\elainechen\Pictures\photobank\ind_lsh_glb_ho_1116_lo.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r="10585" b="4690"/>
          <a:stretch/>
        </p:blipFill>
        <p:spPr bwMode="auto">
          <a:xfrm>
            <a:off x="2811798" y="2877410"/>
            <a:ext cx="7249792" cy="4897543"/>
          </a:xfrm>
          <a:prstGeom prst="rect">
            <a:avLst/>
          </a:prstGeom>
          <a:noFill/>
          <a:extLst>
            <a:ext uri="{909E8E84-426E-40DD-AFC4-6F175D3DCCD1}">
              <a14:hiddenFill xmlns:a14="http://schemas.microsoft.com/office/drawing/2010/main">
                <a:solidFill>
                  <a:srgbClr val="FFFFFF"/>
                </a:solidFill>
              </a14:hiddenFill>
            </a:ext>
          </a:extLst>
        </p:spPr>
      </p:pic>
      <p:sp>
        <p:nvSpPr>
          <p:cNvPr id="3" name="Title Placeholder 1"/>
          <p:cNvSpPr>
            <a:spLocks noGrp="1"/>
          </p:cNvSpPr>
          <p:nvPr>
            <p:ph type="ctrTitle"/>
          </p:nvPr>
        </p:nvSpPr>
        <p:spPr>
          <a:xfrm>
            <a:off x="831265" y="2499473"/>
            <a:ext cx="6892254" cy="1177777"/>
          </a:xfrm>
          <a:prstGeom prst="rect">
            <a:avLst/>
          </a:prstGeom>
        </p:spPr>
        <p:txBody>
          <a:bodyPr lIns="89943" tIns="44969" rIns="89943" bIns="44969"/>
          <a:lstStyle>
            <a:lvl1pPr algn="l">
              <a:lnSpc>
                <a:spcPct val="100000"/>
              </a:lnSpc>
              <a:defRPr sz="4000" b="1" baseline="0" smtClean="0">
                <a:solidFill>
                  <a:srgbClr val="808000"/>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3935195920"/>
      </p:ext>
    </p:extLst>
  </p:cSld>
  <p:clrMapOvr>
    <a:masterClrMapping/>
  </p:clrMapOvr>
  <p:transition>
    <p:random/>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3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54574405"/>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3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25018497"/>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3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6369686"/>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3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739237"/>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3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60108592"/>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792" indent="-48567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929" indent="-39513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558" indent="-30463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591" indent="-9994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12" y="360005"/>
            <a:ext cx="9126001" cy="630000"/>
          </a:xfrm>
          <a:prstGeom prst="rect">
            <a:avLst/>
          </a:prstGeom>
        </p:spPr>
        <p:txBody>
          <a:bodyPr lIns="89958" tIns="44977" rIns="89958" bIns="44977"/>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89958" tIns="44977" rIns="89958" bIns="44977"/>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80"/>
            <a:ext cx="2069435" cy="245139"/>
          </a:xfrm>
          <a:prstGeom prst="rect">
            <a:avLst/>
          </a:prstGeom>
          <a:noFill/>
          <a:ln w="25400" algn="ctr">
            <a:noFill/>
            <a:miter lim="800000"/>
            <a:headEnd/>
            <a:tailEnd/>
          </a:ln>
        </p:spPr>
        <p:txBody>
          <a:bodyPr lIns="0" tIns="0" rIns="0" bIns="0" anchor="ctr"/>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006388871"/>
      </p:ext>
    </p:extLst>
  </p:cSld>
  <p:clrMapOvr>
    <a:masterClrMapping/>
  </p:clrMapOvr>
  <p:transition>
    <p:random/>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3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86428760"/>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3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34199144"/>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3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35164486"/>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5675347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03240689"/>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516098321"/>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a:srcRect/>
          <a:stretch>
            <a:fillRect/>
          </a:stretch>
        </p:blipFill>
        <p:spPr bwMode="auto">
          <a:xfrm>
            <a:off x="2908078"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258" tIns="50120" rIns="100258" bIns="50120">
            <a:spAutoFit/>
          </a:bodyPr>
          <a:lstStyle/>
          <a:p>
            <a:pPr defTabSz="1002802"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75"/>
            <a:ext cx="9195458" cy="886049"/>
          </a:xfrm>
          <a:prstGeom prst="rect">
            <a:avLst/>
          </a:prstGeom>
          <a:noFill/>
          <a:ln w="9525">
            <a:noFill/>
            <a:miter lim="800000"/>
            <a:headEnd/>
            <a:tailEnd/>
          </a:ln>
        </p:spPr>
        <p:txBody>
          <a:bodyPr lIns="100258" tIns="50120" rIns="100258" bIns="50120">
            <a:spAutoFit/>
          </a:bodyPr>
          <a:lstStyle/>
          <a:p>
            <a:pPr defTabSz="1002802"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2802"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3045406244"/>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85"/>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1644" indent="0" algn="ctr">
              <a:buNone/>
              <a:defRPr>
                <a:solidFill>
                  <a:schemeClr val="tx1">
                    <a:tint val="75000"/>
                  </a:schemeClr>
                </a:solidFill>
              </a:defRPr>
            </a:lvl2pPr>
            <a:lvl3pPr marL="1003283" indent="0" algn="ctr">
              <a:buNone/>
              <a:defRPr>
                <a:solidFill>
                  <a:schemeClr val="tx1">
                    <a:tint val="75000"/>
                  </a:schemeClr>
                </a:solidFill>
              </a:defRPr>
            </a:lvl3pPr>
            <a:lvl4pPr marL="1504929" indent="0" algn="ctr">
              <a:buNone/>
              <a:defRPr>
                <a:solidFill>
                  <a:schemeClr val="tx1">
                    <a:tint val="75000"/>
                  </a:schemeClr>
                </a:solidFill>
              </a:defRPr>
            </a:lvl4pPr>
            <a:lvl5pPr marL="2006571" indent="0" algn="ctr">
              <a:buNone/>
              <a:defRPr>
                <a:solidFill>
                  <a:schemeClr val="tx1">
                    <a:tint val="75000"/>
                  </a:schemeClr>
                </a:solidFill>
              </a:defRPr>
            </a:lvl5pPr>
            <a:lvl6pPr marL="2508197" indent="0" algn="ctr">
              <a:buNone/>
              <a:defRPr>
                <a:solidFill>
                  <a:schemeClr val="tx1">
                    <a:tint val="75000"/>
                  </a:schemeClr>
                </a:solidFill>
              </a:defRPr>
            </a:lvl6pPr>
            <a:lvl7pPr marL="3009854" indent="0" algn="ctr">
              <a:buNone/>
              <a:defRPr>
                <a:solidFill>
                  <a:schemeClr val="tx1">
                    <a:tint val="75000"/>
                  </a:schemeClr>
                </a:solidFill>
              </a:defRPr>
            </a:lvl7pPr>
            <a:lvl8pPr marL="3511488" indent="0" algn="ctr">
              <a:buNone/>
              <a:defRPr>
                <a:solidFill>
                  <a:schemeClr val="tx1">
                    <a:tint val="75000"/>
                  </a:schemeClr>
                </a:solidFill>
              </a:defRPr>
            </a:lvl8pPr>
            <a:lvl9pPr marL="4013128"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06273409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4530289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94670" y="4995509"/>
            <a:ext cx="8550990" cy="1544000"/>
          </a:xfrm>
        </p:spPr>
        <p:txBody>
          <a:bodyPr anchor="t"/>
          <a:lstStyle>
            <a:lvl1pPr algn="l">
              <a:defRPr sz="45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94670" y="3295058"/>
            <a:ext cx="8550990" cy="1700559"/>
          </a:xfrm>
        </p:spPr>
        <p:txBody>
          <a:bodyPr anchor="b"/>
          <a:lstStyle>
            <a:lvl1pPr marL="0" indent="0">
              <a:buNone/>
              <a:defRPr sz="2200">
                <a:solidFill>
                  <a:schemeClr val="tx1">
                    <a:tint val="75000"/>
                  </a:schemeClr>
                </a:solidFill>
              </a:defRPr>
            </a:lvl1pPr>
            <a:lvl2pPr marL="501644" indent="0">
              <a:buNone/>
              <a:defRPr sz="2000">
                <a:solidFill>
                  <a:schemeClr val="tx1">
                    <a:tint val="75000"/>
                  </a:schemeClr>
                </a:solidFill>
              </a:defRPr>
            </a:lvl2pPr>
            <a:lvl3pPr marL="1003283" indent="0">
              <a:buNone/>
              <a:defRPr sz="1800">
                <a:solidFill>
                  <a:schemeClr val="tx1">
                    <a:tint val="75000"/>
                  </a:schemeClr>
                </a:solidFill>
              </a:defRPr>
            </a:lvl3pPr>
            <a:lvl4pPr marL="1504929" indent="0">
              <a:buNone/>
              <a:defRPr sz="1600">
                <a:solidFill>
                  <a:schemeClr val="tx1">
                    <a:tint val="75000"/>
                  </a:schemeClr>
                </a:solidFill>
              </a:defRPr>
            </a:lvl4pPr>
            <a:lvl5pPr marL="2006571" indent="0">
              <a:buNone/>
              <a:defRPr sz="1600">
                <a:solidFill>
                  <a:schemeClr val="tx1">
                    <a:tint val="75000"/>
                  </a:schemeClr>
                </a:solidFill>
              </a:defRPr>
            </a:lvl5pPr>
            <a:lvl6pPr marL="2508197" indent="0">
              <a:buNone/>
              <a:defRPr sz="1600">
                <a:solidFill>
                  <a:schemeClr val="tx1">
                    <a:tint val="75000"/>
                  </a:schemeClr>
                </a:solidFill>
              </a:defRPr>
            </a:lvl6pPr>
            <a:lvl7pPr marL="3009854" indent="0">
              <a:buNone/>
              <a:defRPr sz="1600">
                <a:solidFill>
                  <a:schemeClr val="tx1">
                    <a:tint val="75000"/>
                  </a:schemeClr>
                </a:solidFill>
              </a:defRPr>
            </a:lvl7pPr>
            <a:lvl8pPr marL="3511488" indent="0">
              <a:buNone/>
              <a:defRPr sz="1600">
                <a:solidFill>
                  <a:schemeClr val="tx1">
                    <a:tint val="75000"/>
                  </a:schemeClr>
                </a:solidFill>
              </a:defRPr>
            </a:lvl8pPr>
            <a:lvl9pPr marL="4013128" indent="0">
              <a:buNone/>
              <a:defRPr sz="16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85725385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4" y="1814041"/>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4041"/>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48908823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0" y="1740150"/>
            <a:ext cx="4444908" cy="725212"/>
          </a:xfrm>
        </p:spPr>
        <p:txBody>
          <a:bodyPr anchor="b"/>
          <a:lstStyle>
            <a:lvl1pPr marL="0" indent="0">
              <a:buNone/>
              <a:defRPr sz="2700" b="1"/>
            </a:lvl1pPr>
            <a:lvl2pPr marL="501644" indent="0">
              <a:buNone/>
              <a:defRPr sz="2200" b="1"/>
            </a:lvl2pPr>
            <a:lvl3pPr marL="1003283" indent="0">
              <a:buNone/>
              <a:defRPr sz="2000" b="1"/>
            </a:lvl3pPr>
            <a:lvl4pPr marL="1504929" indent="0">
              <a:buNone/>
              <a:defRPr sz="1800" b="1"/>
            </a:lvl4pPr>
            <a:lvl5pPr marL="2006571" indent="0">
              <a:buNone/>
              <a:defRPr sz="1800" b="1"/>
            </a:lvl5pPr>
            <a:lvl6pPr marL="2508197" indent="0">
              <a:buNone/>
              <a:defRPr sz="1800" b="1"/>
            </a:lvl6pPr>
            <a:lvl7pPr marL="3009854" indent="0">
              <a:buNone/>
              <a:defRPr sz="1800" b="1"/>
            </a:lvl7pPr>
            <a:lvl8pPr marL="3511488" indent="0">
              <a:buNone/>
              <a:defRPr sz="1800" b="1"/>
            </a:lvl8pPr>
            <a:lvl9pPr marL="4013128" indent="0">
              <a:buNone/>
              <a:defRPr sz="1800" b="1"/>
            </a:lvl9pPr>
          </a:lstStyle>
          <a:p>
            <a:pPr lvl="0"/>
            <a:r>
              <a:rPr lang="zh-TW" altLang="en-US" smtClean="0"/>
              <a:t>按一下以編輯母片文字樣式</a:t>
            </a:r>
          </a:p>
        </p:txBody>
      </p:sp>
      <p:sp>
        <p:nvSpPr>
          <p:cNvPr id="4" name="內容版面配置區 3"/>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5110336" y="1740150"/>
            <a:ext cx="4446654" cy="725212"/>
          </a:xfrm>
        </p:spPr>
        <p:txBody>
          <a:bodyPr anchor="b"/>
          <a:lstStyle>
            <a:lvl1pPr marL="0" indent="0">
              <a:buNone/>
              <a:defRPr sz="2700" b="1"/>
            </a:lvl1pPr>
            <a:lvl2pPr marL="501644" indent="0">
              <a:buNone/>
              <a:defRPr sz="2200" b="1"/>
            </a:lvl2pPr>
            <a:lvl3pPr marL="1003283" indent="0">
              <a:buNone/>
              <a:defRPr sz="2000" b="1"/>
            </a:lvl3pPr>
            <a:lvl4pPr marL="1504929" indent="0">
              <a:buNone/>
              <a:defRPr sz="1800" b="1"/>
            </a:lvl4pPr>
            <a:lvl5pPr marL="2006571" indent="0">
              <a:buNone/>
              <a:defRPr sz="1800" b="1"/>
            </a:lvl5pPr>
            <a:lvl6pPr marL="2508197" indent="0">
              <a:buNone/>
              <a:defRPr sz="1800" b="1"/>
            </a:lvl6pPr>
            <a:lvl7pPr marL="3009854" indent="0">
              <a:buNone/>
              <a:defRPr sz="1800" b="1"/>
            </a:lvl7pPr>
            <a:lvl8pPr marL="3511488" indent="0">
              <a:buNone/>
              <a:defRPr sz="1800" b="1"/>
            </a:lvl8pPr>
            <a:lvl9pPr marL="4013128" indent="0">
              <a:buNone/>
              <a:defRPr sz="1800" b="1"/>
            </a:lvl9pPr>
          </a:lstStyle>
          <a:p>
            <a:pPr lvl="0"/>
            <a:r>
              <a:rPr lang="zh-TW" altLang="en-US" smtClean="0"/>
              <a:t>按一下以編輯母片文字樣式</a:t>
            </a:r>
          </a:p>
        </p:txBody>
      </p:sp>
      <p:sp>
        <p:nvSpPr>
          <p:cNvPr id="6" name="內容版面配置區 5"/>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8" name="頁尾版面配置區 7"/>
          <p:cNvSpPr>
            <a:spLocks noGrp="1"/>
          </p:cNvSpPr>
          <p:nvPr>
            <p:ph type="ftr" sz="quarter" idx="11"/>
          </p:nvPr>
        </p:nvSpPr>
        <p:spPr/>
        <p:txBody>
          <a:bodyPr/>
          <a:lstStyle/>
          <a:p>
            <a:endParaRPr lang="zh-TW" altLang="en-US">
              <a:solidFill>
                <a:prstClr val="black">
                  <a:tint val="75000"/>
                </a:prstClr>
              </a:solidFill>
            </a:endParaRPr>
          </a:p>
        </p:txBody>
      </p:sp>
      <p:sp>
        <p:nvSpPr>
          <p:cNvPr id="9" name="投影片編號版面配置區 8"/>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24239081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4" name="頁尾版面配置區 3"/>
          <p:cNvSpPr>
            <a:spLocks noGrp="1"/>
          </p:cNvSpPr>
          <p:nvPr>
            <p:ph type="ftr" sz="quarter" idx="11"/>
          </p:nvPr>
        </p:nvSpPr>
        <p:spPr/>
        <p:txBody>
          <a:bodyPr/>
          <a:lstStyle/>
          <a:p>
            <a:endParaRPr lang="zh-TW" altLang="en-US">
              <a:solidFill>
                <a:prstClr val="black">
                  <a:tint val="75000"/>
                </a:prstClr>
              </a:solidFill>
            </a:endParaRPr>
          </a:p>
        </p:txBody>
      </p:sp>
      <p:sp>
        <p:nvSpPr>
          <p:cNvPr id="5" name="投影片編號版面配置區 4"/>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85921773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endParaRPr lang="zh-TW" altLang="en-US">
              <a:solidFill>
                <a:prstClr val="black">
                  <a:tint val="75000"/>
                </a:prstClr>
              </a:solidFill>
            </a:endParaRPr>
          </a:p>
        </p:txBody>
      </p:sp>
      <p:sp>
        <p:nvSpPr>
          <p:cNvPr id="4" name="投影片編號版面配置區 3"/>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25203397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503107" y="309521"/>
            <a:ext cx="3309667" cy="1317259"/>
          </a:xfrm>
        </p:spPr>
        <p:txBody>
          <a:bodyPr anchor="b"/>
          <a:lstStyle>
            <a:lvl1pPr algn="l">
              <a:defRPr sz="22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933179" y="309631"/>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503107" y="1626783"/>
            <a:ext cx="3309667" cy="5317624"/>
          </a:xfrm>
        </p:spPr>
        <p:txBody>
          <a:bodyPr/>
          <a:lstStyle>
            <a:lvl1pPr marL="0" indent="0">
              <a:buNone/>
              <a:defRPr sz="1600"/>
            </a:lvl1pPr>
            <a:lvl2pPr marL="501644" indent="0">
              <a:buNone/>
              <a:defRPr sz="1300"/>
            </a:lvl2pPr>
            <a:lvl3pPr marL="1003283" indent="0">
              <a:buNone/>
              <a:defRPr sz="1100"/>
            </a:lvl3pPr>
            <a:lvl4pPr marL="1504929" indent="0">
              <a:buNone/>
              <a:defRPr sz="1000"/>
            </a:lvl4pPr>
            <a:lvl5pPr marL="2006571" indent="0">
              <a:buNone/>
              <a:defRPr sz="1000"/>
            </a:lvl5pPr>
            <a:lvl6pPr marL="2508197" indent="0">
              <a:buNone/>
              <a:defRPr sz="1000"/>
            </a:lvl6pPr>
            <a:lvl7pPr marL="3009854" indent="0">
              <a:buNone/>
              <a:defRPr sz="1000"/>
            </a:lvl7pPr>
            <a:lvl8pPr marL="3511488" indent="0">
              <a:buNone/>
              <a:defRPr sz="1000"/>
            </a:lvl8pPr>
            <a:lvl9pPr marL="4013128"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53128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50" y="360005"/>
            <a:ext cx="9126001" cy="630000"/>
          </a:xfrm>
          <a:prstGeom prst="rect">
            <a:avLst/>
          </a:prstGeom>
        </p:spPr>
        <p:txBody>
          <a:bodyPr lIns="90783" tIns="45391" rIns="90783" bIns="45391"/>
          <a:lstStyle>
            <a:lvl1pPr>
              <a:defRPr sz="3600" b="1" baseline="0">
                <a:solidFill>
                  <a:srgbClr val="002776"/>
                </a:solidFill>
                <a:latin typeface="Cambria Math" pitchFamily="18"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mbria Math" pitchFamily="18" charset="0"/>
                <a:ea typeface="華康中黑體" pitchFamily="49" charset="-120"/>
                <a:cs typeface="Calibri" pitchFamily="34" charset="0"/>
              </a:defRPr>
            </a:lvl1pPr>
            <a:lvl2pPr marL="888877" indent="-490126">
              <a:lnSpc>
                <a:spcPct val="100000"/>
              </a:lnSpc>
              <a:spcBef>
                <a:spcPts val="600"/>
              </a:spcBef>
              <a:spcAft>
                <a:spcPts val="669"/>
              </a:spcAft>
              <a:buClr>
                <a:srgbClr val="92D050"/>
              </a:buClr>
              <a:buSzPct val="80000"/>
              <a:buFont typeface="Wingdings" pitchFamily="2" charset="2"/>
              <a:buChar char="u"/>
              <a:defRPr sz="2700">
                <a:latin typeface="Cambria Math" pitchFamily="18" charset="0"/>
                <a:ea typeface="華康中黑體" pitchFamily="49" charset="-120"/>
                <a:cs typeface="Calibri" pitchFamily="34" charset="0"/>
              </a:defRPr>
            </a:lvl2pPr>
            <a:lvl3pPr marL="1287642" indent="-398764">
              <a:lnSpc>
                <a:spcPct val="100000"/>
              </a:lnSpc>
              <a:spcBef>
                <a:spcPts val="600"/>
              </a:spcBef>
              <a:spcAft>
                <a:spcPts val="669"/>
              </a:spcAft>
              <a:buClr>
                <a:srgbClr val="92D050"/>
              </a:buClr>
              <a:buSzPct val="70000"/>
              <a:buFont typeface="Wingdings" pitchFamily="2" charset="2"/>
              <a:buChar char="p"/>
              <a:defRPr sz="2200">
                <a:latin typeface="Cambria Math" pitchFamily="18" charset="0"/>
                <a:ea typeface="華康中黑體" pitchFamily="49" charset="-120"/>
                <a:cs typeface="Calibri" pitchFamily="34" charset="0"/>
              </a:defRPr>
            </a:lvl3pPr>
            <a:lvl4pPr marL="1595060" indent="-307432">
              <a:lnSpc>
                <a:spcPct val="100000"/>
              </a:lnSpc>
              <a:spcBef>
                <a:spcPts val="600"/>
              </a:spcBef>
              <a:spcAft>
                <a:spcPts val="669"/>
              </a:spcAft>
              <a:buClr>
                <a:srgbClr val="92D050"/>
              </a:buClr>
              <a:buSzPct val="80000"/>
              <a:buFont typeface="Wingdings" pitchFamily="2" charset="2"/>
              <a:buChar char="l"/>
              <a:defRPr>
                <a:latin typeface="Cambria Math" pitchFamily="18" charset="0"/>
                <a:ea typeface="華康中黑體" pitchFamily="49" charset="-120"/>
                <a:cs typeface="Calibri" pitchFamily="34" charset="0"/>
              </a:defRPr>
            </a:lvl4pPr>
            <a:lvl5pPr marL="1252989" indent="-100867">
              <a:lnSpc>
                <a:spcPct val="100000"/>
              </a:lnSpc>
              <a:spcBef>
                <a:spcPts val="600"/>
              </a:spcBef>
              <a:spcAft>
                <a:spcPts val="669"/>
              </a:spcAft>
              <a:buClr>
                <a:srgbClr val="92D050"/>
              </a:buClr>
              <a:buFont typeface="Arial" pitchFamily="34" charset="0"/>
              <a:buNone/>
              <a:defRPr>
                <a:solidFill>
                  <a:schemeClr val="tx1"/>
                </a:solidFill>
                <a:latin typeface="Cambria Math" pitchFamily="18" charset="0"/>
                <a:ea typeface="華康中黑體" pitchFamily="49"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4" name="頁尾版面配置區 4"/>
          <p:cNvSpPr txBox="1">
            <a:spLocks/>
          </p:cNvSpPr>
          <p:nvPr userDrawn="1"/>
        </p:nvSpPr>
        <p:spPr>
          <a:xfrm>
            <a:off x="6208907" y="7522132"/>
            <a:ext cx="3856329" cy="413893"/>
          </a:xfrm>
          <a:prstGeom prst="rect">
            <a:avLst/>
          </a:prstGeom>
        </p:spPr>
        <p:txBody>
          <a:bodyPr lIns="101182" tIns="50589" rIns="101182" bIns="50589"/>
          <a:lstStyle>
            <a:lvl1pPr>
              <a:defRPr sz="900"/>
            </a:lvl1pPr>
          </a:lstStyle>
          <a:p>
            <a:pPr algn="r" defTabSz="1011844">
              <a:defRPr/>
            </a:pPr>
            <a:r>
              <a:rPr kumimoji="0" lang="en-US" altLang="zh-TW" dirty="0" smtClean="0">
                <a:solidFill>
                  <a:prstClr val="black"/>
                </a:solidFill>
                <a:latin typeface="Arial" charset="0"/>
                <a:ea typeface="新細明體"/>
                <a:cs typeface="Arial" charset="0"/>
              </a:rPr>
              <a:t>©2013 </a:t>
            </a:r>
            <a:r>
              <a:rPr kumimoji="0" lang="zh-TW" altLang="en-US" dirty="0" smtClean="0">
                <a:solidFill>
                  <a:prstClr val="black"/>
                </a:solidFill>
                <a:latin typeface="Arial" charset="0"/>
                <a:ea typeface="新細明體"/>
                <a:cs typeface="Arial" charset="0"/>
              </a:rPr>
              <a:t>勤業眾信版權所有 保留一切權利</a:t>
            </a:r>
            <a:endParaRPr kumimoji="0" lang="zh-TW" altLang="en-US" dirty="0">
              <a:solidFill>
                <a:prstClr val="black"/>
              </a:solidFill>
              <a:latin typeface="Arial" charset="0"/>
              <a:ea typeface="新細明體"/>
              <a:cs typeface="Arial" charset="0"/>
            </a:endParaRPr>
          </a:p>
        </p:txBody>
      </p:sp>
      <p:sp>
        <p:nvSpPr>
          <p:cNvPr id="15" name="Slide Number Placeholder 9"/>
          <p:cNvSpPr>
            <a:spLocks noGrp="1"/>
          </p:cNvSpPr>
          <p:nvPr>
            <p:ph type="sldNum" sz="quarter" idx="10"/>
          </p:nvPr>
        </p:nvSpPr>
        <p:spPr>
          <a:xfrm>
            <a:off x="118273" y="7522086"/>
            <a:ext cx="428628" cy="264293"/>
          </a:xfrm>
          <a:prstGeom prst="rect">
            <a:avLst/>
          </a:prstGeom>
        </p:spPr>
        <p:txBody>
          <a:bodyPr lIns="90783" tIns="45391" rIns="90783" bIns="45391"/>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74803674"/>
      </p:ext>
    </p:extLst>
  </p:cSld>
  <p:clrMapOvr>
    <a:masterClrMapping/>
  </p:clrMapOvr>
  <p:transition>
    <p:random/>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971828" y="5441792"/>
            <a:ext cx="6035993" cy="642434"/>
          </a:xfrm>
        </p:spPr>
        <p:txBody>
          <a:bodyPr anchor="b"/>
          <a:lstStyle>
            <a:lvl1pPr algn="l">
              <a:defRPr sz="22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971828" y="694620"/>
            <a:ext cx="6035993" cy="4664393"/>
          </a:xfrm>
        </p:spPr>
        <p:txBody>
          <a:bodyPr/>
          <a:lstStyle>
            <a:lvl1pPr marL="0" indent="0">
              <a:buNone/>
              <a:defRPr sz="3600"/>
            </a:lvl1pPr>
            <a:lvl2pPr marL="501644" indent="0">
              <a:buNone/>
              <a:defRPr sz="3100"/>
            </a:lvl2pPr>
            <a:lvl3pPr marL="1003283" indent="0">
              <a:buNone/>
              <a:defRPr sz="2700"/>
            </a:lvl3pPr>
            <a:lvl4pPr marL="1504929" indent="0">
              <a:buNone/>
              <a:defRPr sz="2200"/>
            </a:lvl4pPr>
            <a:lvl5pPr marL="2006571" indent="0">
              <a:buNone/>
              <a:defRPr sz="2200"/>
            </a:lvl5pPr>
            <a:lvl6pPr marL="2508197" indent="0">
              <a:buNone/>
              <a:defRPr sz="2200"/>
            </a:lvl6pPr>
            <a:lvl7pPr marL="3009854" indent="0">
              <a:buNone/>
              <a:defRPr sz="2200"/>
            </a:lvl7pPr>
            <a:lvl8pPr marL="3511488" indent="0">
              <a:buNone/>
              <a:defRPr sz="2200"/>
            </a:lvl8pPr>
            <a:lvl9pPr marL="4013128" indent="0">
              <a:buNone/>
              <a:defRPr sz="2200"/>
            </a:lvl9pPr>
          </a:lstStyle>
          <a:p>
            <a:endParaRPr lang="zh-TW" altLang="en-US"/>
          </a:p>
        </p:txBody>
      </p:sp>
      <p:sp>
        <p:nvSpPr>
          <p:cNvPr id="4" name="文字版面配置區 3"/>
          <p:cNvSpPr>
            <a:spLocks noGrp="1"/>
          </p:cNvSpPr>
          <p:nvPr>
            <p:ph type="body" sz="half" idx="2"/>
          </p:nvPr>
        </p:nvSpPr>
        <p:spPr>
          <a:xfrm>
            <a:off x="1971828" y="6084226"/>
            <a:ext cx="6035993" cy="912363"/>
          </a:xfrm>
        </p:spPr>
        <p:txBody>
          <a:bodyPr/>
          <a:lstStyle>
            <a:lvl1pPr marL="0" indent="0">
              <a:buNone/>
              <a:defRPr sz="1600"/>
            </a:lvl1pPr>
            <a:lvl2pPr marL="501644" indent="0">
              <a:buNone/>
              <a:defRPr sz="1300"/>
            </a:lvl2pPr>
            <a:lvl3pPr marL="1003283" indent="0">
              <a:buNone/>
              <a:defRPr sz="1100"/>
            </a:lvl3pPr>
            <a:lvl4pPr marL="1504929" indent="0">
              <a:buNone/>
              <a:defRPr sz="1000"/>
            </a:lvl4pPr>
            <a:lvl5pPr marL="2006571" indent="0">
              <a:buNone/>
              <a:defRPr sz="1000"/>
            </a:lvl5pPr>
            <a:lvl6pPr marL="2508197" indent="0">
              <a:buNone/>
              <a:defRPr sz="1000"/>
            </a:lvl6pPr>
            <a:lvl7pPr marL="3009854" indent="0">
              <a:buNone/>
              <a:defRPr sz="1000"/>
            </a:lvl7pPr>
            <a:lvl8pPr marL="3511488" indent="0">
              <a:buNone/>
              <a:defRPr sz="1000"/>
            </a:lvl8pPr>
            <a:lvl9pPr marL="4013128"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41599080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05034558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293491" y="311431"/>
            <a:ext cx="2263497" cy="6633083"/>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503004" y="311431"/>
            <a:ext cx="6622825" cy="663308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64062971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08" y="360005"/>
            <a:ext cx="9126001" cy="630000"/>
          </a:xfrm>
          <a:prstGeom prst="rect">
            <a:avLst/>
          </a:prstGeom>
        </p:spPr>
        <p:txBody>
          <a:bodyPr lIns="90016" tIns="45006" rIns="90016" bIns="45006"/>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016" tIns="45006" rIns="90016" bIns="45006"/>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357" indent="-48598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748" indent="-395391">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570" indent="-30483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388" indent="-100008">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3334810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12"/>
            <a:ext cx="2544763" cy="163513"/>
          </a:xfrm>
          <a:prstGeom prst="rect">
            <a:avLst/>
          </a:prstGeom>
          <a:noFill/>
          <a:ln w="25400" algn="ctr">
            <a:noFill/>
            <a:miter lim="800000"/>
            <a:headEnd/>
            <a:tailEnd/>
          </a:ln>
        </p:spPr>
        <p:txBody>
          <a:bodyPr lIns="0" tIns="0" rIns="0" bIns="0"/>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01" tIns="44998" rIns="90001" bIns="44998"/>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12"/>
            <a:ext cx="311150" cy="163513"/>
          </a:xfrm>
          <a:prstGeom prst="rect">
            <a:avLst/>
          </a:prstGeom>
        </p:spPr>
        <p:txBody>
          <a:bodyPr vert="horz" wrap="square" lIns="90001" tIns="44998" rIns="90001" bIns="44998"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00367153"/>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81191043"/>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94984378"/>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552786799"/>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570591241"/>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54767026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143697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99779075"/>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80748666"/>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55693845"/>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13"/>
            <a:ext cx="2544763" cy="163513"/>
          </a:xfrm>
          <a:prstGeom prst="rect">
            <a:avLst/>
          </a:prstGeom>
          <a:noFill/>
          <a:ln w="25400" algn="ctr">
            <a:noFill/>
            <a:miter lim="800000"/>
            <a:headEnd/>
            <a:tailEnd/>
          </a:ln>
        </p:spPr>
        <p:txBody>
          <a:bodyPr lIns="0" tIns="0" rIns="0" bIns="0"/>
          <a:lstStyle/>
          <a:p>
            <a:pPr algn="r" defTabSz="94219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01" tIns="44998" rIns="90001" bIns="44998"/>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120" indent="-27031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008" indent="-171873">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1887" indent="-171873">
              <a:lnSpc>
                <a:spcPct val="100000"/>
              </a:lnSpc>
              <a:spcBef>
                <a:spcPts val="600"/>
              </a:spcBef>
              <a:buClr>
                <a:srgbClr val="92D050"/>
              </a:buClr>
              <a:defRPr>
                <a:latin typeface="Calibri" pitchFamily="34" charset="0"/>
                <a:ea typeface="標楷體" pitchFamily="65" charset="-120"/>
              </a:defRPr>
            </a:lvl4pPr>
            <a:lvl5pPr marL="1242189" indent="-99992">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6"/>
            <a:ext cx="428625" cy="263525"/>
          </a:xfrm>
          <a:prstGeom prst="rect">
            <a:avLst/>
          </a:prstGeom>
        </p:spPr>
        <p:txBody>
          <a:bodyPr vert="horz" wrap="square" lIns="90001" tIns="44998" rIns="90001" bIns="44998"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47041185"/>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216" indent="-48591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543" indent="-39532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317" indent="-30478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189" indent="-99992">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9" y="360005"/>
            <a:ext cx="9126001" cy="630000"/>
          </a:xfrm>
          <a:prstGeom prst="rect">
            <a:avLst/>
          </a:prstGeom>
        </p:spPr>
        <p:txBody>
          <a:bodyPr lIns="90001" tIns="44998" rIns="90001" bIns="44998"/>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01" tIns="44998" rIns="90001" bIns="44998"/>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6"/>
            <a:ext cx="2069435" cy="245139"/>
          </a:xfrm>
          <a:prstGeom prst="rect">
            <a:avLst/>
          </a:prstGeom>
          <a:noFill/>
          <a:ln w="25400" algn="ctr">
            <a:noFill/>
            <a:miter lim="800000"/>
            <a:headEnd/>
            <a:tailEnd/>
          </a:ln>
        </p:spPr>
        <p:txBody>
          <a:bodyPr lIns="0" tIns="0" rIns="0" bIns="0" anchor="ctr"/>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53329608"/>
      </p:ext>
    </p:extLst>
  </p:cSld>
  <p:clrMapOvr>
    <a:masterClrMapping/>
  </p:clrMapOvr>
  <p:transition>
    <p:random/>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1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9591358"/>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1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914488356"/>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35086543"/>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04753156"/>
      </p:ext>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1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30960698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49265" y="396877"/>
            <a:ext cx="9266237" cy="714375"/>
          </a:xfrm>
          <a:prstGeom prst="rect">
            <a:avLst/>
          </a:prstGeom>
        </p:spPr>
        <p:txBody>
          <a:bodyPr/>
          <a:lstStyle/>
          <a:p>
            <a:r>
              <a:rPr lang="en-US" smtClean="0"/>
              <a:t>Click to edit Master title style</a:t>
            </a:r>
            <a:endParaRPr lang="en-US"/>
          </a:p>
        </p:txBody>
      </p:sp>
      <p:sp>
        <p:nvSpPr>
          <p:cNvPr id="3" name="Slide Number Placeholder 9"/>
          <p:cNvSpPr>
            <a:spLocks noGrp="1"/>
          </p:cNvSpPr>
          <p:nvPr>
            <p:ph type="sldNum" sz="quarter" idx="10"/>
          </p:nvPr>
        </p:nvSpPr>
        <p:spPr>
          <a:xfrm>
            <a:off x="8688390" y="7385050"/>
            <a:ext cx="1025525" cy="241300"/>
          </a:xfrm>
          <a:prstGeom prst="rect">
            <a:avLst/>
          </a:prstGeom>
        </p:spPr>
        <p:txBody>
          <a:bodyPr/>
          <a:lstStyle>
            <a:lvl1pPr>
              <a:defRPr/>
            </a:lvl1pPr>
          </a:lstStyle>
          <a:p>
            <a:r>
              <a:rPr lang="en-US" dirty="0"/>
              <a:t>Slide </a:t>
            </a:r>
            <a:fld id="{C2753439-5F5F-4E9F-A36D-5B1ECCA870DF}" type="slidenum">
              <a:rPr lang="en-US"/>
              <a:pPr/>
              <a:t>‹#›</a:t>
            </a:fld>
            <a:endParaRPr lang="en-US" dirty="0"/>
          </a:p>
        </p:txBody>
      </p:sp>
    </p:spTree>
    <p:extLst>
      <p:ext uri="{BB962C8B-B14F-4D97-AF65-F5344CB8AC3E}">
        <p14:creationId xmlns:p14="http://schemas.microsoft.com/office/powerpoint/2010/main" val="62620855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1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76408131"/>
      </p:ext>
    </p:extLst>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1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95904118"/>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1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39600528"/>
      </p:ext>
    </p:extLst>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17111391"/>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2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14921055"/>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279525"/>
          </a:xfrm>
        </p:spPr>
        <p:txBody>
          <a:bodyPr/>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7" y="7429612"/>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prstClr val="white"/>
                </a:solidFill>
              </a:rPr>
              <a:pPr>
                <a:defRPr/>
              </a:pPr>
              <a:t>‹#›</a:t>
            </a:fld>
            <a:endParaRPr lang="en-US" dirty="0">
              <a:solidFill>
                <a:prstClr val="white"/>
              </a:solidFill>
            </a:endParaRPr>
          </a:p>
        </p:txBody>
      </p:sp>
      <p:sp>
        <p:nvSpPr>
          <p:cNvPr id="8" name="Footer Placeholder 10"/>
          <p:cNvSpPr>
            <a:spLocks noGrp="1"/>
          </p:cNvSpPr>
          <p:nvPr>
            <p:ph type="ftr" sz="quarter" idx="3"/>
          </p:nvPr>
        </p:nvSpPr>
        <p:spPr>
          <a:xfrm>
            <a:off x="849313" y="7429612"/>
            <a:ext cx="4749800" cy="163513"/>
          </a:xfrm>
          <a:prstGeom prst="rect">
            <a:avLst/>
          </a:prstGeom>
        </p:spPr>
        <p:txBody>
          <a:bodyPr lIns="0" tIns="0" rIns="0" bIns="0"/>
          <a:lstStyle>
            <a:lvl1pPr>
              <a:defRPr sz="1000" smtClean="0">
                <a:solidFill>
                  <a:schemeClr val="bg1"/>
                </a:solidFill>
              </a:defRPr>
            </a:lvl1pPr>
          </a:lstStyle>
          <a:p>
            <a:pPr>
              <a:defRPr/>
            </a:pPr>
            <a:r>
              <a:rPr lang="en-US">
                <a:solidFill>
                  <a:prstClr val="white"/>
                </a:solidFill>
              </a:rPr>
              <a:t>Footer</a:t>
            </a:r>
            <a:endParaRPr lang="en-US" dirty="0">
              <a:solidFill>
                <a:prstClr val="white"/>
              </a:solidFill>
            </a:endParaRPr>
          </a:p>
        </p:txBody>
      </p:sp>
    </p:spTree>
    <p:extLst>
      <p:ext uri="{BB962C8B-B14F-4D97-AF65-F5344CB8AC3E}">
        <p14:creationId xmlns:p14="http://schemas.microsoft.com/office/powerpoint/2010/main" val="645678258"/>
      </p:ext>
    </p:extLst>
  </p:cSld>
  <p:clrMapOvr>
    <a:masterClrMapping/>
  </p:clrMapOvr>
  <p:hf hdr="0" dt="0"/>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74"/>
            <a:ext cx="4330064" cy="1177777"/>
          </a:xfrm>
          <a:prstGeom prst="rect">
            <a:avLst/>
          </a:prstGeom>
        </p:spPr>
        <p:txBody>
          <a:bodyPr lIns="90016" tIns="45006" rIns="90016" bIns="45006"/>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3302277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13"/>
            <a:ext cx="2544763" cy="163513"/>
          </a:xfrm>
          <a:prstGeom prst="rect">
            <a:avLst/>
          </a:prstGeom>
          <a:noFill/>
          <a:ln w="25400" algn="ctr">
            <a:noFill/>
            <a:miter lim="800000"/>
            <a:headEnd/>
            <a:tailEnd/>
          </a:ln>
        </p:spPr>
        <p:txBody>
          <a:bodyPr lIns="0" tIns="0" rIns="0" bIns="0"/>
          <a:lstStyle/>
          <a:p>
            <a:pPr algn="r" defTabSz="94219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01" tIns="44998" rIns="90001" bIns="44998"/>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120" indent="-27031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008" indent="-171873">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1887" indent="-171873">
              <a:lnSpc>
                <a:spcPct val="100000"/>
              </a:lnSpc>
              <a:spcBef>
                <a:spcPts val="600"/>
              </a:spcBef>
              <a:buClr>
                <a:srgbClr val="92D050"/>
              </a:buClr>
              <a:defRPr>
                <a:latin typeface="Calibri" pitchFamily="34" charset="0"/>
                <a:ea typeface="標楷體" pitchFamily="65" charset="-120"/>
              </a:defRPr>
            </a:lvl4pPr>
            <a:lvl5pPr marL="1242189" indent="-99992">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6"/>
            <a:ext cx="428625" cy="263525"/>
          </a:xfrm>
          <a:prstGeom prst="rect">
            <a:avLst/>
          </a:prstGeom>
        </p:spPr>
        <p:txBody>
          <a:bodyPr vert="horz" wrap="square" lIns="90001" tIns="44998" rIns="90001" bIns="44998"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98194951"/>
      </p:ext>
    </p:extLst>
  </p:cSld>
  <p:clrMapOvr>
    <a:masterClrMapping/>
  </p:clrMapOvr>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32103645"/>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216" indent="-48591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543" indent="-39532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317" indent="-30478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189" indent="-99992">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9" y="360005"/>
            <a:ext cx="9126001" cy="630000"/>
          </a:xfrm>
          <a:prstGeom prst="rect">
            <a:avLst/>
          </a:prstGeom>
        </p:spPr>
        <p:txBody>
          <a:bodyPr lIns="90001" tIns="44998" rIns="90001" bIns="44998"/>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01" tIns="44998" rIns="90001" bIns="44998"/>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6"/>
            <a:ext cx="2069435" cy="245139"/>
          </a:xfrm>
          <a:prstGeom prst="rect">
            <a:avLst/>
          </a:prstGeom>
          <a:noFill/>
          <a:ln w="25400" algn="ctr">
            <a:noFill/>
            <a:miter lim="800000"/>
            <a:headEnd/>
            <a:tailEnd/>
          </a:ln>
        </p:spPr>
        <p:txBody>
          <a:bodyPr lIns="0" tIns="0" rIns="0" bIns="0" anchor="ctr"/>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34027568"/>
      </p:ext>
    </p:extLst>
  </p:cSld>
  <p:clrMapOvr>
    <a:masterClrMapping/>
  </p:clrMapOvr>
  <p:transition>
    <p:random/>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91"/>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1243" indent="0" algn="ctr">
              <a:buNone/>
              <a:defRPr>
                <a:solidFill>
                  <a:schemeClr val="tx1">
                    <a:tint val="75000"/>
                  </a:schemeClr>
                </a:solidFill>
              </a:defRPr>
            </a:lvl2pPr>
            <a:lvl3pPr marL="1002481" indent="0" algn="ctr">
              <a:buNone/>
              <a:defRPr>
                <a:solidFill>
                  <a:schemeClr val="tx1">
                    <a:tint val="75000"/>
                  </a:schemeClr>
                </a:solidFill>
              </a:defRPr>
            </a:lvl3pPr>
            <a:lvl4pPr marL="1503723" indent="0" algn="ctr">
              <a:buNone/>
              <a:defRPr>
                <a:solidFill>
                  <a:schemeClr val="tx1">
                    <a:tint val="75000"/>
                  </a:schemeClr>
                </a:solidFill>
              </a:defRPr>
            </a:lvl4pPr>
            <a:lvl5pPr marL="2004965" indent="0" algn="ctr">
              <a:buNone/>
              <a:defRPr>
                <a:solidFill>
                  <a:schemeClr val="tx1">
                    <a:tint val="75000"/>
                  </a:schemeClr>
                </a:solidFill>
              </a:defRPr>
            </a:lvl5pPr>
            <a:lvl6pPr marL="2506186" indent="0" algn="ctr">
              <a:buNone/>
              <a:defRPr>
                <a:solidFill>
                  <a:schemeClr val="tx1">
                    <a:tint val="75000"/>
                  </a:schemeClr>
                </a:solidFill>
              </a:defRPr>
            </a:lvl6pPr>
            <a:lvl7pPr marL="3007441" indent="0" algn="ctr">
              <a:buNone/>
              <a:defRPr>
                <a:solidFill>
                  <a:schemeClr val="tx1">
                    <a:tint val="75000"/>
                  </a:schemeClr>
                </a:solidFill>
              </a:defRPr>
            </a:lvl7pPr>
            <a:lvl8pPr marL="3508674" indent="0" algn="ctr">
              <a:buNone/>
              <a:defRPr>
                <a:solidFill>
                  <a:schemeClr val="tx1">
                    <a:tint val="75000"/>
                  </a:schemeClr>
                </a:solidFill>
              </a:defRPr>
            </a:lvl8pPr>
            <a:lvl9pPr marL="4009912"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86161637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216" indent="-48591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543" indent="-39532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317" indent="-30478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189" indent="-99992">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9" y="360005"/>
            <a:ext cx="9126001" cy="630000"/>
          </a:xfrm>
          <a:prstGeom prst="rect">
            <a:avLst/>
          </a:prstGeom>
        </p:spPr>
        <p:txBody>
          <a:bodyPr lIns="90001" tIns="44998" rIns="90001" bIns="44998"/>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01" tIns="44998" rIns="90001" bIns="44998"/>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6"/>
            <a:ext cx="2069435" cy="245139"/>
          </a:xfrm>
          <a:prstGeom prst="rect">
            <a:avLst/>
          </a:prstGeom>
          <a:noFill/>
          <a:ln w="25400" algn="ctr">
            <a:noFill/>
            <a:miter lim="800000"/>
            <a:headEnd/>
            <a:tailEnd/>
          </a:ln>
        </p:spPr>
        <p:txBody>
          <a:bodyPr lIns="0" tIns="0" rIns="0" bIns="0" anchor="ctr"/>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0292905"/>
      </p:ext>
    </p:extLst>
  </p:cSld>
  <p:clrMapOvr>
    <a:masterClrMapping/>
  </p:clrMapOvr>
  <p:transition>
    <p:random/>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216" indent="-48591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543" indent="-39532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317" indent="-30478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189" indent="-99992">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9" y="360005"/>
            <a:ext cx="9126001" cy="630000"/>
          </a:xfrm>
          <a:prstGeom prst="rect">
            <a:avLst/>
          </a:prstGeom>
        </p:spPr>
        <p:txBody>
          <a:bodyPr lIns="90001" tIns="44998" rIns="90001" bIns="44998"/>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01" tIns="44998" rIns="90001" bIns="44998"/>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6"/>
            <a:ext cx="2069435" cy="245139"/>
          </a:xfrm>
          <a:prstGeom prst="rect">
            <a:avLst/>
          </a:prstGeom>
          <a:noFill/>
          <a:ln w="25400" algn="ctr">
            <a:noFill/>
            <a:miter lim="800000"/>
            <a:headEnd/>
            <a:tailEnd/>
          </a:ln>
        </p:spPr>
        <p:txBody>
          <a:bodyPr lIns="0" tIns="0" rIns="0" bIns="0" anchor="ctr"/>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23847118"/>
      </p:ext>
    </p:extLst>
  </p:cSld>
  <p:clrMapOvr>
    <a:masterClrMapping/>
  </p:clrMapOvr>
  <p:transition>
    <p:random/>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216" indent="-48591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543" indent="-39532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317" indent="-30478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189" indent="-99992">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9" y="360005"/>
            <a:ext cx="9126001" cy="630000"/>
          </a:xfrm>
          <a:prstGeom prst="rect">
            <a:avLst/>
          </a:prstGeom>
        </p:spPr>
        <p:txBody>
          <a:bodyPr lIns="90001" tIns="44998" rIns="90001" bIns="44998"/>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01" tIns="44998" rIns="90001" bIns="44998"/>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6"/>
            <a:ext cx="2069435" cy="245139"/>
          </a:xfrm>
          <a:prstGeom prst="rect">
            <a:avLst/>
          </a:prstGeom>
          <a:noFill/>
          <a:ln w="25400" algn="ctr">
            <a:noFill/>
            <a:miter lim="800000"/>
            <a:headEnd/>
            <a:tailEnd/>
          </a:ln>
        </p:spPr>
        <p:txBody>
          <a:bodyPr lIns="0" tIns="0" rIns="0" bIns="0" anchor="ctr"/>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750940238"/>
      </p:ext>
    </p:extLst>
  </p:cSld>
  <p:clrMapOvr>
    <a:masterClrMapping/>
  </p:clrMapOvr>
  <p:transition>
    <p:random/>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216" indent="-48591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543" indent="-39532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317" indent="-30478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189" indent="-99992">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9" y="360005"/>
            <a:ext cx="9126001" cy="630000"/>
          </a:xfrm>
          <a:prstGeom prst="rect">
            <a:avLst/>
          </a:prstGeom>
        </p:spPr>
        <p:txBody>
          <a:bodyPr lIns="90001" tIns="44998" rIns="90001" bIns="44998"/>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01" tIns="44998" rIns="90001" bIns="44998"/>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6"/>
            <a:ext cx="2069435" cy="245139"/>
          </a:xfrm>
          <a:prstGeom prst="rect">
            <a:avLst/>
          </a:prstGeom>
          <a:noFill/>
          <a:ln w="25400" algn="ctr">
            <a:noFill/>
            <a:miter lim="800000"/>
            <a:headEnd/>
            <a:tailEnd/>
          </a:ln>
        </p:spPr>
        <p:txBody>
          <a:bodyPr lIns="0" tIns="0" rIns="0" bIns="0" anchor="ctr"/>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86327245"/>
      </p:ext>
    </p:extLst>
  </p:cSld>
  <p:clrMapOvr>
    <a:masterClrMapping/>
  </p:clrMapOvr>
  <p:transition>
    <p:random/>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216" indent="-48591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543" indent="-39532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317" indent="-30478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189" indent="-99992">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9" y="360005"/>
            <a:ext cx="9126001" cy="630000"/>
          </a:xfrm>
          <a:prstGeom prst="rect">
            <a:avLst/>
          </a:prstGeom>
        </p:spPr>
        <p:txBody>
          <a:bodyPr lIns="90001" tIns="44998" rIns="90001" bIns="44998"/>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01" tIns="44998" rIns="90001" bIns="44998"/>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6"/>
            <a:ext cx="2069435" cy="245139"/>
          </a:xfrm>
          <a:prstGeom prst="rect">
            <a:avLst/>
          </a:prstGeom>
          <a:noFill/>
          <a:ln w="25400" algn="ctr">
            <a:noFill/>
            <a:miter lim="800000"/>
            <a:headEnd/>
            <a:tailEnd/>
          </a:ln>
        </p:spPr>
        <p:txBody>
          <a:bodyPr lIns="0" tIns="0" rIns="0" bIns="0" anchor="ctr"/>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678049445"/>
      </p:ext>
    </p:extLst>
  </p:cSld>
  <p:clrMapOvr>
    <a:masterClrMapping/>
  </p:clrMapOvr>
  <p:transition>
    <p:random/>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216" indent="-48591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543" indent="-39532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317" indent="-30478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189" indent="-99992">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9" y="360005"/>
            <a:ext cx="9126001" cy="630000"/>
          </a:xfrm>
          <a:prstGeom prst="rect">
            <a:avLst/>
          </a:prstGeom>
        </p:spPr>
        <p:txBody>
          <a:bodyPr lIns="90001" tIns="44998" rIns="90001" bIns="44998"/>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01" tIns="44998" rIns="90001" bIns="44998"/>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6"/>
            <a:ext cx="2069435" cy="245139"/>
          </a:xfrm>
          <a:prstGeom prst="rect">
            <a:avLst/>
          </a:prstGeom>
          <a:noFill/>
          <a:ln w="25400" algn="ctr">
            <a:noFill/>
            <a:miter lim="800000"/>
            <a:headEnd/>
            <a:tailEnd/>
          </a:ln>
        </p:spPr>
        <p:txBody>
          <a:bodyPr lIns="0" tIns="0" rIns="0" bIns="0" anchor="ctr"/>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171386824"/>
      </p:ext>
    </p:extLst>
  </p:cSld>
  <p:clrMapOvr>
    <a:masterClrMapping/>
  </p:clrMapOvr>
  <p:transition>
    <p:random/>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216" indent="-48591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543" indent="-39532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317" indent="-30478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189" indent="-99992">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9" y="360005"/>
            <a:ext cx="9126001" cy="630000"/>
          </a:xfrm>
          <a:prstGeom prst="rect">
            <a:avLst/>
          </a:prstGeom>
        </p:spPr>
        <p:txBody>
          <a:bodyPr lIns="90001" tIns="44998" rIns="90001" bIns="44998"/>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01" tIns="44998" rIns="90001" bIns="44998"/>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6"/>
            <a:ext cx="2069435" cy="245139"/>
          </a:xfrm>
          <a:prstGeom prst="rect">
            <a:avLst/>
          </a:prstGeom>
          <a:noFill/>
          <a:ln w="25400" algn="ctr">
            <a:noFill/>
            <a:miter lim="800000"/>
            <a:headEnd/>
            <a:tailEnd/>
          </a:ln>
        </p:spPr>
        <p:txBody>
          <a:bodyPr lIns="0" tIns="0" rIns="0" bIns="0" anchor="ctr"/>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32186268"/>
      </p:ext>
    </p:extLst>
  </p:cSld>
  <p:clrMapOvr>
    <a:masterClrMapping/>
  </p:clrMapOvr>
  <p:transition>
    <p:random/>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2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94806934"/>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52154566"/>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2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3683594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427582951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50747160"/>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46808406"/>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48862895"/>
      </p:ext>
    </p:extLst>
  </p:cSld>
  <p:clrMapOvr>
    <a:masterClrMapping/>
  </p:clrMapOvr>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507335787"/>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3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30936433"/>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3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82902892"/>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3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84071649"/>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3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50247440"/>
      </p:ext>
    </p:extLst>
  </p:cSld>
  <p:clrMapOvr>
    <a:masterClrMapping/>
  </p:clrMapOvr>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3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26705453"/>
      </p:ext>
    </p:extLst>
  </p:cSld>
  <p:clrMapOvr>
    <a:masterClrMapping/>
  </p:clrMapOvr>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3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5120383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94670" y="4995509"/>
            <a:ext cx="8550990" cy="1544000"/>
          </a:xfrm>
        </p:spPr>
        <p:txBody>
          <a:bodyPr anchor="t"/>
          <a:lstStyle>
            <a:lvl1pPr algn="l">
              <a:defRPr sz="45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94670" y="3295064"/>
            <a:ext cx="8550990" cy="1700559"/>
          </a:xfrm>
        </p:spPr>
        <p:txBody>
          <a:bodyPr anchor="b"/>
          <a:lstStyle>
            <a:lvl1pPr marL="0" indent="0">
              <a:buNone/>
              <a:defRPr sz="2200">
                <a:solidFill>
                  <a:schemeClr val="tx1">
                    <a:tint val="75000"/>
                  </a:schemeClr>
                </a:solidFill>
              </a:defRPr>
            </a:lvl1pPr>
            <a:lvl2pPr marL="501243" indent="0">
              <a:buNone/>
              <a:defRPr sz="2000">
                <a:solidFill>
                  <a:schemeClr val="tx1">
                    <a:tint val="75000"/>
                  </a:schemeClr>
                </a:solidFill>
              </a:defRPr>
            </a:lvl2pPr>
            <a:lvl3pPr marL="1002481" indent="0">
              <a:buNone/>
              <a:defRPr sz="1800">
                <a:solidFill>
                  <a:schemeClr val="tx1">
                    <a:tint val="75000"/>
                  </a:schemeClr>
                </a:solidFill>
              </a:defRPr>
            </a:lvl3pPr>
            <a:lvl4pPr marL="1503723" indent="0">
              <a:buNone/>
              <a:defRPr sz="1600">
                <a:solidFill>
                  <a:schemeClr val="tx1">
                    <a:tint val="75000"/>
                  </a:schemeClr>
                </a:solidFill>
              </a:defRPr>
            </a:lvl4pPr>
            <a:lvl5pPr marL="2004965" indent="0">
              <a:buNone/>
              <a:defRPr sz="1600">
                <a:solidFill>
                  <a:schemeClr val="tx1">
                    <a:tint val="75000"/>
                  </a:schemeClr>
                </a:solidFill>
              </a:defRPr>
            </a:lvl5pPr>
            <a:lvl6pPr marL="2506186" indent="0">
              <a:buNone/>
              <a:defRPr sz="1600">
                <a:solidFill>
                  <a:schemeClr val="tx1">
                    <a:tint val="75000"/>
                  </a:schemeClr>
                </a:solidFill>
              </a:defRPr>
            </a:lvl6pPr>
            <a:lvl7pPr marL="3007441" indent="0">
              <a:buNone/>
              <a:defRPr sz="1600">
                <a:solidFill>
                  <a:schemeClr val="tx1">
                    <a:tint val="75000"/>
                  </a:schemeClr>
                </a:solidFill>
              </a:defRPr>
            </a:lvl7pPr>
            <a:lvl8pPr marL="3508674" indent="0">
              <a:buNone/>
              <a:defRPr sz="1600">
                <a:solidFill>
                  <a:schemeClr val="tx1">
                    <a:tint val="75000"/>
                  </a:schemeClr>
                </a:solidFill>
              </a:defRPr>
            </a:lvl8pPr>
            <a:lvl9pPr marL="4009912" indent="0">
              <a:buNone/>
              <a:defRPr sz="16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26063808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216" indent="-48591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543" indent="-39532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317" indent="-30478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189" indent="-99992">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9" y="360005"/>
            <a:ext cx="9126001" cy="630000"/>
          </a:xfrm>
          <a:prstGeom prst="rect">
            <a:avLst/>
          </a:prstGeom>
        </p:spPr>
        <p:txBody>
          <a:bodyPr lIns="90001" tIns="44998" rIns="90001" bIns="44998"/>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01" tIns="44998" rIns="90001" bIns="44998"/>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6"/>
            <a:ext cx="2069435" cy="245139"/>
          </a:xfrm>
          <a:prstGeom prst="rect">
            <a:avLst/>
          </a:prstGeom>
          <a:noFill/>
          <a:ln w="25400" algn="ctr">
            <a:noFill/>
            <a:miter lim="800000"/>
            <a:headEnd/>
            <a:tailEnd/>
          </a:ln>
        </p:spPr>
        <p:txBody>
          <a:bodyPr lIns="0" tIns="0" rIns="0" bIns="0" anchor="ctr"/>
          <a:lstStyle/>
          <a:p>
            <a:pPr algn="r" defTabSz="94219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4673248"/>
      </p:ext>
    </p:extLst>
  </p:cSld>
  <p:clrMapOvr>
    <a:masterClrMapping/>
  </p:clrMapOvr>
  <p:transition>
    <p:random/>
  </p:transition>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3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311932984"/>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3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62319619"/>
      </p:ext>
    </p:extLst>
  </p:cSld>
  <p:clrMapOvr>
    <a:masterClrMapping/>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3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88042160"/>
      </p:ext>
    </p:extLst>
  </p:cSld>
  <p:clrMapOvr>
    <a:masterClrMapping/>
  </p:clrMapOvr>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46366189"/>
      </p:ext>
    </p:extLst>
  </p:cSld>
  <p:clrMapOvr>
    <a:masterClrMapping/>
  </p:clrMapOvr>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4"/>
            <a:ext cx="2544763" cy="163513"/>
          </a:xfrm>
          <a:prstGeom prst="rect">
            <a:avLst/>
          </a:prstGeom>
          <a:noFill/>
          <a:ln w="25400" algn="ctr">
            <a:noFill/>
            <a:miter lim="800000"/>
            <a:headEnd/>
            <a:tailEnd/>
          </a:ln>
        </p:spPr>
        <p:txBody>
          <a:bodyPr lIns="0" tIns="0" rIns="0" bIns="0"/>
          <a:lstStyle/>
          <a:p>
            <a:pPr algn="r" defTabSz="94077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65" tIns="44933" rIns="89865" bIns="44933"/>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96" indent="-19969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4"/>
            <a:ext cx="453283" cy="163513"/>
          </a:xfrm>
          <a:prstGeom prst="rect">
            <a:avLst/>
          </a:prstGeom>
        </p:spPr>
        <p:txBody>
          <a:bodyPr vert="horz" wrap="square" lIns="89865" tIns="44933" rIns="89865" bIns="44933"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08056747"/>
      </p:ext>
    </p:extLst>
  </p:cSld>
  <p:clrMapOvr>
    <a:masterClrMapping/>
  </p:clrMapOvr>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a:srcRect/>
          <a:stretch>
            <a:fillRect/>
          </a:stretch>
        </p:blipFill>
        <p:spPr bwMode="auto">
          <a:xfrm>
            <a:off x="2908074"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307" tIns="50144" rIns="100307" bIns="50144">
            <a:spAutoFit/>
          </a:bodyPr>
          <a:lstStyle/>
          <a:p>
            <a:pPr defTabSz="1003283"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72"/>
            <a:ext cx="9195458" cy="886098"/>
          </a:xfrm>
          <a:prstGeom prst="rect">
            <a:avLst/>
          </a:prstGeom>
          <a:noFill/>
          <a:ln w="9525">
            <a:noFill/>
            <a:miter lim="800000"/>
            <a:headEnd/>
            <a:tailEnd/>
          </a:ln>
        </p:spPr>
        <p:txBody>
          <a:bodyPr lIns="100307" tIns="50144" rIns="100307" bIns="50144">
            <a:spAutoFit/>
          </a:bodyPr>
          <a:lstStyle/>
          <a:p>
            <a:pPr defTabSz="1003283"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3283"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2202674113"/>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slides">
    <p:bg>
      <p:bgPr>
        <a:solidFill>
          <a:schemeClr val="bg1"/>
        </a:solidFill>
        <a:effectLst/>
      </p:bgPr>
    </p:bg>
    <p:spTree>
      <p:nvGrpSpPr>
        <p:cNvPr id="1" name=""/>
        <p:cNvGrpSpPr/>
        <p:nvPr/>
      </p:nvGrpSpPr>
      <p:grpSpPr>
        <a:xfrm>
          <a:off x="0" y="0"/>
          <a:ext cx="0" cy="0"/>
          <a:chOff x="0" y="0"/>
          <a:chExt cx="0" cy="0"/>
        </a:xfrm>
      </p:grpSpPr>
      <p:grpSp>
        <p:nvGrpSpPr>
          <p:cNvPr id="5" name="群組 4"/>
          <p:cNvGrpSpPr/>
          <p:nvPr userDrawn="1"/>
        </p:nvGrpSpPr>
        <p:grpSpPr>
          <a:xfrm>
            <a:off x="452406" y="428609"/>
            <a:ext cx="2125070" cy="928693"/>
            <a:chOff x="452407" y="1071546"/>
            <a:chExt cx="2125070" cy="928694"/>
          </a:xfrm>
        </p:grpSpPr>
        <p:sp>
          <p:nvSpPr>
            <p:cNvPr id="6"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7"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8"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9"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0"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1"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2"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3"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4"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5"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6"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7"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8"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19"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20"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grpSp>
      <p:sp>
        <p:nvSpPr>
          <p:cNvPr id="4" name="內容版面配置區 3"/>
          <p:cNvSpPr>
            <a:spLocks noGrp="1"/>
          </p:cNvSpPr>
          <p:nvPr>
            <p:ph sz="quarter" idx="12" hasCustomPrompt="1"/>
          </p:nvPr>
        </p:nvSpPr>
        <p:spPr>
          <a:xfrm>
            <a:off x="393700" y="6915782"/>
            <a:ext cx="4217516" cy="359841"/>
          </a:xfrm>
        </p:spPr>
        <p:txBody>
          <a:bodyPr/>
          <a:lstStyle>
            <a:lvl1pPr>
              <a:defRPr sz="1800" b="1">
                <a:solidFill>
                  <a:srgbClr val="002776"/>
                </a:solidFill>
                <a:latin typeface="微軟正黑體" pitchFamily="34" charset="-120"/>
                <a:ea typeface="微軟正黑體" pitchFamily="34" charset="-120"/>
              </a:defRPr>
            </a:lvl1pPr>
          </a:lstStyle>
          <a:p>
            <a:pPr lvl="0"/>
            <a:r>
              <a:rPr lang="zh-TW" altLang="en-US" dirty="0" smtClean="0"/>
              <a:t>簡報說明 </a:t>
            </a:r>
            <a:r>
              <a:rPr lang="en-US" altLang="zh-TW" dirty="0" smtClean="0"/>
              <a:t>– 18pt</a:t>
            </a:r>
            <a:endParaRPr lang="zh-TW" altLang="en-US" dirty="0"/>
          </a:p>
        </p:txBody>
      </p:sp>
      <p:sp>
        <p:nvSpPr>
          <p:cNvPr id="22" name="圖片版面配置區 21"/>
          <p:cNvSpPr>
            <a:spLocks noGrp="1"/>
          </p:cNvSpPr>
          <p:nvPr>
            <p:ph type="pic" sz="quarter" idx="13" hasCustomPrompt="1"/>
          </p:nvPr>
        </p:nvSpPr>
        <p:spPr>
          <a:xfrm>
            <a:off x="5771907" y="2158802"/>
            <a:ext cx="4288081" cy="5615186"/>
          </a:xfrm>
        </p:spPr>
        <p:txBody>
          <a:bodyPr/>
          <a:lstStyle>
            <a:lvl1pPr algn="l">
              <a:lnSpc>
                <a:spcPct val="150000"/>
              </a:lnSpc>
              <a:spcAft>
                <a:spcPts val="0"/>
              </a:spcAft>
              <a:defRPr baseline="0"/>
            </a:lvl1pPr>
          </a:lstStyle>
          <a:p>
            <a:r>
              <a:rPr lang="zh-TW" altLang="en-US" dirty="0" smtClean="0"/>
              <a:t>      更多封面圖像請瀏覽</a:t>
            </a:r>
            <a:r>
              <a:rPr lang="en-US" altLang="zh-TW" dirty="0" smtClean="0"/>
              <a:t>: H:\photobank</a:t>
            </a:r>
          </a:p>
        </p:txBody>
      </p:sp>
      <p:sp>
        <p:nvSpPr>
          <p:cNvPr id="120835" name="Title Placeholder 1"/>
          <p:cNvSpPr>
            <a:spLocks noGrp="1"/>
          </p:cNvSpPr>
          <p:nvPr>
            <p:ph type="ctrTitle"/>
          </p:nvPr>
        </p:nvSpPr>
        <p:spPr>
          <a:xfrm>
            <a:off x="393699" y="3271963"/>
            <a:ext cx="4420766" cy="615155"/>
          </a:xfrm>
        </p:spPr>
        <p:txBody>
          <a:bodyPr/>
          <a:lstStyle>
            <a:lvl1pPr>
              <a:lnSpc>
                <a:spcPts val="4000"/>
              </a:lnSpc>
              <a:defRPr sz="3700" b="1" smtClean="0">
                <a:latin typeface="華康中明體" pitchFamily="49" charset="-120"/>
                <a:ea typeface="華康中明體" pitchFamily="49" charset="-120"/>
              </a:defRPr>
            </a:lvl1pPr>
          </a:lstStyle>
          <a:p>
            <a:r>
              <a:rPr lang="zh-TW" altLang="en-US" smtClean="0"/>
              <a:t>按一下以編輯母片標題樣式</a:t>
            </a:r>
            <a:endParaRPr lang="en-US" dirty="0" smtClean="0"/>
          </a:p>
        </p:txBody>
      </p:sp>
      <p:sp>
        <p:nvSpPr>
          <p:cNvPr id="120836" name="Text Placeholder 2"/>
          <p:cNvSpPr>
            <a:spLocks noGrp="1"/>
          </p:cNvSpPr>
          <p:nvPr>
            <p:ph type="subTitle" idx="1"/>
          </p:nvPr>
        </p:nvSpPr>
        <p:spPr>
          <a:xfrm>
            <a:off x="387368" y="4031010"/>
            <a:ext cx="4427098" cy="576064"/>
          </a:xfrm>
        </p:spPr>
        <p:txBody>
          <a:bodyPr/>
          <a:lstStyle>
            <a:lvl1pPr marL="0" indent="0">
              <a:lnSpc>
                <a:spcPts val="4000"/>
              </a:lnSpc>
              <a:defRPr sz="3700" b="1" smtClean="0">
                <a:solidFill>
                  <a:srgbClr val="A4D400"/>
                </a:solidFill>
                <a:latin typeface="華康中明體" pitchFamily="49" charset="-120"/>
                <a:ea typeface="華康中明體" pitchFamily="49" charset="-120"/>
              </a:defRPr>
            </a:lvl1pPr>
          </a:lstStyle>
          <a:p>
            <a:r>
              <a:rPr lang="zh-TW" altLang="en-US" smtClean="0"/>
              <a:t>按一下以編輯母片副標題樣式</a:t>
            </a:r>
            <a:endParaRPr dirty="0" smtClean="0"/>
          </a:p>
        </p:txBody>
      </p:sp>
      <p:sp>
        <p:nvSpPr>
          <p:cNvPr id="23" name="AutoShape 21"/>
          <p:cNvSpPr>
            <a:spLocks/>
          </p:cNvSpPr>
          <p:nvPr userDrawn="1"/>
        </p:nvSpPr>
        <p:spPr bwMode="gray">
          <a:xfrm>
            <a:off x="10178136" y="5"/>
            <a:ext cx="2047851" cy="1292662"/>
          </a:xfrm>
          <a:prstGeom prst="rect">
            <a:avLst/>
          </a:prstGeom>
          <a:noFill/>
          <a:ln w="12700" algn="ctr">
            <a:noFill/>
            <a:miter lim="800000"/>
            <a:headEnd/>
            <a:tailEnd/>
          </a:ln>
          <a:effectLst/>
        </p:spPr>
        <p:txBody>
          <a:bodyPr wrap="square" lIns="0" tIns="0" rIns="0" bIns="0" anchor="t" anchorCtr="0">
            <a:spAutoFit/>
          </a:bodyPr>
          <a:lstStyle/>
          <a:p>
            <a:pPr marL="168444" indent="-168444">
              <a:spcBef>
                <a:spcPct val="100000"/>
              </a:spcBef>
              <a:buFont typeface="Arial" pitchFamily="34" charset="0"/>
              <a:buChar char="•"/>
            </a:pPr>
            <a:r>
              <a:rPr kumimoji="0" lang="en-US" sz="700" dirty="0" smtClean="0">
                <a:solidFill>
                  <a:srgbClr val="FFFFFF"/>
                </a:solidFill>
                <a:latin typeface="Arial" charset="0"/>
                <a:ea typeface="微軟正黑體"/>
                <a:cs typeface="Arial" pitchFamily="34" charset="0"/>
              </a:rPr>
              <a:t>Any use of client names, descriptions of client engagements, and any other direct or indirect references to clients or engagements in Business Communications should be in accordance with the policy on client confidentiality of the Deloitte Taiwan Entities. </a:t>
            </a:r>
          </a:p>
          <a:p>
            <a:pPr marL="168444" indent="-168444">
              <a:spcBef>
                <a:spcPct val="100000"/>
              </a:spcBef>
              <a:buFont typeface="Arial" pitchFamily="34" charset="0"/>
              <a:buChar char="•"/>
            </a:pPr>
            <a:r>
              <a:rPr kumimoji="0" lang="en-US" sz="700" dirty="0" smtClean="0">
                <a:solidFill>
                  <a:srgbClr val="FFFFFF"/>
                </a:solidFill>
                <a:latin typeface="Arial" charset="0"/>
                <a:ea typeface="微軟正黑體"/>
                <a:cs typeface="Arial" pitchFamily="34" charset="0"/>
              </a:rPr>
              <a:t>The use of clients’ intellectual property, including trademarks, registered names, logos, music, etc., should be used in Business Communications in accordance with Administrative Policy.</a:t>
            </a:r>
            <a:endParaRPr kumimoji="0" lang="en-US" sz="700" dirty="0">
              <a:solidFill>
                <a:srgbClr val="FFFFFF"/>
              </a:solidFill>
              <a:latin typeface="Arial" charset="0"/>
              <a:ea typeface="微軟正黑體"/>
              <a:cs typeface="Arial" pitchFamily="34" charset="0"/>
            </a:endParaRPr>
          </a:p>
        </p:txBody>
      </p:sp>
    </p:spTree>
    <p:extLst>
      <p:ext uri="{BB962C8B-B14F-4D97-AF65-F5344CB8AC3E}">
        <p14:creationId xmlns:p14="http://schemas.microsoft.com/office/powerpoint/2010/main" val="1100977903"/>
      </p:ext>
    </p:extLst>
  </p:cSld>
  <p:clrMapOvr>
    <a:masterClrMapping/>
  </p:clrMapOvr>
  <p:transition/>
  <p:timing>
    <p:tnLst>
      <p:par>
        <p:cTn id="1" dur="indefinite" restart="never" nodeType="tmRoot"/>
      </p:par>
    </p:tnLst>
  </p:timing>
  <p:hf hdr="0" ftr="0"/>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軟正黑體" pitchFamily="34" charset="-120"/>
                <a:ea typeface="微軟正黑體" pitchFamily="34" charset="-120"/>
              </a:defRPr>
            </a:lvl1pPr>
          </a:lstStyle>
          <a:p>
            <a:r>
              <a:rPr lang="zh-TW" altLang="en-US" smtClean="0"/>
              <a:t>按一下以編輯母片標題樣式</a:t>
            </a:r>
            <a:endParaRPr lang="en-US" dirty="0"/>
          </a:p>
        </p:txBody>
      </p:sp>
      <p:sp>
        <p:nvSpPr>
          <p:cNvPr id="3" name="Content Placeholder 2"/>
          <p:cNvSpPr>
            <a:spLocks noGrp="1"/>
          </p:cNvSpPr>
          <p:nvPr>
            <p:ph idx="1"/>
          </p:nvPr>
        </p:nvSpPr>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6" name="Slide Number Placeholder 9"/>
          <p:cNvSpPr>
            <a:spLocks noGrp="1"/>
          </p:cNvSpPr>
          <p:nvPr>
            <p:ph type="sldNum" sz="quarter" idx="4"/>
          </p:nvPr>
        </p:nvSpPr>
        <p:spPr>
          <a:xfrm>
            <a:off x="390527" y="7429624"/>
            <a:ext cx="311150" cy="163513"/>
          </a:xfrm>
          <a:prstGeom prst="rect">
            <a:avLst/>
          </a:prstGeom>
        </p:spPr>
        <p:txBody>
          <a:bodyPr lIns="0" tIns="0" rIns="0" bIns="0"/>
          <a:lstStyle>
            <a:lvl1pPr>
              <a:defRPr sz="1000" b="1" smtClean="0">
                <a:solidFill>
                  <a:schemeClr val="tx2"/>
                </a:solidFill>
              </a:defRPr>
            </a:lvl1pPr>
          </a:lstStyle>
          <a:p>
            <a:pPr>
              <a:defRPr/>
            </a:pPr>
            <a:fld id="{161F61C0-2215-4557-9AEC-40913A79701B}" type="slidenum">
              <a:rPr lang="en-US">
                <a:solidFill>
                  <a:srgbClr val="002776"/>
                </a:solidFill>
              </a:rPr>
              <a:pPr>
                <a:defRPr/>
              </a:pPr>
              <a:t>‹#›</a:t>
            </a:fld>
            <a:endParaRPr lang="en-US" dirty="0">
              <a:solidFill>
                <a:srgbClr val="002776"/>
              </a:solidFill>
            </a:endParaRPr>
          </a:p>
        </p:txBody>
      </p:sp>
      <p:sp>
        <p:nvSpPr>
          <p:cNvPr id="8" name="Rectangle 7"/>
          <p:cNvSpPr>
            <a:spLocks noChangeArrowheads="1"/>
          </p:cNvSpPr>
          <p:nvPr userDrawn="1"/>
        </p:nvSpPr>
        <p:spPr bwMode="auto">
          <a:xfrm>
            <a:off x="7111999" y="7429624"/>
            <a:ext cx="2544763" cy="163513"/>
          </a:xfrm>
          <a:prstGeom prst="rect">
            <a:avLst/>
          </a:prstGeom>
          <a:noFill/>
          <a:ln w="25400" algn="ctr">
            <a:noFill/>
            <a:miter lim="800000"/>
            <a:headEnd/>
            <a:tailEnd/>
          </a:ln>
        </p:spPr>
        <p:txBody>
          <a:bodyPr lIns="0" tIns="0" rIns="0" bIns="0"/>
          <a:lstStyle/>
          <a:p>
            <a:pPr algn="r" defTabSz="940530">
              <a:defRPr/>
            </a:pPr>
            <a:r>
              <a:rPr kumimoji="0" lang="en-US" altLang="zh-TW" sz="900" dirty="0" smtClean="0">
                <a:solidFill>
                  <a:srgbClr val="002060"/>
                </a:solidFill>
                <a:latin typeface="Arial" charset="0"/>
                <a:ea typeface="微軟正黑體"/>
                <a:cs typeface="Arial" charset="0"/>
              </a:rPr>
              <a:t>©2013 </a:t>
            </a:r>
            <a:r>
              <a:rPr kumimoji="0" lang="zh-TW" altLang="en-US" sz="900" dirty="0" smtClean="0">
                <a:solidFill>
                  <a:srgbClr val="002060"/>
                </a:solidFill>
                <a:latin typeface="Arial" charset="0"/>
                <a:ea typeface="微軟正黑體"/>
                <a:cs typeface="Arial" charset="0"/>
              </a:rPr>
              <a:t>勤業眾信版權所有 保留一切權利</a:t>
            </a:r>
            <a:endParaRPr kumimoji="0" lang="en-US" altLang="zh-TW" sz="900" dirty="0" smtClean="0">
              <a:solidFill>
                <a:srgbClr val="002060"/>
              </a:solidFill>
              <a:latin typeface="Arial" charset="0"/>
              <a:ea typeface="微軟正黑體"/>
              <a:cs typeface="Arial" charset="0"/>
            </a:endParaRPr>
          </a:p>
          <a:p>
            <a:pPr algn="r" defTabSz="1001362" fontAlgn="auto">
              <a:lnSpc>
                <a:spcPts val="1200"/>
              </a:lnSpc>
              <a:spcBef>
                <a:spcPts val="0"/>
              </a:spcBef>
              <a:spcAft>
                <a:spcPts val="0"/>
              </a:spcAft>
              <a:defRPr/>
            </a:pPr>
            <a:r>
              <a:rPr kumimoji="0" lang="en-US" altLang="zh-TW" sz="800" kern="0" dirty="0" smtClean="0">
                <a:solidFill>
                  <a:srgbClr val="002776"/>
                </a:solidFill>
                <a:latin typeface="Arial" charset="0"/>
                <a:ea typeface="微軟正黑體"/>
                <a:cs typeface="Arial" charset="0"/>
              </a:rPr>
              <a:t>.</a:t>
            </a:r>
            <a:endParaRPr kumimoji="0" lang="en-US" altLang="zh-TW" sz="800" kern="0" dirty="0">
              <a:solidFill>
                <a:srgbClr val="002776"/>
              </a:solidFill>
              <a:latin typeface="Arial" charset="0"/>
              <a:ea typeface="微軟正黑體"/>
              <a:cs typeface="Arial" charset="0"/>
            </a:endParaRPr>
          </a:p>
        </p:txBody>
      </p:sp>
      <p:cxnSp>
        <p:nvCxnSpPr>
          <p:cNvPr id="7" name="Straight Arrow Connector 12"/>
          <p:cNvCxnSpPr/>
          <p:nvPr userDrawn="1"/>
        </p:nvCxnSpPr>
        <p:spPr>
          <a:xfrm>
            <a:off x="-858177" y="729115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14"/>
          <p:cNvCxnSpPr/>
          <p:nvPr userDrawn="1"/>
        </p:nvCxnSpPr>
        <p:spPr>
          <a:xfrm>
            <a:off x="377340"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15"/>
          <p:cNvCxnSpPr/>
          <p:nvPr userDrawn="1"/>
        </p:nvCxnSpPr>
        <p:spPr>
          <a:xfrm>
            <a:off x="9666816"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7"/>
          <p:cNvCxnSpPr/>
          <p:nvPr userDrawn="1"/>
        </p:nvCxnSpPr>
        <p:spPr>
          <a:xfrm>
            <a:off x="-858177" y="136618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8"/>
          <p:cNvCxnSpPr/>
          <p:nvPr userDrawn="1"/>
        </p:nvCxnSpPr>
        <p:spPr>
          <a:xfrm>
            <a:off x="-858177" y="894093"/>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3" name="Straight Arrow Connector 19"/>
          <p:cNvCxnSpPr/>
          <p:nvPr userDrawn="1"/>
        </p:nvCxnSpPr>
        <p:spPr>
          <a:xfrm>
            <a:off x="484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4" name="Straight Arrow Connector 20"/>
          <p:cNvCxnSpPr/>
          <p:nvPr userDrawn="1"/>
        </p:nvCxnSpPr>
        <p:spPr>
          <a:xfrm>
            <a:off x="520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sp>
        <p:nvSpPr>
          <p:cNvPr id="15" name="TextBox 21"/>
          <p:cNvSpPr txBox="1"/>
          <p:nvPr userDrawn="1"/>
        </p:nvSpPr>
        <p:spPr>
          <a:xfrm>
            <a:off x="-1817775" y="7568677"/>
            <a:ext cx="1679598" cy="276999"/>
          </a:xfrm>
          <a:prstGeom prst="rect">
            <a:avLst/>
          </a:prstGeom>
          <a:noFill/>
        </p:spPr>
        <p:txBody>
          <a:bodyPr wrap="square" lIns="0" tIns="0" rIns="0" bIns="0" rtlCol="0">
            <a:spAutoFit/>
          </a:bodyPr>
          <a:lstStyle/>
          <a:p>
            <a:pPr algn="r">
              <a:spcAft>
                <a:spcPts val="300"/>
              </a:spcAft>
            </a:pPr>
            <a:r>
              <a:rPr kumimoji="0" lang="en-US" sz="900" dirty="0" smtClean="0">
                <a:solidFill>
                  <a:srgbClr val="FFFFFF"/>
                </a:solidFill>
                <a:latin typeface="Arial" charset="0"/>
                <a:ea typeface="微軟正黑體"/>
                <a:cs typeface="Arial" charset="0"/>
              </a:rPr>
              <a:t>White markers indicate position of Deloitte Drawing Guides</a:t>
            </a:r>
          </a:p>
        </p:txBody>
      </p:sp>
      <p:sp>
        <p:nvSpPr>
          <p:cNvPr id="16" name="TextBox 23"/>
          <p:cNvSpPr txBox="1"/>
          <p:nvPr userDrawn="1"/>
        </p:nvSpPr>
        <p:spPr>
          <a:xfrm>
            <a:off x="-941462" y="1028004"/>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7.40 cm</a:t>
            </a:r>
          </a:p>
          <a:p>
            <a:pPr algn="r">
              <a:spcAft>
                <a:spcPts val="300"/>
              </a:spcAft>
            </a:pPr>
            <a:r>
              <a:rPr kumimoji="0" lang="en-US" sz="700" dirty="0" smtClean="0">
                <a:solidFill>
                  <a:srgbClr val="FFFFFF"/>
                </a:solidFill>
                <a:latin typeface="Arial" charset="0"/>
                <a:ea typeface="微軟正黑體"/>
                <a:cs typeface="Arial" charset="0"/>
              </a:rPr>
              <a:t>2.91 Inches</a:t>
            </a:r>
          </a:p>
        </p:txBody>
      </p:sp>
      <p:sp>
        <p:nvSpPr>
          <p:cNvPr id="17" name="TextBox 24"/>
          <p:cNvSpPr txBox="1"/>
          <p:nvPr userDrawn="1"/>
        </p:nvSpPr>
        <p:spPr>
          <a:xfrm>
            <a:off x="-941462" y="1485458"/>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6.00 cm</a:t>
            </a:r>
          </a:p>
          <a:p>
            <a:pPr algn="r">
              <a:spcAft>
                <a:spcPts val="300"/>
              </a:spcAft>
            </a:pPr>
            <a:r>
              <a:rPr kumimoji="0" lang="en-US" sz="700" dirty="0" smtClean="0">
                <a:solidFill>
                  <a:srgbClr val="FFFFFF"/>
                </a:solidFill>
                <a:latin typeface="Arial" charset="0"/>
                <a:ea typeface="微軟正黑體"/>
                <a:cs typeface="Arial" charset="0"/>
              </a:rPr>
              <a:t>2.36 Inches</a:t>
            </a:r>
          </a:p>
        </p:txBody>
      </p:sp>
      <p:sp>
        <p:nvSpPr>
          <p:cNvPr id="18" name="TextBox 25"/>
          <p:cNvSpPr txBox="1"/>
          <p:nvPr userDrawn="1"/>
        </p:nvSpPr>
        <p:spPr>
          <a:xfrm>
            <a:off x="-941462" y="6909399"/>
            <a:ext cx="803286" cy="253916"/>
          </a:xfrm>
          <a:prstGeom prst="rect">
            <a:avLst/>
          </a:prstGeom>
          <a:noFill/>
        </p:spPr>
        <p:txBody>
          <a:bodyPr wrap="square" lIns="0" tIns="0" rIns="0" bIns="0" rtlCol="0" anchor="b" anchorCtr="0">
            <a:spAutoFit/>
          </a:bodyPr>
          <a:lstStyle/>
          <a:p>
            <a:pPr algn="r">
              <a:spcAft>
                <a:spcPts val="300"/>
              </a:spcAft>
            </a:pPr>
            <a:r>
              <a:rPr kumimoji="0" lang="en-US" sz="700" dirty="0" smtClean="0">
                <a:solidFill>
                  <a:srgbClr val="FFFFFF"/>
                </a:solidFill>
                <a:latin typeface="Arial" charset="0"/>
                <a:ea typeface="微軟正黑體"/>
                <a:cs typeface="Arial" charset="0"/>
              </a:rPr>
              <a:t>8.00 cm</a:t>
            </a:r>
          </a:p>
          <a:p>
            <a:pPr algn="r">
              <a:spcAft>
                <a:spcPts val="300"/>
              </a:spcAft>
            </a:pPr>
            <a:r>
              <a:rPr kumimoji="0" lang="en-US" sz="700" dirty="0" smtClean="0">
                <a:solidFill>
                  <a:srgbClr val="FFFFFF"/>
                </a:solidFill>
                <a:latin typeface="Arial" charset="0"/>
                <a:ea typeface="微軟正黑體"/>
                <a:cs typeface="Arial" charset="0"/>
              </a:rPr>
              <a:t>3.15 Inches</a:t>
            </a:r>
          </a:p>
        </p:txBody>
      </p:sp>
      <p:sp>
        <p:nvSpPr>
          <p:cNvPr id="19" name="TextBox 26"/>
          <p:cNvSpPr txBox="1"/>
          <p:nvPr userDrawn="1"/>
        </p:nvSpPr>
        <p:spPr>
          <a:xfrm>
            <a:off x="382531" y="8054875"/>
            <a:ext cx="803286" cy="253916"/>
          </a:xfrm>
          <a:prstGeom prst="rect">
            <a:avLst/>
          </a:prstGeom>
          <a:noFill/>
        </p:spPr>
        <p:txBody>
          <a:bodyPr wrap="square" lIns="0" tIns="0" rIns="0" bIns="0" rtlCol="0" anchor="t" anchorCtr="0">
            <a:spAutoFit/>
          </a:bodyPr>
          <a:lstStyle/>
          <a:p>
            <a:pPr>
              <a:spcAft>
                <a:spcPts val="300"/>
              </a:spcAft>
            </a:pPr>
            <a:r>
              <a:rPr kumimoji="0" lang="en-US" sz="700" dirty="0" smtClean="0">
                <a:solidFill>
                  <a:srgbClr val="FFFFFF"/>
                </a:solidFill>
                <a:latin typeface="Arial" charset="0"/>
                <a:ea typeface="微軟正黑體"/>
                <a:cs typeface="Arial" charset="0"/>
                <a:sym typeface="Wingdings" pitchFamily="2" charset="2"/>
              </a:rPr>
              <a:t></a:t>
            </a:r>
            <a:r>
              <a:rPr kumimoji="0" lang="en-US" sz="700" dirty="0" smtClean="0">
                <a:solidFill>
                  <a:srgbClr val="FFFFFF"/>
                </a:solidFill>
                <a:latin typeface="Arial" charset="0"/>
                <a:ea typeface="微軟正黑體"/>
                <a:cs typeface="Arial" charset="0"/>
              </a:rPr>
              <a:t>11.70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4.61 inches</a:t>
            </a:r>
            <a:endParaRPr kumimoji="0" lang="en-US" sz="700" dirty="0" smtClean="0">
              <a:solidFill>
                <a:srgbClr val="FFFFFF"/>
              </a:solidFill>
              <a:latin typeface="Arial" charset="0"/>
              <a:ea typeface="微軟正黑體"/>
              <a:cs typeface="Arial" charset="0"/>
            </a:endParaRPr>
          </a:p>
        </p:txBody>
      </p:sp>
      <p:sp>
        <p:nvSpPr>
          <p:cNvPr id="20" name="TextBox 27"/>
          <p:cNvSpPr txBox="1"/>
          <p:nvPr userDrawn="1"/>
        </p:nvSpPr>
        <p:spPr>
          <a:xfrm>
            <a:off x="4028951"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0.50 cm </a:t>
            </a:r>
            <a:r>
              <a:rPr kumimoji="0" lang="en-US" sz="700" dirty="0" smtClean="0">
                <a:solidFill>
                  <a:srgbClr val="FFFFFF"/>
                </a:solidFill>
                <a:latin typeface="Arial" charset="0"/>
                <a:ea typeface="微軟正黑體"/>
                <a:cs typeface="Arial" charset="0"/>
                <a:sym typeface="Wingdings" pitchFamily="2" charset="2"/>
              </a:rPr>
              <a:t></a:t>
            </a: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0.2 inches </a:t>
            </a:r>
            <a:endParaRPr kumimoji="0" lang="en-US" sz="700" dirty="0" smtClean="0">
              <a:solidFill>
                <a:srgbClr val="FFFFFF"/>
              </a:solidFill>
              <a:latin typeface="Arial" charset="0"/>
              <a:ea typeface="微軟正黑體"/>
              <a:cs typeface="Arial" charset="0"/>
            </a:endParaRPr>
          </a:p>
        </p:txBody>
      </p:sp>
      <p:sp>
        <p:nvSpPr>
          <p:cNvPr id="21" name="TextBox 28"/>
          <p:cNvSpPr txBox="1"/>
          <p:nvPr userDrawn="1"/>
        </p:nvSpPr>
        <p:spPr>
          <a:xfrm>
            <a:off x="5213047" y="8054875"/>
            <a:ext cx="803286" cy="253916"/>
          </a:xfrm>
          <a:prstGeom prst="rect">
            <a:avLst/>
          </a:prstGeom>
          <a:noFill/>
        </p:spPr>
        <p:txBody>
          <a:bodyPr wrap="square" lIns="0" tIns="0" rIns="0" bIns="0" rtlCol="0" anchor="t" anchorCtr="0">
            <a:spAutoFit/>
          </a:bodyPr>
          <a:lstStyle/>
          <a:p>
            <a:pPr>
              <a:spcAft>
                <a:spcPts val="300"/>
              </a:spcAft>
              <a:buFont typeface="Wingdings"/>
              <a:buChar char="ß"/>
            </a:pPr>
            <a:r>
              <a:rPr kumimoji="0" lang="en-US" sz="700" dirty="0" smtClean="0">
                <a:solidFill>
                  <a:srgbClr val="FFFFFF"/>
                </a:solidFill>
                <a:latin typeface="Arial" charset="0"/>
                <a:ea typeface="微軟正黑體"/>
                <a:cs typeface="Arial" charset="0"/>
              </a:rPr>
              <a:t>0.50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0.2 inches</a:t>
            </a:r>
            <a:endParaRPr kumimoji="0" lang="en-US" sz="700" dirty="0" smtClean="0">
              <a:solidFill>
                <a:srgbClr val="FFFFFF"/>
              </a:solidFill>
              <a:latin typeface="Arial" charset="0"/>
              <a:ea typeface="微軟正黑體"/>
              <a:cs typeface="Arial" charset="0"/>
            </a:endParaRPr>
          </a:p>
        </p:txBody>
      </p:sp>
      <p:sp>
        <p:nvSpPr>
          <p:cNvPr id="22" name="TextBox 29"/>
          <p:cNvSpPr txBox="1"/>
          <p:nvPr userDrawn="1"/>
        </p:nvSpPr>
        <p:spPr>
          <a:xfrm>
            <a:off x="8860938"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11.70 cm </a:t>
            </a:r>
            <a:r>
              <a:rPr kumimoji="0" lang="en-US" sz="700" dirty="0" smtClean="0">
                <a:solidFill>
                  <a:srgbClr val="FFFFFF"/>
                </a:solidFill>
                <a:latin typeface="Arial" charset="0"/>
                <a:ea typeface="微軟正黑體"/>
                <a:cs typeface="Arial" charset="0"/>
                <a:sym typeface="Wingdings" pitchFamily="2" charset="2"/>
              </a:rPr>
              <a:t></a:t>
            </a:r>
            <a:endParaRPr kumimoji="0" lang="en-US" sz="700" dirty="0" smtClean="0">
              <a:solidFill>
                <a:srgbClr val="FFFFFF"/>
              </a:solidFill>
              <a:latin typeface="Arial" charset="0"/>
              <a:ea typeface="微軟正黑體"/>
              <a:cs typeface="Arial" charset="0"/>
            </a:endParaRP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 4.61 inches </a:t>
            </a:r>
            <a:endParaRPr kumimoji="0" lang="en-US" sz="700" dirty="0" smtClean="0">
              <a:solidFill>
                <a:srgbClr val="FFFFFF"/>
              </a:solidFill>
              <a:latin typeface="Arial" charset="0"/>
              <a:ea typeface="微軟正黑體"/>
              <a:cs typeface="Arial" charset="0"/>
            </a:endParaRPr>
          </a:p>
        </p:txBody>
      </p:sp>
      <p:cxnSp>
        <p:nvCxnSpPr>
          <p:cNvPr id="23" name="Straight Arrow Connector 30"/>
          <p:cNvCxnSpPr/>
          <p:nvPr userDrawn="1"/>
        </p:nvCxnSpPr>
        <p:spPr>
          <a:xfrm rot="5400000" flipH="1" flipV="1">
            <a:off x="-234095" y="1415517"/>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4" name="Straight Arrow Connector 31"/>
          <p:cNvCxnSpPr/>
          <p:nvPr userDrawn="1"/>
        </p:nvCxnSpPr>
        <p:spPr>
          <a:xfrm rot="5400000" flipH="1" flipV="1">
            <a:off x="-234094" y="942564"/>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5" name="Straight Arrow Connector 32"/>
          <p:cNvCxnSpPr/>
          <p:nvPr userDrawn="1"/>
        </p:nvCxnSpPr>
        <p:spPr>
          <a:xfrm rot="5400000" flipH="1" flipV="1">
            <a:off x="-234094" y="7229069"/>
            <a:ext cx="91440" cy="1588"/>
          </a:xfrm>
          <a:prstGeom prst="straightConnector1">
            <a:avLst/>
          </a:prstGeom>
          <a:ln w="3175">
            <a:solidFill>
              <a:schemeClr val="bg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26" name="AutoShape 4"/>
          <p:cNvSpPr>
            <a:spLocks/>
          </p:cNvSpPr>
          <p:nvPr userDrawn="1"/>
        </p:nvSpPr>
        <p:spPr bwMode="gray">
          <a:xfrm>
            <a:off x="-1541598" y="2"/>
            <a:ext cx="1403543" cy="692497"/>
          </a:xfrm>
          <a:prstGeom prst="rect">
            <a:avLst/>
          </a:prstGeom>
          <a:noFill/>
          <a:ln w="12700" algn="ctr">
            <a:noFill/>
            <a:miter lim="800000"/>
            <a:headEnd/>
            <a:tailEnd/>
          </a:ln>
          <a:effectLst/>
        </p:spPr>
        <p:txBody>
          <a:bodyPr wrap="square" lIns="0" tIns="0" rIns="0" bIns="0" anchor="t" anchorCtr="0">
            <a:spAutoFit/>
          </a:bodyPr>
          <a:lstStyle/>
          <a:p>
            <a:pPr>
              <a:spcBef>
                <a:spcPts val="0"/>
              </a:spcBef>
            </a:pPr>
            <a:r>
              <a:rPr kumimoji="0" lang="en-US" sz="700" b="1" dirty="0" smtClean="0">
                <a:solidFill>
                  <a:srgbClr val="FFFFFF"/>
                </a:solidFill>
                <a:latin typeface="Arial" charset="0"/>
                <a:ea typeface="微軟正黑體"/>
                <a:cs typeface="Arial" pitchFamily="34" charset="0"/>
              </a:rPr>
              <a:t>To view Deloitte drawing guides:</a:t>
            </a:r>
          </a:p>
          <a:p>
            <a:pPr>
              <a:spcBef>
                <a:spcPts val="0"/>
              </a:spcBef>
            </a:pPr>
            <a:endParaRPr kumimoji="0" lang="en-US" sz="300" b="1" dirty="0" smtClean="0">
              <a:solidFill>
                <a:srgbClr val="FFFFFF"/>
              </a:solidFill>
              <a:latin typeface="Arial" charset="0"/>
              <a:ea typeface="微軟正黑體"/>
              <a:cs typeface="Arial" pitchFamily="34" charset="0"/>
            </a:endParaRPr>
          </a:p>
          <a:p>
            <a:pPr marL="177736" indent="-177736">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Right-click on slide and select ’Grid and Guides...’</a:t>
            </a:r>
          </a:p>
          <a:p>
            <a:pPr marL="177736" indent="-177736">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Check ’Display drawing guides on screen’</a:t>
            </a:r>
          </a:p>
          <a:p>
            <a:pPr marL="177736" indent="-177736">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Select ’OK’</a:t>
            </a:r>
          </a:p>
        </p:txBody>
      </p:sp>
    </p:spTree>
    <p:extLst>
      <p:ext uri="{BB962C8B-B14F-4D97-AF65-F5344CB8AC3E}">
        <p14:creationId xmlns:p14="http://schemas.microsoft.com/office/powerpoint/2010/main" val="3849352089"/>
      </p:ext>
    </p:extLst>
  </p:cSld>
  <p:clrMapOvr>
    <a:masterClrMapping/>
  </p:clrMapOvr>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20" y="393192"/>
            <a:ext cx="9300979" cy="764096"/>
          </a:xfrm>
        </p:spPr>
        <p:txBody>
          <a:bodyPr/>
          <a:lstStyle>
            <a:lvl1pPr>
              <a:defRPr>
                <a:latin typeface="微軟正黑體" pitchFamily="34" charset="-120"/>
                <a:ea typeface="微軟正黑體" pitchFamily="34" charset="-120"/>
              </a:defRPr>
            </a:lvl1pPr>
          </a:lstStyle>
          <a:p>
            <a:r>
              <a:rPr lang="zh-TW" altLang="en-US" smtClean="0"/>
              <a:t>按一下以編輯母片標題樣式</a:t>
            </a:r>
            <a:endParaRPr lang="en-GB" dirty="0"/>
          </a:p>
        </p:txBody>
      </p:sp>
      <p:sp>
        <p:nvSpPr>
          <p:cNvPr id="3" name="Content Placeholder 2"/>
          <p:cNvSpPr>
            <a:spLocks noGrp="1"/>
          </p:cNvSpPr>
          <p:nvPr>
            <p:ph sz="half" idx="1"/>
          </p:nvPr>
        </p:nvSpPr>
        <p:spPr>
          <a:xfrm>
            <a:off x="393700" y="1362079"/>
            <a:ext cx="4462463" cy="5929313"/>
          </a:xfrm>
        </p:spPr>
        <p:txBody>
          <a:bodyPr rtlCol="0">
            <a:noAutofit/>
          </a:bodyPr>
          <a:lstStyle>
            <a:lvl1pPr algn="l" defTabSz="898405" rtl="0" eaLnBrk="1" latinLnBrk="0" hangingPunct="1">
              <a:spcBef>
                <a:spcPts val="0"/>
              </a:spcBef>
              <a:spcAft>
                <a:spcPts val="300"/>
              </a:spcAft>
              <a:buFont typeface="Arial" pitchFamily="34" charset="0"/>
              <a:defRPr lang="en-US" sz="2000" kern="1200" dirty="0" smtClean="0">
                <a:solidFill>
                  <a:schemeClr val="tx2"/>
                </a:solidFill>
                <a:latin typeface="微軟正黑體" pitchFamily="34" charset="-120"/>
                <a:ea typeface="微軟正黑體" pitchFamily="34" charset="-120"/>
                <a:cs typeface="+mj-cs"/>
              </a:defRPr>
            </a:lvl1pPr>
            <a:lvl2pPr algn="l" defTabSz="898405" rtl="0" eaLnBrk="1" latinLnBrk="0" hangingPunct="1">
              <a:spcBef>
                <a:spcPts val="0"/>
              </a:spcBef>
              <a:spcAft>
                <a:spcPts val="300"/>
              </a:spcAft>
              <a:buFont typeface="Arial" pitchFamily="34" charset="0"/>
              <a:defRPr lang="en-US" sz="2000" kern="1200" dirty="0" smtClean="0">
                <a:solidFill>
                  <a:schemeClr val="tx2"/>
                </a:solidFill>
                <a:latin typeface="微軟正黑體" pitchFamily="34" charset="-120"/>
                <a:ea typeface="微軟正黑體" pitchFamily="34" charset="-120"/>
                <a:cs typeface="+mj-cs"/>
              </a:defRPr>
            </a:lvl2pPr>
            <a:lvl3pPr algn="l" defTabSz="898405" rtl="0" eaLnBrk="1" latinLnBrk="0" hangingPunct="1">
              <a:spcBef>
                <a:spcPts val="0"/>
              </a:spcBef>
              <a:spcAft>
                <a:spcPts val="300"/>
              </a:spcAft>
              <a:buFont typeface="Arial" pitchFamily="34" charset="0"/>
              <a:defRPr lang="en-US" sz="2000" kern="1200" dirty="0" smtClean="0">
                <a:solidFill>
                  <a:schemeClr val="tx2"/>
                </a:solidFill>
                <a:latin typeface="微軟正黑體" pitchFamily="34" charset="-120"/>
                <a:ea typeface="微軟正黑體" pitchFamily="34" charset="-120"/>
                <a:cs typeface="+mj-cs"/>
              </a:defRPr>
            </a:lvl3pPr>
            <a:lvl4pPr algn="l" defTabSz="898405" rtl="0" eaLnBrk="1" latinLnBrk="0" hangingPunct="1">
              <a:spcBef>
                <a:spcPts val="0"/>
              </a:spcBef>
              <a:spcAft>
                <a:spcPts val="300"/>
              </a:spcAft>
              <a:buFont typeface="Arial" pitchFamily="34" charset="0"/>
              <a:defRPr lang="en-US" sz="1600" kern="1200" dirty="0" smtClean="0">
                <a:solidFill>
                  <a:schemeClr val="tx2"/>
                </a:solidFill>
                <a:latin typeface="微軟正黑體" pitchFamily="34" charset="-120"/>
                <a:ea typeface="微軟正黑體" pitchFamily="34" charset="-120"/>
                <a:cs typeface="+mj-cs"/>
              </a:defRPr>
            </a:lvl4pPr>
            <a:lvl5pPr algn="l" defTabSz="898405" rtl="0" eaLnBrk="1" latinLnBrk="0" hangingPunct="1">
              <a:spcBef>
                <a:spcPts val="0"/>
              </a:spcBef>
              <a:spcAft>
                <a:spcPts val="300"/>
              </a:spcAft>
              <a:buFont typeface="Arial" pitchFamily="34" charset="0"/>
              <a:defRPr lang="en-GB" sz="1600" kern="1200" dirty="0" smtClean="0">
                <a:solidFill>
                  <a:schemeClr val="tx2"/>
                </a:solidFill>
                <a:latin typeface="微軟正黑體" pitchFamily="34" charset="-120"/>
                <a:ea typeface="微軟正黑體" pitchFamily="34" charset="-120"/>
                <a:cs typeface="+mj-cs"/>
              </a:defRPr>
            </a:lvl5pPr>
            <a:lvl6pPr>
              <a:defRPr sz="1600"/>
            </a:lvl6pPr>
            <a:lvl7pPr>
              <a:defRPr sz="1400"/>
            </a:lvl7pPr>
            <a:lvl8pPr>
              <a:defRPr sz="1400"/>
            </a:lvl8pPr>
            <a:lvl9pPr>
              <a:defRPr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GB" dirty="0"/>
          </a:p>
        </p:txBody>
      </p:sp>
      <p:sp>
        <p:nvSpPr>
          <p:cNvPr id="4" name="Content Placeholder 3"/>
          <p:cNvSpPr>
            <a:spLocks noGrp="1"/>
          </p:cNvSpPr>
          <p:nvPr>
            <p:ph sz="half" idx="2"/>
          </p:nvPr>
        </p:nvSpPr>
        <p:spPr>
          <a:xfrm>
            <a:off x="5202237" y="1362079"/>
            <a:ext cx="4510087" cy="5929313"/>
          </a:xfrm>
        </p:spPr>
        <p:txBody>
          <a:bodyPr rtlCol="0">
            <a:noAutofit/>
          </a:bodyPr>
          <a:lstStyle>
            <a:lvl1pPr algn="l" defTabSz="898405" rtl="0" eaLnBrk="1" latinLnBrk="0" hangingPunct="1">
              <a:spcBef>
                <a:spcPts val="0"/>
              </a:spcBef>
              <a:spcAft>
                <a:spcPts val="300"/>
              </a:spcAft>
              <a:buFont typeface="Arial" pitchFamily="34" charset="0"/>
              <a:defRPr lang="en-US" sz="2000" kern="1200" smtClean="0">
                <a:solidFill>
                  <a:schemeClr val="tx2"/>
                </a:solidFill>
                <a:latin typeface="微軟正黑體" pitchFamily="34" charset="-120"/>
                <a:ea typeface="微軟正黑體" pitchFamily="34" charset="-120"/>
                <a:cs typeface="+mj-cs"/>
              </a:defRPr>
            </a:lvl1pPr>
            <a:lvl2pPr algn="l" defTabSz="898405" rtl="0" eaLnBrk="1" latinLnBrk="0" hangingPunct="1">
              <a:spcBef>
                <a:spcPts val="0"/>
              </a:spcBef>
              <a:spcAft>
                <a:spcPts val="300"/>
              </a:spcAft>
              <a:buFont typeface="Arial" pitchFamily="34" charset="0"/>
              <a:defRPr lang="en-US" sz="2000" kern="1200" smtClean="0">
                <a:solidFill>
                  <a:schemeClr val="tx2"/>
                </a:solidFill>
                <a:latin typeface="微軟正黑體" pitchFamily="34" charset="-120"/>
                <a:ea typeface="微軟正黑體" pitchFamily="34" charset="-120"/>
                <a:cs typeface="+mj-cs"/>
              </a:defRPr>
            </a:lvl2pPr>
            <a:lvl3pPr algn="l" defTabSz="898405" rtl="0" eaLnBrk="1" latinLnBrk="0" hangingPunct="1">
              <a:spcBef>
                <a:spcPts val="0"/>
              </a:spcBef>
              <a:spcAft>
                <a:spcPts val="300"/>
              </a:spcAft>
              <a:buFont typeface="Arial" pitchFamily="34" charset="0"/>
              <a:defRPr lang="en-US" sz="2000" kern="1200" smtClean="0">
                <a:solidFill>
                  <a:schemeClr val="tx2"/>
                </a:solidFill>
                <a:latin typeface="微軟正黑體" pitchFamily="34" charset="-120"/>
                <a:ea typeface="微軟正黑體" pitchFamily="34" charset="-120"/>
                <a:cs typeface="+mj-cs"/>
              </a:defRPr>
            </a:lvl3pPr>
            <a:lvl4pPr algn="l" defTabSz="898405" rtl="0" eaLnBrk="1" latinLnBrk="0" hangingPunct="1">
              <a:spcBef>
                <a:spcPts val="0"/>
              </a:spcBef>
              <a:spcAft>
                <a:spcPts val="300"/>
              </a:spcAft>
              <a:buFont typeface="Arial" pitchFamily="34" charset="0"/>
              <a:defRPr lang="en-US" sz="1600" kern="1200" smtClean="0">
                <a:solidFill>
                  <a:schemeClr val="tx2"/>
                </a:solidFill>
                <a:latin typeface="微軟正黑體" pitchFamily="34" charset="-120"/>
                <a:ea typeface="微軟正黑體" pitchFamily="34" charset="-120"/>
                <a:cs typeface="+mj-cs"/>
              </a:defRPr>
            </a:lvl4pPr>
            <a:lvl5pPr algn="l" defTabSz="898405" rtl="0" eaLnBrk="1" latinLnBrk="0" hangingPunct="1">
              <a:spcBef>
                <a:spcPts val="0"/>
              </a:spcBef>
              <a:spcAft>
                <a:spcPts val="300"/>
              </a:spcAft>
              <a:buFont typeface="Arial" pitchFamily="34" charset="0"/>
              <a:defRPr lang="en-GB" sz="1600" kern="1200" dirty="0" smtClean="0">
                <a:solidFill>
                  <a:schemeClr val="tx2"/>
                </a:solidFill>
                <a:latin typeface="微軟正黑體" pitchFamily="34" charset="-120"/>
                <a:ea typeface="微軟正黑體" pitchFamily="34" charset="-120"/>
                <a:cs typeface="+mj-cs"/>
              </a:defRPr>
            </a:lvl5pPr>
            <a:lvl6pPr>
              <a:defRPr sz="1600"/>
            </a:lvl6pPr>
            <a:lvl7pPr>
              <a:defRPr sz="1400"/>
            </a:lvl7pPr>
            <a:lvl8pPr>
              <a:defRPr sz="1400"/>
            </a:lvl8pPr>
            <a:lvl9pPr>
              <a:defRPr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GB" dirty="0"/>
          </a:p>
        </p:txBody>
      </p:sp>
      <p:sp>
        <p:nvSpPr>
          <p:cNvPr id="8" name="Slide Number Placeholder 9"/>
          <p:cNvSpPr>
            <a:spLocks noGrp="1"/>
          </p:cNvSpPr>
          <p:nvPr>
            <p:ph type="sldNum" sz="quarter" idx="10"/>
          </p:nvPr>
        </p:nvSpPr>
        <p:spPr>
          <a:xfrm>
            <a:off x="390527" y="7429624"/>
            <a:ext cx="311150" cy="163513"/>
          </a:xfrm>
          <a:prstGeom prst="rect">
            <a:avLst/>
          </a:prstGeom>
        </p:spPr>
        <p:txBody>
          <a:bodyPr lIns="0" tIns="0" rIns="0" bIns="0"/>
          <a:lstStyle>
            <a:lvl1pPr>
              <a:defRPr sz="1000" b="1" smtClean="0">
                <a:solidFill>
                  <a:schemeClr val="tx2"/>
                </a:solidFill>
              </a:defRPr>
            </a:lvl1pPr>
          </a:lstStyle>
          <a:p>
            <a:pPr>
              <a:defRPr/>
            </a:pPr>
            <a:fld id="{161F61C0-2215-4557-9AEC-40913A79701B}" type="slidenum">
              <a:rPr lang="en-US">
                <a:solidFill>
                  <a:srgbClr val="002776"/>
                </a:solidFill>
              </a:rPr>
              <a:pPr>
                <a:defRPr/>
              </a:pPr>
              <a:t>‹#›</a:t>
            </a:fld>
            <a:endParaRPr lang="en-US" dirty="0">
              <a:solidFill>
                <a:srgbClr val="002776"/>
              </a:solidFill>
            </a:endParaRPr>
          </a:p>
        </p:txBody>
      </p:sp>
      <p:sp>
        <p:nvSpPr>
          <p:cNvPr id="11" name="Rectangle 7"/>
          <p:cNvSpPr>
            <a:spLocks noChangeArrowheads="1"/>
          </p:cNvSpPr>
          <p:nvPr userDrawn="1"/>
        </p:nvSpPr>
        <p:spPr bwMode="auto">
          <a:xfrm>
            <a:off x="7111999" y="7429624"/>
            <a:ext cx="2544763" cy="163513"/>
          </a:xfrm>
          <a:prstGeom prst="rect">
            <a:avLst/>
          </a:prstGeom>
          <a:noFill/>
          <a:ln w="25400" algn="ctr">
            <a:noFill/>
            <a:miter lim="800000"/>
            <a:headEnd/>
            <a:tailEnd/>
          </a:ln>
        </p:spPr>
        <p:txBody>
          <a:bodyPr lIns="0" tIns="0" rIns="0" bIns="0"/>
          <a:lstStyle/>
          <a:p>
            <a:pPr algn="r" defTabSz="940530">
              <a:defRPr/>
            </a:pPr>
            <a:r>
              <a:rPr kumimoji="0" lang="en-US" altLang="zh-TW" sz="900" dirty="0" smtClean="0">
                <a:solidFill>
                  <a:srgbClr val="002060"/>
                </a:solidFill>
                <a:latin typeface="Arial" charset="0"/>
                <a:ea typeface="微軟正黑體"/>
                <a:cs typeface="Arial" charset="0"/>
              </a:rPr>
              <a:t>©2013 </a:t>
            </a:r>
            <a:r>
              <a:rPr kumimoji="0" lang="zh-TW" altLang="en-US" sz="900" dirty="0" smtClean="0">
                <a:solidFill>
                  <a:srgbClr val="002060"/>
                </a:solidFill>
                <a:latin typeface="Arial" charset="0"/>
                <a:ea typeface="微軟正黑體"/>
                <a:cs typeface="Arial" charset="0"/>
              </a:rPr>
              <a:t>勤業眾信版權所有 保留一切權利</a:t>
            </a:r>
            <a:endParaRPr kumimoji="0" lang="en-US" altLang="zh-TW" sz="900" dirty="0" smtClean="0">
              <a:solidFill>
                <a:srgbClr val="002060"/>
              </a:solidFill>
              <a:latin typeface="Arial" charset="0"/>
              <a:ea typeface="微軟正黑體"/>
              <a:cs typeface="Arial" charset="0"/>
            </a:endParaRPr>
          </a:p>
          <a:p>
            <a:pPr algn="r" defTabSz="1001362" fontAlgn="auto">
              <a:lnSpc>
                <a:spcPts val="1200"/>
              </a:lnSpc>
              <a:spcBef>
                <a:spcPts val="0"/>
              </a:spcBef>
              <a:spcAft>
                <a:spcPts val="0"/>
              </a:spcAft>
              <a:defRPr/>
            </a:pPr>
            <a:r>
              <a:rPr kumimoji="0" lang="en-US" altLang="zh-TW" sz="800" kern="0" dirty="0" smtClean="0">
                <a:solidFill>
                  <a:srgbClr val="002776"/>
                </a:solidFill>
                <a:latin typeface="Arial" charset="0"/>
                <a:ea typeface="微軟正黑體"/>
                <a:cs typeface="Arial" charset="0"/>
              </a:rPr>
              <a:t>.</a:t>
            </a:r>
            <a:endParaRPr kumimoji="0" lang="en-US" altLang="zh-TW" sz="800" kern="0" dirty="0">
              <a:solidFill>
                <a:srgbClr val="002776"/>
              </a:solidFill>
              <a:latin typeface="Arial" charset="0"/>
              <a:ea typeface="微軟正黑體"/>
              <a:cs typeface="Arial" charset="0"/>
            </a:endParaRPr>
          </a:p>
        </p:txBody>
      </p:sp>
      <p:cxnSp>
        <p:nvCxnSpPr>
          <p:cNvPr id="7" name="Straight Arrow Connector 12"/>
          <p:cNvCxnSpPr/>
          <p:nvPr userDrawn="1"/>
        </p:nvCxnSpPr>
        <p:spPr>
          <a:xfrm>
            <a:off x="-858177" y="729115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14"/>
          <p:cNvCxnSpPr/>
          <p:nvPr userDrawn="1"/>
        </p:nvCxnSpPr>
        <p:spPr>
          <a:xfrm>
            <a:off x="377340"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15"/>
          <p:cNvCxnSpPr/>
          <p:nvPr userDrawn="1"/>
        </p:nvCxnSpPr>
        <p:spPr>
          <a:xfrm>
            <a:off x="9666816"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7"/>
          <p:cNvCxnSpPr/>
          <p:nvPr userDrawn="1"/>
        </p:nvCxnSpPr>
        <p:spPr>
          <a:xfrm>
            <a:off x="-858177" y="136618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3" name="Straight Arrow Connector 18"/>
          <p:cNvCxnSpPr/>
          <p:nvPr userDrawn="1"/>
        </p:nvCxnSpPr>
        <p:spPr>
          <a:xfrm>
            <a:off x="-858177" y="894093"/>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4" name="Straight Arrow Connector 19"/>
          <p:cNvCxnSpPr/>
          <p:nvPr userDrawn="1"/>
        </p:nvCxnSpPr>
        <p:spPr>
          <a:xfrm>
            <a:off x="484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20"/>
          <p:cNvCxnSpPr/>
          <p:nvPr userDrawn="1"/>
        </p:nvCxnSpPr>
        <p:spPr>
          <a:xfrm>
            <a:off x="520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sp>
        <p:nvSpPr>
          <p:cNvPr id="16" name="TextBox 21"/>
          <p:cNvSpPr txBox="1"/>
          <p:nvPr userDrawn="1"/>
        </p:nvSpPr>
        <p:spPr>
          <a:xfrm>
            <a:off x="-1817775" y="7568677"/>
            <a:ext cx="1679598" cy="276999"/>
          </a:xfrm>
          <a:prstGeom prst="rect">
            <a:avLst/>
          </a:prstGeom>
          <a:noFill/>
        </p:spPr>
        <p:txBody>
          <a:bodyPr wrap="square" lIns="0" tIns="0" rIns="0" bIns="0" rtlCol="0">
            <a:spAutoFit/>
          </a:bodyPr>
          <a:lstStyle/>
          <a:p>
            <a:pPr algn="r">
              <a:spcAft>
                <a:spcPts val="300"/>
              </a:spcAft>
            </a:pPr>
            <a:r>
              <a:rPr kumimoji="0" lang="en-US" sz="900" dirty="0" smtClean="0">
                <a:solidFill>
                  <a:srgbClr val="FFFFFF"/>
                </a:solidFill>
                <a:latin typeface="Arial" charset="0"/>
                <a:ea typeface="微軟正黑體"/>
                <a:cs typeface="Arial" charset="0"/>
              </a:rPr>
              <a:t>White markers indicate position of Deloitte Drawing Guides</a:t>
            </a:r>
          </a:p>
        </p:txBody>
      </p:sp>
      <p:sp>
        <p:nvSpPr>
          <p:cNvPr id="17" name="TextBox 23"/>
          <p:cNvSpPr txBox="1"/>
          <p:nvPr userDrawn="1"/>
        </p:nvSpPr>
        <p:spPr>
          <a:xfrm>
            <a:off x="-941462" y="1028004"/>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7.40 cm</a:t>
            </a:r>
          </a:p>
          <a:p>
            <a:pPr algn="r">
              <a:spcAft>
                <a:spcPts val="300"/>
              </a:spcAft>
            </a:pPr>
            <a:r>
              <a:rPr kumimoji="0" lang="en-US" sz="700" dirty="0" smtClean="0">
                <a:solidFill>
                  <a:srgbClr val="FFFFFF"/>
                </a:solidFill>
                <a:latin typeface="Arial" charset="0"/>
                <a:ea typeface="微軟正黑體"/>
                <a:cs typeface="Arial" charset="0"/>
              </a:rPr>
              <a:t>2.91 Inches</a:t>
            </a:r>
          </a:p>
        </p:txBody>
      </p:sp>
      <p:sp>
        <p:nvSpPr>
          <p:cNvPr id="18" name="TextBox 24"/>
          <p:cNvSpPr txBox="1"/>
          <p:nvPr userDrawn="1"/>
        </p:nvSpPr>
        <p:spPr>
          <a:xfrm>
            <a:off x="-941462" y="1485458"/>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6.00 cm</a:t>
            </a:r>
          </a:p>
          <a:p>
            <a:pPr algn="r">
              <a:spcAft>
                <a:spcPts val="300"/>
              </a:spcAft>
            </a:pPr>
            <a:r>
              <a:rPr kumimoji="0" lang="en-US" sz="700" dirty="0" smtClean="0">
                <a:solidFill>
                  <a:srgbClr val="FFFFFF"/>
                </a:solidFill>
                <a:latin typeface="Arial" charset="0"/>
                <a:ea typeface="微軟正黑體"/>
                <a:cs typeface="Arial" charset="0"/>
              </a:rPr>
              <a:t>2.36 Inches</a:t>
            </a:r>
          </a:p>
        </p:txBody>
      </p:sp>
      <p:sp>
        <p:nvSpPr>
          <p:cNvPr id="19" name="TextBox 25"/>
          <p:cNvSpPr txBox="1"/>
          <p:nvPr userDrawn="1"/>
        </p:nvSpPr>
        <p:spPr>
          <a:xfrm>
            <a:off x="-941462" y="6909399"/>
            <a:ext cx="803286" cy="253916"/>
          </a:xfrm>
          <a:prstGeom prst="rect">
            <a:avLst/>
          </a:prstGeom>
          <a:noFill/>
        </p:spPr>
        <p:txBody>
          <a:bodyPr wrap="square" lIns="0" tIns="0" rIns="0" bIns="0" rtlCol="0" anchor="b" anchorCtr="0">
            <a:spAutoFit/>
          </a:bodyPr>
          <a:lstStyle/>
          <a:p>
            <a:pPr algn="r">
              <a:spcAft>
                <a:spcPts val="300"/>
              </a:spcAft>
            </a:pPr>
            <a:r>
              <a:rPr kumimoji="0" lang="en-US" sz="700" dirty="0" smtClean="0">
                <a:solidFill>
                  <a:srgbClr val="FFFFFF"/>
                </a:solidFill>
                <a:latin typeface="Arial" charset="0"/>
                <a:ea typeface="微軟正黑體"/>
                <a:cs typeface="Arial" charset="0"/>
              </a:rPr>
              <a:t>8.00 cm</a:t>
            </a:r>
          </a:p>
          <a:p>
            <a:pPr algn="r">
              <a:spcAft>
                <a:spcPts val="300"/>
              </a:spcAft>
            </a:pPr>
            <a:r>
              <a:rPr kumimoji="0" lang="en-US" sz="700" dirty="0" smtClean="0">
                <a:solidFill>
                  <a:srgbClr val="FFFFFF"/>
                </a:solidFill>
                <a:latin typeface="Arial" charset="0"/>
                <a:ea typeface="微軟正黑體"/>
                <a:cs typeface="Arial" charset="0"/>
              </a:rPr>
              <a:t>3.15 Inches</a:t>
            </a:r>
          </a:p>
        </p:txBody>
      </p:sp>
      <p:sp>
        <p:nvSpPr>
          <p:cNvPr id="20" name="TextBox 26"/>
          <p:cNvSpPr txBox="1"/>
          <p:nvPr userDrawn="1"/>
        </p:nvSpPr>
        <p:spPr>
          <a:xfrm>
            <a:off x="382531" y="8054875"/>
            <a:ext cx="803286" cy="253916"/>
          </a:xfrm>
          <a:prstGeom prst="rect">
            <a:avLst/>
          </a:prstGeom>
          <a:noFill/>
        </p:spPr>
        <p:txBody>
          <a:bodyPr wrap="square" lIns="0" tIns="0" rIns="0" bIns="0" rtlCol="0" anchor="t" anchorCtr="0">
            <a:spAutoFit/>
          </a:bodyPr>
          <a:lstStyle/>
          <a:p>
            <a:pPr>
              <a:spcAft>
                <a:spcPts val="300"/>
              </a:spcAft>
            </a:pPr>
            <a:r>
              <a:rPr kumimoji="0" lang="en-US" sz="700" dirty="0" smtClean="0">
                <a:solidFill>
                  <a:srgbClr val="FFFFFF"/>
                </a:solidFill>
                <a:latin typeface="Arial" charset="0"/>
                <a:ea typeface="微軟正黑體"/>
                <a:cs typeface="Arial" charset="0"/>
                <a:sym typeface="Wingdings" pitchFamily="2" charset="2"/>
              </a:rPr>
              <a:t></a:t>
            </a:r>
            <a:r>
              <a:rPr kumimoji="0" lang="en-US" sz="700" dirty="0" smtClean="0">
                <a:solidFill>
                  <a:srgbClr val="FFFFFF"/>
                </a:solidFill>
                <a:latin typeface="Arial" charset="0"/>
                <a:ea typeface="微軟正黑體"/>
                <a:cs typeface="Arial" charset="0"/>
              </a:rPr>
              <a:t>11.70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4.61 inches</a:t>
            </a:r>
            <a:endParaRPr kumimoji="0" lang="en-US" sz="700" dirty="0" smtClean="0">
              <a:solidFill>
                <a:srgbClr val="FFFFFF"/>
              </a:solidFill>
              <a:latin typeface="Arial" charset="0"/>
              <a:ea typeface="微軟正黑體"/>
              <a:cs typeface="Arial" charset="0"/>
            </a:endParaRPr>
          </a:p>
        </p:txBody>
      </p:sp>
      <p:sp>
        <p:nvSpPr>
          <p:cNvPr id="21" name="TextBox 27"/>
          <p:cNvSpPr txBox="1"/>
          <p:nvPr userDrawn="1"/>
        </p:nvSpPr>
        <p:spPr>
          <a:xfrm>
            <a:off x="4028951"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0.50 cm </a:t>
            </a:r>
            <a:r>
              <a:rPr kumimoji="0" lang="en-US" sz="700" dirty="0" smtClean="0">
                <a:solidFill>
                  <a:srgbClr val="FFFFFF"/>
                </a:solidFill>
                <a:latin typeface="Arial" charset="0"/>
                <a:ea typeface="微軟正黑體"/>
                <a:cs typeface="Arial" charset="0"/>
                <a:sym typeface="Wingdings" pitchFamily="2" charset="2"/>
              </a:rPr>
              <a:t></a:t>
            </a: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0.2 inches </a:t>
            </a:r>
            <a:endParaRPr kumimoji="0" lang="en-US" sz="700" dirty="0" smtClean="0">
              <a:solidFill>
                <a:srgbClr val="FFFFFF"/>
              </a:solidFill>
              <a:latin typeface="Arial" charset="0"/>
              <a:ea typeface="微軟正黑體"/>
              <a:cs typeface="Arial" charset="0"/>
            </a:endParaRPr>
          </a:p>
        </p:txBody>
      </p:sp>
      <p:sp>
        <p:nvSpPr>
          <p:cNvPr id="22" name="TextBox 28"/>
          <p:cNvSpPr txBox="1"/>
          <p:nvPr userDrawn="1"/>
        </p:nvSpPr>
        <p:spPr>
          <a:xfrm>
            <a:off x="5213047" y="8054875"/>
            <a:ext cx="803286" cy="253916"/>
          </a:xfrm>
          <a:prstGeom prst="rect">
            <a:avLst/>
          </a:prstGeom>
          <a:noFill/>
        </p:spPr>
        <p:txBody>
          <a:bodyPr wrap="square" lIns="0" tIns="0" rIns="0" bIns="0" rtlCol="0" anchor="t" anchorCtr="0">
            <a:spAutoFit/>
          </a:bodyPr>
          <a:lstStyle/>
          <a:p>
            <a:pPr>
              <a:spcAft>
                <a:spcPts val="300"/>
              </a:spcAft>
              <a:buFont typeface="Wingdings"/>
              <a:buChar char="ß"/>
            </a:pPr>
            <a:r>
              <a:rPr kumimoji="0" lang="en-US" sz="700" dirty="0" smtClean="0">
                <a:solidFill>
                  <a:srgbClr val="FFFFFF"/>
                </a:solidFill>
                <a:latin typeface="Arial" charset="0"/>
                <a:ea typeface="微軟正黑體"/>
                <a:cs typeface="Arial" charset="0"/>
              </a:rPr>
              <a:t>0.50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0.2 inches</a:t>
            </a:r>
            <a:endParaRPr kumimoji="0" lang="en-US" sz="700" dirty="0" smtClean="0">
              <a:solidFill>
                <a:srgbClr val="FFFFFF"/>
              </a:solidFill>
              <a:latin typeface="Arial" charset="0"/>
              <a:ea typeface="微軟正黑體"/>
              <a:cs typeface="Arial" charset="0"/>
            </a:endParaRPr>
          </a:p>
        </p:txBody>
      </p:sp>
      <p:sp>
        <p:nvSpPr>
          <p:cNvPr id="23" name="TextBox 29"/>
          <p:cNvSpPr txBox="1"/>
          <p:nvPr userDrawn="1"/>
        </p:nvSpPr>
        <p:spPr>
          <a:xfrm>
            <a:off x="8860938"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11.70 cm </a:t>
            </a:r>
            <a:r>
              <a:rPr kumimoji="0" lang="en-US" sz="700" dirty="0" smtClean="0">
                <a:solidFill>
                  <a:srgbClr val="FFFFFF"/>
                </a:solidFill>
                <a:latin typeface="Arial" charset="0"/>
                <a:ea typeface="微軟正黑體"/>
                <a:cs typeface="Arial" charset="0"/>
                <a:sym typeface="Wingdings" pitchFamily="2" charset="2"/>
              </a:rPr>
              <a:t></a:t>
            </a:r>
            <a:endParaRPr kumimoji="0" lang="en-US" sz="700" dirty="0" smtClean="0">
              <a:solidFill>
                <a:srgbClr val="FFFFFF"/>
              </a:solidFill>
              <a:latin typeface="Arial" charset="0"/>
              <a:ea typeface="微軟正黑體"/>
              <a:cs typeface="Arial" charset="0"/>
            </a:endParaRP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 4.61 inches </a:t>
            </a:r>
            <a:endParaRPr kumimoji="0" lang="en-US" sz="700" dirty="0" smtClean="0">
              <a:solidFill>
                <a:srgbClr val="FFFFFF"/>
              </a:solidFill>
              <a:latin typeface="Arial" charset="0"/>
              <a:ea typeface="微軟正黑體"/>
              <a:cs typeface="Arial" charset="0"/>
            </a:endParaRPr>
          </a:p>
        </p:txBody>
      </p:sp>
      <p:cxnSp>
        <p:nvCxnSpPr>
          <p:cNvPr id="24" name="Straight Arrow Connector 30"/>
          <p:cNvCxnSpPr/>
          <p:nvPr userDrawn="1"/>
        </p:nvCxnSpPr>
        <p:spPr>
          <a:xfrm rot="5400000" flipH="1" flipV="1">
            <a:off x="-234095" y="1415517"/>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5" name="Straight Arrow Connector 31"/>
          <p:cNvCxnSpPr/>
          <p:nvPr userDrawn="1"/>
        </p:nvCxnSpPr>
        <p:spPr>
          <a:xfrm rot="5400000" flipH="1" flipV="1">
            <a:off x="-234094" y="942564"/>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6" name="Straight Arrow Connector 32"/>
          <p:cNvCxnSpPr/>
          <p:nvPr userDrawn="1"/>
        </p:nvCxnSpPr>
        <p:spPr>
          <a:xfrm rot="5400000" flipH="1" flipV="1">
            <a:off x="-234094" y="7229069"/>
            <a:ext cx="91440" cy="1588"/>
          </a:xfrm>
          <a:prstGeom prst="straightConnector1">
            <a:avLst/>
          </a:prstGeom>
          <a:ln w="3175">
            <a:solidFill>
              <a:schemeClr val="bg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27" name="AutoShape 4"/>
          <p:cNvSpPr>
            <a:spLocks/>
          </p:cNvSpPr>
          <p:nvPr userDrawn="1"/>
        </p:nvSpPr>
        <p:spPr bwMode="gray">
          <a:xfrm>
            <a:off x="-1541598" y="2"/>
            <a:ext cx="1403543" cy="692497"/>
          </a:xfrm>
          <a:prstGeom prst="rect">
            <a:avLst/>
          </a:prstGeom>
          <a:noFill/>
          <a:ln w="12700" algn="ctr">
            <a:noFill/>
            <a:miter lim="800000"/>
            <a:headEnd/>
            <a:tailEnd/>
          </a:ln>
          <a:effectLst/>
        </p:spPr>
        <p:txBody>
          <a:bodyPr wrap="square" lIns="0" tIns="0" rIns="0" bIns="0" anchor="t" anchorCtr="0">
            <a:spAutoFit/>
          </a:bodyPr>
          <a:lstStyle/>
          <a:p>
            <a:pPr>
              <a:spcBef>
                <a:spcPts val="0"/>
              </a:spcBef>
            </a:pPr>
            <a:r>
              <a:rPr kumimoji="0" lang="en-US" sz="700" b="1" dirty="0" smtClean="0">
                <a:solidFill>
                  <a:srgbClr val="FFFFFF"/>
                </a:solidFill>
                <a:latin typeface="Arial" charset="0"/>
                <a:ea typeface="微軟正黑體"/>
                <a:cs typeface="Arial" pitchFamily="34" charset="0"/>
              </a:rPr>
              <a:t>To view Deloitte drawing guides:</a:t>
            </a:r>
          </a:p>
          <a:p>
            <a:pPr>
              <a:spcBef>
                <a:spcPts val="0"/>
              </a:spcBef>
            </a:pPr>
            <a:endParaRPr kumimoji="0" lang="en-US" sz="300" b="1" dirty="0" smtClean="0">
              <a:solidFill>
                <a:srgbClr val="FFFFFF"/>
              </a:solidFill>
              <a:latin typeface="Arial" charset="0"/>
              <a:ea typeface="微軟正黑體"/>
              <a:cs typeface="Arial" pitchFamily="34" charset="0"/>
            </a:endParaRPr>
          </a:p>
          <a:p>
            <a:pPr marL="177736" indent="-177736">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Right-click on slide and select ’Grid and Guides...’</a:t>
            </a:r>
          </a:p>
          <a:p>
            <a:pPr marL="177736" indent="-177736">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Check ’Display drawing guides on screen’</a:t>
            </a:r>
          </a:p>
          <a:p>
            <a:pPr marL="177736" indent="-177736">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Select ’OK’</a:t>
            </a:r>
          </a:p>
        </p:txBody>
      </p:sp>
    </p:spTree>
    <p:extLst>
      <p:ext uri="{BB962C8B-B14F-4D97-AF65-F5344CB8AC3E}">
        <p14:creationId xmlns:p14="http://schemas.microsoft.com/office/powerpoint/2010/main" val="98149970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4" y="1814047"/>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4047"/>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95671936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itle" preserve="1">
  <p:cSld name="Color divider slides">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hasCustomPrompt="1"/>
          </p:nvPr>
        </p:nvSpPr>
        <p:spPr>
          <a:xfrm>
            <a:off x="1257302" y="3027363"/>
            <a:ext cx="6724650" cy="1279525"/>
          </a:xfrm>
        </p:spPr>
        <p:txBody>
          <a:bodyPr/>
          <a:lstStyle>
            <a:lvl1pPr>
              <a:lnSpc>
                <a:spcPts val="5199"/>
              </a:lnSpc>
              <a:defRPr sz="5200" b="0">
                <a:solidFill>
                  <a:schemeClr val="bg2"/>
                </a:solidFill>
                <a:latin typeface="華康中明體" pitchFamily="49" charset="-120"/>
                <a:ea typeface="華康中明體" pitchFamily="49" charset="-120"/>
              </a:defRPr>
            </a:lvl1pPr>
          </a:lstStyle>
          <a:p>
            <a:r>
              <a:rPr lang="zh-TW" altLang="en-US" dirty="0" smtClean="0"/>
              <a:t>分隔頁</a:t>
            </a:r>
            <a:r>
              <a:rPr lang="en-US" altLang="zh-TW" dirty="0" smtClean="0"/>
              <a:t>–</a:t>
            </a:r>
            <a:r>
              <a:rPr lang="zh-TW" altLang="en-US" dirty="0" smtClean="0"/>
              <a:t>中明體</a:t>
            </a:r>
            <a:r>
              <a:rPr lang="en-US" altLang="zh-TW" dirty="0" smtClean="0"/>
              <a:t>52pt</a:t>
            </a:r>
            <a:endParaRPr lang="en-US" dirty="0"/>
          </a:p>
        </p:txBody>
      </p:sp>
      <p:sp>
        <p:nvSpPr>
          <p:cNvPr id="6" name="Slide Number Placeholder 9"/>
          <p:cNvSpPr>
            <a:spLocks noGrp="1"/>
          </p:cNvSpPr>
          <p:nvPr>
            <p:ph type="sldNum" sz="quarter" idx="10"/>
          </p:nvPr>
        </p:nvSpPr>
        <p:spPr>
          <a:xfrm>
            <a:off x="390527" y="7429624"/>
            <a:ext cx="311150" cy="163513"/>
          </a:xfrm>
          <a:prstGeom prst="rect">
            <a:avLst/>
          </a:prstGeom>
        </p:spPr>
        <p:txBody>
          <a:bodyPr lIns="0" tIns="0" rIns="0" bIns="0"/>
          <a:lstStyle>
            <a:lvl1pPr>
              <a:defRPr sz="1000" b="1" smtClean="0">
                <a:solidFill>
                  <a:schemeClr val="bg2"/>
                </a:solidFill>
              </a:defRPr>
            </a:lvl1pPr>
          </a:lstStyle>
          <a:p>
            <a:pPr>
              <a:defRPr/>
            </a:pPr>
            <a:fld id="{161F61C0-2215-4557-9AEC-40913A79701B}"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2660725666"/>
      </p:ext>
    </p:extLst>
  </p:cSld>
  <p:clrMapOvr>
    <a:masterClrMapping/>
  </p:clrMapOvr>
  <p:timing>
    <p:tnLst>
      <p:par>
        <p:cTn id="1" dur="indefinite" restart="never" nodeType="tmRoot"/>
      </p:par>
    </p:tnLst>
  </p:timing>
  <p:hf hdr="0" dt="0"/>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title" preserve="1">
  <p:cSld name="Green color divider slides">
    <p:bg>
      <p:bgPr>
        <a:solidFill>
          <a:schemeClr val="accent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hasCustomPrompt="1"/>
          </p:nvPr>
        </p:nvSpPr>
        <p:spPr>
          <a:xfrm>
            <a:off x="1257302" y="3027363"/>
            <a:ext cx="6724650" cy="1279525"/>
          </a:xfrm>
        </p:spPr>
        <p:txBody>
          <a:bodyPr/>
          <a:lstStyle>
            <a:lvl1pPr>
              <a:lnSpc>
                <a:spcPts val="5199"/>
              </a:lnSpc>
              <a:defRPr sz="5200" b="0">
                <a:solidFill>
                  <a:schemeClr val="bg2"/>
                </a:solidFill>
                <a:latin typeface="華康中明體" pitchFamily="49" charset="-120"/>
                <a:ea typeface="華康中明體" pitchFamily="49" charset="-120"/>
              </a:defRPr>
            </a:lvl1pPr>
          </a:lstStyle>
          <a:p>
            <a:r>
              <a:rPr lang="zh-TW" altLang="en-US" dirty="0" smtClean="0"/>
              <a:t>分隔頁</a:t>
            </a:r>
            <a:r>
              <a:rPr lang="en-US" altLang="zh-TW" dirty="0" smtClean="0"/>
              <a:t>–</a:t>
            </a:r>
            <a:r>
              <a:rPr lang="zh-TW" altLang="en-US" dirty="0" smtClean="0"/>
              <a:t>中明體</a:t>
            </a:r>
            <a:r>
              <a:rPr lang="en-US" altLang="zh-TW" dirty="0" smtClean="0"/>
              <a:t>52pt</a:t>
            </a:r>
            <a:endParaRPr lang="en-US" dirty="0"/>
          </a:p>
        </p:txBody>
      </p:sp>
      <p:sp>
        <p:nvSpPr>
          <p:cNvPr id="6" name="Slide Number Placeholder 9"/>
          <p:cNvSpPr>
            <a:spLocks noGrp="1"/>
          </p:cNvSpPr>
          <p:nvPr>
            <p:ph type="sldNum" sz="quarter" idx="10"/>
          </p:nvPr>
        </p:nvSpPr>
        <p:spPr>
          <a:xfrm>
            <a:off x="390527" y="7429624"/>
            <a:ext cx="311150" cy="163513"/>
          </a:xfrm>
          <a:prstGeom prst="rect">
            <a:avLst/>
          </a:prstGeom>
        </p:spPr>
        <p:txBody>
          <a:bodyPr lIns="0" tIns="0" rIns="0" bIns="0"/>
          <a:lstStyle>
            <a:lvl1pPr>
              <a:defRPr sz="1000" b="1" smtClean="0">
                <a:solidFill>
                  <a:schemeClr val="bg2"/>
                </a:solidFill>
              </a:defRPr>
            </a:lvl1pPr>
          </a:lstStyle>
          <a:p>
            <a:pPr>
              <a:defRPr/>
            </a:pPr>
            <a:fld id="{161F61C0-2215-4557-9AEC-40913A79701B}"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4027034480"/>
      </p:ext>
    </p:extLst>
  </p:cSld>
  <p:clrMapOvr>
    <a:masterClrMapping/>
  </p:clrMapOvr>
  <p:timing>
    <p:tnLst>
      <p:par>
        <p:cTn id="1" dur="indefinite" restart="never" nodeType="tmRoot"/>
      </p:par>
    </p:tnLst>
  </p:timing>
  <p:hf hdr="0" dt="0"/>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latin typeface="微軟正黑體" pitchFamily="34" charset="-120"/>
                <a:ea typeface="微軟正黑體" pitchFamily="34" charset="-120"/>
              </a:defRPr>
            </a:lvl1pPr>
          </a:lstStyle>
          <a:p>
            <a:r>
              <a:rPr lang="zh-TW" altLang="en-US" noProof="0" smtClean="0"/>
              <a:t>按一下以編輯母片標題樣式</a:t>
            </a:r>
            <a:endParaRPr lang="en-US" noProof="0" dirty="0"/>
          </a:p>
        </p:txBody>
      </p:sp>
      <p:sp>
        <p:nvSpPr>
          <p:cNvPr id="7" name="Slide Number Placeholder 9"/>
          <p:cNvSpPr>
            <a:spLocks noGrp="1"/>
          </p:cNvSpPr>
          <p:nvPr>
            <p:ph type="sldNum" sz="quarter" idx="10"/>
          </p:nvPr>
        </p:nvSpPr>
        <p:spPr>
          <a:xfrm>
            <a:off x="390527" y="7429624"/>
            <a:ext cx="311150" cy="163513"/>
          </a:xfrm>
          <a:prstGeom prst="rect">
            <a:avLst/>
          </a:prstGeom>
        </p:spPr>
        <p:txBody>
          <a:bodyPr lIns="0" tIns="0" rIns="0" bIns="0"/>
          <a:lstStyle>
            <a:lvl1pPr>
              <a:defRPr sz="1000" b="1" smtClean="0">
                <a:solidFill>
                  <a:schemeClr val="tx2"/>
                </a:solidFill>
              </a:defRPr>
            </a:lvl1pPr>
          </a:lstStyle>
          <a:p>
            <a:pPr>
              <a:defRPr/>
            </a:pPr>
            <a:fld id="{161F61C0-2215-4557-9AEC-40913A79701B}" type="slidenum">
              <a:rPr lang="en-US">
                <a:solidFill>
                  <a:srgbClr val="002776"/>
                </a:solidFill>
              </a:rPr>
              <a:pPr>
                <a:defRPr/>
              </a:pPr>
              <a:t>‹#›</a:t>
            </a:fld>
            <a:endParaRPr lang="en-US" dirty="0">
              <a:solidFill>
                <a:srgbClr val="002776"/>
              </a:solidFill>
            </a:endParaRPr>
          </a:p>
        </p:txBody>
      </p:sp>
      <p:sp>
        <p:nvSpPr>
          <p:cNvPr id="10" name="Rectangle 7"/>
          <p:cNvSpPr>
            <a:spLocks noChangeArrowheads="1"/>
          </p:cNvSpPr>
          <p:nvPr userDrawn="1"/>
        </p:nvSpPr>
        <p:spPr bwMode="auto">
          <a:xfrm>
            <a:off x="7111999" y="7429624"/>
            <a:ext cx="2544763" cy="163513"/>
          </a:xfrm>
          <a:prstGeom prst="rect">
            <a:avLst/>
          </a:prstGeom>
          <a:noFill/>
          <a:ln w="25400" algn="ctr">
            <a:noFill/>
            <a:miter lim="800000"/>
            <a:headEnd/>
            <a:tailEnd/>
          </a:ln>
        </p:spPr>
        <p:txBody>
          <a:bodyPr lIns="0" tIns="0" rIns="0" bIns="0"/>
          <a:lstStyle/>
          <a:p>
            <a:pPr algn="r" defTabSz="940530">
              <a:defRPr/>
            </a:pPr>
            <a:r>
              <a:rPr kumimoji="0" lang="en-US" altLang="zh-TW" sz="900" dirty="0" smtClean="0">
                <a:solidFill>
                  <a:srgbClr val="002060"/>
                </a:solidFill>
                <a:latin typeface="Arial" charset="0"/>
                <a:ea typeface="微軟正黑體"/>
                <a:cs typeface="Arial" charset="0"/>
              </a:rPr>
              <a:t>©2013 </a:t>
            </a:r>
            <a:r>
              <a:rPr kumimoji="0" lang="zh-TW" altLang="en-US" sz="900" dirty="0" smtClean="0">
                <a:solidFill>
                  <a:srgbClr val="002060"/>
                </a:solidFill>
                <a:latin typeface="Arial" charset="0"/>
                <a:ea typeface="微軟正黑體"/>
                <a:cs typeface="Arial" charset="0"/>
              </a:rPr>
              <a:t>勤業眾信版權所有 保留一切權利</a:t>
            </a:r>
            <a:endParaRPr kumimoji="0" lang="en-US" altLang="zh-TW" sz="900" dirty="0" smtClean="0">
              <a:solidFill>
                <a:srgbClr val="002060"/>
              </a:solidFill>
              <a:latin typeface="Arial" charset="0"/>
              <a:ea typeface="微軟正黑體"/>
              <a:cs typeface="Arial" charset="0"/>
            </a:endParaRPr>
          </a:p>
          <a:p>
            <a:pPr algn="r" defTabSz="1001362" fontAlgn="auto">
              <a:lnSpc>
                <a:spcPts val="1200"/>
              </a:lnSpc>
              <a:spcBef>
                <a:spcPts val="0"/>
              </a:spcBef>
              <a:spcAft>
                <a:spcPts val="0"/>
              </a:spcAft>
              <a:defRPr/>
            </a:pPr>
            <a:r>
              <a:rPr kumimoji="0" lang="en-US" altLang="zh-TW" sz="800" kern="0" dirty="0" smtClean="0">
                <a:solidFill>
                  <a:srgbClr val="002776"/>
                </a:solidFill>
                <a:latin typeface="Arial" charset="0"/>
                <a:ea typeface="微軟正黑體"/>
                <a:cs typeface="Arial" charset="0"/>
              </a:rPr>
              <a:t>.</a:t>
            </a:r>
            <a:endParaRPr kumimoji="0" lang="en-US" altLang="zh-TW" sz="800" kern="0" dirty="0">
              <a:solidFill>
                <a:srgbClr val="002776"/>
              </a:solidFill>
              <a:latin typeface="Arial" charset="0"/>
              <a:ea typeface="微軟正黑體"/>
              <a:cs typeface="Arial" charset="0"/>
            </a:endParaRPr>
          </a:p>
        </p:txBody>
      </p:sp>
      <p:cxnSp>
        <p:nvCxnSpPr>
          <p:cNvPr id="5" name="Straight Arrow Connector 12"/>
          <p:cNvCxnSpPr/>
          <p:nvPr userDrawn="1"/>
        </p:nvCxnSpPr>
        <p:spPr>
          <a:xfrm>
            <a:off x="-858177" y="729115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6" name="Straight Arrow Connector 14"/>
          <p:cNvCxnSpPr/>
          <p:nvPr userDrawn="1"/>
        </p:nvCxnSpPr>
        <p:spPr>
          <a:xfrm>
            <a:off x="377340"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8" name="Straight Arrow Connector 15"/>
          <p:cNvCxnSpPr/>
          <p:nvPr userDrawn="1"/>
        </p:nvCxnSpPr>
        <p:spPr>
          <a:xfrm>
            <a:off x="9666816"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17"/>
          <p:cNvCxnSpPr/>
          <p:nvPr userDrawn="1"/>
        </p:nvCxnSpPr>
        <p:spPr>
          <a:xfrm>
            <a:off x="-858177" y="1366182"/>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8"/>
          <p:cNvCxnSpPr/>
          <p:nvPr userDrawn="1"/>
        </p:nvCxnSpPr>
        <p:spPr>
          <a:xfrm>
            <a:off x="-858177" y="894093"/>
            <a:ext cx="720000" cy="1588"/>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9"/>
          <p:cNvCxnSpPr/>
          <p:nvPr userDrawn="1"/>
        </p:nvCxnSpPr>
        <p:spPr>
          <a:xfrm>
            <a:off x="484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cxnSp>
        <p:nvCxnSpPr>
          <p:cNvPr id="13" name="Straight Arrow Connector 20"/>
          <p:cNvCxnSpPr/>
          <p:nvPr userDrawn="1"/>
        </p:nvCxnSpPr>
        <p:spPr>
          <a:xfrm>
            <a:off x="5202641" y="7998151"/>
            <a:ext cx="0" cy="360000"/>
          </a:xfrm>
          <a:prstGeom prst="straightConnector1">
            <a:avLst/>
          </a:prstGeom>
          <a:ln w="19050" cap="sq">
            <a:solidFill>
              <a:schemeClr val="bg1"/>
            </a:solidFill>
            <a:round/>
            <a:tailEnd type="none"/>
          </a:ln>
        </p:spPr>
        <p:style>
          <a:lnRef idx="1">
            <a:schemeClr val="accent1"/>
          </a:lnRef>
          <a:fillRef idx="0">
            <a:schemeClr val="accent1"/>
          </a:fillRef>
          <a:effectRef idx="0">
            <a:schemeClr val="accent1"/>
          </a:effectRef>
          <a:fontRef idx="minor">
            <a:schemeClr val="tx1"/>
          </a:fontRef>
        </p:style>
      </p:cxnSp>
      <p:sp>
        <p:nvSpPr>
          <p:cNvPr id="14" name="TextBox 21"/>
          <p:cNvSpPr txBox="1"/>
          <p:nvPr userDrawn="1"/>
        </p:nvSpPr>
        <p:spPr>
          <a:xfrm>
            <a:off x="-1817775" y="7568677"/>
            <a:ext cx="1679598" cy="276999"/>
          </a:xfrm>
          <a:prstGeom prst="rect">
            <a:avLst/>
          </a:prstGeom>
          <a:noFill/>
        </p:spPr>
        <p:txBody>
          <a:bodyPr wrap="square" lIns="0" tIns="0" rIns="0" bIns="0" rtlCol="0">
            <a:spAutoFit/>
          </a:bodyPr>
          <a:lstStyle/>
          <a:p>
            <a:pPr algn="r">
              <a:spcAft>
                <a:spcPts val="300"/>
              </a:spcAft>
            </a:pPr>
            <a:r>
              <a:rPr kumimoji="0" lang="en-US" sz="900" dirty="0" smtClean="0">
                <a:solidFill>
                  <a:srgbClr val="FFFFFF"/>
                </a:solidFill>
                <a:latin typeface="Arial" charset="0"/>
                <a:ea typeface="微軟正黑體"/>
                <a:cs typeface="Arial" charset="0"/>
              </a:rPr>
              <a:t>White markers indicate position of Deloitte Drawing Guides</a:t>
            </a:r>
          </a:p>
        </p:txBody>
      </p:sp>
      <p:sp>
        <p:nvSpPr>
          <p:cNvPr id="15" name="TextBox 23"/>
          <p:cNvSpPr txBox="1"/>
          <p:nvPr userDrawn="1"/>
        </p:nvSpPr>
        <p:spPr>
          <a:xfrm>
            <a:off x="-941462" y="1028004"/>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7.40 cm</a:t>
            </a:r>
          </a:p>
          <a:p>
            <a:pPr algn="r">
              <a:spcAft>
                <a:spcPts val="300"/>
              </a:spcAft>
            </a:pPr>
            <a:r>
              <a:rPr kumimoji="0" lang="en-US" sz="700" dirty="0" smtClean="0">
                <a:solidFill>
                  <a:srgbClr val="FFFFFF"/>
                </a:solidFill>
                <a:latin typeface="Arial" charset="0"/>
                <a:ea typeface="微軟正黑體"/>
                <a:cs typeface="Arial" charset="0"/>
              </a:rPr>
              <a:t>2.91 Inches</a:t>
            </a:r>
          </a:p>
        </p:txBody>
      </p:sp>
      <p:sp>
        <p:nvSpPr>
          <p:cNvPr id="16" name="TextBox 24"/>
          <p:cNvSpPr txBox="1"/>
          <p:nvPr userDrawn="1"/>
        </p:nvSpPr>
        <p:spPr>
          <a:xfrm>
            <a:off x="-941462" y="1485458"/>
            <a:ext cx="803286" cy="253916"/>
          </a:xfrm>
          <a:prstGeom prst="rect">
            <a:avLst/>
          </a:prstGeom>
          <a:noFill/>
        </p:spPr>
        <p:txBody>
          <a:bodyPr wrap="square" lIns="0" tIns="0" rIns="0" bIns="0" rtlCol="0">
            <a:spAutoFit/>
          </a:bodyPr>
          <a:lstStyle/>
          <a:p>
            <a:pPr algn="r">
              <a:spcAft>
                <a:spcPts val="300"/>
              </a:spcAft>
            </a:pPr>
            <a:r>
              <a:rPr kumimoji="0" lang="en-US" sz="700" dirty="0" smtClean="0">
                <a:solidFill>
                  <a:srgbClr val="FFFFFF"/>
                </a:solidFill>
                <a:latin typeface="Arial" charset="0"/>
                <a:ea typeface="微軟正黑體"/>
                <a:cs typeface="Arial" charset="0"/>
              </a:rPr>
              <a:t>6.00 cm</a:t>
            </a:r>
          </a:p>
          <a:p>
            <a:pPr algn="r">
              <a:spcAft>
                <a:spcPts val="300"/>
              </a:spcAft>
            </a:pPr>
            <a:r>
              <a:rPr kumimoji="0" lang="en-US" sz="700" dirty="0" smtClean="0">
                <a:solidFill>
                  <a:srgbClr val="FFFFFF"/>
                </a:solidFill>
                <a:latin typeface="Arial" charset="0"/>
                <a:ea typeface="微軟正黑體"/>
                <a:cs typeface="Arial" charset="0"/>
              </a:rPr>
              <a:t>2.36 Inches</a:t>
            </a:r>
          </a:p>
        </p:txBody>
      </p:sp>
      <p:sp>
        <p:nvSpPr>
          <p:cNvPr id="17" name="TextBox 25"/>
          <p:cNvSpPr txBox="1"/>
          <p:nvPr userDrawn="1"/>
        </p:nvSpPr>
        <p:spPr>
          <a:xfrm>
            <a:off x="-941462" y="6909399"/>
            <a:ext cx="803286" cy="253916"/>
          </a:xfrm>
          <a:prstGeom prst="rect">
            <a:avLst/>
          </a:prstGeom>
          <a:noFill/>
        </p:spPr>
        <p:txBody>
          <a:bodyPr wrap="square" lIns="0" tIns="0" rIns="0" bIns="0" rtlCol="0" anchor="b" anchorCtr="0">
            <a:spAutoFit/>
          </a:bodyPr>
          <a:lstStyle/>
          <a:p>
            <a:pPr algn="r">
              <a:spcAft>
                <a:spcPts val="300"/>
              </a:spcAft>
            </a:pPr>
            <a:r>
              <a:rPr kumimoji="0" lang="en-US" sz="700" dirty="0" smtClean="0">
                <a:solidFill>
                  <a:srgbClr val="FFFFFF"/>
                </a:solidFill>
                <a:latin typeface="Arial" charset="0"/>
                <a:ea typeface="微軟正黑體"/>
                <a:cs typeface="Arial" charset="0"/>
              </a:rPr>
              <a:t>8.00 cm</a:t>
            </a:r>
          </a:p>
          <a:p>
            <a:pPr algn="r">
              <a:spcAft>
                <a:spcPts val="300"/>
              </a:spcAft>
            </a:pPr>
            <a:r>
              <a:rPr kumimoji="0" lang="en-US" sz="700" dirty="0" smtClean="0">
                <a:solidFill>
                  <a:srgbClr val="FFFFFF"/>
                </a:solidFill>
                <a:latin typeface="Arial" charset="0"/>
                <a:ea typeface="微軟正黑體"/>
                <a:cs typeface="Arial" charset="0"/>
              </a:rPr>
              <a:t>3.15 Inches</a:t>
            </a:r>
          </a:p>
        </p:txBody>
      </p:sp>
      <p:sp>
        <p:nvSpPr>
          <p:cNvPr id="18" name="TextBox 26"/>
          <p:cNvSpPr txBox="1"/>
          <p:nvPr userDrawn="1"/>
        </p:nvSpPr>
        <p:spPr>
          <a:xfrm>
            <a:off x="382531" y="8054875"/>
            <a:ext cx="803286" cy="253916"/>
          </a:xfrm>
          <a:prstGeom prst="rect">
            <a:avLst/>
          </a:prstGeom>
          <a:noFill/>
        </p:spPr>
        <p:txBody>
          <a:bodyPr wrap="square" lIns="0" tIns="0" rIns="0" bIns="0" rtlCol="0" anchor="t" anchorCtr="0">
            <a:spAutoFit/>
          </a:bodyPr>
          <a:lstStyle/>
          <a:p>
            <a:pPr>
              <a:spcAft>
                <a:spcPts val="300"/>
              </a:spcAft>
            </a:pPr>
            <a:r>
              <a:rPr kumimoji="0" lang="en-US" sz="700" dirty="0" smtClean="0">
                <a:solidFill>
                  <a:srgbClr val="FFFFFF"/>
                </a:solidFill>
                <a:latin typeface="Arial" charset="0"/>
                <a:ea typeface="微軟正黑體"/>
                <a:cs typeface="Arial" charset="0"/>
                <a:sym typeface="Wingdings" pitchFamily="2" charset="2"/>
              </a:rPr>
              <a:t></a:t>
            </a:r>
            <a:r>
              <a:rPr kumimoji="0" lang="en-US" sz="700" dirty="0" smtClean="0">
                <a:solidFill>
                  <a:srgbClr val="FFFFFF"/>
                </a:solidFill>
                <a:latin typeface="Arial" charset="0"/>
                <a:ea typeface="微軟正黑體"/>
                <a:cs typeface="Arial" charset="0"/>
              </a:rPr>
              <a:t>11.70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4.61 inches</a:t>
            </a:r>
            <a:endParaRPr kumimoji="0" lang="en-US" sz="700" dirty="0" smtClean="0">
              <a:solidFill>
                <a:srgbClr val="FFFFFF"/>
              </a:solidFill>
              <a:latin typeface="Arial" charset="0"/>
              <a:ea typeface="微軟正黑體"/>
              <a:cs typeface="Arial" charset="0"/>
            </a:endParaRPr>
          </a:p>
        </p:txBody>
      </p:sp>
      <p:sp>
        <p:nvSpPr>
          <p:cNvPr id="19" name="TextBox 27"/>
          <p:cNvSpPr txBox="1"/>
          <p:nvPr userDrawn="1"/>
        </p:nvSpPr>
        <p:spPr>
          <a:xfrm>
            <a:off x="4028951"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0.50 cm </a:t>
            </a:r>
            <a:r>
              <a:rPr kumimoji="0" lang="en-US" sz="700" dirty="0" smtClean="0">
                <a:solidFill>
                  <a:srgbClr val="FFFFFF"/>
                </a:solidFill>
                <a:latin typeface="Arial" charset="0"/>
                <a:ea typeface="微軟正黑體"/>
                <a:cs typeface="Arial" charset="0"/>
                <a:sym typeface="Wingdings" pitchFamily="2" charset="2"/>
              </a:rPr>
              <a:t></a:t>
            </a: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0.2 inches </a:t>
            </a:r>
            <a:endParaRPr kumimoji="0" lang="en-US" sz="700" dirty="0" smtClean="0">
              <a:solidFill>
                <a:srgbClr val="FFFFFF"/>
              </a:solidFill>
              <a:latin typeface="Arial" charset="0"/>
              <a:ea typeface="微軟正黑體"/>
              <a:cs typeface="Arial" charset="0"/>
            </a:endParaRPr>
          </a:p>
        </p:txBody>
      </p:sp>
      <p:sp>
        <p:nvSpPr>
          <p:cNvPr id="20" name="TextBox 28"/>
          <p:cNvSpPr txBox="1"/>
          <p:nvPr userDrawn="1"/>
        </p:nvSpPr>
        <p:spPr>
          <a:xfrm>
            <a:off x="5213047" y="8054875"/>
            <a:ext cx="803286" cy="253916"/>
          </a:xfrm>
          <a:prstGeom prst="rect">
            <a:avLst/>
          </a:prstGeom>
          <a:noFill/>
        </p:spPr>
        <p:txBody>
          <a:bodyPr wrap="square" lIns="0" tIns="0" rIns="0" bIns="0" rtlCol="0" anchor="t" anchorCtr="0">
            <a:spAutoFit/>
          </a:bodyPr>
          <a:lstStyle/>
          <a:p>
            <a:pPr>
              <a:spcAft>
                <a:spcPts val="300"/>
              </a:spcAft>
              <a:buFont typeface="Wingdings"/>
              <a:buChar char="ß"/>
            </a:pPr>
            <a:r>
              <a:rPr kumimoji="0" lang="en-US" sz="700" dirty="0" smtClean="0">
                <a:solidFill>
                  <a:srgbClr val="FFFFFF"/>
                </a:solidFill>
                <a:latin typeface="Arial" charset="0"/>
                <a:ea typeface="微軟正黑體"/>
                <a:cs typeface="Arial" charset="0"/>
              </a:rPr>
              <a:t>0.50 cm</a:t>
            </a:r>
          </a:p>
          <a:p>
            <a:pPr>
              <a:spcAft>
                <a:spcPts val="300"/>
              </a:spcAft>
            </a:pPr>
            <a:r>
              <a:rPr kumimoji="0" lang="en-US" sz="700" dirty="0" smtClean="0">
                <a:solidFill>
                  <a:srgbClr val="FFFFFF"/>
                </a:solidFill>
                <a:latin typeface="Arial" charset="0"/>
                <a:ea typeface="微軟正黑體"/>
                <a:cs typeface="Arial" charset="0"/>
                <a:sym typeface="Wingdings" pitchFamily="2" charset="2"/>
              </a:rPr>
              <a:t> 0.2 inches</a:t>
            </a:r>
            <a:endParaRPr kumimoji="0" lang="en-US" sz="700" dirty="0" smtClean="0">
              <a:solidFill>
                <a:srgbClr val="FFFFFF"/>
              </a:solidFill>
              <a:latin typeface="Arial" charset="0"/>
              <a:ea typeface="微軟正黑體"/>
              <a:cs typeface="Arial" charset="0"/>
            </a:endParaRPr>
          </a:p>
        </p:txBody>
      </p:sp>
      <p:sp>
        <p:nvSpPr>
          <p:cNvPr id="21" name="TextBox 29"/>
          <p:cNvSpPr txBox="1"/>
          <p:nvPr userDrawn="1"/>
        </p:nvSpPr>
        <p:spPr>
          <a:xfrm>
            <a:off x="8860938" y="8054875"/>
            <a:ext cx="803286" cy="253916"/>
          </a:xfrm>
          <a:prstGeom prst="rect">
            <a:avLst/>
          </a:prstGeom>
          <a:noFill/>
        </p:spPr>
        <p:txBody>
          <a:bodyPr wrap="square" lIns="0" tIns="0" rIns="0" bIns="0" rtlCol="0" anchor="t" anchorCtr="0">
            <a:spAutoFit/>
          </a:bodyPr>
          <a:lstStyle/>
          <a:p>
            <a:pPr algn="r">
              <a:spcAft>
                <a:spcPts val="300"/>
              </a:spcAft>
            </a:pPr>
            <a:r>
              <a:rPr kumimoji="0" lang="en-US" sz="700" dirty="0" smtClean="0">
                <a:solidFill>
                  <a:srgbClr val="FFFFFF"/>
                </a:solidFill>
                <a:latin typeface="Arial" charset="0"/>
                <a:ea typeface="微軟正黑體"/>
                <a:cs typeface="Arial" charset="0"/>
              </a:rPr>
              <a:t>11.70 cm </a:t>
            </a:r>
            <a:r>
              <a:rPr kumimoji="0" lang="en-US" sz="700" dirty="0" smtClean="0">
                <a:solidFill>
                  <a:srgbClr val="FFFFFF"/>
                </a:solidFill>
                <a:latin typeface="Arial" charset="0"/>
                <a:ea typeface="微軟正黑體"/>
                <a:cs typeface="Arial" charset="0"/>
                <a:sym typeface="Wingdings" pitchFamily="2" charset="2"/>
              </a:rPr>
              <a:t></a:t>
            </a:r>
            <a:endParaRPr kumimoji="0" lang="en-US" sz="700" dirty="0" smtClean="0">
              <a:solidFill>
                <a:srgbClr val="FFFFFF"/>
              </a:solidFill>
              <a:latin typeface="Arial" charset="0"/>
              <a:ea typeface="微軟正黑體"/>
              <a:cs typeface="Arial" charset="0"/>
            </a:endParaRPr>
          </a:p>
          <a:p>
            <a:pPr algn="r">
              <a:spcAft>
                <a:spcPts val="300"/>
              </a:spcAft>
            </a:pPr>
            <a:r>
              <a:rPr kumimoji="0" lang="en-US" sz="700" dirty="0" smtClean="0">
                <a:solidFill>
                  <a:srgbClr val="FFFFFF"/>
                </a:solidFill>
                <a:latin typeface="Arial" charset="0"/>
                <a:ea typeface="微軟正黑體"/>
                <a:cs typeface="Arial" charset="0"/>
                <a:sym typeface="Wingdings" pitchFamily="2" charset="2"/>
              </a:rPr>
              <a:t> 4.61 inches </a:t>
            </a:r>
            <a:endParaRPr kumimoji="0" lang="en-US" sz="700" dirty="0" smtClean="0">
              <a:solidFill>
                <a:srgbClr val="FFFFFF"/>
              </a:solidFill>
              <a:latin typeface="Arial" charset="0"/>
              <a:ea typeface="微軟正黑體"/>
              <a:cs typeface="Arial" charset="0"/>
            </a:endParaRPr>
          </a:p>
        </p:txBody>
      </p:sp>
      <p:cxnSp>
        <p:nvCxnSpPr>
          <p:cNvPr id="22" name="Straight Arrow Connector 30"/>
          <p:cNvCxnSpPr/>
          <p:nvPr userDrawn="1"/>
        </p:nvCxnSpPr>
        <p:spPr>
          <a:xfrm rot="5400000" flipH="1" flipV="1">
            <a:off x="-234095" y="1415517"/>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3" name="Straight Arrow Connector 31"/>
          <p:cNvCxnSpPr/>
          <p:nvPr userDrawn="1"/>
        </p:nvCxnSpPr>
        <p:spPr>
          <a:xfrm rot="5400000" flipH="1" flipV="1">
            <a:off x="-234094" y="942564"/>
            <a:ext cx="91440" cy="1588"/>
          </a:xfrm>
          <a:prstGeom prst="straightConnector1">
            <a:avLst/>
          </a:prstGeom>
          <a:ln w="3175">
            <a:solidFill>
              <a:schemeClr val="bg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24" name="Straight Arrow Connector 32"/>
          <p:cNvCxnSpPr/>
          <p:nvPr userDrawn="1"/>
        </p:nvCxnSpPr>
        <p:spPr>
          <a:xfrm rot="5400000" flipH="1" flipV="1">
            <a:off x="-234094" y="7229069"/>
            <a:ext cx="91440" cy="1588"/>
          </a:xfrm>
          <a:prstGeom prst="straightConnector1">
            <a:avLst/>
          </a:prstGeom>
          <a:ln w="3175">
            <a:solidFill>
              <a:schemeClr val="bg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25" name="AutoShape 4"/>
          <p:cNvSpPr>
            <a:spLocks/>
          </p:cNvSpPr>
          <p:nvPr userDrawn="1"/>
        </p:nvSpPr>
        <p:spPr bwMode="gray">
          <a:xfrm>
            <a:off x="-1541598" y="2"/>
            <a:ext cx="1403543" cy="692497"/>
          </a:xfrm>
          <a:prstGeom prst="rect">
            <a:avLst/>
          </a:prstGeom>
          <a:noFill/>
          <a:ln w="12700" algn="ctr">
            <a:noFill/>
            <a:miter lim="800000"/>
            <a:headEnd/>
            <a:tailEnd/>
          </a:ln>
          <a:effectLst/>
        </p:spPr>
        <p:txBody>
          <a:bodyPr wrap="square" lIns="0" tIns="0" rIns="0" bIns="0" anchor="t" anchorCtr="0">
            <a:spAutoFit/>
          </a:bodyPr>
          <a:lstStyle/>
          <a:p>
            <a:pPr>
              <a:spcBef>
                <a:spcPts val="0"/>
              </a:spcBef>
            </a:pPr>
            <a:r>
              <a:rPr kumimoji="0" lang="en-US" sz="700" b="1" dirty="0" smtClean="0">
                <a:solidFill>
                  <a:srgbClr val="FFFFFF"/>
                </a:solidFill>
                <a:latin typeface="Arial" charset="0"/>
                <a:ea typeface="微軟正黑體"/>
                <a:cs typeface="Arial" pitchFamily="34" charset="0"/>
              </a:rPr>
              <a:t>To view Deloitte drawing guides:</a:t>
            </a:r>
          </a:p>
          <a:p>
            <a:pPr>
              <a:spcBef>
                <a:spcPts val="0"/>
              </a:spcBef>
            </a:pPr>
            <a:endParaRPr kumimoji="0" lang="en-US" sz="300" b="1" dirty="0" smtClean="0">
              <a:solidFill>
                <a:srgbClr val="FFFFFF"/>
              </a:solidFill>
              <a:latin typeface="Arial" charset="0"/>
              <a:ea typeface="微軟正黑體"/>
              <a:cs typeface="Arial" pitchFamily="34" charset="0"/>
            </a:endParaRPr>
          </a:p>
          <a:p>
            <a:pPr marL="177736" indent="-177736">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Right-click on slide and select ’Grid and Guides...’</a:t>
            </a:r>
          </a:p>
          <a:p>
            <a:pPr marL="177736" indent="-177736">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Check ’Display drawing guides on screen’</a:t>
            </a:r>
          </a:p>
          <a:p>
            <a:pPr marL="177736" indent="-177736">
              <a:spcBef>
                <a:spcPts val="0"/>
              </a:spcBef>
              <a:buFont typeface="+mj-lt"/>
              <a:buAutoNum type="arabicPeriod"/>
            </a:pPr>
            <a:r>
              <a:rPr kumimoji="0" lang="en-US" sz="700" dirty="0" smtClean="0">
                <a:solidFill>
                  <a:srgbClr val="FFFFFF"/>
                </a:solidFill>
                <a:latin typeface="Arial" charset="0"/>
                <a:ea typeface="微軟正黑體"/>
                <a:cs typeface="Arial" pitchFamily="34" charset="0"/>
              </a:rPr>
              <a:t>Select ’OK’</a:t>
            </a:r>
          </a:p>
        </p:txBody>
      </p:sp>
    </p:spTree>
    <p:extLst>
      <p:ext uri="{BB962C8B-B14F-4D97-AF65-F5344CB8AC3E}">
        <p14:creationId xmlns:p14="http://schemas.microsoft.com/office/powerpoint/2010/main" val="1537452947"/>
      </p:ext>
    </p:extLst>
  </p:cSld>
  <p:clrMapOvr>
    <a:masterClrMapping/>
  </p:clrMapOvr>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End slides_internal">
    <p:spTree>
      <p:nvGrpSpPr>
        <p:cNvPr id="1" name=""/>
        <p:cNvGrpSpPr/>
        <p:nvPr/>
      </p:nvGrpSpPr>
      <p:grpSpPr>
        <a:xfrm>
          <a:off x="0" y="0"/>
          <a:ext cx="0" cy="0"/>
          <a:chOff x="0" y="0"/>
          <a:chExt cx="0" cy="0"/>
        </a:xfrm>
      </p:grpSpPr>
      <p:grpSp>
        <p:nvGrpSpPr>
          <p:cNvPr id="32" name="群組 3"/>
          <p:cNvGrpSpPr/>
          <p:nvPr userDrawn="1"/>
        </p:nvGrpSpPr>
        <p:grpSpPr>
          <a:xfrm>
            <a:off x="457962" y="2743986"/>
            <a:ext cx="3596272" cy="1571636"/>
            <a:chOff x="452407" y="1071546"/>
            <a:chExt cx="2125070" cy="928694"/>
          </a:xfrm>
        </p:grpSpPr>
        <p:sp>
          <p:nvSpPr>
            <p:cNvPr id="33" name="AutoShape 6"/>
            <p:cNvSpPr>
              <a:spLocks noChangeAspect="1" noChangeArrowheads="1" noTextEdit="1"/>
            </p:cNvSpPr>
            <p:nvPr/>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4" name="Freeform 8"/>
            <p:cNvSpPr>
              <a:spLocks noEditPoints="1"/>
            </p:cNvSpPr>
            <p:nvPr/>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5" name="Freeform 9"/>
            <p:cNvSpPr>
              <a:spLocks noEditPoints="1"/>
            </p:cNvSpPr>
            <p:nvPr/>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6" name="Rectangle 10"/>
            <p:cNvSpPr>
              <a:spLocks noChangeArrowheads="1"/>
            </p:cNvSpPr>
            <p:nvPr/>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7" name="Freeform 11"/>
            <p:cNvSpPr>
              <a:spLocks noEditPoints="1"/>
            </p:cNvSpPr>
            <p:nvPr/>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8" name="Rectangle 12"/>
            <p:cNvSpPr>
              <a:spLocks noChangeArrowheads="1"/>
            </p:cNvSpPr>
            <p:nvPr/>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9" name="Rectangle 13"/>
            <p:cNvSpPr>
              <a:spLocks noChangeArrowheads="1"/>
            </p:cNvSpPr>
            <p:nvPr/>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0" name="Freeform 14"/>
            <p:cNvSpPr>
              <a:spLocks/>
            </p:cNvSpPr>
            <p:nvPr/>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1" name="Freeform 15"/>
            <p:cNvSpPr>
              <a:spLocks/>
            </p:cNvSpPr>
            <p:nvPr/>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2" name="Freeform 16"/>
            <p:cNvSpPr>
              <a:spLocks/>
            </p:cNvSpPr>
            <p:nvPr/>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3" name="Freeform 17"/>
            <p:cNvSpPr>
              <a:spLocks noEditPoints="1"/>
            </p:cNvSpPr>
            <p:nvPr/>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4" name="Freeform 18"/>
            <p:cNvSpPr>
              <a:spLocks noEditPoints="1"/>
            </p:cNvSpPr>
            <p:nvPr/>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5" name="Freeform 19"/>
            <p:cNvSpPr>
              <a:spLocks noEditPoints="1"/>
            </p:cNvSpPr>
            <p:nvPr/>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6" name="Freeform 20"/>
            <p:cNvSpPr>
              <a:spLocks noEditPoints="1"/>
            </p:cNvSpPr>
            <p:nvPr/>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7" name="Freeform 21"/>
            <p:cNvSpPr>
              <a:spLocks noEditPoints="1"/>
            </p:cNvSpPr>
            <p:nvPr/>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grpSp>
      <p:sp>
        <p:nvSpPr>
          <p:cNvPr id="50" name="Rectangle 7"/>
          <p:cNvSpPr>
            <a:spLocks noChangeArrowheads="1"/>
          </p:cNvSpPr>
          <p:nvPr userDrawn="1"/>
        </p:nvSpPr>
        <p:spPr bwMode="auto">
          <a:xfrm>
            <a:off x="7111999" y="7429624"/>
            <a:ext cx="2544763" cy="163513"/>
          </a:xfrm>
          <a:prstGeom prst="rect">
            <a:avLst/>
          </a:prstGeom>
          <a:noFill/>
          <a:ln w="25400" algn="ctr">
            <a:noFill/>
            <a:miter lim="800000"/>
            <a:headEnd/>
            <a:tailEnd/>
          </a:ln>
        </p:spPr>
        <p:txBody>
          <a:bodyPr lIns="0" tIns="0" rIns="0" bIns="0"/>
          <a:lstStyle/>
          <a:p>
            <a:pPr algn="r" defTabSz="940530">
              <a:defRPr/>
            </a:pPr>
            <a:r>
              <a:rPr kumimoji="0" lang="en-US" altLang="zh-TW" sz="900" dirty="0" smtClean="0">
                <a:solidFill>
                  <a:srgbClr val="002060"/>
                </a:solidFill>
                <a:latin typeface="Arial" charset="0"/>
                <a:ea typeface="微軟正黑體"/>
                <a:cs typeface="Arial" charset="0"/>
              </a:rPr>
              <a:t>©2013 </a:t>
            </a:r>
            <a:r>
              <a:rPr kumimoji="0" lang="zh-TW" altLang="en-US" sz="900" dirty="0" smtClean="0">
                <a:solidFill>
                  <a:srgbClr val="002060"/>
                </a:solidFill>
                <a:latin typeface="Arial" charset="0"/>
                <a:ea typeface="微軟正黑體"/>
                <a:cs typeface="Arial" charset="0"/>
              </a:rPr>
              <a:t>勤業眾信版權所有 保留一切權利</a:t>
            </a:r>
            <a:endParaRPr kumimoji="0" lang="en-US" altLang="zh-TW" sz="900" dirty="0" smtClean="0">
              <a:solidFill>
                <a:srgbClr val="002060"/>
              </a:solidFill>
              <a:latin typeface="Arial" charset="0"/>
              <a:ea typeface="微軟正黑體"/>
              <a:cs typeface="Arial" charset="0"/>
            </a:endParaRPr>
          </a:p>
          <a:p>
            <a:pPr algn="r" defTabSz="1001362" fontAlgn="auto">
              <a:lnSpc>
                <a:spcPts val="1200"/>
              </a:lnSpc>
              <a:spcBef>
                <a:spcPts val="0"/>
              </a:spcBef>
              <a:spcAft>
                <a:spcPts val="0"/>
              </a:spcAft>
              <a:defRPr/>
            </a:pPr>
            <a:r>
              <a:rPr kumimoji="0" lang="en-US" altLang="zh-TW" sz="800" kern="0" dirty="0" smtClean="0">
                <a:solidFill>
                  <a:srgbClr val="002776"/>
                </a:solidFill>
                <a:latin typeface="Arial" charset="0"/>
                <a:ea typeface="微軟正黑體"/>
                <a:cs typeface="Arial" charset="0"/>
              </a:rPr>
              <a:t>.</a:t>
            </a:r>
            <a:endParaRPr kumimoji="0" lang="en-US" altLang="zh-TW" sz="800" kern="0" dirty="0">
              <a:solidFill>
                <a:srgbClr val="002776"/>
              </a:solidFill>
              <a:latin typeface="Arial" charset="0"/>
              <a:ea typeface="微軟正黑體"/>
              <a:cs typeface="Arial" charset="0"/>
            </a:endParaRPr>
          </a:p>
        </p:txBody>
      </p:sp>
      <p:sp>
        <p:nvSpPr>
          <p:cNvPr id="26" name="TextBox 1"/>
          <p:cNvSpPr txBox="1"/>
          <p:nvPr userDrawn="1"/>
        </p:nvSpPr>
        <p:spPr>
          <a:xfrm>
            <a:off x="448706" y="4679082"/>
            <a:ext cx="8253696" cy="2339102"/>
          </a:xfrm>
          <a:prstGeom prst="rect">
            <a:avLst/>
          </a:prstGeom>
          <a:noFill/>
        </p:spPr>
        <p:txBody>
          <a:bodyPr wrap="square" lIns="0" tIns="0" rIns="0" bIns="0" rtlCol="0">
            <a:spAutoFit/>
          </a:bodyPr>
          <a:lstStyle>
            <a:defPPr>
              <a:defRPr lang="en-US"/>
            </a:defPPr>
            <a:lvl1pPr algn="l" rtl="0" fontAlgn="base">
              <a:spcBef>
                <a:spcPct val="0"/>
              </a:spcBef>
              <a:spcAft>
                <a:spcPct val="0"/>
              </a:spcAft>
              <a:defRPr sz="2000" kern="1200">
                <a:solidFill>
                  <a:schemeClr val="tx1"/>
                </a:solidFill>
                <a:latin typeface="Arial" charset="0"/>
                <a:ea typeface="+mn-ea"/>
                <a:cs typeface="Arial" charset="0"/>
              </a:defRPr>
            </a:lvl1pPr>
            <a:lvl2pPr marL="457200" algn="l" rtl="0" fontAlgn="base">
              <a:spcBef>
                <a:spcPct val="0"/>
              </a:spcBef>
              <a:spcAft>
                <a:spcPct val="0"/>
              </a:spcAft>
              <a:defRPr sz="2000" kern="1200">
                <a:solidFill>
                  <a:schemeClr val="tx1"/>
                </a:solidFill>
                <a:latin typeface="Arial" charset="0"/>
                <a:ea typeface="+mn-ea"/>
                <a:cs typeface="Arial" charset="0"/>
              </a:defRPr>
            </a:lvl2pPr>
            <a:lvl3pPr marL="914400" algn="l" rtl="0" fontAlgn="base">
              <a:spcBef>
                <a:spcPct val="0"/>
              </a:spcBef>
              <a:spcAft>
                <a:spcPct val="0"/>
              </a:spcAft>
              <a:defRPr sz="2000" kern="1200">
                <a:solidFill>
                  <a:schemeClr val="tx1"/>
                </a:solidFill>
                <a:latin typeface="Arial" charset="0"/>
                <a:ea typeface="+mn-ea"/>
                <a:cs typeface="Arial" charset="0"/>
              </a:defRPr>
            </a:lvl3pPr>
            <a:lvl4pPr marL="1371600" algn="l" rtl="0" fontAlgn="base">
              <a:spcBef>
                <a:spcPct val="0"/>
              </a:spcBef>
              <a:spcAft>
                <a:spcPct val="0"/>
              </a:spcAft>
              <a:defRPr sz="2000" kern="1200">
                <a:solidFill>
                  <a:schemeClr val="tx1"/>
                </a:solidFill>
                <a:latin typeface="Arial" charset="0"/>
                <a:ea typeface="+mn-ea"/>
                <a:cs typeface="Arial" charset="0"/>
              </a:defRPr>
            </a:lvl4pPr>
            <a:lvl5pPr marL="1828800" algn="l"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r>
              <a:rPr kumimoji="0" lang="zh-TW" altLang="en-US" sz="800" b="1" dirty="0">
                <a:solidFill>
                  <a:srgbClr val="00A1DE"/>
                </a:solidFill>
                <a:latin typeface="華康中黑體" pitchFamily="49" charset="-120"/>
                <a:ea typeface="華康中黑體" pitchFamily="49" charset="-120"/>
                <a:cs typeface="Arial Unicode MS" pitchFamily="34" charset="-122"/>
              </a:rPr>
              <a:t>關於德勤全球</a:t>
            </a:r>
            <a:endParaRPr kumimoji="0" lang="en-US" altLang="zh-TW" sz="800" b="1" dirty="0">
              <a:solidFill>
                <a:srgbClr val="00A1DE"/>
              </a:solidFill>
              <a:latin typeface="華康中黑體" pitchFamily="49" charset="-120"/>
              <a:ea typeface="華康中黑體" pitchFamily="49" charset="-120"/>
              <a:cs typeface="Arial Unicode MS" pitchFamily="34" charset="-122"/>
            </a:endParaRPr>
          </a:p>
          <a:p>
            <a:r>
              <a:rPr kumimoji="0" lang="en-US" altLang="zh-TW" sz="800" dirty="0" smtClean="0">
                <a:solidFill>
                  <a:srgbClr val="002776"/>
                </a:solidFill>
                <a:latin typeface="微軟正黑體"/>
                <a:cs typeface="Arial Unicode MS" pitchFamily="34" charset="-122"/>
              </a:rPr>
              <a:t>Deloitte</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德勤”）泛指德勤有限公司（一家根據英國法律組成的私人擔保有限公司，以下稱 “德勤有限公司”</a:t>
            </a:r>
            <a:r>
              <a:rPr kumimoji="0" lang="en-US" altLang="zh-TW" sz="800" dirty="0" smtClean="0">
                <a:solidFill>
                  <a:srgbClr val="002776"/>
                </a:solidFill>
                <a:latin typeface="華康中黑體" pitchFamily="49" charset="-120"/>
                <a:ea typeface="華康中黑體" pitchFamily="49" charset="-120"/>
                <a:cs typeface="Arial Unicode MS" pitchFamily="34" charset="-122"/>
              </a:rPr>
              <a:t>) </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以及其一家或多</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家會員</a:t>
            </a:r>
            <a:r>
              <a:rPr kumimoji="0" lang="zh-TW" altLang="en-US" sz="800" dirty="0">
                <a:solidFill>
                  <a:srgbClr val="002776"/>
                </a:solidFill>
                <a:latin typeface="華康中黑體" pitchFamily="49" charset="-120"/>
                <a:ea typeface="華康中黑體" pitchFamily="49" charset="-120"/>
                <a:cs typeface="Arial Unicode MS" pitchFamily="34" charset="-122"/>
              </a:rPr>
              <a:t>所。每</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一個</a:t>
            </a:r>
            <a:r>
              <a:rPr kumimoji="0" lang="zh-TW" altLang="en-US" sz="800" dirty="0">
                <a:solidFill>
                  <a:srgbClr val="002776"/>
                </a:solidFill>
                <a:latin typeface="華康中黑體" pitchFamily="49" charset="-120"/>
                <a:ea typeface="華康中黑體" pitchFamily="49" charset="-120"/>
                <a:cs typeface="Arial Unicode MS" pitchFamily="34" charset="-122"/>
              </a:rPr>
              <a:t>會</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員</a:t>
            </a:r>
            <a:r>
              <a:rPr kumimoji="0" lang="zh-TW" altLang="en-US" sz="800" dirty="0">
                <a:solidFill>
                  <a:srgbClr val="002776"/>
                </a:solidFill>
                <a:latin typeface="華康中黑體" pitchFamily="49" charset="-120"/>
                <a:ea typeface="華康中黑體" pitchFamily="49" charset="-120"/>
                <a:cs typeface="Arial Unicode MS" pitchFamily="34" charset="-122"/>
              </a:rPr>
              <a:t>所均為具有獨立法律地位的法律實體。請</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參閱 </a:t>
            </a:r>
            <a:r>
              <a:rPr kumimoji="0" lang="en-US" altLang="zh-TW" sz="800" dirty="0" smtClean="0">
                <a:solidFill>
                  <a:srgbClr val="002776"/>
                </a:solidFill>
                <a:latin typeface="微軟正黑體"/>
                <a:cs typeface="Arial Unicode MS" pitchFamily="34" charset="-122"/>
                <a:hlinkClick r:id="rId2"/>
              </a:rPr>
              <a:t>www.deloitte.com.tw/tw/about</a:t>
            </a:r>
            <a:r>
              <a:rPr kumimoji="0" lang="en-US" altLang="zh-TW" sz="800" dirty="0" smtClean="0">
                <a:solidFill>
                  <a:srgbClr val="002776"/>
                </a:solidFill>
                <a:latin typeface="微軟正黑體"/>
                <a:cs typeface="Arial Unicode MS" pitchFamily="34" charset="-122"/>
              </a:rPr>
              <a:t> </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中</a:t>
            </a:r>
            <a:r>
              <a:rPr kumimoji="0" lang="zh-TW" altLang="en-US" sz="800" dirty="0">
                <a:solidFill>
                  <a:srgbClr val="002776"/>
                </a:solidFill>
                <a:latin typeface="華康中黑體" pitchFamily="49" charset="-120"/>
                <a:ea typeface="華康中黑體" pitchFamily="49" charset="-120"/>
                <a:cs typeface="Arial Unicode MS" pitchFamily="34" charset="-122"/>
              </a:rPr>
              <a:t>有關德勤有限公司及其會員所法律結構的詳細描述。</a:t>
            </a:r>
          </a:p>
          <a:p>
            <a:endParaRPr kumimoji="0" lang="zh-TW" altLang="en-US"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德勤為各行各業的上市及非上市客戶提供審計、稅務、企業管理諮詢及財務諮詢服務。德</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勤</a:t>
            </a:r>
            <a:r>
              <a:rPr kumimoji="0" lang="zh-TW" altLang="en-US" sz="800" dirty="0">
                <a:solidFill>
                  <a:srgbClr val="002776"/>
                </a:solidFill>
                <a:latin typeface="華康中黑體" pitchFamily="49" charset="-120"/>
                <a:ea typeface="華康中黑體" pitchFamily="49" charset="-120"/>
                <a:cs typeface="Arial Unicode MS" pitchFamily="34" charset="-122"/>
              </a:rPr>
              <a:t>會</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員</a:t>
            </a:r>
            <a:r>
              <a:rPr kumimoji="0" lang="zh-TW" altLang="en-US" sz="800" dirty="0">
                <a:solidFill>
                  <a:srgbClr val="002776"/>
                </a:solidFill>
                <a:latin typeface="華康中黑體" pitchFamily="49" charset="-120"/>
                <a:ea typeface="華康中黑體" pitchFamily="49" charset="-120"/>
                <a:cs typeface="Arial Unicode MS" pitchFamily="34" charset="-122"/>
              </a:rPr>
              <a:t>所網絡遍及全球逾</a:t>
            </a:r>
            <a:r>
              <a:rPr kumimoji="0" lang="en-US" altLang="zh-TW" sz="800" dirty="0">
                <a:solidFill>
                  <a:srgbClr val="002776"/>
                </a:solidFill>
                <a:latin typeface="微軟正黑體"/>
                <a:cs typeface="Arial Unicode MS" pitchFamily="34" charset="-122"/>
              </a:rPr>
              <a:t>150</a:t>
            </a:r>
            <a:r>
              <a:rPr kumimoji="0" lang="zh-TW" altLang="en-US" sz="800" dirty="0">
                <a:solidFill>
                  <a:srgbClr val="002776"/>
                </a:solidFill>
                <a:latin typeface="華康中黑體" pitchFamily="49" charset="-120"/>
                <a:ea typeface="華康中黑體" pitchFamily="49" charset="-120"/>
                <a:cs typeface="Arial Unicode MS" pitchFamily="34" charset="-122"/>
              </a:rPr>
              <a:t>個國家，憑藉其世界一流和優質專業服務，為客戶提供應對最複雜業務挑戰所需的深入見解。德勤</a:t>
            </a:r>
            <a:r>
              <a:rPr kumimoji="0" lang="zh-TW" altLang="en-US" sz="800" dirty="0" smtClean="0">
                <a:solidFill>
                  <a:srgbClr val="002776"/>
                </a:solidFill>
                <a:latin typeface="華康中黑體" pitchFamily="49" charset="-120"/>
                <a:ea typeface="華康中黑體" pitchFamily="49" charset="-120"/>
                <a:cs typeface="Arial Unicode MS" pitchFamily="34" charset="-122"/>
              </a:rPr>
              <a:t>逾</a:t>
            </a:r>
            <a:r>
              <a:rPr kumimoji="0" lang="en-US" altLang="zh-TW" sz="800" dirty="0" smtClean="0">
                <a:solidFill>
                  <a:srgbClr val="002776"/>
                </a:solidFill>
                <a:latin typeface="微軟正黑體"/>
                <a:cs typeface="Arial Unicode MS" pitchFamily="34" charset="-122"/>
              </a:rPr>
              <a:t>200,000</a:t>
            </a:r>
            <a:r>
              <a:rPr kumimoji="0" lang="zh-TW" altLang="en-US" sz="800" dirty="0">
                <a:solidFill>
                  <a:srgbClr val="002776"/>
                </a:solidFill>
                <a:latin typeface="華康中黑體" pitchFamily="49" charset="-120"/>
                <a:ea typeface="華康中黑體" pitchFamily="49" charset="-120"/>
                <a:cs typeface="Arial Unicode MS" pitchFamily="34" charset="-122"/>
              </a:rPr>
              <a:t>名專業人士致力於追求卓越，樹立典範。</a:t>
            </a:r>
          </a:p>
          <a:p>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b="1" dirty="0">
                <a:solidFill>
                  <a:srgbClr val="00A1DE"/>
                </a:solidFill>
                <a:latin typeface="華康中黑體" pitchFamily="49" charset="-120"/>
                <a:ea typeface="華康中黑體" pitchFamily="49" charset="-120"/>
                <a:cs typeface="Arial Unicode MS" pitchFamily="34" charset="-122"/>
              </a:rPr>
              <a:t>關於德勤大中華</a:t>
            </a:r>
            <a:endParaRPr kumimoji="0" lang="en-US" altLang="zh-TW" sz="800" b="1" dirty="0">
              <a:solidFill>
                <a:srgbClr val="00A1DE"/>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作為其中一所具領導地位的專業服務事務所，我們在大中華設有</a:t>
            </a:r>
            <a:r>
              <a:rPr kumimoji="0" lang="en-US" altLang="zh-TW" sz="800" dirty="0">
                <a:solidFill>
                  <a:srgbClr val="002776"/>
                </a:solidFill>
                <a:latin typeface="微軟正黑體"/>
                <a:cs typeface="Arial Unicode MS" pitchFamily="34" charset="-122"/>
              </a:rPr>
              <a:t>21</a:t>
            </a:r>
            <a:r>
              <a:rPr kumimoji="0" lang="zh-TW" altLang="en-US" sz="800" dirty="0">
                <a:solidFill>
                  <a:srgbClr val="002776"/>
                </a:solidFill>
                <a:latin typeface="華康中黑體" pitchFamily="49" charset="-120"/>
                <a:ea typeface="華康中黑體" pitchFamily="49" charset="-120"/>
                <a:cs typeface="Arial Unicode MS" pitchFamily="34" charset="-122"/>
              </a:rPr>
              <a:t>個辦事處分佈於北京、香港、上海、台北、重慶、大連、廣州、杭州、哈爾濱、新竹、濟南、高雄、澳門、南京、深圳、蘇州、台中、 台南、天津、武漢和廈門。我們擁有近</a:t>
            </a:r>
            <a:r>
              <a:rPr kumimoji="0" lang="en-US" altLang="zh-TW" sz="800" dirty="0">
                <a:solidFill>
                  <a:srgbClr val="002776"/>
                </a:solidFill>
                <a:latin typeface="微軟正黑體"/>
                <a:cs typeface="Arial Unicode MS" pitchFamily="34" charset="-122"/>
              </a:rPr>
              <a:t>13,500</a:t>
            </a:r>
            <a:r>
              <a:rPr kumimoji="0" lang="zh-TW" altLang="en-US" sz="800" dirty="0">
                <a:solidFill>
                  <a:srgbClr val="002776"/>
                </a:solidFill>
                <a:latin typeface="華康中黑體" pitchFamily="49" charset="-120"/>
                <a:ea typeface="華康中黑體" pitchFamily="49" charset="-120"/>
                <a:cs typeface="Arial Unicode MS" pitchFamily="34" charset="-122"/>
              </a:rPr>
              <a:t>名員工，按照當地適用法規以合作方式服務客戶。</a:t>
            </a:r>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b="1" dirty="0" smtClean="0">
                <a:solidFill>
                  <a:srgbClr val="00A1DE"/>
                </a:solidFill>
                <a:latin typeface="華康中黑體" pitchFamily="49" charset="-120"/>
                <a:ea typeface="華康中黑體" pitchFamily="49" charset="-120"/>
                <a:cs typeface="Arial Unicode MS" pitchFamily="34" charset="-122"/>
              </a:rPr>
              <a:t>關於勤業眾信</a:t>
            </a:r>
            <a:endParaRPr kumimoji="0" lang="en-US" altLang="zh-TW" sz="800" b="1" dirty="0" smtClean="0">
              <a:solidFill>
                <a:srgbClr val="00A1DE"/>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勤業眾信係指勤業眾信聯合會計師事務所</a:t>
            </a:r>
            <a:r>
              <a:rPr kumimoji="0" lang="en-US" altLang="zh-TW" sz="800" dirty="0">
                <a:solidFill>
                  <a:srgbClr val="002776"/>
                </a:solidFill>
                <a:latin typeface="微軟正黑體"/>
                <a:cs typeface="Arial Unicode MS" pitchFamily="34" charset="-122"/>
              </a:rPr>
              <a:t>(Deloitte &amp; Touche)</a:t>
            </a:r>
            <a:r>
              <a:rPr kumimoji="0" lang="zh-TW" altLang="en-US" sz="800" dirty="0">
                <a:solidFill>
                  <a:srgbClr val="002776"/>
                </a:solidFill>
                <a:latin typeface="華康中黑體" pitchFamily="49" charset="-120"/>
                <a:ea typeface="華康中黑體" pitchFamily="49" charset="-120"/>
                <a:cs typeface="Arial Unicode MS" pitchFamily="34" charset="-122"/>
              </a:rPr>
              <a:t>及其關係機構，為德勤有限公司</a:t>
            </a:r>
            <a:r>
              <a:rPr kumimoji="0" lang="en-US" altLang="zh-TW" sz="800" dirty="0">
                <a:solidFill>
                  <a:srgbClr val="002776"/>
                </a:solidFill>
                <a:latin typeface="微軟正黑體"/>
                <a:cs typeface="Arial Unicode MS" pitchFamily="34" charset="-122"/>
              </a:rPr>
              <a:t>(Deloitte Touche Tohmatsu Limited)</a:t>
            </a:r>
            <a:r>
              <a:rPr kumimoji="0" lang="zh-TW" altLang="en-US" sz="800" dirty="0">
                <a:solidFill>
                  <a:srgbClr val="002776"/>
                </a:solidFill>
                <a:latin typeface="華康中黑體" pitchFamily="49" charset="-120"/>
                <a:ea typeface="華康中黑體" pitchFamily="49" charset="-120"/>
                <a:cs typeface="Arial Unicode MS" pitchFamily="34" charset="-122"/>
              </a:rPr>
              <a:t>之會員。集團成員包括勤業眾信聯合會計師事務所、勤業眾信管理顧問股份有限公司、勤業眾信財稅顧問股份有限公司、德勤財務顧問股份有限公司，及德勤商務法律事務所</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endParaRPr kumimoji="0" lang="zh-TW" altLang="en-US"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勤業眾信以卓越的客戶服務、優秀的人才、完善的訓練及嚴謹的查核於業界有著良好聲譽。透過德勤有限公司之資源，提供客戶全球化的服務，包括赴海外上市或籌集資金、海外企業回台掛牌、</a:t>
            </a:r>
            <a:r>
              <a:rPr kumimoji="0" lang="en-US" altLang="zh-TW" sz="800" dirty="0">
                <a:solidFill>
                  <a:srgbClr val="002776"/>
                </a:solidFill>
                <a:latin typeface="微軟正黑體"/>
                <a:cs typeface="Arial Unicode MS" pitchFamily="34" charset="-122"/>
              </a:rPr>
              <a:t>IFRS</a:t>
            </a:r>
            <a:r>
              <a:rPr kumimoji="0" lang="zh-TW" altLang="en-US" sz="800" dirty="0">
                <a:solidFill>
                  <a:srgbClr val="002776"/>
                </a:solidFill>
                <a:latin typeface="華康中黑體" pitchFamily="49" charset="-120"/>
                <a:ea typeface="華康中黑體" pitchFamily="49" charset="-120"/>
                <a:cs typeface="Arial Unicode MS" pitchFamily="34" charset="-122"/>
              </a:rPr>
              <a:t>導入服務、中國大陸投資等</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本文件中只供內部傳閱及只</a:t>
            </a:r>
            <a:r>
              <a:rPr kumimoji="0" lang="zh-TW" altLang="en-US" sz="800" dirty="0" smtClean="0">
                <a:solidFill>
                  <a:srgbClr val="002776"/>
                </a:solidFill>
                <a:latin typeface="華康中黑體" pitchFamily="49" charset="-120"/>
                <a:ea typeface="華康中黑體" pitchFamily="49" charset="-120"/>
                <a:cs typeface="Arial Unicode MS" pitchFamily="34" charset="-122"/>
              </a:rPr>
              <a:t>限</a:t>
            </a:r>
            <a:r>
              <a:rPr kumimoji="0" lang="zh-TW" altLang="en-US" sz="800" dirty="0">
                <a:solidFill>
                  <a:srgbClr val="002776"/>
                </a:solidFill>
                <a:latin typeface="華康中黑體" pitchFamily="49" charset="-120"/>
                <a:ea typeface="華康中黑體" pitchFamily="49" charset="-120"/>
                <a:cs typeface="Arial Unicode MS" pitchFamily="34" charset="-122"/>
              </a:rPr>
              <a:t>於</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德</a:t>
            </a:r>
            <a:r>
              <a:rPr kumimoji="0" lang="zh-TW" altLang="en-US" sz="800" dirty="0">
                <a:solidFill>
                  <a:srgbClr val="002776"/>
                </a:solidFill>
                <a:latin typeface="華康中黑體" pitchFamily="49" charset="-120"/>
                <a:ea typeface="華康中黑體" pitchFamily="49" charset="-120"/>
                <a:cs typeface="Arial Unicode MS" pitchFamily="34" charset="-122"/>
              </a:rPr>
              <a:t>勤有限公司、</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其會員</a:t>
            </a:r>
            <a:r>
              <a:rPr kumimoji="0" lang="zh-TW" altLang="en-US" sz="800" dirty="0">
                <a:solidFill>
                  <a:srgbClr val="002776"/>
                </a:solidFill>
                <a:latin typeface="華康中黑體" pitchFamily="49" charset="-120"/>
                <a:ea typeface="華康中黑體" pitchFamily="49" charset="-120"/>
                <a:cs typeface="Arial Unicode MS" pitchFamily="34" charset="-122"/>
              </a:rPr>
              <a:t>所及關係機構</a:t>
            </a:r>
            <a:r>
              <a:rPr kumimoji="0" lang="en-US" altLang="zh-TW"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統稱爲</a:t>
            </a:r>
            <a:r>
              <a:rPr kumimoji="0" lang="en-US" altLang="zh-TW" sz="800" dirty="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德勤網絡</a:t>
            </a:r>
            <a:r>
              <a:rPr kumimoji="0" lang="en-US" altLang="zh-TW" sz="800" dirty="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的人員使用。任何德勤網絡內的機構不對任何方因使用本文件而導致的任何損失承擔責任。</a:t>
            </a:r>
          </a:p>
        </p:txBody>
      </p:sp>
      <p:grpSp>
        <p:nvGrpSpPr>
          <p:cNvPr id="51" name="Group 11"/>
          <p:cNvGrpSpPr>
            <a:grpSpLocks/>
          </p:cNvGrpSpPr>
          <p:nvPr userDrawn="1"/>
        </p:nvGrpSpPr>
        <p:grpSpPr bwMode="auto">
          <a:xfrm>
            <a:off x="7766297" y="358726"/>
            <a:ext cx="1809502" cy="809625"/>
            <a:chOff x="2071670" y="1928803"/>
            <a:chExt cx="1500198" cy="857256"/>
          </a:xfrm>
        </p:grpSpPr>
        <p:sp>
          <p:nvSpPr>
            <p:cNvPr id="52" name="Rectangle 5"/>
            <p:cNvSpPr>
              <a:spLocks noChangeArrowheads="1"/>
            </p:cNvSpPr>
            <p:nvPr/>
          </p:nvSpPr>
          <p:spPr bwMode="auto">
            <a:xfrm>
              <a:off x="2071670" y="1928803"/>
              <a:ext cx="1500198" cy="857256"/>
            </a:xfrm>
            <a:prstGeom prst="rect">
              <a:avLst/>
            </a:prstGeom>
            <a:solidFill>
              <a:schemeClr val="bg1"/>
            </a:solidFill>
            <a:ln w="69850" algn="ctr">
              <a:solidFill>
                <a:srgbClr val="FF0000"/>
              </a:solidFill>
              <a:miter lim="800000"/>
              <a:headEnd/>
              <a:tailEnd/>
            </a:ln>
          </p:spPr>
          <p:txBody>
            <a:bodyPr lIns="101901" tIns="50950" rIns="101901" bIns="50950" anchor="ctr"/>
            <a:lstStyle/>
            <a:p>
              <a:pPr algn="ctr" defTabSz="1001362"/>
              <a:endParaRPr kumimoji="0" lang="en-US">
                <a:solidFill>
                  <a:srgbClr val="FFFFFF"/>
                </a:solidFill>
                <a:latin typeface="Arial Unicode MS" pitchFamily="34" charset="-120"/>
                <a:ea typeface="Arial Unicode MS" pitchFamily="34" charset="-120"/>
                <a:cs typeface="Arial Unicode MS" pitchFamily="34" charset="-120"/>
              </a:endParaRPr>
            </a:p>
          </p:txBody>
        </p:sp>
        <p:sp>
          <p:nvSpPr>
            <p:cNvPr id="53" name="TextBox 6"/>
            <p:cNvSpPr txBox="1">
              <a:spLocks noChangeArrowheads="1"/>
            </p:cNvSpPr>
            <p:nvPr/>
          </p:nvSpPr>
          <p:spPr bwMode="auto">
            <a:xfrm>
              <a:off x="2170802" y="2142277"/>
              <a:ext cx="1301934" cy="480234"/>
            </a:xfrm>
            <a:prstGeom prst="rect">
              <a:avLst/>
            </a:prstGeom>
            <a:noFill/>
            <a:ln w="9525">
              <a:noFill/>
              <a:miter lim="800000"/>
              <a:headEnd/>
              <a:tailEnd/>
            </a:ln>
          </p:spPr>
          <p:txBody>
            <a:bodyPr lIns="0" tIns="0" rIns="0" bIns="0">
              <a:spAutoFit/>
            </a:bodyPr>
            <a:lstStyle/>
            <a:p>
              <a:pPr algn="ctr" defTabSz="1001362"/>
              <a:r>
                <a:rPr kumimoji="0" lang="zh-TW" altLang="en-US" sz="2900" b="1" smtClean="0">
                  <a:solidFill>
                    <a:srgbClr val="FF0000"/>
                  </a:solidFill>
                  <a:latin typeface="Arial Unicode MS" pitchFamily="34" charset="-120"/>
                  <a:ea typeface="Arial Unicode MS" pitchFamily="34" charset="-120"/>
                  <a:cs typeface="Arial Unicode MS" pitchFamily="34" charset="-120"/>
                </a:rPr>
                <a:t>內部使用</a:t>
              </a:r>
              <a:endParaRPr kumimoji="0" lang="en-US" sz="2900" b="1" dirty="0">
                <a:solidFill>
                  <a:srgbClr val="FF0000"/>
                </a:solidFill>
                <a:latin typeface="Arial Unicode MS" pitchFamily="34" charset="-120"/>
                <a:ea typeface="Arial Unicode MS" pitchFamily="34" charset="-120"/>
                <a:cs typeface="Arial Unicode MS" pitchFamily="34" charset="-120"/>
              </a:endParaRPr>
            </a:p>
          </p:txBody>
        </p:sp>
        <p:cxnSp>
          <p:nvCxnSpPr>
            <p:cNvPr id="54" name="Straight Connector 6"/>
            <p:cNvCxnSpPr/>
            <p:nvPr/>
          </p:nvCxnSpPr>
          <p:spPr>
            <a:xfrm>
              <a:off x="2179064" y="2071680"/>
              <a:ext cx="1285412" cy="16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7"/>
            <p:cNvCxnSpPr/>
            <p:nvPr/>
          </p:nvCxnSpPr>
          <p:spPr>
            <a:xfrm>
              <a:off x="2179064" y="2643184"/>
              <a:ext cx="1285412" cy="16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58632319"/>
      </p:ext>
    </p:extLst>
  </p:cSld>
  <p:clrMapOvr>
    <a:masterClrMapping/>
  </p:clrMapOvr>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End slides_external">
    <p:spTree>
      <p:nvGrpSpPr>
        <p:cNvPr id="1" name=""/>
        <p:cNvGrpSpPr/>
        <p:nvPr/>
      </p:nvGrpSpPr>
      <p:grpSpPr>
        <a:xfrm>
          <a:off x="0" y="0"/>
          <a:ext cx="0" cy="0"/>
          <a:chOff x="0" y="0"/>
          <a:chExt cx="0" cy="0"/>
        </a:xfrm>
      </p:grpSpPr>
      <p:grpSp>
        <p:nvGrpSpPr>
          <p:cNvPr id="27" name="Group 11"/>
          <p:cNvGrpSpPr>
            <a:grpSpLocks/>
          </p:cNvGrpSpPr>
          <p:nvPr userDrawn="1"/>
        </p:nvGrpSpPr>
        <p:grpSpPr bwMode="auto">
          <a:xfrm>
            <a:off x="7622283" y="358726"/>
            <a:ext cx="1953518" cy="809625"/>
            <a:chOff x="2071670" y="1928803"/>
            <a:chExt cx="1500198" cy="857256"/>
          </a:xfrm>
        </p:grpSpPr>
        <p:sp>
          <p:nvSpPr>
            <p:cNvPr id="28" name="Rectangle 5"/>
            <p:cNvSpPr>
              <a:spLocks noChangeArrowheads="1"/>
            </p:cNvSpPr>
            <p:nvPr/>
          </p:nvSpPr>
          <p:spPr bwMode="auto">
            <a:xfrm>
              <a:off x="2071670" y="1928803"/>
              <a:ext cx="1500198" cy="857256"/>
            </a:xfrm>
            <a:prstGeom prst="rect">
              <a:avLst/>
            </a:prstGeom>
            <a:solidFill>
              <a:schemeClr val="bg1"/>
            </a:solidFill>
            <a:ln w="69850" algn="ctr">
              <a:solidFill>
                <a:srgbClr val="FF0000"/>
              </a:solidFill>
              <a:miter lim="800000"/>
              <a:headEnd/>
              <a:tailEnd/>
            </a:ln>
          </p:spPr>
          <p:txBody>
            <a:bodyPr lIns="101901" tIns="50950" rIns="101901" bIns="50950" anchor="ctr"/>
            <a:lstStyle/>
            <a:p>
              <a:pPr algn="ctr" defTabSz="1001362"/>
              <a:endParaRPr kumimoji="0" lang="en-US">
                <a:solidFill>
                  <a:srgbClr val="FFFFFF"/>
                </a:solidFill>
                <a:latin typeface="Arial Unicode MS" pitchFamily="34" charset="-120"/>
                <a:ea typeface="Arial Unicode MS" pitchFamily="34" charset="-120"/>
                <a:cs typeface="Arial Unicode MS" pitchFamily="34" charset="-120"/>
              </a:endParaRPr>
            </a:p>
          </p:txBody>
        </p:sp>
        <p:sp>
          <p:nvSpPr>
            <p:cNvPr id="29" name="TextBox 6"/>
            <p:cNvSpPr txBox="1">
              <a:spLocks noChangeArrowheads="1"/>
            </p:cNvSpPr>
            <p:nvPr/>
          </p:nvSpPr>
          <p:spPr bwMode="auto">
            <a:xfrm>
              <a:off x="2170802" y="2142277"/>
              <a:ext cx="1301934" cy="480234"/>
            </a:xfrm>
            <a:prstGeom prst="rect">
              <a:avLst/>
            </a:prstGeom>
            <a:noFill/>
            <a:ln w="9525">
              <a:noFill/>
              <a:miter lim="800000"/>
              <a:headEnd/>
              <a:tailEnd/>
            </a:ln>
          </p:spPr>
          <p:txBody>
            <a:bodyPr lIns="0" tIns="0" rIns="0" bIns="0">
              <a:spAutoFit/>
            </a:bodyPr>
            <a:lstStyle/>
            <a:p>
              <a:pPr algn="ctr" defTabSz="1001362"/>
              <a:r>
                <a:rPr kumimoji="0" lang="zh-TW" altLang="en-US" sz="2900" b="1" dirty="0" smtClean="0">
                  <a:solidFill>
                    <a:srgbClr val="FF0000"/>
                  </a:solidFill>
                  <a:latin typeface="華康中黑體" pitchFamily="49" charset="-120"/>
                  <a:ea typeface="華康中黑體" pitchFamily="49" charset="-120"/>
                  <a:cs typeface="Arial Unicode MS" pitchFamily="34" charset="-120"/>
                </a:rPr>
                <a:t>外部使用</a:t>
              </a:r>
              <a:endParaRPr kumimoji="0" lang="en-US" sz="2900" b="1" dirty="0">
                <a:solidFill>
                  <a:srgbClr val="FF0000"/>
                </a:solidFill>
                <a:latin typeface="華康中黑體" pitchFamily="49" charset="-120"/>
                <a:ea typeface="華康中黑體" pitchFamily="49" charset="-120"/>
                <a:cs typeface="Arial Unicode MS" pitchFamily="34" charset="-120"/>
              </a:endParaRPr>
            </a:p>
          </p:txBody>
        </p:sp>
        <p:cxnSp>
          <p:nvCxnSpPr>
            <p:cNvPr id="30" name="Straight Connector 10"/>
            <p:cNvCxnSpPr/>
            <p:nvPr/>
          </p:nvCxnSpPr>
          <p:spPr>
            <a:xfrm>
              <a:off x="2179064" y="2071680"/>
              <a:ext cx="1285412" cy="16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11"/>
            <p:cNvCxnSpPr/>
            <p:nvPr/>
          </p:nvCxnSpPr>
          <p:spPr>
            <a:xfrm>
              <a:off x="2179064" y="2643184"/>
              <a:ext cx="1285412" cy="16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2" name="群組 3"/>
          <p:cNvGrpSpPr/>
          <p:nvPr userDrawn="1"/>
        </p:nvGrpSpPr>
        <p:grpSpPr>
          <a:xfrm>
            <a:off x="457962" y="2743986"/>
            <a:ext cx="3596272" cy="1571636"/>
            <a:chOff x="452407" y="1071546"/>
            <a:chExt cx="2125070" cy="928694"/>
          </a:xfrm>
        </p:grpSpPr>
        <p:sp>
          <p:nvSpPr>
            <p:cNvPr id="33" name="AutoShape 6"/>
            <p:cNvSpPr>
              <a:spLocks noChangeAspect="1" noChangeArrowheads="1" noTextEdit="1"/>
            </p:cNvSpPr>
            <p:nvPr/>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4" name="Freeform 8"/>
            <p:cNvSpPr>
              <a:spLocks noEditPoints="1"/>
            </p:cNvSpPr>
            <p:nvPr/>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5" name="Freeform 9"/>
            <p:cNvSpPr>
              <a:spLocks noEditPoints="1"/>
            </p:cNvSpPr>
            <p:nvPr/>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6" name="Rectangle 10"/>
            <p:cNvSpPr>
              <a:spLocks noChangeArrowheads="1"/>
            </p:cNvSpPr>
            <p:nvPr/>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7" name="Freeform 11"/>
            <p:cNvSpPr>
              <a:spLocks noEditPoints="1"/>
            </p:cNvSpPr>
            <p:nvPr/>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8" name="Rectangle 12"/>
            <p:cNvSpPr>
              <a:spLocks noChangeArrowheads="1"/>
            </p:cNvSpPr>
            <p:nvPr/>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39" name="Rectangle 13"/>
            <p:cNvSpPr>
              <a:spLocks noChangeArrowheads="1"/>
            </p:cNvSpPr>
            <p:nvPr/>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0" name="Freeform 14"/>
            <p:cNvSpPr>
              <a:spLocks/>
            </p:cNvSpPr>
            <p:nvPr/>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1" name="Freeform 15"/>
            <p:cNvSpPr>
              <a:spLocks/>
            </p:cNvSpPr>
            <p:nvPr/>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2" name="Freeform 16"/>
            <p:cNvSpPr>
              <a:spLocks/>
            </p:cNvSpPr>
            <p:nvPr/>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3" name="Freeform 17"/>
            <p:cNvSpPr>
              <a:spLocks noEditPoints="1"/>
            </p:cNvSpPr>
            <p:nvPr/>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4" name="Freeform 18"/>
            <p:cNvSpPr>
              <a:spLocks noEditPoints="1"/>
            </p:cNvSpPr>
            <p:nvPr/>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5" name="Freeform 19"/>
            <p:cNvSpPr>
              <a:spLocks noEditPoints="1"/>
            </p:cNvSpPr>
            <p:nvPr/>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6" name="Freeform 20"/>
            <p:cNvSpPr>
              <a:spLocks noEditPoints="1"/>
            </p:cNvSpPr>
            <p:nvPr/>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sp>
          <p:nvSpPr>
            <p:cNvPr id="47" name="Freeform 21"/>
            <p:cNvSpPr>
              <a:spLocks noEditPoints="1"/>
            </p:cNvSpPr>
            <p:nvPr/>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ea typeface="微軟正黑體"/>
                <a:cs typeface="Arial" charset="0"/>
              </a:endParaRPr>
            </a:p>
          </p:txBody>
        </p:sp>
      </p:grpSp>
      <p:sp>
        <p:nvSpPr>
          <p:cNvPr id="48" name="TextBox 1"/>
          <p:cNvSpPr txBox="1"/>
          <p:nvPr userDrawn="1"/>
        </p:nvSpPr>
        <p:spPr>
          <a:xfrm>
            <a:off x="448706" y="4679207"/>
            <a:ext cx="8253696" cy="2585323"/>
          </a:xfrm>
          <a:prstGeom prst="rect">
            <a:avLst/>
          </a:prstGeom>
          <a:noFill/>
        </p:spPr>
        <p:txBody>
          <a:bodyPr wrap="square" lIns="0" tIns="0" rIns="0" bIns="0" rtlCol="0">
            <a:spAutoFit/>
          </a:bodyPr>
          <a:lstStyle>
            <a:defPPr>
              <a:defRPr lang="en-US"/>
            </a:defPPr>
            <a:lvl1pPr algn="l" rtl="0" fontAlgn="base">
              <a:spcBef>
                <a:spcPct val="0"/>
              </a:spcBef>
              <a:spcAft>
                <a:spcPct val="0"/>
              </a:spcAft>
              <a:defRPr sz="2000" kern="1200">
                <a:solidFill>
                  <a:schemeClr val="tx1"/>
                </a:solidFill>
                <a:latin typeface="Arial" charset="0"/>
                <a:ea typeface="+mn-ea"/>
                <a:cs typeface="Arial" charset="0"/>
              </a:defRPr>
            </a:lvl1pPr>
            <a:lvl2pPr marL="457200" algn="l" rtl="0" fontAlgn="base">
              <a:spcBef>
                <a:spcPct val="0"/>
              </a:spcBef>
              <a:spcAft>
                <a:spcPct val="0"/>
              </a:spcAft>
              <a:defRPr sz="2000" kern="1200">
                <a:solidFill>
                  <a:schemeClr val="tx1"/>
                </a:solidFill>
                <a:latin typeface="Arial" charset="0"/>
                <a:ea typeface="+mn-ea"/>
                <a:cs typeface="Arial" charset="0"/>
              </a:defRPr>
            </a:lvl2pPr>
            <a:lvl3pPr marL="914400" algn="l" rtl="0" fontAlgn="base">
              <a:spcBef>
                <a:spcPct val="0"/>
              </a:spcBef>
              <a:spcAft>
                <a:spcPct val="0"/>
              </a:spcAft>
              <a:defRPr sz="2000" kern="1200">
                <a:solidFill>
                  <a:schemeClr val="tx1"/>
                </a:solidFill>
                <a:latin typeface="Arial" charset="0"/>
                <a:ea typeface="+mn-ea"/>
                <a:cs typeface="Arial" charset="0"/>
              </a:defRPr>
            </a:lvl3pPr>
            <a:lvl4pPr marL="1371600" algn="l" rtl="0" fontAlgn="base">
              <a:spcBef>
                <a:spcPct val="0"/>
              </a:spcBef>
              <a:spcAft>
                <a:spcPct val="0"/>
              </a:spcAft>
              <a:defRPr sz="2000" kern="1200">
                <a:solidFill>
                  <a:schemeClr val="tx1"/>
                </a:solidFill>
                <a:latin typeface="Arial" charset="0"/>
                <a:ea typeface="+mn-ea"/>
                <a:cs typeface="Arial" charset="0"/>
              </a:defRPr>
            </a:lvl4pPr>
            <a:lvl5pPr marL="1828800" algn="l"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r>
              <a:rPr kumimoji="0" lang="zh-TW" altLang="en-US" sz="800" b="1" dirty="0">
                <a:solidFill>
                  <a:srgbClr val="00A1DE"/>
                </a:solidFill>
                <a:latin typeface="華康中黑體" pitchFamily="49" charset="-120"/>
                <a:ea typeface="華康中黑體" pitchFamily="49" charset="-120"/>
                <a:cs typeface="Arial Unicode MS" pitchFamily="34" charset="-122"/>
              </a:rPr>
              <a:t>關於德勤全球</a:t>
            </a:r>
            <a:endParaRPr kumimoji="0" lang="en-US" altLang="zh-TW" sz="800" b="1" dirty="0">
              <a:solidFill>
                <a:srgbClr val="00A1DE"/>
              </a:solidFill>
              <a:latin typeface="華康中黑體" pitchFamily="49" charset="-120"/>
              <a:ea typeface="華康中黑體" pitchFamily="49" charset="-120"/>
              <a:cs typeface="Arial Unicode MS" pitchFamily="34" charset="-122"/>
            </a:endParaRPr>
          </a:p>
          <a:p>
            <a:r>
              <a:rPr kumimoji="0" lang="en-US" altLang="zh-TW" sz="800" dirty="0" smtClean="0">
                <a:solidFill>
                  <a:srgbClr val="002776"/>
                </a:solidFill>
                <a:latin typeface="微軟正黑體"/>
                <a:cs typeface="Arial Unicode MS" pitchFamily="34" charset="-122"/>
              </a:rPr>
              <a:t>Deloitte</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德勤”）泛指德勤有限公司（一家根據英國法律組成的私人擔保有限公司，以下稱 “德勤有限公司”</a:t>
            </a:r>
            <a:r>
              <a:rPr kumimoji="0" lang="en-US" altLang="zh-TW" sz="800" dirty="0" smtClean="0">
                <a:solidFill>
                  <a:srgbClr val="002776"/>
                </a:solidFill>
                <a:latin typeface="華康中黑體" pitchFamily="49" charset="-120"/>
                <a:ea typeface="華康中黑體" pitchFamily="49" charset="-120"/>
                <a:cs typeface="Arial Unicode MS" pitchFamily="34" charset="-122"/>
              </a:rPr>
              <a:t>) </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以及其一家或多</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家會員</a:t>
            </a:r>
            <a:r>
              <a:rPr kumimoji="0" lang="zh-TW" altLang="en-US" sz="800" dirty="0">
                <a:solidFill>
                  <a:srgbClr val="002776"/>
                </a:solidFill>
                <a:latin typeface="華康中黑體" pitchFamily="49" charset="-120"/>
                <a:ea typeface="華康中黑體" pitchFamily="49" charset="-120"/>
                <a:cs typeface="Arial Unicode MS" pitchFamily="34" charset="-122"/>
              </a:rPr>
              <a:t>所。每</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一個</a:t>
            </a:r>
            <a:r>
              <a:rPr kumimoji="0" lang="zh-TW" altLang="en-US" sz="800" dirty="0">
                <a:solidFill>
                  <a:srgbClr val="002776"/>
                </a:solidFill>
                <a:latin typeface="華康中黑體" pitchFamily="49" charset="-120"/>
                <a:ea typeface="華康中黑體" pitchFamily="49" charset="-120"/>
                <a:cs typeface="Arial Unicode MS" pitchFamily="34" charset="-122"/>
              </a:rPr>
              <a:t>會</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員</a:t>
            </a:r>
            <a:r>
              <a:rPr kumimoji="0" lang="zh-TW" altLang="en-US" sz="800" dirty="0">
                <a:solidFill>
                  <a:srgbClr val="002776"/>
                </a:solidFill>
                <a:latin typeface="華康中黑體" pitchFamily="49" charset="-120"/>
                <a:ea typeface="華康中黑體" pitchFamily="49" charset="-120"/>
                <a:cs typeface="Arial Unicode MS" pitchFamily="34" charset="-122"/>
              </a:rPr>
              <a:t>所均為具有獨立法律地位的法律實體。請</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參閱 </a:t>
            </a:r>
            <a:r>
              <a:rPr kumimoji="0" lang="en-US" altLang="zh-TW" sz="800" dirty="0" smtClean="0">
                <a:solidFill>
                  <a:srgbClr val="002776"/>
                </a:solidFill>
                <a:latin typeface="微軟正黑體"/>
                <a:cs typeface="Arial Unicode MS" pitchFamily="34" charset="-122"/>
                <a:hlinkClick r:id="rId2"/>
              </a:rPr>
              <a:t>www.deloitte.com.tw/tw/about</a:t>
            </a:r>
            <a:r>
              <a:rPr kumimoji="0" lang="en-US" altLang="zh-TW" sz="800" dirty="0" smtClean="0">
                <a:solidFill>
                  <a:srgbClr val="002776"/>
                </a:solidFill>
                <a:latin typeface="微軟正黑體"/>
                <a:cs typeface="Arial Unicode MS" pitchFamily="34" charset="-122"/>
              </a:rPr>
              <a:t> </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中</a:t>
            </a:r>
            <a:r>
              <a:rPr kumimoji="0" lang="zh-TW" altLang="en-US" sz="800" dirty="0">
                <a:solidFill>
                  <a:srgbClr val="002776"/>
                </a:solidFill>
                <a:latin typeface="華康中黑體" pitchFamily="49" charset="-120"/>
                <a:ea typeface="華康中黑體" pitchFamily="49" charset="-120"/>
                <a:cs typeface="Arial Unicode MS" pitchFamily="34" charset="-122"/>
              </a:rPr>
              <a:t>有關德勤有限公司及其會員所法律結構的詳細描述。</a:t>
            </a:r>
          </a:p>
          <a:p>
            <a:endParaRPr kumimoji="0" lang="zh-TW" altLang="en-US"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德勤為各行各業的上市及非上市客戶提供審計、稅務、企業管理諮詢及財務諮詢服務。德</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勤</a:t>
            </a:r>
            <a:r>
              <a:rPr kumimoji="0" lang="zh-TW" altLang="en-US" sz="800" dirty="0">
                <a:solidFill>
                  <a:srgbClr val="002776"/>
                </a:solidFill>
                <a:latin typeface="華康中黑體" pitchFamily="49" charset="-120"/>
                <a:ea typeface="華康中黑體" pitchFamily="49" charset="-120"/>
                <a:cs typeface="Arial Unicode MS" pitchFamily="34" charset="-122"/>
              </a:rPr>
              <a:t>會</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員</a:t>
            </a:r>
            <a:r>
              <a:rPr kumimoji="0" lang="zh-TW" altLang="en-US" sz="800" dirty="0">
                <a:solidFill>
                  <a:srgbClr val="002776"/>
                </a:solidFill>
                <a:latin typeface="華康中黑體" pitchFamily="49" charset="-120"/>
                <a:ea typeface="華康中黑體" pitchFamily="49" charset="-120"/>
                <a:cs typeface="Arial Unicode MS" pitchFamily="34" charset="-122"/>
              </a:rPr>
              <a:t>所網絡遍及全球逾</a:t>
            </a:r>
            <a:r>
              <a:rPr kumimoji="0" lang="en-US" altLang="zh-TW" sz="800" dirty="0">
                <a:solidFill>
                  <a:srgbClr val="002776"/>
                </a:solidFill>
                <a:latin typeface="微軟正黑體"/>
                <a:cs typeface="Arial Unicode MS" pitchFamily="34" charset="-122"/>
              </a:rPr>
              <a:t>150</a:t>
            </a:r>
            <a:r>
              <a:rPr kumimoji="0" lang="zh-TW" altLang="en-US" sz="800" dirty="0">
                <a:solidFill>
                  <a:srgbClr val="002776"/>
                </a:solidFill>
                <a:latin typeface="華康中黑體" pitchFamily="49" charset="-120"/>
                <a:ea typeface="華康中黑體" pitchFamily="49" charset="-120"/>
                <a:cs typeface="Arial Unicode MS" pitchFamily="34" charset="-122"/>
              </a:rPr>
              <a:t>個國家，憑藉其世界一流和優質專業服務，為客戶提供應對最複雜業務挑戰所需的深入見解。德勤</a:t>
            </a:r>
            <a:r>
              <a:rPr kumimoji="0" lang="zh-TW" altLang="en-US" sz="800" dirty="0" smtClean="0">
                <a:solidFill>
                  <a:srgbClr val="002776"/>
                </a:solidFill>
                <a:latin typeface="華康中黑體" pitchFamily="49" charset="-120"/>
                <a:ea typeface="華康中黑體" pitchFamily="49" charset="-120"/>
                <a:cs typeface="Arial Unicode MS" pitchFamily="34" charset="-122"/>
              </a:rPr>
              <a:t>逾</a:t>
            </a:r>
            <a:r>
              <a:rPr kumimoji="0" lang="en-US" altLang="zh-TW" sz="800" dirty="0" smtClean="0">
                <a:solidFill>
                  <a:srgbClr val="002776"/>
                </a:solidFill>
                <a:latin typeface="微軟正黑體"/>
                <a:cs typeface="Arial Unicode MS" pitchFamily="34" charset="-122"/>
              </a:rPr>
              <a:t>200,000</a:t>
            </a:r>
            <a:r>
              <a:rPr kumimoji="0" lang="zh-TW" altLang="en-US" sz="800" dirty="0">
                <a:solidFill>
                  <a:srgbClr val="002776"/>
                </a:solidFill>
                <a:latin typeface="華康中黑體" pitchFamily="49" charset="-120"/>
                <a:ea typeface="華康中黑體" pitchFamily="49" charset="-120"/>
                <a:cs typeface="Arial Unicode MS" pitchFamily="34" charset="-122"/>
              </a:rPr>
              <a:t>名專業人士致力於追求卓越，樹立典範。</a:t>
            </a:r>
          </a:p>
          <a:p>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b="1" dirty="0">
                <a:solidFill>
                  <a:srgbClr val="00A1DE"/>
                </a:solidFill>
                <a:latin typeface="華康中黑體" pitchFamily="49" charset="-120"/>
                <a:ea typeface="華康中黑體" pitchFamily="49" charset="-120"/>
                <a:cs typeface="Arial Unicode MS" pitchFamily="34" charset="-122"/>
              </a:rPr>
              <a:t>關於德勤大中華</a:t>
            </a:r>
            <a:endParaRPr kumimoji="0" lang="en-US" altLang="zh-TW" sz="800" b="1" dirty="0">
              <a:solidFill>
                <a:srgbClr val="00A1DE"/>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作為其中一所具領導地位的專業服務事務所，我們在大中華設有</a:t>
            </a:r>
            <a:r>
              <a:rPr kumimoji="0" lang="en-US" altLang="zh-TW" sz="800" dirty="0">
                <a:solidFill>
                  <a:srgbClr val="002776"/>
                </a:solidFill>
                <a:latin typeface="微軟正黑體"/>
                <a:cs typeface="Arial Unicode MS" pitchFamily="34" charset="-122"/>
              </a:rPr>
              <a:t>21</a:t>
            </a:r>
            <a:r>
              <a:rPr kumimoji="0" lang="zh-TW" altLang="en-US" sz="800" dirty="0">
                <a:solidFill>
                  <a:srgbClr val="002776"/>
                </a:solidFill>
                <a:latin typeface="華康中黑體" pitchFamily="49" charset="-120"/>
                <a:ea typeface="華康中黑體" pitchFamily="49" charset="-120"/>
                <a:cs typeface="Arial Unicode MS" pitchFamily="34" charset="-122"/>
              </a:rPr>
              <a:t>個辦事處分佈於北京、香港、上海、台北、重慶、大連、廣州、杭州、哈爾濱、新竹、濟南、高雄、澳門、南京、深圳、蘇州、台中、 台南、天津、武漢和廈門。我們擁有近</a:t>
            </a:r>
            <a:r>
              <a:rPr kumimoji="0" lang="en-US" altLang="zh-TW" sz="800" dirty="0">
                <a:solidFill>
                  <a:srgbClr val="002776"/>
                </a:solidFill>
                <a:latin typeface="微軟正黑體"/>
                <a:cs typeface="Arial Unicode MS" pitchFamily="34" charset="-122"/>
              </a:rPr>
              <a:t>13,500</a:t>
            </a:r>
            <a:r>
              <a:rPr kumimoji="0" lang="zh-TW" altLang="en-US" sz="800" dirty="0">
                <a:solidFill>
                  <a:srgbClr val="002776"/>
                </a:solidFill>
                <a:latin typeface="華康中黑體" pitchFamily="49" charset="-120"/>
                <a:ea typeface="華康中黑體" pitchFamily="49" charset="-120"/>
                <a:cs typeface="Arial Unicode MS" pitchFamily="34" charset="-122"/>
              </a:rPr>
              <a:t>名員工，按照當地適用法規以合作方式服務客戶。</a:t>
            </a:r>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endParaRPr kumimoji="0" lang="en-US" altLang="zh-TW"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b="1" dirty="0" smtClean="0">
                <a:solidFill>
                  <a:srgbClr val="00A1DE"/>
                </a:solidFill>
                <a:latin typeface="華康中黑體" pitchFamily="49" charset="-120"/>
                <a:ea typeface="華康中黑體" pitchFamily="49" charset="-120"/>
                <a:cs typeface="Arial Unicode MS" pitchFamily="34" charset="-122"/>
              </a:rPr>
              <a:t>關於勤業眾信</a:t>
            </a:r>
            <a:endParaRPr kumimoji="0" lang="en-US" altLang="zh-TW" sz="800" b="1" dirty="0" smtClean="0">
              <a:solidFill>
                <a:srgbClr val="00A1DE"/>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勤業眾信係指勤業眾信聯合會計師事務所</a:t>
            </a:r>
            <a:r>
              <a:rPr kumimoji="0" lang="en-US" altLang="zh-TW" sz="800" dirty="0">
                <a:solidFill>
                  <a:srgbClr val="002776"/>
                </a:solidFill>
                <a:latin typeface="微軟正黑體"/>
                <a:cs typeface="Arial Unicode MS" pitchFamily="34" charset="-122"/>
              </a:rPr>
              <a:t>(Deloitte &amp; Touche)</a:t>
            </a:r>
            <a:r>
              <a:rPr kumimoji="0" lang="zh-TW" altLang="en-US" sz="800" dirty="0">
                <a:solidFill>
                  <a:srgbClr val="002776"/>
                </a:solidFill>
                <a:latin typeface="華康中黑體" pitchFamily="49" charset="-120"/>
                <a:ea typeface="華康中黑體" pitchFamily="49" charset="-120"/>
                <a:cs typeface="Arial Unicode MS" pitchFamily="34" charset="-122"/>
              </a:rPr>
              <a:t>及其關係機構，為德勤有限公司</a:t>
            </a:r>
            <a:r>
              <a:rPr kumimoji="0" lang="en-US" altLang="zh-TW" sz="800" dirty="0">
                <a:solidFill>
                  <a:srgbClr val="002776"/>
                </a:solidFill>
                <a:latin typeface="微軟正黑體"/>
                <a:cs typeface="Arial Unicode MS" pitchFamily="34" charset="-122"/>
              </a:rPr>
              <a:t>(Deloitte Touche Tohmatsu Limited)</a:t>
            </a:r>
            <a:r>
              <a:rPr kumimoji="0" lang="zh-TW" altLang="en-US" sz="800" dirty="0">
                <a:solidFill>
                  <a:srgbClr val="002776"/>
                </a:solidFill>
                <a:latin typeface="華康中黑體" pitchFamily="49" charset="-120"/>
                <a:ea typeface="華康中黑體" pitchFamily="49" charset="-120"/>
                <a:cs typeface="Arial Unicode MS" pitchFamily="34" charset="-122"/>
              </a:rPr>
              <a:t>之會員。集團成員包括勤業眾信聯合會計師事務所、勤業眾信管理顧問股份有限公司、勤業眾信財稅顧問股份有限公司、德勤財務顧問股份有限公司，及德勤商務法律事務所</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endParaRPr kumimoji="0" lang="zh-TW" altLang="en-US" sz="800" dirty="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勤業眾信以卓越的客戶服務、優秀的人才、完善的訓練及嚴謹的查核於業界有著良好聲譽。透過德勤有限公司之資源，提供客戶全球化的服務，包括赴海外上市或籌集資金、海外企業回台掛牌、</a:t>
            </a:r>
            <a:r>
              <a:rPr kumimoji="0" lang="en-US" altLang="zh-TW" sz="800" dirty="0">
                <a:solidFill>
                  <a:srgbClr val="002776"/>
                </a:solidFill>
                <a:latin typeface="微軟正黑體"/>
                <a:cs typeface="Arial Unicode MS" pitchFamily="34" charset="-122"/>
              </a:rPr>
              <a:t>IFRS</a:t>
            </a:r>
            <a:r>
              <a:rPr kumimoji="0" lang="zh-TW" altLang="en-US" sz="800" dirty="0">
                <a:solidFill>
                  <a:srgbClr val="002776"/>
                </a:solidFill>
                <a:latin typeface="華康中黑體" pitchFamily="49" charset="-120"/>
                <a:ea typeface="華康中黑體" pitchFamily="49" charset="-120"/>
                <a:cs typeface="Arial Unicode MS" pitchFamily="34" charset="-122"/>
              </a:rPr>
              <a:t>導入服務、中國大陸投資等</a:t>
            </a:r>
            <a:r>
              <a:rPr kumimoji="0" lang="zh-TW" altLang="en-US" sz="800" dirty="0" smtClean="0">
                <a:solidFill>
                  <a:srgbClr val="002776"/>
                </a:solidFill>
                <a:latin typeface="華康中黑體" pitchFamily="49" charset="-120"/>
                <a:ea typeface="華康中黑體" pitchFamily="49" charset="-120"/>
                <a:cs typeface="Arial Unicode MS" pitchFamily="34" charset="-122"/>
              </a:rPr>
              <a:t>。</a:t>
            </a:r>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endParaRPr kumimoji="0" lang="en-US" altLang="zh-TW" sz="800" dirty="0" smtClean="0">
              <a:solidFill>
                <a:srgbClr val="002776"/>
              </a:solidFill>
              <a:latin typeface="華康中黑體" pitchFamily="49" charset="-120"/>
              <a:ea typeface="華康中黑體" pitchFamily="49" charset="-120"/>
              <a:cs typeface="Arial Unicode MS" pitchFamily="34" charset="-122"/>
            </a:endParaRPr>
          </a:p>
          <a:p>
            <a:r>
              <a:rPr kumimoji="0" lang="zh-TW" altLang="en-US" sz="800" dirty="0">
                <a:solidFill>
                  <a:srgbClr val="002776"/>
                </a:solidFill>
                <a:latin typeface="華康中黑體" pitchFamily="49" charset="-120"/>
                <a:ea typeface="華康中黑體" pitchFamily="49" charset="-120"/>
                <a:cs typeface="Arial Unicode MS" pitchFamily="34" charset="-122"/>
              </a:rPr>
              <a:t>本文件中所含數據乃</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一般性資訊，</a:t>
            </a:r>
            <a:r>
              <a:rPr kumimoji="0" lang="zh-TW" altLang="en-US" sz="800" dirty="0">
                <a:solidFill>
                  <a:srgbClr val="002776"/>
                </a:solidFill>
                <a:latin typeface="華康中黑體" pitchFamily="49" charset="-120"/>
                <a:ea typeface="華康中黑體" pitchFamily="49" charset="-120"/>
                <a:cs typeface="Arial Unicode MS" pitchFamily="34" charset="-122"/>
              </a:rPr>
              <a:t>故此</a:t>
            </a:r>
            <a:r>
              <a:rPr kumimoji="0" lang="zh-TW" altLang="en-US" sz="800" dirty="0" smtClean="0">
                <a:solidFill>
                  <a:srgbClr val="002776"/>
                </a:solidFill>
                <a:latin typeface="華康中黑體" pitchFamily="49" charset="-120"/>
                <a:ea typeface="華康中黑體" pitchFamily="49" charset="-120"/>
                <a:cs typeface="Arial Unicode MS" pitchFamily="34" charset="-122"/>
              </a:rPr>
              <a:t>，並不</a:t>
            </a:r>
            <a:r>
              <a:rPr kumimoji="0" lang="zh-TW" altLang="en-US" sz="800" dirty="0">
                <a:solidFill>
                  <a:srgbClr val="002776"/>
                </a:solidFill>
                <a:latin typeface="華康中黑體" pitchFamily="49" charset="-120"/>
                <a:ea typeface="華康中黑體" pitchFamily="49" charset="-120"/>
                <a:cs typeface="Arial Unicode MS" pitchFamily="34" charset="-122"/>
              </a:rPr>
              <a:t>構成任何德勤有限公司、</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其會員</a:t>
            </a:r>
            <a:r>
              <a:rPr kumimoji="0" lang="zh-TW" altLang="en-US" sz="800" dirty="0">
                <a:solidFill>
                  <a:srgbClr val="002776"/>
                </a:solidFill>
                <a:latin typeface="華康中黑體" pitchFamily="49" charset="-120"/>
                <a:ea typeface="華康中黑體" pitchFamily="49" charset="-120"/>
                <a:cs typeface="Arial Unicode MS" pitchFamily="34" charset="-122"/>
              </a:rPr>
              <a:t>所或關係機構</a:t>
            </a:r>
            <a:r>
              <a:rPr kumimoji="0" lang="en-US" altLang="zh-TW"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統稱爲 </a:t>
            </a:r>
            <a:r>
              <a:rPr kumimoji="0" lang="en-US" altLang="zh-TW"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smtClean="0">
                <a:solidFill>
                  <a:srgbClr val="002776"/>
                </a:solidFill>
                <a:latin typeface="華康中黑體" pitchFamily="49" charset="-120"/>
                <a:ea typeface="華康中黑體" pitchFamily="49" charset="-120"/>
                <a:cs typeface="Arial Unicode MS" pitchFamily="34" charset="-122"/>
              </a:rPr>
              <a:t>德</a:t>
            </a:r>
            <a:r>
              <a:rPr kumimoji="0" lang="zh-TW" altLang="en-US" sz="800" dirty="0">
                <a:solidFill>
                  <a:srgbClr val="002776"/>
                </a:solidFill>
                <a:latin typeface="華康中黑體" pitchFamily="49" charset="-120"/>
                <a:ea typeface="華康中黑體" pitchFamily="49" charset="-120"/>
                <a:cs typeface="Arial Unicode MS" pitchFamily="34" charset="-122"/>
              </a:rPr>
              <a:t>勤網</a:t>
            </a:r>
            <a:r>
              <a:rPr kumimoji="0" lang="zh-TW" altLang="en-US" sz="800" dirty="0" smtClean="0">
                <a:solidFill>
                  <a:srgbClr val="002776"/>
                </a:solidFill>
                <a:latin typeface="華康中黑體" pitchFamily="49" charset="-120"/>
                <a:ea typeface="華康中黑體" pitchFamily="49" charset="-120"/>
                <a:cs typeface="Arial Unicode MS" pitchFamily="34" charset="-122"/>
              </a:rPr>
              <a:t>絡</a:t>
            </a:r>
            <a:r>
              <a:rPr kumimoji="0" lang="en-US" altLang="zh-TW" sz="800" dirty="0" smtClean="0">
                <a:solidFill>
                  <a:srgbClr val="002776"/>
                </a:solidFill>
                <a:latin typeface="華康中黑體" pitchFamily="49" charset="-120"/>
                <a:ea typeface="華康中黑體" pitchFamily="49" charset="-120"/>
                <a:cs typeface="Arial Unicode MS" pitchFamily="34" charset="-122"/>
              </a:rPr>
              <a:t>”)</a:t>
            </a:r>
            <a:r>
              <a:rPr kumimoji="0" lang="zh-TW" altLang="en-US" sz="800" dirty="0">
                <a:solidFill>
                  <a:srgbClr val="002776"/>
                </a:solidFill>
                <a:latin typeface="華康中黑體" pitchFamily="49" charset="-120"/>
                <a:ea typeface="華康中黑體" pitchFamily="49" charset="-120"/>
                <a:cs typeface="Arial Unicode MS" pitchFamily="34" charset="-122"/>
              </a:rPr>
              <a:t>提供任何專業建議或服務。在做出任何可能影響自身財務或業務的决策</a:t>
            </a:r>
            <a:r>
              <a:rPr kumimoji="0" lang="zh-TW" altLang="en-US" sz="800" dirty="0" smtClean="0">
                <a:solidFill>
                  <a:srgbClr val="002776"/>
                </a:solidFill>
                <a:latin typeface="華康中黑體" pitchFamily="49" charset="-120"/>
                <a:ea typeface="華康中黑體" pitchFamily="49" charset="-120"/>
                <a:cs typeface="Arial Unicode MS" pitchFamily="34" charset="-122"/>
              </a:rPr>
              <a:t>或採取</a:t>
            </a:r>
            <a:r>
              <a:rPr kumimoji="0" lang="zh-TW" altLang="en-US" sz="800" dirty="0">
                <a:solidFill>
                  <a:srgbClr val="002776"/>
                </a:solidFill>
                <a:latin typeface="華康中黑體" pitchFamily="49" charset="-120"/>
                <a:ea typeface="華康中黑體" pitchFamily="49" charset="-120"/>
                <a:cs typeface="Arial Unicode MS" pitchFamily="34" charset="-122"/>
              </a:rPr>
              <a:t>任何相關行動前，請</a:t>
            </a:r>
            <a:r>
              <a:rPr kumimoji="0" lang="zh-TW" altLang="en-US" sz="800" dirty="0" smtClean="0">
                <a:solidFill>
                  <a:srgbClr val="002776"/>
                </a:solidFill>
                <a:latin typeface="華康中黑體" pitchFamily="49" charset="-120"/>
                <a:ea typeface="華康中黑體" pitchFamily="49" charset="-120"/>
                <a:cs typeface="Arial Unicode MS" pitchFamily="34" charset="-122"/>
              </a:rPr>
              <a:t>諮詢專業</a:t>
            </a:r>
            <a:r>
              <a:rPr kumimoji="0" lang="zh-TW" altLang="en-US" sz="800" dirty="0">
                <a:solidFill>
                  <a:srgbClr val="002776"/>
                </a:solidFill>
                <a:latin typeface="華康中黑體" pitchFamily="49" charset="-120"/>
                <a:ea typeface="華康中黑體" pitchFamily="49" charset="-120"/>
                <a:cs typeface="Arial Unicode MS" pitchFamily="34" charset="-122"/>
              </a:rPr>
              <a:t>顧問。任何德勤網絡內的機構不對任何方因使用本文件而導致的任何損失承擔責任。</a:t>
            </a:r>
          </a:p>
          <a:p>
            <a:endParaRPr kumimoji="0" lang="zh-TW" altLang="en-US" sz="800" dirty="0">
              <a:solidFill>
                <a:srgbClr val="002776"/>
              </a:solidFill>
              <a:latin typeface="華康中黑體" pitchFamily="49" charset="-120"/>
              <a:ea typeface="華康中黑體" pitchFamily="49" charset="-120"/>
              <a:cs typeface="Arial Unicode MS" pitchFamily="34" charset="-122"/>
            </a:endParaRPr>
          </a:p>
        </p:txBody>
      </p:sp>
      <p:pic>
        <p:nvPicPr>
          <p:cNvPr id="49" name="Picture 2" descr="C:\Users\molin\Desktop\generator.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816975" y="6396232"/>
            <a:ext cx="784224" cy="784224"/>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7"/>
          <p:cNvSpPr>
            <a:spLocks noChangeArrowheads="1"/>
          </p:cNvSpPr>
          <p:nvPr userDrawn="1"/>
        </p:nvSpPr>
        <p:spPr bwMode="auto">
          <a:xfrm>
            <a:off x="7111999" y="7429624"/>
            <a:ext cx="2544763" cy="163513"/>
          </a:xfrm>
          <a:prstGeom prst="rect">
            <a:avLst/>
          </a:prstGeom>
          <a:noFill/>
          <a:ln w="25400" algn="ctr">
            <a:noFill/>
            <a:miter lim="800000"/>
            <a:headEnd/>
            <a:tailEnd/>
          </a:ln>
        </p:spPr>
        <p:txBody>
          <a:bodyPr lIns="0" tIns="0" rIns="0" bIns="0"/>
          <a:lstStyle/>
          <a:p>
            <a:pPr algn="r" defTabSz="940530">
              <a:defRPr/>
            </a:pPr>
            <a:r>
              <a:rPr kumimoji="0" lang="en-US" altLang="zh-TW" sz="900" dirty="0" smtClean="0">
                <a:solidFill>
                  <a:srgbClr val="002060"/>
                </a:solidFill>
                <a:latin typeface="Arial" charset="0"/>
                <a:ea typeface="微軟正黑體"/>
                <a:cs typeface="Arial" charset="0"/>
              </a:rPr>
              <a:t>©2013 </a:t>
            </a:r>
            <a:r>
              <a:rPr kumimoji="0" lang="zh-TW" altLang="en-US" sz="900" dirty="0" smtClean="0">
                <a:solidFill>
                  <a:srgbClr val="002060"/>
                </a:solidFill>
                <a:latin typeface="Arial" charset="0"/>
                <a:ea typeface="微軟正黑體"/>
                <a:cs typeface="Arial" charset="0"/>
              </a:rPr>
              <a:t>勤業眾信版權所有 保留一切權利</a:t>
            </a:r>
            <a:endParaRPr kumimoji="0" lang="en-US" altLang="zh-TW" sz="900" dirty="0" smtClean="0">
              <a:solidFill>
                <a:srgbClr val="002060"/>
              </a:solidFill>
              <a:latin typeface="Arial" charset="0"/>
              <a:ea typeface="微軟正黑體"/>
              <a:cs typeface="Arial" charset="0"/>
            </a:endParaRPr>
          </a:p>
          <a:p>
            <a:pPr algn="r" defTabSz="1001362" fontAlgn="auto">
              <a:lnSpc>
                <a:spcPts val="1200"/>
              </a:lnSpc>
              <a:spcBef>
                <a:spcPts val="0"/>
              </a:spcBef>
              <a:spcAft>
                <a:spcPts val="0"/>
              </a:spcAft>
              <a:defRPr/>
            </a:pPr>
            <a:r>
              <a:rPr kumimoji="0" lang="en-US" altLang="zh-TW" sz="800" kern="0" dirty="0" smtClean="0">
                <a:solidFill>
                  <a:srgbClr val="002776"/>
                </a:solidFill>
                <a:latin typeface="Arial" charset="0"/>
                <a:ea typeface="微軟正黑體"/>
                <a:cs typeface="Arial" charset="0"/>
              </a:rPr>
              <a:t>.</a:t>
            </a:r>
            <a:endParaRPr kumimoji="0" lang="en-US" altLang="zh-TW" sz="800" kern="0" dirty="0">
              <a:solidFill>
                <a:srgbClr val="002776"/>
              </a:solidFill>
              <a:latin typeface="Arial" charset="0"/>
              <a:ea typeface="微軟正黑體"/>
              <a:cs typeface="Arial" charset="0"/>
            </a:endParaRPr>
          </a:p>
        </p:txBody>
      </p:sp>
    </p:spTree>
    <p:extLst>
      <p:ext uri="{BB962C8B-B14F-4D97-AF65-F5344CB8AC3E}">
        <p14:creationId xmlns:p14="http://schemas.microsoft.com/office/powerpoint/2010/main" val="1360589597"/>
      </p:ext>
    </p:extLst>
  </p:cSld>
  <p:clrMapOvr>
    <a:masterClrMapping/>
  </p:clrMapOvr>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100"/>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0601" indent="0" algn="ctr">
              <a:buNone/>
              <a:defRPr>
                <a:solidFill>
                  <a:schemeClr val="tx1">
                    <a:tint val="75000"/>
                  </a:schemeClr>
                </a:solidFill>
              </a:defRPr>
            </a:lvl2pPr>
            <a:lvl3pPr marL="1001197" indent="0" algn="ctr">
              <a:buNone/>
              <a:defRPr>
                <a:solidFill>
                  <a:schemeClr val="tx1">
                    <a:tint val="75000"/>
                  </a:schemeClr>
                </a:solidFill>
              </a:defRPr>
            </a:lvl3pPr>
            <a:lvl4pPr marL="1501796" indent="0" algn="ctr">
              <a:buNone/>
              <a:defRPr>
                <a:solidFill>
                  <a:schemeClr val="tx1">
                    <a:tint val="75000"/>
                  </a:schemeClr>
                </a:solidFill>
              </a:defRPr>
            </a:lvl4pPr>
            <a:lvl5pPr marL="2002397" indent="0" algn="ctr">
              <a:buNone/>
              <a:defRPr>
                <a:solidFill>
                  <a:schemeClr val="tx1">
                    <a:tint val="75000"/>
                  </a:schemeClr>
                </a:solidFill>
              </a:defRPr>
            </a:lvl5pPr>
            <a:lvl6pPr marL="2502974" indent="0" algn="ctr">
              <a:buNone/>
              <a:defRPr>
                <a:solidFill>
                  <a:schemeClr val="tx1">
                    <a:tint val="75000"/>
                  </a:schemeClr>
                </a:solidFill>
              </a:defRPr>
            </a:lvl6pPr>
            <a:lvl7pPr marL="3003585" indent="0" algn="ctr">
              <a:buNone/>
              <a:defRPr>
                <a:solidFill>
                  <a:schemeClr val="tx1">
                    <a:tint val="75000"/>
                  </a:schemeClr>
                </a:solidFill>
              </a:defRPr>
            </a:lvl7pPr>
            <a:lvl8pPr marL="3504176" indent="0" algn="ctr">
              <a:buNone/>
              <a:defRPr>
                <a:solidFill>
                  <a:schemeClr val="tx1">
                    <a:tint val="75000"/>
                  </a:schemeClr>
                </a:solidFill>
              </a:defRPr>
            </a:lvl8pPr>
            <a:lvl9pPr marL="4004771"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a:xfrm>
            <a:off x="502999" y="7205460"/>
            <a:ext cx="2347331" cy="413893"/>
          </a:xfrm>
          <a:prstGeom prst="rect">
            <a:avLst/>
          </a:prstGeom>
        </p:spPr>
        <p:txBody>
          <a:bodyPr lIns="100112" tIns="50048" rIns="100112" bIns="50048"/>
          <a:lstStyle/>
          <a:p>
            <a:fld id="{32B6841D-4159-48FE-B845-D5BE28C50696}" type="datetimeFigureOut">
              <a:rPr kumimoji="0" lang="zh-TW" altLang="en-US" smtClean="0">
                <a:solidFill>
                  <a:srgbClr val="000000"/>
                </a:solidFill>
                <a:latin typeface="Arial" charset="0"/>
                <a:ea typeface="微軟正黑體"/>
                <a:cs typeface="Arial" charset="0"/>
              </a:rPr>
              <a:pPr/>
              <a:t>2013/11/15</a:t>
            </a:fld>
            <a:endParaRPr kumimoji="0" lang="zh-TW" altLang="en-US">
              <a:solidFill>
                <a:srgbClr val="000000"/>
              </a:solidFill>
              <a:latin typeface="Arial" charset="0"/>
              <a:ea typeface="微軟正黑體"/>
              <a:cs typeface="Arial" charset="0"/>
            </a:endParaRPr>
          </a:p>
        </p:txBody>
      </p:sp>
      <p:sp>
        <p:nvSpPr>
          <p:cNvPr id="5" name="頁尾版面配置區 4"/>
          <p:cNvSpPr>
            <a:spLocks noGrp="1"/>
          </p:cNvSpPr>
          <p:nvPr>
            <p:ph type="ftr" sz="quarter" idx="11"/>
          </p:nvPr>
        </p:nvSpPr>
        <p:spPr>
          <a:xfrm>
            <a:off x="3437168" y="7205460"/>
            <a:ext cx="3185663" cy="413893"/>
          </a:xfrm>
          <a:prstGeom prst="rect">
            <a:avLst/>
          </a:prstGeom>
        </p:spPr>
        <p:txBody>
          <a:bodyPr lIns="100112" tIns="50048" rIns="100112" bIns="50048"/>
          <a:lstStyle/>
          <a:p>
            <a:endParaRPr kumimoji="0" lang="zh-TW" altLang="en-US">
              <a:solidFill>
                <a:srgbClr val="000000"/>
              </a:solidFill>
              <a:latin typeface="Arial" charset="0"/>
              <a:ea typeface="微軟正黑體"/>
              <a:cs typeface="Arial" charset="0"/>
            </a:endParaRPr>
          </a:p>
        </p:txBody>
      </p:sp>
      <p:sp>
        <p:nvSpPr>
          <p:cNvPr id="6" name="投影片編號版面配置區 5"/>
          <p:cNvSpPr>
            <a:spLocks noGrp="1"/>
          </p:cNvSpPr>
          <p:nvPr>
            <p:ph type="sldNum" sz="quarter" idx="12"/>
          </p:nvPr>
        </p:nvSpPr>
        <p:spPr/>
        <p:txBody>
          <a:bodyPr/>
          <a:lstStyle/>
          <a:p>
            <a:fld id="{1DCD3A1A-1831-4463-A654-7BB1E27D3E4D}" type="slidenum">
              <a:rPr lang="zh-TW" altLang="en-US">
                <a:solidFill>
                  <a:srgbClr val="002776"/>
                </a:solidFill>
              </a:rPr>
              <a:pPr/>
              <a:t>‹#›</a:t>
            </a:fld>
            <a:endParaRPr lang="zh-TW" altLang="en-US">
              <a:solidFill>
                <a:srgbClr val="002776"/>
              </a:solidFill>
            </a:endParaRPr>
          </a:p>
        </p:txBody>
      </p:sp>
    </p:spTree>
    <p:extLst>
      <p:ext uri="{BB962C8B-B14F-4D97-AF65-F5344CB8AC3E}">
        <p14:creationId xmlns:p14="http://schemas.microsoft.com/office/powerpoint/2010/main" val="87895488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83"/>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1804" indent="0" algn="ctr">
              <a:buNone/>
              <a:defRPr>
                <a:solidFill>
                  <a:schemeClr val="tx1">
                    <a:tint val="75000"/>
                  </a:schemeClr>
                </a:solidFill>
              </a:defRPr>
            </a:lvl2pPr>
            <a:lvl3pPr marL="1003604" indent="0" algn="ctr">
              <a:buNone/>
              <a:defRPr>
                <a:solidFill>
                  <a:schemeClr val="tx1">
                    <a:tint val="75000"/>
                  </a:schemeClr>
                </a:solidFill>
              </a:defRPr>
            </a:lvl3pPr>
            <a:lvl4pPr marL="1505411" indent="0" algn="ctr">
              <a:buNone/>
              <a:defRPr>
                <a:solidFill>
                  <a:schemeClr val="tx1">
                    <a:tint val="75000"/>
                  </a:schemeClr>
                </a:solidFill>
              </a:defRPr>
            </a:lvl4pPr>
            <a:lvl5pPr marL="2007214" indent="0" algn="ctr">
              <a:buNone/>
              <a:defRPr>
                <a:solidFill>
                  <a:schemeClr val="tx1">
                    <a:tint val="75000"/>
                  </a:schemeClr>
                </a:solidFill>
              </a:defRPr>
            </a:lvl5pPr>
            <a:lvl6pPr marL="2509001" indent="0" algn="ctr">
              <a:buNone/>
              <a:defRPr>
                <a:solidFill>
                  <a:schemeClr val="tx1">
                    <a:tint val="75000"/>
                  </a:schemeClr>
                </a:solidFill>
              </a:defRPr>
            </a:lvl6pPr>
            <a:lvl7pPr marL="3010819" indent="0" algn="ctr">
              <a:buNone/>
              <a:defRPr>
                <a:solidFill>
                  <a:schemeClr val="tx1">
                    <a:tint val="75000"/>
                  </a:schemeClr>
                </a:solidFill>
              </a:defRPr>
            </a:lvl7pPr>
            <a:lvl8pPr marL="3512614" indent="0" algn="ctr">
              <a:buNone/>
              <a:defRPr>
                <a:solidFill>
                  <a:schemeClr val="tx1">
                    <a:tint val="75000"/>
                  </a:schemeClr>
                </a:solidFill>
              </a:defRPr>
            </a:lvl8pPr>
            <a:lvl9pPr marL="4014416"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835184469"/>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83192885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94670" y="4995509"/>
            <a:ext cx="8550990" cy="1544000"/>
          </a:xfrm>
        </p:spPr>
        <p:txBody>
          <a:bodyPr anchor="t"/>
          <a:lstStyle>
            <a:lvl1pPr algn="l">
              <a:defRPr sz="45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94670" y="3295056"/>
            <a:ext cx="8550990" cy="1700559"/>
          </a:xfrm>
        </p:spPr>
        <p:txBody>
          <a:bodyPr anchor="b"/>
          <a:lstStyle>
            <a:lvl1pPr marL="0" indent="0">
              <a:buNone/>
              <a:defRPr sz="2200">
                <a:solidFill>
                  <a:schemeClr val="tx1">
                    <a:tint val="75000"/>
                  </a:schemeClr>
                </a:solidFill>
              </a:defRPr>
            </a:lvl1pPr>
            <a:lvl2pPr marL="501804" indent="0">
              <a:buNone/>
              <a:defRPr sz="2000">
                <a:solidFill>
                  <a:schemeClr val="tx1">
                    <a:tint val="75000"/>
                  </a:schemeClr>
                </a:solidFill>
              </a:defRPr>
            </a:lvl2pPr>
            <a:lvl3pPr marL="1003604" indent="0">
              <a:buNone/>
              <a:defRPr sz="1800">
                <a:solidFill>
                  <a:schemeClr val="tx1">
                    <a:tint val="75000"/>
                  </a:schemeClr>
                </a:solidFill>
              </a:defRPr>
            </a:lvl3pPr>
            <a:lvl4pPr marL="1505411" indent="0">
              <a:buNone/>
              <a:defRPr sz="1600">
                <a:solidFill>
                  <a:schemeClr val="tx1">
                    <a:tint val="75000"/>
                  </a:schemeClr>
                </a:solidFill>
              </a:defRPr>
            </a:lvl4pPr>
            <a:lvl5pPr marL="2007214" indent="0">
              <a:buNone/>
              <a:defRPr sz="1600">
                <a:solidFill>
                  <a:schemeClr val="tx1">
                    <a:tint val="75000"/>
                  </a:schemeClr>
                </a:solidFill>
              </a:defRPr>
            </a:lvl5pPr>
            <a:lvl6pPr marL="2509001" indent="0">
              <a:buNone/>
              <a:defRPr sz="1600">
                <a:solidFill>
                  <a:schemeClr val="tx1">
                    <a:tint val="75000"/>
                  </a:schemeClr>
                </a:solidFill>
              </a:defRPr>
            </a:lvl6pPr>
            <a:lvl7pPr marL="3010819" indent="0">
              <a:buNone/>
              <a:defRPr sz="1600">
                <a:solidFill>
                  <a:schemeClr val="tx1">
                    <a:tint val="75000"/>
                  </a:schemeClr>
                </a:solidFill>
              </a:defRPr>
            </a:lvl7pPr>
            <a:lvl8pPr marL="3512614" indent="0">
              <a:buNone/>
              <a:defRPr sz="1600">
                <a:solidFill>
                  <a:schemeClr val="tx1">
                    <a:tint val="75000"/>
                  </a:schemeClr>
                </a:solidFill>
              </a:defRPr>
            </a:lvl8pPr>
            <a:lvl9pPr marL="4014416" indent="0">
              <a:buNone/>
              <a:defRPr sz="16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14129873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4" y="1814039"/>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4039"/>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90259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0" y="1740150"/>
            <a:ext cx="4444908" cy="725212"/>
          </a:xfrm>
        </p:spPr>
        <p:txBody>
          <a:bodyPr anchor="b"/>
          <a:lstStyle>
            <a:lvl1pPr marL="0" indent="0">
              <a:buNone/>
              <a:defRPr sz="2700" b="1"/>
            </a:lvl1pPr>
            <a:lvl2pPr marL="501243" indent="0">
              <a:buNone/>
              <a:defRPr sz="2200" b="1"/>
            </a:lvl2pPr>
            <a:lvl3pPr marL="1002481" indent="0">
              <a:buNone/>
              <a:defRPr sz="2000" b="1"/>
            </a:lvl3pPr>
            <a:lvl4pPr marL="1503723" indent="0">
              <a:buNone/>
              <a:defRPr sz="1800" b="1"/>
            </a:lvl4pPr>
            <a:lvl5pPr marL="2004965" indent="0">
              <a:buNone/>
              <a:defRPr sz="1800" b="1"/>
            </a:lvl5pPr>
            <a:lvl6pPr marL="2506186" indent="0">
              <a:buNone/>
              <a:defRPr sz="1800" b="1"/>
            </a:lvl6pPr>
            <a:lvl7pPr marL="3007441" indent="0">
              <a:buNone/>
              <a:defRPr sz="1800" b="1"/>
            </a:lvl7pPr>
            <a:lvl8pPr marL="3508674" indent="0">
              <a:buNone/>
              <a:defRPr sz="1800" b="1"/>
            </a:lvl8pPr>
            <a:lvl9pPr marL="4009912" indent="0">
              <a:buNone/>
              <a:defRPr sz="1800" b="1"/>
            </a:lvl9pPr>
          </a:lstStyle>
          <a:p>
            <a:pPr lvl="0"/>
            <a:r>
              <a:rPr lang="zh-TW" altLang="en-US" smtClean="0"/>
              <a:t>按一下以編輯母片文字樣式</a:t>
            </a:r>
          </a:p>
        </p:txBody>
      </p:sp>
      <p:sp>
        <p:nvSpPr>
          <p:cNvPr id="4" name="內容版面配置區 3"/>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5110336" y="1740150"/>
            <a:ext cx="4446654" cy="725212"/>
          </a:xfrm>
        </p:spPr>
        <p:txBody>
          <a:bodyPr anchor="b"/>
          <a:lstStyle>
            <a:lvl1pPr marL="0" indent="0">
              <a:buNone/>
              <a:defRPr sz="2700" b="1"/>
            </a:lvl1pPr>
            <a:lvl2pPr marL="501243" indent="0">
              <a:buNone/>
              <a:defRPr sz="2200" b="1"/>
            </a:lvl2pPr>
            <a:lvl3pPr marL="1002481" indent="0">
              <a:buNone/>
              <a:defRPr sz="2000" b="1"/>
            </a:lvl3pPr>
            <a:lvl4pPr marL="1503723" indent="0">
              <a:buNone/>
              <a:defRPr sz="1800" b="1"/>
            </a:lvl4pPr>
            <a:lvl5pPr marL="2004965" indent="0">
              <a:buNone/>
              <a:defRPr sz="1800" b="1"/>
            </a:lvl5pPr>
            <a:lvl6pPr marL="2506186" indent="0">
              <a:buNone/>
              <a:defRPr sz="1800" b="1"/>
            </a:lvl6pPr>
            <a:lvl7pPr marL="3007441" indent="0">
              <a:buNone/>
              <a:defRPr sz="1800" b="1"/>
            </a:lvl7pPr>
            <a:lvl8pPr marL="3508674" indent="0">
              <a:buNone/>
              <a:defRPr sz="1800" b="1"/>
            </a:lvl8pPr>
            <a:lvl9pPr marL="4009912" indent="0">
              <a:buNone/>
              <a:defRPr sz="1800" b="1"/>
            </a:lvl9pPr>
          </a:lstStyle>
          <a:p>
            <a:pPr lvl="0"/>
            <a:r>
              <a:rPr lang="zh-TW" altLang="en-US" smtClean="0"/>
              <a:t>按一下以編輯母片文字樣式</a:t>
            </a:r>
          </a:p>
        </p:txBody>
      </p:sp>
      <p:sp>
        <p:nvSpPr>
          <p:cNvPr id="6" name="內容版面配置區 5"/>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8" name="頁尾版面配置區 7"/>
          <p:cNvSpPr>
            <a:spLocks noGrp="1"/>
          </p:cNvSpPr>
          <p:nvPr>
            <p:ph type="ftr" sz="quarter" idx="11"/>
          </p:nvPr>
        </p:nvSpPr>
        <p:spPr/>
        <p:txBody>
          <a:bodyPr/>
          <a:lstStyle/>
          <a:p>
            <a:endParaRPr lang="zh-TW" altLang="en-US">
              <a:solidFill>
                <a:prstClr val="black">
                  <a:tint val="75000"/>
                </a:prstClr>
              </a:solidFill>
            </a:endParaRPr>
          </a:p>
        </p:txBody>
      </p:sp>
      <p:sp>
        <p:nvSpPr>
          <p:cNvPr id="9" name="投影片編號版面配置區 8"/>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026396332"/>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0" y="1740150"/>
            <a:ext cx="4444908" cy="725212"/>
          </a:xfrm>
        </p:spPr>
        <p:txBody>
          <a:bodyPr anchor="b"/>
          <a:lstStyle>
            <a:lvl1pPr marL="0" indent="0">
              <a:buNone/>
              <a:defRPr sz="2700" b="1"/>
            </a:lvl1pPr>
            <a:lvl2pPr marL="501804" indent="0">
              <a:buNone/>
              <a:defRPr sz="2200" b="1"/>
            </a:lvl2pPr>
            <a:lvl3pPr marL="1003604" indent="0">
              <a:buNone/>
              <a:defRPr sz="2000" b="1"/>
            </a:lvl3pPr>
            <a:lvl4pPr marL="1505411" indent="0">
              <a:buNone/>
              <a:defRPr sz="1800" b="1"/>
            </a:lvl4pPr>
            <a:lvl5pPr marL="2007214" indent="0">
              <a:buNone/>
              <a:defRPr sz="1800" b="1"/>
            </a:lvl5pPr>
            <a:lvl6pPr marL="2509001" indent="0">
              <a:buNone/>
              <a:defRPr sz="1800" b="1"/>
            </a:lvl6pPr>
            <a:lvl7pPr marL="3010819" indent="0">
              <a:buNone/>
              <a:defRPr sz="1800" b="1"/>
            </a:lvl7pPr>
            <a:lvl8pPr marL="3512614" indent="0">
              <a:buNone/>
              <a:defRPr sz="1800" b="1"/>
            </a:lvl8pPr>
            <a:lvl9pPr marL="4014416" indent="0">
              <a:buNone/>
              <a:defRPr sz="1800" b="1"/>
            </a:lvl9pPr>
          </a:lstStyle>
          <a:p>
            <a:pPr lvl="0"/>
            <a:r>
              <a:rPr lang="zh-TW" altLang="en-US" smtClean="0"/>
              <a:t>按一下以編輯母片文字樣式</a:t>
            </a:r>
          </a:p>
        </p:txBody>
      </p:sp>
      <p:sp>
        <p:nvSpPr>
          <p:cNvPr id="4" name="內容版面配置區 3"/>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5110336" y="1740150"/>
            <a:ext cx="4446654" cy="725212"/>
          </a:xfrm>
        </p:spPr>
        <p:txBody>
          <a:bodyPr anchor="b"/>
          <a:lstStyle>
            <a:lvl1pPr marL="0" indent="0">
              <a:buNone/>
              <a:defRPr sz="2700" b="1"/>
            </a:lvl1pPr>
            <a:lvl2pPr marL="501804" indent="0">
              <a:buNone/>
              <a:defRPr sz="2200" b="1"/>
            </a:lvl2pPr>
            <a:lvl3pPr marL="1003604" indent="0">
              <a:buNone/>
              <a:defRPr sz="2000" b="1"/>
            </a:lvl3pPr>
            <a:lvl4pPr marL="1505411" indent="0">
              <a:buNone/>
              <a:defRPr sz="1800" b="1"/>
            </a:lvl4pPr>
            <a:lvl5pPr marL="2007214" indent="0">
              <a:buNone/>
              <a:defRPr sz="1800" b="1"/>
            </a:lvl5pPr>
            <a:lvl6pPr marL="2509001" indent="0">
              <a:buNone/>
              <a:defRPr sz="1800" b="1"/>
            </a:lvl6pPr>
            <a:lvl7pPr marL="3010819" indent="0">
              <a:buNone/>
              <a:defRPr sz="1800" b="1"/>
            </a:lvl7pPr>
            <a:lvl8pPr marL="3512614" indent="0">
              <a:buNone/>
              <a:defRPr sz="1800" b="1"/>
            </a:lvl8pPr>
            <a:lvl9pPr marL="4014416" indent="0">
              <a:buNone/>
              <a:defRPr sz="1800" b="1"/>
            </a:lvl9pPr>
          </a:lstStyle>
          <a:p>
            <a:pPr lvl="0"/>
            <a:r>
              <a:rPr lang="zh-TW" altLang="en-US" smtClean="0"/>
              <a:t>按一下以編輯母片文字樣式</a:t>
            </a:r>
          </a:p>
        </p:txBody>
      </p:sp>
      <p:sp>
        <p:nvSpPr>
          <p:cNvPr id="6" name="內容版面配置區 5"/>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8" name="頁尾版面配置區 7"/>
          <p:cNvSpPr>
            <a:spLocks noGrp="1"/>
          </p:cNvSpPr>
          <p:nvPr>
            <p:ph type="ftr" sz="quarter" idx="11"/>
          </p:nvPr>
        </p:nvSpPr>
        <p:spPr/>
        <p:txBody>
          <a:bodyPr/>
          <a:lstStyle/>
          <a:p>
            <a:endParaRPr lang="zh-TW" altLang="en-US">
              <a:solidFill>
                <a:prstClr val="black">
                  <a:tint val="75000"/>
                </a:prstClr>
              </a:solidFill>
            </a:endParaRPr>
          </a:p>
        </p:txBody>
      </p:sp>
      <p:sp>
        <p:nvSpPr>
          <p:cNvPr id="9" name="投影片編號版面配置區 8"/>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19135787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4" name="頁尾版面配置區 3"/>
          <p:cNvSpPr>
            <a:spLocks noGrp="1"/>
          </p:cNvSpPr>
          <p:nvPr>
            <p:ph type="ftr" sz="quarter" idx="11"/>
          </p:nvPr>
        </p:nvSpPr>
        <p:spPr/>
        <p:txBody>
          <a:bodyPr/>
          <a:lstStyle/>
          <a:p>
            <a:endParaRPr lang="zh-TW" altLang="en-US">
              <a:solidFill>
                <a:prstClr val="black">
                  <a:tint val="75000"/>
                </a:prstClr>
              </a:solidFill>
            </a:endParaRPr>
          </a:p>
        </p:txBody>
      </p:sp>
      <p:sp>
        <p:nvSpPr>
          <p:cNvPr id="5" name="投影片編號版面配置區 4"/>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51709167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endParaRPr lang="zh-TW" altLang="en-US">
              <a:solidFill>
                <a:prstClr val="black">
                  <a:tint val="75000"/>
                </a:prstClr>
              </a:solidFill>
            </a:endParaRPr>
          </a:p>
        </p:txBody>
      </p:sp>
      <p:sp>
        <p:nvSpPr>
          <p:cNvPr id="4" name="投影片編號版面配置區 3"/>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75428331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503104" y="309521"/>
            <a:ext cx="3309667" cy="1317259"/>
          </a:xfrm>
        </p:spPr>
        <p:txBody>
          <a:bodyPr anchor="b"/>
          <a:lstStyle>
            <a:lvl1pPr algn="l">
              <a:defRPr sz="22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933179" y="309628"/>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503104" y="1626783"/>
            <a:ext cx="3309667" cy="5317624"/>
          </a:xfrm>
        </p:spPr>
        <p:txBody>
          <a:bodyPr/>
          <a:lstStyle>
            <a:lvl1pPr marL="0" indent="0">
              <a:buNone/>
              <a:defRPr sz="1600"/>
            </a:lvl1pPr>
            <a:lvl2pPr marL="501804" indent="0">
              <a:buNone/>
              <a:defRPr sz="1300"/>
            </a:lvl2pPr>
            <a:lvl3pPr marL="1003604" indent="0">
              <a:buNone/>
              <a:defRPr sz="1100"/>
            </a:lvl3pPr>
            <a:lvl4pPr marL="1505411" indent="0">
              <a:buNone/>
              <a:defRPr sz="1000"/>
            </a:lvl4pPr>
            <a:lvl5pPr marL="2007214" indent="0">
              <a:buNone/>
              <a:defRPr sz="1000"/>
            </a:lvl5pPr>
            <a:lvl6pPr marL="2509001" indent="0">
              <a:buNone/>
              <a:defRPr sz="1000"/>
            </a:lvl6pPr>
            <a:lvl7pPr marL="3010819" indent="0">
              <a:buNone/>
              <a:defRPr sz="1000"/>
            </a:lvl7pPr>
            <a:lvl8pPr marL="3512614" indent="0">
              <a:buNone/>
              <a:defRPr sz="1000"/>
            </a:lvl8pPr>
            <a:lvl9pPr marL="4014416"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47276543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971828" y="5441792"/>
            <a:ext cx="6035993" cy="642434"/>
          </a:xfrm>
        </p:spPr>
        <p:txBody>
          <a:bodyPr anchor="b"/>
          <a:lstStyle>
            <a:lvl1pPr algn="l">
              <a:defRPr sz="22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971828" y="694620"/>
            <a:ext cx="6035993" cy="4664393"/>
          </a:xfrm>
        </p:spPr>
        <p:txBody>
          <a:bodyPr/>
          <a:lstStyle>
            <a:lvl1pPr marL="0" indent="0">
              <a:buNone/>
              <a:defRPr sz="3600"/>
            </a:lvl1pPr>
            <a:lvl2pPr marL="501804" indent="0">
              <a:buNone/>
              <a:defRPr sz="3100"/>
            </a:lvl2pPr>
            <a:lvl3pPr marL="1003604" indent="0">
              <a:buNone/>
              <a:defRPr sz="2700"/>
            </a:lvl3pPr>
            <a:lvl4pPr marL="1505411" indent="0">
              <a:buNone/>
              <a:defRPr sz="2200"/>
            </a:lvl4pPr>
            <a:lvl5pPr marL="2007214" indent="0">
              <a:buNone/>
              <a:defRPr sz="2200"/>
            </a:lvl5pPr>
            <a:lvl6pPr marL="2509001" indent="0">
              <a:buNone/>
              <a:defRPr sz="2200"/>
            </a:lvl6pPr>
            <a:lvl7pPr marL="3010819" indent="0">
              <a:buNone/>
              <a:defRPr sz="2200"/>
            </a:lvl7pPr>
            <a:lvl8pPr marL="3512614" indent="0">
              <a:buNone/>
              <a:defRPr sz="2200"/>
            </a:lvl8pPr>
            <a:lvl9pPr marL="4014416" indent="0">
              <a:buNone/>
              <a:defRPr sz="2200"/>
            </a:lvl9pPr>
          </a:lstStyle>
          <a:p>
            <a:endParaRPr lang="zh-TW" altLang="en-US"/>
          </a:p>
        </p:txBody>
      </p:sp>
      <p:sp>
        <p:nvSpPr>
          <p:cNvPr id="4" name="文字版面配置區 3"/>
          <p:cNvSpPr>
            <a:spLocks noGrp="1"/>
          </p:cNvSpPr>
          <p:nvPr>
            <p:ph type="body" sz="half" idx="2"/>
          </p:nvPr>
        </p:nvSpPr>
        <p:spPr>
          <a:xfrm>
            <a:off x="1971828" y="6084226"/>
            <a:ext cx="6035993" cy="912363"/>
          </a:xfrm>
        </p:spPr>
        <p:txBody>
          <a:bodyPr/>
          <a:lstStyle>
            <a:lvl1pPr marL="0" indent="0">
              <a:buNone/>
              <a:defRPr sz="1600"/>
            </a:lvl1pPr>
            <a:lvl2pPr marL="501804" indent="0">
              <a:buNone/>
              <a:defRPr sz="1300"/>
            </a:lvl2pPr>
            <a:lvl3pPr marL="1003604" indent="0">
              <a:buNone/>
              <a:defRPr sz="1100"/>
            </a:lvl3pPr>
            <a:lvl4pPr marL="1505411" indent="0">
              <a:buNone/>
              <a:defRPr sz="1000"/>
            </a:lvl4pPr>
            <a:lvl5pPr marL="2007214" indent="0">
              <a:buNone/>
              <a:defRPr sz="1000"/>
            </a:lvl5pPr>
            <a:lvl6pPr marL="2509001" indent="0">
              <a:buNone/>
              <a:defRPr sz="1000"/>
            </a:lvl6pPr>
            <a:lvl7pPr marL="3010819" indent="0">
              <a:buNone/>
              <a:defRPr sz="1000"/>
            </a:lvl7pPr>
            <a:lvl8pPr marL="3512614" indent="0">
              <a:buNone/>
              <a:defRPr sz="1000"/>
            </a:lvl8pPr>
            <a:lvl9pPr marL="4014416"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600529446"/>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44295714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293491" y="311428"/>
            <a:ext cx="2263497" cy="6633083"/>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503004" y="311428"/>
            <a:ext cx="6622825" cy="663308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49503244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06" y="360005"/>
            <a:ext cx="9126001" cy="630000"/>
          </a:xfrm>
          <a:prstGeom prst="rect">
            <a:avLst/>
          </a:prstGeom>
        </p:spPr>
        <p:txBody>
          <a:bodyPr lIns="90045" tIns="45020" rIns="90045" bIns="45020"/>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045" tIns="45020" rIns="90045" bIns="4502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639" indent="-48614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158" indent="-39551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076" indent="-30493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787" indent="-100040">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2236817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9"/>
            <a:ext cx="2544763" cy="163513"/>
          </a:xfrm>
          <a:prstGeom prst="rect">
            <a:avLst/>
          </a:prstGeom>
          <a:noFill/>
          <a:ln w="25400" algn="ctr">
            <a:noFill/>
            <a:miter lim="800000"/>
            <a:headEnd/>
            <a:tailEnd/>
          </a:ln>
        </p:spPr>
        <p:txBody>
          <a:bodyPr lIns="0" tIns="0" rIns="0" bIns="0"/>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30" tIns="45013" rIns="90030" bIns="45013"/>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9"/>
            <a:ext cx="311150" cy="163513"/>
          </a:xfrm>
          <a:prstGeom prst="rect">
            <a:avLst/>
          </a:prstGeom>
        </p:spPr>
        <p:txBody>
          <a:bodyPr vert="horz" wrap="square" lIns="90030" tIns="45013" rIns="90030" bIns="45013"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05567287"/>
      </p:ext>
    </p:extLst>
  </p:cSld>
  <p:clrMapOvr>
    <a:masterClrMapping/>
  </p:clrMapOvr>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499457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15"/>
            <a:ext cx="2544763" cy="163513"/>
          </a:xfrm>
          <a:prstGeom prst="rect">
            <a:avLst/>
          </a:prstGeom>
          <a:noFill/>
          <a:ln w="25400" algn="ctr">
            <a:noFill/>
            <a:miter lim="800000"/>
            <a:headEnd/>
            <a:tailEnd/>
          </a:ln>
        </p:spPr>
        <p:txBody>
          <a:bodyPr lIns="0" tIns="0" rIns="0" bIns="0"/>
          <a:lstStyle/>
          <a:p>
            <a:pPr algn="r" defTabSz="941737">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58" tIns="44977" rIns="89958" bIns="44977"/>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15"/>
            <a:ext cx="311150" cy="163513"/>
          </a:xfrm>
          <a:prstGeom prst="rect">
            <a:avLst/>
          </a:prstGeom>
        </p:spPr>
        <p:txBody>
          <a:bodyPr vert="horz" wrap="square" lIns="89958" tIns="44977" rIns="89958" bIns="449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pPr>
                <a:defRPr/>
              </a:pPr>
              <a:t>‹#›</a:t>
            </a:fld>
            <a:endParaRPr lang="en-US" altLang="zh-TW"/>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4" name="頁尾版面配置區 3"/>
          <p:cNvSpPr>
            <a:spLocks noGrp="1"/>
          </p:cNvSpPr>
          <p:nvPr>
            <p:ph type="ftr" sz="quarter" idx="11"/>
          </p:nvPr>
        </p:nvSpPr>
        <p:spPr/>
        <p:txBody>
          <a:bodyPr/>
          <a:lstStyle/>
          <a:p>
            <a:endParaRPr lang="zh-TW" altLang="en-US">
              <a:solidFill>
                <a:prstClr val="black">
                  <a:tint val="75000"/>
                </a:prstClr>
              </a:solidFill>
            </a:endParaRPr>
          </a:p>
        </p:txBody>
      </p:sp>
      <p:sp>
        <p:nvSpPr>
          <p:cNvPr id="5" name="投影片編號版面配置區 4"/>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424243698"/>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6923013"/>
      </p:ext>
    </p:extLst>
  </p:cSld>
  <p:clrMapOvr>
    <a:masterClrMapping/>
  </p:clrMapOvr>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83517147"/>
      </p:ext>
    </p:extLst>
  </p:cSld>
  <p:clrMapOvr>
    <a:masterClrMapping/>
  </p:clrMapOvr>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99536390"/>
      </p:ext>
    </p:extLst>
  </p:cSld>
  <p:clrMapOvr>
    <a:masterClrMapping/>
  </p:clrMapOvr>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81891917"/>
      </p:ext>
    </p:extLst>
  </p:cSld>
  <p:clrMapOvr>
    <a:masterClrMapping/>
  </p:clrMapOvr>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68976924"/>
      </p:ext>
    </p:extLst>
  </p:cSld>
  <p:clrMapOvr>
    <a:masterClrMapping/>
  </p:clrMapOvr>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307479643"/>
      </p:ext>
    </p:extLst>
  </p:cSld>
  <p:clrMapOvr>
    <a:masterClrMapping/>
  </p:clrMapOvr>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664983590"/>
      </p:ext>
    </p:extLst>
  </p:cSld>
  <p:clrMapOvr>
    <a:masterClrMapping/>
  </p:clrMapOvr>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10"/>
            <a:ext cx="2544763" cy="163513"/>
          </a:xfrm>
          <a:prstGeom prst="rect">
            <a:avLst/>
          </a:prstGeom>
          <a:noFill/>
          <a:ln w="25400" algn="ctr">
            <a:noFill/>
            <a:miter lim="800000"/>
            <a:headEnd/>
            <a:tailEnd/>
          </a:ln>
        </p:spPr>
        <p:txBody>
          <a:bodyPr lIns="0" tIns="0" rIns="0" bIns="0"/>
          <a:lstStyle/>
          <a:p>
            <a:pPr algn="r" defTabSz="942492"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30" tIns="45013" rIns="90030" bIns="4501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289" indent="-27040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232" indent="-17192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199" indent="-171927">
              <a:lnSpc>
                <a:spcPct val="100000"/>
              </a:lnSpc>
              <a:spcBef>
                <a:spcPts val="600"/>
              </a:spcBef>
              <a:buClr>
                <a:srgbClr val="92D050"/>
              </a:buClr>
              <a:defRPr>
                <a:latin typeface="Calibri" pitchFamily="34" charset="0"/>
                <a:ea typeface="標楷體" pitchFamily="65" charset="-120"/>
              </a:defRPr>
            </a:lvl4pPr>
            <a:lvl5pPr marL="1242587" indent="-10002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3"/>
            <a:ext cx="428625" cy="263525"/>
          </a:xfrm>
          <a:prstGeom prst="rect">
            <a:avLst/>
          </a:prstGeom>
        </p:spPr>
        <p:txBody>
          <a:bodyPr vert="horz" wrap="square" lIns="90030" tIns="45013" rIns="90030" bIns="4501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38888905"/>
      </p:ext>
    </p:extLst>
  </p:cSld>
  <p:clrMapOvr>
    <a:masterClrMapping/>
  </p:clrMapOvr>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498" indent="-48606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953" indent="-39545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823" indent="-30488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587" indent="-10002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7" y="360005"/>
            <a:ext cx="9126001" cy="630000"/>
          </a:xfrm>
          <a:prstGeom prst="rect">
            <a:avLst/>
          </a:prstGeom>
        </p:spPr>
        <p:txBody>
          <a:bodyPr lIns="90030" tIns="45013" rIns="90030" bIns="450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30" tIns="45013" rIns="90030" bIns="4501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4"/>
            <a:ext cx="2069435" cy="245139"/>
          </a:xfrm>
          <a:prstGeom prst="rect">
            <a:avLst/>
          </a:prstGeom>
          <a:noFill/>
          <a:ln w="25400" algn="ctr">
            <a:noFill/>
            <a:miter lim="800000"/>
            <a:headEnd/>
            <a:tailEnd/>
          </a:ln>
        </p:spPr>
        <p:txBody>
          <a:bodyPr lIns="0" tIns="0" rIns="0" bIns="0" anchor="ctr"/>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83320306"/>
      </p:ext>
    </p:extLst>
  </p:cSld>
  <p:clrMapOvr>
    <a:masterClrMapping/>
  </p:clrMapOvr>
  <p:transition>
    <p:random/>
  </p:transition>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1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7792490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endParaRPr lang="zh-TW" altLang="en-US">
              <a:solidFill>
                <a:prstClr val="black">
                  <a:tint val="75000"/>
                </a:prstClr>
              </a:solidFill>
            </a:endParaRPr>
          </a:p>
        </p:txBody>
      </p:sp>
      <p:sp>
        <p:nvSpPr>
          <p:cNvPr id="4" name="投影片編號版面配置區 3"/>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398960183"/>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1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53188900"/>
      </p:ext>
    </p:extLst>
  </p:cSld>
  <p:clrMapOvr>
    <a:masterClrMapping/>
  </p:clrMapOvr>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40487165"/>
      </p:ext>
    </p:extLst>
  </p:cSld>
  <p:clrMapOvr>
    <a:masterClrMapping/>
  </p:clrMapOvr>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932940672"/>
      </p:ext>
    </p:extLst>
  </p:cSld>
  <p:clrMapOvr>
    <a:masterClrMapping/>
  </p:clrMapOvr>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1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4667512"/>
      </p:ext>
    </p:extLst>
  </p:cSld>
  <p:clrMapOvr>
    <a:masterClrMapping/>
  </p:clrMapOvr>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1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30662640"/>
      </p:ext>
    </p:extLst>
  </p:cSld>
  <p:clrMapOvr>
    <a:masterClrMapping/>
  </p:clrMapOvr>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1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66439888"/>
      </p:ext>
    </p:extLst>
  </p:cSld>
  <p:clrMapOvr>
    <a:masterClrMapping/>
  </p:clrMapOvr>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1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64323270"/>
      </p:ext>
    </p:extLst>
  </p:cSld>
  <p:clrMapOvr>
    <a:masterClrMapping/>
  </p:clrMapOvr>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68825115"/>
      </p:ext>
    </p:extLst>
  </p:cSld>
  <p:clrMapOvr>
    <a:masterClrMapping/>
  </p:clrMapOvr>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2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9726140"/>
      </p:ext>
    </p:extLst>
  </p:cSld>
  <p:clrMapOvr>
    <a:masterClrMapping/>
  </p:clrMapOvr>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279525"/>
          </a:xfrm>
        </p:spPr>
        <p:txBody>
          <a:bodyPr/>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7" y="7429609"/>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prstClr val="white"/>
                </a:solidFill>
              </a:rPr>
              <a:pPr>
                <a:defRPr/>
              </a:pPr>
              <a:t>‹#›</a:t>
            </a:fld>
            <a:endParaRPr lang="en-US" dirty="0">
              <a:solidFill>
                <a:prstClr val="white"/>
              </a:solidFill>
            </a:endParaRPr>
          </a:p>
        </p:txBody>
      </p:sp>
      <p:sp>
        <p:nvSpPr>
          <p:cNvPr id="8" name="Footer Placeholder 10"/>
          <p:cNvSpPr>
            <a:spLocks noGrp="1"/>
          </p:cNvSpPr>
          <p:nvPr>
            <p:ph type="ftr" sz="quarter" idx="3"/>
          </p:nvPr>
        </p:nvSpPr>
        <p:spPr>
          <a:xfrm>
            <a:off x="849313" y="7429609"/>
            <a:ext cx="4749800" cy="163513"/>
          </a:xfrm>
          <a:prstGeom prst="rect">
            <a:avLst/>
          </a:prstGeom>
        </p:spPr>
        <p:txBody>
          <a:bodyPr lIns="0" tIns="0" rIns="0" bIns="0"/>
          <a:lstStyle>
            <a:lvl1pPr>
              <a:defRPr sz="1000" smtClean="0">
                <a:solidFill>
                  <a:schemeClr val="bg1"/>
                </a:solidFill>
              </a:defRPr>
            </a:lvl1pPr>
          </a:lstStyle>
          <a:p>
            <a:pPr>
              <a:defRPr/>
            </a:pPr>
            <a:r>
              <a:rPr lang="en-US">
                <a:solidFill>
                  <a:prstClr val="white"/>
                </a:solidFill>
              </a:rPr>
              <a:t>Footer</a:t>
            </a:r>
            <a:endParaRPr lang="en-US" dirty="0">
              <a:solidFill>
                <a:prstClr val="white"/>
              </a:solidFill>
            </a:endParaRPr>
          </a:p>
        </p:txBody>
      </p:sp>
    </p:spTree>
    <p:extLst>
      <p:ext uri="{BB962C8B-B14F-4D97-AF65-F5344CB8AC3E}">
        <p14:creationId xmlns:p14="http://schemas.microsoft.com/office/powerpoint/2010/main" val="2117580750"/>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503112" y="309521"/>
            <a:ext cx="3309667" cy="1317259"/>
          </a:xfrm>
        </p:spPr>
        <p:txBody>
          <a:bodyPr anchor="b"/>
          <a:lstStyle>
            <a:lvl1pPr algn="l">
              <a:defRPr sz="22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933179" y="309636"/>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503112" y="1626783"/>
            <a:ext cx="3309667" cy="5317624"/>
          </a:xfrm>
        </p:spPr>
        <p:txBody>
          <a:bodyPr/>
          <a:lstStyle>
            <a:lvl1pPr marL="0" indent="0">
              <a:buNone/>
              <a:defRPr sz="1600"/>
            </a:lvl1pPr>
            <a:lvl2pPr marL="501243" indent="0">
              <a:buNone/>
              <a:defRPr sz="1300"/>
            </a:lvl2pPr>
            <a:lvl3pPr marL="1002481" indent="0">
              <a:buNone/>
              <a:defRPr sz="1100"/>
            </a:lvl3pPr>
            <a:lvl4pPr marL="1503723" indent="0">
              <a:buNone/>
              <a:defRPr sz="1000"/>
            </a:lvl4pPr>
            <a:lvl5pPr marL="2004965" indent="0">
              <a:buNone/>
              <a:defRPr sz="1000"/>
            </a:lvl5pPr>
            <a:lvl6pPr marL="2506186" indent="0">
              <a:buNone/>
              <a:defRPr sz="1000"/>
            </a:lvl6pPr>
            <a:lvl7pPr marL="3007441" indent="0">
              <a:buNone/>
              <a:defRPr sz="1000"/>
            </a:lvl7pPr>
            <a:lvl8pPr marL="3508674" indent="0">
              <a:buNone/>
              <a:defRPr sz="1000"/>
            </a:lvl8pPr>
            <a:lvl9pPr marL="4009912"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800222615"/>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72"/>
            <a:ext cx="4330064" cy="1177777"/>
          </a:xfrm>
          <a:prstGeom prst="rect">
            <a:avLst/>
          </a:prstGeom>
        </p:spPr>
        <p:txBody>
          <a:bodyPr lIns="90045" tIns="45020" rIns="90045" bIns="45020"/>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1996777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10"/>
            <a:ext cx="2544763" cy="163513"/>
          </a:xfrm>
          <a:prstGeom prst="rect">
            <a:avLst/>
          </a:prstGeom>
          <a:noFill/>
          <a:ln w="25400" algn="ctr">
            <a:noFill/>
            <a:miter lim="800000"/>
            <a:headEnd/>
            <a:tailEnd/>
          </a:ln>
        </p:spPr>
        <p:txBody>
          <a:bodyPr lIns="0" tIns="0" rIns="0" bIns="0"/>
          <a:lstStyle/>
          <a:p>
            <a:pPr algn="r" defTabSz="942492"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30" tIns="45013" rIns="90030" bIns="4501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289" indent="-27040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232" indent="-17192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199" indent="-171927">
              <a:lnSpc>
                <a:spcPct val="100000"/>
              </a:lnSpc>
              <a:spcBef>
                <a:spcPts val="600"/>
              </a:spcBef>
              <a:buClr>
                <a:srgbClr val="92D050"/>
              </a:buClr>
              <a:defRPr>
                <a:latin typeface="Calibri" pitchFamily="34" charset="0"/>
                <a:ea typeface="標楷體" pitchFamily="65" charset="-120"/>
              </a:defRPr>
            </a:lvl4pPr>
            <a:lvl5pPr marL="1242587" indent="-10002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3"/>
            <a:ext cx="428625" cy="263525"/>
          </a:xfrm>
          <a:prstGeom prst="rect">
            <a:avLst/>
          </a:prstGeom>
        </p:spPr>
        <p:txBody>
          <a:bodyPr vert="horz" wrap="square" lIns="90030" tIns="45013" rIns="90030" bIns="4501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394613196"/>
      </p:ext>
    </p:extLst>
  </p:cSld>
  <p:clrMapOvr>
    <a:masterClrMapping/>
  </p:clrMapOvr>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33750777"/>
      </p:ext>
    </p:extLst>
  </p:cSld>
  <p:clrMapOvr>
    <a:masterClrMapping/>
  </p:clrMapOvr>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498" indent="-48606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953" indent="-39545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823" indent="-30488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587" indent="-10002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7" y="360005"/>
            <a:ext cx="9126001" cy="630000"/>
          </a:xfrm>
          <a:prstGeom prst="rect">
            <a:avLst/>
          </a:prstGeom>
        </p:spPr>
        <p:txBody>
          <a:bodyPr lIns="90030" tIns="45013" rIns="90030" bIns="450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30" tIns="45013" rIns="90030" bIns="4501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4"/>
            <a:ext cx="2069435" cy="245139"/>
          </a:xfrm>
          <a:prstGeom prst="rect">
            <a:avLst/>
          </a:prstGeom>
          <a:noFill/>
          <a:ln w="25400" algn="ctr">
            <a:noFill/>
            <a:miter lim="800000"/>
            <a:headEnd/>
            <a:tailEnd/>
          </a:ln>
        </p:spPr>
        <p:txBody>
          <a:bodyPr lIns="0" tIns="0" rIns="0" bIns="0" anchor="ctr"/>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09602700"/>
      </p:ext>
    </p:extLst>
  </p:cSld>
  <p:clrMapOvr>
    <a:masterClrMapping/>
  </p:clrMapOvr>
  <p:transition>
    <p:random/>
  </p:transition>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498" indent="-48606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953" indent="-39545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823" indent="-30488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587" indent="-10002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7" y="360005"/>
            <a:ext cx="9126001" cy="630000"/>
          </a:xfrm>
          <a:prstGeom prst="rect">
            <a:avLst/>
          </a:prstGeom>
        </p:spPr>
        <p:txBody>
          <a:bodyPr lIns="90030" tIns="45013" rIns="90030" bIns="450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30" tIns="45013" rIns="90030" bIns="4501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4"/>
            <a:ext cx="2069435" cy="245139"/>
          </a:xfrm>
          <a:prstGeom prst="rect">
            <a:avLst/>
          </a:prstGeom>
          <a:noFill/>
          <a:ln w="25400" algn="ctr">
            <a:noFill/>
            <a:miter lim="800000"/>
            <a:headEnd/>
            <a:tailEnd/>
          </a:ln>
        </p:spPr>
        <p:txBody>
          <a:bodyPr lIns="0" tIns="0" rIns="0" bIns="0" anchor="ctr"/>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96146724"/>
      </p:ext>
    </p:extLst>
  </p:cSld>
  <p:clrMapOvr>
    <a:masterClrMapping/>
  </p:clrMapOvr>
  <p:transition>
    <p:random/>
  </p:transition>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498" indent="-48606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953" indent="-39545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823" indent="-30488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587" indent="-10002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7" y="360005"/>
            <a:ext cx="9126001" cy="630000"/>
          </a:xfrm>
          <a:prstGeom prst="rect">
            <a:avLst/>
          </a:prstGeom>
        </p:spPr>
        <p:txBody>
          <a:bodyPr lIns="90030" tIns="45013" rIns="90030" bIns="450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30" tIns="45013" rIns="90030" bIns="4501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4"/>
            <a:ext cx="2069435" cy="245139"/>
          </a:xfrm>
          <a:prstGeom prst="rect">
            <a:avLst/>
          </a:prstGeom>
          <a:noFill/>
          <a:ln w="25400" algn="ctr">
            <a:noFill/>
            <a:miter lim="800000"/>
            <a:headEnd/>
            <a:tailEnd/>
          </a:ln>
        </p:spPr>
        <p:txBody>
          <a:bodyPr lIns="0" tIns="0" rIns="0" bIns="0" anchor="ctr"/>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29308072"/>
      </p:ext>
    </p:extLst>
  </p:cSld>
  <p:clrMapOvr>
    <a:masterClrMapping/>
  </p:clrMapOvr>
  <p:transition>
    <p:random/>
  </p:transition>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498" indent="-48606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953" indent="-39545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823" indent="-30488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587" indent="-10002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7" y="360005"/>
            <a:ext cx="9126001" cy="630000"/>
          </a:xfrm>
          <a:prstGeom prst="rect">
            <a:avLst/>
          </a:prstGeom>
        </p:spPr>
        <p:txBody>
          <a:bodyPr lIns="90030" tIns="45013" rIns="90030" bIns="450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30" tIns="45013" rIns="90030" bIns="4501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4"/>
            <a:ext cx="2069435" cy="245139"/>
          </a:xfrm>
          <a:prstGeom prst="rect">
            <a:avLst/>
          </a:prstGeom>
          <a:noFill/>
          <a:ln w="25400" algn="ctr">
            <a:noFill/>
            <a:miter lim="800000"/>
            <a:headEnd/>
            <a:tailEnd/>
          </a:ln>
        </p:spPr>
        <p:txBody>
          <a:bodyPr lIns="0" tIns="0" rIns="0" bIns="0" anchor="ctr"/>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74384033"/>
      </p:ext>
    </p:extLst>
  </p:cSld>
  <p:clrMapOvr>
    <a:masterClrMapping/>
  </p:clrMapOvr>
  <p:transition>
    <p:random/>
  </p:transition>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498" indent="-48606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953" indent="-39545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823" indent="-30488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587" indent="-10002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7" y="360005"/>
            <a:ext cx="9126001" cy="630000"/>
          </a:xfrm>
          <a:prstGeom prst="rect">
            <a:avLst/>
          </a:prstGeom>
        </p:spPr>
        <p:txBody>
          <a:bodyPr lIns="90030" tIns="45013" rIns="90030" bIns="450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30" tIns="45013" rIns="90030" bIns="4501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4"/>
            <a:ext cx="2069435" cy="245139"/>
          </a:xfrm>
          <a:prstGeom prst="rect">
            <a:avLst/>
          </a:prstGeom>
          <a:noFill/>
          <a:ln w="25400" algn="ctr">
            <a:noFill/>
            <a:miter lim="800000"/>
            <a:headEnd/>
            <a:tailEnd/>
          </a:ln>
        </p:spPr>
        <p:txBody>
          <a:bodyPr lIns="0" tIns="0" rIns="0" bIns="0" anchor="ctr"/>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52029521"/>
      </p:ext>
    </p:extLst>
  </p:cSld>
  <p:clrMapOvr>
    <a:masterClrMapping/>
  </p:clrMapOvr>
  <p:transition>
    <p:random/>
  </p:transition>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498" indent="-48606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953" indent="-39545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823" indent="-30488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587" indent="-10002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7" y="360005"/>
            <a:ext cx="9126001" cy="630000"/>
          </a:xfrm>
          <a:prstGeom prst="rect">
            <a:avLst/>
          </a:prstGeom>
        </p:spPr>
        <p:txBody>
          <a:bodyPr lIns="90030" tIns="45013" rIns="90030" bIns="450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30" tIns="45013" rIns="90030" bIns="4501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4"/>
            <a:ext cx="2069435" cy="245139"/>
          </a:xfrm>
          <a:prstGeom prst="rect">
            <a:avLst/>
          </a:prstGeom>
          <a:noFill/>
          <a:ln w="25400" algn="ctr">
            <a:noFill/>
            <a:miter lim="800000"/>
            <a:headEnd/>
            <a:tailEnd/>
          </a:ln>
        </p:spPr>
        <p:txBody>
          <a:bodyPr lIns="0" tIns="0" rIns="0" bIns="0" anchor="ctr"/>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86123763"/>
      </p:ext>
    </p:extLst>
  </p:cSld>
  <p:clrMapOvr>
    <a:masterClrMapping/>
  </p:clrMapOvr>
  <p:transition>
    <p:random/>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498" indent="-48606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953" indent="-39545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823" indent="-30488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587" indent="-10002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7" y="360005"/>
            <a:ext cx="9126001" cy="630000"/>
          </a:xfrm>
          <a:prstGeom prst="rect">
            <a:avLst/>
          </a:prstGeom>
        </p:spPr>
        <p:txBody>
          <a:bodyPr lIns="90030" tIns="45013" rIns="90030" bIns="450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30" tIns="45013" rIns="90030" bIns="4501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4"/>
            <a:ext cx="2069435" cy="245139"/>
          </a:xfrm>
          <a:prstGeom prst="rect">
            <a:avLst/>
          </a:prstGeom>
          <a:noFill/>
          <a:ln w="25400" algn="ctr">
            <a:noFill/>
            <a:miter lim="800000"/>
            <a:headEnd/>
            <a:tailEnd/>
          </a:ln>
        </p:spPr>
        <p:txBody>
          <a:bodyPr lIns="0" tIns="0" rIns="0" bIns="0" anchor="ctr"/>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77624234"/>
      </p:ext>
    </p:extLst>
  </p:cSld>
  <p:clrMapOvr>
    <a:masterClrMapping/>
  </p:clrMapOvr>
  <p:transition>
    <p:random/>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971828" y="5441792"/>
            <a:ext cx="6035993" cy="642434"/>
          </a:xfrm>
        </p:spPr>
        <p:txBody>
          <a:bodyPr anchor="b"/>
          <a:lstStyle>
            <a:lvl1pPr algn="l">
              <a:defRPr sz="22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971828" y="694620"/>
            <a:ext cx="6035993" cy="4664393"/>
          </a:xfrm>
        </p:spPr>
        <p:txBody>
          <a:bodyPr/>
          <a:lstStyle>
            <a:lvl1pPr marL="0" indent="0">
              <a:buNone/>
              <a:defRPr sz="3600"/>
            </a:lvl1pPr>
            <a:lvl2pPr marL="501243" indent="0">
              <a:buNone/>
              <a:defRPr sz="3100"/>
            </a:lvl2pPr>
            <a:lvl3pPr marL="1002481" indent="0">
              <a:buNone/>
              <a:defRPr sz="2700"/>
            </a:lvl3pPr>
            <a:lvl4pPr marL="1503723" indent="0">
              <a:buNone/>
              <a:defRPr sz="2200"/>
            </a:lvl4pPr>
            <a:lvl5pPr marL="2004965" indent="0">
              <a:buNone/>
              <a:defRPr sz="2200"/>
            </a:lvl5pPr>
            <a:lvl6pPr marL="2506186" indent="0">
              <a:buNone/>
              <a:defRPr sz="2200"/>
            </a:lvl6pPr>
            <a:lvl7pPr marL="3007441" indent="0">
              <a:buNone/>
              <a:defRPr sz="2200"/>
            </a:lvl7pPr>
            <a:lvl8pPr marL="3508674" indent="0">
              <a:buNone/>
              <a:defRPr sz="2200"/>
            </a:lvl8pPr>
            <a:lvl9pPr marL="4009912" indent="0">
              <a:buNone/>
              <a:defRPr sz="2200"/>
            </a:lvl9pPr>
          </a:lstStyle>
          <a:p>
            <a:endParaRPr lang="zh-TW" altLang="en-US"/>
          </a:p>
        </p:txBody>
      </p:sp>
      <p:sp>
        <p:nvSpPr>
          <p:cNvPr id="4" name="文字版面配置區 3"/>
          <p:cNvSpPr>
            <a:spLocks noGrp="1"/>
          </p:cNvSpPr>
          <p:nvPr>
            <p:ph type="body" sz="half" idx="2"/>
          </p:nvPr>
        </p:nvSpPr>
        <p:spPr>
          <a:xfrm>
            <a:off x="1971828" y="6084226"/>
            <a:ext cx="6035993" cy="912363"/>
          </a:xfrm>
        </p:spPr>
        <p:txBody>
          <a:bodyPr/>
          <a:lstStyle>
            <a:lvl1pPr marL="0" indent="0">
              <a:buNone/>
              <a:defRPr sz="1600"/>
            </a:lvl1pPr>
            <a:lvl2pPr marL="501243" indent="0">
              <a:buNone/>
              <a:defRPr sz="1300"/>
            </a:lvl2pPr>
            <a:lvl3pPr marL="1002481" indent="0">
              <a:buNone/>
              <a:defRPr sz="1100"/>
            </a:lvl3pPr>
            <a:lvl4pPr marL="1503723" indent="0">
              <a:buNone/>
              <a:defRPr sz="1000"/>
            </a:lvl4pPr>
            <a:lvl5pPr marL="2004965" indent="0">
              <a:buNone/>
              <a:defRPr sz="1000"/>
            </a:lvl5pPr>
            <a:lvl6pPr marL="2506186" indent="0">
              <a:buNone/>
              <a:defRPr sz="1000"/>
            </a:lvl6pPr>
            <a:lvl7pPr marL="3007441" indent="0">
              <a:buNone/>
              <a:defRPr sz="1000"/>
            </a:lvl7pPr>
            <a:lvl8pPr marL="3508674" indent="0">
              <a:buNone/>
              <a:defRPr sz="1000"/>
            </a:lvl8pPr>
            <a:lvl9pPr marL="4009912"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4015083898"/>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498" indent="-48606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953" indent="-39545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823" indent="-30488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587" indent="-10002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7" y="360005"/>
            <a:ext cx="9126001" cy="630000"/>
          </a:xfrm>
          <a:prstGeom prst="rect">
            <a:avLst/>
          </a:prstGeom>
        </p:spPr>
        <p:txBody>
          <a:bodyPr lIns="90030" tIns="45013" rIns="90030" bIns="450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30" tIns="45013" rIns="90030" bIns="4501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4"/>
            <a:ext cx="2069435" cy="245139"/>
          </a:xfrm>
          <a:prstGeom prst="rect">
            <a:avLst/>
          </a:prstGeom>
          <a:noFill/>
          <a:ln w="25400" algn="ctr">
            <a:noFill/>
            <a:miter lim="800000"/>
            <a:headEnd/>
            <a:tailEnd/>
          </a:ln>
        </p:spPr>
        <p:txBody>
          <a:bodyPr lIns="0" tIns="0" rIns="0" bIns="0" anchor="ctr"/>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53952824"/>
      </p:ext>
    </p:extLst>
  </p:cSld>
  <p:clrMapOvr>
    <a:masterClrMapping/>
  </p:clrMapOvr>
  <p:transition>
    <p:random/>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2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90601479"/>
      </p:ext>
    </p:extLst>
  </p:cSld>
  <p:clrMapOvr>
    <a:masterClrMapping/>
  </p:clrMapOvr>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69368194"/>
      </p:ext>
    </p:extLst>
  </p:cSld>
  <p:clrMapOvr>
    <a:masterClrMapping/>
  </p:clrMapOvr>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2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39157683"/>
      </p:ext>
    </p:extLst>
  </p:cSld>
  <p:clrMapOvr>
    <a:masterClrMapping/>
  </p:clrMapOvr>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77025627"/>
      </p:ext>
    </p:extLst>
  </p:cSld>
  <p:clrMapOvr>
    <a:masterClrMapping/>
  </p:clrMapOvr>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83277207"/>
      </p:ext>
    </p:extLst>
  </p:cSld>
  <p:clrMapOvr>
    <a:masterClrMapping/>
  </p:clrMapOvr>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92327527"/>
      </p:ext>
    </p:extLst>
  </p:cSld>
  <p:clrMapOvr>
    <a:masterClrMapping/>
  </p:clrMapOvr>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0643072"/>
      </p:ext>
    </p:extLst>
  </p:cSld>
  <p:clrMapOvr>
    <a:masterClrMapping/>
  </p:clrMapOvr>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userDrawn="1">
  <p:cSld name="3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79705882"/>
      </p:ext>
    </p:extLst>
  </p:cSld>
  <p:clrMapOvr>
    <a:masterClrMapping/>
  </p:clrMapOvr>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3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1422149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59156031"/>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3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97702941"/>
      </p:ext>
    </p:extLst>
  </p:cSld>
  <p:clrMapOvr>
    <a:masterClrMapping/>
  </p:clrMapOvr>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userDrawn="1">
  <p:cSld name="3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81463438"/>
      </p:ext>
    </p:extLst>
  </p:cSld>
  <p:clrMapOvr>
    <a:masterClrMapping/>
  </p:clrMapOvr>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3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40610865"/>
      </p:ext>
    </p:extLst>
  </p:cSld>
  <p:clrMapOvr>
    <a:masterClrMapping/>
  </p:clrMapOvr>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3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63028339"/>
      </p:ext>
    </p:extLst>
  </p:cSld>
  <p:clrMapOvr>
    <a:masterClrMapping/>
  </p:clrMapOvr>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498" indent="-48606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953" indent="-39545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1823" indent="-30488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2587" indent="-10002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7" y="360005"/>
            <a:ext cx="9126001" cy="630000"/>
          </a:xfrm>
          <a:prstGeom prst="rect">
            <a:avLst/>
          </a:prstGeom>
        </p:spPr>
        <p:txBody>
          <a:bodyPr lIns="90030" tIns="45013" rIns="90030" bIns="4501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30" tIns="45013" rIns="90030" bIns="4501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4"/>
            <a:ext cx="2069435" cy="245139"/>
          </a:xfrm>
          <a:prstGeom prst="rect">
            <a:avLst/>
          </a:prstGeom>
          <a:noFill/>
          <a:ln w="25400" algn="ctr">
            <a:noFill/>
            <a:miter lim="800000"/>
            <a:headEnd/>
            <a:tailEnd/>
          </a:ln>
        </p:spPr>
        <p:txBody>
          <a:bodyPr lIns="0" tIns="0" rIns="0" bIns="0" anchor="ctr"/>
          <a:lstStyle/>
          <a:p>
            <a:pPr algn="r" defTabSz="94249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90630778"/>
      </p:ext>
    </p:extLst>
  </p:cSld>
  <p:clrMapOvr>
    <a:masterClrMapping/>
  </p:clrMapOvr>
  <p:transition>
    <p:random/>
  </p:transition>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3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84862621"/>
      </p:ext>
    </p:extLst>
  </p:cSld>
  <p:clrMapOvr>
    <a:masterClrMapping/>
  </p:clrMapOvr>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3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55661645"/>
      </p:ext>
    </p:extLst>
  </p:cSld>
  <p:clrMapOvr>
    <a:masterClrMapping/>
  </p:clrMapOvr>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userDrawn="1">
  <p:cSld name="3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66165915"/>
      </p:ext>
    </p:extLst>
  </p:cSld>
  <p:clrMapOvr>
    <a:masterClrMapping/>
  </p:clrMapOvr>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0779802"/>
      </p:ext>
    </p:extLst>
  </p:cSld>
  <p:clrMapOvr>
    <a:masterClrMapping/>
  </p:clrMapOvr>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2"/>
            <a:ext cx="2544763" cy="163513"/>
          </a:xfrm>
          <a:prstGeom prst="rect">
            <a:avLst/>
          </a:prstGeom>
          <a:noFill/>
          <a:ln w="25400" algn="ctr">
            <a:noFill/>
            <a:miter lim="800000"/>
            <a:headEnd/>
            <a:tailEnd/>
          </a:ln>
        </p:spPr>
        <p:txBody>
          <a:bodyPr lIns="0" tIns="0" rIns="0" bIns="0"/>
          <a:lstStyle/>
          <a:p>
            <a:pPr algn="r" defTabSz="941080"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94" tIns="44948" rIns="89894" bIns="4494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760" indent="-19976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2"/>
            <a:ext cx="453283" cy="163513"/>
          </a:xfrm>
          <a:prstGeom prst="rect">
            <a:avLst/>
          </a:prstGeom>
        </p:spPr>
        <p:txBody>
          <a:bodyPr vert="horz" wrap="square" lIns="89894" tIns="44948" rIns="89894" bIns="4494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1570493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293491" y="311436"/>
            <a:ext cx="2263497" cy="6633083"/>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503004" y="311436"/>
            <a:ext cx="6622825" cy="663308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600799458"/>
      </p:ext>
    </p:extLst>
  </p:cSld>
  <p:clrMapOvr>
    <a:masterClrMapping/>
  </p:clrMapOvr>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a:srcRect/>
          <a:stretch>
            <a:fillRect/>
          </a:stretch>
        </p:blipFill>
        <p:spPr bwMode="auto">
          <a:xfrm>
            <a:off x="2908072"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339" tIns="50161" rIns="100339" bIns="50161">
            <a:spAutoFit/>
          </a:bodyPr>
          <a:lstStyle/>
          <a:p>
            <a:pPr defTabSz="1003604"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72"/>
            <a:ext cx="9195458" cy="886132"/>
          </a:xfrm>
          <a:prstGeom prst="rect">
            <a:avLst/>
          </a:prstGeom>
          <a:noFill/>
          <a:ln w="9525">
            <a:noFill/>
            <a:miter lim="800000"/>
            <a:headEnd/>
            <a:tailEnd/>
          </a:ln>
        </p:spPr>
        <p:txBody>
          <a:bodyPr lIns="100339" tIns="50161" rIns="100339" bIns="50161">
            <a:spAutoFit/>
          </a:bodyPr>
          <a:lstStyle/>
          <a:p>
            <a:pPr defTabSz="1003604"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3604"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725591300"/>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499" y="2414979"/>
            <a:ext cx="8550990" cy="360099"/>
          </a:xfrm>
        </p:spPr>
        <p:txBody>
          <a:bodyPr/>
          <a:lstStyle/>
          <a:p>
            <a:r>
              <a:rPr lang="en-US" smtClean="0"/>
              <a:t>Click to edit Master title style</a:t>
            </a:r>
            <a:endParaRPr lang="en-US"/>
          </a:p>
        </p:txBody>
      </p:sp>
      <p:sp>
        <p:nvSpPr>
          <p:cNvPr id="3" name="Subtitle 2"/>
          <p:cNvSpPr>
            <a:spLocks noGrp="1"/>
          </p:cNvSpPr>
          <p:nvPr>
            <p:ph type="subTitle" idx="1"/>
          </p:nvPr>
        </p:nvSpPr>
        <p:spPr>
          <a:xfrm>
            <a:off x="1508998" y="4405260"/>
            <a:ext cx="7041992" cy="1986686"/>
          </a:xfrm>
        </p:spPr>
        <p:txBody>
          <a:bodyPr/>
          <a:lstStyle>
            <a:lvl1pPr marL="0" indent="0" algn="ctr">
              <a:buNone/>
              <a:defRPr/>
            </a:lvl1pPr>
            <a:lvl2pPr marL="508660" indent="0" algn="ctr">
              <a:buNone/>
              <a:defRPr/>
            </a:lvl2pPr>
            <a:lvl3pPr marL="1017317" indent="0" algn="ctr">
              <a:buNone/>
              <a:defRPr/>
            </a:lvl3pPr>
            <a:lvl4pPr marL="1525977" indent="0" algn="ctr">
              <a:buNone/>
              <a:defRPr/>
            </a:lvl4pPr>
            <a:lvl5pPr marL="2034637" indent="0" algn="ctr">
              <a:buNone/>
              <a:defRPr/>
            </a:lvl5pPr>
            <a:lvl6pPr marL="2543289" indent="0" algn="ctr">
              <a:buNone/>
              <a:defRPr/>
            </a:lvl6pPr>
            <a:lvl7pPr marL="3051956" indent="0" algn="ctr">
              <a:buNone/>
              <a:defRPr/>
            </a:lvl7pPr>
            <a:lvl8pPr marL="3560611" indent="0" algn="ctr">
              <a:buNone/>
              <a:defRPr/>
            </a:lvl8pPr>
            <a:lvl9pPr marL="406927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73062245"/>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489698"/>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670" y="4995515"/>
            <a:ext cx="8550990" cy="1246495"/>
          </a:xfrm>
        </p:spPr>
        <p:txBody>
          <a:bodyPr/>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94670" y="3294968"/>
            <a:ext cx="8550990" cy="1700559"/>
          </a:xfrm>
        </p:spPr>
        <p:txBody>
          <a:bodyPr anchor="b"/>
          <a:lstStyle>
            <a:lvl1pPr marL="0" indent="0">
              <a:buNone/>
              <a:defRPr sz="2200"/>
            </a:lvl1pPr>
            <a:lvl2pPr marL="508660" indent="0">
              <a:buNone/>
              <a:defRPr sz="2000"/>
            </a:lvl2pPr>
            <a:lvl3pPr marL="1017317" indent="0">
              <a:buNone/>
              <a:defRPr sz="1800"/>
            </a:lvl3pPr>
            <a:lvl4pPr marL="1525977" indent="0">
              <a:buNone/>
              <a:defRPr sz="1600"/>
            </a:lvl4pPr>
            <a:lvl5pPr marL="2034637" indent="0">
              <a:buNone/>
              <a:defRPr sz="1600"/>
            </a:lvl5pPr>
            <a:lvl6pPr marL="2543289" indent="0">
              <a:buNone/>
              <a:defRPr sz="1600"/>
            </a:lvl6pPr>
            <a:lvl7pPr marL="3051956" indent="0">
              <a:buNone/>
              <a:defRPr sz="1600"/>
            </a:lvl7pPr>
            <a:lvl8pPr marL="3560611" indent="0">
              <a:buNone/>
              <a:defRPr sz="1600"/>
            </a:lvl8pPr>
            <a:lvl9pPr marL="4069270" indent="0">
              <a:buNone/>
              <a:defRPr sz="1600"/>
            </a:lvl9pPr>
          </a:lstStyle>
          <a:p>
            <a:pPr lvl="0"/>
            <a:r>
              <a:rPr lang="en-US" smtClean="0"/>
              <a:t>Click to edit Master text styles</a:t>
            </a:r>
          </a:p>
        </p:txBody>
      </p:sp>
    </p:spTree>
    <p:extLst>
      <p:ext uri="{BB962C8B-B14F-4D97-AF65-F5344CB8AC3E}">
        <p14:creationId xmlns:p14="http://schemas.microsoft.com/office/powerpoint/2010/main" val="2024476399"/>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5209" y="1497227"/>
            <a:ext cx="4533981" cy="5677531"/>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6846" y="1497227"/>
            <a:ext cx="4533981" cy="5677531"/>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4925999"/>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018" y="311331"/>
            <a:ext cx="9053989" cy="360099"/>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3000" y="1740150"/>
            <a:ext cx="4444908" cy="725212"/>
          </a:xfrm>
        </p:spPr>
        <p:txBody>
          <a:bodyPr anchor="b"/>
          <a:lstStyle>
            <a:lvl1pPr marL="0" indent="0">
              <a:buNone/>
              <a:defRPr sz="2700" b="1"/>
            </a:lvl1pPr>
            <a:lvl2pPr marL="508660" indent="0">
              <a:buNone/>
              <a:defRPr sz="2200" b="1"/>
            </a:lvl2pPr>
            <a:lvl3pPr marL="1017317" indent="0">
              <a:buNone/>
              <a:defRPr sz="2000" b="1"/>
            </a:lvl3pPr>
            <a:lvl4pPr marL="1525977" indent="0">
              <a:buNone/>
              <a:defRPr sz="1800" b="1"/>
            </a:lvl4pPr>
            <a:lvl5pPr marL="2034637" indent="0">
              <a:buNone/>
              <a:defRPr sz="1800" b="1"/>
            </a:lvl5pPr>
            <a:lvl6pPr marL="2543289" indent="0">
              <a:buNone/>
              <a:defRPr sz="1800" b="1"/>
            </a:lvl6pPr>
            <a:lvl7pPr marL="3051956" indent="0">
              <a:buNone/>
              <a:defRPr sz="1800" b="1"/>
            </a:lvl7pPr>
            <a:lvl8pPr marL="3560611" indent="0">
              <a:buNone/>
              <a:defRPr sz="1800" b="1"/>
            </a:lvl8pPr>
            <a:lvl9pPr marL="4069270"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3000" y="2465366"/>
            <a:ext cx="4444908" cy="4479040"/>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10336" y="1740150"/>
            <a:ext cx="4446654" cy="725212"/>
          </a:xfrm>
        </p:spPr>
        <p:txBody>
          <a:bodyPr anchor="b"/>
          <a:lstStyle>
            <a:lvl1pPr marL="0" indent="0">
              <a:buNone/>
              <a:defRPr sz="2700" b="1"/>
            </a:lvl1pPr>
            <a:lvl2pPr marL="508660" indent="0">
              <a:buNone/>
              <a:defRPr sz="2200" b="1"/>
            </a:lvl2pPr>
            <a:lvl3pPr marL="1017317" indent="0">
              <a:buNone/>
              <a:defRPr sz="2000" b="1"/>
            </a:lvl3pPr>
            <a:lvl4pPr marL="1525977" indent="0">
              <a:buNone/>
              <a:defRPr sz="1800" b="1"/>
            </a:lvl4pPr>
            <a:lvl5pPr marL="2034637" indent="0">
              <a:buNone/>
              <a:defRPr sz="1800" b="1"/>
            </a:lvl5pPr>
            <a:lvl6pPr marL="2543289" indent="0">
              <a:buNone/>
              <a:defRPr sz="1800" b="1"/>
            </a:lvl6pPr>
            <a:lvl7pPr marL="3051956" indent="0">
              <a:buNone/>
              <a:defRPr sz="1800" b="1"/>
            </a:lvl7pPr>
            <a:lvl8pPr marL="3560611" indent="0">
              <a:buNone/>
              <a:defRPr sz="1800" b="1"/>
            </a:lvl8pPr>
            <a:lvl9pPr marL="4069270"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10336" y="2465366"/>
            <a:ext cx="4446654" cy="4479040"/>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9766648"/>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1187945"/>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6790061"/>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027" y="309522"/>
            <a:ext cx="3309667" cy="609398"/>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33184" y="309542"/>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503027" y="1626783"/>
            <a:ext cx="3309667" cy="5317624"/>
          </a:xfrm>
        </p:spPr>
        <p:txBody>
          <a:bodyPr/>
          <a:lstStyle>
            <a:lvl1pPr marL="0" indent="0">
              <a:buNone/>
              <a:defRPr sz="1600"/>
            </a:lvl1pPr>
            <a:lvl2pPr marL="508660" indent="0">
              <a:buNone/>
              <a:defRPr sz="1300"/>
            </a:lvl2pPr>
            <a:lvl3pPr marL="1017317" indent="0">
              <a:buNone/>
              <a:defRPr sz="1100"/>
            </a:lvl3pPr>
            <a:lvl4pPr marL="1525977" indent="0">
              <a:buNone/>
              <a:defRPr sz="1000"/>
            </a:lvl4pPr>
            <a:lvl5pPr marL="2034637" indent="0">
              <a:buNone/>
              <a:defRPr sz="1000"/>
            </a:lvl5pPr>
            <a:lvl6pPr marL="2543289" indent="0">
              <a:buNone/>
              <a:defRPr sz="1000"/>
            </a:lvl6pPr>
            <a:lvl7pPr marL="3051956" indent="0">
              <a:buNone/>
              <a:defRPr sz="1000"/>
            </a:lvl7pPr>
            <a:lvl8pPr marL="3560611" indent="0">
              <a:buNone/>
              <a:defRPr sz="1000"/>
            </a:lvl8pPr>
            <a:lvl9pPr marL="4069270" indent="0">
              <a:buNone/>
              <a:defRPr sz="1000"/>
            </a:lvl9pPr>
          </a:lstStyle>
          <a:p>
            <a:pPr lvl="0"/>
            <a:r>
              <a:rPr lang="en-US" dirty="0" smtClean="0"/>
              <a:t>Click to edit Master text styles</a:t>
            </a:r>
          </a:p>
        </p:txBody>
      </p:sp>
    </p:spTree>
    <p:extLst>
      <p:ext uri="{BB962C8B-B14F-4D97-AF65-F5344CB8AC3E}">
        <p14:creationId xmlns:p14="http://schemas.microsoft.com/office/powerpoint/2010/main" val="670102473"/>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844" y="5441803"/>
            <a:ext cx="6035993" cy="304699"/>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71844" y="694620"/>
            <a:ext cx="6035993" cy="4664393"/>
          </a:xfrm>
        </p:spPr>
        <p:txBody>
          <a:bodyPr/>
          <a:lstStyle>
            <a:lvl1pPr marL="0" indent="0">
              <a:buNone/>
              <a:defRPr sz="3600"/>
            </a:lvl1pPr>
            <a:lvl2pPr marL="508660" indent="0">
              <a:buNone/>
              <a:defRPr sz="3100"/>
            </a:lvl2pPr>
            <a:lvl3pPr marL="1017317" indent="0">
              <a:buNone/>
              <a:defRPr sz="2700"/>
            </a:lvl3pPr>
            <a:lvl4pPr marL="1525977" indent="0">
              <a:buNone/>
              <a:defRPr sz="2200"/>
            </a:lvl4pPr>
            <a:lvl5pPr marL="2034637" indent="0">
              <a:buNone/>
              <a:defRPr sz="2200"/>
            </a:lvl5pPr>
            <a:lvl6pPr marL="2543289" indent="0">
              <a:buNone/>
              <a:defRPr sz="2200"/>
            </a:lvl6pPr>
            <a:lvl7pPr marL="3051956" indent="0">
              <a:buNone/>
              <a:defRPr sz="2200"/>
            </a:lvl7pPr>
            <a:lvl8pPr marL="3560611" indent="0">
              <a:buNone/>
              <a:defRPr sz="2200"/>
            </a:lvl8pPr>
            <a:lvl9pPr marL="4069270" indent="0">
              <a:buNone/>
              <a:defRPr sz="2200"/>
            </a:lvl9pPr>
          </a:lstStyle>
          <a:p>
            <a:pPr lvl="0"/>
            <a:endParaRPr lang="en-US" noProof="0" dirty="0" smtClean="0"/>
          </a:p>
        </p:txBody>
      </p:sp>
      <p:sp>
        <p:nvSpPr>
          <p:cNvPr id="4" name="Text Placeholder 3"/>
          <p:cNvSpPr>
            <a:spLocks noGrp="1"/>
          </p:cNvSpPr>
          <p:nvPr>
            <p:ph type="body" sz="half" idx="2"/>
          </p:nvPr>
        </p:nvSpPr>
        <p:spPr>
          <a:xfrm>
            <a:off x="1971844" y="6084234"/>
            <a:ext cx="6035993" cy="912363"/>
          </a:xfrm>
        </p:spPr>
        <p:txBody>
          <a:bodyPr/>
          <a:lstStyle>
            <a:lvl1pPr marL="0" indent="0">
              <a:buNone/>
              <a:defRPr sz="1600"/>
            </a:lvl1pPr>
            <a:lvl2pPr marL="508660" indent="0">
              <a:buNone/>
              <a:defRPr sz="1300"/>
            </a:lvl2pPr>
            <a:lvl3pPr marL="1017317" indent="0">
              <a:buNone/>
              <a:defRPr sz="1100"/>
            </a:lvl3pPr>
            <a:lvl4pPr marL="1525977" indent="0">
              <a:buNone/>
              <a:defRPr sz="1000"/>
            </a:lvl4pPr>
            <a:lvl5pPr marL="2034637" indent="0">
              <a:buNone/>
              <a:defRPr sz="1000"/>
            </a:lvl5pPr>
            <a:lvl6pPr marL="2543289" indent="0">
              <a:buNone/>
              <a:defRPr sz="1000"/>
            </a:lvl6pPr>
            <a:lvl7pPr marL="3051956" indent="0">
              <a:buNone/>
              <a:defRPr sz="1000"/>
            </a:lvl7pPr>
            <a:lvl8pPr marL="3560611" indent="0">
              <a:buNone/>
              <a:defRPr sz="1000"/>
            </a:lvl8pPr>
            <a:lvl9pPr marL="4069270" indent="0">
              <a:buNone/>
              <a:defRPr sz="1000"/>
            </a:lvl9pPr>
          </a:lstStyle>
          <a:p>
            <a:pPr lvl="0"/>
            <a:r>
              <a:rPr lang="en-US" smtClean="0"/>
              <a:t>Click to edit Master text styles</a:t>
            </a:r>
          </a:p>
        </p:txBody>
      </p:sp>
    </p:spTree>
    <p:extLst>
      <p:ext uri="{BB962C8B-B14F-4D97-AF65-F5344CB8AC3E}">
        <p14:creationId xmlns:p14="http://schemas.microsoft.com/office/powerpoint/2010/main" val="22808211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pic>
        <p:nvPicPr>
          <p:cNvPr id="1026" name="Picture 2" descr="C:\Users\elainechen\Pictures\photobank\ind_lsh_glb_ho_1116_lo.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r="10585" b="4690"/>
          <a:stretch/>
        </p:blipFill>
        <p:spPr bwMode="auto">
          <a:xfrm>
            <a:off x="2811798" y="2877410"/>
            <a:ext cx="7249792" cy="4897543"/>
          </a:xfrm>
          <a:prstGeom prst="rect">
            <a:avLst/>
          </a:prstGeom>
          <a:noFill/>
          <a:extLst>
            <a:ext uri="{909E8E84-426E-40DD-AFC4-6F175D3DCCD1}">
              <a14:hiddenFill xmlns:a14="http://schemas.microsoft.com/office/drawing/2010/main">
                <a:solidFill>
                  <a:srgbClr val="FFFFFF"/>
                </a:solidFill>
              </a14:hiddenFill>
            </a:ext>
          </a:extLst>
        </p:spPr>
      </p:pic>
      <p:sp>
        <p:nvSpPr>
          <p:cNvPr id="3" name="Title Placeholder 1"/>
          <p:cNvSpPr>
            <a:spLocks noGrp="1"/>
          </p:cNvSpPr>
          <p:nvPr>
            <p:ph type="ctrTitle"/>
          </p:nvPr>
        </p:nvSpPr>
        <p:spPr>
          <a:xfrm>
            <a:off x="831265" y="2499473"/>
            <a:ext cx="6892254" cy="1177777"/>
          </a:xfrm>
          <a:prstGeom prst="rect">
            <a:avLst/>
          </a:prstGeom>
        </p:spPr>
        <p:txBody>
          <a:bodyPr lIns="89943" tIns="44969" rIns="89943" bIns="44969"/>
          <a:lstStyle>
            <a:lvl1pPr algn="l">
              <a:lnSpc>
                <a:spcPct val="100000"/>
              </a:lnSpc>
              <a:defRPr sz="4000" b="1" baseline="0" smtClean="0">
                <a:solidFill>
                  <a:srgbClr val="808000"/>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3484886916"/>
      </p:ext>
    </p:extLst>
  </p:cSld>
  <p:clrMapOvr>
    <a:masterClrMapping/>
  </p:clrMapOvr>
  <p:transition>
    <p:random/>
  </p:transition>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4181302"/>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80748" y="361728"/>
            <a:ext cx="360099" cy="68130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9977" y="361728"/>
            <a:ext cx="6764293" cy="68130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5623254"/>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type="title">
  <p:cSld name="1_Title Slide">
    <p:bg>
      <p:bgRef idx="1001">
        <a:schemeClr val="bg1"/>
      </p:bgRef>
    </p:bg>
    <p:spTree>
      <p:nvGrpSpPr>
        <p:cNvPr id="1" name=""/>
        <p:cNvGrpSpPr/>
        <p:nvPr/>
      </p:nvGrpSpPr>
      <p:grpSpPr>
        <a:xfrm>
          <a:off x="0" y="0"/>
          <a:ext cx="0" cy="0"/>
          <a:chOff x="0" y="0"/>
          <a:chExt cx="0" cy="0"/>
        </a:xfrm>
      </p:grpSpPr>
      <p:pic>
        <p:nvPicPr>
          <p:cNvPr id="3" name="Picture 1" descr="C:\Users\gwellings\Documents\Encrypted\work\ifrs learning\ifrs development\IFRS Excellence 2010\slide template\ind_fsi_glb_ve_095_lo.jpg"/>
          <p:cNvPicPr>
            <a:picLocks noChangeAspect="1" noChangeArrowheads="1"/>
          </p:cNvPicPr>
          <p:nvPr userDrawn="1"/>
        </p:nvPicPr>
        <p:blipFill>
          <a:blip r:embed="rId3" cstate="print"/>
          <a:srcRect/>
          <a:stretch>
            <a:fillRect/>
          </a:stretch>
        </p:blipFill>
        <p:spPr bwMode="auto">
          <a:xfrm>
            <a:off x="6245241" y="2035175"/>
            <a:ext cx="3806825" cy="5710238"/>
          </a:xfrm>
          <a:prstGeom prst="rect">
            <a:avLst/>
          </a:prstGeom>
          <a:noFill/>
          <a:ln w="9525">
            <a:noFill/>
            <a:miter lim="800000"/>
            <a:headEnd/>
            <a:tailEnd/>
          </a:ln>
        </p:spPr>
      </p:pic>
      <p:sp>
        <p:nvSpPr>
          <p:cNvPr id="4" name="Rectangle 3"/>
          <p:cNvSpPr>
            <a:spLocks noChangeArrowheads="1"/>
          </p:cNvSpPr>
          <p:nvPr/>
        </p:nvSpPr>
        <p:spPr bwMode="auto">
          <a:xfrm>
            <a:off x="7038978" y="7418401"/>
            <a:ext cx="2544763" cy="179387"/>
          </a:xfrm>
          <a:prstGeom prst="rect">
            <a:avLst/>
          </a:prstGeom>
          <a:noFill/>
          <a:ln w="25400" algn="ctr">
            <a:noFill/>
            <a:miter lim="800000"/>
            <a:headEnd/>
            <a:tailEnd/>
          </a:ln>
        </p:spPr>
        <p:txBody>
          <a:bodyPr lIns="0" tIns="0" rIns="0" bIns="0"/>
          <a:lstStyle/>
          <a:p>
            <a:pPr algn="r" defTabSz="1017484">
              <a:lnSpc>
                <a:spcPts val="1200"/>
              </a:lnSpc>
              <a:defRPr/>
            </a:pPr>
            <a:r>
              <a:rPr kumimoji="0" lang="en-US" sz="900" dirty="0">
                <a:solidFill>
                  <a:srgbClr val="FFFFFF"/>
                </a:solidFill>
                <a:latin typeface="Arial" charset="0"/>
                <a:ea typeface="+mn-ea"/>
                <a:cs typeface="Arial" charset="0"/>
              </a:rPr>
              <a:t>© 2008 Deloitte Touche Tohmatsu</a:t>
            </a:r>
          </a:p>
        </p:txBody>
      </p:sp>
      <p:pic>
        <p:nvPicPr>
          <p:cNvPr id="5" name="Picture 28" descr="DEL_COL"/>
          <p:cNvPicPr>
            <a:picLocks noChangeAspect="1" noChangeArrowheads="1"/>
          </p:cNvPicPr>
          <p:nvPr userDrawn="1"/>
        </p:nvPicPr>
        <p:blipFill>
          <a:blip r:embed="rId4" cstate="print"/>
          <a:srcRect/>
          <a:stretch>
            <a:fillRect/>
          </a:stretch>
        </p:blipFill>
        <p:spPr bwMode="auto">
          <a:xfrm>
            <a:off x="360378" y="374665"/>
            <a:ext cx="1800225" cy="363538"/>
          </a:xfrm>
          <a:prstGeom prst="rect">
            <a:avLst/>
          </a:prstGeom>
          <a:noFill/>
          <a:ln w="9525">
            <a:noFill/>
            <a:miter lim="800000"/>
            <a:headEnd/>
            <a:tailEnd/>
          </a:ln>
        </p:spPr>
      </p:pic>
      <p:sp>
        <p:nvSpPr>
          <p:cNvPr id="148482" name="Title Placeholder 1"/>
          <p:cNvSpPr>
            <a:spLocks noGrp="1"/>
          </p:cNvSpPr>
          <p:nvPr>
            <p:ph type="ctrTitle"/>
          </p:nvPr>
        </p:nvSpPr>
        <p:spPr>
          <a:xfrm>
            <a:off x="386530" y="2606684"/>
            <a:ext cx="8001056" cy="666849"/>
          </a:xfrm>
        </p:spPr>
        <p:txBody>
          <a:bodyPr/>
          <a:lstStyle>
            <a:lvl1pPr algn="l">
              <a:lnSpc>
                <a:spcPts val="5199"/>
              </a:lnSpc>
              <a:defRPr sz="5200" b="0">
                <a:solidFill>
                  <a:srgbClr val="002776"/>
                </a:solidFill>
                <a:latin typeface="Times New Roman" pitchFamily="18"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44434060"/>
      </p:ext>
    </p:extLst>
  </p:cSld>
  <p:clrMapOvr>
    <a:overrideClrMapping bg1="lt1" tx1="dk1" bg2="lt2" tx2="dk2" accent1="accent1" accent2="accent2" accent3="accent3" accent4="accent4" accent5="accent5" accent6="accent6" hlink="hlink" folHlink="folHlink"/>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text no graphic">
    <p:spTree>
      <p:nvGrpSpPr>
        <p:cNvPr id="1" name=""/>
        <p:cNvGrpSpPr/>
        <p:nvPr/>
      </p:nvGrpSpPr>
      <p:grpSpPr>
        <a:xfrm>
          <a:off x="0" y="0"/>
          <a:ext cx="0" cy="0"/>
          <a:chOff x="0" y="0"/>
          <a:chExt cx="0" cy="0"/>
        </a:xfrm>
      </p:grpSpPr>
      <p:sp>
        <p:nvSpPr>
          <p:cNvPr id="2" name="Title 1"/>
          <p:cNvSpPr>
            <a:spLocks noGrp="1"/>
          </p:cNvSpPr>
          <p:nvPr>
            <p:ph type="title"/>
          </p:nvPr>
        </p:nvSpPr>
        <p:spPr>
          <a:xfrm>
            <a:off x="35555" y="34201"/>
            <a:ext cx="9710096" cy="360099"/>
          </a:xfrm>
        </p:spPr>
        <p:txBody>
          <a:bodyPr/>
          <a:lstStyle/>
          <a:p>
            <a:r>
              <a:rPr lang="en-US" smtClean="0"/>
              <a:t>Click to edit Master title style</a:t>
            </a:r>
            <a:endParaRPr lang="en-GB"/>
          </a:p>
        </p:txBody>
      </p:sp>
      <p:sp>
        <p:nvSpPr>
          <p:cNvPr id="8" name="Text Placeholder 7"/>
          <p:cNvSpPr>
            <a:spLocks noGrp="1"/>
          </p:cNvSpPr>
          <p:nvPr>
            <p:ph type="body" sz="quarter" idx="10"/>
          </p:nvPr>
        </p:nvSpPr>
        <p:spPr>
          <a:xfrm>
            <a:off x="251518" y="1029345"/>
            <a:ext cx="9556989" cy="2023531"/>
          </a:xfrm>
          <a:prstGeom prst="rect">
            <a:avLst/>
          </a:prstGeom>
        </p:spPr>
        <p:txBody>
          <a:bodyPr lIns="101732" tIns="50866" rIns="101732" bIns="50866"/>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502965111"/>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Ref idx="1001">
        <a:schemeClr val="bg1"/>
      </p:bgRef>
    </p:bg>
    <p:spTree>
      <p:nvGrpSpPr>
        <p:cNvPr id="1" name=""/>
        <p:cNvGrpSpPr/>
        <p:nvPr/>
      </p:nvGrpSpPr>
      <p:grpSpPr>
        <a:xfrm>
          <a:off x="0" y="0"/>
          <a:ext cx="0" cy="0"/>
          <a:chOff x="0" y="0"/>
          <a:chExt cx="0" cy="0"/>
        </a:xfrm>
      </p:grpSpPr>
      <p:sp>
        <p:nvSpPr>
          <p:cNvPr id="3" name="Rectangle 2"/>
          <p:cNvSpPr>
            <a:spLocks noChangeArrowheads="1"/>
          </p:cNvSpPr>
          <p:nvPr/>
        </p:nvSpPr>
        <p:spPr bwMode="auto">
          <a:xfrm>
            <a:off x="7038975" y="7418390"/>
            <a:ext cx="2544763" cy="179387"/>
          </a:xfrm>
          <a:prstGeom prst="rect">
            <a:avLst/>
          </a:prstGeom>
          <a:noFill/>
          <a:ln w="25400" algn="ctr">
            <a:noFill/>
            <a:miter lim="800000"/>
            <a:headEnd/>
            <a:tailEnd/>
          </a:ln>
        </p:spPr>
        <p:txBody>
          <a:bodyPr lIns="0" tIns="0" rIns="0" bIns="0"/>
          <a:lstStyle/>
          <a:p>
            <a:pPr algn="r" defTabSz="1019118">
              <a:lnSpc>
                <a:spcPts val="1200"/>
              </a:lnSpc>
              <a:defRPr/>
            </a:pPr>
            <a:r>
              <a:rPr kumimoji="0" lang="en-US" sz="900" dirty="0">
                <a:solidFill>
                  <a:srgbClr val="FFFFFF"/>
                </a:solidFill>
                <a:latin typeface="Arial" charset="0"/>
                <a:ea typeface="+mn-ea"/>
                <a:cs typeface="Arial" charset="0"/>
              </a:rPr>
              <a:t>© 2008 </a:t>
            </a:r>
            <a:r>
              <a:rPr kumimoji="0" lang="en-US" sz="900" dirty="0" smtClean="0">
                <a:solidFill>
                  <a:srgbClr val="FFFFFF"/>
                </a:solidFill>
                <a:latin typeface="Arial" charset="0"/>
                <a:ea typeface="+mn-ea"/>
                <a:cs typeface="Arial" charset="0"/>
              </a:rPr>
              <a:t>Deloitte Global Se(2011)vices Limited</a:t>
            </a:r>
            <a:endParaRPr kumimoji="0" lang="en-US" sz="900" dirty="0">
              <a:solidFill>
                <a:srgbClr val="FFFFFF"/>
              </a:solidFill>
              <a:latin typeface="Arial" charset="0"/>
              <a:ea typeface="+mn-ea"/>
              <a:cs typeface="Arial" charset="0"/>
            </a:endParaRPr>
          </a:p>
        </p:txBody>
      </p:sp>
      <p:pic>
        <p:nvPicPr>
          <p:cNvPr id="4" name="Picture 28" descr="DEL_COL"/>
          <p:cNvPicPr>
            <a:picLocks noChangeAspect="1" noChangeArrowheads="1"/>
          </p:cNvPicPr>
          <p:nvPr/>
        </p:nvPicPr>
        <p:blipFill>
          <a:blip r:embed="rId2" cstate="print"/>
          <a:srcRect/>
          <a:stretch>
            <a:fillRect/>
          </a:stretch>
        </p:blipFill>
        <p:spPr bwMode="auto">
          <a:xfrm>
            <a:off x="360365" y="374650"/>
            <a:ext cx="1800225" cy="363538"/>
          </a:xfrm>
          <a:prstGeom prst="rect">
            <a:avLst/>
          </a:prstGeom>
          <a:noFill/>
          <a:ln w="9525">
            <a:noFill/>
            <a:miter lim="800000"/>
            <a:headEnd/>
            <a:tailEnd/>
          </a:ln>
        </p:spPr>
      </p:pic>
      <p:pic>
        <p:nvPicPr>
          <p:cNvPr id="5" name="Picture 7" descr="leaf.jpg"/>
          <p:cNvPicPr>
            <a:picLocks noChangeAspect="1"/>
          </p:cNvPicPr>
          <p:nvPr/>
        </p:nvPicPr>
        <p:blipFill>
          <a:blip r:embed="rId3" cstate="print"/>
          <a:srcRect/>
          <a:stretch>
            <a:fillRect/>
          </a:stretch>
        </p:blipFill>
        <p:spPr bwMode="auto">
          <a:xfrm>
            <a:off x="6959600" y="4030665"/>
            <a:ext cx="2497138" cy="3743325"/>
          </a:xfrm>
          <a:prstGeom prst="rect">
            <a:avLst/>
          </a:prstGeom>
          <a:noFill/>
          <a:ln w="9525">
            <a:noFill/>
            <a:miter lim="800000"/>
            <a:headEnd/>
            <a:tailEnd/>
          </a:ln>
        </p:spPr>
      </p:pic>
      <p:sp>
        <p:nvSpPr>
          <p:cNvPr id="148482" name="Title Placeholder 1"/>
          <p:cNvSpPr>
            <a:spLocks noGrp="1"/>
          </p:cNvSpPr>
          <p:nvPr>
            <p:ph type="ctrTitle"/>
          </p:nvPr>
        </p:nvSpPr>
        <p:spPr>
          <a:xfrm>
            <a:off x="386524" y="2606677"/>
            <a:ext cx="6724650" cy="1279525"/>
          </a:xfrm>
        </p:spPr>
        <p:txBody>
          <a:bodyPr/>
          <a:lstStyle>
            <a:lvl1pPr algn="l">
              <a:lnSpc>
                <a:spcPts val="5200"/>
              </a:lnSpc>
              <a:defRPr sz="5200" b="0">
                <a:solidFill>
                  <a:srgbClr val="002776"/>
                </a:solidFill>
                <a:latin typeface="Times New Roman" pitchFamily="18"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12272218"/>
      </p:ext>
    </p:extLst>
  </p:cSld>
  <p:clrMapOvr>
    <a:overrideClrMapping bg1="lt1" tx1="dk1" bg2="lt2" tx2="dk2" accent1="accent1" accent2="accent2" accent3="accent3" accent4="accent4" accent5="accent5" accent6="accent6" hlink="hlink" folHlink="folHlink"/>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5" descr="188698SDCRGB1.jpg"/>
          <p:cNvPicPr>
            <a:picLocks noChangeAspect="1"/>
          </p:cNvPicPr>
          <p:nvPr/>
        </p:nvPicPr>
        <p:blipFill>
          <a:blip r:embed="rId2" cstate="print"/>
          <a:srcRect/>
          <a:stretch>
            <a:fillRect/>
          </a:stretch>
        </p:blipFill>
        <p:spPr bwMode="auto">
          <a:xfrm>
            <a:off x="8585202" y="80963"/>
            <a:ext cx="1371600" cy="1371600"/>
          </a:xfrm>
          <a:prstGeom prst="rect">
            <a:avLst/>
          </a:prstGeom>
          <a:noFill/>
          <a:ln w="9525">
            <a:noFill/>
            <a:miter lim="800000"/>
            <a:headEnd/>
            <a:tailEnd/>
          </a:ln>
        </p:spPr>
      </p:pic>
      <p:sp>
        <p:nvSpPr>
          <p:cNvPr id="2" name="Title 1"/>
          <p:cNvSpPr>
            <a:spLocks noGrp="1"/>
          </p:cNvSpPr>
          <p:nvPr>
            <p:ph type="title"/>
          </p:nvPr>
        </p:nvSpPr>
        <p:spPr/>
        <p:txBody>
          <a:bodyPr/>
          <a:lstStyle>
            <a:lvl1pPr>
              <a:defRPr sz="2600" baseline="0">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2000"/>
            </a:lvl1pPr>
            <a:lvl2pPr>
              <a:defRPr sz="20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660B68D1-729F-4A02-B395-CC2DBF45FAF6}"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143640286"/>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5" descr="flipchart.jpg"/>
          <p:cNvPicPr>
            <a:picLocks noChangeAspect="1"/>
          </p:cNvPicPr>
          <p:nvPr/>
        </p:nvPicPr>
        <p:blipFill>
          <a:blip r:embed="rId2" cstate="print"/>
          <a:srcRect/>
          <a:stretch>
            <a:fillRect/>
          </a:stretch>
        </p:blipFill>
        <p:spPr bwMode="auto">
          <a:xfrm>
            <a:off x="8247062" y="104777"/>
            <a:ext cx="1714500" cy="17145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210FE39B-D5E5-49F9-9EB2-CC2DB778CD7A}"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980929197"/>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Picture 5" descr="187514SDCRGB1.jpg"/>
          <p:cNvPicPr>
            <a:picLocks noChangeAspect="1"/>
          </p:cNvPicPr>
          <p:nvPr/>
        </p:nvPicPr>
        <p:blipFill>
          <a:blip r:embed="rId2" cstate="print"/>
          <a:srcRect/>
          <a:stretch>
            <a:fillRect/>
          </a:stretch>
        </p:blipFill>
        <p:spPr bwMode="auto">
          <a:xfrm>
            <a:off x="8388352" y="171451"/>
            <a:ext cx="1371600" cy="13716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96083" y="1386665"/>
            <a:ext cx="9266237" cy="5916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9927CBD9-223D-47FF-9882-7D277E5E8848}"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1548521179"/>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Picture 5" descr="187514SDCRGB1.jpg"/>
          <p:cNvPicPr>
            <a:picLocks noChangeAspect="1"/>
          </p:cNvPicPr>
          <p:nvPr/>
        </p:nvPicPr>
        <p:blipFill>
          <a:blip r:embed="rId2" cstate="print"/>
          <a:srcRect/>
          <a:stretch>
            <a:fillRect/>
          </a:stretch>
        </p:blipFill>
        <p:spPr bwMode="auto">
          <a:xfrm>
            <a:off x="8388352" y="171451"/>
            <a:ext cx="1371600" cy="13716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96083" y="1386665"/>
            <a:ext cx="9266237" cy="5916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49B62FCD-39A4-4566-A3A4-5868CC2B55AF}"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10357354"/>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38" y="4995865"/>
            <a:ext cx="8550275" cy="15430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5338" y="3295651"/>
            <a:ext cx="8550275" cy="1700212"/>
          </a:xfrm>
        </p:spPr>
        <p:txBody>
          <a:bodyPr anchor="b"/>
          <a:lstStyle>
            <a:lvl1pPr marL="0" indent="0">
              <a:buNone/>
              <a:defRPr sz="2000"/>
            </a:lvl1pPr>
            <a:lvl2pPr marL="457174" indent="0">
              <a:buNone/>
              <a:defRPr sz="1800"/>
            </a:lvl2pPr>
            <a:lvl3pPr marL="914349" indent="0">
              <a:buNone/>
              <a:defRPr sz="1600"/>
            </a:lvl3pPr>
            <a:lvl4pPr marL="1371523" indent="0">
              <a:buNone/>
              <a:defRPr sz="1400"/>
            </a:lvl4pPr>
            <a:lvl5pPr marL="1828698" indent="0">
              <a:buNone/>
              <a:defRPr sz="1400"/>
            </a:lvl5pPr>
            <a:lvl6pPr marL="2285872" indent="0">
              <a:buNone/>
              <a:defRPr sz="1400"/>
            </a:lvl6pPr>
            <a:lvl7pPr marL="2743047" indent="0">
              <a:buNone/>
              <a:defRPr sz="1400"/>
            </a:lvl7pPr>
            <a:lvl8pPr marL="3200220" indent="0">
              <a:buNone/>
              <a:defRPr sz="1400"/>
            </a:lvl8pPr>
            <a:lvl9pPr marL="3657395"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2BD6377-6926-421B-9F81-E252CC75AF72}"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8665487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79"/>
            <a:ext cx="4330064" cy="1177777"/>
          </a:xfrm>
          <a:prstGeom prst="rect">
            <a:avLst/>
          </a:prstGeom>
        </p:spPr>
        <p:txBody>
          <a:bodyPr lIns="89943" tIns="44969" rIns="89943" bIns="44969"/>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圖片 6" descr="bzi_col_glb_ho_495_hi.jpg"/>
          <p:cNvPicPr>
            <a:picLocks noChangeAspect="1"/>
          </p:cNvPicPr>
          <p:nvPr userDrawn="1"/>
        </p:nvPicPr>
        <p:blipFill>
          <a:blip r:embed="rId2" cstate="print"/>
          <a:srcRect/>
          <a:stretch>
            <a:fillRect/>
          </a:stretch>
        </p:blipFill>
        <p:spPr bwMode="auto">
          <a:xfrm>
            <a:off x="6297535" y="3721099"/>
            <a:ext cx="3646746" cy="3757428"/>
          </a:xfrm>
          <a:prstGeom prst="rect">
            <a:avLst/>
          </a:prstGeom>
          <a:noFill/>
          <a:ln w="9525">
            <a:noFill/>
            <a:miter lim="800000"/>
            <a:headEnd/>
            <a:tailEnd/>
          </a:ln>
        </p:spPr>
      </p:pic>
    </p:spTree>
    <p:extLst>
      <p:ext uri="{BB962C8B-B14F-4D97-AF65-F5344CB8AC3E}">
        <p14:creationId xmlns:p14="http://schemas.microsoft.com/office/powerpoint/2010/main" val="3783026604"/>
      </p:ext>
    </p:extLst>
  </p:cSld>
  <p:clrMapOvr>
    <a:masterClrMapping/>
  </p:clrMapOvr>
  <p:transition>
    <p:random/>
  </p:transition>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6090" y="1349375"/>
            <a:ext cx="4556126" cy="591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4615" y="1349375"/>
            <a:ext cx="4557712" cy="591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9"/>
          <p:cNvSpPr>
            <a:spLocks noGrp="1"/>
          </p:cNvSpPr>
          <p:nvPr>
            <p:ph type="sldNum" sz="quarter" idx="10"/>
          </p:nvPr>
        </p:nvSpPr>
        <p:spPr/>
        <p:txBody>
          <a:bodyPr/>
          <a:lstStyle>
            <a:lvl1pPr>
              <a:defRPr/>
            </a:lvl1pPr>
          </a:lstStyle>
          <a:p>
            <a:r>
              <a:rPr lang="en-US" dirty="0">
                <a:solidFill>
                  <a:srgbClr val="002776"/>
                </a:solidFill>
              </a:rPr>
              <a:t>Slide </a:t>
            </a:r>
            <a:fld id="{545DE8F4-BF8C-4A35-998E-E1C648154C09}"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248985232"/>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238" y="311151"/>
            <a:ext cx="9053512" cy="129540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3238" y="1739900"/>
            <a:ext cx="4445000" cy="725488"/>
          </a:xfrm>
        </p:spPr>
        <p:txBody>
          <a:bodyPr anchor="b"/>
          <a:lstStyle>
            <a:lvl1pPr marL="0" indent="0">
              <a:buNone/>
              <a:defRPr sz="2400" b="1"/>
            </a:lvl1pPr>
            <a:lvl2pPr marL="457174" indent="0">
              <a:buNone/>
              <a:defRPr sz="2000" b="1"/>
            </a:lvl2pPr>
            <a:lvl3pPr marL="914349" indent="0">
              <a:buNone/>
              <a:defRPr sz="1800" b="1"/>
            </a:lvl3pPr>
            <a:lvl4pPr marL="1371523" indent="0">
              <a:buNone/>
              <a:defRPr sz="1600" b="1"/>
            </a:lvl4pPr>
            <a:lvl5pPr marL="1828698" indent="0">
              <a:buNone/>
              <a:defRPr sz="1600" b="1"/>
            </a:lvl5pPr>
            <a:lvl6pPr marL="2285872" indent="0">
              <a:buNone/>
              <a:defRPr sz="1600" b="1"/>
            </a:lvl6pPr>
            <a:lvl7pPr marL="2743047" indent="0">
              <a:buNone/>
              <a:defRPr sz="1600" b="1"/>
            </a:lvl7pPr>
            <a:lvl8pPr marL="3200220" indent="0">
              <a:buNone/>
              <a:defRPr sz="1600" b="1"/>
            </a:lvl8pPr>
            <a:lvl9pPr marL="3657395"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38" y="2465390"/>
            <a:ext cx="4445000"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10165" y="1739900"/>
            <a:ext cx="4446587" cy="725488"/>
          </a:xfrm>
        </p:spPr>
        <p:txBody>
          <a:bodyPr anchor="b"/>
          <a:lstStyle>
            <a:lvl1pPr marL="0" indent="0">
              <a:buNone/>
              <a:defRPr sz="2400" b="1"/>
            </a:lvl1pPr>
            <a:lvl2pPr marL="457174" indent="0">
              <a:buNone/>
              <a:defRPr sz="2000" b="1"/>
            </a:lvl2pPr>
            <a:lvl3pPr marL="914349" indent="0">
              <a:buNone/>
              <a:defRPr sz="1800" b="1"/>
            </a:lvl3pPr>
            <a:lvl4pPr marL="1371523" indent="0">
              <a:buNone/>
              <a:defRPr sz="1600" b="1"/>
            </a:lvl4pPr>
            <a:lvl5pPr marL="1828698" indent="0">
              <a:buNone/>
              <a:defRPr sz="1600" b="1"/>
            </a:lvl5pPr>
            <a:lvl6pPr marL="2285872" indent="0">
              <a:buNone/>
              <a:defRPr sz="1600" b="1"/>
            </a:lvl6pPr>
            <a:lvl7pPr marL="2743047" indent="0">
              <a:buNone/>
              <a:defRPr sz="1600" b="1"/>
            </a:lvl7pPr>
            <a:lvl8pPr marL="3200220" indent="0">
              <a:buNone/>
              <a:defRPr sz="1600" b="1"/>
            </a:lvl8pPr>
            <a:lvl9pPr marL="3657395"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5" y="2465390"/>
            <a:ext cx="4446587"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9"/>
          <p:cNvSpPr>
            <a:spLocks noGrp="1"/>
          </p:cNvSpPr>
          <p:nvPr>
            <p:ph type="sldNum" sz="quarter" idx="10"/>
          </p:nvPr>
        </p:nvSpPr>
        <p:spPr/>
        <p:txBody>
          <a:bodyPr/>
          <a:lstStyle>
            <a:lvl1pPr>
              <a:defRPr/>
            </a:lvl1pPr>
          </a:lstStyle>
          <a:p>
            <a:r>
              <a:rPr lang="en-US" dirty="0">
                <a:solidFill>
                  <a:srgbClr val="002776"/>
                </a:solidFill>
              </a:rPr>
              <a:t>Slide </a:t>
            </a:r>
            <a:fld id="{91FC103A-B21B-4FD3-A62E-5711A3270284}"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17827693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2753439-5F5F-4E9F-A36D-5B1ECCA870DF}"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613587869"/>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9"/>
          <p:cNvSpPr>
            <a:spLocks noGrp="1"/>
          </p:cNvSpPr>
          <p:nvPr>
            <p:ph type="sldNum" sz="quarter" idx="10"/>
          </p:nvPr>
        </p:nvSpPr>
        <p:spPr/>
        <p:txBody>
          <a:bodyPr/>
          <a:lstStyle>
            <a:lvl1pPr>
              <a:defRPr/>
            </a:lvl1pPr>
          </a:lstStyle>
          <a:p>
            <a:r>
              <a:rPr lang="en-US" dirty="0">
                <a:solidFill>
                  <a:srgbClr val="002776"/>
                </a:solidFill>
              </a:rPr>
              <a:t>Slide </a:t>
            </a:r>
            <a:fld id="{4BBFC974-DDF9-4CD1-A447-28F991DEA965}"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540505957"/>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38" y="309565"/>
            <a:ext cx="3309937" cy="1317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33827" y="309565"/>
            <a:ext cx="5622925" cy="66341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3238" y="1627188"/>
            <a:ext cx="3309937" cy="5316537"/>
          </a:xfrm>
        </p:spPr>
        <p:txBody>
          <a:bodyPr/>
          <a:lstStyle>
            <a:lvl1pPr marL="0" indent="0">
              <a:buNone/>
              <a:defRPr sz="1400"/>
            </a:lvl1pPr>
            <a:lvl2pPr marL="457174" indent="0">
              <a:buNone/>
              <a:defRPr sz="1200"/>
            </a:lvl2pPr>
            <a:lvl3pPr marL="914349" indent="0">
              <a:buNone/>
              <a:defRPr sz="1000"/>
            </a:lvl3pPr>
            <a:lvl4pPr marL="1371523" indent="0">
              <a:buNone/>
              <a:defRPr sz="900"/>
            </a:lvl4pPr>
            <a:lvl5pPr marL="1828698" indent="0">
              <a:buNone/>
              <a:defRPr sz="900"/>
            </a:lvl5pPr>
            <a:lvl6pPr marL="2285872" indent="0">
              <a:buNone/>
              <a:defRPr sz="900"/>
            </a:lvl6pPr>
            <a:lvl7pPr marL="2743047" indent="0">
              <a:buNone/>
              <a:defRPr sz="900"/>
            </a:lvl7pPr>
            <a:lvl8pPr marL="3200220" indent="0">
              <a:buNone/>
              <a:defRPr sz="900"/>
            </a:lvl8pPr>
            <a:lvl9pPr marL="3657395"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DFD55E9-6B28-443B-90B6-401E2A436C49}"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728925391"/>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77" y="5441950"/>
            <a:ext cx="6035675" cy="6429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1677" y="695327"/>
            <a:ext cx="6035675" cy="4664075"/>
          </a:xfrm>
        </p:spPr>
        <p:txBody>
          <a:bodyPr/>
          <a:lstStyle>
            <a:lvl1pPr marL="0" indent="0">
              <a:buNone/>
              <a:defRPr sz="3200"/>
            </a:lvl1pPr>
            <a:lvl2pPr marL="457174" indent="0">
              <a:buNone/>
              <a:defRPr sz="2800"/>
            </a:lvl2pPr>
            <a:lvl3pPr marL="914349" indent="0">
              <a:buNone/>
              <a:defRPr sz="2400"/>
            </a:lvl3pPr>
            <a:lvl4pPr marL="1371523" indent="0">
              <a:buNone/>
              <a:defRPr sz="2000"/>
            </a:lvl4pPr>
            <a:lvl5pPr marL="1828698" indent="0">
              <a:buNone/>
              <a:defRPr sz="2000"/>
            </a:lvl5pPr>
            <a:lvl6pPr marL="2285872" indent="0">
              <a:buNone/>
              <a:defRPr sz="2000"/>
            </a:lvl6pPr>
            <a:lvl7pPr marL="2743047" indent="0">
              <a:buNone/>
              <a:defRPr sz="2000"/>
            </a:lvl7pPr>
            <a:lvl8pPr marL="3200220" indent="0">
              <a:buNone/>
              <a:defRPr sz="2000"/>
            </a:lvl8pPr>
            <a:lvl9pPr marL="3657395" indent="0">
              <a:buNone/>
              <a:defRPr sz="2000"/>
            </a:lvl9pPr>
          </a:lstStyle>
          <a:p>
            <a:pPr lvl="0"/>
            <a:endParaRPr lang="en-US" noProof="0" dirty="0"/>
          </a:p>
        </p:txBody>
      </p:sp>
      <p:sp>
        <p:nvSpPr>
          <p:cNvPr id="4" name="Text Placeholder 3"/>
          <p:cNvSpPr>
            <a:spLocks noGrp="1"/>
          </p:cNvSpPr>
          <p:nvPr>
            <p:ph type="body" sz="half" idx="2"/>
          </p:nvPr>
        </p:nvSpPr>
        <p:spPr>
          <a:xfrm>
            <a:off x="1971677" y="6084888"/>
            <a:ext cx="6035675" cy="911225"/>
          </a:xfrm>
        </p:spPr>
        <p:txBody>
          <a:bodyPr/>
          <a:lstStyle>
            <a:lvl1pPr marL="0" indent="0">
              <a:buNone/>
              <a:defRPr sz="1400"/>
            </a:lvl1pPr>
            <a:lvl2pPr marL="457174" indent="0">
              <a:buNone/>
              <a:defRPr sz="1200"/>
            </a:lvl2pPr>
            <a:lvl3pPr marL="914349" indent="0">
              <a:buNone/>
              <a:defRPr sz="1000"/>
            </a:lvl3pPr>
            <a:lvl4pPr marL="1371523" indent="0">
              <a:buNone/>
              <a:defRPr sz="900"/>
            </a:lvl4pPr>
            <a:lvl5pPr marL="1828698" indent="0">
              <a:buNone/>
              <a:defRPr sz="900"/>
            </a:lvl5pPr>
            <a:lvl6pPr marL="2285872" indent="0">
              <a:buNone/>
              <a:defRPr sz="900"/>
            </a:lvl6pPr>
            <a:lvl7pPr marL="2743047" indent="0">
              <a:buNone/>
              <a:defRPr sz="900"/>
            </a:lvl7pPr>
            <a:lvl8pPr marL="3200220" indent="0">
              <a:buNone/>
              <a:defRPr sz="900"/>
            </a:lvl8pPr>
            <a:lvl9pPr marL="3657395"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8B32C60-5D17-4773-BB99-AC803C7A944E}"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55329331"/>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9"/>
          <p:cNvSpPr>
            <a:spLocks noGrp="1"/>
          </p:cNvSpPr>
          <p:nvPr>
            <p:ph type="sldNum" sz="quarter" idx="10"/>
          </p:nvPr>
        </p:nvSpPr>
        <p:spPr/>
        <p:txBody>
          <a:bodyPr/>
          <a:lstStyle>
            <a:lvl1pPr>
              <a:defRPr/>
            </a:lvl1pPr>
          </a:lstStyle>
          <a:p>
            <a:r>
              <a:rPr lang="en-US" dirty="0">
                <a:solidFill>
                  <a:srgbClr val="002776"/>
                </a:solidFill>
              </a:rPr>
              <a:t>Slide </a:t>
            </a:r>
            <a:fld id="{12C870D9-5A1F-46BD-AA93-1ADBD3BADCCE}"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086961747"/>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99338" y="396877"/>
            <a:ext cx="2316162" cy="68691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6088" y="396877"/>
            <a:ext cx="6800850" cy="686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9"/>
          <p:cNvSpPr>
            <a:spLocks noGrp="1"/>
          </p:cNvSpPr>
          <p:nvPr>
            <p:ph type="sldNum" sz="quarter" idx="10"/>
          </p:nvPr>
        </p:nvSpPr>
        <p:spPr/>
        <p:txBody>
          <a:bodyPr/>
          <a:lstStyle>
            <a:lvl1pPr>
              <a:defRPr/>
            </a:lvl1pPr>
          </a:lstStyle>
          <a:p>
            <a:r>
              <a:rPr lang="en-US" dirty="0">
                <a:solidFill>
                  <a:srgbClr val="002776"/>
                </a:solidFill>
              </a:rPr>
              <a:t>Slide </a:t>
            </a:r>
            <a:fld id="{06DD099D-393A-4849-ABD6-65FC3E79D74E}"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655889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89943" tIns="44969" rIns="89943" bIns="44969"/>
          <a:lstStyle>
            <a:lvl1pPr algn="ctr">
              <a:defRPr sz="3600" baseline="0">
                <a:solidFill>
                  <a:srgbClr val="002776"/>
                </a:solidFill>
                <a:latin typeface="+mj-lt"/>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89943" tIns="44969" rIns="89943" bIns="44969"/>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mn-lt"/>
                <a:ea typeface="微軟正黑體" pitchFamily="34" charset="-12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mn-lt"/>
                <a:ea typeface="微軟正黑體" pitchFamily="34" charset="-12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mn-lt"/>
                <a:ea typeface="微軟正黑體" pitchFamily="34" charset="-12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mn-lt"/>
                <a:ea typeface="微軟正黑體" pitchFamily="34" charset="-12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mn-lt"/>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98"/>
            <a:ext cx="3856329" cy="413893"/>
          </a:xfrm>
          <a:prstGeom prst="rect">
            <a:avLst/>
          </a:prstGeom>
        </p:spPr>
        <p:txBody>
          <a:bodyPr lIns="100241" tIns="50112" rIns="100241" bIns="50112"/>
          <a:lstStyle>
            <a:lvl1pPr>
              <a:defRPr sz="900"/>
            </a:lvl1pPr>
          </a:lstStyle>
          <a:p>
            <a:pPr algn="r" defTabSz="1002481">
              <a:defRPr/>
            </a:pPr>
            <a:r>
              <a:rPr kumimoji="0" lang="en-US" altLang="zh-TW" dirty="0" smtClean="0">
                <a:solidFill>
                  <a:prstClr val="black"/>
                </a:solidFill>
                <a:latin typeface="Arial" charset="0"/>
                <a:ea typeface="新細明體"/>
                <a:cs typeface="Arial" charset="0"/>
              </a:rPr>
              <a:t>©2013 </a:t>
            </a:r>
            <a:r>
              <a:rPr kumimoji="0" lang="zh-TW" altLang="en-US" dirty="0" smtClean="0">
                <a:solidFill>
                  <a:prstClr val="black"/>
                </a:solidFill>
                <a:latin typeface="Arial" charset="0"/>
                <a:ea typeface="新細明體"/>
                <a:cs typeface="Arial" charset="0"/>
              </a:rPr>
              <a:t>勤業眾信版權所有 保留一切權利</a:t>
            </a:r>
            <a:endParaRPr kumimoji="0" lang="zh-TW" altLang="en-US"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34946951"/>
      </p:ext>
    </p:extLst>
  </p:cSld>
  <p:clrMapOvr>
    <a:masterClrMapping/>
  </p:clrMapOvr>
  <p:transition>
    <p:random/>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80"/>
            <a:ext cx="4330064" cy="1177777"/>
          </a:xfrm>
          <a:prstGeom prst="rect">
            <a:avLst/>
          </a:prstGeom>
        </p:spPr>
        <p:txBody>
          <a:bodyPr lIns="89943" tIns="44969" rIns="89943" bIns="44969"/>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3111660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自訂版面配置">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21009" y="2417894"/>
            <a:ext cx="6057163" cy="4162750"/>
          </a:xfrm>
          <a:prstGeom prst="rect">
            <a:avLst/>
          </a:prstGeom>
        </p:spPr>
      </p:pic>
      <p:sp>
        <p:nvSpPr>
          <p:cNvPr id="3" name="Title Placeholder 1"/>
          <p:cNvSpPr>
            <a:spLocks noGrp="1"/>
          </p:cNvSpPr>
          <p:nvPr>
            <p:ph type="ctrTitle"/>
          </p:nvPr>
        </p:nvSpPr>
        <p:spPr>
          <a:xfrm>
            <a:off x="315086" y="2886979"/>
            <a:ext cx="4330064" cy="1177777"/>
          </a:xfrm>
          <a:prstGeom prst="rect">
            <a:avLst/>
          </a:prstGeom>
        </p:spPr>
        <p:txBody>
          <a:bodyPr lIns="89943" tIns="44969" rIns="89943" bIns="44969"/>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1651161104"/>
      </p:ext>
    </p:extLst>
  </p:cSld>
  <p:clrMapOvr>
    <a:masterClrMapping/>
  </p:clrMapOvr>
  <p:transition>
    <p:random/>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cstate="print"/>
          <a:srcRect/>
          <a:stretch>
            <a:fillRect/>
          </a:stretch>
        </p:blipFill>
        <p:spPr bwMode="auto">
          <a:xfrm>
            <a:off x="2908080"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225" tIns="50103" rIns="100225" bIns="50103">
            <a:spAutoFit/>
          </a:bodyPr>
          <a:lstStyle/>
          <a:p>
            <a:pPr defTabSz="1002481"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77"/>
            <a:ext cx="9195458" cy="886015"/>
          </a:xfrm>
          <a:prstGeom prst="rect">
            <a:avLst/>
          </a:prstGeom>
          <a:noFill/>
          <a:ln w="9525">
            <a:noFill/>
            <a:miter lim="800000"/>
            <a:headEnd/>
            <a:tailEnd/>
          </a:ln>
        </p:spPr>
        <p:txBody>
          <a:bodyPr lIns="100225" tIns="50103" rIns="100225" bIns="50103">
            <a:spAutoFit/>
          </a:bodyPr>
          <a:lstStyle/>
          <a:p>
            <a:pPr defTabSz="1002481"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2481"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949375749"/>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13" y="360005"/>
            <a:ext cx="9126001" cy="630000"/>
          </a:xfrm>
          <a:prstGeom prst="rect">
            <a:avLst/>
          </a:prstGeom>
        </p:spPr>
        <p:txBody>
          <a:bodyPr lIns="89943" tIns="44969" rIns="89943" bIns="44969"/>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89943" tIns="44969" rIns="89943" bIns="44969"/>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1372455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13" y="360005"/>
            <a:ext cx="9126001" cy="630000"/>
          </a:xfrm>
          <a:prstGeom prst="rect">
            <a:avLst/>
          </a:prstGeom>
        </p:spPr>
        <p:txBody>
          <a:bodyPr lIns="89943" tIns="44969" rIns="89943" bIns="44969"/>
          <a:lstStyle>
            <a:lvl1pPr>
              <a:defRPr sz="3600" b="1" baseline="0">
                <a:solidFill>
                  <a:srgbClr val="002776"/>
                </a:solidFill>
                <a:latin typeface="Cambria Math" pitchFamily="18"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mbria Math" pitchFamily="18" charset="0"/>
                <a:ea typeface="華康中黑體" pitchFamily="49" charset="-120"/>
                <a:cs typeface="Calibri" pitchFamily="34" charset="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Cambria Math" pitchFamily="18" charset="0"/>
                <a:ea typeface="華康中黑體" pitchFamily="49" charset="-120"/>
                <a:cs typeface="Calibri" pitchFamily="34" charset="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Cambria Math" pitchFamily="18" charset="0"/>
                <a:ea typeface="華康中黑體" pitchFamily="49" charset="-120"/>
                <a:cs typeface="Calibri" pitchFamily="34" charset="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Cambria Math" pitchFamily="18" charset="0"/>
                <a:ea typeface="華康中黑體" pitchFamily="49" charset="-120"/>
                <a:cs typeface="Calibri" pitchFamily="34" charset="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Cambria Math" pitchFamily="18" charset="0"/>
                <a:ea typeface="華康中黑體" pitchFamily="49"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4" name="頁尾版面配置區 4"/>
          <p:cNvSpPr txBox="1">
            <a:spLocks/>
          </p:cNvSpPr>
          <p:nvPr userDrawn="1"/>
        </p:nvSpPr>
        <p:spPr>
          <a:xfrm>
            <a:off x="6208907" y="7522198"/>
            <a:ext cx="3856329" cy="413893"/>
          </a:xfrm>
          <a:prstGeom prst="rect">
            <a:avLst/>
          </a:prstGeom>
        </p:spPr>
        <p:txBody>
          <a:bodyPr lIns="100241" tIns="50112" rIns="100241" bIns="50112"/>
          <a:lstStyle>
            <a:lvl1pPr>
              <a:defRPr sz="900"/>
            </a:lvl1pPr>
          </a:lstStyle>
          <a:p>
            <a:pPr algn="r" defTabSz="1002481">
              <a:defRPr/>
            </a:pPr>
            <a:r>
              <a:rPr kumimoji="0" lang="en-US" altLang="zh-TW" dirty="0" smtClean="0">
                <a:solidFill>
                  <a:prstClr val="black"/>
                </a:solidFill>
                <a:latin typeface="Arial" charset="0"/>
                <a:ea typeface="新細明體"/>
                <a:cs typeface="Arial" charset="0"/>
              </a:rPr>
              <a:t>©2013 </a:t>
            </a:r>
            <a:r>
              <a:rPr kumimoji="0" lang="zh-TW" altLang="en-US" dirty="0" smtClean="0">
                <a:solidFill>
                  <a:prstClr val="black"/>
                </a:solidFill>
                <a:latin typeface="Arial" charset="0"/>
                <a:ea typeface="新細明體"/>
                <a:cs typeface="Arial" charset="0"/>
              </a:rPr>
              <a:t>勤業眾信版權所有 保留一切權利</a:t>
            </a:r>
            <a:endParaRPr kumimoji="0" lang="zh-TW" altLang="en-US" dirty="0">
              <a:solidFill>
                <a:prstClr val="black"/>
              </a:solidFill>
              <a:latin typeface="Arial" charset="0"/>
              <a:ea typeface="新細明體"/>
              <a:cs typeface="Arial" charset="0"/>
            </a:endParaRPr>
          </a:p>
        </p:txBody>
      </p:sp>
      <p:sp>
        <p:nvSpPr>
          <p:cNvPr id="15" name="Slide Number Placeholder 9"/>
          <p:cNvSpPr>
            <a:spLocks noGrp="1"/>
          </p:cNvSpPr>
          <p:nvPr>
            <p:ph type="sldNum" sz="quarter" idx="10"/>
          </p:nvPr>
        </p:nvSpPr>
        <p:spPr>
          <a:xfrm>
            <a:off x="118273" y="7522086"/>
            <a:ext cx="428628" cy="264293"/>
          </a:xfrm>
          <a:prstGeom prst="rect">
            <a:avLst/>
          </a:prstGeom>
        </p:spPr>
        <p:txBody>
          <a:bodyPr lIns="89943" tIns="44969" rIns="89943" bIns="44969"/>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63323548"/>
      </p:ext>
    </p:extLst>
  </p:cSld>
  <p:clrMapOvr>
    <a:masterClrMapping/>
  </p:clrMapOvr>
  <p:transition>
    <p:random/>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21" name="Picture 5" descr="Row of tennis balls_Lo.jpg"/>
          <p:cNvPicPr>
            <a:picLocks noChangeAspect="1"/>
          </p:cNvPicPr>
          <p:nvPr userDrawn="1"/>
        </p:nvPicPr>
        <p:blipFill>
          <a:blip r:embed="rId2" cstate="print"/>
          <a:srcRect l="21217" t="26233" r="6584" b="16257"/>
          <a:stretch>
            <a:fillRect/>
          </a:stretch>
        </p:blipFill>
        <p:spPr>
          <a:xfrm>
            <a:off x="3521873" y="3776588"/>
            <a:ext cx="6538120" cy="4028445"/>
          </a:xfrm>
          <a:prstGeom prst="rect">
            <a:avLst/>
          </a:prstGeom>
        </p:spPr>
      </p:pic>
      <p:sp>
        <p:nvSpPr>
          <p:cNvPr id="26" name="Title Placeholder 1"/>
          <p:cNvSpPr>
            <a:spLocks noGrp="1"/>
          </p:cNvSpPr>
          <p:nvPr>
            <p:ph type="ctrTitle"/>
          </p:nvPr>
        </p:nvSpPr>
        <p:spPr>
          <a:xfrm>
            <a:off x="1238169" y="2886447"/>
            <a:ext cx="4506319" cy="1177777"/>
          </a:xfrm>
          <a:prstGeom prst="rect">
            <a:avLst/>
          </a:prstGeom>
        </p:spPr>
        <p:txBody>
          <a:bodyPr lIns="89929" tIns="44962" rIns="89929" bIns="44962"/>
          <a:lstStyle>
            <a:lvl1pPr>
              <a:lnSpc>
                <a:spcPts val="4000"/>
              </a:lnSpc>
              <a:defRPr sz="4800" b="0" baseline="0" smtClean="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US" dirty="0" smtClean="0"/>
          </a:p>
        </p:txBody>
      </p:sp>
      <p:grpSp>
        <p:nvGrpSpPr>
          <p:cNvPr id="4" name="群組 26"/>
          <p:cNvGrpSpPr/>
          <p:nvPr userDrawn="1"/>
        </p:nvGrpSpPr>
        <p:grpSpPr>
          <a:xfrm>
            <a:off x="7673208" y="243660"/>
            <a:ext cx="2125070" cy="928693"/>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6"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7"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9"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2"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3"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4"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5"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6"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7"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8"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9"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grpSp>
    </p:spTree>
    <p:extLst>
      <p:ext uri="{BB962C8B-B14F-4D97-AF65-F5344CB8AC3E}">
        <p14:creationId xmlns:p14="http://schemas.microsoft.com/office/powerpoint/2010/main" val="4076698253"/>
      </p:ext>
    </p:extLst>
  </p:cSld>
  <p:clrMapOvr>
    <a:masterClrMapping/>
  </p:clrMapOvr>
  <p:transition>
    <p:random/>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grpSp>
        <p:nvGrpSpPr>
          <p:cNvPr id="4" name="群組 26"/>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a:lstStyle/>
            <a:p>
              <a:pPr>
                <a:defRPr/>
              </a:pPr>
              <a:endParaRPr kumimoji="0" lang="zh-TW" altLang="en-US">
                <a:solidFill>
                  <a:srgbClr val="000000"/>
                </a:solidFill>
                <a:latin typeface="Arial" charset="0"/>
                <a:cs typeface="Arial" charset="0"/>
              </a:endParaRPr>
            </a:p>
          </p:txBody>
        </p:sp>
        <p:sp>
          <p:nvSpPr>
            <p:cNvPr id="6" name="Freeform 8"/>
            <p:cNvSpPr>
              <a:spLocks noEditPoints="1"/>
            </p:cNvSpPr>
            <p:nvPr userDrawn="1"/>
          </p:nvSpPr>
          <p:spPr bwMode="auto">
            <a:xfrm>
              <a:off x="815843" y="1171560"/>
              <a:ext cx="268213" cy="293689"/>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7" name="Freeform 9"/>
            <p:cNvSpPr>
              <a:spLocks noEditPoints="1"/>
            </p:cNvSpPr>
            <p:nvPr userDrawn="1"/>
          </p:nvSpPr>
          <p:spPr bwMode="auto">
            <a:xfrm>
              <a:off x="2164842" y="1171560"/>
              <a:ext cx="268213" cy="293689"/>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8" name="Rectangle 10"/>
            <p:cNvSpPr>
              <a:spLocks noChangeArrowheads="1"/>
            </p:cNvSpPr>
            <p:nvPr userDrawn="1"/>
          </p:nvSpPr>
          <p:spPr bwMode="auto">
            <a:xfrm>
              <a:off x="1128494" y="1076309"/>
              <a:ext cx="92049" cy="382589"/>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9" name="Freeform 11"/>
            <p:cNvSpPr>
              <a:spLocks noEditPoints="1"/>
            </p:cNvSpPr>
            <p:nvPr userDrawn="1"/>
          </p:nvSpPr>
          <p:spPr bwMode="auto">
            <a:xfrm>
              <a:off x="1264981" y="1171560"/>
              <a:ext cx="292019" cy="293689"/>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0" name="Rectangle 12"/>
            <p:cNvSpPr>
              <a:spLocks noChangeArrowheads="1"/>
            </p:cNvSpPr>
            <p:nvPr userDrawn="1"/>
          </p:nvSpPr>
          <p:spPr bwMode="auto">
            <a:xfrm>
              <a:off x="1598263" y="1177910"/>
              <a:ext cx="93636" cy="280989"/>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1" name="Rectangle 13"/>
            <p:cNvSpPr>
              <a:spLocks noChangeArrowheads="1"/>
            </p:cNvSpPr>
            <p:nvPr userDrawn="1"/>
          </p:nvSpPr>
          <p:spPr bwMode="auto">
            <a:xfrm>
              <a:off x="1598263" y="1076309"/>
              <a:ext cx="93636" cy="74612"/>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2" name="Freeform 14"/>
            <p:cNvSpPr>
              <a:spLocks/>
            </p:cNvSpPr>
            <p:nvPr userDrawn="1"/>
          </p:nvSpPr>
          <p:spPr bwMode="auto">
            <a:xfrm>
              <a:off x="1729988" y="1092184"/>
              <a:ext cx="199969" cy="373064"/>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3" name="Freeform 15"/>
            <p:cNvSpPr>
              <a:spLocks/>
            </p:cNvSpPr>
            <p:nvPr userDrawn="1"/>
          </p:nvSpPr>
          <p:spPr bwMode="auto">
            <a:xfrm>
              <a:off x="1949002" y="1092184"/>
              <a:ext cx="196795" cy="373064"/>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4" name="Freeform 16"/>
            <p:cNvSpPr>
              <a:spLocks/>
            </p:cNvSpPr>
            <p:nvPr userDrawn="1"/>
          </p:nvSpPr>
          <p:spPr bwMode="auto">
            <a:xfrm>
              <a:off x="2474319" y="1360473"/>
              <a:ext cx="103158" cy="104776"/>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5" name="Freeform 17"/>
            <p:cNvSpPr>
              <a:spLocks noEditPoints="1"/>
            </p:cNvSpPr>
            <p:nvPr userDrawn="1"/>
          </p:nvSpPr>
          <p:spPr bwMode="auto">
            <a:xfrm>
              <a:off x="452407" y="1071546"/>
              <a:ext cx="334869" cy="387353"/>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6" name="Freeform 18"/>
            <p:cNvSpPr>
              <a:spLocks noEditPoints="1"/>
            </p:cNvSpPr>
            <p:nvPr userDrawn="1"/>
          </p:nvSpPr>
          <p:spPr bwMode="auto">
            <a:xfrm>
              <a:off x="452407" y="1611299"/>
              <a:ext cx="372958" cy="38576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7" name="Freeform 19"/>
            <p:cNvSpPr>
              <a:spLocks noEditPoints="1"/>
            </p:cNvSpPr>
            <p:nvPr userDrawn="1"/>
          </p:nvSpPr>
          <p:spPr bwMode="auto">
            <a:xfrm>
              <a:off x="872977" y="1611299"/>
              <a:ext cx="387242" cy="387353"/>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8" name="Freeform 20"/>
            <p:cNvSpPr>
              <a:spLocks noEditPoints="1"/>
            </p:cNvSpPr>
            <p:nvPr userDrawn="1"/>
          </p:nvSpPr>
          <p:spPr bwMode="auto">
            <a:xfrm>
              <a:off x="1299896" y="1627175"/>
              <a:ext cx="380894" cy="373065"/>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9" name="Freeform 21"/>
            <p:cNvSpPr>
              <a:spLocks noEditPoints="1"/>
            </p:cNvSpPr>
            <p:nvPr userDrawn="1"/>
          </p:nvSpPr>
          <p:spPr bwMode="auto">
            <a:xfrm>
              <a:off x="1717292" y="1616063"/>
              <a:ext cx="387242" cy="382589"/>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grpSp>
      <p:sp>
        <p:nvSpPr>
          <p:cNvPr id="120836" name="Text Placeholder 2"/>
          <p:cNvSpPr>
            <a:spLocks noGrp="1"/>
          </p:cNvSpPr>
          <p:nvPr>
            <p:ph type="subTitle" idx="1"/>
          </p:nvPr>
        </p:nvSpPr>
        <p:spPr>
          <a:xfrm>
            <a:off x="447675" y="6834304"/>
            <a:ext cx="5214938" cy="344487"/>
          </a:xfrm>
          <a:prstGeom prst="rect">
            <a:avLst/>
          </a:prstGeom>
        </p:spPr>
        <p:txBody>
          <a:bodyPr lIns="89958" tIns="44977" rIns="89958" bIns="44977"/>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443"/>
            <a:ext cx="4330064" cy="1177777"/>
          </a:xfrm>
          <a:prstGeom prst="rect">
            <a:avLst/>
          </a:prstGeom>
        </p:spPr>
        <p:txBody>
          <a:bodyPr lIns="89958" tIns="44977" rIns="89958" bIns="44977"/>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1461986721"/>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15"/>
            <a:ext cx="2544763" cy="163513"/>
          </a:xfrm>
          <a:prstGeom prst="rect">
            <a:avLst/>
          </a:prstGeom>
          <a:noFill/>
          <a:ln w="25400" algn="ctr">
            <a:noFill/>
            <a:miter lim="800000"/>
            <a:headEnd/>
            <a:tailEnd/>
          </a:ln>
        </p:spPr>
        <p:txBody>
          <a:bodyPr lIns="0" tIns="0" rIns="0" bIns="0"/>
          <a:lstStyle/>
          <a:p>
            <a:pPr algn="r" defTabSz="941737">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58" tIns="44977" rIns="89958" bIns="44977"/>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15"/>
            <a:ext cx="311150" cy="163513"/>
          </a:xfrm>
          <a:prstGeom prst="rect">
            <a:avLst/>
          </a:prstGeom>
        </p:spPr>
        <p:txBody>
          <a:bodyPr vert="horz" wrap="square" lIns="89958" tIns="44977" rIns="89958" bIns="449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srgbClr val="000000"/>
                </a:solidFill>
              </a:rPr>
              <a:pPr>
                <a:defRPr/>
              </a:pPr>
              <a:t>‹#›</a:t>
            </a:fld>
            <a:endParaRPr lang="en-US" altLang="zh-TW">
              <a:solidFill>
                <a:srgbClr val="000000"/>
              </a:solidFill>
            </a:endParaRPr>
          </a:p>
        </p:txBody>
      </p:sp>
    </p:spTree>
    <p:extLst>
      <p:ext uri="{BB962C8B-B14F-4D97-AF65-F5344CB8AC3E}">
        <p14:creationId xmlns:p14="http://schemas.microsoft.com/office/powerpoint/2010/main" val="18524305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5205366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0461819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831645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4603430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779"/>
            <a:ext cx="2346325" cy="414337"/>
          </a:xfrm>
          <a:prstGeom prst="rect">
            <a:avLst/>
          </a:prstGeom>
        </p:spPr>
        <p:txBody>
          <a:bodyPr vert="horz" wrap="square" lIns="100241" tIns="50112" rIns="100241" bIns="50112" numCol="1" anchor="t" anchorCtr="0" compatLnSpc="1">
            <a:prstTxWarp prst="textNoShape">
              <a:avLst/>
            </a:prstTxWarp>
          </a:bodyPr>
          <a:lstStyle>
            <a:lvl1pPr>
              <a:defRPr kumimoji="0">
                <a:latin typeface="Arial" charset="0"/>
                <a:ea typeface="新細明體" charset="-120"/>
                <a:cs typeface="Arial" charset="0"/>
              </a:defRPr>
            </a:lvl1pPr>
          </a:lstStyle>
          <a:p>
            <a:pPr>
              <a:defRPr/>
            </a:pPr>
            <a:endParaRPr lang="zh-TW" altLang="en-US">
              <a:solidFill>
                <a:srgbClr val="000000"/>
              </a:solidFill>
            </a:endParaRPr>
          </a:p>
        </p:txBody>
      </p:sp>
      <p:sp>
        <p:nvSpPr>
          <p:cNvPr id="3" name="頁尾版面配置區 4"/>
          <p:cNvSpPr>
            <a:spLocks noGrp="1"/>
          </p:cNvSpPr>
          <p:nvPr>
            <p:ph type="ftr" sz="quarter" idx="11"/>
          </p:nvPr>
        </p:nvSpPr>
        <p:spPr>
          <a:xfrm>
            <a:off x="3436938" y="7205779"/>
            <a:ext cx="3186112" cy="414337"/>
          </a:xfrm>
          <a:prstGeom prst="rect">
            <a:avLst/>
          </a:prstGeom>
        </p:spPr>
        <p:txBody>
          <a:bodyPr vert="horz" wrap="square" lIns="100241" tIns="50112" rIns="100241" bIns="50112" numCol="1" anchor="t" anchorCtr="0" compatLnSpc="1">
            <a:prstTxWarp prst="textNoShape">
              <a:avLst/>
            </a:prstTxWarp>
          </a:bodyPr>
          <a:lstStyle>
            <a:lvl1pPr>
              <a:defRPr kumimoji="0">
                <a:latin typeface="Arial" charset="0"/>
                <a:ea typeface="新細明體" charset="-120"/>
                <a:cs typeface="Arial" charset="0"/>
              </a:defRPr>
            </a:lvl1pPr>
          </a:lstStyle>
          <a:p>
            <a:pPr>
              <a:defRPr/>
            </a:pPr>
            <a:endParaRPr lang="zh-TW" altLang="en-US">
              <a:solidFill>
                <a:srgbClr val="000000"/>
              </a:solidFill>
            </a:endParaRPr>
          </a:p>
        </p:txBody>
      </p:sp>
      <p:sp>
        <p:nvSpPr>
          <p:cNvPr id="4" name="投影片編號版面配置區 5"/>
          <p:cNvSpPr>
            <a:spLocks noGrp="1"/>
          </p:cNvSpPr>
          <p:nvPr>
            <p:ph type="sldNum" sz="quarter" idx="12"/>
          </p:nvPr>
        </p:nvSpPr>
        <p:spPr>
          <a:xfrm>
            <a:off x="7210426" y="7205779"/>
            <a:ext cx="2346325" cy="414337"/>
          </a:xfrm>
          <a:prstGeom prst="rect">
            <a:avLst/>
          </a:prstGeom>
        </p:spPr>
        <p:txBody>
          <a:bodyPr vert="horz" wrap="square" lIns="100241" tIns="50112" rIns="100241" bIns="50112" numCol="1" anchor="t" anchorCtr="0" compatLnSpc="1">
            <a:prstTxWarp prst="textNoShape">
              <a:avLst/>
            </a:prstTxWarp>
          </a:bodyPr>
          <a:lstStyle>
            <a:lvl1pPr>
              <a:defRPr kumimoji="0">
                <a:latin typeface="Arial" charset="0"/>
                <a:ea typeface="新細明體" charset="-120"/>
                <a:cs typeface="Arial" charset="0"/>
              </a:defRPr>
            </a:lvl1pPr>
          </a:lstStyle>
          <a:p>
            <a:pPr>
              <a:defRPr/>
            </a:pPr>
            <a:fld id="{86D2A36A-B31F-4E3C-8CEC-8A83471AB325}" type="slidenum">
              <a:rPr lang="zh-TW" altLang="en-US">
                <a:solidFill>
                  <a:srgbClr val="000000"/>
                </a:solidFill>
              </a:rPr>
              <a:pPr>
                <a:defRPr/>
              </a:pPr>
              <a:t>‹#›</a:t>
            </a:fld>
            <a:endParaRPr lang="zh-TW" altLang="en-US">
              <a:solidFill>
                <a:srgbClr val="000000"/>
              </a:solidFill>
            </a:endParaRPr>
          </a:p>
        </p:txBody>
      </p:sp>
    </p:spTree>
    <p:extLst>
      <p:ext uri="{BB962C8B-B14F-4D97-AF65-F5344CB8AC3E}">
        <p14:creationId xmlns:p14="http://schemas.microsoft.com/office/powerpoint/2010/main" val="40356382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4" name="Picture 9" descr="IFRS%20logo.gif"/>
          <p:cNvPicPr>
            <a:picLocks noChangeAspect="1"/>
          </p:cNvPicPr>
          <p:nvPr userDrawn="1"/>
        </p:nvPicPr>
        <p:blipFill>
          <a:blip r:embed="rId3" cstate="print"/>
          <a:stretch>
            <a:fillRect/>
          </a:stretch>
        </p:blipFill>
        <p:spPr>
          <a:xfrm>
            <a:off x="-123776" y="0"/>
            <a:ext cx="2576963" cy="1376626"/>
          </a:xfrm>
          <a:prstGeom prst="ellipse">
            <a:avLst/>
          </a:prstGeom>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a:bevelB/>
          </a:sp3d>
        </p:spPr>
      </p:pic>
      <p:sp>
        <p:nvSpPr>
          <p:cNvPr id="2" name="Title 1"/>
          <p:cNvSpPr>
            <a:spLocks noGrp="1"/>
          </p:cNvSpPr>
          <p:nvPr>
            <p:ph type="title"/>
          </p:nvPr>
        </p:nvSpPr>
        <p:spPr>
          <a:xfrm>
            <a:off x="2074883" y="161932"/>
            <a:ext cx="7670763" cy="1376653"/>
          </a:xfrm>
          <a:prstGeom prst="rect">
            <a:avLst/>
          </a:prstGeom>
        </p:spPr>
        <p:txBody>
          <a:bodyPr lIns="100241" tIns="50112" rIns="100241" bIns="50112" anchor="ctr"/>
          <a:lstStyle>
            <a:lvl1pPr algn="l">
              <a:defRPr sz="4500">
                <a:solidFill>
                  <a:srgbClr val="000099"/>
                </a:solidFill>
                <a:effectLst/>
                <a:latin typeface="Calibri" pitchFamily="34" charset="0"/>
                <a:ea typeface="標楷體" pitchFamily="65" charset="-120"/>
              </a:defRPr>
            </a:lvl1pPr>
          </a:lstStyle>
          <a:p>
            <a:r>
              <a:rPr lang="en-US" altLang="zh-TW" dirty="0" smtClean="0"/>
              <a:t>Click to edit Master title style</a:t>
            </a:r>
            <a:endParaRPr lang="en-US" dirty="0"/>
          </a:p>
        </p:txBody>
      </p:sp>
      <p:sp>
        <p:nvSpPr>
          <p:cNvPr id="3" name="Content Placeholder 2"/>
          <p:cNvSpPr>
            <a:spLocks noGrp="1"/>
          </p:cNvSpPr>
          <p:nvPr>
            <p:ph idx="1"/>
          </p:nvPr>
        </p:nvSpPr>
        <p:spPr>
          <a:xfrm>
            <a:off x="503005" y="1700544"/>
            <a:ext cx="9053989" cy="5668573"/>
          </a:xfrm>
          <a:prstGeom prst="rect">
            <a:avLst/>
          </a:prstGeom>
        </p:spPr>
        <p:txBody>
          <a:bodyPr lIns="100241" tIns="50112" rIns="100241" bIns="50112"/>
          <a:lstStyle>
            <a:lvl1pPr>
              <a:defRPr sz="3100">
                <a:latin typeface="Calibri" pitchFamily="34" charset="0"/>
                <a:ea typeface="標楷體" pitchFamily="65" charset="-120"/>
              </a:defRPr>
            </a:lvl1pPr>
            <a:lvl2pPr>
              <a:defRPr>
                <a:latin typeface="Calibri" pitchFamily="34" charset="0"/>
                <a:ea typeface="標楷體" pitchFamily="65" charset="-120"/>
              </a:defRPr>
            </a:lvl2pPr>
            <a:lvl3pPr>
              <a:defRPr>
                <a:latin typeface="Calibri" pitchFamily="34" charset="0"/>
                <a:ea typeface="標楷體" pitchFamily="65" charset="-120"/>
              </a:defRPr>
            </a:lvl3pPr>
            <a:lvl4pPr>
              <a:defRPr>
                <a:latin typeface="Calibri" pitchFamily="34" charset="0"/>
                <a:ea typeface="標楷體" pitchFamily="65" charset="-120"/>
              </a:defRPr>
            </a:lvl4pPr>
            <a:lvl5pPr>
              <a:defRPr>
                <a:latin typeface="Calibri" pitchFamily="34" charset="0"/>
                <a:ea typeface="標楷體" pitchFamily="65" charset="-120"/>
              </a:defRPr>
            </a:lvl5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a:p>
        </p:txBody>
      </p:sp>
      <p:sp>
        <p:nvSpPr>
          <p:cNvPr id="5" name="Slide Number Placeholder 5"/>
          <p:cNvSpPr>
            <a:spLocks noGrp="1"/>
          </p:cNvSpPr>
          <p:nvPr>
            <p:ph type="sldNum" sz="quarter" idx="10"/>
          </p:nvPr>
        </p:nvSpPr>
        <p:spPr>
          <a:xfrm>
            <a:off x="9352075" y="7359650"/>
            <a:ext cx="587375" cy="414338"/>
          </a:xfrm>
          <a:prstGeom prst="rect">
            <a:avLst/>
          </a:prstGeom>
        </p:spPr>
        <p:txBody>
          <a:bodyPr lIns="100241" tIns="50112" rIns="100241" bIns="50112"/>
          <a:lstStyle>
            <a:lvl1pPr>
              <a:defRPr sz="1300">
                <a:latin typeface="Calibri" pitchFamily="34" charset="0"/>
                <a:ea typeface="新細明體" charset="-120"/>
              </a:defRPr>
            </a:lvl1pPr>
          </a:lstStyle>
          <a:p>
            <a:pPr>
              <a:defRPr/>
            </a:pPr>
            <a:fld id="{730EF0BE-F356-4F8D-B842-3BFCDE1888A1}" type="slidenum">
              <a:rPr lang="zh-TW" altLang="en-US">
                <a:solidFill>
                  <a:prstClr val="black"/>
                </a:solidFill>
              </a:rPr>
              <a:pPr>
                <a:defRPr/>
              </a:pPr>
              <a:t>‹#›</a:t>
            </a:fld>
            <a:endParaRPr lang="zh-TW" altLang="en-US" dirty="0">
              <a:solidFill>
                <a:prstClr val="black"/>
              </a:solidFill>
            </a:endParaRPr>
          </a:p>
        </p:txBody>
      </p:sp>
      <p:sp>
        <p:nvSpPr>
          <p:cNvPr id="6" name="Footer Placeholder 5"/>
          <p:cNvSpPr>
            <a:spLocks noGrp="1"/>
          </p:cNvSpPr>
          <p:nvPr>
            <p:ph type="ftr" sz="quarter" idx="11"/>
          </p:nvPr>
        </p:nvSpPr>
        <p:spPr>
          <a:xfrm>
            <a:off x="36514" y="7359650"/>
            <a:ext cx="3186112" cy="414338"/>
          </a:xfrm>
          <a:prstGeom prst="rect">
            <a:avLst/>
          </a:prstGeom>
        </p:spPr>
        <p:txBody>
          <a:bodyPr lIns="100241" tIns="50112" rIns="100241" bIns="50112"/>
          <a:lstStyle>
            <a:lvl1pPr>
              <a:defRPr sz="1100">
                <a:latin typeface="Calibri" pitchFamily="34" charset="0"/>
                <a:ea typeface="華康中黑體" pitchFamily="49" charset="-120"/>
              </a:defRPr>
            </a:lvl1pPr>
          </a:lstStyle>
          <a:p>
            <a:pPr>
              <a:defRPr/>
            </a:pPr>
            <a:r>
              <a:rPr lang="en-US" altLang="zh-TW">
                <a:solidFill>
                  <a:prstClr val="black"/>
                </a:solidFill>
              </a:rPr>
              <a:t>©2010 </a:t>
            </a:r>
            <a:r>
              <a:rPr lang="zh-TW" altLang="en-US">
                <a:solidFill>
                  <a:prstClr val="black"/>
                </a:solidFill>
              </a:rPr>
              <a:t>勤業眾信版權所有 保留一切權利</a:t>
            </a:r>
          </a:p>
        </p:txBody>
      </p:sp>
    </p:spTree>
    <p:extLst>
      <p:ext uri="{BB962C8B-B14F-4D97-AF65-F5344CB8AC3E}">
        <p14:creationId xmlns:p14="http://schemas.microsoft.com/office/powerpoint/2010/main" val="496960054"/>
      </p:ext>
    </p:extLst>
  </p:cSld>
  <p:clrMapOvr>
    <a:overrideClrMapping bg1="lt1" tx1="dk1" bg2="lt2" tx2="dk2" accent1="accent1" accent2="accent2" accent3="accent3" accent4="accent4" accent5="accent5" accent6="accent6" hlink="hlink" folHlink="folHlink"/>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cxnSp>
        <p:nvCxnSpPr>
          <p:cNvPr id="4" name="直線接點 6"/>
          <p:cNvCxnSpPr/>
          <p:nvPr userDrawn="1"/>
        </p:nvCxnSpPr>
        <p:spPr>
          <a:xfrm>
            <a:off x="0" y="1101727"/>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43" tIns="44969" rIns="89943" bIns="44969"/>
          <a:lstStyle>
            <a:lvl1pPr>
              <a:defRPr sz="3600" b="1" baseline="0">
                <a:solidFill>
                  <a:srgbClr val="002776"/>
                </a:solidFill>
                <a:latin typeface="+mj-lt"/>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lIns="0" tIns="0" rIns="0" bIns="0"/>
          <a:lstStyle>
            <a:lvl1pPr>
              <a:lnSpc>
                <a:spcPct val="100000"/>
              </a:lnSpc>
              <a:spcBef>
                <a:spcPts val="600"/>
              </a:spcBef>
              <a:spcAft>
                <a:spcPts val="669"/>
              </a:spcAft>
              <a:buFontTx/>
              <a:buBlip>
                <a:blip r:embed="rId2"/>
              </a:buBlip>
              <a:defRPr sz="3100">
                <a:latin typeface="+mj-lt"/>
                <a:ea typeface="微軟正黑體" pitchFamily="34" charset="-12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mj-lt"/>
                <a:ea typeface="微軟正黑體" pitchFamily="34" charset="-12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mj-lt"/>
                <a:ea typeface="微軟正黑體" pitchFamily="34" charset="-12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mj-lt"/>
                <a:ea typeface="微軟正黑體" pitchFamily="34" charset="-12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mj-lt"/>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5" name="Slide Number Placeholder 9"/>
          <p:cNvSpPr>
            <a:spLocks noGrp="1"/>
          </p:cNvSpPr>
          <p:nvPr>
            <p:ph type="sldNum" sz="quarter" idx="10"/>
          </p:nvPr>
        </p:nvSpPr>
        <p:spPr>
          <a:xfrm>
            <a:off x="173044" y="7508876"/>
            <a:ext cx="427037" cy="265112"/>
          </a:xfrm>
          <a:prstGeom prst="rect">
            <a:avLst/>
          </a:prstGeom>
        </p:spPr>
        <p:txBody>
          <a:bodyPr lIns="89943" tIns="44969" rIns="89943" bIns="44969"/>
          <a:lstStyle>
            <a:lvl1pPr>
              <a:defRPr sz="1000">
                <a:latin typeface="Calibri" pitchFamily="34" charset="0"/>
              </a:defRPr>
            </a:lvl1pPr>
          </a:lstStyle>
          <a:p>
            <a:pPr>
              <a:defRPr/>
            </a:pPr>
            <a:fld id="{1B959FBF-8FD8-4407-B66D-9A869736E8CC}" type="slidenum">
              <a:rPr lang="en-US">
                <a:solidFill>
                  <a:srgbClr val="000000"/>
                </a:solidFill>
              </a:rPr>
              <a:pPr>
                <a:defRPr/>
              </a:pPr>
              <a:t>‹#›</a:t>
            </a:fld>
            <a:endParaRPr lang="en-US" dirty="0">
              <a:solidFill>
                <a:srgbClr val="000000"/>
              </a:solidFill>
            </a:endParaRPr>
          </a:p>
        </p:txBody>
      </p:sp>
      <p:sp>
        <p:nvSpPr>
          <p:cNvPr id="6" name="頁尾版面配置區 4"/>
          <p:cNvSpPr>
            <a:spLocks noGrp="1"/>
          </p:cNvSpPr>
          <p:nvPr userDrawn="1">
            <p:ph type="ftr" sz="quarter" idx="11"/>
          </p:nvPr>
        </p:nvSpPr>
        <p:spPr>
          <a:xfrm>
            <a:off x="6203950" y="7359650"/>
            <a:ext cx="3856038" cy="414338"/>
          </a:xfrm>
          <a:prstGeom prst="rect">
            <a:avLst/>
          </a:prstGeom>
        </p:spPr>
        <p:txBody>
          <a:bodyPr lIns="100241" tIns="50112" rIns="100241" bIns="50112"/>
          <a:lstStyle>
            <a:lvl1pPr algn="r">
              <a:defRPr sz="1000"/>
            </a:lvl1pPr>
          </a:lstStyle>
          <a:p>
            <a:pPr>
              <a:defRPr/>
            </a:pPr>
            <a:r>
              <a:rPr lang="en-US" altLang="zh-TW" dirty="0" smtClean="0">
                <a:solidFill>
                  <a:srgbClr val="000000"/>
                </a:solidFill>
              </a:rPr>
              <a:t>© 2013 </a:t>
            </a:r>
            <a:r>
              <a:rPr lang="zh-TW" altLang="en-US" dirty="0" smtClean="0">
                <a:solidFill>
                  <a:srgbClr val="000000"/>
                </a:solidFill>
              </a:rPr>
              <a:t>勤業眾信版權所有 保留一切權利</a:t>
            </a:r>
            <a:endParaRPr lang="zh-TW" altLang="en-US" dirty="0">
              <a:solidFill>
                <a:srgbClr val="000000"/>
              </a:solidFill>
            </a:endParaRPr>
          </a:p>
        </p:txBody>
      </p:sp>
    </p:spTree>
    <p:extLst>
      <p:ext uri="{BB962C8B-B14F-4D97-AF65-F5344CB8AC3E}">
        <p14:creationId xmlns:p14="http://schemas.microsoft.com/office/powerpoint/2010/main" val="3887148069"/>
      </p:ext>
    </p:extLst>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3" name="Rounded Rectangle 9"/>
          <p:cNvSpPr/>
          <p:nvPr userDrawn="1"/>
        </p:nvSpPr>
        <p:spPr>
          <a:xfrm>
            <a:off x="628719" y="1538590"/>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r>
              <a:rPr kumimoji="0" lang="en-US" altLang="zh-TW" sz="3100" b="1" i="1" dirty="0">
                <a:solidFill>
                  <a:srgbClr val="FFFF00"/>
                </a:solidFill>
                <a:latin typeface="Candara" pitchFamily="34" charset="0"/>
              </a:rPr>
              <a:t>ROC</a:t>
            </a:r>
            <a:r>
              <a:rPr kumimoji="0" lang="zh-TW" altLang="en-US" sz="3100" b="1" i="1" dirty="0">
                <a:solidFill>
                  <a:srgbClr val="FFFF00"/>
                </a:solidFill>
                <a:latin typeface="Candara" pitchFamily="34" charset="0"/>
              </a:rPr>
              <a:t> </a:t>
            </a:r>
            <a:r>
              <a:rPr kumimoji="0" lang="en-US" altLang="zh-TW" sz="3100" b="1" i="1" dirty="0">
                <a:solidFill>
                  <a:srgbClr val="FFFF00"/>
                </a:solidFill>
                <a:latin typeface="Candara" pitchFamily="34" charset="0"/>
              </a:rPr>
              <a:t>GAAP</a:t>
            </a:r>
            <a:endParaRPr kumimoji="0" lang="zh-TW" altLang="en-US" sz="3100" b="1" i="1" dirty="0">
              <a:solidFill>
                <a:srgbClr val="FFFF00"/>
              </a:solidFill>
              <a:latin typeface="Candara" pitchFamily="34" charset="0"/>
            </a:endParaRPr>
          </a:p>
        </p:txBody>
      </p:sp>
      <p:sp>
        <p:nvSpPr>
          <p:cNvPr id="4" name="Striped Right Arrow 10"/>
          <p:cNvSpPr/>
          <p:nvPr userDrawn="1"/>
        </p:nvSpPr>
        <p:spPr>
          <a:xfrm rot="5400000">
            <a:off x="1077622" y="2697347"/>
            <a:ext cx="1538613" cy="1650478"/>
          </a:xfrm>
          <a:prstGeom prst="stripedRightArrow">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endParaRPr kumimoji="0" lang="zh-TW" altLang="en-US" dirty="0">
              <a:solidFill>
                <a:srgbClr val="FFFFFF"/>
              </a:solidFill>
            </a:endParaRPr>
          </a:p>
        </p:txBody>
      </p:sp>
      <p:sp>
        <p:nvSpPr>
          <p:cNvPr id="5" name="Rounded Rectangle 11"/>
          <p:cNvSpPr/>
          <p:nvPr userDrawn="1"/>
        </p:nvSpPr>
        <p:spPr>
          <a:xfrm>
            <a:off x="628719" y="4453851"/>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r>
              <a:rPr kumimoji="0" lang="en-US" altLang="zh-TW" sz="3100" b="1" i="1" dirty="0">
                <a:solidFill>
                  <a:srgbClr val="FFFF00"/>
                </a:solidFill>
                <a:latin typeface="Candara" pitchFamily="34" charset="0"/>
              </a:rPr>
              <a:t>IFRSs</a:t>
            </a:r>
            <a:endParaRPr kumimoji="0" lang="zh-TW" altLang="en-US" sz="3100" b="1" i="1" dirty="0">
              <a:solidFill>
                <a:srgbClr val="FFFF00"/>
              </a:solidFill>
              <a:latin typeface="Candara" pitchFamily="34" charset="0"/>
            </a:endParaRPr>
          </a:p>
        </p:txBody>
      </p:sp>
      <p:sp>
        <p:nvSpPr>
          <p:cNvPr id="2" name="Title 1"/>
          <p:cNvSpPr>
            <a:spLocks noGrp="1"/>
          </p:cNvSpPr>
          <p:nvPr>
            <p:ph type="title"/>
          </p:nvPr>
        </p:nvSpPr>
        <p:spPr>
          <a:xfrm>
            <a:off x="3851081" y="1133687"/>
            <a:ext cx="5344406" cy="4858777"/>
          </a:xfrm>
          <a:prstGeom prst="rect">
            <a:avLst/>
          </a:prstGeom>
        </p:spPr>
        <p:txBody>
          <a:bodyPr lIns="100241" tIns="50112" rIns="100241" bIns="50112" anchor="ctr">
            <a:noAutofit/>
          </a:bodyPr>
          <a:lstStyle>
            <a:lvl1pPr algn="ctr">
              <a:buNone/>
              <a:defRPr sz="4900" b="1" cap="none" baseline="0">
                <a:solidFill>
                  <a:srgbClr val="FFFF00"/>
                </a:solidFill>
                <a:effectLst/>
                <a:latin typeface="Calibri" pitchFamily="34" charset="0"/>
                <a:ea typeface="標楷體" pitchFamily="65" charset="-120"/>
              </a:defRPr>
            </a:lvl1pPr>
          </a:lstStyle>
          <a:p>
            <a:r>
              <a:rPr lang="en-US" altLang="zh-TW" smtClean="0"/>
              <a:t>Click to edit Master title style</a:t>
            </a:r>
            <a:endParaRPr lang="en-US" dirty="0"/>
          </a:p>
        </p:txBody>
      </p:sp>
      <p:sp>
        <p:nvSpPr>
          <p:cNvPr id="6" name="Date Placeholder 3"/>
          <p:cNvSpPr>
            <a:spLocks noGrp="1"/>
          </p:cNvSpPr>
          <p:nvPr>
            <p:ph type="dt" sz="half" idx="10"/>
          </p:nvPr>
        </p:nvSpPr>
        <p:spPr>
          <a:xfrm>
            <a:off x="2" y="7440729"/>
            <a:ext cx="3379789" cy="414337"/>
          </a:xfrm>
          <a:prstGeom prst="rect">
            <a:avLst/>
          </a:prstGeom>
        </p:spPr>
        <p:txBody>
          <a:bodyPr lIns="100241" tIns="50112" rIns="100241" bIns="50112"/>
          <a:lstStyle>
            <a:lvl1pPr fontAlgn="auto">
              <a:spcBef>
                <a:spcPts val="0"/>
              </a:spcBef>
              <a:spcAft>
                <a:spcPts val="0"/>
              </a:spcAft>
              <a:defRPr kumimoji="0" sz="1100">
                <a:solidFill>
                  <a:schemeClr val="tx1"/>
                </a:solidFill>
                <a:latin typeface="Arial" charset="0"/>
                <a:ea typeface="+mn-ea"/>
              </a:defRPr>
            </a:lvl1pPr>
          </a:lstStyle>
          <a:p>
            <a:pPr>
              <a:defRPr/>
            </a:pPr>
            <a:r>
              <a:rPr lang="en-US" altLang="zh-TW" dirty="0" smtClean="0">
                <a:solidFill>
                  <a:srgbClr val="000000"/>
                </a:solidFill>
              </a:rPr>
              <a:t>© 2013 </a:t>
            </a:r>
            <a:r>
              <a:rPr lang="zh-TW" altLang="en-US" dirty="0" smtClean="0">
                <a:solidFill>
                  <a:srgbClr val="000000"/>
                </a:solidFill>
              </a:rPr>
              <a:t>勤業眾信版權所有 保留一切權利</a:t>
            </a:r>
            <a:endParaRPr lang="zh-TW" altLang="en-US" dirty="0">
              <a:solidFill>
                <a:srgbClr val="000000"/>
              </a:solidFill>
              <a:latin typeface="華康中黑體" pitchFamily="49" charset="-120"/>
              <a:ea typeface="華康中黑體" pitchFamily="49" charset="-120"/>
            </a:endParaRPr>
          </a:p>
        </p:txBody>
      </p:sp>
      <p:sp>
        <p:nvSpPr>
          <p:cNvPr id="7" name="Slide Number Placeholder 5"/>
          <p:cNvSpPr>
            <a:spLocks noGrp="1"/>
          </p:cNvSpPr>
          <p:nvPr>
            <p:ph type="sldNum" sz="quarter" idx="11"/>
          </p:nvPr>
        </p:nvSpPr>
        <p:spPr>
          <a:xfrm>
            <a:off x="9315563" y="7359650"/>
            <a:ext cx="587375" cy="414338"/>
          </a:xfrm>
          <a:prstGeom prst="rect">
            <a:avLst/>
          </a:prstGeom>
        </p:spPr>
        <p:txBody>
          <a:bodyPr lIns="100241" tIns="50112" rIns="100241" bIns="50112"/>
          <a:lstStyle>
            <a:lvl1pPr>
              <a:defRPr/>
            </a:lvl1pPr>
          </a:lstStyle>
          <a:p>
            <a:pPr>
              <a:defRPr/>
            </a:pPr>
            <a:fld id="{CC1C6530-B098-4D84-B0EB-E7B62116B5B5}" type="slidenum">
              <a:rPr lang="zh-TW" altLang="en-US">
                <a:solidFill>
                  <a:srgbClr val="000000"/>
                </a:solidFill>
              </a:rPr>
              <a:pPr>
                <a:defRPr/>
              </a:pPr>
              <a:t>‹#›</a:t>
            </a:fld>
            <a:endParaRPr lang="zh-TW" altLang="en-US">
              <a:solidFill>
                <a:srgbClr val="000000"/>
              </a:solidFill>
            </a:endParaRPr>
          </a:p>
        </p:txBody>
      </p:sp>
    </p:spTree>
    <p:extLst>
      <p:ext uri="{BB962C8B-B14F-4D97-AF65-F5344CB8AC3E}">
        <p14:creationId xmlns:p14="http://schemas.microsoft.com/office/powerpoint/2010/main" val="817064225"/>
      </p:ext>
    </p:extLst>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End slide">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bwMode="gray">
          <a:xfrm>
            <a:off x="442639" y="6188094"/>
            <a:ext cx="5432394" cy="1306030"/>
          </a:xfrm>
          <a:prstGeom prst="rect">
            <a:avLst/>
          </a:prstGeom>
        </p:spPr>
        <p:txBody>
          <a:bodyPr lIns="89958" tIns="44977" rIns="89958" bIns="44977" anchor="b">
            <a:noAutofit/>
          </a:bodyPr>
          <a:lstStyle>
            <a:lvl1pPr>
              <a:lnSpc>
                <a:spcPts val="890"/>
              </a:lnSpc>
              <a:spcBef>
                <a:spcPts val="446"/>
              </a:spcBef>
              <a:spcAft>
                <a:spcPts val="446"/>
              </a:spcAft>
              <a:defRPr sz="900"/>
            </a:lvl1pPr>
          </a:lstStyle>
          <a:p>
            <a:pPr lvl="0"/>
            <a:r>
              <a:rPr lang="en-US" smtClean="0"/>
              <a:t>Click to edit Master text styles</a:t>
            </a:r>
          </a:p>
        </p:txBody>
      </p:sp>
    </p:spTree>
    <p:extLst>
      <p:ext uri="{BB962C8B-B14F-4D97-AF65-F5344CB8AC3E}">
        <p14:creationId xmlns:p14="http://schemas.microsoft.com/office/powerpoint/2010/main" val="1795496466"/>
      </p:ext>
    </p:extLst>
  </p:cSld>
  <p:clrMapOvr>
    <a:masterClrMapping/>
  </p:clrMapOvr>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13" y="360005"/>
            <a:ext cx="9126001" cy="630000"/>
          </a:xfrm>
          <a:prstGeom prst="rect">
            <a:avLst/>
          </a:prstGeom>
        </p:spPr>
        <p:txBody>
          <a:bodyPr lIns="89943" tIns="44969" rIns="89943" bIns="44969"/>
          <a:lstStyle>
            <a:lvl1pPr>
              <a:defRPr sz="3600" baseline="0">
                <a:solidFill>
                  <a:srgbClr val="002776"/>
                </a:solidFill>
                <a:latin typeface="Cambria Math" pitchFamily="18"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7146" y="7509696"/>
            <a:ext cx="428628" cy="264293"/>
          </a:xfrm>
          <a:prstGeom prst="rect">
            <a:avLst/>
          </a:prstGeom>
        </p:spPr>
        <p:txBody>
          <a:bodyPr lIns="89943" tIns="44969" rIns="89943" bIns="44969"/>
          <a:lstStyle>
            <a:lvl1pPr>
              <a:defRPr sz="1000">
                <a:latin typeface="Calibri" pitchFamily="34" charset="0"/>
              </a:defRPr>
            </a:lvl1pPr>
          </a:lstStyle>
          <a:p>
            <a:fld id="{5C2BFDC5-D7DB-482A-BCCF-A292C6924E52}" type="slidenum">
              <a:rPr lang="en-US" smtClean="0">
                <a:solidFill>
                  <a:srgbClr val="000000"/>
                </a:solidFill>
              </a:rPr>
              <a:pPr/>
              <a:t>‹#›</a:t>
            </a:fld>
            <a:endParaRPr lang="en-US" dirty="0">
              <a:solidFill>
                <a:srgbClr val="000000"/>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7" name="Rectangle 4"/>
          <p:cNvSpPr>
            <a:spLocks noChangeArrowheads="1"/>
          </p:cNvSpPr>
          <p:nvPr userDrawn="1"/>
        </p:nvSpPr>
        <p:spPr bwMode="auto">
          <a:xfrm>
            <a:off x="7525792" y="7612028"/>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38610"/>
            <a:r>
              <a:rPr kumimoji="0" lang="en-US" altLang="zh-TW" sz="900" dirty="0">
                <a:solidFill>
                  <a:srgbClr val="002060"/>
                </a:solidFill>
              </a:rPr>
              <a:t>©</a:t>
            </a:r>
            <a:r>
              <a:rPr kumimoji="0" lang="en-US" altLang="zh-TW" sz="900" dirty="0" smtClean="0">
                <a:solidFill>
                  <a:srgbClr val="002060"/>
                </a:solidFill>
              </a:rPr>
              <a:t>2013 </a:t>
            </a:r>
            <a:r>
              <a:rPr kumimoji="0" lang="zh-TW" altLang="en-US" sz="900" dirty="0">
                <a:solidFill>
                  <a:srgbClr val="002060"/>
                </a:solidFill>
              </a:rPr>
              <a:t>勤業眾信版權所有 保留一切權利</a:t>
            </a:r>
            <a:endParaRPr kumimoji="0" lang="en-US" altLang="zh-TW" sz="900" dirty="0">
              <a:solidFill>
                <a:srgbClr val="002060"/>
              </a:solidFill>
            </a:endParaRPr>
          </a:p>
        </p:txBody>
      </p:sp>
    </p:spTree>
    <p:extLst>
      <p:ext uri="{BB962C8B-B14F-4D97-AF65-F5344CB8AC3E}">
        <p14:creationId xmlns:p14="http://schemas.microsoft.com/office/powerpoint/2010/main" val="3551289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89"/>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1403" indent="0" algn="ctr">
              <a:buNone/>
              <a:defRPr>
                <a:solidFill>
                  <a:schemeClr val="tx1">
                    <a:tint val="75000"/>
                  </a:schemeClr>
                </a:solidFill>
              </a:defRPr>
            </a:lvl2pPr>
            <a:lvl3pPr marL="1002802" indent="0" algn="ctr">
              <a:buNone/>
              <a:defRPr>
                <a:solidFill>
                  <a:schemeClr val="tx1">
                    <a:tint val="75000"/>
                  </a:schemeClr>
                </a:solidFill>
              </a:defRPr>
            </a:lvl3pPr>
            <a:lvl4pPr marL="1504205" indent="0" algn="ctr">
              <a:buNone/>
              <a:defRPr>
                <a:solidFill>
                  <a:schemeClr val="tx1">
                    <a:tint val="75000"/>
                  </a:schemeClr>
                </a:solidFill>
              </a:defRPr>
            </a:lvl4pPr>
            <a:lvl5pPr marL="2005607" indent="0" algn="ctr">
              <a:buNone/>
              <a:defRPr>
                <a:solidFill>
                  <a:schemeClr val="tx1">
                    <a:tint val="75000"/>
                  </a:schemeClr>
                </a:solidFill>
              </a:defRPr>
            </a:lvl5pPr>
            <a:lvl6pPr marL="2506990" indent="0" algn="ctr">
              <a:buNone/>
              <a:defRPr>
                <a:solidFill>
                  <a:schemeClr val="tx1">
                    <a:tint val="75000"/>
                  </a:schemeClr>
                </a:solidFill>
              </a:defRPr>
            </a:lvl6pPr>
            <a:lvl7pPr marL="3008406" indent="0" algn="ctr">
              <a:buNone/>
              <a:defRPr>
                <a:solidFill>
                  <a:schemeClr val="tx1">
                    <a:tint val="75000"/>
                  </a:schemeClr>
                </a:solidFill>
              </a:defRPr>
            </a:lvl7pPr>
            <a:lvl8pPr marL="3509799" indent="0" algn="ctr">
              <a:buNone/>
              <a:defRPr>
                <a:solidFill>
                  <a:schemeClr val="tx1">
                    <a:tint val="75000"/>
                  </a:schemeClr>
                </a:solidFill>
              </a:defRPr>
            </a:lvl8pPr>
            <a:lvl9pPr marL="4011198"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6721162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6065660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94670" y="4995509"/>
            <a:ext cx="8550990" cy="1544000"/>
          </a:xfrm>
        </p:spPr>
        <p:txBody>
          <a:bodyPr anchor="t"/>
          <a:lstStyle>
            <a:lvl1pPr algn="l">
              <a:defRPr sz="45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94670" y="3295062"/>
            <a:ext cx="8550990" cy="1700559"/>
          </a:xfrm>
        </p:spPr>
        <p:txBody>
          <a:bodyPr anchor="b"/>
          <a:lstStyle>
            <a:lvl1pPr marL="0" indent="0">
              <a:buNone/>
              <a:defRPr sz="2200">
                <a:solidFill>
                  <a:schemeClr val="tx1">
                    <a:tint val="75000"/>
                  </a:schemeClr>
                </a:solidFill>
              </a:defRPr>
            </a:lvl1pPr>
            <a:lvl2pPr marL="501403" indent="0">
              <a:buNone/>
              <a:defRPr sz="2000">
                <a:solidFill>
                  <a:schemeClr val="tx1">
                    <a:tint val="75000"/>
                  </a:schemeClr>
                </a:solidFill>
              </a:defRPr>
            </a:lvl2pPr>
            <a:lvl3pPr marL="1002802" indent="0">
              <a:buNone/>
              <a:defRPr sz="1800">
                <a:solidFill>
                  <a:schemeClr val="tx1">
                    <a:tint val="75000"/>
                  </a:schemeClr>
                </a:solidFill>
              </a:defRPr>
            </a:lvl3pPr>
            <a:lvl4pPr marL="1504205" indent="0">
              <a:buNone/>
              <a:defRPr sz="1600">
                <a:solidFill>
                  <a:schemeClr val="tx1">
                    <a:tint val="75000"/>
                  </a:schemeClr>
                </a:solidFill>
              </a:defRPr>
            </a:lvl4pPr>
            <a:lvl5pPr marL="2005607" indent="0">
              <a:buNone/>
              <a:defRPr sz="1600">
                <a:solidFill>
                  <a:schemeClr val="tx1">
                    <a:tint val="75000"/>
                  </a:schemeClr>
                </a:solidFill>
              </a:defRPr>
            </a:lvl5pPr>
            <a:lvl6pPr marL="2506990" indent="0">
              <a:buNone/>
              <a:defRPr sz="1600">
                <a:solidFill>
                  <a:schemeClr val="tx1">
                    <a:tint val="75000"/>
                  </a:schemeClr>
                </a:solidFill>
              </a:defRPr>
            </a:lvl6pPr>
            <a:lvl7pPr marL="3008406" indent="0">
              <a:buNone/>
              <a:defRPr sz="1600">
                <a:solidFill>
                  <a:schemeClr val="tx1">
                    <a:tint val="75000"/>
                  </a:schemeClr>
                </a:solidFill>
              </a:defRPr>
            </a:lvl7pPr>
            <a:lvl8pPr marL="3509799" indent="0">
              <a:buNone/>
              <a:defRPr sz="1600">
                <a:solidFill>
                  <a:schemeClr val="tx1">
                    <a:tint val="75000"/>
                  </a:schemeClr>
                </a:solidFill>
              </a:defRPr>
            </a:lvl8pPr>
            <a:lvl9pPr marL="4011198" indent="0">
              <a:buNone/>
              <a:defRPr sz="16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202999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4" y="1814044"/>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4044"/>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827289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0" y="1740150"/>
            <a:ext cx="4444908" cy="725212"/>
          </a:xfrm>
        </p:spPr>
        <p:txBody>
          <a:bodyPr anchor="b"/>
          <a:lstStyle>
            <a:lvl1pPr marL="0" indent="0">
              <a:buNone/>
              <a:defRPr sz="2700" b="1"/>
            </a:lvl1pPr>
            <a:lvl2pPr marL="501403" indent="0">
              <a:buNone/>
              <a:defRPr sz="2200" b="1"/>
            </a:lvl2pPr>
            <a:lvl3pPr marL="1002802" indent="0">
              <a:buNone/>
              <a:defRPr sz="2000" b="1"/>
            </a:lvl3pPr>
            <a:lvl4pPr marL="1504205" indent="0">
              <a:buNone/>
              <a:defRPr sz="1800" b="1"/>
            </a:lvl4pPr>
            <a:lvl5pPr marL="2005607" indent="0">
              <a:buNone/>
              <a:defRPr sz="1800" b="1"/>
            </a:lvl5pPr>
            <a:lvl6pPr marL="2506990" indent="0">
              <a:buNone/>
              <a:defRPr sz="1800" b="1"/>
            </a:lvl6pPr>
            <a:lvl7pPr marL="3008406" indent="0">
              <a:buNone/>
              <a:defRPr sz="1800" b="1"/>
            </a:lvl7pPr>
            <a:lvl8pPr marL="3509799" indent="0">
              <a:buNone/>
              <a:defRPr sz="1800" b="1"/>
            </a:lvl8pPr>
            <a:lvl9pPr marL="4011198" indent="0">
              <a:buNone/>
              <a:defRPr sz="1800" b="1"/>
            </a:lvl9pPr>
          </a:lstStyle>
          <a:p>
            <a:pPr lvl="0"/>
            <a:r>
              <a:rPr lang="zh-TW" altLang="en-US" smtClean="0"/>
              <a:t>按一下以編輯母片文字樣式</a:t>
            </a:r>
          </a:p>
        </p:txBody>
      </p:sp>
      <p:sp>
        <p:nvSpPr>
          <p:cNvPr id="4" name="內容版面配置區 3"/>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5110336" y="1740150"/>
            <a:ext cx="4446654" cy="725212"/>
          </a:xfrm>
        </p:spPr>
        <p:txBody>
          <a:bodyPr anchor="b"/>
          <a:lstStyle>
            <a:lvl1pPr marL="0" indent="0">
              <a:buNone/>
              <a:defRPr sz="2700" b="1"/>
            </a:lvl1pPr>
            <a:lvl2pPr marL="501403" indent="0">
              <a:buNone/>
              <a:defRPr sz="2200" b="1"/>
            </a:lvl2pPr>
            <a:lvl3pPr marL="1002802" indent="0">
              <a:buNone/>
              <a:defRPr sz="2000" b="1"/>
            </a:lvl3pPr>
            <a:lvl4pPr marL="1504205" indent="0">
              <a:buNone/>
              <a:defRPr sz="1800" b="1"/>
            </a:lvl4pPr>
            <a:lvl5pPr marL="2005607" indent="0">
              <a:buNone/>
              <a:defRPr sz="1800" b="1"/>
            </a:lvl5pPr>
            <a:lvl6pPr marL="2506990" indent="0">
              <a:buNone/>
              <a:defRPr sz="1800" b="1"/>
            </a:lvl6pPr>
            <a:lvl7pPr marL="3008406" indent="0">
              <a:buNone/>
              <a:defRPr sz="1800" b="1"/>
            </a:lvl7pPr>
            <a:lvl8pPr marL="3509799" indent="0">
              <a:buNone/>
              <a:defRPr sz="1800" b="1"/>
            </a:lvl8pPr>
            <a:lvl9pPr marL="4011198" indent="0">
              <a:buNone/>
              <a:defRPr sz="1800" b="1"/>
            </a:lvl9pPr>
          </a:lstStyle>
          <a:p>
            <a:pPr lvl="0"/>
            <a:r>
              <a:rPr lang="zh-TW" altLang="en-US" smtClean="0"/>
              <a:t>按一下以編輯母片文字樣式</a:t>
            </a:r>
          </a:p>
        </p:txBody>
      </p:sp>
      <p:sp>
        <p:nvSpPr>
          <p:cNvPr id="6" name="內容版面配置區 5"/>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8" name="頁尾版面配置區 7"/>
          <p:cNvSpPr>
            <a:spLocks noGrp="1"/>
          </p:cNvSpPr>
          <p:nvPr>
            <p:ph type="ftr" sz="quarter" idx="11"/>
          </p:nvPr>
        </p:nvSpPr>
        <p:spPr/>
        <p:txBody>
          <a:bodyPr/>
          <a:lstStyle/>
          <a:p>
            <a:endParaRPr lang="zh-TW" altLang="en-US">
              <a:solidFill>
                <a:prstClr val="black">
                  <a:tint val="75000"/>
                </a:prstClr>
              </a:solidFill>
            </a:endParaRPr>
          </a:p>
        </p:txBody>
      </p:sp>
      <p:sp>
        <p:nvSpPr>
          <p:cNvPr id="9" name="投影片編號版面配置區 8"/>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9423148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4" name="頁尾版面配置區 3"/>
          <p:cNvSpPr>
            <a:spLocks noGrp="1"/>
          </p:cNvSpPr>
          <p:nvPr>
            <p:ph type="ftr" sz="quarter" idx="11"/>
          </p:nvPr>
        </p:nvSpPr>
        <p:spPr/>
        <p:txBody>
          <a:bodyPr/>
          <a:lstStyle/>
          <a:p>
            <a:endParaRPr lang="zh-TW" altLang="en-US">
              <a:solidFill>
                <a:prstClr val="black">
                  <a:tint val="75000"/>
                </a:prstClr>
              </a:solidFill>
            </a:endParaRPr>
          </a:p>
        </p:txBody>
      </p:sp>
      <p:sp>
        <p:nvSpPr>
          <p:cNvPr id="5" name="投影片編號版面配置區 4"/>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6996262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endParaRPr lang="zh-TW" altLang="en-US">
              <a:solidFill>
                <a:prstClr val="black">
                  <a:tint val="75000"/>
                </a:prstClr>
              </a:solidFill>
            </a:endParaRPr>
          </a:p>
        </p:txBody>
      </p:sp>
      <p:sp>
        <p:nvSpPr>
          <p:cNvPr id="4" name="投影片編號版面配置區 3"/>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1839261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503110" y="309521"/>
            <a:ext cx="3309667" cy="1317259"/>
          </a:xfrm>
        </p:spPr>
        <p:txBody>
          <a:bodyPr anchor="b"/>
          <a:lstStyle>
            <a:lvl1pPr algn="l">
              <a:defRPr sz="22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933179" y="309634"/>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503110" y="1626783"/>
            <a:ext cx="3309667" cy="5317624"/>
          </a:xfrm>
        </p:spPr>
        <p:txBody>
          <a:bodyPr/>
          <a:lstStyle>
            <a:lvl1pPr marL="0" indent="0">
              <a:buNone/>
              <a:defRPr sz="1600"/>
            </a:lvl1pPr>
            <a:lvl2pPr marL="501403" indent="0">
              <a:buNone/>
              <a:defRPr sz="1300"/>
            </a:lvl2pPr>
            <a:lvl3pPr marL="1002802" indent="0">
              <a:buNone/>
              <a:defRPr sz="1100"/>
            </a:lvl3pPr>
            <a:lvl4pPr marL="1504205" indent="0">
              <a:buNone/>
              <a:defRPr sz="1000"/>
            </a:lvl4pPr>
            <a:lvl5pPr marL="2005607" indent="0">
              <a:buNone/>
              <a:defRPr sz="1000"/>
            </a:lvl5pPr>
            <a:lvl6pPr marL="2506990" indent="0">
              <a:buNone/>
              <a:defRPr sz="1000"/>
            </a:lvl6pPr>
            <a:lvl7pPr marL="3008406" indent="0">
              <a:buNone/>
              <a:defRPr sz="1000"/>
            </a:lvl7pPr>
            <a:lvl8pPr marL="3509799" indent="0">
              <a:buNone/>
              <a:defRPr sz="1000"/>
            </a:lvl8pPr>
            <a:lvl9pPr marL="4011198"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75271087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971828" y="5441792"/>
            <a:ext cx="6035993" cy="642434"/>
          </a:xfrm>
        </p:spPr>
        <p:txBody>
          <a:bodyPr anchor="b"/>
          <a:lstStyle>
            <a:lvl1pPr algn="l">
              <a:defRPr sz="22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971828" y="694620"/>
            <a:ext cx="6035993" cy="4664393"/>
          </a:xfrm>
        </p:spPr>
        <p:txBody>
          <a:bodyPr/>
          <a:lstStyle>
            <a:lvl1pPr marL="0" indent="0">
              <a:buNone/>
              <a:defRPr sz="3600"/>
            </a:lvl1pPr>
            <a:lvl2pPr marL="501403" indent="0">
              <a:buNone/>
              <a:defRPr sz="3100"/>
            </a:lvl2pPr>
            <a:lvl3pPr marL="1002802" indent="0">
              <a:buNone/>
              <a:defRPr sz="2700"/>
            </a:lvl3pPr>
            <a:lvl4pPr marL="1504205" indent="0">
              <a:buNone/>
              <a:defRPr sz="2200"/>
            </a:lvl4pPr>
            <a:lvl5pPr marL="2005607" indent="0">
              <a:buNone/>
              <a:defRPr sz="2200"/>
            </a:lvl5pPr>
            <a:lvl6pPr marL="2506990" indent="0">
              <a:buNone/>
              <a:defRPr sz="2200"/>
            </a:lvl6pPr>
            <a:lvl7pPr marL="3008406" indent="0">
              <a:buNone/>
              <a:defRPr sz="2200"/>
            </a:lvl7pPr>
            <a:lvl8pPr marL="3509799" indent="0">
              <a:buNone/>
              <a:defRPr sz="2200"/>
            </a:lvl8pPr>
            <a:lvl9pPr marL="4011198" indent="0">
              <a:buNone/>
              <a:defRPr sz="2200"/>
            </a:lvl9pPr>
          </a:lstStyle>
          <a:p>
            <a:endParaRPr lang="zh-TW" altLang="en-US"/>
          </a:p>
        </p:txBody>
      </p:sp>
      <p:sp>
        <p:nvSpPr>
          <p:cNvPr id="4" name="文字版面配置區 3"/>
          <p:cNvSpPr>
            <a:spLocks noGrp="1"/>
          </p:cNvSpPr>
          <p:nvPr>
            <p:ph type="body" sz="half" idx="2"/>
          </p:nvPr>
        </p:nvSpPr>
        <p:spPr>
          <a:xfrm>
            <a:off x="1971828" y="6084226"/>
            <a:ext cx="6035993" cy="912363"/>
          </a:xfrm>
        </p:spPr>
        <p:txBody>
          <a:bodyPr/>
          <a:lstStyle>
            <a:lvl1pPr marL="0" indent="0">
              <a:buNone/>
              <a:defRPr sz="1600"/>
            </a:lvl1pPr>
            <a:lvl2pPr marL="501403" indent="0">
              <a:buNone/>
              <a:defRPr sz="1300"/>
            </a:lvl2pPr>
            <a:lvl3pPr marL="1002802" indent="0">
              <a:buNone/>
              <a:defRPr sz="1100"/>
            </a:lvl3pPr>
            <a:lvl4pPr marL="1504205" indent="0">
              <a:buNone/>
              <a:defRPr sz="1000"/>
            </a:lvl4pPr>
            <a:lvl5pPr marL="2005607" indent="0">
              <a:buNone/>
              <a:defRPr sz="1000"/>
            </a:lvl5pPr>
            <a:lvl6pPr marL="2506990" indent="0">
              <a:buNone/>
              <a:defRPr sz="1000"/>
            </a:lvl6pPr>
            <a:lvl7pPr marL="3008406" indent="0">
              <a:buNone/>
              <a:defRPr sz="1000"/>
            </a:lvl7pPr>
            <a:lvl8pPr marL="3509799" indent="0">
              <a:buNone/>
              <a:defRPr sz="1000"/>
            </a:lvl8pPr>
            <a:lvl9pPr marL="4011198"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4199472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8854925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293491" y="311434"/>
            <a:ext cx="2263497" cy="6633083"/>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503004" y="311434"/>
            <a:ext cx="6622825" cy="663308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CC60900-EB14-4694-B1A4-5533DBFC38C5}"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CC9B2E9-193A-44B2-BF35-205BE7EAA11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5860770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11" y="360005"/>
            <a:ext cx="9126001" cy="630000"/>
          </a:xfrm>
          <a:prstGeom prst="rect">
            <a:avLst/>
          </a:prstGeom>
        </p:spPr>
        <p:txBody>
          <a:bodyPr lIns="89972" tIns="44984" rIns="89972" bIns="44984"/>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89972" tIns="44984" rIns="89972" bIns="44984"/>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933" indent="-48575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6133" indent="-395201">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811" indent="-30468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790" indent="-9995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1202584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15"/>
            <a:ext cx="2544763" cy="163513"/>
          </a:xfrm>
          <a:prstGeom prst="rect">
            <a:avLst/>
          </a:prstGeom>
          <a:noFill/>
          <a:ln w="25400" algn="ctr">
            <a:noFill/>
            <a:miter lim="800000"/>
            <a:headEnd/>
            <a:tailEnd/>
          </a:ln>
        </p:spPr>
        <p:txBody>
          <a:bodyPr lIns="0" tIns="0" rIns="0" bIns="0"/>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58" tIns="44977" rIns="89958" bIns="44977"/>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15"/>
            <a:ext cx="311150" cy="163513"/>
          </a:xfrm>
          <a:prstGeom prst="rect">
            <a:avLst/>
          </a:prstGeom>
        </p:spPr>
        <p:txBody>
          <a:bodyPr vert="horz" wrap="square" lIns="89958" tIns="44977" rIns="89958" bIns="44977"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290630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63005528"/>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24802412"/>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394996506"/>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32713427"/>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63605444"/>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01253798"/>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4725581"/>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39118606"/>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16"/>
            <a:ext cx="2544763" cy="163513"/>
          </a:xfrm>
          <a:prstGeom prst="rect">
            <a:avLst/>
          </a:prstGeom>
          <a:noFill/>
          <a:ln w="25400" algn="ctr">
            <a:noFill/>
            <a:miter lim="800000"/>
            <a:headEnd/>
            <a:tailEnd/>
          </a:ln>
        </p:spPr>
        <p:txBody>
          <a:bodyPr lIns="0" tIns="0" rIns="0" bIns="0"/>
          <a:lstStyle/>
          <a:p>
            <a:pPr algn="r" defTabSz="941737"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58" tIns="44977" rIns="89958" bIns="44977"/>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7866" indent="-27018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699672" indent="-17178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1419" indent="-171789">
              <a:lnSpc>
                <a:spcPct val="100000"/>
              </a:lnSpc>
              <a:spcBef>
                <a:spcPts val="600"/>
              </a:spcBef>
              <a:buClr>
                <a:srgbClr val="92D050"/>
              </a:buClr>
              <a:defRPr>
                <a:latin typeface="Calibri" pitchFamily="34" charset="0"/>
                <a:ea typeface="標楷體" pitchFamily="65" charset="-120"/>
              </a:defRPr>
            </a:lvl4pPr>
            <a:lvl5pPr marL="1241591" indent="-9994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9"/>
            <a:ext cx="428625" cy="263525"/>
          </a:xfrm>
          <a:prstGeom prst="rect">
            <a:avLst/>
          </a:prstGeom>
        </p:spPr>
        <p:txBody>
          <a:bodyPr vert="horz" wrap="square" lIns="89958" tIns="44977" rIns="89958" bIns="44977"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96926426"/>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792" indent="-48567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929" indent="-39513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558" indent="-30463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591" indent="-9994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12" y="360005"/>
            <a:ext cx="9126001" cy="630000"/>
          </a:xfrm>
          <a:prstGeom prst="rect">
            <a:avLst/>
          </a:prstGeom>
        </p:spPr>
        <p:txBody>
          <a:bodyPr lIns="89958" tIns="44977" rIns="89958" bIns="44977"/>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89958" tIns="44977" rIns="89958" bIns="44977"/>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80"/>
            <a:ext cx="2069435" cy="245139"/>
          </a:xfrm>
          <a:prstGeom prst="rect">
            <a:avLst/>
          </a:prstGeom>
          <a:noFill/>
          <a:ln w="25400" algn="ctr">
            <a:noFill/>
            <a:miter lim="800000"/>
            <a:headEnd/>
            <a:tailEnd/>
          </a:ln>
        </p:spPr>
        <p:txBody>
          <a:bodyPr lIns="0" tIns="0" rIns="0" bIns="0" anchor="ctr"/>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02574633"/>
      </p:ext>
    </p:extLst>
  </p:cSld>
  <p:clrMapOvr>
    <a:masterClrMapping/>
  </p:clrMapOvr>
  <p:transition>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cxnSp>
        <p:nvCxnSpPr>
          <p:cNvPr id="4" name="直線接點 6"/>
          <p:cNvCxnSpPr/>
          <p:nvPr userDrawn="1"/>
        </p:nvCxnSpPr>
        <p:spPr>
          <a:xfrm>
            <a:off x="0" y="1101727"/>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43" tIns="44969" rIns="89943" bIns="44969"/>
          <a:lstStyle>
            <a:lvl1pPr>
              <a:defRPr sz="3600" b="1" baseline="0">
                <a:solidFill>
                  <a:srgbClr val="002776"/>
                </a:solidFill>
                <a:latin typeface="+mj-lt"/>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lIns="0" tIns="0" rIns="0" bIns="0"/>
          <a:lstStyle>
            <a:lvl1pPr>
              <a:lnSpc>
                <a:spcPct val="100000"/>
              </a:lnSpc>
              <a:spcBef>
                <a:spcPts val="600"/>
              </a:spcBef>
              <a:spcAft>
                <a:spcPts val="669"/>
              </a:spcAft>
              <a:buFontTx/>
              <a:buBlip>
                <a:blip r:embed="rId2"/>
              </a:buBlip>
              <a:defRPr sz="3100">
                <a:latin typeface="+mj-lt"/>
                <a:ea typeface="微軟正黑體" pitchFamily="34" charset="-12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mj-lt"/>
                <a:ea typeface="微軟正黑體" pitchFamily="34" charset="-12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mj-lt"/>
                <a:ea typeface="微軟正黑體" pitchFamily="34" charset="-12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mj-lt"/>
                <a:ea typeface="微軟正黑體" pitchFamily="34" charset="-12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mj-lt"/>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5" name="Slide Number Placeholder 9"/>
          <p:cNvSpPr>
            <a:spLocks noGrp="1"/>
          </p:cNvSpPr>
          <p:nvPr>
            <p:ph type="sldNum" sz="quarter" idx="10"/>
          </p:nvPr>
        </p:nvSpPr>
        <p:spPr>
          <a:xfrm>
            <a:off x="173044" y="7508876"/>
            <a:ext cx="427037" cy="265112"/>
          </a:xfrm>
          <a:prstGeom prst="rect">
            <a:avLst/>
          </a:prstGeom>
        </p:spPr>
        <p:txBody>
          <a:bodyPr lIns="89943" tIns="44969" rIns="89943" bIns="44969"/>
          <a:lstStyle>
            <a:lvl1pPr>
              <a:defRPr sz="1000">
                <a:latin typeface="Calibri" pitchFamily="34" charset="0"/>
              </a:defRPr>
            </a:lvl1pPr>
          </a:lstStyle>
          <a:p>
            <a:pPr>
              <a:defRPr/>
            </a:pPr>
            <a:fld id="{1B959FBF-8FD8-4407-B66D-9A869736E8CC}" type="slidenum">
              <a:rPr lang="en-US"/>
              <a:pPr>
                <a:defRPr/>
              </a:pPr>
              <a:t>‹#›</a:t>
            </a:fld>
            <a:endParaRPr lang="en-US" dirty="0"/>
          </a:p>
        </p:txBody>
      </p:sp>
      <p:sp>
        <p:nvSpPr>
          <p:cNvPr id="6" name="頁尾版面配置區 4"/>
          <p:cNvSpPr>
            <a:spLocks noGrp="1"/>
          </p:cNvSpPr>
          <p:nvPr userDrawn="1">
            <p:ph type="ftr" sz="quarter" idx="11"/>
          </p:nvPr>
        </p:nvSpPr>
        <p:spPr>
          <a:xfrm>
            <a:off x="6203950" y="7359650"/>
            <a:ext cx="3856038" cy="414338"/>
          </a:xfrm>
          <a:prstGeom prst="rect">
            <a:avLst/>
          </a:prstGeom>
        </p:spPr>
        <p:txBody>
          <a:bodyPr lIns="100241" tIns="50112" rIns="100241" bIns="50112"/>
          <a:lstStyle>
            <a:lvl1pPr algn="r">
              <a:defRPr sz="1000"/>
            </a:lvl1pPr>
          </a:lstStyle>
          <a:p>
            <a:pPr>
              <a:defRPr/>
            </a:pPr>
            <a:r>
              <a:rPr lang="en-US" altLang="zh-TW" dirty="0" smtClean="0"/>
              <a:t>© 2013 </a:t>
            </a:r>
            <a:r>
              <a:rPr lang="zh-TW" altLang="en-US" dirty="0" smtClean="0"/>
              <a:t>勤業眾信版權所有 保留一切權利</a:t>
            </a:r>
            <a:endParaRPr lang="zh-TW" altLang="en-US" dirty="0"/>
          </a:p>
        </p:txBody>
      </p:sp>
    </p:spTree>
  </p:cSld>
  <p:clrMapOvr>
    <a:masterClrMapping/>
  </p:clrMapOvr>
  <p:transition>
    <p:random/>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88001681"/>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37025443"/>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26661360"/>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40654218"/>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10707427"/>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509823515"/>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35794106"/>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5773910"/>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84754168"/>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2221902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3" name="Rounded Rectangle 9"/>
          <p:cNvSpPr/>
          <p:nvPr userDrawn="1"/>
        </p:nvSpPr>
        <p:spPr>
          <a:xfrm>
            <a:off x="628719" y="1538590"/>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r>
              <a:rPr kumimoji="0" lang="en-US" altLang="zh-TW" sz="3100" b="1" i="1" dirty="0">
                <a:solidFill>
                  <a:srgbClr val="FFFF00"/>
                </a:solidFill>
                <a:latin typeface="Candara" pitchFamily="34" charset="0"/>
              </a:rPr>
              <a:t>ROC</a:t>
            </a:r>
            <a:r>
              <a:rPr kumimoji="0" lang="zh-TW" altLang="en-US" sz="3100" b="1" i="1" dirty="0">
                <a:solidFill>
                  <a:srgbClr val="FFFF00"/>
                </a:solidFill>
                <a:latin typeface="Candara" pitchFamily="34" charset="0"/>
              </a:rPr>
              <a:t> </a:t>
            </a:r>
            <a:r>
              <a:rPr kumimoji="0" lang="en-US" altLang="zh-TW" sz="3100" b="1" i="1" dirty="0">
                <a:solidFill>
                  <a:srgbClr val="FFFF00"/>
                </a:solidFill>
                <a:latin typeface="Candara" pitchFamily="34" charset="0"/>
              </a:rPr>
              <a:t>GAAP</a:t>
            </a:r>
            <a:endParaRPr kumimoji="0" lang="zh-TW" altLang="en-US" sz="3100" b="1" i="1" dirty="0">
              <a:solidFill>
                <a:srgbClr val="FFFF00"/>
              </a:solidFill>
              <a:latin typeface="Candara" pitchFamily="34" charset="0"/>
            </a:endParaRPr>
          </a:p>
        </p:txBody>
      </p:sp>
      <p:sp>
        <p:nvSpPr>
          <p:cNvPr id="4" name="Striped Right Arrow 10"/>
          <p:cNvSpPr/>
          <p:nvPr userDrawn="1"/>
        </p:nvSpPr>
        <p:spPr>
          <a:xfrm rot="5400000">
            <a:off x="1077622" y="2697347"/>
            <a:ext cx="1538613" cy="1650478"/>
          </a:xfrm>
          <a:prstGeom prst="stripedRightArrow">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endParaRPr kumimoji="0" lang="zh-TW" altLang="en-US" dirty="0"/>
          </a:p>
        </p:txBody>
      </p:sp>
      <p:sp>
        <p:nvSpPr>
          <p:cNvPr id="5" name="Rounded Rectangle 11"/>
          <p:cNvSpPr/>
          <p:nvPr userDrawn="1"/>
        </p:nvSpPr>
        <p:spPr>
          <a:xfrm>
            <a:off x="628719" y="4453851"/>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r>
              <a:rPr kumimoji="0" lang="en-US" altLang="zh-TW" sz="3100" b="1" i="1" dirty="0">
                <a:solidFill>
                  <a:srgbClr val="FFFF00"/>
                </a:solidFill>
                <a:latin typeface="Candara" pitchFamily="34" charset="0"/>
              </a:rPr>
              <a:t>IFRSs</a:t>
            </a:r>
            <a:endParaRPr kumimoji="0" lang="zh-TW" altLang="en-US" sz="3100" b="1" i="1" dirty="0">
              <a:solidFill>
                <a:srgbClr val="FFFF00"/>
              </a:solidFill>
              <a:latin typeface="Candara" pitchFamily="34" charset="0"/>
            </a:endParaRPr>
          </a:p>
        </p:txBody>
      </p:sp>
      <p:sp>
        <p:nvSpPr>
          <p:cNvPr id="2" name="Title 1"/>
          <p:cNvSpPr>
            <a:spLocks noGrp="1"/>
          </p:cNvSpPr>
          <p:nvPr>
            <p:ph type="title"/>
          </p:nvPr>
        </p:nvSpPr>
        <p:spPr>
          <a:xfrm>
            <a:off x="3851081" y="1133687"/>
            <a:ext cx="5344406" cy="4858777"/>
          </a:xfrm>
          <a:prstGeom prst="rect">
            <a:avLst/>
          </a:prstGeom>
        </p:spPr>
        <p:txBody>
          <a:bodyPr lIns="100241" tIns="50112" rIns="100241" bIns="50112" anchor="ctr">
            <a:noAutofit/>
          </a:bodyPr>
          <a:lstStyle>
            <a:lvl1pPr algn="ctr">
              <a:buNone/>
              <a:defRPr sz="4900" b="1" cap="none" baseline="0">
                <a:solidFill>
                  <a:srgbClr val="FFFF00"/>
                </a:solidFill>
                <a:effectLst/>
                <a:latin typeface="Calibri" pitchFamily="34" charset="0"/>
                <a:ea typeface="標楷體" pitchFamily="65" charset="-120"/>
              </a:defRPr>
            </a:lvl1pPr>
          </a:lstStyle>
          <a:p>
            <a:r>
              <a:rPr lang="en-US" altLang="zh-TW" smtClean="0"/>
              <a:t>Click to edit Master title style</a:t>
            </a:r>
            <a:endParaRPr lang="en-US" dirty="0"/>
          </a:p>
        </p:txBody>
      </p:sp>
      <p:sp>
        <p:nvSpPr>
          <p:cNvPr id="6" name="Date Placeholder 3"/>
          <p:cNvSpPr>
            <a:spLocks noGrp="1"/>
          </p:cNvSpPr>
          <p:nvPr>
            <p:ph type="dt" sz="half" idx="10"/>
          </p:nvPr>
        </p:nvSpPr>
        <p:spPr>
          <a:xfrm>
            <a:off x="2" y="7440729"/>
            <a:ext cx="3379789" cy="414337"/>
          </a:xfrm>
          <a:prstGeom prst="rect">
            <a:avLst/>
          </a:prstGeom>
        </p:spPr>
        <p:txBody>
          <a:bodyPr lIns="100241" tIns="50112" rIns="100241" bIns="50112"/>
          <a:lstStyle>
            <a:lvl1pPr fontAlgn="auto">
              <a:spcBef>
                <a:spcPts val="0"/>
              </a:spcBef>
              <a:spcAft>
                <a:spcPts val="0"/>
              </a:spcAft>
              <a:defRPr kumimoji="0" sz="1100">
                <a:solidFill>
                  <a:schemeClr val="tx1"/>
                </a:solidFill>
                <a:latin typeface="Arial" charset="0"/>
                <a:ea typeface="+mn-ea"/>
              </a:defRPr>
            </a:lvl1pPr>
          </a:lstStyle>
          <a:p>
            <a:pPr>
              <a:defRPr/>
            </a:pPr>
            <a:r>
              <a:rPr lang="en-US" altLang="zh-TW" dirty="0" smtClean="0"/>
              <a:t>© 2013 </a:t>
            </a:r>
            <a:r>
              <a:rPr lang="zh-TW" altLang="en-US" dirty="0" smtClean="0"/>
              <a:t>勤業眾信版權所有 保留一切權利</a:t>
            </a:r>
            <a:endParaRPr lang="zh-TW" altLang="en-US" dirty="0">
              <a:latin typeface="華康中黑體" pitchFamily="49" charset="-120"/>
              <a:ea typeface="華康中黑體" pitchFamily="49" charset="-120"/>
            </a:endParaRPr>
          </a:p>
        </p:txBody>
      </p:sp>
      <p:sp>
        <p:nvSpPr>
          <p:cNvPr id="7" name="Slide Number Placeholder 5"/>
          <p:cNvSpPr>
            <a:spLocks noGrp="1"/>
          </p:cNvSpPr>
          <p:nvPr>
            <p:ph type="sldNum" sz="quarter" idx="11"/>
          </p:nvPr>
        </p:nvSpPr>
        <p:spPr>
          <a:xfrm>
            <a:off x="9315563" y="7359650"/>
            <a:ext cx="587375" cy="414338"/>
          </a:xfrm>
          <a:prstGeom prst="rect">
            <a:avLst/>
          </a:prstGeom>
        </p:spPr>
        <p:txBody>
          <a:bodyPr lIns="100241" tIns="50112" rIns="100241" bIns="50112"/>
          <a:lstStyle>
            <a:lvl1pPr>
              <a:defRPr/>
            </a:lvl1pPr>
          </a:lstStyle>
          <a:p>
            <a:pPr>
              <a:defRPr/>
            </a:pPr>
            <a:fld id="{CC1C6530-B098-4D84-B0EB-E7B62116B5B5}" type="slidenum">
              <a:rPr lang="zh-TW" altLang="en-US"/>
              <a:pPr>
                <a:defRPr/>
              </a:pPr>
              <a:t>‹#›</a:t>
            </a:fld>
            <a:endParaRPr lang="zh-TW" altLang="en-US"/>
          </a:p>
        </p:txBody>
      </p:sp>
    </p:spTree>
  </p:cSld>
  <p:clrMapOvr>
    <a:masterClrMapping/>
  </p:clrMapOvr>
  <p:transition>
    <p:random/>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279525"/>
          </a:xfrm>
        </p:spPr>
        <p:txBody>
          <a:bodyPr/>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7" y="7429615"/>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prstClr val="white"/>
                </a:solidFill>
              </a:rPr>
              <a:pPr>
                <a:defRPr/>
              </a:pPr>
              <a:t>‹#›</a:t>
            </a:fld>
            <a:endParaRPr lang="en-US" dirty="0">
              <a:solidFill>
                <a:prstClr val="white"/>
              </a:solidFill>
            </a:endParaRPr>
          </a:p>
        </p:txBody>
      </p:sp>
      <p:sp>
        <p:nvSpPr>
          <p:cNvPr id="8" name="Footer Placeholder 10"/>
          <p:cNvSpPr>
            <a:spLocks noGrp="1"/>
          </p:cNvSpPr>
          <p:nvPr>
            <p:ph type="ftr" sz="quarter" idx="3"/>
          </p:nvPr>
        </p:nvSpPr>
        <p:spPr>
          <a:xfrm>
            <a:off x="849313" y="7429615"/>
            <a:ext cx="4749800" cy="163513"/>
          </a:xfrm>
          <a:prstGeom prst="rect">
            <a:avLst/>
          </a:prstGeom>
        </p:spPr>
        <p:txBody>
          <a:bodyPr lIns="0" tIns="0" rIns="0" bIns="0"/>
          <a:lstStyle>
            <a:lvl1pPr>
              <a:defRPr sz="1000" smtClean="0">
                <a:solidFill>
                  <a:schemeClr val="bg1"/>
                </a:solidFill>
              </a:defRPr>
            </a:lvl1pPr>
          </a:lstStyle>
          <a:p>
            <a:pPr>
              <a:defRPr/>
            </a:pPr>
            <a:r>
              <a:rPr lang="en-US">
                <a:solidFill>
                  <a:prstClr val="white"/>
                </a:solidFill>
              </a:rPr>
              <a:t>Footer</a:t>
            </a:r>
            <a:endParaRPr lang="en-US" dirty="0">
              <a:solidFill>
                <a:prstClr val="white"/>
              </a:solidFill>
            </a:endParaRPr>
          </a:p>
        </p:txBody>
      </p:sp>
    </p:spTree>
    <p:extLst>
      <p:ext uri="{BB962C8B-B14F-4D97-AF65-F5344CB8AC3E}">
        <p14:creationId xmlns:p14="http://schemas.microsoft.com/office/powerpoint/2010/main" val="2296764169"/>
      </p:ext>
    </p:extLst>
  </p:cSld>
  <p:clrMapOvr>
    <a:masterClrMapping/>
  </p:clrMapOvr>
  <p:hf hdr="0" dt="0"/>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77"/>
            <a:ext cx="4330064" cy="1177777"/>
          </a:xfrm>
          <a:prstGeom prst="rect">
            <a:avLst/>
          </a:prstGeom>
        </p:spPr>
        <p:txBody>
          <a:bodyPr lIns="89972" tIns="44984" rIns="89972" bIns="44984"/>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2361065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16"/>
            <a:ext cx="2544763" cy="163513"/>
          </a:xfrm>
          <a:prstGeom prst="rect">
            <a:avLst/>
          </a:prstGeom>
          <a:noFill/>
          <a:ln w="25400" algn="ctr">
            <a:noFill/>
            <a:miter lim="800000"/>
            <a:headEnd/>
            <a:tailEnd/>
          </a:ln>
        </p:spPr>
        <p:txBody>
          <a:bodyPr lIns="0" tIns="0" rIns="0" bIns="0"/>
          <a:lstStyle/>
          <a:p>
            <a:pPr algn="r" defTabSz="941737"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58" tIns="44977" rIns="89958" bIns="44977"/>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7866" indent="-27018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699672" indent="-17178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1419" indent="-171789">
              <a:lnSpc>
                <a:spcPct val="100000"/>
              </a:lnSpc>
              <a:spcBef>
                <a:spcPts val="600"/>
              </a:spcBef>
              <a:buClr>
                <a:srgbClr val="92D050"/>
              </a:buClr>
              <a:defRPr>
                <a:latin typeface="Calibri" pitchFamily="34" charset="0"/>
                <a:ea typeface="標楷體" pitchFamily="65" charset="-120"/>
              </a:defRPr>
            </a:lvl4pPr>
            <a:lvl5pPr marL="1241591" indent="-9994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9"/>
            <a:ext cx="428625" cy="263525"/>
          </a:xfrm>
          <a:prstGeom prst="rect">
            <a:avLst/>
          </a:prstGeom>
        </p:spPr>
        <p:txBody>
          <a:bodyPr vert="horz" wrap="square" lIns="89958" tIns="44977" rIns="89958" bIns="44977"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389464908"/>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26212539"/>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792" indent="-48567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929" indent="-39513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558" indent="-30463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591" indent="-9994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12" y="360005"/>
            <a:ext cx="9126001" cy="630000"/>
          </a:xfrm>
          <a:prstGeom prst="rect">
            <a:avLst/>
          </a:prstGeom>
        </p:spPr>
        <p:txBody>
          <a:bodyPr lIns="89958" tIns="44977" rIns="89958" bIns="44977"/>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89958" tIns="44977" rIns="89958" bIns="44977"/>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80"/>
            <a:ext cx="2069435" cy="245139"/>
          </a:xfrm>
          <a:prstGeom prst="rect">
            <a:avLst/>
          </a:prstGeom>
          <a:noFill/>
          <a:ln w="25400" algn="ctr">
            <a:noFill/>
            <a:miter lim="800000"/>
            <a:headEnd/>
            <a:tailEnd/>
          </a:ln>
        </p:spPr>
        <p:txBody>
          <a:bodyPr lIns="0" tIns="0" rIns="0" bIns="0" anchor="ctr"/>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46942640"/>
      </p:ext>
    </p:extLst>
  </p:cSld>
  <p:clrMapOvr>
    <a:masterClrMapping/>
  </p:clrMapOvr>
  <p:transition>
    <p:random/>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792" indent="-48567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929" indent="-39513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558" indent="-30463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591" indent="-9994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12" y="360005"/>
            <a:ext cx="9126001" cy="630000"/>
          </a:xfrm>
          <a:prstGeom prst="rect">
            <a:avLst/>
          </a:prstGeom>
        </p:spPr>
        <p:txBody>
          <a:bodyPr lIns="89958" tIns="44977" rIns="89958" bIns="44977"/>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89958" tIns="44977" rIns="89958" bIns="44977"/>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80"/>
            <a:ext cx="2069435" cy="245139"/>
          </a:xfrm>
          <a:prstGeom prst="rect">
            <a:avLst/>
          </a:prstGeom>
          <a:noFill/>
          <a:ln w="25400" algn="ctr">
            <a:noFill/>
            <a:miter lim="800000"/>
            <a:headEnd/>
            <a:tailEnd/>
          </a:ln>
        </p:spPr>
        <p:txBody>
          <a:bodyPr lIns="0" tIns="0" rIns="0" bIns="0" anchor="ctr"/>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41693367"/>
      </p:ext>
    </p:extLst>
  </p:cSld>
  <p:clrMapOvr>
    <a:masterClrMapping/>
  </p:clrMapOvr>
  <p:transition>
    <p:random/>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792" indent="-48567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929" indent="-39513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558" indent="-30463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591" indent="-9994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12" y="360005"/>
            <a:ext cx="9126001" cy="630000"/>
          </a:xfrm>
          <a:prstGeom prst="rect">
            <a:avLst/>
          </a:prstGeom>
        </p:spPr>
        <p:txBody>
          <a:bodyPr lIns="89958" tIns="44977" rIns="89958" bIns="44977"/>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89958" tIns="44977" rIns="89958" bIns="44977"/>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80"/>
            <a:ext cx="2069435" cy="245139"/>
          </a:xfrm>
          <a:prstGeom prst="rect">
            <a:avLst/>
          </a:prstGeom>
          <a:noFill/>
          <a:ln w="25400" algn="ctr">
            <a:noFill/>
            <a:miter lim="800000"/>
            <a:headEnd/>
            <a:tailEnd/>
          </a:ln>
        </p:spPr>
        <p:txBody>
          <a:bodyPr lIns="0" tIns="0" rIns="0" bIns="0" anchor="ctr"/>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02867573"/>
      </p:ext>
    </p:extLst>
  </p:cSld>
  <p:clrMapOvr>
    <a:masterClrMapping/>
  </p:clrMapOvr>
  <p:transition>
    <p:random/>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792" indent="-48567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929" indent="-39513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558" indent="-30463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591" indent="-9994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12" y="360005"/>
            <a:ext cx="9126001" cy="630000"/>
          </a:xfrm>
          <a:prstGeom prst="rect">
            <a:avLst/>
          </a:prstGeom>
        </p:spPr>
        <p:txBody>
          <a:bodyPr lIns="89958" tIns="44977" rIns="89958" bIns="44977"/>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89958" tIns="44977" rIns="89958" bIns="44977"/>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80"/>
            <a:ext cx="2069435" cy="245139"/>
          </a:xfrm>
          <a:prstGeom prst="rect">
            <a:avLst/>
          </a:prstGeom>
          <a:noFill/>
          <a:ln w="25400" algn="ctr">
            <a:noFill/>
            <a:miter lim="800000"/>
            <a:headEnd/>
            <a:tailEnd/>
          </a:ln>
        </p:spPr>
        <p:txBody>
          <a:bodyPr lIns="0" tIns="0" rIns="0" bIns="0" anchor="ctr"/>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44744107"/>
      </p:ext>
    </p:extLst>
  </p:cSld>
  <p:clrMapOvr>
    <a:masterClrMapping/>
  </p:clrMapOvr>
  <p:transition>
    <p:random/>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792" indent="-48567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929" indent="-39513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558" indent="-30463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591" indent="-9994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12" y="360005"/>
            <a:ext cx="9126001" cy="630000"/>
          </a:xfrm>
          <a:prstGeom prst="rect">
            <a:avLst/>
          </a:prstGeom>
        </p:spPr>
        <p:txBody>
          <a:bodyPr lIns="89958" tIns="44977" rIns="89958" bIns="44977"/>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89958" tIns="44977" rIns="89958" bIns="44977"/>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80"/>
            <a:ext cx="2069435" cy="245139"/>
          </a:xfrm>
          <a:prstGeom prst="rect">
            <a:avLst/>
          </a:prstGeom>
          <a:noFill/>
          <a:ln w="25400" algn="ctr">
            <a:noFill/>
            <a:miter lim="800000"/>
            <a:headEnd/>
            <a:tailEnd/>
          </a:ln>
        </p:spPr>
        <p:txBody>
          <a:bodyPr lIns="0" tIns="0" rIns="0" bIns="0" anchor="ctr"/>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01793706"/>
      </p:ext>
    </p:extLst>
  </p:cSld>
  <p:clrMapOvr>
    <a:masterClrMapping/>
  </p:clrMapOvr>
  <p:transition>
    <p:random/>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792" indent="-48567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929" indent="-39513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558" indent="-30463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591" indent="-9994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12" y="360005"/>
            <a:ext cx="9126001" cy="630000"/>
          </a:xfrm>
          <a:prstGeom prst="rect">
            <a:avLst/>
          </a:prstGeom>
        </p:spPr>
        <p:txBody>
          <a:bodyPr lIns="89958" tIns="44977" rIns="89958" bIns="44977"/>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89958" tIns="44977" rIns="89958" bIns="44977"/>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80"/>
            <a:ext cx="2069435" cy="245139"/>
          </a:xfrm>
          <a:prstGeom prst="rect">
            <a:avLst/>
          </a:prstGeom>
          <a:noFill/>
          <a:ln w="25400" algn="ctr">
            <a:noFill/>
            <a:miter lim="800000"/>
            <a:headEnd/>
            <a:tailEnd/>
          </a:ln>
        </p:spPr>
        <p:txBody>
          <a:bodyPr lIns="0" tIns="0" rIns="0" bIns="0" anchor="ctr"/>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31935262"/>
      </p:ext>
    </p:extLst>
  </p:cSld>
  <p:clrMapOvr>
    <a:masterClrMapping/>
  </p:clrMapOvr>
  <p:transition>
    <p:rand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74883" y="161932"/>
            <a:ext cx="7670763" cy="1376653"/>
          </a:xfrm>
          <a:prstGeom prst="rect">
            <a:avLst/>
          </a:prstGeom>
        </p:spPr>
        <p:txBody>
          <a:bodyPr lIns="100241" tIns="50112" rIns="100241" bIns="50112" anchor="ctr"/>
          <a:lstStyle>
            <a:lvl1pPr algn="l">
              <a:defRPr sz="4500">
                <a:solidFill>
                  <a:srgbClr val="000099"/>
                </a:solidFill>
                <a:effectLst/>
                <a:latin typeface="Calibri" pitchFamily="34" charset="0"/>
                <a:ea typeface="標楷體" pitchFamily="65" charset="-120"/>
              </a:defRPr>
            </a:lvl1pPr>
          </a:lstStyle>
          <a:p>
            <a:r>
              <a:rPr lang="en-US" altLang="zh-TW" dirty="0" smtClean="0"/>
              <a:t>Click to edit Master title style</a:t>
            </a:r>
            <a:endParaRPr lang="en-US" dirty="0"/>
          </a:p>
        </p:txBody>
      </p:sp>
      <p:sp>
        <p:nvSpPr>
          <p:cNvPr id="3" name="Content Placeholder 2"/>
          <p:cNvSpPr>
            <a:spLocks noGrp="1"/>
          </p:cNvSpPr>
          <p:nvPr>
            <p:ph idx="1"/>
          </p:nvPr>
        </p:nvSpPr>
        <p:spPr>
          <a:xfrm>
            <a:off x="503005" y="1700544"/>
            <a:ext cx="9053989" cy="5668573"/>
          </a:xfrm>
          <a:prstGeom prst="rect">
            <a:avLst/>
          </a:prstGeom>
        </p:spPr>
        <p:txBody>
          <a:bodyPr lIns="100241" tIns="50112" rIns="100241" bIns="50112"/>
          <a:lstStyle>
            <a:lvl1pPr>
              <a:defRPr sz="3100">
                <a:latin typeface="Calibri" pitchFamily="34" charset="0"/>
                <a:ea typeface="標楷體" pitchFamily="65" charset="-120"/>
              </a:defRPr>
            </a:lvl1pPr>
            <a:lvl2pPr>
              <a:defRPr>
                <a:latin typeface="Calibri" pitchFamily="34" charset="0"/>
                <a:ea typeface="標楷體" pitchFamily="65" charset="-120"/>
              </a:defRPr>
            </a:lvl2pPr>
            <a:lvl3pPr>
              <a:defRPr>
                <a:latin typeface="Calibri" pitchFamily="34" charset="0"/>
                <a:ea typeface="標楷體" pitchFamily="65" charset="-120"/>
              </a:defRPr>
            </a:lvl3pPr>
            <a:lvl4pPr>
              <a:defRPr>
                <a:latin typeface="Calibri" pitchFamily="34" charset="0"/>
                <a:ea typeface="標楷體" pitchFamily="65" charset="-120"/>
              </a:defRPr>
            </a:lvl4pPr>
            <a:lvl5pPr>
              <a:defRPr>
                <a:latin typeface="Calibri" pitchFamily="34" charset="0"/>
                <a:ea typeface="標楷體" pitchFamily="65" charset="-120"/>
              </a:defRPr>
            </a:lvl5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a:p>
        </p:txBody>
      </p:sp>
      <p:sp>
        <p:nvSpPr>
          <p:cNvPr id="5" name="Slide Number Placeholder 5"/>
          <p:cNvSpPr>
            <a:spLocks noGrp="1"/>
          </p:cNvSpPr>
          <p:nvPr>
            <p:ph type="sldNum" sz="quarter" idx="10"/>
          </p:nvPr>
        </p:nvSpPr>
        <p:spPr>
          <a:xfrm>
            <a:off x="9352075" y="7359650"/>
            <a:ext cx="587375" cy="414338"/>
          </a:xfrm>
          <a:prstGeom prst="rect">
            <a:avLst/>
          </a:prstGeom>
        </p:spPr>
        <p:txBody>
          <a:bodyPr lIns="100241" tIns="50112" rIns="100241" bIns="50112"/>
          <a:lstStyle>
            <a:lvl1pPr>
              <a:defRPr sz="1300">
                <a:latin typeface="Calibri" pitchFamily="34" charset="0"/>
                <a:ea typeface="新細明體" charset="-120"/>
              </a:defRPr>
            </a:lvl1pPr>
          </a:lstStyle>
          <a:p>
            <a:pPr>
              <a:defRPr/>
            </a:pPr>
            <a:fld id="{40FC9C6C-1BFE-45BD-94E9-56E031149414}" type="slidenum">
              <a:rPr lang="zh-TW" altLang="en-US"/>
              <a:pPr>
                <a:defRPr/>
              </a:pPr>
              <a:t>‹#›</a:t>
            </a:fld>
            <a:endParaRPr lang="zh-TW" altLang="en-US" dirty="0"/>
          </a:p>
        </p:txBody>
      </p:sp>
      <p:sp>
        <p:nvSpPr>
          <p:cNvPr id="6" name="Footer Placeholder 5"/>
          <p:cNvSpPr>
            <a:spLocks noGrp="1"/>
          </p:cNvSpPr>
          <p:nvPr>
            <p:ph type="ftr" sz="quarter" idx="11"/>
          </p:nvPr>
        </p:nvSpPr>
        <p:spPr>
          <a:xfrm>
            <a:off x="36514" y="7359650"/>
            <a:ext cx="3186112" cy="414338"/>
          </a:xfrm>
          <a:prstGeom prst="rect">
            <a:avLst/>
          </a:prstGeom>
        </p:spPr>
        <p:txBody>
          <a:bodyPr lIns="100241" tIns="50112" rIns="100241" bIns="50112"/>
          <a:lstStyle>
            <a:lvl1pPr>
              <a:defRPr sz="1100">
                <a:latin typeface="Calibri" pitchFamily="34" charset="0"/>
                <a:ea typeface="華康中黑體" pitchFamily="49" charset="-120"/>
              </a:defRPr>
            </a:lvl1pPr>
          </a:lstStyle>
          <a:p>
            <a:pPr>
              <a:defRPr/>
            </a:pPr>
            <a:r>
              <a:rPr lang="en-US" altLang="zh-TW" dirty="0" smtClean="0"/>
              <a:t>©2013 </a:t>
            </a:r>
            <a:r>
              <a:rPr lang="zh-TW" altLang="en-US" dirty="0" smtClean="0"/>
              <a:t>勤業眾信版權所有 保留一切權利</a:t>
            </a:r>
            <a:endParaRPr lang="zh-TW" altLang="en-US" dirty="0"/>
          </a:p>
        </p:txBody>
      </p:sp>
    </p:spTree>
    <p:extLst>
      <p:ext uri="{BB962C8B-B14F-4D97-AF65-F5344CB8AC3E}">
        <p14:creationId xmlns:p14="http://schemas.microsoft.com/office/powerpoint/2010/main" val="3441216879"/>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792" indent="-48567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929" indent="-39513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558" indent="-30463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591" indent="-9994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12" y="360005"/>
            <a:ext cx="9126001" cy="630000"/>
          </a:xfrm>
          <a:prstGeom prst="rect">
            <a:avLst/>
          </a:prstGeom>
        </p:spPr>
        <p:txBody>
          <a:bodyPr lIns="89958" tIns="44977" rIns="89958" bIns="44977"/>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89958" tIns="44977" rIns="89958" bIns="44977"/>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80"/>
            <a:ext cx="2069435" cy="245139"/>
          </a:xfrm>
          <a:prstGeom prst="rect">
            <a:avLst/>
          </a:prstGeom>
          <a:noFill/>
          <a:ln w="25400" algn="ctr">
            <a:noFill/>
            <a:miter lim="800000"/>
            <a:headEnd/>
            <a:tailEnd/>
          </a:ln>
        </p:spPr>
        <p:txBody>
          <a:bodyPr lIns="0" tIns="0" rIns="0" bIns="0" anchor="ctr"/>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52719383"/>
      </p:ext>
    </p:extLst>
  </p:cSld>
  <p:clrMapOvr>
    <a:masterClrMapping/>
  </p:clrMapOvr>
  <p:transition>
    <p:random/>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0792" indent="-48567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5929" indent="-39513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0558" indent="-30463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1591" indent="-9994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12" y="360005"/>
            <a:ext cx="9126001" cy="630000"/>
          </a:xfrm>
          <a:prstGeom prst="rect">
            <a:avLst/>
          </a:prstGeom>
        </p:spPr>
        <p:txBody>
          <a:bodyPr lIns="89958" tIns="44977" rIns="89958" bIns="44977"/>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89958" tIns="44977" rIns="89958" bIns="44977"/>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80"/>
            <a:ext cx="2069435" cy="245139"/>
          </a:xfrm>
          <a:prstGeom prst="rect">
            <a:avLst/>
          </a:prstGeom>
          <a:noFill/>
          <a:ln w="25400" algn="ctr">
            <a:noFill/>
            <a:miter lim="800000"/>
            <a:headEnd/>
            <a:tailEnd/>
          </a:ln>
        </p:spPr>
        <p:txBody>
          <a:bodyPr lIns="0" tIns="0" rIns="0" bIns="0" anchor="ctr"/>
          <a:lstStyle/>
          <a:p>
            <a:pPr algn="r" defTabSz="94173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19994213"/>
      </p:ext>
    </p:extLst>
  </p:cSld>
  <p:clrMapOvr>
    <a:masterClrMapping/>
  </p:clrMapOvr>
  <p:transition>
    <p:random/>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2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2918963"/>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423779"/>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25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87796698"/>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08345768"/>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318727401"/>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42883410"/>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96644249"/>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3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28"/>
            <a:ext cx="2544763" cy="163513"/>
          </a:xfrm>
          <a:prstGeom prst="rect">
            <a:avLst/>
          </a:prstGeom>
          <a:noFill/>
          <a:ln w="25400" algn="ctr">
            <a:noFill/>
            <a:miter lim="800000"/>
            <a:headEnd/>
            <a:tailEnd/>
          </a:ln>
        </p:spPr>
        <p:txBody>
          <a:bodyPr lIns="0" tIns="0" rIns="0" bIns="0"/>
          <a:lstStyle/>
          <a:p>
            <a:pPr algn="r" defTabSz="94032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822" tIns="44911" rIns="89822" bIns="44911"/>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601" indent="-199601">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28"/>
            <a:ext cx="453283" cy="163513"/>
          </a:xfrm>
          <a:prstGeom prst="rect">
            <a:avLst/>
          </a:prstGeom>
        </p:spPr>
        <p:txBody>
          <a:bodyPr vert="horz" wrap="square" lIns="89822" tIns="44911" rIns="89822" bIns="44911"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9209209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21" Type="http://schemas.openxmlformats.org/officeDocument/2006/relationships/theme" Target="../theme/theme2.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3.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47" Type="http://schemas.openxmlformats.org/officeDocument/2006/relationships/slideLayout" Target="../slideLayouts/slideLayout93.xml"/><Relationship Id="rId50" Type="http://schemas.openxmlformats.org/officeDocument/2006/relationships/slideLayout" Target="../slideLayouts/slideLayout96.xml"/><Relationship Id="rId55" Type="http://schemas.openxmlformats.org/officeDocument/2006/relationships/slideLayout" Target="../slideLayouts/slideLayout101.xml"/><Relationship Id="rId63" Type="http://schemas.openxmlformats.org/officeDocument/2006/relationships/slideLayout" Target="../slideLayouts/slideLayout10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slideLayout" Target="../slideLayouts/slideLayout87.xml"/><Relationship Id="rId54" Type="http://schemas.openxmlformats.org/officeDocument/2006/relationships/slideLayout" Target="../slideLayouts/slideLayout100.xml"/><Relationship Id="rId62" Type="http://schemas.openxmlformats.org/officeDocument/2006/relationships/slideLayout" Target="../slideLayouts/slideLayout10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slideLayout" Target="../slideLayouts/slideLayout91.xml"/><Relationship Id="rId53" Type="http://schemas.openxmlformats.org/officeDocument/2006/relationships/slideLayout" Target="../slideLayouts/slideLayout99.xml"/><Relationship Id="rId58" Type="http://schemas.openxmlformats.org/officeDocument/2006/relationships/slideLayout" Target="../slideLayouts/slideLayout104.xml"/><Relationship Id="rId66" Type="http://schemas.openxmlformats.org/officeDocument/2006/relationships/theme" Target="../theme/theme4.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49" Type="http://schemas.openxmlformats.org/officeDocument/2006/relationships/slideLayout" Target="../slideLayouts/slideLayout95.xml"/><Relationship Id="rId57" Type="http://schemas.openxmlformats.org/officeDocument/2006/relationships/slideLayout" Target="../slideLayouts/slideLayout103.xml"/><Relationship Id="rId61" Type="http://schemas.openxmlformats.org/officeDocument/2006/relationships/slideLayout" Target="../slideLayouts/slideLayout107.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52" Type="http://schemas.openxmlformats.org/officeDocument/2006/relationships/slideLayout" Target="../slideLayouts/slideLayout98.xml"/><Relationship Id="rId60" Type="http://schemas.openxmlformats.org/officeDocument/2006/relationships/slideLayout" Target="../slideLayouts/slideLayout106.xml"/><Relationship Id="rId65" Type="http://schemas.openxmlformats.org/officeDocument/2006/relationships/slideLayout" Target="../slideLayouts/slideLayout111.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48" Type="http://schemas.openxmlformats.org/officeDocument/2006/relationships/slideLayout" Target="../slideLayouts/slideLayout94.xml"/><Relationship Id="rId56" Type="http://schemas.openxmlformats.org/officeDocument/2006/relationships/slideLayout" Target="../slideLayouts/slideLayout102.xml"/><Relationship Id="rId64" Type="http://schemas.openxmlformats.org/officeDocument/2006/relationships/slideLayout" Target="../slideLayouts/slideLayout110.xml"/><Relationship Id="rId8" Type="http://schemas.openxmlformats.org/officeDocument/2006/relationships/slideLayout" Target="../slideLayouts/slideLayout54.xml"/><Relationship Id="rId51" Type="http://schemas.openxmlformats.org/officeDocument/2006/relationships/slideLayout" Target="../slideLayouts/slideLayout97.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46" Type="http://schemas.openxmlformats.org/officeDocument/2006/relationships/slideLayout" Target="../slideLayouts/slideLayout92.xml"/><Relationship Id="rId59" Type="http://schemas.openxmlformats.org/officeDocument/2006/relationships/slideLayout" Target="../slideLayouts/slideLayout105.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24.xml"/><Relationship Id="rId18" Type="http://schemas.openxmlformats.org/officeDocument/2006/relationships/slideLayout" Target="../slideLayouts/slideLayout129.xml"/><Relationship Id="rId26" Type="http://schemas.openxmlformats.org/officeDocument/2006/relationships/slideLayout" Target="../slideLayouts/slideLayout137.xml"/><Relationship Id="rId39" Type="http://schemas.openxmlformats.org/officeDocument/2006/relationships/slideLayout" Target="../slideLayouts/slideLayout150.xml"/><Relationship Id="rId21" Type="http://schemas.openxmlformats.org/officeDocument/2006/relationships/slideLayout" Target="../slideLayouts/slideLayout132.xml"/><Relationship Id="rId34" Type="http://schemas.openxmlformats.org/officeDocument/2006/relationships/slideLayout" Target="../slideLayouts/slideLayout145.xml"/><Relationship Id="rId42" Type="http://schemas.openxmlformats.org/officeDocument/2006/relationships/slideLayout" Target="../slideLayouts/slideLayout153.xml"/><Relationship Id="rId47" Type="http://schemas.openxmlformats.org/officeDocument/2006/relationships/slideLayout" Target="../slideLayouts/slideLayout158.xml"/><Relationship Id="rId50" Type="http://schemas.openxmlformats.org/officeDocument/2006/relationships/slideLayout" Target="../slideLayouts/slideLayout161.xml"/><Relationship Id="rId55" Type="http://schemas.openxmlformats.org/officeDocument/2006/relationships/slideLayout" Target="../slideLayouts/slideLayout166.xml"/><Relationship Id="rId63" Type="http://schemas.openxmlformats.org/officeDocument/2006/relationships/slideLayout" Target="../slideLayouts/slideLayout174.xml"/><Relationship Id="rId7" Type="http://schemas.openxmlformats.org/officeDocument/2006/relationships/slideLayout" Target="../slideLayouts/slideLayout118.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20" Type="http://schemas.openxmlformats.org/officeDocument/2006/relationships/slideLayout" Target="../slideLayouts/slideLayout131.xml"/><Relationship Id="rId29" Type="http://schemas.openxmlformats.org/officeDocument/2006/relationships/slideLayout" Target="../slideLayouts/slideLayout140.xml"/><Relationship Id="rId41" Type="http://schemas.openxmlformats.org/officeDocument/2006/relationships/slideLayout" Target="../slideLayouts/slideLayout152.xml"/><Relationship Id="rId54" Type="http://schemas.openxmlformats.org/officeDocument/2006/relationships/slideLayout" Target="../slideLayouts/slideLayout165.xml"/><Relationship Id="rId62" Type="http://schemas.openxmlformats.org/officeDocument/2006/relationships/slideLayout" Target="../slideLayouts/slideLayout17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24" Type="http://schemas.openxmlformats.org/officeDocument/2006/relationships/slideLayout" Target="../slideLayouts/slideLayout135.xml"/><Relationship Id="rId32" Type="http://schemas.openxmlformats.org/officeDocument/2006/relationships/slideLayout" Target="../slideLayouts/slideLayout143.xml"/><Relationship Id="rId37" Type="http://schemas.openxmlformats.org/officeDocument/2006/relationships/slideLayout" Target="../slideLayouts/slideLayout148.xml"/><Relationship Id="rId40" Type="http://schemas.openxmlformats.org/officeDocument/2006/relationships/slideLayout" Target="../slideLayouts/slideLayout151.xml"/><Relationship Id="rId45" Type="http://schemas.openxmlformats.org/officeDocument/2006/relationships/slideLayout" Target="../slideLayouts/slideLayout156.xml"/><Relationship Id="rId53" Type="http://schemas.openxmlformats.org/officeDocument/2006/relationships/slideLayout" Target="../slideLayouts/slideLayout164.xml"/><Relationship Id="rId58" Type="http://schemas.openxmlformats.org/officeDocument/2006/relationships/slideLayout" Target="../slideLayouts/slideLayout169.xml"/><Relationship Id="rId66" Type="http://schemas.openxmlformats.org/officeDocument/2006/relationships/theme" Target="../theme/theme5.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23" Type="http://schemas.openxmlformats.org/officeDocument/2006/relationships/slideLayout" Target="../slideLayouts/slideLayout134.xml"/><Relationship Id="rId28" Type="http://schemas.openxmlformats.org/officeDocument/2006/relationships/slideLayout" Target="../slideLayouts/slideLayout139.xml"/><Relationship Id="rId36" Type="http://schemas.openxmlformats.org/officeDocument/2006/relationships/slideLayout" Target="../slideLayouts/slideLayout147.xml"/><Relationship Id="rId49" Type="http://schemas.openxmlformats.org/officeDocument/2006/relationships/slideLayout" Target="../slideLayouts/slideLayout160.xml"/><Relationship Id="rId57" Type="http://schemas.openxmlformats.org/officeDocument/2006/relationships/slideLayout" Target="../slideLayouts/slideLayout168.xml"/><Relationship Id="rId61" Type="http://schemas.openxmlformats.org/officeDocument/2006/relationships/slideLayout" Target="../slideLayouts/slideLayout172.xml"/><Relationship Id="rId10" Type="http://schemas.openxmlformats.org/officeDocument/2006/relationships/slideLayout" Target="../slideLayouts/slideLayout121.xml"/><Relationship Id="rId19" Type="http://schemas.openxmlformats.org/officeDocument/2006/relationships/slideLayout" Target="../slideLayouts/slideLayout130.xml"/><Relationship Id="rId31" Type="http://schemas.openxmlformats.org/officeDocument/2006/relationships/slideLayout" Target="../slideLayouts/slideLayout142.xml"/><Relationship Id="rId44" Type="http://schemas.openxmlformats.org/officeDocument/2006/relationships/slideLayout" Target="../slideLayouts/slideLayout155.xml"/><Relationship Id="rId52" Type="http://schemas.openxmlformats.org/officeDocument/2006/relationships/slideLayout" Target="../slideLayouts/slideLayout163.xml"/><Relationship Id="rId60" Type="http://schemas.openxmlformats.org/officeDocument/2006/relationships/slideLayout" Target="../slideLayouts/slideLayout171.xml"/><Relationship Id="rId65" Type="http://schemas.openxmlformats.org/officeDocument/2006/relationships/slideLayout" Target="../slideLayouts/slideLayout176.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 Id="rId22" Type="http://schemas.openxmlformats.org/officeDocument/2006/relationships/slideLayout" Target="../slideLayouts/slideLayout133.xml"/><Relationship Id="rId27" Type="http://schemas.openxmlformats.org/officeDocument/2006/relationships/slideLayout" Target="../slideLayouts/slideLayout138.xml"/><Relationship Id="rId30" Type="http://schemas.openxmlformats.org/officeDocument/2006/relationships/slideLayout" Target="../slideLayouts/slideLayout141.xml"/><Relationship Id="rId35" Type="http://schemas.openxmlformats.org/officeDocument/2006/relationships/slideLayout" Target="../slideLayouts/slideLayout146.xml"/><Relationship Id="rId43" Type="http://schemas.openxmlformats.org/officeDocument/2006/relationships/slideLayout" Target="../slideLayouts/slideLayout154.xml"/><Relationship Id="rId48" Type="http://schemas.openxmlformats.org/officeDocument/2006/relationships/slideLayout" Target="../slideLayouts/slideLayout159.xml"/><Relationship Id="rId56" Type="http://schemas.openxmlformats.org/officeDocument/2006/relationships/slideLayout" Target="../slideLayouts/slideLayout167.xml"/><Relationship Id="rId64" Type="http://schemas.openxmlformats.org/officeDocument/2006/relationships/slideLayout" Target="../slideLayouts/slideLayout175.xml"/><Relationship Id="rId8" Type="http://schemas.openxmlformats.org/officeDocument/2006/relationships/slideLayout" Target="../slideLayouts/slideLayout119.xml"/><Relationship Id="rId51" Type="http://schemas.openxmlformats.org/officeDocument/2006/relationships/slideLayout" Target="../slideLayouts/slideLayout162.xml"/><Relationship Id="rId3" Type="http://schemas.openxmlformats.org/officeDocument/2006/relationships/slideLayout" Target="../slideLayouts/slideLayout114.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5" Type="http://schemas.openxmlformats.org/officeDocument/2006/relationships/slideLayout" Target="../slideLayouts/slideLayout136.xml"/><Relationship Id="rId33" Type="http://schemas.openxmlformats.org/officeDocument/2006/relationships/slideLayout" Target="../slideLayouts/slideLayout144.xml"/><Relationship Id="rId38" Type="http://schemas.openxmlformats.org/officeDocument/2006/relationships/slideLayout" Target="../slideLayouts/slideLayout149.xml"/><Relationship Id="rId46" Type="http://schemas.openxmlformats.org/officeDocument/2006/relationships/slideLayout" Target="../slideLayouts/slideLayout157.xml"/><Relationship Id="rId59" Type="http://schemas.openxmlformats.org/officeDocument/2006/relationships/slideLayout" Target="../slideLayouts/slideLayout17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5" Type="http://schemas.openxmlformats.org/officeDocument/2006/relationships/slideLayout" Target="../slideLayouts/slideLayout181.xml"/><Relationship Id="rId10" Type="http://schemas.openxmlformats.org/officeDocument/2006/relationships/theme" Target="../theme/theme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98.xml"/><Relationship Id="rId18" Type="http://schemas.openxmlformats.org/officeDocument/2006/relationships/slideLayout" Target="../slideLayouts/slideLayout203.xml"/><Relationship Id="rId26" Type="http://schemas.openxmlformats.org/officeDocument/2006/relationships/slideLayout" Target="../slideLayouts/slideLayout211.xml"/><Relationship Id="rId39" Type="http://schemas.openxmlformats.org/officeDocument/2006/relationships/slideLayout" Target="../slideLayouts/slideLayout224.xml"/><Relationship Id="rId21" Type="http://schemas.openxmlformats.org/officeDocument/2006/relationships/slideLayout" Target="../slideLayouts/slideLayout206.xml"/><Relationship Id="rId34" Type="http://schemas.openxmlformats.org/officeDocument/2006/relationships/slideLayout" Target="../slideLayouts/slideLayout219.xml"/><Relationship Id="rId42" Type="http://schemas.openxmlformats.org/officeDocument/2006/relationships/slideLayout" Target="../slideLayouts/slideLayout227.xml"/><Relationship Id="rId47" Type="http://schemas.openxmlformats.org/officeDocument/2006/relationships/slideLayout" Target="../slideLayouts/slideLayout232.xml"/><Relationship Id="rId50" Type="http://schemas.openxmlformats.org/officeDocument/2006/relationships/slideLayout" Target="../slideLayouts/slideLayout235.xml"/><Relationship Id="rId55" Type="http://schemas.openxmlformats.org/officeDocument/2006/relationships/slideLayout" Target="../slideLayouts/slideLayout240.xml"/><Relationship Id="rId63" Type="http://schemas.openxmlformats.org/officeDocument/2006/relationships/slideLayout" Target="../slideLayouts/slideLayout248.xml"/><Relationship Id="rId7" Type="http://schemas.openxmlformats.org/officeDocument/2006/relationships/slideLayout" Target="../slideLayouts/slideLayout192.xml"/><Relationship Id="rId2" Type="http://schemas.openxmlformats.org/officeDocument/2006/relationships/slideLayout" Target="../slideLayouts/slideLayout187.xml"/><Relationship Id="rId16" Type="http://schemas.openxmlformats.org/officeDocument/2006/relationships/slideLayout" Target="../slideLayouts/slideLayout201.xml"/><Relationship Id="rId20" Type="http://schemas.openxmlformats.org/officeDocument/2006/relationships/slideLayout" Target="../slideLayouts/slideLayout205.xml"/><Relationship Id="rId29" Type="http://schemas.openxmlformats.org/officeDocument/2006/relationships/slideLayout" Target="../slideLayouts/slideLayout214.xml"/><Relationship Id="rId41" Type="http://schemas.openxmlformats.org/officeDocument/2006/relationships/slideLayout" Target="../slideLayouts/slideLayout226.xml"/><Relationship Id="rId54" Type="http://schemas.openxmlformats.org/officeDocument/2006/relationships/slideLayout" Target="../slideLayouts/slideLayout239.xml"/><Relationship Id="rId62" Type="http://schemas.openxmlformats.org/officeDocument/2006/relationships/slideLayout" Target="../slideLayouts/slideLayout247.xml"/><Relationship Id="rId1" Type="http://schemas.openxmlformats.org/officeDocument/2006/relationships/slideLayout" Target="../slideLayouts/slideLayout186.xml"/><Relationship Id="rId6" Type="http://schemas.openxmlformats.org/officeDocument/2006/relationships/slideLayout" Target="../slideLayouts/slideLayout191.xml"/><Relationship Id="rId11" Type="http://schemas.openxmlformats.org/officeDocument/2006/relationships/slideLayout" Target="../slideLayouts/slideLayout196.xml"/><Relationship Id="rId24" Type="http://schemas.openxmlformats.org/officeDocument/2006/relationships/slideLayout" Target="../slideLayouts/slideLayout209.xml"/><Relationship Id="rId32" Type="http://schemas.openxmlformats.org/officeDocument/2006/relationships/slideLayout" Target="../slideLayouts/slideLayout217.xml"/><Relationship Id="rId37" Type="http://schemas.openxmlformats.org/officeDocument/2006/relationships/slideLayout" Target="../slideLayouts/slideLayout222.xml"/><Relationship Id="rId40" Type="http://schemas.openxmlformats.org/officeDocument/2006/relationships/slideLayout" Target="../slideLayouts/slideLayout225.xml"/><Relationship Id="rId45" Type="http://schemas.openxmlformats.org/officeDocument/2006/relationships/slideLayout" Target="../slideLayouts/slideLayout230.xml"/><Relationship Id="rId53" Type="http://schemas.openxmlformats.org/officeDocument/2006/relationships/slideLayout" Target="../slideLayouts/slideLayout238.xml"/><Relationship Id="rId58" Type="http://schemas.openxmlformats.org/officeDocument/2006/relationships/slideLayout" Target="../slideLayouts/slideLayout243.xml"/><Relationship Id="rId66" Type="http://schemas.openxmlformats.org/officeDocument/2006/relationships/theme" Target="../theme/theme7.xml"/><Relationship Id="rId5" Type="http://schemas.openxmlformats.org/officeDocument/2006/relationships/slideLayout" Target="../slideLayouts/slideLayout190.xml"/><Relationship Id="rId15" Type="http://schemas.openxmlformats.org/officeDocument/2006/relationships/slideLayout" Target="../slideLayouts/slideLayout200.xml"/><Relationship Id="rId23" Type="http://schemas.openxmlformats.org/officeDocument/2006/relationships/slideLayout" Target="../slideLayouts/slideLayout208.xml"/><Relationship Id="rId28" Type="http://schemas.openxmlformats.org/officeDocument/2006/relationships/slideLayout" Target="../slideLayouts/slideLayout213.xml"/><Relationship Id="rId36" Type="http://schemas.openxmlformats.org/officeDocument/2006/relationships/slideLayout" Target="../slideLayouts/slideLayout221.xml"/><Relationship Id="rId49" Type="http://schemas.openxmlformats.org/officeDocument/2006/relationships/slideLayout" Target="../slideLayouts/slideLayout234.xml"/><Relationship Id="rId57" Type="http://schemas.openxmlformats.org/officeDocument/2006/relationships/slideLayout" Target="../slideLayouts/slideLayout242.xml"/><Relationship Id="rId61" Type="http://schemas.openxmlformats.org/officeDocument/2006/relationships/slideLayout" Target="../slideLayouts/slideLayout246.xml"/><Relationship Id="rId10" Type="http://schemas.openxmlformats.org/officeDocument/2006/relationships/slideLayout" Target="../slideLayouts/slideLayout195.xml"/><Relationship Id="rId19" Type="http://schemas.openxmlformats.org/officeDocument/2006/relationships/slideLayout" Target="../slideLayouts/slideLayout204.xml"/><Relationship Id="rId31" Type="http://schemas.openxmlformats.org/officeDocument/2006/relationships/slideLayout" Target="../slideLayouts/slideLayout216.xml"/><Relationship Id="rId44" Type="http://schemas.openxmlformats.org/officeDocument/2006/relationships/slideLayout" Target="../slideLayouts/slideLayout229.xml"/><Relationship Id="rId52" Type="http://schemas.openxmlformats.org/officeDocument/2006/relationships/slideLayout" Target="../slideLayouts/slideLayout237.xml"/><Relationship Id="rId60" Type="http://schemas.openxmlformats.org/officeDocument/2006/relationships/slideLayout" Target="../slideLayouts/slideLayout245.xml"/><Relationship Id="rId65" Type="http://schemas.openxmlformats.org/officeDocument/2006/relationships/slideLayout" Target="../slideLayouts/slideLayout250.xml"/><Relationship Id="rId4" Type="http://schemas.openxmlformats.org/officeDocument/2006/relationships/slideLayout" Target="../slideLayouts/slideLayout189.xml"/><Relationship Id="rId9" Type="http://schemas.openxmlformats.org/officeDocument/2006/relationships/slideLayout" Target="../slideLayouts/slideLayout194.xml"/><Relationship Id="rId14" Type="http://schemas.openxmlformats.org/officeDocument/2006/relationships/slideLayout" Target="../slideLayouts/slideLayout199.xml"/><Relationship Id="rId22" Type="http://schemas.openxmlformats.org/officeDocument/2006/relationships/slideLayout" Target="../slideLayouts/slideLayout207.xml"/><Relationship Id="rId27" Type="http://schemas.openxmlformats.org/officeDocument/2006/relationships/slideLayout" Target="../slideLayouts/slideLayout212.xml"/><Relationship Id="rId30" Type="http://schemas.openxmlformats.org/officeDocument/2006/relationships/slideLayout" Target="../slideLayouts/slideLayout215.xml"/><Relationship Id="rId35" Type="http://schemas.openxmlformats.org/officeDocument/2006/relationships/slideLayout" Target="../slideLayouts/slideLayout220.xml"/><Relationship Id="rId43" Type="http://schemas.openxmlformats.org/officeDocument/2006/relationships/slideLayout" Target="../slideLayouts/slideLayout228.xml"/><Relationship Id="rId48" Type="http://schemas.openxmlformats.org/officeDocument/2006/relationships/slideLayout" Target="../slideLayouts/slideLayout233.xml"/><Relationship Id="rId56" Type="http://schemas.openxmlformats.org/officeDocument/2006/relationships/slideLayout" Target="../slideLayouts/slideLayout241.xml"/><Relationship Id="rId64" Type="http://schemas.openxmlformats.org/officeDocument/2006/relationships/slideLayout" Target="../slideLayouts/slideLayout249.xml"/><Relationship Id="rId8" Type="http://schemas.openxmlformats.org/officeDocument/2006/relationships/slideLayout" Target="../slideLayouts/slideLayout193.xml"/><Relationship Id="rId51" Type="http://schemas.openxmlformats.org/officeDocument/2006/relationships/slideLayout" Target="../slideLayouts/slideLayout236.xml"/><Relationship Id="rId3" Type="http://schemas.openxmlformats.org/officeDocument/2006/relationships/slideLayout" Target="../slideLayouts/slideLayout188.xml"/><Relationship Id="rId12" Type="http://schemas.openxmlformats.org/officeDocument/2006/relationships/slideLayout" Target="../slideLayouts/slideLayout197.xml"/><Relationship Id="rId17" Type="http://schemas.openxmlformats.org/officeDocument/2006/relationships/slideLayout" Target="../slideLayouts/slideLayout202.xml"/><Relationship Id="rId25" Type="http://schemas.openxmlformats.org/officeDocument/2006/relationships/slideLayout" Target="../slideLayouts/slideLayout210.xml"/><Relationship Id="rId33" Type="http://schemas.openxmlformats.org/officeDocument/2006/relationships/slideLayout" Target="../slideLayouts/slideLayout218.xml"/><Relationship Id="rId38" Type="http://schemas.openxmlformats.org/officeDocument/2006/relationships/slideLayout" Target="../slideLayouts/slideLayout223.xml"/><Relationship Id="rId46" Type="http://schemas.openxmlformats.org/officeDocument/2006/relationships/slideLayout" Target="../slideLayouts/slideLayout231.xml"/><Relationship Id="rId59" Type="http://schemas.openxmlformats.org/officeDocument/2006/relationships/slideLayout" Target="../slideLayouts/slideLayout24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58.xml"/><Relationship Id="rId13" Type="http://schemas.openxmlformats.org/officeDocument/2006/relationships/slideLayout" Target="../slideLayouts/slideLayout263.xml"/><Relationship Id="rId3" Type="http://schemas.openxmlformats.org/officeDocument/2006/relationships/slideLayout" Target="../slideLayouts/slideLayout253.xml"/><Relationship Id="rId7" Type="http://schemas.openxmlformats.org/officeDocument/2006/relationships/slideLayout" Target="../slideLayouts/slideLayout257.xml"/><Relationship Id="rId12" Type="http://schemas.openxmlformats.org/officeDocument/2006/relationships/slideLayout" Target="../slideLayouts/slideLayout262.xml"/><Relationship Id="rId2" Type="http://schemas.openxmlformats.org/officeDocument/2006/relationships/slideLayout" Target="../slideLayouts/slideLayout252.xml"/><Relationship Id="rId1" Type="http://schemas.openxmlformats.org/officeDocument/2006/relationships/slideLayout" Target="../slideLayouts/slideLayout251.xml"/><Relationship Id="rId6" Type="http://schemas.openxmlformats.org/officeDocument/2006/relationships/slideLayout" Target="../slideLayouts/slideLayout256.xml"/><Relationship Id="rId11" Type="http://schemas.openxmlformats.org/officeDocument/2006/relationships/slideLayout" Target="../slideLayouts/slideLayout261.xml"/><Relationship Id="rId5" Type="http://schemas.openxmlformats.org/officeDocument/2006/relationships/slideLayout" Target="../slideLayouts/slideLayout255.xml"/><Relationship Id="rId10" Type="http://schemas.openxmlformats.org/officeDocument/2006/relationships/slideLayout" Target="../slideLayouts/slideLayout260.xml"/><Relationship Id="rId4" Type="http://schemas.openxmlformats.org/officeDocument/2006/relationships/slideLayout" Target="../slideLayouts/slideLayout254.xml"/><Relationship Id="rId9" Type="http://schemas.openxmlformats.org/officeDocument/2006/relationships/slideLayout" Target="../slideLayouts/slideLayout259.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271.xml"/><Relationship Id="rId13" Type="http://schemas.openxmlformats.org/officeDocument/2006/relationships/slideLayout" Target="../slideLayouts/slideLayout276.xml"/><Relationship Id="rId3" Type="http://schemas.openxmlformats.org/officeDocument/2006/relationships/slideLayout" Target="../slideLayouts/slideLayout266.xml"/><Relationship Id="rId7" Type="http://schemas.openxmlformats.org/officeDocument/2006/relationships/slideLayout" Target="../slideLayouts/slideLayout270.xml"/><Relationship Id="rId12" Type="http://schemas.openxmlformats.org/officeDocument/2006/relationships/slideLayout" Target="../slideLayouts/slideLayout275.xml"/><Relationship Id="rId2" Type="http://schemas.openxmlformats.org/officeDocument/2006/relationships/slideLayout" Target="../slideLayouts/slideLayout265.xml"/><Relationship Id="rId1" Type="http://schemas.openxmlformats.org/officeDocument/2006/relationships/slideLayout" Target="../slideLayouts/slideLayout264.xml"/><Relationship Id="rId6" Type="http://schemas.openxmlformats.org/officeDocument/2006/relationships/slideLayout" Target="../slideLayouts/slideLayout269.xml"/><Relationship Id="rId11" Type="http://schemas.openxmlformats.org/officeDocument/2006/relationships/slideLayout" Target="../slideLayouts/slideLayout274.xml"/><Relationship Id="rId5" Type="http://schemas.openxmlformats.org/officeDocument/2006/relationships/slideLayout" Target="../slideLayouts/slideLayout268.xml"/><Relationship Id="rId15" Type="http://schemas.openxmlformats.org/officeDocument/2006/relationships/theme" Target="../theme/theme9.xml"/><Relationship Id="rId10" Type="http://schemas.openxmlformats.org/officeDocument/2006/relationships/slideLayout" Target="../slideLayouts/slideLayout273.xml"/><Relationship Id="rId4" Type="http://schemas.openxmlformats.org/officeDocument/2006/relationships/slideLayout" Target="../slideLayouts/slideLayout267.xml"/><Relationship Id="rId9" Type="http://schemas.openxmlformats.org/officeDocument/2006/relationships/slideLayout" Target="../slideLayouts/slideLayout272.xml"/><Relationship Id="rId14" Type="http://schemas.openxmlformats.org/officeDocument/2006/relationships/slideLayout" Target="../slideLayouts/slideLayout2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50" r:id="rId1"/>
    <p:sldLayoutId id="2147484151" r:id="rId2"/>
    <p:sldLayoutId id="2147484152" r:id="rId3"/>
    <p:sldLayoutId id="2147484153" r:id="rId4"/>
    <p:sldLayoutId id="2147484154" r:id="rId5"/>
    <p:sldLayoutId id="2147484155" r:id="rId6"/>
    <p:sldLayoutId id="2147484158" r:id="rId7"/>
    <p:sldLayoutId id="2147484159" r:id="rId8"/>
    <p:sldLayoutId id="2147484160" r:id="rId9"/>
    <p:sldLayoutId id="2147485190" r:id="rId10"/>
    <p:sldLayoutId id="2147485191" r:id="rId11"/>
    <p:sldLayoutId id="2147485192" r:id="rId12"/>
    <p:sldLayoutId id="2147485193" r:id="rId13"/>
    <p:sldLayoutId id="2147485194" r:id="rId14"/>
  </p:sldLayoutIdLst>
  <p:hf hdr="0" ftr="0" dt="0"/>
  <p:txStyles>
    <p:titleStyle>
      <a:lvl1pPr algn="l" defTabSz="1002646" rtl="0" eaLnBrk="0" fontAlgn="base" hangingPunct="0">
        <a:lnSpc>
          <a:spcPts val="3399"/>
        </a:lnSpc>
        <a:spcBef>
          <a:spcPct val="0"/>
        </a:spcBef>
        <a:spcAft>
          <a:spcPct val="0"/>
        </a:spcAft>
        <a:defRPr sz="2500" b="1" kern="1200">
          <a:solidFill>
            <a:schemeClr val="tx1"/>
          </a:solidFill>
          <a:latin typeface="+mj-lt"/>
          <a:ea typeface="+mj-ea"/>
          <a:cs typeface="+mj-cs"/>
        </a:defRPr>
      </a:lvl1pPr>
      <a:lvl2pPr algn="l" defTabSz="1002646" rtl="0" eaLnBrk="0" fontAlgn="base" hangingPunct="0">
        <a:lnSpc>
          <a:spcPts val="3399"/>
        </a:lnSpc>
        <a:spcBef>
          <a:spcPct val="0"/>
        </a:spcBef>
        <a:spcAft>
          <a:spcPct val="0"/>
        </a:spcAft>
        <a:defRPr sz="2500" b="1">
          <a:solidFill>
            <a:schemeClr val="tx1"/>
          </a:solidFill>
          <a:latin typeface="Arial" charset="0"/>
        </a:defRPr>
      </a:lvl2pPr>
      <a:lvl3pPr algn="l" defTabSz="1002646" rtl="0" eaLnBrk="0" fontAlgn="base" hangingPunct="0">
        <a:lnSpc>
          <a:spcPts val="3399"/>
        </a:lnSpc>
        <a:spcBef>
          <a:spcPct val="0"/>
        </a:spcBef>
        <a:spcAft>
          <a:spcPct val="0"/>
        </a:spcAft>
        <a:defRPr sz="2500" b="1">
          <a:solidFill>
            <a:schemeClr val="tx1"/>
          </a:solidFill>
          <a:latin typeface="Arial" charset="0"/>
        </a:defRPr>
      </a:lvl3pPr>
      <a:lvl4pPr algn="l" defTabSz="1002646" rtl="0" eaLnBrk="0" fontAlgn="base" hangingPunct="0">
        <a:lnSpc>
          <a:spcPts val="3399"/>
        </a:lnSpc>
        <a:spcBef>
          <a:spcPct val="0"/>
        </a:spcBef>
        <a:spcAft>
          <a:spcPct val="0"/>
        </a:spcAft>
        <a:defRPr sz="2500" b="1">
          <a:solidFill>
            <a:schemeClr val="tx1"/>
          </a:solidFill>
          <a:latin typeface="Arial" charset="0"/>
        </a:defRPr>
      </a:lvl4pPr>
      <a:lvl5pPr algn="l" defTabSz="1002646" rtl="0" eaLnBrk="0" fontAlgn="base" hangingPunct="0">
        <a:lnSpc>
          <a:spcPts val="3399"/>
        </a:lnSpc>
        <a:spcBef>
          <a:spcPct val="0"/>
        </a:spcBef>
        <a:spcAft>
          <a:spcPct val="0"/>
        </a:spcAft>
        <a:defRPr sz="2500" b="1">
          <a:solidFill>
            <a:schemeClr val="tx1"/>
          </a:solidFill>
          <a:latin typeface="Arial" charset="0"/>
        </a:defRPr>
      </a:lvl5pPr>
      <a:lvl6pPr marL="449782" algn="l" rtl="0" eaLnBrk="1" fontAlgn="base" hangingPunct="1">
        <a:spcBef>
          <a:spcPct val="0"/>
        </a:spcBef>
        <a:spcAft>
          <a:spcPct val="0"/>
        </a:spcAft>
        <a:defRPr sz="2500" b="1">
          <a:solidFill>
            <a:schemeClr val="accent1"/>
          </a:solidFill>
          <a:latin typeface="Arial" charset="0"/>
        </a:defRPr>
      </a:lvl6pPr>
      <a:lvl7pPr marL="899559" algn="l" rtl="0" eaLnBrk="1" fontAlgn="base" hangingPunct="1">
        <a:spcBef>
          <a:spcPct val="0"/>
        </a:spcBef>
        <a:spcAft>
          <a:spcPct val="0"/>
        </a:spcAft>
        <a:defRPr sz="2500" b="1">
          <a:solidFill>
            <a:schemeClr val="accent1"/>
          </a:solidFill>
          <a:latin typeface="Arial" charset="0"/>
        </a:defRPr>
      </a:lvl7pPr>
      <a:lvl8pPr marL="1349358" algn="l" rtl="0" eaLnBrk="1" fontAlgn="base" hangingPunct="1">
        <a:spcBef>
          <a:spcPct val="0"/>
        </a:spcBef>
        <a:spcAft>
          <a:spcPct val="0"/>
        </a:spcAft>
        <a:defRPr sz="2500" b="1">
          <a:solidFill>
            <a:schemeClr val="accent1"/>
          </a:solidFill>
          <a:latin typeface="Arial" charset="0"/>
        </a:defRPr>
      </a:lvl8pPr>
      <a:lvl9pPr marL="1799136" algn="l" rtl="0" eaLnBrk="1" fontAlgn="base" hangingPunct="1">
        <a:spcBef>
          <a:spcPct val="0"/>
        </a:spcBef>
        <a:spcAft>
          <a:spcPct val="0"/>
        </a:spcAft>
        <a:defRPr sz="2500" b="1">
          <a:solidFill>
            <a:schemeClr val="accent1"/>
          </a:solidFill>
          <a:latin typeface="Arial" charset="0"/>
        </a:defRPr>
      </a:lvl9pPr>
    </p:titleStyle>
    <p:bodyStyle>
      <a:lvl1pPr marL="376386" indent="-376386" algn="l" defTabSz="1002646" rtl="0" eaLnBrk="0" fontAlgn="base" hangingPunct="0">
        <a:spcBef>
          <a:spcPct val="0"/>
        </a:spcBef>
        <a:spcAft>
          <a:spcPts val="300"/>
        </a:spcAft>
        <a:buFont typeface="Arial" pitchFamily="34" charset="0"/>
        <a:defRPr lang="zh-TW" altLang="en-US" sz="2000" kern="1200" dirty="0">
          <a:solidFill>
            <a:schemeClr val="tx1"/>
          </a:solidFill>
          <a:latin typeface="Verdana" pitchFamily="34" charset="0"/>
          <a:ea typeface="華康中黑體" pitchFamily="49" charset="-120"/>
          <a:cs typeface="+mn-cs"/>
        </a:defRPr>
      </a:lvl1pPr>
      <a:lvl2pPr marL="199901" indent="-199901"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2pPr>
      <a:lvl3pPr marL="392000" indent="-192098"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3pPr>
      <a:lvl4pPr marL="591895" indent="-199901"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4pPr>
      <a:lvl5pPr marL="780872" indent="-188989" algn="l" defTabSz="1002646" rtl="0" eaLnBrk="0" fontAlgn="base" hangingPunct="0">
        <a:spcBef>
          <a:spcPct val="0"/>
        </a:spcBef>
        <a:spcAft>
          <a:spcPts val="300"/>
        </a:spcAft>
        <a:buFont typeface="Arial" pitchFamily="34" charset="0"/>
        <a:buChar char="‒"/>
        <a:defRPr lang="en-US" altLang="en-US" sz="2000" kern="1200" dirty="0">
          <a:solidFill>
            <a:schemeClr val="tx1"/>
          </a:solidFill>
          <a:latin typeface="Verdana" pitchFamily="34" charset="0"/>
          <a:ea typeface="華康中黑體" pitchFamily="49" charset="-120"/>
          <a:cs typeface="+mj-cs"/>
        </a:defRPr>
      </a:lvl5pPr>
      <a:lvl6pPr marL="880826" indent="-179599" algn="l" defTabSz="899559"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61989" indent="-181172"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32221" indent="-170222"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11819" indent="-179599"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899559" rtl="0" eaLnBrk="1" latinLnBrk="0" hangingPunct="1">
        <a:defRPr sz="1800" kern="1200">
          <a:solidFill>
            <a:schemeClr val="tx1"/>
          </a:solidFill>
          <a:latin typeface="+mn-lt"/>
          <a:ea typeface="+mn-ea"/>
          <a:cs typeface="+mn-cs"/>
        </a:defRPr>
      </a:lvl1pPr>
      <a:lvl2pPr marL="449782" algn="l" defTabSz="899559" rtl="0" eaLnBrk="1" latinLnBrk="0" hangingPunct="1">
        <a:defRPr sz="1800" kern="1200">
          <a:solidFill>
            <a:schemeClr val="tx1"/>
          </a:solidFill>
          <a:latin typeface="+mn-lt"/>
          <a:ea typeface="+mn-ea"/>
          <a:cs typeface="+mn-cs"/>
        </a:defRPr>
      </a:lvl2pPr>
      <a:lvl3pPr marL="899559" algn="l" defTabSz="899559" rtl="0" eaLnBrk="1" latinLnBrk="0" hangingPunct="1">
        <a:defRPr sz="1800" kern="1200">
          <a:solidFill>
            <a:schemeClr val="tx1"/>
          </a:solidFill>
          <a:latin typeface="+mn-lt"/>
          <a:ea typeface="+mn-ea"/>
          <a:cs typeface="+mn-cs"/>
        </a:defRPr>
      </a:lvl3pPr>
      <a:lvl4pPr marL="1349358" algn="l" defTabSz="899559" rtl="0" eaLnBrk="1" latinLnBrk="0" hangingPunct="1">
        <a:defRPr sz="1800" kern="1200">
          <a:solidFill>
            <a:schemeClr val="tx1"/>
          </a:solidFill>
          <a:latin typeface="+mn-lt"/>
          <a:ea typeface="+mn-ea"/>
          <a:cs typeface="+mn-cs"/>
        </a:defRPr>
      </a:lvl4pPr>
      <a:lvl5pPr marL="1799136" algn="l" defTabSz="899559" rtl="0" eaLnBrk="1" latinLnBrk="0" hangingPunct="1">
        <a:defRPr sz="1800" kern="1200">
          <a:solidFill>
            <a:schemeClr val="tx1"/>
          </a:solidFill>
          <a:latin typeface="+mn-lt"/>
          <a:ea typeface="+mn-ea"/>
          <a:cs typeface="+mn-cs"/>
        </a:defRPr>
      </a:lvl5pPr>
      <a:lvl6pPr marL="2248924" algn="l" defTabSz="899559" rtl="0" eaLnBrk="1" latinLnBrk="0" hangingPunct="1">
        <a:defRPr sz="1800" kern="1200">
          <a:solidFill>
            <a:schemeClr val="tx1"/>
          </a:solidFill>
          <a:latin typeface="+mn-lt"/>
          <a:ea typeface="+mn-ea"/>
          <a:cs typeface="+mn-cs"/>
        </a:defRPr>
      </a:lvl6pPr>
      <a:lvl7pPr marL="2698705" algn="l" defTabSz="899559" rtl="0" eaLnBrk="1" latinLnBrk="0" hangingPunct="1">
        <a:defRPr sz="1800" kern="1200">
          <a:solidFill>
            <a:schemeClr val="tx1"/>
          </a:solidFill>
          <a:latin typeface="+mn-lt"/>
          <a:ea typeface="+mn-ea"/>
          <a:cs typeface="+mn-cs"/>
        </a:defRPr>
      </a:lvl7pPr>
      <a:lvl8pPr marL="3148490" algn="l" defTabSz="899559" rtl="0" eaLnBrk="1" latinLnBrk="0" hangingPunct="1">
        <a:defRPr sz="1800" kern="1200">
          <a:solidFill>
            <a:schemeClr val="tx1"/>
          </a:solidFill>
          <a:latin typeface="+mn-lt"/>
          <a:ea typeface="+mn-ea"/>
          <a:cs typeface="+mn-cs"/>
        </a:defRPr>
      </a:lvl8pPr>
      <a:lvl9pPr marL="3598271" algn="l" defTabSz="89955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241" tIns="50112" rIns="100241" bIns="50112"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47"/>
            <a:ext cx="9053989" cy="5130473"/>
          </a:xfrm>
          <a:prstGeom prst="rect">
            <a:avLst/>
          </a:prstGeom>
        </p:spPr>
        <p:txBody>
          <a:bodyPr vert="horz" lIns="100241" tIns="50112" rIns="100241" bIns="50112"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51"/>
            <a:ext cx="2347331" cy="413893"/>
          </a:xfrm>
          <a:prstGeom prst="rect">
            <a:avLst/>
          </a:prstGeom>
        </p:spPr>
        <p:txBody>
          <a:bodyPr vert="horz" lIns="100241" tIns="50112" rIns="100241" bIns="50112" rtlCol="0" anchor="ctr"/>
          <a:lstStyle>
            <a:lvl1pPr algn="l">
              <a:defRPr sz="1300">
                <a:solidFill>
                  <a:schemeClr val="tx1">
                    <a:tint val="75000"/>
                  </a:schemeClr>
                </a:solidFill>
              </a:defRPr>
            </a:lvl1pPr>
          </a:lstStyle>
          <a:p>
            <a:pPr defTabSz="1002481" fontAlgn="auto">
              <a:spcBef>
                <a:spcPts val="0"/>
              </a:spcBef>
              <a:spcAft>
                <a:spcPts val="0"/>
              </a:spcAft>
            </a:pPr>
            <a:fld id="{8C4EB253-1017-456B-88DB-C133E5A42D43}" type="datetimeFigureOut">
              <a:rPr kumimoji="0" lang="zh-TW" altLang="en-US" smtClean="0">
                <a:solidFill>
                  <a:prstClr val="black">
                    <a:tint val="75000"/>
                  </a:prstClr>
                </a:solidFill>
                <a:latin typeface="Calibri"/>
                <a:ea typeface="新細明體"/>
              </a:rPr>
              <a:pPr defTabSz="1002481" fontAlgn="auto">
                <a:spcBef>
                  <a:spcPts val="0"/>
                </a:spcBef>
                <a:spcAft>
                  <a:spcPts val="0"/>
                </a:spcAft>
              </a:pPr>
              <a:t>2013/11/15</a:t>
            </a:fld>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51"/>
            <a:ext cx="3185663" cy="413893"/>
          </a:xfrm>
          <a:prstGeom prst="rect">
            <a:avLst/>
          </a:prstGeom>
        </p:spPr>
        <p:txBody>
          <a:bodyPr vert="horz" lIns="100241" tIns="50112" rIns="100241" bIns="50112" rtlCol="0" anchor="ctr"/>
          <a:lstStyle>
            <a:lvl1pPr algn="ctr">
              <a:defRPr sz="1300">
                <a:solidFill>
                  <a:schemeClr val="tx1">
                    <a:tint val="75000"/>
                  </a:schemeClr>
                </a:solidFill>
              </a:defRPr>
            </a:lvl1pPr>
          </a:lstStyle>
          <a:p>
            <a:pPr defTabSz="1002481"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51"/>
            <a:ext cx="2347331" cy="413893"/>
          </a:xfrm>
          <a:prstGeom prst="rect">
            <a:avLst/>
          </a:prstGeom>
        </p:spPr>
        <p:txBody>
          <a:bodyPr vert="horz" lIns="100241" tIns="50112" rIns="100241" bIns="50112" rtlCol="0" anchor="ctr"/>
          <a:lstStyle>
            <a:lvl1pPr algn="r">
              <a:defRPr sz="1300">
                <a:solidFill>
                  <a:schemeClr val="tx1">
                    <a:tint val="75000"/>
                  </a:schemeClr>
                </a:solidFill>
              </a:defRPr>
            </a:lvl1pPr>
          </a:lstStyle>
          <a:p>
            <a:pPr defTabSz="1002481" fontAlgn="auto">
              <a:spcBef>
                <a:spcPts val="0"/>
              </a:spcBef>
              <a:spcAft>
                <a:spcPts val="0"/>
              </a:spcAft>
            </a:pPr>
            <a:fld id="{7D2C0C76-70FB-4F26-B419-8467F8D94246}" type="slidenum">
              <a:rPr kumimoji="0" lang="zh-TW" altLang="en-US" smtClean="0">
                <a:solidFill>
                  <a:prstClr val="black">
                    <a:tint val="75000"/>
                  </a:prstClr>
                </a:solidFill>
                <a:latin typeface="Calibri"/>
                <a:ea typeface="新細明體"/>
              </a:rPr>
              <a:pPr defTabSz="1002481"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2212875154"/>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 id="2147484210" r:id="rId20"/>
  </p:sldLayoutIdLst>
  <p:txStyles>
    <p:titleStyle>
      <a:lvl1pPr algn="ctr" defTabSz="1002481" rtl="0" eaLnBrk="1" latinLnBrk="0" hangingPunct="1">
        <a:spcBef>
          <a:spcPct val="0"/>
        </a:spcBef>
        <a:buNone/>
        <a:defRPr sz="4900" kern="1200">
          <a:solidFill>
            <a:schemeClr val="tx1"/>
          </a:solidFill>
          <a:latin typeface="+mj-lt"/>
          <a:ea typeface="+mj-ea"/>
          <a:cs typeface="+mj-cs"/>
        </a:defRPr>
      </a:lvl1pPr>
    </p:titleStyle>
    <p:bodyStyle>
      <a:lvl1pPr marL="375937" indent="-375937" algn="l" defTabSz="1002481"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4514" indent="-313283" algn="l" defTabSz="1002481"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3092" indent="-250631" algn="l" defTabSz="1002481"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54336"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55578"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56811"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58059"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59296"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60535"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2481" rtl="0" eaLnBrk="1" latinLnBrk="0" hangingPunct="1">
        <a:defRPr sz="2000" kern="1200">
          <a:solidFill>
            <a:schemeClr val="tx1"/>
          </a:solidFill>
          <a:latin typeface="+mn-lt"/>
          <a:ea typeface="+mn-ea"/>
          <a:cs typeface="+mn-cs"/>
        </a:defRPr>
      </a:lvl1pPr>
      <a:lvl2pPr marL="501243" algn="l" defTabSz="1002481" rtl="0" eaLnBrk="1" latinLnBrk="0" hangingPunct="1">
        <a:defRPr sz="2000" kern="1200">
          <a:solidFill>
            <a:schemeClr val="tx1"/>
          </a:solidFill>
          <a:latin typeface="+mn-lt"/>
          <a:ea typeface="+mn-ea"/>
          <a:cs typeface="+mn-cs"/>
        </a:defRPr>
      </a:lvl2pPr>
      <a:lvl3pPr marL="1002481" algn="l" defTabSz="1002481" rtl="0" eaLnBrk="1" latinLnBrk="0" hangingPunct="1">
        <a:defRPr sz="2000" kern="1200">
          <a:solidFill>
            <a:schemeClr val="tx1"/>
          </a:solidFill>
          <a:latin typeface="+mn-lt"/>
          <a:ea typeface="+mn-ea"/>
          <a:cs typeface="+mn-cs"/>
        </a:defRPr>
      </a:lvl3pPr>
      <a:lvl4pPr marL="1503723" algn="l" defTabSz="1002481" rtl="0" eaLnBrk="1" latinLnBrk="0" hangingPunct="1">
        <a:defRPr sz="2000" kern="1200">
          <a:solidFill>
            <a:schemeClr val="tx1"/>
          </a:solidFill>
          <a:latin typeface="+mn-lt"/>
          <a:ea typeface="+mn-ea"/>
          <a:cs typeface="+mn-cs"/>
        </a:defRPr>
      </a:lvl4pPr>
      <a:lvl5pPr marL="2004965" algn="l" defTabSz="1002481" rtl="0" eaLnBrk="1" latinLnBrk="0" hangingPunct="1">
        <a:defRPr sz="2000" kern="1200">
          <a:solidFill>
            <a:schemeClr val="tx1"/>
          </a:solidFill>
          <a:latin typeface="+mn-lt"/>
          <a:ea typeface="+mn-ea"/>
          <a:cs typeface="+mn-cs"/>
        </a:defRPr>
      </a:lvl5pPr>
      <a:lvl6pPr marL="2506186" algn="l" defTabSz="1002481" rtl="0" eaLnBrk="1" latinLnBrk="0" hangingPunct="1">
        <a:defRPr sz="2000" kern="1200">
          <a:solidFill>
            <a:schemeClr val="tx1"/>
          </a:solidFill>
          <a:latin typeface="+mn-lt"/>
          <a:ea typeface="+mn-ea"/>
          <a:cs typeface="+mn-cs"/>
        </a:defRPr>
      </a:lvl6pPr>
      <a:lvl7pPr marL="3007441" algn="l" defTabSz="1002481" rtl="0" eaLnBrk="1" latinLnBrk="0" hangingPunct="1">
        <a:defRPr sz="2000" kern="1200">
          <a:solidFill>
            <a:schemeClr val="tx1"/>
          </a:solidFill>
          <a:latin typeface="+mn-lt"/>
          <a:ea typeface="+mn-ea"/>
          <a:cs typeface="+mn-cs"/>
        </a:defRPr>
      </a:lvl7pPr>
      <a:lvl8pPr marL="3508674" algn="l" defTabSz="1002481" rtl="0" eaLnBrk="1" latinLnBrk="0" hangingPunct="1">
        <a:defRPr sz="2000" kern="1200">
          <a:solidFill>
            <a:schemeClr val="tx1"/>
          </a:solidFill>
          <a:latin typeface="+mn-lt"/>
          <a:ea typeface="+mn-ea"/>
          <a:cs typeface="+mn-cs"/>
        </a:defRPr>
      </a:lvl8pPr>
      <a:lvl9pPr marL="4009912" algn="l" defTabSz="1002481"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300401"/>
      </p:ext>
    </p:extLst>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7" r:id="rId6"/>
    <p:sldLayoutId id="2147484218" r:id="rId7"/>
    <p:sldLayoutId id="2147484219" r:id="rId8"/>
    <p:sldLayoutId id="2147484220" r:id="rId9"/>
    <p:sldLayoutId id="2147484221" r:id="rId10"/>
    <p:sldLayoutId id="2147484222" r:id="rId11"/>
    <p:sldLayoutId id="2147484223" r:id="rId12"/>
  </p:sldLayoutIdLst>
  <p:hf hdr="0" ftr="0" dt="0"/>
  <p:txStyles>
    <p:titleStyle>
      <a:lvl1pPr algn="l" defTabSz="1002646" rtl="0" eaLnBrk="0" fontAlgn="base" hangingPunct="0">
        <a:lnSpc>
          <a:spcPts val="3399"/>
        </a:lnSpc>
        <a:spcBef>
          <a:spcPct val="0"/>
        </a:spcBef>
        <a:spcAft>
          <a:spcPct val="0"/>
        </a:spcAft>
        <a:defRPr sz="2500" b="1" kern="1200">
          <a:solidFill>
            <a:schemeClr val="tx1"/>
          </a:solidFill>
          <a:latin typeface="+mj-lt"/>
          <a:ea typeface="+mj-ea"/>
          <a:cs typeface="+mj-cs"/>
        </a:defRPr>
      </a:lvl1pPr>
      <a:lvl2pPr algn="l" defTabSz="1002646" rtl="0" eaLnBrk="0" fontAlgn="base" hangingPunct="0">
        <a:lnSpc>
          <a:spcPts val="3399"/>
        </a:lnSpc>
        <a:spcBef>
          <a:spcPct val="0"/>
        </a:spcBef>
        <a:spcAft>
          <a:spcPct val="0"/>
        </a:spcAft>
        <a:defRPr sz="2500" b="1">
          <a:solidFill>
            <a:schemeClr val="tx1"/>
          </a:solidFill>
          <a:latin typeface="Arial" charset="0"/>
        </a:defRPr>
      </a:lvl2pPr>
      <a:lvl3pPr algn="l" defTabSz="1002646" rtl="0" eaLnBrk="0" fontAlgn="base" hangingPunct="0">
        <a:lnSpc>
          <a:spcPts val="3399"/>
        </a:lnSpc>
        <a:spcBef>
          <a:spcPct val="0"/>
        </a:spcBef>
        <a:spcAft>
          <a:spcPct val="0"/>
        </a:spcAft>
        <a:defRPr sz="2500" b="1">
          <a:solidFill>
            <a:schemeClr val="tx1"/>
          </a:solidFill>
          <a:latin typeface="Arial" charset="0"/>
        </a:defRPr>
      </a:lvl3pPr>
      <a:lvl4pPr algn="l" defTabSz="1002646" rtl="0" eaLnBrk="0" fontAlgn="base" hangingPunct="0">
        <a:lnSpc>
          <a:spcPts val="3399"/>
        </a:lnSpc>
        <a:spcBef>
          <a:spcPct val="0"/>
        </a:spcBef>
        <a:spcAft>
          <a:spcPct val="0"/>
        </a:spcAft>
        <a:defRPr sz="2500" b="1">
          <a:solidFill>
            <a:schemeClr val="tx1"/>
          </a:solidFill>
          <a:latin typeface="Arial" charset="0"/>
        </a:defRPr>
      </a:lvl4pPr>
      <a:lvl5pPr algn="l" defTabSz="1002646" rtl="0" eaLnBrk="0" fontAlgn="base" hangingPunct="0">
        <a:lnSpc>
          <a:spcPts val="3399"/>
        </a:lnSpc>
        <a:spcBef>
          <a:spcPct val="0"/>
        </a:spcBef>
        <a:spcAft>
          <a:spcPct val="0"/>
        </a:spcAft>
        <a:defRPr sz="2500" b="1">
          <a:solidFill>
            <a:schemeClr val="tx1"/>
          </a:solidFill>
          <a:latin typeface="Arial" charset="0"/>
        </a:defRPr>
      </a:lvl5pPr>
      <a:lvl6pPr marL="449782" algn="l" rtl="0" eaLnBrk="1" fontAlgn="base" hangingPunct="1">
        <a:spcBef>
          <a:spcPct val="0"/>
        </a:spcBef>
        <a:spcAft>
          <a:spcPct val="0"/>
        </a:spcAft>
        <a:defRPr sz="2500" b="1">
          <a:solidFill>
            <a:schemeClr val="accent1"/>
          </a:solidFill>
          <a:latin typeface="Arial" charset="0"/>
        </a:defRPr>
      </a:lvl6pPr>
      <a:lvl7pPr marL="899559" algn="l" rtl="0" eaLnBrk="1" fontAlgn="base" hangingPunct="1">
        <a:spcBef>
          <a:spcPct val="0"/>
        </a:spcBef>
        <a:spcAft>
          <a:spcPct val="0"/>
        </a:spcAft>
        <a:defRPr sz="2500" b="1">
          <a:solidFill>
            <a:schemeClr val="accent1"/>
          </a:solidFill>
          <a:latin typeface="Arial" charset="0"/>
        </a:defRPr>
      </a:lvl7pPr>
      <a:lvl8pPr marL="1349358" algn="l" rtl="0" eaLnBrk="1" fontAlgn="base" hangingPunct="1">
        <a:spcBef>
          <a:spcPct val="0"/>
        </a:spcBef>
        <a:spcAft>
          <a:spcPct val="0"/>
        </a:spcAft>
        <a:defRPr sz="2500" b="1">
          <a:solidFill>
            <a:schemeClr val="accent1"/>
          </a:solidFill>
          <a:latin typeface="Arial" charset="0"/>
        </a:defRPr>
      </a:lvl8pPr>
      <a:lvl9pPr marL="1799136" algn="l" rtl="0" eaLnBrk="1" fontAlgn="base" hangingPunct="1">
        <a:spcBef>
          <a:spcPct val="0"/>
        </a:spcBef>
        <a:spcAft>
          <a:spcPct val="0"/>
        </a:spcAft>
        <a:defRPr sz="2500" b="1">
          <a:solidFill>
            <a:schemeClr val="accent1"/>
          </a:solidFill>
          <a:latin typeface="Arial" charset="0"/>
        </a:defRPr>
      </a:lvl9pPr>
    </p:titleStyle>
    <p:bodyStyle>
      <a:lvl1pPr marL="376386" indent="-376386" algn="l" defTabSz="1002646" rtl="0" eaLnBrk="0" fontAlgn="base" hangingPunct="0">
        <a:spcBef>
          <a:spcPct val="0"/>
        </a:spcBef>
        <a:spcAft>
          <a:spcPts val="300"/>
        </a:spcAft>
        <a:buFont typeface="Arial" pitchFamily="34" charset="0"/>
        <a:defRPr lang="zh-TW" altLang="en-US" sz="2000" kern="1200" dirty="0">
          <a:solidFill>
            <a:schemeClr val="tx1"/>
          </a:solidFill>
          <a:latin typeface="Verdana" pitchFamily="34" charset="0"/>
          <a:ea typeface="華康中黑體" pitchFamily="49" charset="-120"/>
          <a:cs typeface="+mn-cs"/>
        </a:defRPr>
      </a:lvl1pPr>
      <a:lvl2pPr marL="199901" indent="-199901"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2pPr>
      <a:lvl3pPr marL="392000" indent="-192098"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3pPr>
      <a:lvl4pPr marL="591895" indent="-199901"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4pPr>
      <a:lvl5pPr marL="780872" indent="-188989" algn="l" defTabSz="1002646" rtl="0" eaLnBrk="0" fontAlgn="base" hangingPunct="0">
        <a:spcBef>
          <a:spcPct val="0"/>
        </a:spcBef>
        <a:spcAft>
          <a:spcPts val="300"/>
        </a:spcAft>
        <a:buFont typeface="Arial" pitchFamily="34" charset="0"/>
        <a:buChar char="‒"/>
        <a:defRPr lang="en-US" altLang="en-US" sz="2000" kern="1200" dirty="0">
          <a:solidFill>
            <a:schemeClr val="tx1"/>
          </a:solidFill>
          <a:latin typeface="Verdana" pitchFamily="34" charset="0"/>
          <a:ea typeface="華康中黑體" pitchFamily="49" charset="-120"/>
          <a:cs typeface="+mj-cs"/>
        </a:defRPr>
      </a:lvl5pPr>
      <a:lvl6pPr marL="880826" indent="-179599" algn="l" defTabSz="899559"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61989" indent="-181172"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32221" indent="-170222"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11819" indent="-179599"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899559" rtl="0" eaLnBrk="1" latinLnBrk="0" hangingPunct="1">
        <a:defRPr sz="1800" kern="1200">
          <a:solidFill>
            <a:schemeClr val="tx1"/>
          </a:solidFill>
          <a:latin typeface="+mn-lt"/>
          <a:ea typeface="+mn-ea"/>
          <a:cs typeface="+mn-cs"/>
        </a:defRPr>
      </a:lvl1pPr>
      <a:lvl2pPr marL="449782" algn="l" defTabSz="899559" rtl="0" eaLnBrk="1" latinLnBrk="0" hangingPunct="1">
        <a:defRPr sz="1800" kern="1200">
          <a:solidFill>
            <a:schemeClr val="tx1"/>
          </a:solidFill>
          <a:latin typeface="+mn-lt"/>
          <a:ea typeface="+mn-ea"/>
          <a:cs typeface="+mn-cs"/>
        </a:defRPr>
      </a:lvl2pPr>
      <a:lvl3pPr marL="899559" algn="l" defTabSz="899559" rtl="0" eaLnBrk="1" latinLnBrk="0" hangingPunct="1">
        <a:defRPr sz="1800" kern="1200">
          <a:solidFill>
            <a:schemeClr val="tx1"/>
          </a:solidFill>
          <a:latin typeface="+mn-lt"/>
          <a:ea typeface="+mn-ea"/>
          <a:cs typeface="+mn-cs"/>
        </a:defRPr>
      </a:lvl3pPr>
      <a:lvl4pPr marL="1349358" algn="l" defTabSz="899559" rtl="0" eaLnBrk="1" latinLnBrk="0" hangingPunct="1">
        <a:defRPr sz="1800" kern="1200">
          <a:solidFill>
            <a:schemeClr val="tx1"/>
          </a:solidFill>
          <a:latin typeface="+mn-lt"/>
          <a:ea typeface="+mn-ea"/>
          <a:cs typeface="+mn-cs"/>
        </a:defRPr>
      </a:lvl4pPr>
      <a:lvl5pPr marL="1799136" algn="l" defTabSz="899559" rtl="0" eaLnBrk="1" latinLnBrk="0" hangingPunct="1">
        <a:defRPr sz="1800" kern="1200">
          <a:solidFill>
            <a:schemeClr val="tx1"/>
          </a:solidFill>
          <a:latin typeface="+mn-lt"/>
          <a:ea typeface="+mn-ea"/>
          <a:cs typeface="+mn-cs"/>
        </a:defRPr>
      </a:lvl5pPr>
      <a:lvl6pPr marL="2248924" algn="l" defTabSz="899559" rtl="0" eaLnBrk="1" latinLnBrk="0" hangingPunct="1">
        <a:defRPr sz="1800" kern="1200">
          <a:solidFill>
            <a:schemeClr val="tx1"/>
          </a:solidFill>
          <a:latin typeface="+mn-lt"/>
          <a:ea typeface="+mn-ea"/>
          <a:cs typeface="+mn-cs"/>
        </a:defRPr>
      </a:lvl6pPr>
      <a:lvl7pPr marL="2698705" algn="l" defTabSz="899559" rtl="0" eaLnBrk="1" latinLnBrk="0" hangingPunct="1">
        <a:defRPr sz="1800" kern="1200">
          <a:solidFill>
            <a:schemeClr val="tx1"/>
          </a:solidFill>
          <a:latin typeface="+mn-lt"/>
          <a:ea typeface="+mn-ea"/>
          <a:cs typeface="+mn-cs"/>
        </a:defRPr>
      </a:lvl7pPr>
      <a:lvl8pPr marL="3148490" algn="l" defTabSz="899559" rtl="0" eaLnBrk="1" latinLnBrk="0" hangingPunct="1">
        <a:defRPr sz="1800" kern="1200">
          <a:solidFill>
            <a:schemeClr val="tx1"/>
          </a:solidFill>
          <a:latin typeface="+mn-lt"/>
          <a:ea typeface="+mn-ea"/>
          <a:cs typeface="+mn-cs"/>
        </a:defRPr>
      </a:lvl8pPr>
      <a:lvl9pPr marL="3598271" algn="l" defTabSz="89955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274" tIns="50128" rIns="100274" bIns="50128"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44"/>
            <a:ext cx="9053989" cy="5130473"/>
          </a:xfrm>
          <a:prstGeom prst="rect">
            <a:avLst/>
          </a:prstGeom>
        </p:spPr>
        <p:txBody>
          <a:bodyPr vert="horz" lIns="100274" tIns="50128" rIns="100274" bIns="50128"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49"/>
            <a:ext cx="2347331" cy="413893"/>
          </a:xfrm>
          <a:prstGeom prst="rect">
            <a:avLst/>
          </a:prstGeom>
        </p:spPr>
        <p:txBody>
          <a:bodyPr vert="horz" lIns="100274" tIns="50128" rIns="100274" bIns="50128" rtlCol="0" anchor="ctr"/>
          <a:lstStyle>
            <a:lvl1pPr algn="l">
              <a:defRPr sz="1300">
                <a:solidFill>
                  <a:schemeClr val="tx1">
                    <a:tint val="75000"/>
                  </a:schemeClr>
                </a:solidFill>
              </a:defRPr>
            </a:lvl1pPr>
          </a:lstStyle>
          <a:p>
            <a:pPr defTabSz="1002802" fontAlgn="auto">
              <a:spcBef>
                <a:spcPts val="0"/>
              </a:spcBef>
              <a:spcAft>
                <a:spcPts val="0"/>
              </a:spcAft>
            </a:pPr>
            <a:fld id="{9CC60900-EB14-4694-B1A4-5533DBFC38C5}" type="datetimeFigureOut">
              <a:rPr kumimoji="0" lang="zh-TW" altLang="en-US" smtClean="0">
                <a:solidFill>
                  <a:prstClr val="black">
                    <a:tint val="75000"/>
                  </a:prstClr>
                </a:solidFill>
                <a:latin typeface="Calibri"/>
                <a:ea typeface="新細明體"/>
              </a:rPr>
              <a:pPr defTabSz="1002802" fontAlgn="auto">
                <a:spcBef>
                  <a:spcPts val="0"/>
                </a:spcBef>
                <a:spcAft>
                  <a:spcPts val="0"/>
                </a:spcAft>
              </a:pPr>
              <a:t>2013/11/15</a:t>
            </a:fld>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49"/>
            <a:ext cx="3185663" cy="413893"/>
          </a:xfrm>
          <a:prstGeom prst="rect">
            <a:avLst/>
          </a:prstGeom>
        </p:spPr>
        <p:txBody>
          <a:bodyPr vert="horz" lIns="100274" tIns="50128" rIns="100274" bIns="50128" rtlCol="0" anchor="ctr"/>
          <a:lstStyle>
            <a:lvl1pPr algn="ctr">
              <a:defRPr sz="1300">
                <a:solidFill>
                  <a:schemeClr val="tx1">
                    <a:tint val="75000"/>
                  </a:schemeClr>
                </a:solidFill>
              </a:defRPr>
            </a:lvl1pPr>
          </a:lstStyle>
          <a:p>
            <a:pPr defTabSz="1002802"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49"/>
            <a:ext cx="2347331" cy="413893"/>
          </a:xfrm>
          <a:prstGeom prst="rect">
            <a:avLst/>
          </a:prstGeom>
        </p:spPr>
        <p:txBody>
          <a:bodyPr vert="horz" lIns="100274" tIns="50128" rIns="100274" bIns="50128" rtlCol="0" anchor="ctr"/>
          <a:lstStyle>
            <a:lvl1pPr algn="r">
              <a:defRPr sz="1300">
                <a:solidFill>
                  <a:schemeClr val="tx1">
                    <a:tint val="75000"/>
                  </a:schemeClr>
                </a:solidFill>
              </a:defRPr>
            </a:lvl1pPr>
          </a:lstStyle>
          <a:p>
            <a:pPr defTabSz="1002802" fontAlgn="auto">
              <a:spcBef>
                <a:spcPts val="0"/>
              </a:spcBef>
              <a:spcAft>
                <a:spcPts val="0"/>
              </a:spcAft>
            </a:pPr>
            <a:fld id="{ECC9B2E9-193A-44B2-BF35-205BE7EAA114}" type="slidenum">
              <a:rPr kumimoji="0" lang="zh-TW" altLang="en-US" smtClean="0">
                <a:solidFill>
                  <a:prstClr val="black">
                    <a:tint val="75000"/>
                  </a:prstClr>
                </a:solidFill>
                <a:latin typeface="Calibri"/>
                <a:ea typeface="新細明體"/>
              </a:rPr>
              <a:pPr defTabSz="1002802"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3606593976"/>
      </p:ext>
    </p:extLst>
  </p:cSld>
  <p:clrMap bg1="lt1" tx1="dk1" bg2="lt2" tx2="dk2" accent1="accent1" accent2="accent2" accent3="accent3" accent4="accent4" accent5="accent5" accent6="accent6" hlink="hlink" folHlink="folHlink"/>
  <p:sldLayoutIdLst>
    <p:sldLayoutId id="2147484238" r:id="rId1"/>
    <p:sldLayoutId id="2147484239" r:id="rId2"/>
    <p:sldLayoutId id="2147484240" r:id="rId3"/>
    <p:sldLayoutId id="2147484241" r:id="rId4"/>
    <p:sldLayoutId id="2147484242" r:id="rId5"/>
    <p:sldLayoutId id="2147484243" r:id="rId6"/>
    <p:sldLayoutId id="2147484244" r:id="rId7"/>
    <p:sldLayoutId id="2147484245" r:id="rId8"/>
    <p:sldLayoutId id="2147484246" r:id="rId9"/>
    <p:sldLayoutId id="2147484247" r:id="rId10"/>
    <p:sldLayoutId id="2147484248" r:id="rId11"/>
    <p:sldLayoutId id="2147484249" r:id="rId12"/>
    <p:sldLayoutId id="2147484250" r:id="rId13"/>
    <p:sldLayoutId id="2147484251" r:id="rId14"/>
    <p:sldLayoutId id="2147484252" r:id="rId15"/>
    <p:sldLayoutId id="2147484253" r:id="rId16"/>
    <p:sldLayoutId id="2147484254" r:id="rId17"/>
    <p:sldLayoutId id="2147484255" r:id="rId18"/>
    <p:sldLayoutId id="2147484256" r:id="rId19"/>
    <p:sldLayoutId id="2147484257" r:id="rId20"/>
    <p:sldLayoutId id="2147484258" r:id="rId21"/>
    <p:sldLayoutId id="2147484259" r:id="rId22"/>
    <p:sldLayoutId id="2147484260" r:id="rId23"/>
    <p:sldLayoutId id="2147484261" r:id="rId24"/>
    <p:sldLayoutId id="2147484262" r:id="rId25"/>
    <p:sldLayoutId id="2147484263" r:id="rId26"/>
    <p:sldLayoutId id="2147484264" r:id="rId27"/>
    <p:sldLayoutId id="2147484265" r:id="rId28"/>
    <p:sldLayoutId id="2147484266" r:id="rId29"/>
    <p:sldLayoutId id="2147484267" r:id="rId30"/>
    <p:sldLayoutId id="2147484268" r:id="rId31"/>
    <p:sldLayoutId id="2147484269" r:id="rId32"/>
    <p:sldLayoutId id="2147484270" r:id="rId33"/>
    <p:sldLayoutId id="2147484271" r:id="rId34"/>
    <p:sldLayoutId id="2147484272" r:id="rId35"/>
    <p:sldLayoutId id="2147484273" r:id="rId36"/>
    <p:sldLayoutId id="2147484274" r:id="rId37"/>
    <p:sldLayoutId id="2147484275" r:id="rId38"/>
    <p:sldLayoutId id="2147484276" r:id="rId39"/>
    <p:sldLayoutId id="2147484277" r:id="rId40"/>
    <p:sldLayoutId id="2147484278" r:id="rId41"/>
    <p:sldLayoutId id="2147484279" r:id="rId42"/>
    <p:sldLayoutId id="2147484280" r:id="rId43"/>
    <p:sldLayoutId id="2147484281" r:id="rId44"/>
    <p:sldLayoutId id="2147484282" r:id="rId45"/>
    <p:sldLayoutId id="2147484283" r:id="rId46"/>
    <p:sldLayoutId id="2147484284" r:id="rId47"/>
    <p:sldLayoutId id="2147484285" r:id="rId48"/>
    <p:sldLayoutId id="2147484286" r:id="rId49"/>
    <p:sldLayoutId id="2147484287" r:id="rId50"/>
    <p:sldLayoutId id="2147484288" r:id="rId51"/>
    <p:sldLayoutId id="2147484289" r:id="rId52"/>
    <p:sldLayoutId id="2147484290" r:id="rId53"/>
    <p:sldLayoutId id="2147484291" r:id="rId54"/>
    <p:sldLayoutId id="2147484292" r:id="rId55"/>
    <p:sldLayoutId id="2147484293" r:id="rId56"/>
    <p:sldLayoutId id="2147484294" r:id="rId57"/>
    <p:sldLayoutId id="2147484295" r:id="rId58"/>
    <p:sldLayoutId id="2147484296" r:id="rId59"/>
    <p:sldLayoutId id="2147484297" r:id="rId60"/>
    <p:sldLayoutId id="2147484298" r:id="rId61"/>
    <p:sldLayoutId id="2147484299" r:id="rId62"/>
    <p:sldLayoutId id="2147484300" r:id="rId63"/>
    <p:sldLayoutId id="2147484301" r:id="rId64"/>
    <p:sldLayoutId id="2147484302" r:id="rId65"/>
  </p:sldLayoutIdLst>
  <p:txStyles>
    <p:titleStyle>
      <a:lvl1pPr algn="ctr" defTabSz="1002802" rtl="0" eaLnBrk="1" latinLnBrk="0" hangingPunct="1">
        <a:spcBef>
          <a:spcPct val="0"/>
        </a:spcBef>
        <a:buNone/>
        <a:defRPr sz="4900" kern="1200">
          <a:solidFill>
            <a:schemeClr val="tx1"/>
          </a:solidFill>
          <a:latin typeface="+mj-lt"/>
          <a:ea typeface="+mj-ea"/>
          <a:cs typeface="+mj-cs"/>
        </a:defRPr>
      </a:lvl1pPr>
    </p:titleStyle>
    <p:bodyStyle>
      <a:lvl1pPr marL="376058" indent="-376058" algn="l" defTabSz="1002802"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4775" indent="-313384" algn="l" defTabSz="1002802"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3493" indent="-250711" algn="l" defTabSz="1002802"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54900" indent="-250711" algn="l" defTabSz="1002802"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56302" indent="-250711" algn="l" defTabSz="1002802"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57695" indent="-250711" algn="l" defTabSz="1002802"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59104" indent="-250711" algn="l" defTabSz="1002802"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60502" indent="-250711" algn="l" defTabSz="1002802"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61902" indent="-250711" algn="l" defTabSz="1002802"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2802" rtl="0" eaLnBrk="1" latinLnBrk="0" hangingPunct="1">
        <a:defRPr sz="2000" kern="1200">
          <a:solidFill>
            <a:schemeClr val="tx1"/>
          </a:solidFill>
          <a:latin typeface="+mn-lt"/>
          <a:ea typeface="+mn-ea"/>
          <a:cs typeface="+mn-cs"/>
        </a:defRPr>
      </a:lvl1pPr>
      <a:lvl2pPr marL="501403" algn="l" defTabSz="1002802" rtl="0" eaLnBrk="1" latinLnBrk="0" hangingPunct="1">
        <a:defRPr sz="2000" kern="1200">
          <a:solidFill>
            <a:schemeClr val="tx1"/>
          </a:solidFill>
          <a:latin typeface="+mn-lt"/>
          <a:ea typeface="+mn-ea"/>
          <a:cs typeface="+mn-cs"/>
        </a:defRPr>
      </a:lvl2pPr>
      <a:lvl3pPr marL="1002802" algn="l" defTabSz="1002802" rtl="0" eaLnBrk="1" latinLnBrk="0" hangingPunct="1">
        <a:defRPr sz="2000" kern="1200">
          <a:solidFill>
            <a:schemeClr val="tx1"/>
          </a:solidFill>
          <a:latin typeface="+mn-lt"/>
          <a:ea typeface="+mn-ea"/>
          <a:cs typeface="+mn-cs"/>
        </a:defRPr>
      </a:lvl3pPr>
      <a:lvl4pPr marL="1504205" algn="l" defTabSz="1002802" rtl="0" eaLnBrk="1" latinLnBrk="0" hangingPunct="1">
        <a:defRPr sz="2000" kern="1200">
          <a:solidFill>
            <a:schemeClr val="tx1"/>
          </a:solidFill>
          <a:latin typeface="+mn-lt"/>
          <a:ea typeface="+mn-ea"/>
          <a:cs typeface="+mn-cs"/>
        </a:defRPr>
      </a:lvl4pPr>
      <a:lvl5pPr marL="2005607" algn="l" defTabSz="1002802" rtl="0" eaLnBrk="1" latinLnBrk="0" hangingPunct="1">
        <a:defRPr sz="2000" kern="1200">
          <a:solidFill>
            <a:schemeClr val="tx1"/>
          </a:solidFill>
          <a:latin typeface="+mn-lt"/>
          <a:ea typeface="+mn-ea"/>
          <a:cs typeface="+mn-cs"/>
        </a:defRPr>
      </a:lvl5pPr>
      <a:lvl6pPr marL="2506990" algn="l" defTabSz="1002802" rtl="0" eaLnBrk="1" latinLnBrk="0" hangingPunct="1">
        <a:defRPr sz="2000" kern="1200">
          <a:solidFill>
            <a:schemeClr val="tx1"/>
          </a:solidFill>
          <a:latin typeface="+mn-lt"/>
          <a:ea typeface="+mn-ea"/>
          <a:cs typeface="+mn-cs"/>
        </a:defRPr>
      </a:lvl6pPr>
      <a:lvl7pPr marL="3008406" algn="l" defTabSz="1002802" rtl="0" eaLnBrk="1" latinLnBrk="0" hangingPunct="1">
        <a:defRPr sz="2000" kern="1200">
          <a:solidFill>
            <a:schemeClr val="tx1"/>
          </a:solidFill>
          <a:latin typeface="+mn-lt"/>
          <a:ea typeface="+mn-ea"/>
          <a:cs typeface="+mn-cs"/>
        </a:defRPr>
      </a:lvl7pPr>
      <a:lvl8pPr marL="3509799" algn="l" defTabSz="1002802" rtl="0" eaLnBrk="1" latinLnBrk="0" hangingPunct="1">
        <a:defRPr sz="2000" kern="1200">
          <a:solidFill>
            <a:schemeClr val="tx1"/>
          </a:solidFill>
          <a:latin typeface="+mn-lt"/>
          <a:ea typeface="+mn-ea"/>
          <a:cs typeface="+mn-cs"/>
        </a:defRPr>
      </a:lvl8pPr>
      <a:lvl9pPr marL="4011198" algn="l" defTabSz="1002802"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323" tIns="50152" rIns="100323" bIns="50152"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41"/>
            <a:ext cx="9053989" cy="5130473"/>
          </a:xfrm>
          <a:prstGeom prst="rect">
            <a:avLst/>
          </a:prstGeom>
        </p:spPr>
        <p:txBody>
          <a:bodyPr vert="horz" lIns="100323" tIns="50152" rIns="100323" bIns="50152"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46"/>
            <a:ext cx="2347331" cy="413893"/>
          </a:xfrm>
          <a:prstGeom prst="rect">
            <a:avLst/>
          </a:prstGeom>
        </p:spPr>
        <p:txBody>
          <a:bodyPr vert="horz" lIns="100323" tIns="50152" rIns="100323" bIns="50152" rtlCol="0" anchor="ctr"/>
          <a:lstStyle>
            <a:lvl1pPr algn="l">
              <a:defRPr sz="1300">
                <a:solidFill>
                  <a:schemeClr val="tx1">
                    <a:tint val="75000"/>
                  </a:schemeClr>
                </a:solidFill>
              </a:defRPr>
            </a:lvl1pPr>
          </a:lstStyle>
          <a:p>
            <a:pPr defTabSz="1003283" fontAlgn="auto">
              <a:spcBef>
                <a:spcPts val="0"/>
              </a:spcBef>
              <a:spcAft>
                <a:spcPts val="0"/>
              </a:spcAft>
            </a:pPr>
            <a:fld id="{9CC60900-EB14-4694-B1A4-5533DBFC38C5}" type="datetimeFigureOut">
              <a:rPr kumimoji="0" lang="zh-TW" altLang="en-US" smtClean="0">
                <a:solidFill>
                  <a:prstClr val="black">
                    <a:tint val="75000"/>
                  </a:prstClr>
                </a:solidFill>
                <a:latin typeface="Calibri"/>
                <a:ea typeface="新細明體"/>
              </a:rPr>
              <a:pPr defTabSz="1003283" fontAlgn="auto">
                <a:spcBef>
                  <a:spcPts val="0"/>
                </a:spcBef>
                <a:spcAft>
                  <a:spcPts val="0"/>
                </a:spcAft>
              </a:pPr>
              <a:t>2013/11/15</a:t>
            </a:fld>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46"/>
            <a:ext cx="3185663" cy="413893"/>
          </a:xfrm>
          <a:prstGeom prst="rect">
            <a:avLst/>
          </a:prstGeom>
        </p:spPr>
        <p:txBody>
          <a:bodyPr vert="horz" lIns="100323" tIns="50152" rIns="100323" bIns="50152" rtlCol="0" anchor="ctr"/>
          <a:lstStyle>
            <a:lvl1pPr algn="ctr">
              <a:defRPr sz="1300">
                <a:solidFill>
                  <a:schemeClr val="tx1">
                    <a:tint val="75000"/>
                  </a:schemeClr>
                </a:solidFill>
              </a:defRPr>
            </a:lvl1pPr>
          </a:lstStyle>
          <a:p>
            <a:pPr defTabSz="1003283"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46"/>
            <a:ext cx="2347331" cy="413893"/>
          </a:xfrm>
          <a:prstGeom prst="rect">
            <a:avLst/>
          </a:prstGeom>
        </p:spPr>
        <p:txBody>
          <a:bodyPr vert="horz" lIns="100323" tIns="50152" rIns="100323" bIns="50152" rtlCol="0" anchor="ctr"/>
          <a:lstStyle>
            <a:lvl1pPr algn="r">
              <a:defRPr sz="1300">
                <a:solidFill>
                  <a:schemeClr val="tx1">
                    <a:tint val="75000"/>
                  </a:schemeClr>
                </a:solidFill>
              </a:defRPr>
            </a:lvl1pPr>
          </a:lstStyle>
          <a:p>
            <a:pPr defTabSz="1003283" fontAlgn="auto">
              <a:spcBef>
                <a:spcPts val="0"/>
              </a:spcBef>
              <a:spcAft>
                <a:spcPts val="0"/>
              </a:spcAft>
            </a:pPr>
            <a:fld id="{ECC9B2E9-193A-44B2-BF35-205BE7EAA114}" type="slidenum">
              <a:rPr kumimoji="0" lang="zh-TW" altLang="en-US" smtClean="0">
                <a:solidFill>
                  <a:prstClr val="black">
                    <a:tint val="75000"/>
                  </a:prstClr>
                </a:solidFill>
                <a:latin typeface="Calibri"/>
                <a:ea typeface="新細明體"/>
              </a:rPr>
              <a:pPr defTabSz="1003283"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2267517587"/>
      </p:ext>
    </p:extLst>
  </p:cSld>
  <p:clrMap bg1="lt1" tx1="dk1" bg2="lt2" tx2="dk2" accent1="accent1" accent2="accent2" accent3="accent3" accent4="accent4" accent5="accent5" accent6="accent6" hlink="hlink" folHlink="folHlink"/>
  <p:sldLayoutIdLst>
    <p:sldLayoutId id="2147484304" r:id="rId1"/>
    <p:sldLayoutId id="2147484305" r:id="rId2"/>
    <p:sldLayoutId id="2147484306" r:id="rId3"/>
    <p:sldLayoutId id="2147484307" r:id="rId4"/>
    <p:sldLayoutId id="2147484308" r:id="rId5"/>
    <p:sldLayoutId id="2147484309" r:id="rId6"/>
    <p:sldLayoutId id="2147484310" r:id="rId7"/>
    <p:sldLayoutId id="2147484311" r:id="rId8"/>
    <p:sldLayoutId id="2147484312" r:id="rId9"/>
    <p:sldLayoutId id="2147484313" r:id="rId10"/>
    <p:sldLayoutId id="2147484314" r:id="rId11"/>
    <p:sldLayoutId id="2147484315" r:id="rId12"/>
    <p:sldLayoutId id="2147484316" r:id="rId13"/>
    <p:sldLayoutId id="2147484317" r:id="rId14"/>
    <p:sldLayoutId id="2147484318" r:id="rId15"/>
    <p:sldLayoutId id="2147484319" r:id="rId16"/>
    <p:sldLayoutId id="2147484320" r:id="rId17"/>
    <p:sldLayoutId id="2147484321" r:id="rId18"/>
    <p:sldLayoutId id="2147484322" r:id="rId19"/>
    <p:sldLayoutId id="2147484323" r:id="rId20"/>
    <p:sldLayoutId id="2147484324" r:id="rId21"/>
    <p:sldLayoutId id="2147484325" r:id="rId22"/>
    <p:sldLayoutId id="2147484326" r:id="rId23"/>
    <p:sldLayoutId id="2147484327" r:id="rId24"/>
    <p:sldLayoutId id="2147484328" r:id="rId25"/>
    <p:sldLayoutId id="2147484329" r:id="rId26"/>
    <p:sldLayoutId id="2147484330" r:id="rId27"/>
    <p:sldLayoutId id="2147484331" r:id="rId28"/>
    <p:sldLayoutId id="2147484332" r:id="rId29"/>
    <p:sldLayoutId id="2147484333" r:id="rId30"/>
    <p:sldLayoutId id="2147484334" r:id="rId31"/>
    <p:sldLayoutId id="2147484335" r:id="rId32"/>
    <p:sldLayoutId id="2147484336" r:id="rId33"/>
    <p:sldLayoutId id="2147484337" r:id="rId34"/>
    <p:sldLayoutId id="2147484338" r:id="rId35"/>
    <p:sldLayoutId id="2147484339" r:id="rId36"/>
    <p:sldLayoutId id="2147484340" r:id="rId37"/>
    <p:sldLayoutId id="2147484341" r:id="rId38"/>
    <p:sldLayoutId id="2147484342" r:id="rId39"/>
    <p:sldLayoutId id="2147484343" r:id="rId40"/>
    <p:sldLayoutId id="2147484344" r:id="rId41"/>
    <p:sldLayoutId id="2147484345" r:id="rId42"/>
    <p:sldLayoutId id="2147484346" r:id="rId43"/>
    <p:sldLayoutId id="2147484347" r:id="rId44"/>
    <p:sldLayoutId id="2147484348" r:id="rId45"/>
    <p:sldLayoutId id="2147484349" r:id="rId46"/>
    <p:sldLayoutId id="2147484350" r:id="rId47"/>
    <p:sldLayoutId id="2147484351" r:id="rId48"/>
    <p:sldLayoutId id="2147484352" r:id="rId49"/>
    <p:sldLayoutId id="2147484353" r:id="rId50"/>
    <p:sldLayoutId id="2147484354" r:id="rId51"/>
    <p:sldLayoutId id="2147484355" r:id="rId52"/>
    <p:sldLayoutId id="2147484356" r:id="rId53"/>
    <p:sldLayoutId id="2147484357" r:id="rId54"/>
    <p:sldLayoutId id="2147484358" r:id="rId55"/>
    <p:sldLayoutId id="2147484359" r:id="rId56"/>
    <p:sldLayoutId id="2147484360" r:id="rId57"/>
    <p:sldLayoutId id="2147484361" r:id="rId58"/>
    <p:sldLayoutId id="2147484362" r:id="rId59"/>
    <p:sldLayoutId id="2147484363" r:id="rId60"/>
    <p:sldLayoutId id="2147484364" r:id="rId61"/>
    <p:sldLayoutId id="2147484365" r:id="rId62"/>
    <p:sldLayoutId id="2147484366" r:id="rId63"/>
    <p:sldLayoutId id="2147484367" r:id="rId64"/>
    <p:sldLayoutId id="2147484368" r:id="rId65"/>
  </p:sldLayoutIdLst>
  <p:txStyles>
    <p:titleStyle>
      <a:lvl1pPr algn="ctr" defTabSz="1003283" rtl="0" eaLnBrk="1" latinLnBrk="0" hangingPunct="1">
        <a:spcBef>
          <a:spcPct val="0"/>
        </a:spcBef>
        <a:buNone/>
        <a:defRPr sz="4900" kern="1200">
          <a:solidFill>
            <a:schemeClr val="tx1"/>
          </a:solidFill>
          <a:latin typeface="+mj-lt"/>
          <a:ea typeface="+mj-ea"/>
          <a:cs typeface="+mj-cs"/>
        </a:defRPr>
      </a:lvl1pPr>
    </p:titleStyle>
    <p:bodyStyle>
      <a:lvl1pPr marL="376238" indent="-376238" algn="l" defTabSz="1003283"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5167" indent="-313534" algn="l" defTabSz="1003283"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4097" indent="-250832" algn="l" defTabSz="1003283"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55746" indent="-250832" algn="l" defTabSz="1003283"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57387" indent="-250832" algn="l" defTabSz="1003283"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59023" indent="-250832" algn="l" defTabSz="1003283"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0672" indent="-250832" algn="l" defTabSz="1003283"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62310" indent="-250832" algn="l" defTabSz="1003283"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63952" indent="-250832" algn="l" defTabSz="1003283"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3283" rtl="0" eaLnBrk="1" latinLnBrk="0" hangingPunct="1">
        <a:defRPr sz="2000" kern="1200">
          <a:solidFill>
            <a:schemeClr val="tx1"/>
          </a:solidFill>
          <a:latin typeface="+mn-lt"/>
          <a:ea typeface="+mn-ea"/>
          <a:cs typeface="+mn-cs"/>
        </a:defRPr>
      </a:lvl1pPr>
      <a:lvl2pPr marL="501644" algn="l" defTabSz="1003283" rtl="0" eaLnBrk="1" latinLnBrk="0" hangingPunct="1">
        <a:defRPr sz="2000" kern="1200">
          <a:solidFill>
            <a:schemeClr val="tx1"/>
          </a:solidFill>
          <a:latin typeface="+mn-lt"/>
          <a:ea typeface="+mn-ea"/>
          <a:cs typeface="+mn-cs"/>
        </a:defRPr>
      </a:lvl2pPr>
      <a:lvl3pPr marL="1003283" algn="l" defTabSz="1003283" rtl="0" eaLnBrk="1" latinLnBrk="0" hangingPunct="1">
        <a:defRPr sz="2000" kern="1200">
          <a:solidFill>
            <a:schemeClr val="tx1"/>
          </a:solidFill>
          <a:latin typeface="+mn-lt"/>
          <a:ea typeface="+mn-ea"/>
          <a:cs typeface="+mn-cs"/>
        </a:defRPr>
      </a:lvl3pPr>
      <a:lvl4pPr marL="1504929" algn="l" defTabSz="1003283" rtl="0" eaLnBrk="1" latinLnBrk="0" hangingPunct="1">
        <a:defRPr sz="2000" kern="1200">
          <a:solidFill>
            <a:schemeClr val="tx1"/>
          </a:solidFill>
          <a:latin typeface="+mn-lt"/>
          <a:ea typeface="+mn-ea"/>
          <a:cs typeface="+mn-cs"/>
        </a:defRPr>
      </a:lvl4pPr>
      <a:lvl5pPr marL="2006571" algn="l" defTabSz="1003283" rtl="0" eaLnBrk="1" latinLnBrk="0" hangingPunct="1">
        <a:defRPr sz="2000" kern="1200">
          <a:solidFill>
            <a:schemeClr val="tx1"/>
          </a:solidFill>
          <a:latin typeface="+mn-lt"/>
          <a:ea typeface="+mn-ea"/>
          <a:cs typeface="+mn-cs"/>
        </a:defRPr>
      </a:lvl5pPr>
      <a:lvl6pPr marL="2508197" algn="l" defTabSz="1003283" rtl="0" eaLnBrk="1" latinLnBrk="0" hangingPunct="1">
        <a:defRPr sz="2000" kern="1200">
          <a:solidFill>
            <a:schemeClr val="tx1"/>
          </a:solidFill>
          <a:latin typeface="+mn-lt"/>
          <a:ea typeface="+mn-ea"/>
          <a:cs typeface="+mn-cs"/>
        </a:defRPr>
      </a:lvl6pPr>
      <a:lvl7pPr marL="3009854" algn="l" defTabSz="1003283" rtl="0" eaLnBrk="1" latinLnBrk="0" hangingPunct="1">
        <a:defRPr sz="2000" kern="1200">
          <a:solidFill>
            <a:schemeClr val="tx1"/>
          </a:solidFill>
          <a:latin typeface="+mn-lt"/>
          <a:ea typeface="+mn-ea"/>
          <a:cs typeface="+mn-cs"/>
        </a:defRPr>
      </a:lvl7pPr>
      <a:lvl8pPr marL="3511488" algn="l" defTabSz="1003283" rtl="0" eaLnBrk="1" latinLnBrk="0" hangingPunct="1">
        <a:defRPr sz="2000" kern="1200">
          <a:solidFill>
            <a:schemeClr val="tx1"/>
          </a:solidFill>
          <a:latin typeface="+mn-lt"/>
          <a:ea typeface="+mn-ea"/>
          <a:cs typeface="+mn-cs"/>
        </a:defRPr>
      </a:lvl8pPr>
      <a:lvl9pPr marL="4013128" algn="l" defTabSz="1003283" rtl="0" eaLnBrk="1" latinLnBrk="0" hangingPunct="1">
        <a:defRPr sz="20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390525" y="396878"/>
            <a:ext cx="9266237" cy="7143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TW" altLang="en-US" dirty="0" smtClean="0"/>
              <a:t>按一下以編輯母片標題樣式</a:t>
            </a:r>
            <a:endParaRPr lang="en-US" dirty="0" smtClean="0"/>
          </a:p>
        </p:txBody>
      </p:sp>
      <p:sp>
        <p:nvSpPr>
          <p:cNvPr id="13315" name="Text Placeholder 2"/>
          <p:cNvSpPr>
            <a:spLocks noGrp="1"/>
          </p:cNvSpPr>
          <p:nvPr>
            <p:ph type="body" idx="1"/>
          </p:nvPr>
        </p:nvSpPr>
        <p:spPr bwMode="auto">
          <a:xfrm>
            <a:off x="39052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4"/>
          </p:nvPr>
        </p:nvSpPr>
        <p:spPr>
          <a:xfrm>
            <a:off x="390527" y="7429624"/>
            <a:ext cx="311150" cy="163513"/>
          </a:xfrm>
          <a:prstGeom prst="rect">
            <a:avLst/>
          </a:prstGeom>
        </p:spPr>
        <p:txBody>
          <a:bodyPr lIns="0" tIns="0" rIns="0" bIns="0"/>
          <a:lstStyle>
            <a:lvl1pPr>
              <a:defRPr sz="1000" b="1" smtClean="0">
                <a:solidFill>
                  <a:schemeClr val="tx2"/>
                </a:solidFill>
              </a:defRPr>
            </a:lvl1pPr>
          </a:lstStyle>
          <a:p>
            <a:pPr>
              <a:defRPr/>
            </a:pPr>
            <a:fld id="{161F61C0-2215-4557-9AEC-40913A79701B}" type="slidenum">
              <a:rPr kumimoji="0" lang="en-US">
                <a:solidFill>
                  <a:srgbClr val="002776"/>
                </a:solidFill>
                <a:latin typeface="Arial" charset="0"/>
                <a:ea typeface="微軟正黑體"/>
                <a:cs typeface="Arial" charset="0"/>
              </a:rPr>
              <a:pPr>
                <a:defRPr/>
              </a:pPr>
              <a:t>‹#›</a:t>
            </a:fld>
            <a:endParaRPr kumimoji="0" lang="en-US" dirty="0">
              <a:solidFill>
                <a:srgbClr val="002776"/>
              </a:solidFill>
              <a:latin typeface="Arial" charset="0"/>
              <a:ea typeface="微軟正黑體"/>
              <a:cs typeface="Arial" charset="0"/>
            </a:endParaRPr>
          </a:p>
        </p:txBody>
      </p:sp>
      <p:sp>
        <p:nvSpPr>
          <p:cNvPr id="5" name="TextBox 7"/>
          <p:cNvSpPr txBox="1"/>
          <p:nvPr/>
        </p:nvSpPr>
        <p:spPr>
          <a:xfrm>
            <a:off x="358778" y="-255178"/>
            <a:ext cx="1405834" cy="123111"/>
          </a:xfrm>
          <a:prstGeom prst="rect">
            <a:avLst/>
          </a:prstGeom>
          <a:noFill/>
        </p:spPr>
        <p:txBody>
          <a:bodyPr wrap="none" lIns="0" tIns="0" rIns="0" bIns="0" rtlCol="0">
            <a:spAutoFit/>
          </a:bodyPr>
          <a:lstStyle/>
          <a:p>
            <a:pPr>
              <a:spcAft>
                <a:spcPts val="300"/>
              </a:spcAft>
            </a:pPr>
            <a:r>
              <a:rPr kumimoji="0" lang="en-US" sz="800" b="1" dirty="0" smtClean="0">
                <a:solidFill>
                  <a:srgbClr val="FFFFFF"/>
                </a:solidFill>
                <a:latin typeface="Arial" charset="0"/>
                <a:ea typeface="微軟正黑體"/>
                <a:cs typeface="Arial" charset="0"/>
              </a:rPr>
              <a:t>Deloitte Taiwan screen  2013</a:t>
            </a:r>
          </a:p>
        </p:txBody>
      </p:sp>
    </p:spTree>
    <p:extLst>
      <p:ext uri="{BB962C8B-B14F-4D97-AF65-F5344CB8AC3E}">
        <p14:creationId xmlns:p14="http://schemas.microsoft.com/office/powerpoint/2010/main" val="2743412043"/>
      </p:ext>
    </p:extLst>
  </p:cSld>
  <p:clrMap bg1="lt1" tx1="dk1" bg2="lt2" tx2="dk2" accent1="accent1" accent2="accent2" accent3="accent3" accent4="accent4" accent5="accent5" accent6="accent6" hlink="hlink" folHlink="folHlink"/>
  <p:sldLayoutIdLst>
    <p:sldLayoutId id="2147484370" r:id="rId1"/>
    <p:sldLayoutId id="2147484371" r:id="rId2"/>
    <p:sldLayoutId id="2147484372" r:id="rId3"/>
    <p:sldLayoutId id="2147484373" r:id="rId4"/>
    <p:sldLayoutId id="2147484374" r:id="rId5"/>
    <p:sldLayoutId id="2147484375" r:id="rId6"/>
    <p:sldLayoutId id="2147484376" r:id="rId7"/>
    <p:sldLayoutId id="2147484377" r:id="rId8"/>
    <p:sldLayoutId id="2147484378" r:id="rId9"/>
  </p:sldLayoutIdLst>
  <p:timing>
    <p:tnLst>
      <p:par>
        <p:cTn id="1" dur="indefinite" restart="never" nodeType="tmRoot"/>
      </p:par>
    </p:tnLst>
  </p:timing>
  <p:hf hdr="0" dt="0"/>
  <p:txStyles>
    <p:titleStyle>
      <a:lvl1pPr algn="l" defTabSz="1001362" rtl="0" eaLnBrk="1" fontAlgn="base" hangingPunct="1">
        <a:lnSpc>
          <a:spcPct val="100000"/>
        </a:lnSpc>
        <a:spcBef>
          <a:spcPct val="0"/>
        </a:spcBef>
        <a:spcAft>
          <a:spcPct val="0"/>
        </a:spcAft>
        <a:defRPr sz="2500" b="1" kern="1200">
          <a:solidFill>
            <a:schemeClr val="tx2"/>
          </a:solidFill>
          <a:latin typeface="微軟正黑體" pitchFamily="34" charset="-120"/>
          <a:ea typeface="微軟正黑體" pitchFamily="34" charset="-120"/>
          <a:cs typeface="+mj-cs"/>
        </a:defRPr>
      </a:lvl1pPr>
      <a:lvl2pPr algn="l" defTabSz="1001362" rtl="0" eaLnBrk="1" fontAlgn="base" hangingPunct="1">
        <a:lnSpc>
          <a:spcPts val="3399"/>
        </a:lnSpc>
        <a:spcBef>
          <a:spcPct val="0"/>
        </a:spcBef>
        <a:spcAft>
          <a:spcPct val="0"/>
        </a:spcAft>
        <a:defRPr sz="2500" b="1">
          <a:solidFill>
            <a:schemeClr val="tx2"/>
          </a:solidFill>
          <a:latin typeface="Arial" charset="0"/>
        </a:defRPr>
      </a:lvl2pPr>
      <a:lvl3pPr algn="l" defTabSz="1001362" rtl="0" eaLnBrk="1" fontAlgn="base" hangingPunct="1">
        <a:lnSpc>
          <a:spcPts val="3399"/>
        </a:lnSpc>
        <a:spcBef>
          <a:spcPct val="0"/>
        </a:spcBef>
        <a:spcAft>
          <a:spcPct val="0"/>
        </a:spcAft>
        <a:defRPr sz="2500" b="1">
          <a:solidFill>
            <a:schemeClr val="tx2"/>
          </a:solidFill>
          <a:latin typeface="Arial" charset="0"/>
        </a:defRPr>
      </a:lvl3pPr>
      <a:lvl4pPr algn="l" defTabSz="1001362" rtl="0" eaLnBrk="1" fontAlgn="base" hangingPunct="1">
        <a:lnSpc>
          <a:spcPts val="3399"/>
        </a:lnSpc>
        <a:spcBef>
          <a:spcPct val="0"/>
        </a:spcBef>
        <a:spcAft>
          <a:spcPct val="0"/>
        </a:spcAft>
        <a:defRPr sz="2500" b="1">
          <a:solidFill>
            <a:schemeClr val="tx2"/>
          </a:solidFill>
          <a:latin typeface="Arial" charset="0"/>
        </a:defRPr>
      </a:lvl4pPr>
      <a:lvl5pPr algn="l" defTabSz="1001362" rtl="0" eaLnBrk="1" fontAlgn="base" hangingPunct="1">
        <a:lnSpc>
          <a:spcPts val="3399"/>
        </a:lnSpc>
        <a:spcBef>
          <a:spcPct val="0"/>
        </a:spcBef>
        <a:spcAft>
          <a:spcPct val="0"/>
        </a:spcAft>
        <a:defRPr sz="2500" b="1">
          <a:solidFill>
            <a:schemeClr val="tx2"/>
          </a:solidFill>
          <a:latin typeface="Arial" charset="0"/>
        </a:defRPr>
      </a:lvl5pPr>
      <a:lvl6pPr marL="449205" algn="l" rtl="0" eaLnBrk="1" fontAlgn="base" hangingPunct="1">
        <a:spcBef>
          <a:spcPct val="0"/>
        </a:spcBef>
        <a:spcAft>
          <a:spcPct val="0"/>
        </a:spcAft>
        <a:defRPr sz="2500" b="1">
          <a:solidFill>
            <a:schemeClr val="accent1"/>
          </a:solidFill>
          <a:latin typeface="Arial" charset="0"/>
        </a:defRPr>
      </a:lvl6pPr>
      <a:lvl7pPr marL="898405" algn="l" rtl="0" eaLnBrk="1" fontAlgn="base" hangingPunct="1">
        <a:spcBef>
          <a:spcPct val="0"/>
        </a:spcBef>
        <a:spcAft>
          <a:spcPct val="0"/>
        </a:spcAft>
        <a:defRPr sz="2500" b="1">
          <a:solidFill>
            <a:schemeClr val="accent1"/>
          </a:solidFill>
          <a:latin typeface="Arial" charset="0"/>
        </a:defRPr>
      </a:lvl7pPr>
      <a:lvl8pPr marL="1347629" algn="l" rtl="0" eaLnBrk="1" fontAlgn="base" hangingPunct="1">
        <a:spcBef>
          <a:spcPct val="0"/>
        </a:spcBef>
        <a:spcAft>
          <a:spcPct val="0"/>
        </a:spcAft>
        <a:defRPr sz="2500" b="1">
          <a:solidFill>
            <a:schemeClr val="accent1"/>
          </a:solidFill>
          <a:latin typeface="Arial" charset="0"/>
        </a:defRPr>
      </a:lvl8pPr>
      <a:lvl9pPr marL="1796830" algn="l" rtl="0" eaLnBrk="1" fontAlgn="base" hangingPunct="1">
        <a:spcBef>
          <a:spcPct val="0"/>
        </a:spcBef>
        <a:spcAft>
          <a:spcPct val="0"/>
        </a:spcAft>
        <a:defRPr sz="2500" b="1">
          <a:solidFill>
            <a:schemeClr val="accent1"/>
          </a:solidFill>
          <a:latin typeface="Arial" charset="0"/>
        </a:defRPr>
      </a:lvl9pPr>
    </p:titleStyle>
    <p:bodyStyle>
      <a:lvl1pPr marL="375904" indent="-375904" algn="l" defTabSz="1001362" rtl="0" eaLnBrk="1" fontAlgn="base" hangingPunct="1">
        <a:spcBef>
          <a:spcPct val="0"/>
        </a:spcBef>
        <a:spcAft>
          <a:spcPts val="300"/>
        </a:spcAft>
        <a:buFont typeface="Arial" charset="0"/>
        <a:defRPr lang="en-US" sz="2000" kern="1200" dirty="0">
          <a:solidFill>
            <a:schemeClr val="tx2"/>
          </a:solidFill>
          <a:latin typeface="微軟正黑體" pitchFamily="34" charset="-120"/>
          <a:ea typeface="微軟正黑體" pitchFamily="34" charset="-120"/>
          <a:cs typeface="+mn-cs"/>
        </a:defRPr>
      </a:lvl1pPr>
      <a:lvl2pPr marL="199643" indent="-199643" algn="l" defTabSz="1001362" rtl="0" eaLnBrk="1" fontAlgn="base" hangingPunct="1">
        <a:spcBef>
          <a:spcPct val="0"/>
        </a:spcBef>
        <a:spcAft>
          <a:spcPts val="300"/>
        </a:spcAft>
        <a:buFont typeface="Arial" charset="0"/>
        <a:buChar char="•"/>
        <a:defRPr lang="en-US" sz="2000" kern="1200" dirty="0">
          <a:solidFill>
            <a:schemeClr val="tx2"/>
          </a:solidFill>
          <a:latin typeface="微軟正黑體" pitchFamily="34" charset="-120"/>
          <a:ea typeface="微軟正黑體" pitchFamily="34" charset="-120"/>
          <a:cs typeface="+mj-cs"/>
        </a:defRPr>
      </a:lvl2pPr>
      <a:lvl3pPr marL="391497" indent="-191853" algn="l" defTabSz="1001362" rtl="0" eaLnBrk="1" fontAlgn="base" hangingPunct="1">
        <a:spcBef>
          <a:spcPct val="0"/>
        </a:spcBef>
        <a:spcAft>
          <a:spcPts val="300"/>
        </a:spcAft>
        <a:buFont typeface="Arial" charset="0"/>
        <a:buChar char="‒"/>
        <a:defRPr lang="en-US" sz="2000" kern="1200" dirty="0">
          <a:solidFill>
            <a:schemeClr val="tx2"/>
          </a:solidFill>
          <a:latin typeface="微軟正黑體" pitchFamily="34" charset="-120"/>
          <a:ea typeface="微軟正黑體" pitchFamily="34" charset="-120"/>
          <a:cs typeface="+mj-cs"/>
        </a:defRPr>
      </a:lvl3pPr>
      <a:lvl4pPr marL="591136" indent="-199643" algn="l" defTabSz="1001362" rtl="0" eaLnBrk="1" fontAlgn="base" hangingPunct="1">
        <a:spcBef>
          <a:spcPct val="0"/>
        </a:spcBef>
        <a:spcAft>
          <a:spcPts val="600"/>
        </a:spcAft>
        <a:buFont typeface="Arial" charset="0"/>
        <a:buChar char="•"/>
        <a:defRPr lang="en-US" kern="1200" dirty="0">
          <a:solidFill>
            <a:schemeClr val="tx2"/>
          </a:solidFill>
          <a:latin typeface="微軟正黑體" pitchFamily="34" charset="-120"/>
          <a:ea typeface="微軟正黑體" pitchFamily="34" charset="-120"/>
          <a:cs typeface="+mj-cs"/>
        </a:defRPr>
      </a:lvl4pPr>
      <a:lvl5pPr marL="779870" indent="-188747" algn="l" defTabSz="1001362" rtl="0" eaLnBrk="1" fontAlgn="base" hangingPunct="1">
        <a:spcBef>
          <a:spcPct val="0"/>
        </a:spcBef>
        <a:spcAft>
          <a:spcPts val="600"/>
        </a:spcAft>
        <a:buFont typeface="Arial" charset="0"/>
        <a:buChar char="‒"/>
        <a:defRPr lang="en-GB" kern="1200" dirty="0">
          <a:solidFill>
            <a:schemeClr val="tx2"/>
          </a:solidFill>
          <a:latin typeface="微軟正黑體" pitchFamily="34" charset="-120"/>
          <a:ea typeface="微軟正黑體" pitchFamily="34" charset="-120"/>
          <a:cs typeface="+mj-cs"/>
        </a:defRPr>
      </a:lvl5pPr>
      <a:lvl6pPr marL="879698" indent="-179367" algn="l" defTabSz="898405"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60627" indent="-180940" algn="l" defTabSz="898405"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30643" indent="-170005" algn="l" defTabSz="898405"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10010" indent="-179367" algn="l" defTabSz="898405"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898405" rtl="0" eaLnBrk="1" latinLnBrk="0" hangingPunct="1">
        <a:defRPr sz="1800" kern="1200">
          <a:solidFill>
            <a:schemeClr val="tx1"/>
          </a:solidFill>
          <a:latin typeface="+mn-lt"/>
          <a:ea typeface="+mn-ea"/>
          <a:cs typeface="+mn-cs"/>
        </a:defRPr>
      </a:lvl1pPr>
      <a:lvl2pPr marL="449205" algn="l" defTabSz="898405" rtl="0" eaLnBrk="1" latinLnBrk="0" hangingPunct="1">
        <a:defRPr sz="1800" kern="1200">
          <a:solidFill>
            <a:schemeClr val="tx1"/>
          </a:solidFill>
          <a:latin typeface="+mn-lt"/>
          <a:ea typeface="+mn-ea"/>
          <a:cs typeface="+mn-cs"/>
        </a:defRPr>
      </a:lvl2pPr>
      <a:lvl3pPr marL="898405" algn="l" defTabSz="898405" rtl="0" eaLnBrk="1" latinLnBrk="0" hangingPunct="1">
        <a:defRPr sz="1800" kern="1200">
          <a:solidFill>
            <a:schemeClr val="tx1"/>
          </a:solidFill>
          <a:latin typeface="+mn-lt"/>
          <a:ea typeface="+mn-ea"/>
          <a:cs typeface="+mn-cs"/>
        </a:defRPr>
      </a:lvl3pPr>
      <a:lvl4pPr marL="1347629" algn="l" defTabSz="898405" rtl="0" eaLnBrk="1" latinLnBrk="0" hangingPunct="1">
        <a:defRPr sz="1800" kern="1200">
          <a:solidFill>
            <a:schemeClr val="tx1"/>
          </a:solidFill>
          <a:latin typeface="+mn-lt"/>
          <a:ea typeface="+mn-ea"/>
          <a:cs typeface="+mn-cs"/>
        </a:defRPr>
      </a:lvl4pPr>
      <a:lvl5pPr marL="1796830" algn="l" defTabSz="898405" rtl="0" eaLnBrk="1" latinLnBrk="0" hangingPunct="1">
        <a:defRPr sz="1800" kern="1200">
          <a:solidFill>
            <a:schemeClr val="tx1"/>
          </a:solidFill>
          <a:latin typeface="+mn-lt"/>
          <a:ea typeface="+mn-ea"/>
          <a:cs typeface="+mn-cs"/>
        </a:defRPr>
      </a:lvl5pPr>
      <a:lvl6pPr marL="2246044" algn="l" defTabSz="898405" rtl="0" eaLnBrk="1" latinLnBrk="0" hangingPunct="1">
        <a:defRPr sz="1800" kern="1200">
          <a:solidFill>
            <a:schemeClr val="tx1"/>
          </a:solidFill>
          <a:latin typeface="+mn-lt"/>
          <a:ea typeface="+mn-ea"/>
          <a:cs typeface="+mn-cs"/>
        </a:defRPr>
      </a:lvl6pPr>
      <a:lvl7pPr marL="2695245" algn="l" defTabSz="898405" rtl="0" eaLnBrk="1" latinLnBrk="0" hangingPunct="1">
        <a:defRPr sz="1800" kern="1200">
          <a:solidFill>
            <a:schemeClr val="tx1"/>
          </a:solidFill>
          <a:latin typeface="+mn-lt"/>
          <a:ea typeface="+mn-ea"/>
          <a:cs typeface="+mn-cs"/>
        </a:defRPr>
      </a:lvl7pPr>
      <a:lvl8pPr marL="3144453" algn="l" defTabSz="898405" rtl="0" eaLnBrk="1" latinLnBrk="0" hangingPunct="1">
        <a:defRPr sz="1800" kern="1200">
          <a:solidFill>
            <a:schemeClr val="tx1"/>
          </a:solidFill>
          <a:latin typeface="+mn-lt"/>
          <a:ea typeface="+mn-ea"/>
          <a:cs typeface="+mn-cs"/>
        </a:defRPr>
      </a:lvl8pPr>
      <a:lvl9pPr marL="3593658" algn="l" defTabSz="898405"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355" tIns="50169" rIns="100355" bIns="50169"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39"/>
            <a:ext cx="9053989" cy="5130473"/>
          </a:xfrm>
          <a:prstGeom prst="rect">
            <a:avLst/>
          </a:prstGeom>
        </p:spPr>
        <p:txBody>
          <a:bodyPr vert="horz" lIns="100355" tIns="50169" rIns="100355" bIns="50169"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43"/>
            <a:ext cx="2347331" cy="413893"/>
          </a:xfrm>
          <a:prstGeom prst="rect">
            <a:avLst/>
          </a:prstGeom>
        </p:spPr>
        <p:txBody>
          <a:bodyPr vert="horz" lIns="100355" tIns="50169" rIns="100355" bIns="50169" rtlCol="0" anchor="ctr"/>
          <a:lstStyle>
            <a:lvl1pPr algn="l">
              <a:defRPr sz="1300">
                <a:solidFill>
                  <a:schemeClr val="tx1">
                    <a:tint val="75000"/>
                  </a:schemeClr>
                </a:solidFill>
              </a:defRPr>
            </a:lvl1pPr>
          </a:lstStyle>
          <a:p>
            <a:pPr defTabSz="1003604" fontAlgn="auto">
              <a:spcBef>
                <a:spcPts val="0"/>
              </a:spcBef>
              <a:spcAft>
                <a:spcPts val="0"/>
              </a:spcAft>
            </a:pPr>
            <a:fld id="{9CC60900-EB14-4694-B1A4-5533DBFC38C5}" type="datetimeFigureOut">
              <a:rPr kumimoji="0" lang="zh-TW" altLang="en-US" smtClean="0">
                <a:solidFill>
                  <a:prstClr val="black">
                    <a:tint val="75000"/>
                  </a:prstClr>
                </a:solidFill>
                <a:latin typeface="Calibri"/>
                <a:ea typeface="新細明體"/>
              </a:rPr>
              <a:pPr defTabSz="1003604" fontAlgn="auto">
                <a:spcBef>
                  <a:spcPts val="0"/>
                </a:spcBef>
                <a:spcAft>
                  <a:spcPts val="0"/>
                </a:spcAft>
              </a:pPr>
              <a:t>2013/11/15</a:t>
            </a:fld>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43"/>
            <a:ext cx="3185663" cy="413893"/>
          </a:xfrm>
          <a:prstGeom prst="rect">
            <a:avLst/>
          </a:prstGeom>
        </p:spPr>
        <p:txBody>
          <a:bodyPr vert="horz" lIns="100355" tIns="50169" rIns="100355" bIns="50169" rtlCol="0" anchor="ctr"/>
          <a:lstStyle>
            <a:lvl1pPr algn="ctr">
              <a:defRPr sz="1300">
                <a:solidFill>
                  <a:schemeClr val="tx1">
                    <a:tint val="75000"/>
                  </a:schemeClr>
                </a:solidFill>
              </a:defRPr>
            </a:lvl1pPr>
          </a:lstStyle>
          <a:p>
            <a:pPr defTabSz="1003604"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43"/>
            <a:ext cx="2347331" cy="413893"/>
          </a:xfrm>
          <a:prstGeom prst="rect">
            <a:avLst/>
          </a:prstGeom>
        </p:spPr>
        <p:txBody>
          <a:bodyPr vert="horz" lIns="100355" tIns="50169" rIns="100355" bIns="50169" rtlCol="0" anchor="ctr"/>
          <a:lstStyle>
            <a:lvl1pPr algn="r">
              <a:defRPr sz="1300">
                <a:solidFill>
                  <a:schemeClr val="tx1">
                    <a:tint val="75000"/>
                  </a:schemeClr>
                </a:solidFill>
              </a:defRPr>
            </a:lvl1pPr>
          </a:lstStyle>
          <a:p>
            <a:pPr defTabSz="1003604" fontAlgn="auto">
              <a:spcBef>
                <a:spcPts val="0"/>
              </a:spcBef>
              <a:spcAft>
                <a:spcPts val="0"/>
              </a:spcAft>
            </a:pPr>
            <a:fld id="{ECC9B2E9-193A-44B2-BF35-205BE7EAA114}" type="slidenum">
              <a:rPr kumimoji="0" lang="zh-TW" altLang="en-US" smtClean="0">
                <a:solidFill>
                  <a:prstClr val="black">
                    <a:tint val="75000"/>
                  </a:prstClr>
                </a:solidFill>
                <a:latin typeface="Calibri"/>
                <a:ea typeface="新細明體"/>
              </a:rPr>
              <a:pPr defTabSz="1003604"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2351590516"/>
      </p:ext>
    </p:extLst>
  </p:cSld>
  <p:clrMap bg1="lt1" tx1="dk1" bg2="lt2" tx2="dk2" accent1="accent1" accent2="accent2" accent3="accent3" accent4="accent4" accent5="accent5" accent6="accent6" hlink="hlink" folHlink="folHlink"/>
  <p:sldLayoutIdLst>
    <p:sldLayoutId id="2147484380" r:id="rId1"/>
    <p:sldLayoutId id="2147484381" r:id="rId2"/>
    <p:sldLayoutId id="2147484382" r:id="rId3"/>
    <p:sldLayoutId id="2147484383" r:id="rId4"/>
    <p:sldLayoutId id="2147484384" r:id="rId5"/>
    <p:sldLayoutId id="2147484385" r:id="rId6"/>
    <p:sldLayoutId id="2147484386" r:id="rId7"/>
    <p:sldLayoutId id="2147484387" r:id="rId8"/>
    <p:sldLayoutId id="2147484388" r:id="rId9"/>
    <p:sldLayoutId id="2147484389" r:id="rId10"/>
    <p:sldLayoutId id="2147484390" r:id="rId11"/>
    <p:sldLayoutId id="2147484391" r:id="rId12"/>
    <p:sldLayoutId id="2147484392" r:id="rId13"/>
    <p:sldLayoutId id="2147484393" r:id="rId14"/>
    <p:sldLayoutId id="2147484394" r:id="rId15"/>
    <p:sldLayoutId id="2147484395" r:id="rId16"/>
    <p:sldLayoutId id="2147484396" r:id="rId17"/>
    <p:sldLayoutId id="2147484397" r:id="rId18"/>
    <p:sldLayoutId id="2147484398" r:id="rId19"/>
    <p:sldLayoutId id="2147484399" r:id="rId20"/>
    <p:sldLayoutId id="2147484400" r:id="rId21"/>
    <p:sldLayoutId id="2147484401" r:id="rId22"/>
    <p:sldLayoutId id="2147484402" r:id="rId23"/>
    <p:sldLayoutId id="2147484403" r:id="rId24"/>
    <p:sldLayoutId id="2147484404" r:id="rId25"/>
    <p:sldLayoutId id="2147484405" r:id="rId26"/>
    <p:sldLayoutId id="2147484406" r:id="rId27"/>
    <p:sldLayoutId id="2147484407" r:id="rId28"/>
    <p:sldLayoutId id="2147484408" r:id="rId29"/>
    <p:sldLayoutId id="2147484409" r:id="rId30"/>
    <p:sldLayoutId id="2147484410" r:id="rId31"/>
    <p:sldLayoutId id="2147484411" r:id="rId32"/>
    <p:sldLayoutId id="2147484412" r:id="rId33"/>
    <p:sldLayoutId id="2147484413" r:id="rId34"/>
    <p:sldLayoutId id="2147484414" r:id="rId35"/>
    <p:sldLayoutId id="2147484415" r:id="rId36"/>
    <p:sldLayoutId id="2147484416" r:id="rId37"/>
    <p:sldLayoutId id="2147484417" r:id="rId38"/>
    <p:sldLayoutId id="2147484418" r:id="rId39"/>
    <p:sldLayoutId id="2147484419" r:id="rId40"/>
    <p:sldLayoutId id="2147484420" r:id="rId41"/>
    <p:sldLayoutId id="2147484421" r:id="rId42"/>
    <p:sldLayoutId id="2147484422" r:id="rId43"/>
    <p:sldLayoutId id="2147484423" r:id="rId44"/>
    <p:sldLayoutId id="2147484424" r:id="rId45"/>
    <p:sldLayoutId id="2147484425" r:id="rId46"/>
    <p:sldLayoutId id="2147484426" r:id="rId47"/>
    <p:sldLayoutId id="2147484427" r:id="rId48"/>
    <p:sldLayoutId id="2147484428" r:id="rId49"/>
    <p:sldLayoutId id="2147484429" r:id="rId50"/>
    <p:sldLayoutId id="2147484430" r:id="rId51"/>
    <p:sldLayoutId id="2147484431" r:id="rId52"/>
    <p:sldLayoutId id="2147484432" r:id="rId53"/>
    <p:sldLayoutId id="2147484433" r:id="rId54"/>
    <p:sldLayoutId id="2147484434" r:id="rId55"/>
    <p:sldLayoutId id="2147484435" r:id="rId56"/>
    <p:sldLayoutId id="2147484436" r:id="rId57"/>
    <p:sldLayoutId id="2147484437" r:id="rId58"/>
    <p:sldLayoutId id="2147484438" r:id="rId59"/>
    <p:sldLayoutId id="2147484439" r:id="rId60"/>
    <p:sldLayoutId id="2147484440" r:id="rId61"/>
    <p:sldLayoutId id="2147484441" r:id="rId62"/>
    <p:sldLayoutId id="2147484442" r:id="rId63"/>
    <p:sldLayoutId id="2147484443" r:id="rId64"/>
    <p:sldLayoutId id="2147484444" r:id="rId65"/>
  </p:sldLayoutIdLst>
  <p:txStyles>
    <p:titleStyle>
      <a:lvl1pPr algn="ctr" defTabSz="1003604" rtl="0" eaLnBrk="1" latinLnBrk="0" hangingPunct="1">
        <a:spcBef>
          <a:spcPct val="0"/>
        </a:spcBef>
        <a:buNone/>
        <a:defRPr sz="4900" kern="1200">
          <a:solidFill>
            <a:schemeClr val="tx1"/>
          </a:solidFill>
          <a:latin typeface="+mj-lt"/>
          <a:ea typeface="+mj-ea"/>
          <a:cs typeface="+mj-cs"/>
        </a:defRPr>
      </a:lvl1pPr>
    </p:titleStyle>
    <p:bodyStyle>
      <a:lvl1pPr marL="376360" indent="-376360" algn="l" defTabSz="1003604"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5429" indent="-313636" algn="l" defTabSz="1003604"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4499" indent="-250913" algn="l" defTabSz="1003604"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56310" indent="-250913" algn="l" defTabSz="1003604"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58111" indent="-250913" algn="l" defTabSz="1003604"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59907" indent="-250913" algn="l" defTabSz="1003604"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1718" indent="-250913" algn="l" defTabSz="100360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63516" indent="-250913" algn="l" defTabSz="100360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65319" indent="-250913" algn="l" defTabSz="1003604"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3604" rtl="0" eaLnBrk="1" latinLnBrk="0" hangingPunct="1">
        <a:defRPr sz="2000" kern="1200">
          <a:solidFill>
            <a:schemeClr val="tx1"/>
          </a:solidFill>
          <a:latin typeface="+mn-lt"/>
          <a:ea typeface="+mn-ea"/>
          <a:cs typeface="+mn-cs"/>
        </a:defRPr>
      </a:lvl1pPr>
      <a:lvl2pPr marL="501804" algn="l" defTabSz="1003604" rtl="0" eaLnBrk="1" latinLnBrk="0" hangingPunct="1">
        <a:defRPr sz="2000" kern="1200">
          <a:solidFill>
            <a:schemeClr val="tx1"/>
          </a:solidFill>
          <a:latin typeface="+mn-lt"/>
          <a:ea typeface="+mn-ea"/>
          <a:cs typeface="+mn-cs"/>
        </a:defRPr>
      </a:lvl2pPr>
      <a:lvl3pPr marL="1003604" algn="l" defTabSz="1003604" rtl="0" eaLnBrk="1" latinLnBrk="0" hangingPunct="1">
        <a:defRPr sz="2000" kern="1200">
          <a:solidFill>
            <a:schemeClr val="tx1"/>
          </a:solidFill>
          <a:latin typeface="+mn-lt"/>
          <a:ea typeface="+mn-ea"/>
          <a:cs typeface="+mn-cs"/>
        </a:defRPr>
      </a:lvl3pPr>
      <a:lvl4pPr marL="1505411" algn="l" defTabSz="1003604" rtl="0" eaLnBrk="1" latinLnBrk="0" hangingPunct="1">
        <a:defRPr sz="2000" kern="1200">
          <a:solidFill>
            <a:schemeClr val="tx1"/>
          </a:solidFill>
          <a:latin typeface="+mn-lt"/>
          <a:ea typeface="+mn-ea"/>
          <a:cs typeface="+mn-cs"/>
        </a:defRPr>
      </a:lvl4pPr>
      <a:lvl5pPr marL="2007214" algn="l" defTabSz="1003604" rtl="0" eaLnBrk="1" latinLnBrk="0" hangingPunct="1">
        <a:defRPr sz="2000" kern="1200">
          <a:solidFill>
            <a:schemeClr val="tx1"/>
          </a:solidFill>
          <a:latin typeface="+mn-lt"/>
          <a:ea typeface="+mn-ea"/>
          <a:cs typeface="+mn-cs"/>
        </a:defRPr>
      </a:lvl5pPr>
      <a:lvl6pPr marL="2509001" algn="l" defTabSz="1003604" rtl="0" eaLnBrk="1" latinLnBrk="0" hangingPunct="1">
        <a:defRPr sz="2000" kern="1200">
          <a:solidFill>
            <a:schemeClr val="tx1"/>
          </a:solidFill>
          <a:latin typeface="+mn-lt"/>
          <a:ea typeface="+mn-ea"/>
          <a:cs typeface="+mn-cs"/>
        </a:defRPr>
      </a:lvl6pPr>
      <a:lvl7pPr marL="3010819" algn="l" defTabSz="1003604" rtl="0" eaLnBrk="1" latinLnBrk="0" hangingPunct="1">
        <a:defRPr sz="2000" kern="1200">
          <a:solidFill>
            <a:schemeClr val="tx1"/>
          </a:solidFill>
          <a:latin typeface="+mn-lt"/>
          <a:ea typeface="+mn-ea"/>
          <a:cs typeface="+mn-cs"/>
        </a:defRPr>
      </a:lvl7pPr>
      <a:lvl8pPr marL="3512614" algn="l" defTabSz="1003604" rtl="0" eaLnBrk="1" latinLnBrk="0" hangingPunct="1">
        <a:defRPr sz="2000" kern="1200">
          <a:solidFill>
            <a:schemeClr val="tx1"/>
          </a:solidFill>
          <a:latin typeface="+mn-lt"/>
          <a:ea typeface="+mn-ea"/>
          <a:cs typeface="+mn-cs"/>
        </a:defRPr>
      </a:lvl8pPr>
      <a:lvl9pPr marL="4014416" algn="l" defTabSz="1003604" rtl="0" eaLnBrk="1" latinLnBrk="0" hangingPunct="1">
        <a:defRPr sz="20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667DD1">
            <a:alpha val="0"/>
          </a:srgbClr>
        </a:solidFill>
        <a:effectLst/>
      </p:bgPr>
    </p:bg>
    <p:spTree>
      <p:nvGrpSpPr>
        <p:cNvPr id="1" name=""/>
        <p:cNvGrpSpPr/>
        <p:nvPr/>
      </p:nvGrpSpPr>
      <p:grpSpPr>
        <a:xfrm>
          <a:off x="0" y="0"/>
          <a:ext cx="0" cy="0"/>
          <a:chOff x="0" y="0"/>
          <a:chExt cx="0" cy="0"/>
        </a:xfrm>
      </p:grpSpPr>
      <p:sp>
        <p:nvSpPr>
          <p:cNvPr id="73730" name="Rectangle 14"/>
          <p:cNvSpPr>
            <a:spLocks noGrp="1" noChangeArrowheads="1"/>
          </p:cNvSpPr>
          <p:nvPr>
            <p:ph type="title"/>
          </p:nvPr>
        </p:nvSpPr>
        <p:spPr bwMode="auto">
          <a:xfrm>
            <a:off x="400067" y="361957"/>
            <a:ext cx="9231313" cy="3600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GB" altLang="en-GB" smtClean="0"/>
              <a:t>Click to edit master title style</a:t>
            </a:r>
          </a:p>
        </p:txBody>
      </p:sp>
      <p:sp>
        <p:nvSpPr>
          <p:cNvPr id="73731" name="Rectangle 15"/>
          <p:cNvSpPr>
            <a:spLocks noGrp="1" noChangeArrowheads="1"/>
          </p:cNvSpPr>
          <p:nvPr>
            <p:ph type="body" idx="1"/>
          </p:nvPr>
        </p:nvSpPr>
        <p:spPr bwMode="auto">
          <a:xfrm>
            <a:off x="404829" y="1497022"/>
            <a:ext cx="9236075" cy="56784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ltLang="en-GB" smtClean="0"/>
              <a:t>Click to edit Master text styles</a:t>
            </a:r>
          </a:p>
          <a:p>
            <a:pPr lvl="1"/>
            <a:r>
              <a:rPr lang="en-GB" altLang="en-GB" smtClean="0"/>
              <a:t>Second level</a:t>
            </a:r>
          </a:p>
          <a:p>
            <a:pPr lvl="2"/>
            <a:r>
              <a:rPr lang="en-GB" altLang="en-GB" smtClean="0"/>
              <a:t>Third level</a:t>
            </a:r>
          </a:p>
        </p:txBody>
      </p:sp>
      <p:sp>
        <p:nvSpPr>
          <p:cNvPr id="3096" name="Rectangle 24"/>
          <p:cNvSpPr>
            <a:spLocks noChangeArrowheads="1"/>
          </p:cNvSpPr>
          <p:nvPr/>
        </p:nvSpPr>
        <p:spPr bwMode="auto">
          <a:xfrm>
            <a:off x="7545416" y="7399344"/>
            <a:ext cx="2179637" cy="258762"/>
          </a:xfrm>
          <a:prstGeom prst="rect">
            <a:avLst/>
          </a:prstGeom>
          <a:noFill/>
          <a:ln w="9525">
            <a:noFill/>
            <a:miter lim="800000"/>
            <a:headEnd/>
            <a:tailEnd/>
          </a:ln>
          <a:effectLst/>
        </p:spPr>
        <p:txBody>
          <a:bodyPr lIns="101732" tIns="50866" rIns="101732" bIns="50866"/>
          <a:lstStyle/>
          <a:p>
            <a:pPr algn="r"/>
            <a:r>
              <a:rPr kumimoji="0" lang="en-US" altLang="zh-TW" sz="1100" dirty="0">
                <a:solidFill>
                  <a:srgbClr val="002776"/>
                </a:solidFill>
                <a:latin typeface="Arial" charset="0"/>
                <a:cs typeface="Arial" charset="0"/>
              </a:rPr>
              <a:t>Slide </a:t>
            </a:r>
            <a:fld id="{24415190-2002-49BB-BE0B-60C1AB4E4336}" type="slidenum">
              <a:rPr kumimoji="0" lang="en-US" altLang="zh-TW" sz="1100">
                <a:solidFill>
                  <a:srgbClr val="002776"/>
                </a:solidFill>
                <a:latin typeface="Arial" charset="0"/>
                <a:cs typeface="Arial" charset="0"/>
              </a:rPr>
              <a:pPr algn="r"/>
              <a:t>‹#›</a:t>
            </a:fld>
            <a:endParaRPr kumimoji="0" lang="en-US" altLang="zh-TW" sz="1100" dirty="0">
              <a:solidFill>
                <a:srgbClr val="002776"/>
              </a:solidFill>
              <a:latin typeface="Arial" charset="0"/>
              <a:cs typeface="Arial" charset="0"/>
            </a:endParaRPr>
          </a:p>
        </p:txBody>
      </p:sp>
    </p:spTree>
    <p:extLst>
      <p:ext uri="{BB962C8B-B14F-4D97-AF65-F5344CB8AC3E}">
        <p14:creationId xmlns:p14="http://schemas.microsoft.com/office/powerpoint/2010/main" val="488741590"/>
      </p:ext>
    </p:extLst>
  </p:cSld>
  <p:clrMap bg1="dk2" tx1="lt1" bg2="dk1" tx2="lt2" accent1="accent1" accent2="accent2" accent3="accent3" accent4="accent4" accent5="accent5" accent6="accent6" hlink="hlink" folHlink="folHlink"/>
  <p:sldLayoutIdLst>
    <p:sldLayoutId id="2147485155" r:id="rId1"/>
    <p:sldLayoutId id="2147485156" r:id="rId2"/>
    <p:sldLayoutId id="2147485157" r:id="rId3"/>
    <p:sldLayoutId id="2147485158" r:id="rId4"/>
    <p:sldLayoutId id="2147485159" r:id="rId5"/>
    <p:sldLayoutId id="2147485160" r:id="rId6"/>
    <p:sldLayoutId id="2147485161" r:id="rId7"/>
    <p:sldLayoutId id="2147485162" r:id="rId8"/>
    <p:sldLayoutId id="2147485163" r:id="rId9"/>
    <p:sldLayoutId id="2147485164" r:id="rId10"/>
    <p:sldLayoutId id="2147485165" r:id="rId11"/>
    <p:sldLayoutId id="2147485166" r:id="rId12"/>
    <p:sldLayoutId id="2147485167" r:id="rId13"/>
  </p:sldLayoutIdLst>
  <p:hf hdr="0" dt="0"/>
  <p:txStyles>
    <p:titleStyle>
      <a:lvl1pPr algn="l" rtl="0" eaLnBrk="0" fontAlgn="base" hangingPunct="0">
        <a:lnSpc>
          <a:spcPct val="90000"/>
        </a:lnSpc>
        <a:spcBef>
          <a:spcPct val="0"/>
        </a:spcBef>
        <a:spcAft>
          <a:spcPct val="0"/>
        </a:spcAft>
        <a:defRPr sz="2600" b="1">
          <a:solidFill>
            <a:srgbClr val="002776"/>
          </a:solidFill>
          <a:latin typeface="+mn-lt"/>
          <a:ea typeface="+mj-ea"/>
          <a:cs typeface="+mj-cs"/>
        </a:defRPr>
      </a:lvl1pPr>
      <a:lvl2pPr algn="l" rtl="0" eaLnBrk="0" fontAlgn="base" hangingPunct="0">
        <a:lnSpc>
          <a:spcPct val="90000"/>
        </a:lnSpc>
        <a:spcBef>
          <a:spcPct val="0"/>
        </a:spcBef>
        <a:spcAft>
          <a:spcPct val="0"/>
        </a:spcAft>
        <a:defRPr sz="2600" b="1">
          <a:solidFill>
            <a:srgbClr val="002776"/>
          </a:solidFill>
          <a:latin typeface="Arial" charset="0"/>
        </a:defRPr>
      </a:lvl2pPr>
      <a:lvl3pPr algn="l" rtl="0" eaLnBrk="0" fontAlgn="base" hangingPunct="0">
        <a:lnSpc>
          <a:spcPct val="90000"/>
        </a:lnSpc>
        <a:spcBef>
          <a:spcPct val="0"/>
        </a:spcBef>
        <a:spcAft>
          <a:spcPct val="0"/>
        </a:spcAft>
        <a:defRPr sz="2600" b="1">
          <a:solidFill>
            <a:srgbClr val="002776"/>
          </a:solidFill>
          <a:latin typeface="Arial" charset="0"/>
        </a:defRPr>
      </a:lvl3pPr>
      <a:lvl4pPr algn="l" rtl="0" eaLnBrk="0" fontAlgn="base" hangingPunct="0">
        <a:lnSpc>
          <a:spcPct val="90000"/>
        </a:lnSpc>
        <a:spcBef>
          <a:spcPct val="0"/>
        </a:spcBef>
        <a:spcAft>
          <a:spcPct val="0"/>
        </a:spcAft>
        <a:defRPr sz="2600" b="1">
          <a:solidFill>
            <a:srgbClr val="002776"/>
          </a:solidFill>
          <a:latin typeface="Arial" charset="0"/>
        </a:defRPr>
      </a:lvl4pPr>
      <a:lvl5pPr algn="l" rtl="0" eaLnBrk="0" fontAlgn="base" hangingPunct="0">
        <a:lnSpc>
          <a:spcPct val="90000"/>
        </a:lnSpc>
        <a:spcBef>
          <a:spcPct val="0"/>
        </a:spcBef>
        <a:spcAft>
          <a:spcPct val="0"/>
        </a:spcAft>
        <a:defRPr sz="2600" b="1">
          <a:solidFill>
            <a:srgbClr val="002776"/>
          </a:solidFill>
          <a:latin typeface="Arial" charset="0"/>
        </a:defRPr>
      </a:lvl5pPr>
      <a:lvl6pPr marL="508660" algn="l" rtl="0" fontAlgn="base">
        <a:lnSpc>
          <a:spcPct val="90000"/>
        </a:lnSpc>
        <a:spcBef>
          <a:spcPct val="0"/>
        </a:spcBef>
        <a:spcAft>
          <a:spcPct val="0"/>
        </a:spcAft>
        <a:defRPr sz="3600">
          <a:solidFill>
            <a:srgbClr val="002776"/>
          </a:solidFill>
          <a:latin typeface="Times New Roman" pitchFamily="18" charset="0"/>
        </a:defRPr>
      </a:lvl6pPr>
      <a:lvl7pPr marL="1017317" algn="l" rtl="0" fontAlgn="base">
        <a:lnSpc>
          <a:spcPct val="90000"/>
        </a:lnSpc>
        <a:spcBef>
          <a:spcPct val="0"/>
        </a:spcBef>
        <a:spcAft>
          <a:spcPct val="0"/>
        </a:spcAft>
        <a:defRPr sz="3600">
          <a:solidFill>
            <a:srgbClr val="002776"/>
          </a:solidFill>
          <a:latin typeface="Times New Roman" pitchFamily="18" charset="0"/>
        </a:defRPr>
      </a:lvl7pPr>
      <a:lvl8pPr marL="1525977" algn="l" rtl="0" fontAlgn="base">
        <a:lnSpc>
          <a:spcPct val="90000"/>
        </a:lnSpc>
        <a:spcBef>
          <a:spcPct val="0"/>
        </a:spcBef>
        <a:spcAft>
          <a:spcPct val="0"/>
        </a:spcAft>
        <a:defRPr sz="3600">
          <a:solidFill>
            <a:srgbClr val="002776"/>
          </a:solidFill>
          <a:latin typeface="Times New Roman" pitchFamily="18" charset="0"/>
        </a:defRPr>
      </a:lvl8pPr>
      <a:lvl9pPr marL="2034637" algn="l" rtl="0" fontAlgn="base">
        <a:lnSpc>
          <a:spcPct val="90000"/>
        </a:lnSpc>
        <a:spcBef>
          <a:spcPct val="0"/>
        </a:spcBef>
        <a:spcAft>
          <a:spcPct val="0"/>
        </a:spcAft>
        <a:defRPr sz="3600">
          <a:solidFill>
            <a:srgbClr val="002776"/>
          </a:solidFill>
          <a:latin typeface="Times New Roman" pitchFamily="18" charset="0"/>
        </a:defRPr>
      </a:lvl9pPr>
    </p:titleStyle>
    <p:bodyStyle>
      <a:lvl1pPr marL="210787" indent="-210787" algn="l" rtl="0" eaLnBrk="0" fontAlgn="base" hangingPunct="0">
        <a:spcBef>
          <a:spcPts val="676"/>
        </a:spcBef>
        <a:spcAft>
          <a:spcPts val="676"/>
        </a:spcAft>
        <a:buChar char="•"/>
        <a:tabLst>
          <a:tab pos="6356906" algn="l"/>
        </a:tabLst>
        <a:defRPr sz="2700">
          <a:solidFill>
            <a:srgbClr val="002060"/>
          </a:solidFill>
          <a:latin typeface="+mn-lt"/>
          <a:ea typeface="+mn-ea"/>
          <a:cs typeface="+mn-cs"/>
        </a:defRPr>
      </a:lvl1pPr>
      <a:lvl2pPr marL="424747" indent="-210787" algn="l" rtl="0" eaLnBrk="0" fontAlgn="base" hangingPunct="0">
        <a:spcBef>
          <a:spcPts val="676"/>
        </a:spcBef>
        <a:spcAft>
          <a:spcPts val="676"/>
        </a:spcAft>
        <a:buChar char="–"/>
        <a:tabLst>
          <a:tab pos="6356906" algn="l"/>
        </a:tabLst>
        <a:defRPr sz="2600">
          <a:solidFill>
            <a:srgbClr val="002060"/>
          </a:solidFill>
          <a:latin typeface="+mn-lt"/>
        </a:defRPr>
      </a:lvl2pPr>
      <a:lvl3pPr marL="638701" indent="-210787" algn="l" rtl="0" eaLnBrk="0" fontAlgn="base" hangingPunct="0">
        <a:spcBef>
          <a:spcPts val="676"/>
        </a:spcBef>
        <a:spcAft>
          <a:spcPts val="676"/>
        </a:spcAft>
        <a:buChar char="–"/>
        <a:tabLst>
          <a:tab pos="6356906" algn="l"/>
        </a:tabLst>
        <a:defRPr sz="2700">
          <a:solidFill>
            <a:srgbClr val="002060"/>
          </a:solidFill>
          <a:latin typeface="+mn-lt"/>
        </a:defRPr>
      </a:lvl3pPr>
      <a:lvl4pPr marL="857416" indent="-217128" algn="l" rtl="0" eaLnBrk="0" fontAlgn="base" hangingPunct="0">
        <a:lnSpc>
          <a:spcPct val="97000"/>
        </a:lnSpc>
        <a:spcBef>
          <a:spcPct val="0"/>
        </a:spcBef>
        <a:spcAft>
          <a:spcPct val="28000"/>
        </a:spcAft>
        <a:buChar char="–"/>
        <a:tabLst>
          <a:tab pos="6356906" algn="l"/>
        </a:tabLst>
        <a:defRPr sz="1300">
          <a:solidFill>
            <a:schemeClr val="tx1"/>
          </a:solidFill>
          <a:latin typeface="Verdana" pitchFamily="34" charset="0"/>
        </a:defRPr>
      </a:lvl4pPr>
      <a:lvl5pPr marL="1068200" indent="-207617" algn="l" rtl="0" eaLnBrk="0" fontAlgn="base" hangingPunct="0">
        <a:lnSpc>
          <a:spcPts val="1785"/>
        </a:lnSpc>
        <a:spcBef>
          <a:spcPct val="0"/>
        </a:spcBef>
        <a:spcAft>
          <a:spcPct val="0"/>
        </a:spcAft>
        <a:buChar char="–"/>
        <a:tabLst>
          <a:tab pos="6356906" algn="l"/>
        </a:tabLst>
        <a:defRPr sz="1300">
          <a:solidFill>
            <a:schemeClr val="tx1"/>
          </a:solidFill>
          <a:latin typeface="Verdana" pitchFamily="34" charset="0"/>
        </a:defRPr>
      </a:lvl5pPr>
      <a:lvl6pPr marL="1577197"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6pPr>
      <a:lvl7pPr marL="2085856"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7pPr>
      <a:lvl8pPr marL="2594514"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8pPr>
      <a:lvl9pPr marL="3103174"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9pPr>
    </p:bodyStyle>
    <p:otherStyle>
      <a:defPPr>
        <a:defRPr lang="en-US"/>
      </a:defPPr>
      <a:lvl1pPr marL="0" algn="l" defTabSz="1017317" rtl="0" eaLnBrk="1" latinLnBrk="0" hangingPunct="1">
        <a:defRPr sz="2000" kern="1200">
          <a:solidFill>
            <a:schemeClr val="tx1"/>
          </a:solidFill>
          <a:latin typeface="+mn-lt"/>
          <a:ea typeface="+mn-ea"/>
          <a:cs typeface="+mn-cs"/>
        </a:defRPr>
      </a:lvl1pPr>
      <a:lvl2pPr marL="508660" algn="l" defTabSz="1017317" rtl="0" eaLnBrk="1" latinLnBrk="0" hangingPunct="1">
        <a:defRPr sz="2000" kern="1200">
          <a:solidFill>
            <a:schemeClr val="tx1"/>
          </a:solidFill>
          <a:latin typeface="+mn-lt"/>
          <a:ea typeface="+mn-ea"/>
          <a:cs typeface="+mn-cs"/>
        </a:defRPr>
      </a:lvl2pPr>
      <a:lvl3pPr marL="1017317" algn="l" defTabSz="1017317" rtl="0" eaLnBrk="1" latinLnBrk="0" hangingPunct="1">
        <a:defRPr sz="2000" kern="1200">
          <a:solidFill>
            <a:schemeClr val="tx1"/>
          </a:solidFill>
          <a:latin typeface="+mn-lt"/>
          <a:ea typeface="+mn-ea"/>
          <a:cs typeface="+mn-cs"/>
        </a:defRPr>
      </a:lvl3pPr>
      <a:lvl4pPr marL="1525977" algn="l" defTabSz="1017317" rtl="0" eaLnBrk="1" latinLnBrk="0" hangingPunct="1">
        <a:defRPr sz="2000" kern="1200">
          <a:solidFill>
            <a:schemeClr val="tx1"/>
          </a:solidFill>
          <a:latin typeface="+mn-lt"/>
          <a:ea typeface="+mn-ea"/>
          <a:cs typeface="+mn-cs"/>
        </a:defRPr>
      </a:lvl4pPr>
      <a:lvl5pPr marL="2034637" algn="l" defTabSz="1017317" rtl="0" eaLnBrk="1" latinLnBrk="0" hangingPunct="1">
        <a:defRPr sz="2000" kern="1200">
          <a:solidFill>
            <a:schemeClr val="tx1"/>
          </a:solidFill>
          <a:latin typeface="+mn-lt"/>
          <a:ea typeface="+mn-ea"/>
          <a:cs typeface="+mn-cs"/>
        </a:defRPr>
      </a:lvl5pPr>
      <a:lvl6pPr marL="2543289" algn="l" defTabSz="1017317" rtl="0" eaLnBrk="1" latinLnBrk="0" hangingPunct="1">
        <a:defRPr sz="2000" kern="1200">
          <a:solidFill>
            <a:schemeClr val="tx1"/>
          </a:solidFill>
          <a:latin typeface="+mn-lt"/>
          <a:ea typeface="+mn-ea"/>
          <a:cs typeface="+mn-cs"/>
        </a:defRPr>
      </a:lvl6pPr>
      <a:lvl7pPr marL="3051956" algn="l" defTabSz="1017317" rtl="0" eaLnBrk="1" latinLnBrk="0" hangingPunct="1">
        <a:defRPr sz="2000" kern="1200">
          <a:solidFill>
            <a:schemeClr val="tx1"/>
          </a:solidFill>
          <a:latin typeface="+mn-lt"/>
          <a:ea typeface="+mn-ea"/>
          <a:cs typeface="+mn-cs"/>
        </a:defRPr>
      </a:lvl7pPr>
      <a:lvl8pPr marL="3560611" algn="l" defTabSz="1017317" rtl="0" eaLnBrk="1" latinLnBrk="0" hangingPunct="1">
        <a:defRPr sz="2000" kern="1200">
          <a:solidFill>
            <a:schemeClr val="tx1"/>
          </a:solidFill>
          <a:latin typeface="+mn-lt"/>
          <a:ea typeface="+mn-ea"/>
          <a:cs typeface="+mn-cs"/>
        </a:defRPr>
      </a:lvl8pPr>
      <a:lvl9pPr marL="4069270" algn="l" defTabSz="1017317" rtl="0" eaLnBrk="1" latinLnBrk="0" hangingPunct="1">
        <a:defRPr sz="20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49265" y="396877"/>
            <a:ext cx="9266237" cy="7143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46090"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 name="Slide Number Placeholder 9"/>
          <p:cNvSpPr>
            <a:spLocks noGrp="1"/>
          </p:cNvSpPr>
          <p:nvPr>
            <p:ph type="sldNum" sz="quarter" idx="4"/>
          </p:nvPr>
        </p:nvSpPr>
        <p:spPr>
          <a:xfrm>
            <a:off x="8688390" y="7385050"/>
            <a:ext cx="1025525" cy="241300"/>
          </a:xfrm>
          <a:prstGeom prst="rect">
            <a:avLst/>
          </a:prstGeom>
        </p:spPr>
        <p:txBody>
          <a:bodyPr vert="horz" wrap="square" lIns="0" tIns="0" rIns="0" bIns="0" numCol="1" anchor="t" anchorCtr="0" compatLnSpc="1">
            <a:prstTxWarp prst="textNoShape">
              <a:avLst/>
            </a:prstTxWarp>
            <a:noAutofit/>
          </a:bodyPr>
          <a:lstStyle>
            <a:lvl1pPr algn="r">
              <a:lnSpc>
                <a:spcPts val="1200"/>
              </a:lnSpc>
              <a:defRPr sz="1000" b="1">
                <a:solidFill>
                  <a:schemeClr val="tx2"/>
                </a:solidFill>
              </a:defRPr>
            </a:lvl1pPr>
          </a:lstStyle>
          <a:p>
            <a:r>
              <a:rPr kumimoji="0" lang="en-US" dirty="0">
                <a:solidFill>
                  <a:srgbClr val="002776"/>
                </a:solidFill>
                <a:ea typeface="+mn-ea"/>
                <a:cs typeface="Arial" pitchFamily="34" charset="0"/>
              </a:rPr>
              <a:t>Slide </a:t>
            </a:r>
            <a:fld id="{288B2D6E-B5A5-44C6-9B60-231EC708E5D2}" type="slidenum">
              <a:rPr kumimoji="0" lang="en-US">
                <a:solidFill>
                  <a:srgbClr val="002776"/>
                </a:solidFill>
                <a:ea typeface="+mn-ea"/>
                <a:cs typeface="Arial" pitchFamily="34" charset="0"/>
              </a:rPr>
              <a:pPr/>
              <a:t>‹#›</a:t>
            </a:fld>
            <a:endParaRPr kumimoji="0" lang="en-US" dirty="0">
              <a:solidFill>
                <a:srgbClr val="002776"/>
              </a:solidFill>
              <a:ea typeface="+mn-ea"/>
              <a:cs typeface="Arial" pitchFamily="34" charset="0"/>
            </a:endParaRPr>
          </a:p>
        </p:txBody>
      </p:sp>
    </p:spTree>
    <p:extLst>
      <p:ext uri="{BB962C8B-B14F-4D97-AF65-F5344CB8AC3E}">
        <p14:creationId xmlns:p14="http://schemas.microsoft.com/office/powerpoint/2010/main" val="215157288"/>
      </p:ext>
    </p:extLst>
  </p:cSld>
  <p:clrMap bg1="lt1" tx1="dk1" bg2="lt2" tx2="dk2" accent1="accent1" accent2="accent2" accent3="accent3" accent4="accent4" accent5="accent5" accent6="accent6" hlink="hlink" folHlink="folHlink"/>
  <p:sldLayoutIdLst>
    <p:sldLayoutId id="2147485176" r:id="rId1"/>
    <p:sldLayoutId id="2147485177" r:id="rId2"/>
    <p:sldLayoutId id="2147485178" r:id="rId3"/>
    <p:sldLayoutId id="2147485179" r:id="rId4"/>
    <p:sldLayoutId id="2147485180" r:id="rId5"/>
    <p:sldLayoutId id="2147485181" r:id="rId6"/>
    <p:sldLayoutId id="2147485182" r:id="rId7"/>
    <p:sldLayoutId id="2147485183" r:id="rId8"/>
    <p:sldLayoutId id="2147485184" r:id="rId9"/>
    <p:sldLayoutId id="2147485185" r:id="rId10"/>
    <p:sldLayoutId id="2147485186" r:id="rId11"/>
    <p:sldLayoutId id="2147485187" r:id="rId12"/>
    <p:sldLayoutId id="2147485188" r:id="rId13"/>
    <p:sldLayoutId id="2147485189" r:id="rId14"/>
  </p:sldLayoutIdLst>
  <p:hf hdr="0" ftr="0" dt="0"/>
  <p:txStyles>
    <p:titleStyle>
      <a:lvl1pPr algn="l" defTabSz="1019118" rtl="0" eaLnBrk="0" fontAlgn="base" hangingPunct="0">
        <a:lnSpc>
          <a:spcPts val="3400"/>
        </a:lnSpc>
        <a:spcBef>
          <a:spcPct val="0"/>
        </a:spcBef>
        <a:spcAft>
          <a:spcPct val="0"/>
        </a:spcAft>
        <a:defRPr sz="2600" b="1">
          <a:solidFill>
            <a:schemeClr val="tx2"/>
          </a:solidFill>
          <a:latin typeface="+mj-lt"/>
          <a:ea typeface="+mj-ea"/>
          <a:cs typeface="Times New Roman" pitchFamily="18" charset="0"/>
        </a:defRPr>
      </a:lvl1pPr>
      <a:lvl2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2pPr>
      <a:lvl3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3pPr>
      <a:lvl4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4pPr>
      <a:lvl5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5pPr>
      <a:lvl6pPr marL="457174" algn="l" defTabSz="1019118" rtl="0" eaLnBrk="0" fontAlgn="base" hangingPunct="0">
        <a:lnSpc>
          <a:spcPts val="3400"/>
        </a:lnSpc>
        <a:spcBef>
          <a:spcPct val="0"/>
        </a:spcBef>
        <a:spcAft>
          <a:spcPct val="0"/>
        </a:spcAft>
        <a:defRPr sz="2400" b="1">
          <a:solidFill>
            <a:schemeClr val="tx2"/>
          </a:solidFill>
          <a:latin typeface="Arial" charset="0"/>
        </a:defRPr>
      </a:lvl6pPr>
      <a:lvl7pPr marL="914349" algn="l" defTabSz="1019118" rtl="0" eaLnBrk="0" fontAlgn="base" hangingPunct="0">
        <a:lnSpc>
          <a:spcPts val="3400"/>
        </a:lnSpc>
        <a:spcBef>
          <a:spcPct val="0"/>
        </a:spcBef>
        <a:spcAft>
          <a:spcPct val="0"/>
        </a:spcAft>
        <a:defRPr sz="2400" b="1">
          <a:solidFill>
            <a:schemeClr val="tx2"/>
          </a:solidFill>
          <a:latin typeface="Arial" charset="0"/>
        </a:defRPr>
      </a:lvl7pPr>
      <a:lvl8pPr marL="1371523" algn="l" defTabSz="1019118" rtl="0" eaLnBrk="0" fontAlgn="base" hangingPunct="0">
        <a:lnSpc>
          <a:spcPts val="3400"/>
        </a:lnSpc>
        <a:spcBef>
          <a:spcPct val="0"/>
        </a:spcBef>
        <a:spcAft>
          <a:spcPct val="0"/>
        </a:spcAft>
        <a:defRPr sz="2400" b="1">
          <a:solidFill>
            <a:schemeClr val="tx2"/>
          </a:solidFill>
          <a:latin typeface="Arial" charset="0"/>
        </a:defRPr>
      </a:lvl8pPr>
      <a:lvl9pPr marL="1828698" algn="l" defTabSz="1019118" rtl="0" eaLnBrk="0" fontAlgn="base" hangingPunct="0">
        <a:lnSpc>
          <a:spcPts val="3400"/>
        </a:lnSpc>
        <a:spcBef>
          <a:spcPct val="0"/>
        </a:spcBef>
        <a:spcAft>
          <a:spcPct val="0"/>
        </a:spcAft>
        <a:defRPr sz="2400" b="1">
          <a:solidFill>
            <a:schemeClr val="tx2"/>
          </a:solidFill>
          <a:latin typeface="Arial" charset="0"/>
        </a:defRPr>
      </a:lvl9pPr>
    </p:titleStyle>
    <p:bodyStyle>
      <a:lvl1pPr marL="382567" indent="-382567" algn="l" defTabSz="1019118" rtl="0" eaLnBrk="0" fontAlgn="base" hangingPunct="0">
        <a:spcBef>
          <a:spcPts val="600"/>
        </a:spcBef>
        <a:spcAft>
          <a:spcPts val="600"/>
        </a:spcAft>
        <a:buFont typeface="Arial" pitchFamily="34" charset="0"/>
        <a:defRPr sz="2400">
          <a:solidFill>
            <a:schemeClr val="tx2"/>
          </a:solidFill>
          <a:latin typeface="+mn-lt"/>
          <a:ea typeface="+mn-ea"/>
          <a:cs typeface="+mn-cs"/>
        </a:defRPr>
      </a:lvl1pPr>
      <a:lvl2pPr marL="203188" indent="-203188" algn="l" defTabSz="1019118" rtl="0" eaLnBrk="0" fontAlgn="base" hangingPunct="0">
        <a:spcBef>
          <a:spcPts val="600"/>
        </a:spcBef>
        <a:spcAft>
          <a:spcPts val="600"/>
        </a:spcAft>
        <a:buFont typeface="Arial" pitchFamily="34" charset="0"/>
        <a:buChar char="•"/>
        <a:defRPr sz="2000">
          <a:solidFill>
            <a:schemeClr val="tx2"/>
          </a:solidFill>
          <a:latin typeface="+mn-lt"/>
        </a:defRPr>
      </a:lvl2pPr>
      <a:lvl3pPr marL="398441" indent="-195252" algn="l" defTabSz="1019118" rtl="0" eaLnBrk="0" fontAlgn="base" hangingPunct="0">
        <a:spcBef>
          <a:spcPts val="600"/>
        </a:spcBef>
        <a:spcAft>
          <a:spcPts val="600"/>
        </a:spcAft>
        <a:buFont typeface="Arial" pitchFamily="34" charset="0"/>
        <a:buChar char="‒"/>
        <a:defRPr>
          <a:solidFill>
            <a:schemeClr val="tx2"/>
          </a:solidFill>
          <a:latin typeface="+mn-lt"/>
        </a:defRPr>
      </a:lvl3pPr>
      <a:lvl4pPr marL="601629" indent="-203188" algn="l" defTabSz="1019118" rtl="0" eaLnBrk="0" fontAlgn="base" hangingPunct="0">
        <a:spcBef>
          <a:spcPts val="600"/>
        </a:spcBef>
        <a:spcAft>
          <a:spcPts val="600"/>
        </a:spcAft>
        <a:buFont typeface="Arial" pitchFamily="34" charset="0"/>
        <a:buChar char="•"/>
        <a:defRPr sz="1600">
          <a:solidFill>
            <a:schemeClr val="tx2"/>
          </a:solidFill>
          <a:latin typeface="+mn-lt"/>
        </a:defRPr>
      </a:lvl4pPr>
      <a:lvl5pPr marL="793705" indent="-192078" algn="l" defTabSz="1019118" rtl="0" eaLnBrk="0" fontAlgn="base" hangingPunct="0">
        <a:spcBef>
          <a:spcPts val="600"/>
        </a:spcBef>
        <a:spcAft>
          <a:spcPts val="600"/>
        </a:spcAft>
        <a:buFont typeface="Arial" pitchFamily="34" charset="0"/>
        <a:buChar char="‒"/>
        <a:defRPr sz="1400">
          <a:solidFill>
            <a:schemeClr val="tx2"/>
          </a:solidFill>
          <a:latin typeface="+mn-lt"/>
        </a:defRPr>
      </a:lvl5pPr>
      <a:lvl6pPr marL="1250880" indent="-192078" algn="l" defTabSz="1019118" rtl="0" eaLnBrk="0" fontAlgn="base" hangingPunct="0">
        <a:spcBef>
          <a:spcPct val="0"/>
        </a:spcBef>
        <a:spcAft>
          <a:spcPts val="600"/>
        </a:spcAft>
        <a:buFont typeface="Arial" charset="0"/>
        <a:buChar char="‒"/>
        <a:defRPr>
          <a:solidFill>
            <a:schemeClr val="tx2"/>
          </a:solidFill>
          <a:latin typeface="+mn-lt"/>
        </a:defRPr>
      </a:lvl6pPr>
      <a:lvl7pPr marL="1708054" indent="-192078" algn="l" defTabSz="1019118" rtl="0" eaLnBrk="0" fontAlgn="base" hangingPunct="0">
        <a:spcBef>
          <a:spcPct val="0"/>
        </a:spcBef>
        <a:spcAft>
          <a:spcPts val="600"/>
        </a:spcAft>
        <a:buFont typeface="Arial" charset="0"/>
        <a:buChar char="‒"/>
        <a:defRPr>
          <a:solidFill>
            <a:schemeClr val="tx2"/>
          </a:solidFill>
          <a:latin typeface="+mn-lt"/>
        </a:defRPr>
      </a:lvl7pPr>
      <a:lvl8pPr marL="2165229" indent="-192078" algn="l" defTabSz="1019118" rtl="0" eaLnBrk="0" fontAlgn="base" hangingPunct="0">
        <a:spcBef>
          <a:spcPct val="0"/>
        </a:spcBef>
        <a:spcAft>
          <a:spcPts val="600"/>
        </a:spcAft>
        <a:buFont typeface="Arial" charset="0"/>
        <a:buChar char="‒"/>
        <a:defRPr>
          <a:solidFill>
            <a:schemeClr val="tx2"/>
          </a:solidFill>
          <a:latin typeface="+mn-lt"/>
        </a:defRPr>
      </a:lvl8pPr>
      <a:lvl9pPr marL="2622403" indent="-192078" algn="l" defTabSz="1019118" rtl="0" eaLnBrk="0" fontAlgn="base" hangingPunct="0">
        <a:spcBef>
          <a:spcPct val="0"/>
        </a:spcBef>
        <a:spcAft>
          <a:spcPts val="600"/>
        </a:spcAft>
        <a:buFont typeface="Arial" charset="0"/>
        <a:buChar char="‒"/>
        <a:defRPr>
          <a:solidFill>
            <a:schemeClr val="tx2"/>
          </a:solidFill>
          <a:latin typeface="+mn-lt"/>
        </a:defRPr>
      </a:lvl9pPr>
    </p:bodyStyle>
    <p:otherStyle>
      <a:defPPr>
        <a:defRPr lang="en-US"/>
      </a:defPPr>
      <a:lvl1pPr marL="0" algn="l" defTabSz="914349" rtl="0" eaLnBrk="1" latinLnBrk="0" hangingPunct="1">
        <a:defRPr sz="1800" kern="1200">
          <a:solidFill>
            <a:schemeClr val="tx1"/>
          </a:solidFill>
          <a:latin typeface="+mn-lt"/>
          <a:ea typeface="+mn-ea"/>
          <a:cs typeface="+mn-cs"/>
        </a:defRPr>
      </a:lvl1pPr>
      <a:lvl2pPr marL="457174" algn="l" defTabSz="914349" rtl="0" eaLnBrk="1" latinLnBrk="0" hangingPunct="1">
        <a:defRPr sz="1800" kern="1200">
          <a:solidFill>
            <a:schemeClr val="tx1"/>
          </a:solidFill>
          <a:latin typeface="+mn-lt"/>
          <a:ea typeface="+mn-ea"/>
          <a:cs typeface="+mn-cs"/>
        </a:defRPr>
      </a:lvl2pPr>
      <a:lvl3pPr marL="914349" algn="l" defTabSz="914349" rtl="0" eaLnBrk="1" latinLnBrk="0" hangingPunct="1">
        <a:defRPr sz="1800" kern="1200">
          <a:solidFill>
            <a:schemeClr val="tx1"/>
          </a:solidFill>
          <a:latin typeface="+mn-lt"/>
          <a:ea typeface="+mn-ea"/>
          <a:cs typeface="+mn-cs"/>
        </a:defRPr>
      </a:lvl3pPr>
      <a:lvl4pPr marL="1371523" algn="l" defTabSz="914349" rtl="0" eaLnBrk="1" latinLnBrk="0" hangingPunct="1">
        <a:defRPr sz="1800" kern="1200">
          <a:solidFill>
            <a:schemeClr val="tx1"/>
          </a:solidFill>
          <a:latin typeface="+mn-lt"/>
          <a:ea typeface="+mn-ea"/>
          <a:cs typeface="+mn-cs"/>
        </a:defRPr>
      </a:lvl4pPr>
      <a:lvl5pPr marL="1828698" algn="l" defTabSz="914349" rtl="0" eaLnBrk="1" latinLnBrk="0" hangingPunct="1">
        <a:defRPr sz="1800" kern="1200">
          <a:solidFill>
            <a:schemeClr val="tx1"/>
          </a:solidFill>
          <a:latin typeface="+mn-lt"/>
          <a:ea typeface="+mn-ea"/>
          <a:cs typeface="+mn-cs"/>
        </a:defRPr>
      </a:lvl5pPr>
      <a:lvl6pPr marL="2285872" algn="l" defTabSz="914349" rtl="0" eaLnBrk="1" latinLnBrk="0" hangingPunct="1">
        <a:defRPr sz="1800" kern="1200">
          <a:solidFill>
            <a:schemeClr val="tx1"/>
          </a:solidFill>
          <a:latin typeface="+mn-lt"/>
          <a:ea typeface="+mn-ea"/>
          <a:cs typeface="+mn-cs"/>
        </a:defRPr>
      </a:lvl6pPr>
      <a:lvl7pPr marL="2743047" algn="l" defTabSz="914349" rtl="0" eaLnBrk="1" latinLnBrk="0" hangingPunct="1">
        <a:defRPr sz="1800" kern="1200">
          <a:solidFill>
            <a:schemeClr val="tx1"/>
          </a:solidFill>
          <a:latin typeface="+mn-lt"/>
          <a:ea typeface="+mn-ea"/>
          <a:cs typeface="+mn-cs"/>
        </a:defRPr>
      </a:lvl7pPr>
      <a:lvl8pPr marL="3200220" algn="l" defTabSz="914349" rtl="0" eaLnBrk="1" latinLnBrk="0" hangingPunct="1">
        <a:defRPr sz="1800" kern="1200">
          <a:solidFill>
            <a:schemeClr val="tx1"/>
          </a:solidFill>
          <a:latin typeface="+mn-lt"/>
          <a:ea typeface="+mn-ea"/>
          <a:cs typeface="+mn-cs"/>
        </a:defRPr>
      </a:lvl8pPr>
      <a:lvl9pPr marL="3657395" algn="l" defTabSz="91434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0.gif"/></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2.gi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2.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5.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78.xml"/><Relationship Id="rId6" Type="http://schemas.microsoft.com/office/2007/relationships/hdphoto" Target="../media/hdphoto2.wdp"/><Relationship Id="rId5" Type="http://schemas.openxmlformats.org/officeDocument/2006/relationships/image" Target="../media/image39.pn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0.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image" Target="../media/image1.gi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9.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zh-TW" altLang="en-US" dirty="0" smtClean="0">
                <a:sym typeface="Wingdings" pitchFamily="2" charset="2"/>
              </a:rPr>
              <a:t>認識期中</a:t>
            </a:r>
            <a:r>
              <a:rPr lang="zh-TW" altLang="en-US" dirty="0">
                <a:sym typeface="Wingdings" pitchFamily="2" charset="2"/>
              </a:rPr>
              <a:t>四大表</a:t>
            </a:r>
            <a:endParaRPr lang="zh-TW" altLang="en-US" dirty="0">
              <a:solidFill>
                <a:srgbClr val="808000"/>
              </a:solidFill>
              <a:latin typeface="+mn-lt"/>
            </a:endParaRPr>
          </a:p>
        </p:txBody>
      </p:sp>
    </p:spTree>
    <p:extLst>
      <p:ext uri="{BB962C8B-B14F-4D97-AF65-F5344CB8AC3E}">
        <p14:creationId xmlns:p14="http://schemas.microsoft.com/office/powerpoint/2010/main" val="2417914122"/>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標題 4"/>
          <p:cNvSpPr>
            <a:spLocks noGrp="1"/>
          </p:cNvSpPr>
          <p:nvPr>
            <p:ph type="title"/>
          </p:nvPr>
        </p:nvSpPr>
        <p:spPr>
          <a:xfrm>
            <a:off x="389589" y="360023"/>
            <a:ext cx="9127343" cy="629837"/>
          </a:xfrm>
        </p:spPr>
        <p:txBody>
          <a:bodyPr rtlCol="0">
            <a:normAutofit/>
          </a:bodyPr>
          <a:lstStyle/>
          <a:p>
            <a:pPr eaLnBrk="1" fontAlgn="auto" hangingPunct="1">
              <a:spcAft>
                <a:spcPts val="0"/>
              </a:spcAft>
              <a:defRPr/>
            </a:pPr>
            <a:r>
              <a:rPr lang="zh-TW" altLang="en-US" b="1" dirty="0"/>
              <a:t>已</a:t>
            </a:r>
            <a:r>
              <a:rPr lang="zh-TW" altLang="en-US" b="1" dirty="0" smtClean="0"/>
              <a:t>發布尚未生效之新準則</a:t>
            </a:r>
          </a:p>
        </p:txBody>
      </p:sp>
      <p:sp>
        <p:nvSpPr>
          <p:cNvPr id="153603" name="內容版面配置區 8"/>
          <p:cNvSpPr>
            <a:spLocks noGrp="1"/>
          </p:cNvSpPr>
          <p:nvPr>
            <p:ph idx="1"/>
          </p:nvPr>
        </p:nvSpPr>
        <p:spPr>
          <a:xfrm>
            <a:off x="445478" y="1349655"/>
            <a:ext cx="9267065" cy="5916869"/>
          </a:xfrm>
          <a:ln/>
        </p:spPr>
        <p:txBody>
          <a:bodyPr/>
          <a:lstStyle/>
          <a:p>
            <a:pPr eaLnBrk="1" hangingPunct="1">
              <a:buFontTx/>
              <a:buBlip>
                <a:blip r:embed="rId3"/>
              </a:buBlip>
            </a:pPr>
            <a:endParaRPr lang="zh-TW" altLang="en-US" smtClean="0"/>
          </a:p>
        </p:txBody>
      </p:sp>
      <p:sp>
        <p:nvSpPr>
          <p:cNvPr id="7" name="投影片編號版面配置區 6"/>
          <p:cNvSpPr>
            <a:spLocks noGrp="1"/>
          </p:cNvSpPr>
          <p:nvPr>
            <p:ph type="sldNum" sz="quarter" idx="10"/>
          </p:nvPr>
        </p:nvSpPr>
        <p:spPr/>
        <p:txBody>
          <a:bodyPr/>
          <a:lstStyle/>
          <a:p>
            <a:pPr>
              <a:defRPr/>
            </a:pPr>
            <a:fld id="{3ABFE72A-E9F1-45D1-8D9F-491E4D517827}" type="slidenum">
              <a:rPr lang="zh-TW" altLang="en-US"/>
              <a:pPr>
                <a:defRPr/>
              </a:pPr>
              <a:t>10</a:t>
            </a:fld>
            <a:endParaRPr lang="zh-TW" altLang="en-US" dirty="0"/>
          </a:p>
        </p:txBody>
      </p:sp>
      <p:pic>
        <p:nvPicPr>
          <p:cNvPr id="15360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293" y="1275872"/>
            <a:ext cx="6271774" cy="57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0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404" y="1900308"/>
            <a:ext cx="7737109" cy="49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0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4396" y="3390439"/>
            <a:ext cx="6654263" cy="3561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08"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566" y="2398780"/>
            <a:ext cx="9081934" cy="1009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2325219"/>
      </p:ext>
    </p:extLst>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89589" y="360023"/>
            <a:ext cx="9127343" cy="629837"/>
          </a:xfrm>
        </p:spPr>
        <p:txBody>
          <a:bodyPr rtlCol="0">
            <a:normAutofit/>
          </a:bodyPr>
          <a:lstStyle/>
          <a:p>
            <a:pPr eaLnBrk="1" fontAlgn="auto" hangingPunct="1">
              <a:spcAft>
                <a:spcPts val="0"/>
              </a:spcAft>
              <a:defRPr/>
            </a:pPr>
            <a:r>
              <a:rPr lang="zh-TW" altLang="en-US" b="1" dirty="0" smtClean="0"/>
              <a:t>重大會計判斷</a:t>
            </a:r>
            <a:endParaRPr lang="zh-TW" altLang="en-US" b="1" dirty="0"/>
          </a:p>
        </p:txBody>
      </p:sp>
      <p:sp>
        <p:nvSpPr>
          <p:cNvPr id="3" name="投影片編號版面配置區 2"/>
          <p:cNvSpPr>
            <a:spLocks noGrp="1"/>
          </p:cNvSpPr>
          <p:nvPr>
            <p:ph type="sldNum" sz="quarter" idx="10"/>
          </p:nvPr>
        </p:nvSpPr>
        <p:spPr/>
        <p:txBody>
          <a:bodyPr/>
          <a:lstStyle/>
          <a:p>
            <a:pPr>
              <a:defRPr/>
            </a:pPr>
            <a:fld id="{23EAE113-7AC5-434E-8C42-F207E094F283}" type="slidenum">
              <a:rPr lang="en-US"/>
              <a:pPr>
                <a:defRPr/>
              </a:pPr>
              <a:t>11</a:t>
            </a:fld>
            <a:endParaRPr lang="en-US" dirty="0"/>
          </a:p>
        </p:txBody>
      </p:sp>
      <p:sp>
        <p:nvSpPr>
          <p:cNvPr id="154628" name="內容版面配置區 3"/>
          <p:cNvSpPr>
            <a:spLocks noGrp="1"/>
          </p:cNvSpPr>
          <p:nvPr>
            <p:ph idx="1"/>
          </p:nvPr>
        </p:nvSpPr>
        <p:spPr>
          <a:xfrm>
            <a:off x="445478" y="1349655"/>
            <a:ext cx="9267065" cy="5916869"/>
          </a:xfrm>
          <a:ln/>
        </p:spPr>
        <p:txBody>
          <a:bodyPr/>
          <a:lstStyle/>
          <a:p>
            <a:pPr eaLnBrk="1" hangingPunct="1">
              <a:buFontTx/>
              <a:buBlip>
                <a:blip r:embed="rId3"/>
              </a:buBlip>
            </a:pPr>
            <a:endParaRPr lang="zh-TW" altLang="en-US" smtClean="0"/>
          </a:p>
        </p:txBody>
      </p:sp>
      <p:sp>
        <p:nvSpPr>
          <p:cNvPr id="5" name="頁尾版面配置區 4"/>
          <p:cNvSpPr>
            <a:spLocks noGrp="1"/>
          </p:cNvSpPr>
          <p:nvPr>
            <p:ph type="ftr" sz="quarter" idx="11"/>
          </p:nvPr>
        </p:nvSpPr>
        <p:spPr/>
        <p:txBody>
          <a:bodyPr/>
          <a:lstStyle/>
          <a:p>
            <a:pPr>
              <a:defRPr/>
            </a:pPr>
            <a:r>
              <a:rPr lang="en-US" altLang="zh-TW"/>
              <a:t>©2012 </a:t>
            </a:r>
            <a:r>
              <a:rPr lang="zh-TW" altLang="en-US" dirty="0"/>
              <a:t>勤業眾信版權所有 保留一切權利</a:t>
            </a:r>
          </a:p>
        </p:txBody>
      </p:sp>
      <p:pic>
        <p:nvPicPr>
          <p:cNvPr id="1546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291" y="1275871"/>
            <a:ext cx="6729364" cy="606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463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359" y="1826644"/>
            <a:ext cx="8151035" cy="1903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2976" y="2011879"/>
            <a:ext cx="7951931" cy="555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97358" y="4212826"/>
            <a:ext cx="2298428" cy="2204429"/>
          </a:xfrm>
          <a:prstGeom prst="rect">
            <a:avLst/>
          </a:prstGeom>
        </p:spPr>
        <p:style>
          <a:lnRef idx="1">
            <a:schemeClr val="accent4"/>
          </a:lnRef>
          <a:fillRef idx="2">
            <a:schemeClr val="accent4"/>
          </a:fillRef>
          <a:effectRef idx="1">
            <a:schemeClr val="accent4"/>
          </a:effectRef>
          <a:fontRef idx="minor">
            <a:schemeClr val="dk1"/>
          </a:fontRef>
        </p:style>
        <p:txBody>
          <a:bodyPr lIns="100241" tIns="50112" rIns="100241" bIns="50112" anchor="ctr"/>
          <a:lstStyle/>
          <a:p>
            <a:pPr fontAlgn="auto">
              <a:spcBef>
                <a:spcPts val="0"/>
              </a:spcBef>
              <a:spcAft>
                <a:spcPts val="0"/>
              </a:spcAft>
              <a:defRPr/>
            </a:pPr>
            <a:r>
              <a:rPr kumimoji="0" lang="zh-TW" altLang="en-US" sz="2200" dirty="0">
                <a:ea typeface="微軟正黑體" pitchFamily="34" charset="-120"/>
              </a:rPr>
              <a:t>應揭露管理階層於採用會計政策過程中所作對財務報表認列金額最具有重大影響之判斷</a:t>
            </a:r>
          </a:p>
        </p:txBody>
      </p:sp>
      <p:sp>
        <p:nvSpPr>
          <p:cNvPr id="7" name="矩形 6"/>
          <p:cNvSpPr/>
          <p:nvPr/>
        </p:nvSpPr>
        <p:spPr>
          <a:xfrm>
            <a:off x="4474712" y="4459246"/>
            <a:ext cx="5180195" cy="3311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endParaRPr kumimoji="0" lang="zh-TW" altLang="en-US"/>
          </a:p>
        </p:txBody>
      </p:sp>
      <p:sp>
        <p:nvSpPr>
          <p:cNvPr id="11" name="矩形 10"/>
          <p:cNvSpPr/>
          <p:nvPr/>
        </p:nvSpPr>
        <p:spPr>
          <a:xfrm>
            <a:off x="2811908" y="4963116"/>
            <a:ext cx="2590098" cy="3329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endParaRPr kumimoji="0" lang="zh-TW" altLang="en-US"/>
          </a:p>
        </p:txBody>
      </p:sp>
      <p:sp>
        <p:nvSpPr>
          <p:cNvPr id="12" name="矩形 11"/>
          <p:cNvSpPr/>
          <p:nvPr/>
        </p:nvSpPr>
        <p:spPr>
          <a:xfrm>
            <a:off x="2977827" y="6417139"/>
            <a:ext cx="1973574" cy="3329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endParaRPr kumimoji="0" lang="zh-TW" altLang="en-US"/>
          </a:p>
        </p:txBody>
      </p:sp>
    </p:spTree>
    <p:extLst>
      <p:ext uri="{BB962C8B-B14F-4D97-AF65-F5344CB8AC3E}">
        <p14:creationId xmlns:p14="http://schemas.microsoft.com/office/powerpoint/2010/main" val="414328304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89589" y="360023"/>
            <a:ext cx="9127343" cy="629837"/>
          </a:xfrm>
        </p:spPr>
        <p:txBody>
          <a:bodyPr rtlCol="0">
            <a:normAutofit/>
          </a:bodyPr>
          <a:lstStyle/>
          <a:p>
            <a:pPr eaLnBrk="1" fontAlgn="auto" hangingPunct="1">
              <a:spcAft>
                <a:spcPts val="0"/>
              </a:spcAft>
              <a:defRPr/>
            </a:pPr>
            <a:r>
              <a:rPr lang="zh-TW" altLang="en-US" b="1" dirty="0" smtClean="0"/>
              <a:t>重大估計不確定性之主要來源</a:t>
            </a:r>
            <a:endParaRPr lang="zh-TW" altLang="en-US" b="1" dirty="0"/>
          </a:p>
        </p:txBody>
      </p:sp>
      <p:sp>
        <p:nvSpPr>
          <p:cNvPr id="3" name="投影片編號版面配置區 2"/>
          <p:cNvSpPr>
            <a:spLocks noGrp="1"/>
          </p:cNvSpPr>
          <p:nvPr>
            <p:ph type="sldNum" sz="quarter" idx="10"/>
          </p:nvPr>
        </p:nvSpPr>
        <p:spPr/>
        <p:txBody>
          <a:bodyPr/>
          <a:lstStyle/>
          <a:p>
            <a:pPr>
              <a:defRPr/>
            </a:pPr>
            <a:fld id="{4159E391-F608-468F-B980-ABA203DBDDD3}" type="slidenum">
              <a:rPr lang="en-US"/>
              <a:pPr>
                <a:defRPr/>
              </a:pPr>
              <a:t>12</a:t>
            </a:fld>
            <a:endParaRPr lang="en-US" dirty="0"/>
          </a:p>
        </p:txBody>
      </p:sp>
      <p:sp>
        <p:nvSpPr>
          <p:cNvPr id="155652" name="內容版面配置區 3"/>
          <p:cNvSpPr>
            <a:spLocks noGrp="1"/>
          </p:cNvSpPr>
          <p:nvPr>
            <p:ph idx="1"/>
          </p:nvPr>
        </p:nvSpPr>
        <p:spPr>
          <a:xfrm>
            <a:off x="445478" y="1349655"/>
            <a:ext cx="9267065" cy="5916869"/>
          </a:xfrm>
          <a:ln/>
        </p:spPr>
        <p:txBody>
          <a:bodyPr/>
          <a:lstStyle/>
          <a:p>
            <a:pPr eaLnBrk="1" hangingPunct="1">
              <a:buFontTx/>
              <a:buBlip>
                <a:blip r:embed="rId3"/>
              </a:buBlip>
            </a:pPr>
            <a:endParaRPr lang="zh-TW" altLang="en-US" smtClean="0"/>
          </a:p>
        </p:txBody>
      </p:sp>
      <p:sp>
        <p:nvSpPr>
          <p:cNvPr id="5" name="頁尾版面配置區 4"/>
          <p:cNvSpPr>
            <a:spLocks noGrp="1"/>
          </p:cNvSpPr>
          <p:nvPr>
            <p:ph type="ftr" sz="quarter" idx="11"/>
          </p:nvPr>
        </p:nvSpPr>
        <p:spPr/>
        <p:txBody>
          <a:bodyPr/>
          <a:lstStyle/>
          <a:p>
            <a:pPr>
              <a:defRPr/>
            </a:pPr>
            <a:r>
              <a:rPr lang="en-US" altLang="zh-TW"/>
              <a:t>©2012 </a:t>
            </a:r>
            <a:r>
              <a:rPr lang="zh-TW" altLang="en-US" dirty="0"/>
              <a:t>勤業眾信版權所有 保留一切權利</a:t>
            </a:r>
          </a:p>
        </p:txBody>
      </p:sp>
      <p:pic>
        <p:nvPicPr>
          <p:cNvPr id="1556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293866"/>
            <a:ext cx="8760573" cy="1939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81569" y="2744292"/>
            <a:ext cx="7876831" cy="468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197358" y="4212826"/>
            <a:ext cx="2298428" cy="2204429"/>
          </a:xfrm>
          <a:prstGeom prst="rect">
            <a:avLst/>
          </a:prstGeom>
        </p:spPr>
        <p:style>
          <a:lnRef idx="1">
            <a:schemeClr val="accent3"/>
          </a:lnRef>
          <a:fillRef idx="2">
            <a:schemeClr val="accent3"/>
          </a:fillRef>
          <a:effectRef idx="1">
            <a:schemeClr val="accent3"/>
          </a:effectRef>
          <a:fontRef idx="minor">
            <a:schemeClr val="dk1"/>
          </a:fontRef>
        </p:style>
        <p:txBody>
          <a:bodyPr lIns="100241" tIns="50112" rIns="100241" bIns="50112" anchor="ctr"/>
          <a:lstStyle/>
          <a:p>
            <a:pPr fontAlgn="auto">
              <a:spcBef>
                <a:spcPts val="0"/>
              </a:spcBef>
              <a:spcAft>
                <a:spcPts val="0"/>
              </a:spcAft>
              <a:defRPr/>
            </a:pPr>
            <a:r>
              <a:rPr kumimoji="0" lang="zh-TW" altLang="en-US" sz="2200" dirty="0">
                <a:ea typeface="微軟正黑體" pitchFamily="34" charset="-120"/>
              </a:rPr>
              <a:t>應揭露未來所作之假設及估計不確定性之其他主要來源之資訊</a:t>
            </a:r>
          </a:p>
        </p:txBody>
      </p:sp>
      <p:sp>
        <p:nvSpPr>
          <p:cNvPr id="9" name="矩形 8"/>
          <p:cNvSpPr/>
          <p:nvPr/>
        </p:nvSpPr>
        <p:spPr>
          <a:xfrm>
            <a:off x="7169601" y="6078827"/>
            <a:ext cx="2488799" cy="338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endParaRPr kumimoji="0" lang="zh-TW" altLang="en-US"/>
          </a:p>
        </p:txBody>
      </p:sp>
      <p:sp>
        <p:nvSpPr>
          <p:cNvPr id="10" name="矩形 9"/>
          <p:cNvSpPr/>
          <p:nvPr/>
        </p:nvSpPr>
        <p:spPr>
          <a:xfrm>
            <a:off x="2890504" y="6589895"/>
            <a:ext cx="1109043" cy="338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endParaRPr kumimoji="0" lang="zh-TW" altLang="en-US"/>
          </a:p>
        </p:txBody>
      </p:sp>
      <p:sp>
        <p:nvSpPr>
          <p:cNvPr id="12" name="矩形 11"/>
          <p:cNvSpPr/>
          <p:nvPr/>
        </p:nvSpPr>
        <p:spPr>
          <a:xfrm>
            <a:off x="6614093" y="5146668"/>
            <a:ext cx="3044194" cy="338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endParaRPr kumimoji="0" lang="zh-TW" altLang="en-US"/>
          </a:p>
        </p:txBody>
      </p:sp>
    </p:spTree>
    <p:extLst>
      <p:ext uri="{BB962C8B-B14F-4D97-AF65-F5344CB8AC3E}">
        <p14:creationId xmlns:p14="http://schemas.microsoft.com/office/powerpoint/2010/main" val="311234712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barn(inVertical)">
                                      <p:cBhvr>
                                        <p:cTn id="7" dur="500"/>
                                        <p:tgtEl>
                                          <p:spTgt spid="30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89589" y="360023"/>
            <a:ext cx="9127343" cy="629837"/>
          </a:xfrm>
        </p:spPr>
        <p:txBody>
          <a:bodyPr rtlCol="0">
            <a:normAutofit/>
          </a:bodyPr>
          <a:lstStyle/>
          <a:p>
            <a:pPr eaLnBrk="1" fontAlgn="auto" hangingPunct="1">
              <a:spcAft>
                <a:spcPts val="0"/>
              </a:spcAft>
              <a:defRPr/>
            </a:pPr>
            <a:r>
              <a:rPr lang="zh-TW" altLang="en-US" b="1" dirty="0" smtClean="0"/>
              <a:t>資本風險管理</a:t>
            </a:r>
            <a:r>
              <a:rPr lang="en-US" altLang="zh-TW" b="1" dirty="0" smtClean="0"/>
              <a:t>[IAS 1]</a:t>
            </a:r>
            <a:endParaRPr lang="zh-TW" altLang="en-US" b="1" dirty="0"/>
          </a:p>
        </p:txBody>
      </p:sp>
      <p:sp>
        <p:nvSpPr>
          <p:cNvPr id="3" name="投影片編號版面配置區 2"/>
          <p:cNvSpPr>
            <a:spLocks noGrp="1"/>
          </p:cNvSpPr>
          <p:nvPr>
            <p:ph type="sldNum" sz="quarter" idx="10"/>
          </p:nvPr>
        </p:nvSpPr>
        <p:spPr/>
        <p:txBody>
          <a:bodyPr/>
          <a:lstStyle/>
          <a:p>
            <a:pPr>
              <a:defRPr/>
            </a:pPr>
            <a:fld id="{34380797-FAE8-4667-BD59-4C33C8C206B0}" type="slidenum">
              <a:rPr lang="en-US"/>
              <a:pPr>
                <a:defRPr/>
              </a:pPr>
              <a:t>13</a:t>
            </a:fld>
            <a:endParaRPr lang="en-US" dirty="0"/>
          </a:p>
        </p:txBody>
      </p:sp>
      <p:sp>
        <p:nvSpPr>
          <p:cNvPr id="5" name="頁尾版面配置區 4"/>
          <p:cNvSpPr>
            <a:spLocks noGrp="1"/>
          </p:cNvSpPr>
          <p:nvPr>
            <p:ph type="ftr" sz="quarter" idx="11"/>
          </p:nvPr>
        </p:nvSpPr>
        <p:spPr/>
        <p:txBody>
          <a:bodyPr/>
          <a:lstStyle/>
          <a:p>
            <a:pPr>
              <a:defRPr/>
            </a:pPr>
            <a:r>
              <a:rPr lang="en-US" altLang="zh-TW"/>
              <a:t>©2012 </a:t>
            </a:r>
            <a:r>
              <a:rPr lang="zh-TW" altLang="en-US" dirty="0"/>
              <a:t>勤業眾信版權所有 保留一切權利</a:t>
            </a:r>
          </a:p>
        </p:txBody>
      </p:sp>
      <p:pic>
        <p:nvPicPr>
          <p:cNvPr id="1566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237" y="1678967"/>
            <a:ext cx="8729135" cy="4657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圓角矩形圖說文字 5"/>
          <p:cNvSpPr/>
          <p:nvPr/>
        </p:nvSpPr>
        <p:spPr>
          <a:xfrm>
            <a:off x="2019584" y="6499019"/>
            <a:ext cx="4594836" cy="816257"/>
          </a:xfrm>
          <a:prstGeom prst="wedgeRoundRectCallout">
            <a:avLst>
              <a:gd name="adj1" fmla="val 60861"/>
              <a:gd name="adj2" fmla="val 47338"/>
              <a:gd name="adj3" fmla="val 16667"/>
            </a:avLst>
          </a:prstGeom>
        </p:spPr>
        <p:style>
          <a:lnRef idx="0">
            <a:schemeClr val="accent3"/>
          </a:lnRef>
          <a:fillRef idx="3">
            <a:schemeClr val="accent3"/>
          </a:fillRef>
          <a:effectRef idx="3">
            <a:schemeClr val="accent3"/>
          </a:effectRef>
          <a:fontRef idx="minor">
            <a:schemeClr val="lt1"/>
          </a:fontRef>
        </p:style>
        <p:txBody>
          <a:bodyPr lIns="100241" tIns="50112" rIns="100241" bIns="50112" anchor="ctr"/>
          <a:lstStyle/>
          <a:p>
            <a:pPr algn="ctr" fontAlgn="auto">
              <a:spcBef>
                <a:spcPts val="0"/>
              </a:spcBef>
              <a:spcAft>
                <a:spcPts val="0"/>
              </a:spcAft>
              <a:defRPr/>
            </a:pPr>
            <a:r>
              <a:rPr kumimoji="0" lang="zh-TW" altLang="zh-TW" b="1" dirty="0">
                <a:ea typeface="微軟正黑體" pitchFamily="34" charset="-120"/>
              </a:rPr>
              <a:t>應揭露能使財務報表使用者評估其管理資本之目標、政策及程序之資訊</a:t>
            </a:r>
            <a:endParaRPr kumimoji="0" lang="zh-TW" altLang="en-US" b="1" dirty="0">
              <a:ea typeface="微軟正黑體" pitchFamily="34" charset="-120"/>
            </a:endParaRPr>
          </a:p>
        </p:txBody>
      </p:sp>
      <p:pic>
        <p:nvPicPr>
          <p:cNvPr id="8" name="Picture 7" descr="C:\Users\shshao\Documents\A200\（Job）IFRS 動畫版\5. IFRS 3\Jessica\動畫\IFRS 3_P19-01、5.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773028" y="4621320"/>
            <a:ext cx="1657453" cy="3021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943203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89589" y="360023"/>
            <a:ext cx="9127343" cy="629837"/>
          </a:xfrm>
        </p:spPr>
        <p:txBody>
          <a:bodyPr rtlCol="0">
            <a:normAutofit/>
          </a:bodyPr>
          <a:lstStyle/>
          <a:p>
            <a:pPr eaLnBrk="1" fontAlgn="auto" hangingPunct="1">
              <a:spcAft>
                <a:spcPts val="0"/>
              </a:spcAft>
              <a:defRPr/>
            </a:pPr>
            <a:r>
              <a:rPr lang="zh-TW" altLang="en-US" b="1" dirty="0" smtClean="0"/>
              <a:t>財務報表之核准</a:t>
            </a:r>
            <a:r>
              <a:rPr lang="en-US" altLang="zh-TW" b="1" dirty="0" smtClean="0"/>
              <a:t>[IAS 10]</a:t>
            </a:r>
            <a:endParaRPr lang="zh-TW" altLang="en-US" b="1" dirty="0"/>
          </a:p>
        </p:txBody>
      </p:sp>
      <p:sp>
        <p:nvSpPr>
          <p:cNvPr id="3" name="投影片編號版面配置區 2"/>
          <p:cNvSpPr>
            <a:spLocks noGrp="1"/>
          </p:cNvSpPr>
          <p:nvPr>
            <p:ph type="sldNum" sz="quarter" idx="10"/>
          </p:nvPr>
        </p:nvSpPr>
        <p:spPr/>
        <p:txBody>
          <a:bodyPr/>
          <a:lstStyle/>
          <a:p>
            <a:pPr>
              <a:defRPr/>
            </a:pPr>
            <a:fld id="{8931C28A-477B-4D0A-81CF-5FE5312FA990}" type="slidenum">
              <a:rPr lang="en-US"/>
              <a:pPr>
                <a:defRPr/>
              </a:pPr>
              <a:t>14</a:t>
            </a:fld>
            <a:endParaRPr lang="en-US" dirty="0"/>
          </a:p>
        </p:txBody>
      </p:sp>
      <p:sp>
        <p:nvSpPr>
          <p:cNvPr id="5" name="頁尾版面配置區 4"/>
          <p:cNvSpPr>
            <a:spLocks noGrp="1"/>
          </p:cNvSpPr>
          <p:nvPr>
            <p:ph type="ftr" sz="quarter" idx="11"/>
          </p:nvPr>
        </p:nvSpPr>
        <p:spPr/>
        <p:txBody>
          <a:bodyPr/>
          <a:lstStyle/>
          <a:p>
            <a:pPr>
              <a:defRPr/>
            </a:pPr>
            <a:r>
              <a:rPr lang="en-US" altLang="zh-TW"/>
              <a:t>©2012 </a:t>
            </a:r>
            <a:r>
              <a:rPr lang="zh-TW" altLang="en-US" dirty="0"/>
              <a:t>勤業眾信版權所有 保留一切權利</a:t>
            </a:r>
          </a:p>
        </p:txBody>
      </p:sp>
      <p:pic>
        <p:nvPicPr>
          <p:cNvPr id="15770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932" y="1750947"/>
            <a:ext cx="8793757" cy="424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圓角矩形圖說文字 5"/>
          <p:cNvSpPr/>
          <p:nvPr/>
        </p:nvSpPr>
        <p:spPr>
          <a:xfrm>
            <a:off x="4079338" y="2336105"/>
            <a:ext cx="5149385" cy="1877392"/>
          </a:xfrm>
          <a:prstGeom prst="wedgeRoundRectCallout">
            <a:avLst>
              <a:gd name="adj1" fmla="val -67779"/>
              <a:gd name="adj2" fmla="val 98799"/>
              <a:gd name="adj3" fmla="val 16667"/>
            </a:avLst>
          </a:prstGeom>
        </p:spPr>
        <p:style>
          <a:lnRef idx="0">
            <a:schemeClr val="accent3"/>
          </a:lnRef>
          <a:fillRef idx="3">
            <a:schemeClr val="accent3"/>
          </a:fillRef>
          <a:effectRef idx="3">
            <a:schemeClr val="accent3"/>
          </a:effectRef>
          <a:fontRef idx="minor">
            <a:schemeClr val="lt1"/>
          </a:fontRef>
        </p:style>
        <p:txBody>
          <a:bodyPr lIns="100241" tIns="50112" rIns="100241" bIns="50112" anchor="ctr"/>
          <a:lstStyle/>
          <a:p>
            <a:pPr marL="375937" indent="-375937" fontAlgn="auto">
              <a:spcBef>
                <a:spcPts val="0"/>
              </a:spcBef>
              <a:spcAft>
                <a:spcPts val="0"/>
              </a:spcAft>
              <a:buFont typeface="Wingdings" pitchFamily="2" charset="2"/>
              <a:buChar char="ü"/>
              <a:defRPr/>
            </a:pPr>
            <a:r>
              <a:rPr kumimoji="0" lang="zh-TW" altLang="en-US" sz="2200" b="1" dirty="0">
                <a:ea typeface="微軟正黑體" pitchFamily="34" charset="-120"/>
              </a:rPr>
              <a:t>企業應揭露通過發布財務報表之日及由誰通過。</a:t>
            </a:r>
            <a:endParaRPr kumimoji="0" lang="en-US" altLang="zh-TW" sz="2200" b="1" dirty="0">
              <a:ea typeface="微軟正黑體" pitchFamily="34" charset="-120"/>
            </a:endParaRPr>
          </a:p>
          <a:p>
            <a:pPr marL="375937" indent="-375937" fontAlgn="auto">
              <a:spcBef>
                <a:spcPts val="0"/>
              </a:spcBef>
              <a:spcAft>
                <a:spcPts val="0"/>
              </a:spcAft>
              <a:buFont typeface="Wingdings" pitchFamily="2" charset="2"/>
              <a:buChar char="ü"/>
              <a:defRPr/>
            </a:pPr>
            <a:r>
              <a:rPr kumimoji="0" lang="zh-TW" altLang="en-US" sz="2200" b="1" dirty="0">
                <a:ea typeface="微軟正黑體" pitchFamily="34" charset="-120"/>
              </a:rPr>
              <a:t>若財務報表發布後企業業主或其他人有權加以修正時，則企業應揭露該事實。</a:t>
            </a:r>
          </a:p>
        </p:txBody>
      </p:sp>
      <p:pic>
        <p:nvPicPr>
          <p:cNvPr id="9" name="Picture 6" descr="C:\Users\shshao\Documents\A200\（Job）IFRS 動畫版\5. IFRS 3\Jessica\動畫\IFRS 3_P19-02、6.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52758" y="3435311"/>
            <a:ext cx="2106310" cy="404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976368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zh-TW" altLang="en-US" dirty="0">
                <a:sym typeface="Wingdings" pitchFamily="2" charset="2"/>
              </a:rPr>
              <a:t>閱讀</a:t>
            </a:r>
            <a:r>
              <a:rPr lang="zh-TW" altLang="en-US" dirty="0" smtClean="0">
                <a:sym typeface="Wingdings" pitchFamily="2" charset="2"/>
              </a:rPr>
              <a:t>財報之常見</a:t>
            </a:r>
            <a:r>
              <a:rPr lang="zh-TW" altLang="en-US" dirty="0">
                <a:sym typeface="Wingdings" pitchFamily="2" charset="2"/>
              </a:rPr>
              <a:t>問題</a:t>
            </a:r>
            <a:endParaRPr lang="zh-TW" altLang="en-US" dirty="0">
              <a:solidFill>
                <a:srgbClr val="808000"/>
              </a:solidFill>
              <a:latin typeface="+mn-lt"/>
            </a:endParaRPr>
          </a:p>
        </p:txBody>
      </p:sp>
    </p:spTree>
    <p:extLst>
      <p:ext uri="{BB962C8B-B14F-4D97-AF65-F5344CB8AC3E}">
        <p14:creationId xmlns:p14="http://schemas.microsoft.com/office/powerpoint/2010/main" val="2265506773"/>
      </p:ext>
    </p:extLst>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53530" y="4319042"/>
            <a:ext cx="5832648" cy="932731"/>
          </a:xfrm>
          <a:prstGeom prst="rect">
            <a:avLst/>
          </a:prstGeom>
          <a:solidFill>
            <a:schemeClr val="bg1"/>
          </a:solid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標題 1"/>
          <p:cNvSpPr>
            <a:spLocks noGrp="1"/>
          </p:cNvSpPr>
          <p:nvPr>
            <p:ph type="title"/>
          </p:nvPr>
        </p:nvSpPr>
        <p:spPr/>
        <p:txBody>
          <a:bodyPr>
            <a:normAutofit fontScale="90000"/>
          </a:bodyPr>
          <a:lstStyle/>
          <a:p>
            <a:r>
              <a:rPr lang="zh-TW" altLang="en-US" b="1" dirty="0" smtClean="0">
                <a:latin typeface="微軟正黑體" pitchFamily="34" charset="-120"/>
              </a:rPr>
              <a:t>產品別營收哪裡看</a:t>
            </a:r>
            <a:r>
              <a:rPr lang="en-US" altLang="zh-TW" b="1" dirty="0" smtClean="0">
                <a:latin typeface="微軟正黑體" pitchFamily="34" charset="-120"/>
              </a:rPr>
              <a:t>?</a:t>
            </a:r>
            <a:endParaRPr lang="zh-TW" altLang="en-US" b="1" dirty="0">
              <a:latin typeface="微軟正黑體" pitchFamily="34" charset="-12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121" y="1106923"/>
            <a:ext cx="5495925" cy="319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表格 3"/>
          <p:cNvGraphicFramePr>
            <a:graphicFrameLocks noGrp="1"/>
          </p:cNvGraphicFramePr>
          <p:nvPr>
            <p:extLst>
              <p:ext uri="{D42A27DB-BD31-4B8C-83A1-F6EECF244321}">
                <p14:modId xmlns:p14="http://schemas.microsoft.com/office/powerpoint/2010/main" val="3945980002"/>
              </p:ext>
            </p:extLst>
          </p:nvPr>
        </p:nvGraphicFramePr>
        <p:xfrm>
          <a:off x="853530" y="5267482"/>
          <a:ext cx="8208914" cy="2286000"/>
        </p:xfrm>
        <a:graphic>
          <a:graphicData uri="http://schemas.openxmlformats.org/drawingml/2006/table">
            <a:tbl>
              <a:tblPr/>
              <a:tblGrid>
                <a:gridCol w="1523538"/>
                <a:gridCol w="152675"/>
                <a:gridCol w="682997"/>
                <a:gridCol w="152675"/>
                <a:gridCol w="682997"/>
                <a:gridCol w="152675"/>
                <a:gridCol w="682997"/>
                <a:gridCol w="152675"/>
                <a:gridCol w="682997"/>
                <a:gridCol w="152675"/>
                <a:gridCol w="682997"/>
                <a:gridCol w="152675"/>
                <a:gridCol w="682997"/>
                <a:gridCol w="152675"/>
                <a:gridCol w="682997"/>
                <a:gridCol w="152675"/>
                <a:gridCol w="682997"/>
              </a:tblGrid>
              <a:tr h="0">
                <a:tc>
                  <a:txBody>
                    <a:bodyPr/>
                    <a:lstStyle/>
                    <a:p>
                      <a:pPr algn="dist">
                        <a:spcAft>
                          <a:spcPts val="0"/>
                        </a:spcAft>
                        <a:tabLst>
                          <a:tab pos="17780" algn="l"/>
                          <a:tab pos="90170" algn="l"/>
                          <a:tab pos="702310" algn="r"/>
                          <a:tab pos="774065" algn="r"/>
                        </a:tabLst>
                      </a:pPr>
                      <a:r>
                        <a:rPr lang="en-GB" sz="1000" kern="100" dirty="0">
                          <a:effectLst/>
                          <a:latin typeface="Book Antiqua"/>
                          <a:ea typeface="標楷體"/>
                          <a:cs typeface="Times New Roman"/>
                        </a:rPr>
                        <a:t> </a:t>
                      </a:r>
                      <a:endParaRPr lang="zh-TW" sz="1000" kern="100" dirty="0">
                        <a:effectLst/>
                        <a:latin typeface="Book Antiqua"/>
                        <a:ea typeface="標楷體"/>
                        <a:cs typeface="Times New Roman"/>
                      </a:endParaRPr>
                    </a:p>
                  </a:txBody>
                  <a:tcPr marL="17780" marR="17780" marT="0" marB="0">
                    <a:lnL>
                      <a:noFill/>
                    </a:lnL>
                    <a:lnR>
                      <a:noFill/>
                    </a:lnR>
                    <a:lnT>
                      <a:noFill/>
                    </a:lnT>
                    <a:lnB>
                      <a:noFill/>
                    </a:lnB>
                  </a:tcPr>
                </a:tc>
                <a:tc>
                  <a:txBody>
                    <a:bodyPr/>
                    <a:lstStyle/>
                    <a:p>
                      <a:pPr algn="dist">
                        <a:spcAft>
                          <a:spcPts val="0"/>
                        </a:spcAft>
                        <a:tabLst>
                          <a:tab pos="17780" algn="l"/>
                          <a:tab pos="90170" algn="l"/>
                          <a:tab pos="702310" algn="r"/>
                          <a:tab pos="774065" algn="r"/>
                        </a:tabLst>
                      </a:pPr>
                      <a:r>
                        <a:rPr lang="en-GB"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dist">
                        <a:spcAft>
                          <a:spcPts val="0"/>
                        </a:spcAft>
                        <a:tabLst>
                          <a:tab pos="17780" algn="l"/>
                          <a:tab pos="53975" algn="l"/>
                          <a:tab pos="377825" algn="r"/>
                          <a:tab pos="414020" algn="r"/>
                        </a:tabLst>
                      </a:pPr>
                      <a:r>
                        <a:rPr lang="zh-TW" sz="1000" kern="100" spc="-30">
                          <a:effectLst/>
                          <a:latin typeface="Book Antiqua"/>
                          <a:ea typeface="標楷體"/>
                          <a:cs typeface="Times New Roman"/>
                        </a:rPr>
                        <a:t>直接銷售－</a:t>
                      </a:r>
                      <a:r>
                        <a:rPr lang="en-GB" sz="1000" kern="100" spc="-30">
                          <a:effectLst/>
                          <a:latin typeface="Book Antiqua"/>
                          <a:ea typeface="標楷體"/>
                          <a:cs typeface="Times New Roman"/>
                        </a:rPr>
                        <a:t/>
                      </a:r>
                      <a:br>
                        <a:rPr lang="en-GB" sz="1000" kern="100" spc="-30">
                          <a:effectLst/>
                          <a:latin typeface="Book Antiqua"/>
                          <a:ea typeface="標楷體"/>
                          <a:cs typeface="Times New Roman"/>
                        </a:rPr>
                      </a:br>
                      <a:r>
                        <a:rPr lang="zh-TW" sz="1000" kern="100" spc="-30">
                          <a:effectLst/>
                          <a:latin typeface="Book Antiqua"/>
                          <a:ea typeface="標楷體"/>
                          <a:cs typeface="Times New Roman"/>
                        </a:rPr>
                        <a:t>電子設備</a:t>
                      </a:r>
                      <a:endParaRPr lang="zh-TW" sz="1000" kern="100">
                        <a:effectLst/>
                        <a:latin typeface="Book Antiqua"/>
                        <a:ea typeface="標楷體"/>
                        <a:cs typeface="Times New Roman"/>
                      </a:endParaRPr>
                    </a:p>
                  </a:txBody>
                  <a:tcPr marL="17780" marR="177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dist">
                        <a:spcAft>
                          <a:spcPts val="0"/>
                        </a:spcAft>
                        <a:tabLst>
                          <a:tab pos="17780" algn="l"/>
                          <a:tab pos="90170" algn="l"/>
                          <a:tab pos="702310" algn="r"/>
                          <a:tab pos="774065" algn="r"/>
                        </a:tabLst>
                      </a:pPr>
                      <a:r>
                        <a:rPr lang="en-GB"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dist">
                        <a:spcAft>
                          <a:spcPts val="0"/>
                        </a:spcAft>
                        <a:tabLst>
                          <a:tab pos="17780" algn="l"/>
                          <a:tab pos="53975" algn="l"/>
                          <a:tab pos="377825" algn="r"/>
                          <a:tab pos="414020" algn="r"/>
                        </a:tabLst>
                      </a:pPr>
                      <a:r>
                        <a:rPr lang="zh-TW" sz="1000" kern="100">
                          <a:effectLst/>
                          <a:latin typeface="Book Antiqua"/>
                          <a:ea typeface="標楷體"/>
                          <a:cs typeface="Times New Roman"/>
                        </a:rPr>
                        <a:t>零售商－</a:t>
                      </a:r>
                      <a:r>
                        <a:rPr lang="en-GB" sz="1000" kern="100">
                          <a:effectLst/>
                          <a:latin typeface="Book Antiqua"/>
                          <a:ea typeface="標楷體"/>
                          <a:cs typeface="Times New Roman"/>
                        </a:rPr>
                        <a:t/>
                      </a:r>
                      <a:br>
                        <a:rPr lang="en-GB" sz="1000" kern="100">
                          <a:effectLst/>
                          <a:latin typeface="Book Antiqua"/>
                          <a:ea typeface="標楷體"/>
                          <a:cs typeface="Times New Roman"/>
                        </a:rPr>
                      </a:br>
                      <a:r>
                        <a:rPr lang="zh-TW" sz="1000" kern="100">
                          <a:effectLst/>
                          <a:latin typeface="Book Antiqua"/>
                          <a:ea typeface="標楷體"/>
                          <a:cs typeface="Times New Roman"/>
                        </a:rPr>
                        <a:t>休閒商品</a:t>
                      </a:r>
                    </a:p>
                  </a:txBody>
                  <a:tcPr marL="17780" marR="177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dist">
                        <a:spcAft>
                          <a:spcPts val="0"/>
                        </a:spcAft>
                        <a:tabLst>
                          <a:tab pos="17780" algn="l"/>
                          <a:tab pos="90170" algn="l"/>
                          <a:tab pos="702310" algn="r"/>
                          <a:tab pos="774065" algn="r"/>
                        </a:tabLst>
                      </a:pPr>
                      <a:r>
                        <a:rPr lang="en-GB"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dist">
                        <a:spcAft>
                          <a:spcPts val="0"/>
                        </a:spcAft>
                        <a:tabLst>
                          <a:tab pos="17780" algn="l"/>
                          <a:tab pos="53975" algn="l"/>
                          <a:tab pos="377825" algn="r"/>
                          <a:tab pos="414020" algn="r"/>
                        </a:tabLst>
                      </a:pPr>
                      <a:r>
                        <a:rPr lang="zh-TW" sz="1000" kern="100">
                          <a:effectLst/>
                          <a:latin typeface="Book Antiqua"/>
                          <a:ea typeface="標楷體"/>
                          <a:cs typeface="Times New Roman"/>
                        </a:rPr>
                        <a:t>批發商－</a:t>
                      </a:r>
                      <a:r>
                        <a:rPr lang="en-GB" sz="1000" kern="100">
                          <a:effectLst/>
                          <a:latin typeface="Book Antiqua"/>
                          <a:ea typeface="標楷體"/>
                          <a:cs typeface="Times New Roman"/>
                        </a:rPr>
                        <a:t/>
                      </a:r>
                      <a:br>
                        <a:rPr lang="en-GB" sz="1000" kern="100">
                          <a:effectLst/>
                          <a:latin typeface="Book Antiqua"/>
                          <a:ea typeface="標楷體"/>
                          <a:cs typeface="Times New Roman"/>
                        </a:rPr>
                      </a:br>
                      <a:r>
                        <a:rPr lang="zh-TW" sz="1000" kern="100">
                          <a:effectLst/>
                          <a:latin typeface="Book Antiqua"/>
                          <a:ea typeface="標楷體"/>
                          <a:cs typeface="Times New Roman"/>
                        </a:rPr>
                        <a:t>電子設備</a:t>
                      </a:r>
                    </a:p>
                  </a:txBody>
                  <a:tcPr marL="17780" marR="177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dist">
                        <a:spcAft>
                          <a:spcPts val="0"/>
                        </a:spcAft>
                        <a:tabLst>
                          <a:tab pos="17780" algn="l"/>
                          <a:tab pos="90170" algn="l"/>
                          <a:tab pos="702310" algn="r"/>
                          <a:tab pos="774065" algn="r"/>
                        </a:tabLst>
                      </a:pPr>
                      <a:r>
                        <a:rPr lang="en-GB"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dist">
                        <a:spcAft>
                          <a:spcPts val="0"/>
                        </a:spcAft>
                        <a:tabLst>
                          <a:tab pos="17780" algn="l"/>
                          <a:tab pos="53975" algn="l"/>
                          <a:tab pos="377825" algn="r"/>
                          <a:tab pos="414020" algn="r"/>
                        </a:tabLst>
                      </a:pPr>
                      <a:r>
                        <a:rPr lang="zh-TW" sz="1000" kern="100">
                          <a:effectLst/>
                          <a:latin typeface="Book Antiqua"/>
                          <a:ea typeface="標楷體"/>
                          <a:cs typeface="Times New Roman"/>
                        </a:rPr>
                        <a:t>批發商－</a:t>
                      </a:r>
                      <a:r>
                        <a:rPr lang="en-GB" sz="1000" kern="100">
                          <a:effectLst/>
                          <a:latin typeface="Book Antiqua"/>
                          <a:ea typeface="標楷體"/>
                          <a:cs typeface="Times New Roman"/>
                        </a:rPr>
                        <a:t/>
                      </a:r>
                      <a:br>
                        <a:rPr lang="en-GB" sz="1000" kern="100">
                          <a:effectLst/>
                          <a:latin typeface="Book Antiqua"/>
                          <a:ea typeface="標楷體"/>
                          <a:cs typeface="Times New Roman"/>
                        </a:rPr>
                      </a:br>
                      <a:r>
                        <a:rPr lang="zh-TW" sz="1000" kern="100">
                          <a:effectLst/>
                          <a:latin typeface="Book Antiqua"/>
                          <a:ea typeface="標楷體"/>
                          <a:cs typeface="Times New Roman"/>
                        </a:rPr>
                        <a:t>休閒商品</a:t>
                      </a:r>
                    </a:p>
                  </a:txBody>
                  <a:tcPr marL="17780" marR="177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dist">
                        <a:spcAft>
                          <a:spcPts val="0"/>
                        </a:spcAft>
                        <a:tabLst>
                          <a:tab pos="17780" algn="l"/>
                          <a:tab pos="90170" algn="l"/>
                          <a:tab pos="702310" algn="r"/>
                          <a:tab pos="774065" algn="r"/>
                        </a:tabLst>
                      </a:pPr>
                      <a:r>
                        <a:rPr lang="en-GB"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dist">
                        <a:spcAft>
                          <a:spcPts val="0"/>
                        </a:spcAft>
                        <a:tabLst>
                          <a:tab pos="17780" algn="l"/>
                          <a:tab pos="53975" algn="l"/>
                          <a:tab pos="377825" algn="r"/>
                          <a:tab pos="414020" algn="r"/>
                        </a:tabLst>
                      </a:pPr>
                      <a:r>
                        <a:rPr lang="zh-TW" sz="1000" kern="100" spc="-30">
                          <a:effectLst/>
                          <a:latin typeface="Book Antiqua"/>
                          <a:ea typeface="標楷體"/>
                          <a:cs typeface="Times New Roman"/>
                        </a:rPr>
                        <a:t>網路銷售－</a:t>
                      </a:r>
                      <a:r>
                        <a:rPr lang="en-GB" sz="1000" kern="100" spc="-30">
                          <a:effectLst/>
                          <a:latin typeface="Book Antiqua"/>
                          <a:ea typeface="標楷體"/>
                          <a:cs typeface="Times New Roman"/>
                        </a:rPr>
                        <a:t/>
                      </a:r>
                      <a:br>
                        <a:rPr lang="en-GB" sz="1000" kern="100" spc="-30">
                          <a:effectLst/>
                          <a:latin typeface="Book Antiqua"/>
                          <a:ea typeface="標楷體"/>
                          <a:cs typeface="Times New Roman"/>
                        </a:rPr>
                      </a:br>
                      <a:r>
                        <a:rPr lang="zh-TW" sz="1000" kern="100" spc="-30">
                          <a:effectLst/>
                          <a:latin typeface="Book Antiqua"/>
                          <a:ea typeface="標楷體"/>
                          <a:cs typeface="Times New Roman"/>
                        </a:rPr>
                        <a:t>電子設備</a:t>
                      </a:r>
                      <a:endParaRPr lang="zh-TW" sz="1000" kern="100">
                        <a:effectLst/>
                        <a:latin typeface="Book Antiqua"/>
                        <a:ea typeface="標楷體"/>
                        <a:cs typeface="Times New Roman"/>
                      </a:endParaRPr>
                    </a:p>
                  </a:txBody>
                  <a:tcPr marL="17780" marR="177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dist">
                        <a:spcAft>
                          <a:spcPts val="0"/>
                        </a:spcAft>
                        <a:tabLst>
                          <a:tab pos="17780" algn="l"/>
                          <a:tab pos="90170" algn="l"/>
                          <a:tab pos="702310" algn="r"/>
                          <a:tab pos="774065" algn="r"/>
                        </a:tabLst>
                      </a:pPr>
                      <a:r>
                        <a:rPr lang="en-GB"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dist">
                        <a:spcAft>
                          <a:spcPts val="0"/>
                        </a:spcAft>
                        <a:tabLst>
                          <a:tab pos="17780" algn="l"/>
                          <a:tab pos="53975" algn="l"/>
                          <a:tab pos="377825" algn="r"/>
                          <a:tab pos="414020" algn="r"/>
                        </a:tabLst>
                      </a:pPr>
                      <a:r>
                        <a:rPr lang="zh-TW" sz="1000" kern="100">
                          <a:effectLst/>
                          <a:latin typeface="Book Antiqua"/>
                          <a:ea typeface="標楷體"/>
                          <a:cs typeface="Times New Roman"/>
                        </a:rPr>
                        <a:t>電腦軟體</a:t>
                      </a:r>
                    </a:p>
                  </a:txBody>
                  <a:tcPr marL="17780" marR="177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dist">
                        <a:spcAft>
                          <a:spcPts val="0"/>
                        </a:spcAft>
                        <a:tabLst>
                          <a:tab pos="17780" algn="l"/>
                          <a:tab pos="90170" algn="l"/>
                          <a:tab pos="702310" algn="r"/>
                          <a:tab pos="774065" algn="r"/>
                        </a:tabLst>
                      </a:pPr>
                      <a:r>
                        <a:rPr lang="en-GB"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dist">
                        <a:spcAft>
                          <a:spcPts val="0"/>
                        </a:spcAft>
                        <a:tabLst>
                          <a:tab pos="17780" algn="l"/>
                          <a:tab pos="53975" algn="l"/>
                          <a:tab pos="377825" algn="r"/>
                          <a:tab pos="414020" algn="r"/>
                        </a:tabLst>
                      </a:pPr>
                      <a:r>
                        <a:rPr lang="zh-TW" sz="1000" kern="100">
                          <a:effectLst/>
                          <a:latin typeface="Book Antiqua"/>
                          <a:ea typeface="標楷體"/>
                          <a:cs typeface="Times New Roman"/>
                        </a:rPr>
                        <a:t>建造</a:t>
                      </a:r>
                    </a:p>
                  </a:txBody>
                  <a:tcPr marL="17780" marR="177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dist">
                        <a:spcAft>
                          <a:spcPts val="0"/>
                        </a:spcAft>
                        <a:tabLst>
                          <a:tab pos="17780" algn="l"/>
                          <a:tab pos="90170" algn="l"/>
                          <a:tab pos="702310" algn="r"/>
                          <a:tab pos="774065" algn="r"/>
                        </a:tabLst>
                      </a:pPr>
                      <a:r>
                        <a:rPr lang="en-GB"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dist">
                        <a:spcAft>
                          <a:spcPts val="0"/>
                        </a:spcAft>
                        <a:tabLst>
                          <a:tab pos="17780" algn="l"/>
                          <a:tab pos="53975" algn="l"/>
                          <a:tab pos="377825" algn="r"/>
                          <a:tab pos="414020" algn="r"/>
                        </a:tabLst>
                      </a:pPr>
                      <a:r>
                        <a:rPr lang="zh-TW" sz="1000" kern="100">
                          <a:effectLst/>
                          <a:latin typeface="Book Antiqua"/>
                          <a:ea typeface="標楷體"/>
                          <a:cs typeface="Times New Roman"/>
                        </a:rPr>
                        <a:t>總計</a:t>
                      </a:r>
                    </a:p>
                  </a:txBody>
                  <a:tcPr marL="17780" marR="17780" marT="0" marB="0" anchor="b">
                    <a:lnL>
                      <a:noFill/>
                    </a:lnL>
                    <a:lnR>
                      <a:noFill/>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en-US" sz="1000" u="sng" kern="100">
                          <a:effectLst/>
                          <a:latin typeface="Book Antiqua"/>
                          <a:ea typeface="標楷體"/>
                          <a:cs typeface="Times New Roman"/>
                        </a:rPr>
                        <a:t>102</a:t>
                      </a:r>
                      <a:r>
                        <a:rPr lang="zh-TW" sz="1000" u="sng" kern="100">
                          <a:effectLst/>
                          <a:latin typeface="Book Antiqua"/>
                          <a:ea typeface="標楷體"/>
                          <a:cs typeface="Times New Roman"/>
                        </a:rPr>
                        <a:t>年</a:t>
                      </a:r>
                      <a:r>
                        <a:rPr lang="en-US" sz="1000" u="sng" kern="100">
                          <a:effectLst/>
                          <a:latin typeface="Book Antiqua"/>
                          <a:ea typeface="標楷體"/>
                          <a:cs typeface="Times New Roman"/>
                        </a:rPr>
                        <a:t>1</a:t>
                      </a:r>
                      <a:r>
                        <a:rPr lang="zh-TW" sz="1000" u="sng" kern="100">
                          <a:effectLst/>
                          <a:latin typeface="Book Antiqua"/>
                          <a:ea typeface="標楷體"/>
                          <a:cs typeface="Times New Roman"/>
                        </a:rPr>
                        <a:t>月</a:t>
                      </a:r>
                      <a:r>
                        <a:rPr lang="en-US" sz="1000" u="sng" kern="100">
                          <a:effectLst/>
                          <a:latin typeface="Book Antiqua"/>
                          <a:ea typeface="標楷體"/>
                          <a:cs typeface="Times New Roman"/>
                        </a:rPr>
                        <a:t>1</a:t>
                      </a:r>
                      <a:r>
                        <a:rPr lang="zh-TW" sz="1000" u="sng" kern="100">
                          <a:effectLst/>
                          <a:latin typeface="Book Antiqua"/>
                          <a:ea typeface="標楷體"/>
                          <a:cs typeface="Times New Roman"/>
                        </a:rPr>
                        <a:t>日至</a:t>
                      </a:r>
                      <a:r>
                        <a:rPr lang="en-US" sz="1000" u="sng" kern="100">
                          <a:effectLst/>
                          <a:latin typeface="Book Antiqua"/>
                          <a:ea typeface="標楷體"/>
                          <a:cs typeface="Times New Roman"/>
                        </a:rPr>
                        <a:t>6</a:t>
                      </a:r>
                      <a:r>
                        <a:rPr lang="zh-TW" sz="1000" u="sng" kern="100">
                          <a:effectLst/>
                          <a:latin typeface="Book Antiqua"/>
                          <a:ea typeface="標楷體"/>
                          <a:cs typeface="Times New Roman"/>
                        </a:rPr>
                        <a:t>月</a:t>
                      </a:r>
                      <a:r>
                        <a:rPr lang="en-US" sz="1000" u="sng" kern="100">
                          <a:effectLst/>
                          <a:latin typeface="Book Antiqua"/>
                          <a:ea typeface="標楷體"/>
                          <a:cs typeface="Times New Roman"/>
                        </a:rPr>
                        <a:t>30</a:t>
                      </a:r>
                      <a:r>
                        <a:rPr lang="zh-TW" sz="1000" u="sng" kern="100">
                          <a:effectLst/>
                          <a:latin typeface="Book Antiqua"/>
                          <a:ea typeface="標楷體"/>
                          <a:cs typeface="Times New Roman"/>
                        </a:rPr>
                        <a:t>日</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w="12700" cap="flat" cmpd="sng" algn="ctr">
                      <a:solidFill>
                        <a:srgbClr val="000000"/>
                      </a:solidFill>
                      <a:prstDash val="solid"/>
                      <a:round/>
                      <a:headEnd type="none" w="med" len="med"/>
                      <a:tailEnd type="none" w="med" len="med"/>
                    </a:lnT>
                    <a:lnB>
                      <a:noFill/>
                    </a:lnB>
                  </a:tcPr>
                </a:tc>
              </a:tr>
              <a:tr h="0">
                <a:tc>
                  <a:txBody>
                    <a:bodyPr/>
                    <a:lstStyle/>
                    <a:p>
                      <a:pPr marL="107950" indent="-107950" algn="just">
                        <a:spcAft>
                          <a:spcPts val="0"/>
                        </a:spcAft>
                        <a:tabLst>
                          <a:tab pos="612140" algn="l"/>
                        </a:tabLst>
                      </a:pPr>
                      <a:r>
                        <a:rPr lang="zh-TW" sz="1000" kern="100">
                          <a:effectLst/>
                          <a:latin typeface="Book Antiqua"/>
                          <a:ea typeface="標楷體"/>
                          <a:cs typeface="Times New Roman"/>
                        </a:rPr>
                        <a:t>來自外部客戶收入</a:t>
                      </a:r>
                    </a:p>
                  </a:txBody>
                  <a:tcPr marL="17780" marR="17780" marT="0" marB="0">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r>
              <a:tr h="0">
                <a:tc>
                  <a:txBody>
                    <a:bodyPr/>
                    <a:lstStyle/>
                    <a:p>
                      <a:pPr marL="107950" indent="-107950" algn="just">
                        <a:spcAft>
                          <a:spcPts val="0"/>
                        </a:spcAft>
                        <a:tabLst>
                          <a:tab pos="612140" algn="l"/>
                        </a:tabLst>
                      </a:pPr>
                      <a:r>
                        <a:rPr lang="zh-TW" sz="1000" kern="100">
                          <a:effectLst/>
                          <a:latin typeface="Book Antiqua"/>
                          <a:ea typeface="標楷體"/>
                          <a:cs typeface="Times New Roman"/>
                        </a:rPr>
                        <a:t>部門間收入</a:t>
                      </a:r>
                    </a:p>
                  </a:txBody>
                  <a:tcPr marL="17780" marR="17780" marT="0" marB="0">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sng"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sng"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sng"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sng"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sng"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sng"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sng"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sng"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r>
              <a:tr h="0">
                <a:tc>
                  <a:txBody>
                    <a:bodyPr/>
                    <a:lstStyle/>
                    <a:p>
                      <a:pPr marL="107950" indent="-107950" algn="just">
                        <a:spcAft>
                          <a:spcPts val="0"/>
                        </a:spcAft>
                        <a:tabLst>
                          <a:tab pos="612140" algn="l"/>
                        </a:tabLst>
                      </a:pPr>
                      <a:r>
                        <a:rPr lang="zh-TW" sz="1000" kern="100">
                          <a:effectLst/>
                          <a:latin typeface="Book Antiqua"/>
                          <a:ea typeface="標楷體"/>
                          <a:cs typeface="Times New Roman"/>
                        </a:rPr>
                        <a:t>部門收入</a:t>
                      </a:r>
                    </a:p>
                  </a:txBody>
                  <a:tcPr marL="17780" marR="17780" marT="0" marB="0">
                    <a:lnL>
                      <a:noFill/>
                    </a:lnL>
                    <a:lnR>
                      <a:noFill/>
                    </a:lnR>
                    <a:lnT>
                      <a:noFill/>
                    </a:lnT>
                    <a:lnB>
                      <a:noFill/>
                    </a:lnB>
                  </a:tcPr>
                </a:tc>
                <a:tc>
                  <a:txBody>
                    <a:bodyPr/>
                    <a:lstStyle/>
                    <a:p>
                      <a:pPr algn="just">
                        <a:spcAft>
                          <a:spcPts val="0"/>
                        </a:spcAf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sng"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r>
              <a:tr h="0">
                <a:tc>
                  <a:txBody>
                    <a:bodyPr/>
                    <a:lstStyle/>
                    <a:p>
                      <a:pPr marL="107950" indent="-107950" algn="just">
                        <a:spcAft>
                          <a:spcPts val="0"/>
                        </a:spcAft>
                      </a:pPr>
                      <a:r>
                        <a:rPr lang="zh-TW" sz="1000" kern="100">
                          <a:effectLst/>
                          <a:latin typeface="Book Antiqua"/>
                          <a:ea typeface="標楷體"/>
                          <a:cs typeface="Times New Roman"/>
                        </a:rPr>
                        <a:t>內部沖銷</a:t>
                      </a:r>
                    </a:p>
                  </a:txBody>
                  <a:tcPr marL="17780" marR="17780" marT="0" marB="0">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dirty="0">
                          <a:effectLst/>
                          <a:latin typeface="Book Antiqua"/>
                          <a:ea typeface="標楷體"/>
                          <a:cs typeface="Times New Roman"/>
                        </a:rPr>
                        <a:t>	(	</a:t>
                      </a:r>
                      <a:r>
                        <a:rPr lang="en-US" sz="1000" u="sng" kern="100" dirty="0">
                          <a:effectLst/>
                          <a:latin typeface="Book Antiqua"/>
                          <a:ea typeface="標楷體"/>
                          <a:cs typeface="Times New Roman"/>
                        </a:rPr>
                        <a:t>	</a:t>
                      </a:r>
                      <a:r>
                        <a:rPr lang="en-US" sz="1000" kern="100" dirty="0" smtClean="0">
                          <a:effectLst/>
                          <a:latin typeface="Book Antiqua"/>
                          <a:ea typeface="標楷體"/>
                          <a:cs typeface="Times New Roman"/>
                        </a:rPr>
                        <a:t>)</a:t>
                      </a:r>
                      <a:endParaRPr lang="zh-TW" sz="1000" kern="100" dirty="0">
                        <a:effectLst/>
                        <a:latin typeface="Book Antiqua"/>
                        <a:ea typeface="標楷體"/>
                        <a:cs typeface="Times New Roman"/>
                      </a:endParaRPr>
                    </a:p>
                  </a:txBody>
                  <a:tcPr marL="17780" marR="17780" marT="0" marB="0" anchor="b">
                    <a:lnL>
                      <a:noFill/>
                    </a:lnL>
                    <a:lnR>
                      <a:noFill/>
                    </a:lnR>
                    <a:lnT>
                      <a:noFill/>
                    </a:lnT>
                    <a:lnB>
                      <a:noFill/>
                    </a:lnB>
                  </a:tcPr>
                </a:tc>
              </a:tr>
              <a:tr h="0">
                <a:tc>
                  <a:txBody>
                    <a:bodyPr/>
                    <a:lstStyle/>
                    <a:p>
                      <a:pPr marL="107950" indent="-107950" algn="just">
                        <a:spcAft>
                          <a:spcPts val="0"/>
                        </a:spcAft>
                      </a:pPr>
                      <a:r>
                        <a:rPr lang="zh-TW" sz="1000" kern="100">
                          <a:effectLst/>
                          <a:latin typeface="Book Antiqua"/>
                          <a:ea typeface="標楷體"/>
                          <a:cs typeface="Times New Roman"/>
                        </a:rPr>
                        <a:t>合併收入</a:t>
                      </a:r>
                    </a:p>
                  </a:txBody>
                  <a:tcPr marL="17780" marR="17780" marT="0" marB="0">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sng"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r>
              <a:tr h="0">
                <a:tc>
                  <a:txBody>
                    <a:bodyPr/>
                    <a:lstStyle/>
                    <a:p>
                      <a:pPr marL="107950" indent="-107950" algn="just">
                        <a:spcAft>
                          <a:spcPts val="0"/>
                        </a:spcAft>
                        <a:tabLst>
                          <a:tab pos="612140" algn="l"/>
                        </a:tabLst>
                      </a:pPr>
                      <a:r>
                        <a:rPr lang="zh-TW" sz="1000" kern="100">
                          <a:effectLst/>
                          <a:latin typeface="Book Antiqua"/>
                          <a:ea typeface="標楷體"/>
                          <a:cs typeface="Times New Roman"/>
                        </a:rPr>
                        <a:t>部門損益</a:t>
                      </a:r>
                    </a:p>
                  </a:txBody>
                  <a:tcPr marL="17780" marR="17780" marT="0" marB="0">
                    <a:lnL>
                      <a:noFill/>
                    </a:lnL>
                    <a:lnR>
                      <a:noFill/>
                    </a:lnR>
                    <a:lnT>
                      <a:noFill/>
                    </a:lnT>
                    <a:lnB>
                      <a:noFill/>
                    </a:lnB>
                  </a:tcPr>
                </a:tc>
                <a:tc>
                  <a:txBody>
                    <a:bodyPr/>
                    <a:lstStyle/>
                    <a:p>
                      <a:pPr algn="just">
                        <a:spcAft>
                          <a:spcPts val="0"/>
                        </a:spcAf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u="none" strike="noStrike"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r>
              <a:tr h="0">
                <a:tc>
                  <a:txBody>
                    <a:bodyPr/>
                    <a:lstStyle/>
                    <a:p>
                      <a:pPr marL="107950" indent="-107950" algn="just">
                        <a:spcAft>
                          <a:spcPts val="0"/>
                        </a:spcAft>
                        <a:tabLst>
                          <a:tab pos="612140" algn="l"/>
                        </a:tabLst>
                      </a:pPr>
                      <a:r>
                        <a:rPr lang="zh-TW" sz="1000" kern="100">
                          <a:effectLst/>
                          <a:latin typeface="Book Antiqua"/>
                          <a:ea typeface="標楷體"/>
                          <a:cs typeface="Times New Roman"/>
                        </a:rPr>
                        <a:t>採權益法之關聯企業損益份額</a:t>
                      </a:r>
                    </a:p>
                  </a:txBody>
                  <a:tcPr marL="17780" marR="17780" marT="0" marB="0">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r>
              <a:tr h="0">
                <a:tc>
                  <a:txBody>
                    <a:bodyPr/>
                    <a:lstStyle/>
                    <a:p>
                      <a:pPr marL="107950" indent="-107950" algn="just">
                        <a:spcAft>
                          <a:spcPts val="0"/>
                        </a:spcAft>
                        <a:tabLst>
                          <a:tab pos="612140" algn="l"/>
                        </a:tabLst>
                      </a:pPr>
                      <a:r>
                        <a:rPr lang="zh-TW" sz="1000" kern="100">
                          <a:effectLst/>
                          <a:latin typeface="Book Antiqua"/>
                          <a:ea typeface="標楷體"/>
                          <a:cs typeface="Times New Roman"/>
                        </a:rPr>
                        <a:t>採權益法之聯合控制個體損益份額</a:t>
                      </a:r>
                    </a:p>
                  </a:txBody>
                  <a:tcPr marL="17780" marR="17780" marT="0" marB="0">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r>
              <a:tr h="0">
                <a:tc>
                  <a:txBody>
                    <a:bodyPr/>
                    <a:lstStyle/>
                    <a:p>
                      <a:pPr marL="107950" indent="-107950" algn="just">
                        <a:spcAft>
                          <a:spcPts val="0"/>
                        </a:spcAft>
                      </a:pPr>
                      <a:r>
                        <a:rPr lang="zh-TW" sz="1000" kern="100" dirty="0">
                          <a:effectLst/>
                          <a:latin typeface="Book Antiqua"/>
                          <a:ea typeface="標楷體"/>
                          <a:cs typeface="Times New Roman"/>
                        </a:rPr>
                        <a:t>繼續營業單位稅前淨利</a:t>
                      </a:r>
                    </a:p>
                  </a:txBody>
                  <a:tcPr marL="17780" marR="17780" marT="0" marB="0">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effectLst/>
                          <a:latin typeface="Book Antiqua"/>
                          <a:ea typeface="標楷體"/>
                          <a:cs typeface="Times New Roman"/>
                        </a:rPr>
                        <a:t>		</a:t>
                      </a:r>
                      <a:r>
                        <a:rPr lang="en-US" sz="1000" u="dbl"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r>
              <a:tr h="0">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90170" algn="l"/>
                          <a:tab pos="702310" algn="r"/>
                          <a:tab pos="774065"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a:solidFill>
                            <a:srgbClr val="0C2577"/>
                          </a:solidFill>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pPr>
                      <a:r>
                        <a:rPr lang="en-US" sz="1000" kern="100">
                          <a:effectLst/>
                          <a:latin typeface="Book Antiqua"/>
                          <a:ea typeface="標楷體"/>
                          <a:cs typeface="Times New Roman"/>
                        </a:rPr>
                        <a:t> </a:t>
                      </a:r>
                      <a:endParaRPr lang="zh-TW" sz="1000" kern="100">
                        <a:effectLst/>
                        <a:latin typeface="Book Antiqua"/>
                        <a:ea typeface="標楷體"/>
                        <a:cs typeface="Times New Roman"/>
                      </a:endParaRPr>
                    </a:p>
                  </a:txBody>
                  <a:tcPr marL="17780" marR="17780" marT="0" marB="0" anchor="b">
                    <a:lnL>
                      <a:noFill/>
                    </a:lnL>
                    <a:lnR>
                      <a:noFill/>
                    </a:lnR>
                    <a:lnT>
                      <a:noFill/>
                    </a:lnT>
                    <a:lnB>
                      <a:noFill/>
                    </a:lnB>
                  </a:tcPr>
                </a:tc>
                <a:tc>
                  <a:txBody>
                    <a:bodyPr/>
                    <a:lstStyle/>
                    <a:p>
                      <a:pPr algn="just">
                        <a:spcAft>
                          <a:spcPts val="0"/>
                        </a:spcAft>
                        <a:tabLst>
                          <a:tab pos="17780" algn="l"/>
                          <a:tab pos="53975" algn="l"/>
                          <a:tab pos="377825" algn="r"/>
                          <a:tab pos="414020" algn="r"/>
                        </a:tabLst>
                      </a:pPr>
                      <a:r>
                        <a:rPr lang="en-US" sz="1000" kern="100" dirty="0">
                          <a:solidFill>
                            <a:srgbClr val="0C2577"/>
                          </a:solidFill>
                          <a:effectLst/>
                          <a:latin typeface="Book Antiqua"/>
                          <a:ea typeface="標楷體"/>
                          <a:cs typeface="Times New Roman"/>
                        </a:rPr>
                        <a:t> </a:t>
                      </a:r>
                      <a:endParaRPr lang="zh-TW" sz="1000" kern="100" dirty="0">
                        <a:effectLst/>
                        <a:latin typeface="Book Antiqua"/>
                        <a:ea typeface="標楷體"/>
                        <a:cs typeface="Times New Roman"/>
                      </a:endParaRPr>
                    </a:p>
                  </a:txBody>
                  <a:tcPr marL="17780" marR="17780" marT="0" marB="0" anchor="b">
                    <a:lnL>
                      <a:noFill/>
                    </a:lnL>
                    <a:lnR>
                      <a:noFill/>
                    </a:lnR>
                    <a:lnT>
                      <a:noFill/>
                    </a:lnT>
                    <a:lnB>
                      <a:noFill/>
                    </a:lnB>
                  </a:tcPr>
                </a:tc>
              </a:tr>
            </a:tbl>
          </a:graphicData>
        </a:graphic>
      </p:graphicFrame>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530" y="4413573"/>
            <a:ext cx="5616624"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直線接點 7"/>
          <p:cNvCxnSpPr/>
          <p:nvPr/>
        </p:nvCxnSpPr>
        <p:spPr>
          <a:xfrm>
            <a:off x="329121" y="1106923"/>
            <a:ext cx="1244489" cy="0"/>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a:off x="329121" y="1438722"/>
            <a:ext cx="1244489" cy="0"/>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a:off x="324505" y="1097615"/>
            <a:ext cx="0" cy="323415"/>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4" name="直線接點 13"/>
          <p:cNvCxnSpPr/>
          <p:nvPr/>
        </p:nvCxnSpPr>
        <p:spPr>
          <a:xfrm>
            <a:off x="1573610" y="1115307"/>
            <a:ext cx="0" cy="323415"/>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1862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微軟正黑體" pitchFamily="34" charset="-120"/>
              </a:rPr>
              <a:t>營業外收入及支出包括哪些呢</a:t>
            </a:r>
            <a:r>
              <a:rPr lang="en-US" altLang="zh-TW" b="1" dirty="0" smtClean="0">
                <a:latin typeface="微軟正黑體" pitchFamily="34" charset="-120"/>
              </a:rPr>
              <a:t>?</a:t>
            </a:r>
            <a:endParaRPr lang="zh-TW" altLang="en-US" b="1" dirty="0">
              <a:latin typeface="微軟正黑體" pitchFamily="34" charset="-120"/>
            </a:endParaRP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1350975951"/>
              </p:ext>
            </p:extLst>
          </p:nvPr>
        </p:nvGraphicFramePr>
        <p:xfrm>
          <a:off x="349475" y="1222698"/>
          <a:ext cx="4680520" cy="5916601"/>
        </p:xfrm>
        <a:graphic>
          <a:graphicData uri="http://schemas.openxmlformats.org/drawingml/2006/table">
            <a:tbl>
              <a:tblPr/>
              <a:tblGrid>
                <a:gridCol w="291650"/>
                <a:gridCol w="500981"/>
                <a:gridCol w="105840"/>
                <a:gridCol w="3782049"/>
              </a:tblGrid>
              <a:tr h="198121">
                <a:tc>
                  <a:txBody>
                    <a:bodyPr/>
                    <a:lstStyle/>
                    <a:p>
                      <a:pPr algn="l" fontAlgn="ctr"/>
                      <a:r>
                        <a:rPr lang="en-US" altLang="zh-TW" sz="1100" b="0" i="0" u="none" strike="noStrike" dirty="0">
                          <a:effectLst/>
                          <a:latin typeface="新細明體"/>
                        </a:rPr>
                        <a:t>7000</a:t>
                      </a:r>
                    </a:p>
                  </a:txBody>
                  <a:tcPr marL="0" marR="0" marT="0" marB="0" anchor="ctr">
                    <a:lnL>
                      <a:noFill/>
                    </a:lnL>
                    <a:lnR>
                      <a:noFill/>
                    </a:lnR>
                    <a:lnT>
                      <a:noFill/>
                    </a:lnT>
                    <a:lnB>
                      <a:noFill/>
                    </a:lnB>
                    <a:solidFill>
                      <a:schemeClr val="bg1">
                        <a:lumMod val="95000"/>
                      </a:schemeClr>
                    </a:solidFill>
                  </a:tcPr>
                </a:tc>
                <a:tc gridSpan="3">
                  <a:txBody>
                    <a:bodyPr/>
                    <a:lstStyle/>
                    <a:p>
                      <a:pPr algn="l" fontAlgn="ctr"/>
                      <a:r>
                        <a:rPr lang="zh-TW" altLang="en-US" sz="1100" b="0" i="0" u="none" strike="noStrike" dirty="0">
                          <a:effectLst/>
                          <a:latin typeface="新細明體"/>
                        </a:rPr>
                        <a:t>   營業外收入及支出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c hMerge="1">
                  <a:txBody>
                    <a:bodyPr/>
                    <a:lstStyle/>
                    <a:p>
                      <a:endParaRPr lang="zh-TW" altLang="en-US"/>
                    </a:p>
                  </a:txBody>
                  <a:tcPr/>
                </a:tc>
                <a:tc hMerge="1">
                  <a:txBody>
                    <a:bodyPr/>
                    <a:lstStyle/>
                    <a:p>
                      <a:endParaRPr lang="zh-TW" altLang="en-US"/>
                    </a:p>
                  </a:txBody>
                  <a:tcPr/>
                </a:tc>
              </a:tr>
              <a:tr h="198121">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l" fontAlgn="ctr"/>
                      <a:r>
                        <a:rPr lang="zh-TW" altLang="en-US" sz="1100" b="0" i="0" u="none" strike="noStrike" dirty="0">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dirty="0">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7010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其他收入</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7020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其他利益及損失</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7050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財務成本</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98121">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7060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採用權益法認列之關聯企業及合資損益之份額</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98121">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7100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利息收入</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7110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租金收入</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7120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權利金收入</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7130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股利收入</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7140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廉價購買利益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7150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手續費收入</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98121">
                <a:tc>
                  <a:txBody>
                    <a:bodyPr/>
                    <a:lstStyle/>
                    <a:p>
                      <a:pPr algn="l" fontAlgn="ctr"/>
                      <a:endParaRPr lang="zh-TW" altLang="en-US" sz="1100" b="0" i="0" u="none" strike="noStrike">
                        <a:effectLst/>
                        <a:latin typeface="新細明體"/>
                      </a:endParaRPr>
                    </a:p>
                  </a:txBody>
                  <a:tcPr marL="0" marR="0" marT="0" marB="0" anchor="ctr">
                    <a:lnL>
                      <a:noFill/>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7160</a:t>
                      </a:r>
                    </a:p>
                  </a:txBody>
                  <a:tcPr marL="0" marR="0" marT="0" marB="0" anchor="ctr">
                    <a:lnL>
                      <a:noFill/>
                    </a:lnL>
                    <a:lnR>
                      <a:noFill/>
                    </a:lnR>
                    <a:lnT>
                      <a:noFill/>
                    </a:lnT>
                    <a:lnB>
                      <a:noFill/>
                    </a:lnB>
                    <a:solidFill>
                      <a:schemeClr val="bg1">
                        <a:lumMod val="95000"/>
                      </a:schemeClr>
                    </a:solidFill>
                  </a:tcPr>
                </a:tc>
                <a:tc>
                  <a:txBody>
                    <a:bodyPr/>
                    <a:lstStyle/>
                    <a:p>
                      <a:pPr algn="l" fontAlgn="ctr"/>
                      <a:endParaRPr lang="zh-TW" altLang="en-US" sz="1100" b="0" i="0" u="none" strike="noStrike">
                        <a:effectLst/>
                        <a:latin typeface="新細明體"/>
                      </a:endParaRP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違約金收入</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7170</a:t>
                      </a:r>
                    </a:p>
                  </a:txBody>
                  <a:tcPr marL="0" marR="0" marT="0" marB="0" anchor="ctr">
                    <a:lnL>
                      <a:noFill/>
                    </a:lnL>
                    <a:lnR>
                      <a:noFill/>
                    </a:lnR>
                    <a:lnT>
                      <a:noFill/>
                    </a:lnT>
                    <a:lnB>
                      <a:noFill/>
                    </a:lnB>
                    <a:solidFill>
                      <a:schemeClr val="bg1">
                        <a:lumMod val="95000"/>
                      </a:schemeClr>
                    </a:solidFill>
                  </a:tcPr>
                </a:tc>
                <a:tc>
                  <a:txBody>
                    <a:bodyPr/>
                    <a:lstStyle/>
                    <a:p>
                      <a:pPr algn="l" fontAlgn="ctr"/>
                      <a:endParaRPr lang="zh-TW" altLang="en-US" sz="1100" b="0" i="0" u="none" strike="noStrike">
                        <a:effectLst/>
                        <a:latin typeface="新細明體"/>
                      </a:endParaRP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歸墊收入</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7175</a:t>
                      </a:r>
                    </a:p>
                  </a:txBody>
                  <a:tcPr marL="0" marR="0" marT="0" marB="0" anchor="ctr">
                    <a:lnL>
                      <a:noFill/>
                    </a:lnL>
                    <a:lnR>
                      <a:noFill/>
                    </a:lnR>
                    <a:lnT>
                      <a:noFill/>
                    </a:lnT>
                    <a:lnB>
                      <a:noFill/>
                    </a:lnB>
                    <a:solidFill>
                      <a:schemeClr val="bg1">
                        <a:lumMod val="95000"/>
                      </a:schemeClr>
                    </a:solidFill>
                  </a:tcPr>
                </a:tc>
                <a:tc>
                  <a:txBody>
                    <a:bodyPr/>
                    <a:lstStyle/>
                    <a:p>
                      <a:pPr algn="l" fontAlgn="ctr"/>
                      <a:endParaRPr lang="zh-TW" altLang="en-US" sz="1100" b="0" i="0" u="none" strike="noStrike">
                        <a:effectLst/>
                        <a:latin typeface="新細明體"/>
                      </a:endParaRP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壞帳轉回利益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7180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沖銷逾期應付款利益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7190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dirty="0">
                          <a:effectLst/>
                          <a:latin typeface="新細明體"/>
                        </a:rPr>
                        <a:t>其他收入</a:t>
                      </a:r>
                      <a:r>
                        <a:rPr lang="en-US" altLang="zh-TW" sz="1100" b="0" i="0" u="none" strike="noStrike" dirty="0">
                          <a:effectLst/>
                          <a:latin typeface="新細明體"/>
                        </a:rPr>
                        <a:t>-</a:t>
                      </a:r>
                      <a:r>
                        <a:rPr lang="zh-TW" altLang="en-US" sz="1100" b="0" i="0" u="none" strike="noStrike" dirty="0">
                          <a:effectLst/>
                          <a:latin typeface="新細明體"/>
                        </a:rPr>
                        <a:t>其他</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98121">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7210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處分不動產、廠房及設備利益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7215</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處分投資性不動產利益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7220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處分無形資產利益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7225</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處分投資利益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7230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外幣兌換利益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7235</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透過損益按公允價值衡量之金融資產</a:t>
                      </a:r>
                      <a:r>
                        <a:rPr lang="en-US" altLang="zh-TW" sz="1100" b="0" i="0" u="none" strike="noStrike">
                          <a:effectLst/>
                          <a:latin typeface="新細明體"/>
                        </a:rPr>
                        <a:t>(</a:t>
                      </a:r>
                      <a:r>
                        <a:rPr lang="zh-TW" altLang="en-US" sz="1100" b="0" i="0" u="none" strike="noStrike">
                          <a:effectLst/>
                          <a:latin typeface="新細明體"/>
                        </a:rPr>
                        <a:t>負債</a:t>
                      </a:r>
                      <a:r>
                        <a:rPr lang="en-US" altLang="zh-TW" sz="1100" b="0" i="0" u="none" strike="noStrike">
                          <a:effectLst/>
                          <a:latin typeface="新細明體"/>
                        </a:rPr>
                        <a:t>)</a:t>
                      </a:r>
                      <a:r>
                        <a:rPr lang="zh-TW" altLang="en-US" sz="1100" b="0" i="0" u="none" strike="noStrike">
                          <a:effectLst/>
                          <a:latin typeface="新細明體"/>
                        </a:rPr>
                        <a:t>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7245</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當期原始認列生物資產之利益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7250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生物資產當期公允價值減出售成本之變動之利益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7270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減損迴轉利益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7300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避險工具之利益</a:t>
                      </a:r>
                      <a:r>
                        <a:rPr lang="en-US" altLang="zh-TW" sz="1100" b="0" i="0" u="none" strike="noStrike">
                          <a:effectLst/>
                          <a:latin typeface="新細明體"/>
                        </a:rPr>
                        <a:t>-</a:t>
                      </a:r>
                      <a:r>
                        <a:rPr lang="zh-TW" altLang="en-US" sz="1100" b="0" i="0" u="none" strike="noStrike">
                          <a:effectLst/>
                          <a:latin typeface="新細明體"/>
                        </a:rPr>
                        <a:t>公允價值避險</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7305</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歸因於所規避風險之被避險項目之利益</a:t>
                      </a:r>
                      <a:r>
                        <a:rPr lang="en-US" altLang="zh-TW" sz="1100" b="0" i="0" u="none" strike="noStrike">
                          <a:effectLst/>
                          <a:latin typeface="新細明體"/>
                        </a:rPr>
                        <a:t>-</a:t>
                      </a:r>
                      <a:r>
                        <a:rPr lang="zh-TW" altLang="en-US" sz="1100" b="0" i="0" u="none" strike="noStrike">
                          <a:effectLst/>
                          <a:latin typeface="新細明體"/>
                        </a:rPr>
                        <a:t>公允價值避險</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7310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現金流量避險無效而認列於損益之利益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7315</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現金流量避險有效而自權益轉列之利益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r h="189115">
                <a:tc>
                  <a:txBody>
                    <a:bodyPr/>
                    <a:lstStyle/>
                    <a:p>
                      <a:pPr algn="l" fontAlgn="ctr"/>
                      <a:r>
                        <a:rPr lang="zh-TW" altLang="en-US" sz="1100" b="0" i="0" u="none" strike="noStrike">
                          <a:effectLst/>
                          <a:latin typeface="新細明體"/>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chemeClr val="bg1">
                        <a:lumMod val="95000"/>
                      </a:schemeClr>
                    </a:solidFill>
                  </a:tcPr>
                </a:tc>
                <a:tc>
                  <a:txBody>
                    <a:bodyPr/>
                    <a:lstStyle/>
                    <a:p>
                      <a:pPr algn="ctr" fontAlgn="ctr"/>
                      <a:r>
                        <a:rPr lang="en-US" altLang="zh-TW" sz="1100" b="0" i="0" u="none" strike="noStrike">
                          <a:effectLst/>
                          <a:latin typeface="新細明體"/>
                        </a:rPr>
                        <a:t>7320</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a:effectLst/>
                          <a:latin typeface="新細明體"/>
                        </a:rPr>
                        <a:t>　</a:t>
                      </a:r>
                    </a:p>
                  </a:txBody>
                  <a:tcPr marL="0" marR="0" marT="0" marB="0" anchor="ctr">
                    <a:lnL>
                      <a:noFill/>
                    </a:lnL>
                    <a:lnR>
                      <a:noFill/>
                    </a:lnR>
                    <a:lnT>
                      <a:noFill/>
                    </a:lnT>
                    <a:lnB>
                      <a:noFill/>
                    </a:lnB>
                    <a:solidFill>
                      <a:schemeClr val="bg1">
                        <a:lumMod val="95000"/>
                      </a:schemeClr>
                    </a:solidFill>
                  </a:tcPr>
                </a:tc>
                <a:tc>
                  <a:txBody>
                    <a:bodyPr/>
                    <a:lstStyle/>
                    <a:p>
                      <a:pPr algn="l" fontAlgn="ctr"/>
                      <a:r>
                        <a:rPr lang="zh-TW" altLang="en-US" sz="1100" b="0" i="0" u="none" strike="noStrike" dirty="0">
                          <a:effectLst/>
                          <a:latin typeface="新細明體"/>
                        </a:rPr>
                        <a:t>國外營運機構淨投資避險無效而認列於損益之利益</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chemeClr val="bg1">
                        <a:lumMod val="95000"/>
                      </a:schemeClr>
                    </a:solidFill>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2666736793"/>
              </p:ext>
            </p:extLst>
          </p:nvPr>
        </p:nvGraphicFramePr>
        <p:xfrm>
          <a:off x="5174010" y="1582738"/>
          <a:ext cx="4464496" cy="4867275"/>
        </p:xfrm>
        <a:graphic>
          <a:graphicData uri="http://schemas.openxmlformats.org/drawingml/2006/table">
            <a:tbl>
              <a:tblPr>
                <a:tableStyleId>{5C22544A-7EE6-4342-B048-85BDC9FD1C3A}</a:tableStyleId>
              </a:tblPr>
              <a:tblGrid>
                <a:gridCol w="509613"/>
                <a:gridCol w="25400"/>
                <a:gridCol w="3929483"/>
              </a:tblGrid>
              <a:tr h="200025">
                <a:tc>
                  <a:txBody>
                    <a:bodyPr/>
                    <a:lstStyle/>
                    <a:p>
                      <a:pPr algn="ctr" fontAlgn="ctr"/>
                      <a:r>
                        <a:rPr lang="en-US" altLang="zh-TW" sz="1200" u="none" strike="noStrike" dirty="0">
                          <a:effectLst/>
                        </a:rPr>
                        <a:t>7370</a:t>
                      </a:r>
                      <a:endParaRPr lang="en-US" altLang="zh-TW" sz="1200" b="0" i="0" u="none" strike="noStrike" dirty="0">
                        <a:effectLst/>
                        <a:latin typeface="新細明體"/>
                      </a:endParaRPr>
                    </a:p>
                  </a:txBody>
                  <a:tcPr marL="0" marR="0" marT="0" marB="0" anchor="ctr">
                    <a:solidFill>
                      <a:schemeClr val="bg1">
                        <a:lumMod val="95000"/>
                      </a:schemeClr>
                    </a:solidFill>
                  </a:tcPr>
                </a:tc>
                <a:tc gridSpan="2">
                  <a:txBody>
                    <a:bodyPr/>
                    <a:lstStyle/>
                    <a:p>
                      <a:pPr algn="l" fontAlgn="ctr"/>
                      <a:r>
                        <a:rPr lang="zh-TW" altLang="en-US" sz="1200" u="none" strike="noStrike" dirty="0">
                          <a:effectLst/>
                        </a:rPr>
                        <a:t>採用權益法認列之關聯企業及合資利益之份額</a:t>
                      </a:r>
                      <a:endParaRPr lang="zh-TW" altLang="en-US" sz="1200" b="0" i="0" u="none" strike="noStrike" dirty="0">
                        <a:effectLst/>
                        <a:latin typeface="新細明體"/>
                      </a:endParaRPr>
                    </a:p>
                  </a:txBody>
                  <a:tcPr marL="0" marR="0" marT="0" marB="0" anchor="ctr">
                    <a:solidFill>
                      <a:schemeClr val="bg1">
                        <a:lumMod val="95000"/>
                      </a:schemeClr>
                    </a:solidFill>
                  </a:tcPr>
                </a:tc>
                <a:tc hMerge="1">
                  <a:txBody>
                    <a:bodyPr/>
                    <a:lstStyle/>
                    <a:p>
                      <a:endParaRPr lang="zh-TW" altLang="en-US"/>
                    </a:p>
                  </a:txBody>
                  <a:tcPr/>
                </a:tc>
              </a:tr>
              <a:tr h="200025">
                <a:tc>
                  <a:txBody>
                    <a:bodyPr/>
                    <a:lstStyle/>
                    <a:p>
                      <a:pPr algn="ctr" fontAlgn="ctr"/>
                      <a:r>
                        <a:rPr lang="en-US" altLang="zh-TW" sz="1200" u="none" strike="noStrike">
                          <a:effectLst/>
                        </a:rPr>
                        <a:t>7510</a:t>
                      </a:r>
                      <a:endParaRPr lang="en-US" altLang="zh-TW" sz="1200" b="0" i="0" u="none" strike="noStrike">
                        <a:effectLst/>
                        <a:latin typeface="新細明體"/>
                      </a:endParaRPr>
                    </a:p>
                  </a:txBody>
                  <a:tcPr marL="0" marR="0" marT="0" marB="0" anchor="ctr">
                    <a:solidFill>
                      <a:schemeClr val="bg1">
                        <a:lumMod val="95000"/>
                      </a:schemeClr>
                    </a:solidFill>
                  </a:tcPr>
                </a:tc>
                <a:tc gridSpan="2">
                  <a:txBody>
                    <a:bodyPr/>
                    <a:lstStyle/>
                    <a:p>
                      <a:pPr algn="l" fontAlgn="ctr"/>
                      <a:r>
                        <a:rPr lang="zh-TW" altLang="en-US" sz="1200" u="none" strike="noStrike">
                          <a:effectLst/>
                        </a:rPr>
                        <a:t>利息費用</a:t>
                      </a:r>
                      <a:endParaRPr lang="zh-TW" altLang="en-US" sz="1200" b="0" i="0" u="none" strike="noStrike">
                        <a:effectLst/>
                        <a:latin typeface="新細明體"/>
                      </a:endParaRPr>
                    </a:p>
                  </a:txBody>
                  <a:tcPr marL="0" marR="0" marT="0" marB="0" anchor="ctr">
                    <a:solidFill>
                      <a:schemeClr val="bg1">
                        <a:lumMod val="95000"/>
                      </a:schemeClr>
                    </a:solidFill>
                  </a:tcPr>
                </a:tc>
                <a:tc hMerge="1">
                  <a:txBody>
                    <a:bodyPr/>
                    <a:lstStyle/>
                    <a:p>
                      <a:endParaRPr lang="zh-TW" altLang="en-US"/>
                    </a:p>
                  </a:txBody>
                  <a:tcPr/>
                </a:tc>
              </a:tr>
              <a:tr h="200025">
                <a:tc>
                  <a:txBody>
                    <a:bodyPr/>
                    <a:lstStyle/>
                    <a:p>
                      <a:pPr algn="ctr" fontAlgn="ctr"/>
                      <a:r>
                        <a:rPr lang="en-US" altLang="zh-TW" sz="1200" u="none" strike="noStrike">
                          <a:effectLst/>
                        </a:rPr>
                        <a:t>7520</a:t>
                      </a:r>
                      <a:endParaRPr lang="en-US" altLang="zh-TW" sz="1200" b="0" i="0" u="none" strike="noStrike">
                        <a:effectLst/>
                        <a:latin typeface="新細明體"/>
                      </a:endParaRPr>
                    </a:p>
                  </a:txBody>
                  <a:tcPr marL="0" marR="0" marT="0" marB="0" anchor="ctr">
                    <a:solidFill>
                      <a:schemeClr val="bg1">
                        <a:lumMod val="95000"/>
                      </a:schemeClr>
                    </a:solidFill>
                  </a:tcPr>
                </a:tc>
                <a:tc gridSpan="2">
                  <a:txBody>
                    <a:bodyPr/>
                    <a:lstStyle/>
                    <a:p>
                      <a:pPr algn="l" fontAlgn="ctr"/>
                      <a:r>
                        <a:rPr lang="zh-TW" altLang="en-US" sz="1200" u="none" strike="noStrike">
                          <a:effectLst/>
                        </a:rPr>
                        <a:t>負債性特別股股息</a:t>
                      </a:r>
                      <a:endParaRPr lang="zh-TW" altLang="en-US" sz="1200" b="0" i="0" u="none" strike="noStrike">
                        <a:effectLst/>
                        <a:latin typeface="新細明體"/>
                      </a:endParaRPr>
                    </a:p>
                  </a:txBody>
                  <a:tcPr marL="0" marR="0" marT="0" marB="0" anchor="ctr">
                    <a:solidFill>
                      <a:schemeClr val="bg1">
                        <a:lumMod val="95000"/>
                      </a:schemeClr>
                    </a:solidFill>
                  </a:tcPr>
                </a:tc>
                <a:tc hMerge="1">
                  <a:txBody>
                    <a:bodyPr/>
                    <a:lstStyle/>
                    <a:p>
                      <a:endParaRPr lang="zh-TW" altLang="en-US"/>
                    </a:p>
                  </a:txBody>
                  <a:tcPr/>
                </a:tc>
              </a:tr>
              <a:tr h="200025">
                <a:tc>
                  <a:txBody>
                    <a:bodyPr/>
                    <a:lstStyle/>
                    <a:p>
                      <a:pPr algn="ctr" fontAlgn="ctr"/>
                      <a:r>
                        <a:rPr lang="en-US" altLang="zh-TW" sz="1200" u="none" strike="noStrike">
                          <a:effectLst/>
                        </a:rPr>
                        <a:t>7530</a:t>
                      </a:r>
                      <a:endParaRPr lang="en-US" altLang="zh-TW" sz="1200" b="0" i="0" u="none" strike="noStrike">
                        <a:effectLst/>
                        <a:latin typeface="新細明體"/>
                      </a:endParaRPr>
                    </a:p>
                  </a:txBody>
                  <a:tcPr marL="0" marR="0" marT="0" marB="0" anchor="ctr">
                    <a:solidFill>
                      <a:schemeClr val="bg1">
                        <a:lumMod val="95000"/>
                      </a:schemeClr>
                    </a:solidFill>
                  </a:tcPr>
                </a:tc>
                <a:tc gridSpan="2">
                  <a:txBody>
                    <a:bodyPr/>
                    <a:lstStyle/>
                    <a:p>
                      <a:pPr algn="l" fontAlgn="ctr"/>
                      <a:r>
                        <a:rPr lang="zh-TW" altLang="en-US" sz="1200" u="none" strike="noStrike">
                          <a:effectLst/>
                        </a:rPr>
                        <a:t>手續費支出</a:t>
                      </a:r>
                      <a:endParaRPr lang="zh-TW" altLang="en-US" sz="1200" b="0" i="0" u="none" strike="noStrike">
                        <a:effectLst/>
                        <a:latin typeface="新細明體"/>
                      </a:endParaRPr>
                    </a:p>
                  </a:txBody>
                  <a:tcPr marL="0" marR="0" marT="0" marB="0" anchor="ctr">
                    <a:solidFill>
                      <a:schemeClr val="bg1">
                        <a:lumMod val="95000"/>
                      </a:schemeClr>
                    </a:solidFill>
                  </a:tcPr>
                </a:tc>
                <a:tc hMerge="1">
                  <a:txBody>
                    <a:bodyPr/>
                    <a:lstStyle/>
                    <a:p>
                      <a:endParaRPr lang="zh-TW" altLang="en-US"/>
                    </a:p>
                  </a:txBody>
                  <a:tcPr/>
                </a:tc>
              </a:tr>
              <a:tr h="200025">
                <a:tc>
                  <a:txBody>
                    <a:bodyPr/>
                    <a:lstStyle/>
                    <a:p>
                      <a:pPr algn="ctr" fontAlgn="ctr"/>
                      <a:r>
                        <a:rPr lang="en-US" altLang="zh-TW" sz="1200" u="none" strike="noStrike">
                          <a:effectLst/>
                        </a:rPr>
                        <a:t>7540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停工損失</a:t>
                      </a:r>
                      <a:endParaRPr lang="zh-TW" altLang="en-US" sz="1200" b="0" i="0" u="none" strike="noStrike">
                        <a:effectLst/>
                        <a:latin typeface="新細明體"/>
                      </a:endParaRPr>
                    </a:p>
                  </a:txBody>
                  <a:tcPr marL="0" marR="0" marT="0" marB="0" anchor="ctr">
                    <a:solidFill>
                      <a:schemeClr val="bg1">
                        <a:lumMod val="95000"/>
                      </a:schemeClr>
                    </a:solidFill>
                  </a:tcPr>
                </a:tc>
              </a:tr>
              <a:tr h="466725">
                <a:tc>
                  <a:txBody>
                    <a:bodyPr/>
                    <a:lstStyle/>
                    <a:p>
                      <a:pPr algn="ctr" fontAlgn="ctr"/>
                      <a:r>
                        <a:rPr lang="en-US" altLang="zh-TW" sz="1200" u="none" strike="noStrike">
                          <a:effectLst/>
                        </a:rPr>
                        <a:t>7550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虧損性合約損失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7560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保證合約損失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7580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賠償損失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7590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什項支出</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7610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處分不動產、廠房及設備損失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7615</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處分投資性不動產損失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7620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處分無形資產損失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7625</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處分投資損失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7630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外幣兌換損失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7635</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透過損益按公允價值衡量之金融資產</a:t>
                      </a:r>
                      <a:r>
                        <a:rPr lang="en-US" altLang="zh-TW" sz="1200" u="none" strike="noStrike">
                          <a:effectLst/>
                        </a:rPr>
                        <a:t>(</a:t>
                      </a:r>
                      <a:r>
                        <a:rPr lang="zh-TW" altLang="en-US" sz="1200" u="none" strike="noStrike">
                          <a:effectLst/>
                        </a:rPr>
                        <a:t>負債</a:t>
                      </a:r>
                      <a:r>
                        <a:rPr lang="en-US" altLang="zh-TW" sz="1200" u="none" strike="noStrike">
                          <a:effectLst/>
                        </a:rPr>
                        <a:t>)</a:t>
                      </a:r>
                      <a:r>
                        <a:rPr lang="zh-TW" altLang="en-US" sz="1200" u="none" strike="noStrike">
                          <a:effectLst/>
                        </a:rPr>
                        <a:t>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7645</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當期原始認列生物資產之損失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7650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生物資產當期公允價值減出售成本之變動之損失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7670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減損損失 </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7700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避險工具之損失</a:t>
                      </a:r>
                      <a:r>
                        <a:rPr lang="en-US" altLang="zh-TW" sz="1200" u="none" strike="noStrike">
                          <a:effectLst/>
                        </a:rPr>
                        <a:t>-</a:t>
                      </a:r>
                      <a:r>
                        <a:rPr lang="zh-TW" altLang="en-US" sz="1200" u="none" strike="noStrike">
                          <a:effectLst/>
                        </a:rPr>
                        <a:t>公允價值避險</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7705</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歸因於所規避風險之被避險項目之損失</a:t>
                      </a:r>
                      <a:r>
                        <a:rPr lang="en-US" altLang="zh-TW" sz="1200" u="none" strike="noStrike">
                          <a:effectLst/>
                        </a:rPr>
                        <a:t>-</a:t>
                      </a:r>
                      <a:r>
                        <a:rPr lang="zh-TW" altLang="en-US" sz="1200" u="none" strike="noStrike">
                          <a:effectLst/>
                        </a:rPr>
                        <a:t>公允價值避險</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7710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現金流量避險無效而認列於損益之損失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7715</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現金流量避險有效自權益轉列之損失</a:t>
                      </a:r>
                      <a:endParaRPr lang="zh-TW" altLang="en-US" sz="1200" b="0" i="0" u="none" strike="noStrike">
                        <a:effectLst/>
                        <a:latin typeface="新細明體"/>
                      </a:endParaRPr>
                    </a:p>
                  </a:txBody>
                  <a:tcPr marL="0" marR="0" marT="0" marB="0" anchor="ctr">
                    <a:solidFill>
                      <a:schemeClr val="bg1">
                        <a:lumMod val="95000"/>
                      </a:schemeClr>
                    </a:solidFill>
                  </a:tcPr>
                </a:tc>
              </a:tr>
              <a:tr h="200025">
                <a:tc>
                  <a:txBody>
                    <a:bodyPr/>
                    <a:lstStyle/>
                    <a:p>
                      <a:pPr algn="ctr" fontAlgn="ctr"/>
                      <a:r>
                        <a:rPr lang="en-US" altLang="zh-TW" sz="1200" u="none" strike="noStrike">
                          <a:effectLst/>
                        </a:rPr>
                        <a:t>7720</a:t>
                      </a:r>
                      <a:endParaRPr lang="en-US" altLang="zh-TW"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a:effectLst/>
                        </a:rPr>
                        <a:t>　</a:t>
                      </a:r>
                      <a:endParaRPr lang="zh-TW" altLang="en-US" sz="1200" b="0" i="0" u="none" strike="noStrike">
                        <a:effectLst/>
                        <a:latin typeface="新細明體"/>
                      </a:endParaRPr>
                    </a:p>
                  </a:txBody>
                  <a:tcPr marL="0" marR="0" marT="0" marB="0" anchor="ctr">
                    <a:solidFill>
                      <a:schemeClr val="bg1">
                        <a:lumMod val="95000"/>
                      </a:schemeClr>
                    </a:solidFill>
                  </a:tcPr>
                </a:tc>
                <a:tc>
                  <a:txBody>
                    <a:bodyPr/>
                    <a:lstStyle/>
                    <a:p>
                      <a:pPr algn="l" fontAlgn="ctr"/>
                      <a:r>
                        <a:rPr lang="zh-TW" altLang="en-US" sz="1200" u="none" strike="noStrike" dirty="0">
                          <a:effectLst/>
                        </a:rPr>
                        <a:t>國外營運機構淨投資避險無效而認列於損益之損失</a:t>
                      </a:r>
                      <a:endParaRPr lang="zh-TW" altLang="en-US" sz="1200" b="0" i="0" u="none" strike="noStrike" dirty="0">
                        <a:effectLst/>
                        <a:latin typeface="新細明體"/>
                      </a:endParaRPr>
                    </a:p>
                  </a:txBody>
                  <a:tcPr marL="0" marR="0" marT="0" marB="0" anchor="ctr">
                    <a:solidFill>
                      <a:schemeClr val="bg1">
                        <a:lumMod val="95000"/>
                      </a:schemeClr>
                    </a:solidFill>
                  </a:tcPr>
                </a:tc>
              </a:tr>
            </a:tbl>
          </a:graphicData>
        </a:graphic>
      </p:graphicFrame>
    </p:spTree>
    <p:extLst>
      <p:ext uri="{BB962C8B-B14F-4D97-AF65-F5344CB8AC3E}">
        <p14:creationId xmlns:p14="http://schemas.microsoft.com/office/powerpoint/2010/main" val="2834587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微軟正黑體" pitchFamily="34" charset="-120"/>
              </a:rPr>
              <a:t>每股盈餘計算有不一樣嗎</a:t>
            </a:r>
            <a:r>
              <a:rPr lang="en-US" altLang="zh-TW" b="1" dirty="0" smtClean="0">
                <a:latin typeface="微軟正黑體" pitchFamily="34" charset="-120"/>
              </a:rPr>
              <a:t>?</a:t>
            </a:r>
            <a:endParaRPr lang="zh-TW" altLang="en-US" b="1" dirty="0">
              <a:latin typeface="微軟正黑體" pitchFamily="34" charset="-12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498" y="1654746"/>
            <a:ext cx="734377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474" y="3094906"/>
            <a:ext cx="8712968" cy="2561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24" y="5903218"/>
            <a:ext cx="8846418" cy="1441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字方塊 3"/>
          <p:cNvSpPr txBox="1"/>
          <p:nvPr/>
        </p:nvSpPr>
        <p:spPr>
          <a:xfrm>
            <a:off x="349474" y="3166914"/>
            <a:ext cx="1728192" cy="400110"/>
          </a:xfrm>
          <a:prstGeom prst="rect">
            <a:avLst/>
          </a:prstGeom>
          <a:solidFill>
            <a:srgbClr val="FF99FF"/>
          </a:solidFill>
        </p:spPr>
        <p:txBody>
          <a:bodyPr wrap="square" rtlCol="0">
            <a:spAutoFit/>
          </a:bodyPr>
          <a:lstStyle/>
          <a:p>
            <a:r>
              <a:rPr lang="en-US" altLang="zh-TW" b="1" dirty="0" smtClean="0">
                <a:latin typeface="微軟正黑體" pitchFamily="34" charset="-120"/>
                <a:ea typeface="微軟正黑體" pitchFamily="34" charset="-120"/>
              </a:rPr>
              <a:t>IAS</a:t>
            </a:r>
            <a:r>
              <a:rPr lang="zh-TW" altLang="en-US"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33</a:t>
            </a:r>
            <a:r>
              <a:rPr lang="zh-TW" altLang="en-US" b="1" dirty="0" smtClean="0">
                <a:latin typeface="微軟正黑體" pitchFamily="34" charset="-120"/>
                <a:ea typeface="微軟正黑體" pitchFamily="34" charset="-120"/>
              </a:rPr>
              <a:t>規定</a:t>
            </a:r>
            <a:endParaRPr lang="zh-TW" altLang="en-US" b="1" dirty="0">
              <a:latin typeface="微軟正黑體" pitchFamily="34" charset="-120"/>
              <a:ea typeface="微軟正黑體" pitchFamily="34" charset="-120"/>
            </a:endParaRPr>
          </a:p>
        </p:txBody>
      </p:sp>
    </p:spTree>
    <p:extLst>
      <p:ext uri="{BB962C8B-B14F-4D97-AF65-F5344CB8AC3E}">
        <p14:creationId xmlns:p14="http://schemas.microsoft.com/office/powerpoint/2010/main" val="1229541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微軟正黑體" pitchFamily="34" charset="-120"/>
              </a:rPr>
              <a:t>母子公司有無重複認列營收</a:t>
            </a:r>
            <a:r>
              <a:rPr lang="en-US" altLang="zh-TW" b="1" dirty="0" smtClean="0">
                <a:latin typeface="微軟正黑體" pitchFamily="34" charset="-120"/>
              </a:rPr>
              <a:t>?</a:t>
            </a:r>
            <a:endParaRPr lang="zh-TW" altLang="en-US" b="1" dirty="0">
              <a:latin typeface="微軟正黑體" pitchFamily="34" charset="-120"/>
            </a:endParaRP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2145589850"/>
              </p:ext>
            </p:extLst>
          </p:nvPr>
        </p:nvGraphicFramePr>
        <p:xfrm>
          <a:off x="421482" y="1654746"/>
          <a:ext cx="9266232" cy="853440"/>
        </p:xfrm>
        <a:graphic>
          <a:graphicData uri="http://schemas.openxmlformats.org/drawingml/2006/table">
            <a:tbl>
              <a:tblPr firstRow="1" bandRow="1">
                <a:tableStyleId>{FABFCF23-3B69-468F-B69F-88F6DE6A72F2}</a:tableStyleId>
              </a:tblPr>
              <a:tblGrid>
                <a:gridCol w="2567682"/>
                <a:gridCol w="3609806"/>
                <a:gridCol w="3088744"/>
              </a:tblGrid>
              <a:tr h="426720">
                <a:tc>
                  <a:txBody>
                    <a:bodyPr/>
                    <a:lstStyle/>
                    <a:p>
                      <a:endParaRPr lang="zh-TW" altLang="en-US" sz="2200" dirty="0">
                        <a:solidFill>
                          <a:srgbClr val="FF0000"/>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solidFill>
                            <a:schemeClr val="bg1"/>
                          </a:solidFill>
                          <a:latin typeface="Cambria Math" pitchFamily="18" charset="0"/>
                          <a:ea typeface="微軟正黑體" pitchFamily="34" charset="-120"/>
                        </a:rPr>
                        <a:t>採用</a:t>
                      </a:r>
                      <a:r>
                        <a:rPr lang="en-US" altLang="zh-TW" sz="2200" dirty="0" smtClean="0">
                          <a:solidFill>
                            <a:schemeClr val="bg1"/>
                          </a:solidFill>
                          <a:latin typeface="Cambria Math" pitchFamily="18" charset="0"/>
                          <a:ea typeface="微軟正黑體" pitchFamily="34" charset="-120"/>
                        </a:rPr>
                        <a:t>TIFRSs</a:t>
                      </a:r>
                      <a:r>
                        <a:rPr lang="zh-TW" altLang="en-US" sz="2200" dirty="0" smtClean="0">
                          <a:solidFill>
                            <a:schemeClr val="bg1"/>
                          </a:solidFill>
                          <a:latin typeface="Cambria Math" pitchFamily="18" charset="0"/>
                          <a:ea typeface="微軟正黑體" pitchFamily="34" charset="-120"/>
                        </a:rPr>
                        <a:t>前</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採用</a:t>
                      </a:r>
                      <a:r>
                        <a:rPr lang="en-US" altLang="zh-TW" sz="2200" dirty="0" smtClean="0">
                          <a:latin typeface="Cambria Math" pitchFamily="18" charset="0"/>
                          <a:ea typeface="Cambria Math" pitchFamily="18" charset="0"/>
                        </a:rPr>
                        <a:t>TIFRSs</a:t>
                      </a:r>
                      <a:r>
                        <a:rPr lang="zh-TW" altLang="en-US" sz="2200" dirty="0" smtClean="0">
                          <a:solidFill>
                            <a:schemeClr val="bg1"/>
                          </a:solidFill>
                          <a:latin typeface="Cambria Math" pitchFamily="18" charset="0"/>
                          <a:ea typeface="微軟正黑體" pitchFamily="34" charset="-120"/>
                        </a:rPr>
                        <a:t>後</a:t>
                      </a:r>
                    </a:p>
                  </a:txBody>
                  <a:tcPr/>
                </a:tc>
              </a:tr>
              <a:tr h="426720">
                <a:tc>
                  <a:txBody>
                    <a:bodyPr/>
                    <a:lstStyle/>
                    <a:p>
                      <a:r>
                        <a:rPr lang="zh-TW" altLang="en-US" sz="2200" dirty="0" smtClean="0">
                          <a:latin typeface="Cambria Math" pitchFamily="18" charset="0"/>
                          <a:ea typeface="微軟正黑體" pitchFamily="34" charset="-120"/>
                        </a:rPr>
                        <a:t>財務報告</a:t>
                      </a:r>
                      <a:endParaRPr lang="zh-TW" altLang="en-US" sz="2200" dirty="0">
                        <a:latin typeface="Cambria Math" pitchFamily="18" charset="0"/>
                        <a:ea typeface="微軟正黑體" pitchFamily="34" charset="-12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2200" b="1" u="none" strike="noStrike" cap="none" normalizeH="0" baseline="0" dirty="0" smtClean="0">
                          <a:ln>
                            <a:noFill/>
                          </a:ln>
                          <a:solidFill>
                            <a:schemeClr val="tx1"/>
                          </a:solidFill>
                          <a:effectLst/>
                          <a:latin typeface="Cambria Math" pitchFamily="18" charset="0"/>
                          <a:ea typeface="微軟正黑體" pitchFamily="34" charset="-120"/>
                        </a:rPr>
                        <a:t>個體財報為主</a:t>
                      </a:r>
                      <a:endParaRPr kumimoji="0" lang="zh-TW" altLang="en-US" sz="2200" b="1" i="0" u="none" strike="noStrike" cap="none" normalizeH="0" baseline="0" dirty="0" smtClean="0">
                        <a:ln>
                          <a:noFill/>
                        </a:ln>
                        <a:solidFill>
                          <a:schemeClr val="tx1"/>
                        </a:solidFill>
                        <a:effectLst/>
                        <a:latin typeface="Cambria Math" pitchFamily="18" charset="0"/>
                        <a:ea typeface="微軟正黑體" pitchFamily="34" charset="-120"/>
                        <a:cs typeface="Times New Roman"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2200" b="1" u="none" strike="noStrike" cap="none" normalizeH="0" baseline="0" dirty="0" smtClean="0">
                          <a:ln>
                            <a:noFill/>
                          </a:ln>
                          <a:solidFill>
                            <a:schemeClr val="tx1"/>
                          </a:solidFill>
                          <a:effectLst/>
                          <a:latin typeface="Cambria Math" pitchFamily="18" charset="0"/>
                          <a:ea typeface="微軟正黑體" pitchFamily="34" charset="-120"/>
                        </a:rPr>
                        <a:t>合併財報為主</a:t>
                      </a:r>
                      <a:endParaRPr kumimoji="0" lang="zh-TW" altLang="en-US" sz="2200" b="1" i="0" u="none" strike="noStrike" cap="none" normalizeH="0" baseline="0" dirty="0" smtClean="0">
                        <a:ln>
                          <a:noFill/>
                        </a:ln>
                        <a:solidFill>
                          <a:schemeClr val="tx1"/>
                        </a:solidFill>
                        <a:effectLst/>
                        <a:latin typeface="Cambria Math" pitchFamily="18" charset="0"/>
                        <a:ea typeface="微軟正黑體" pitchFamily="34" charset="-120"/>
                        <a:cs typeface="Times New Roman" pitchFamily="18" charset="0"/>
                      </a:endParaRPr>
                    </a:p>
                  </a:txBody>
                  <a:tcPr/>
                </a:tc>
              </a:tr>
            </a:tbl>
          </a:graphicData>
        </a:graphic>
      </p:graphicFrame>
      <p:sp>
        <p:nvSpPr>
          <p:cNvPr id="5" name="直線圖說文字 1 (加上框線和強調線) 4"/>
          <p:cNvSpPr/>
          <p:nvPr/>
        </p:nvSpPr>
        <p:spPr>
          <a:xfrm>
            <a:off x="3661842" y="3166914"/>
            <a:ext cx="2520280" cy="1368152"/>
          </a:xfrm>
          <a:prstGeom prst="accentBorderCallout1">
            <a:avLst>
              <a:gd name="adj1" fmla="val 18750"/>
              <a:gd name="adj2" fmla="val -8333"/>
              <a:gd name="adj3" fmla="val -37243"/>
              <a:gd name="adj4" fmla="val 17148"/>
            </a:avLst>
          </a:prstGeom>
          <a:solidFill>
            <a:srgbClr val="FFFF0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smtClean="0">
                <a:solidFill>
                  <a:srgbClr val="FF0000"/>
                </a:solidFill>
              </a:rPr>
              <a:t>在財報上還是會以長期投資投資損益方式認列子公司營收</a:t>
            </a:r>
            <a:endParaRPr lang="zh-TW" altLang="en-US" b="1" dirty="0">
              <a:solidFill>
                <a:srgbClr val="FF0000"/>
              </a:solidFill>
            </a:endParaRPr>
          </a:p>
        </p:txBody>
      </p:sp>
      <p:sp>
        <p:nvSpPr>
          <p:cNvPr id="6" name="流程圖: 程序 5"/>
          <p:cNvSpPr/>
          <p:nvPr/>
        </p:nvSpPr>
        <p:spPr>
          <a:xfrm>
            <a:off x="637506" y="4895106"/>
            <a:ext cx="8280920" cy="2520280"/>
          </a:xfrm>
          <a:prstGeom prst="flowChartProcess">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TW" sz="1800" dirty="0" smtClean="0">
              <a:solidFill>
                <a:schemeClr val="tx1"/>
              </a:solidFill>
              <a:latin typeface="微軟正黑體" pitchFamily="34" charset="-120"/>
              <a:ea typeface="微軟正黑體" pitchFamily="34" charset="-120"/>
            </a:endParaRPr>
          </a:p>
          <a:p>
            <a:r>
              <a:rPr lang="zh-TW" altLang="en-US" sz="1800" dirty="0" smtClean="0">
                <a:solidFill>
                  <a:schemeClr val="tx1"/>
                </a:solidFill>
                <a:latin typeface="微軟正黑體" pitchFamily="34" charset="-120"/>
                <a:ea typeface="微軟正黑體" pitchFamily="34" charset="-120"/>
              </a:rPr>
              <a:t>編</a:t>
            </a:r>
            <a:r>
              <a:rPr lang="zh-TW" altLang="en-US" sz="1800" dirty="0">
                <a:solidFill>
                  <a:schemeClr val="tx1"/>
                </a:solidFill>
                <a:latin typeface="微軟正黑體" pitchFamily="34" charset="-120"/>
                <a:ea typeface="微軟正黑體" pitchFamily="34" charset="-120"/>
              </a:rPr>
              <a:t>準第二十一條</a:t>
            </a:r>
          </a:p>
          <a:p>
            <a:r>
              <a:rPr lang="zh-TW" altLang="en-US" sz="1800" dirty="0">
                <a:solidFill>
                  <a:schemeClr val="tx1"/>
                </a:solidFill>
                <a:latin typeface="微軟正黑體" pitchFamily="34" charset="-120"/>
                <a:ea typeface="微軟正黑體" pitchFamily="34" charset="-120"/>
              </a:rPr>
              <a:t> </a:t>
            </a:r>
          </a:p>
          <a:p>
            <a:r>
              <a:rPr lang="zh-TW" altLang="en-US" sz="1800" dirty="0" smtClean="0">
                <a:solidFill>
                  <a:schemeClr val="tx1"/>
                </a:solidFill>
                <a:latin typeface="微軟正黑體" pitchFamily="34" charset="-120"/>
                <a:ea typeface="微軟正黑體" pitchFamily="34" charset="-120"/>
              </a:rPr>
              <a:t>發行人</a:t>
            </a:r>
            <a:r>
              <a:rPr lang="zh-TW" altLang="en-US" sz="1800" dirty="0">
                <a:solidFill>
                  <a:schemeClr val="tx1"/>
                </a:solidFill>
                <a:latin typeface="微軟正黑體" pitchFamily="34" charset="-120"/>
                <a:ea typeface="微軟正黑體" pitchFamily="34" charset="-120"/>
              </a:rPr>
              <a:t>編製個體財務報告，除對關聯企業具控制、重大影響或聯合控制者，其長期股權投資應採權益法評價外，其他會計處理應與第二章規定一致。</a:t>
            </a:r>
          </a:p>
          <a:p>
            <a:r>
              <a:rPr lang="zh-TW" altLang="en-US" sz="1800" dirty="0">
                <a:solidFill>
                  <a:schemeClr val="tx1"/>
                </a:solidFill>
                <a:latin typeface="微軟正黑體" pitchFamily="34" charset="-120"/>
                <a:ea typeface="微軟正黑體" pitchFamily="34" charset="-120"/>
              </a:rPr>
              <a:t> </a:t>
            </a:r>
          </a:p>
          <a:p>
            <a:r>
              <a:rPr lang="zh-TW" altLang="en-US" sz="1800" dirty="0">
                <a:solidFill>
                  <a:schemeClr val="tx1"/>
                </a:solidFill>
                <a:latin typeface="微軟正黑體" pitchFamily="34" charset="-120"/>
                <a:ea typeface="微軟正黑體" pitchFamily="34" charset="-120"/>
              </a:rPr>
              <a:t> 個體財務報告當期損益及其他綜合損益應與合併基礎編製之財務報告中當期損益及其他綜合損益歸屬於母公司業主之分攤數相同，及個體財務報告業主權益應與合併基礎編製之財務報告中歸屬於母公司業主之權益相同。</a:t>
            </a:r>
          </a:p>
          <a:p>
            <a:r>
              <a:rPr lang="zh-TW" altLang="en-US" sz="1800" dirty="0">
                <a:solidFill>
                  <a:schemeClr val="tx1"/>
                </a:solidFill>
                <a:latin typeface="微軟正黑體" pitchFamily="34" charset="-120"/>
                <a:ea typeface="微軟正黑體" pitchFamily="34" charset="-120"/>
              </a:rPr>
              <a:t> </a:t>
            </a:r>
          </a:p>
        </p:txBody>
      </p:sp>
    </p:spTree>
    <p:extLst>
      <p:ext uri="{BB962C8B-B14F-4D97-AF65-F5344CB8AC3E}">
        <p14:creationId xmlns:p14="http://schemas.microsoft.com/office/powerpoint/2010/main" val="31003227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93496" y="161959"/>
            <a:ext cx="7670763" cy="1376653"/>
          </a:xfrm>
        </p:spPr>
        <p:txBody>
          <a:bodyPr/>
          <a:lstStyle/>
          <a:p>
            <a:pPr>
              <a:defRPr/>
            </a:pPr>
            <a:r>
              <a:rPr lang="zh-TW" altLang="en-US" dirty="0" smtClean="0"/>
              <a:t>期中四大表</a:t>
            </a:r>
            <a:endParaRPr lang="zh-TW" altLang="en-US" dirty="0"/>
          </a:p>
        </p:txBody>
      </p:sp>
      <p:sp>
        <p:nvSpPr>
          <p:cNvPr id="4" name="投影片編號版面配置區 3"/>
          <p:cNvSpPr>
            <a:spLocks noGrp="1"/>
          </p:cNvSpPr>
          <p:nvPr>
            <p:ph type="sldNum" sz="quarter" idx="10"/>
          </p:nvPr>
        </p:nvSpPr>
        <p:spPr/>
        <p:txBody>
          <a:bodyPr/>
          <a:lstStyle/>
          <a:p>
            <a:pPr>
              <a:defRPr/>
            </a:pPr>
            <a:fld id="{94691F7A-A243-492A-9560-3D25A0CAEC08}" type="slidenum">
              <a:rPr lang="zh-TW" altLang="en-US" smtClean="0"/>
              <a:pPr>
                <a:defRPr/>
              </a:pPr>
              <a:t>2</a:t>
            </a:fld>
            <a:endParaRPr lang="zh-TW" altLang="en-US" dirty="0"/>
          </a:p>
        </p:txBody>
      </p:sp>
      <p:sp>
        <p:nvSpPr>
          <p:cNvPr id="5" name="頁尾版面配置區 4"/>
          <p:cNvSpPr>
            <a:spLocks noGrp="1"/>
          </p:cNvSpPr>
          <p:nvPr>
            <p:ph type="ftr" sz="quarter" idx="11"/>
          </p:nvPr>
        </p:nvSpPr>
        <p:spPr/>
        <p:txBody>
          <a:bodyPr/>
          <a:lstStyle/>
          <a:p>
            <a:pPr>
              <a:defRPr/>
            </a:pPr>
            <a:r>
              <a:rPr lang="en-US" altLang="zh-TW" dirty="0" smtClean="0"/>
              <a:t>©2013 </a:t>
            </a:r>
            <a:r>
              <a:rPr lang="zh-TW" altLang="en-US" dirty="0" smtClean="0"/>
              <a:t>勤業眾信版權所有 保留一切權利</a:t>
            </a:r>
            <a:endParaRPr lang="zh-TW" altLang="en-US" dirty="0"/>
          </a:p>
        </p:txBody>
      </p:sp>
      <p:graphicFrame>
        <p:nvGraphicFramePr>
          <p:cNvPr id="6" name="表格 5"/>
          <p:cNvGraphicFramePr>
            <a:graphicFrameLocks noGrp="1"/>
          </p:cNvGraphicFramePr>
          <p:nvPr>
            <p:extLst>
              <p:ext uri="{D42A27DB-BD31-4B8C-83A1-F6EECF244321}">
                <p14:modId xmlns:p14="http://schemas.microsoft.com/office/powerpoint/2010/main" val="1739518534"/>
              </p:ext>
            </p:extLst>
          </p:nvPr>
        </p:nvGraphicFramePr>
        <p:xfrm>
          <a:off x="314370" y="1700562"/>
          <a:ext cx="9274052" cy="4667450"/>
        </p:xfrm>
        <a:graphic>
          <a:graphicData uri="http://schemas.openxmlformats.org/drawingml/2006/table">
            <a:tbl>
              <a:tblPr/>
              <a:tblGrid>
                <a:gridCol w="2022095"/>
                <a:gridCol w="2535082"/>
                <a:gridCol w="4716875"/>
              </a:tblGrid>
              <a:tr h="521837">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19100" algn="l"/>
                        </a:tabLst>
                      </a:pPr>
                      <a:r>
                        <a:rPr kumimoji="0" lang="zh-TW" sz="2700" b="1" i="0" u="none" strike="noStrike" cap="none" normalizeH="0" baseline="0" dirty="0" smtClean="0">
                          <a:ln>
                            <a:noFill/>
                          </a:ln>
                          <a:solidFill>
                            <a:srgbClr val="FFFFFF"/>
                          </a:solidFill>
                          <a:effectLst/>
                          <a:latin typeface="標楷體" pitchFamily="65" charset="-120"/>
                          <a:ea typeface="標楷體" pitchFamily="65" charset="-120"/>
                        </a:rPr>
                        <a:t>報表類別</a:t>
                      </a:r>
                    </a:p>
                  </a:txBody>
                  <a:tcPr marL="75450" marR="7545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5488B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19100" algn="l"/>
                        </a:tabLst>
                      </a:pPr>
                      <a:r>
                        <a:rPr kumimoji="0" lang="zh-TW" sz="2700" b="1" i="0" u="none" strike="noStrike" cap="none" normalizeH="0" baseline="0" smtClean="0">
                          <a:ln>
                            <a:noFill/>
                          </a:ln>
                          <a:solidFill>
                            <a:srgbClr val="FFFFFF"/>
                          </a:solidFill>
                          <a:effectLst/>
                          <a:latin typeface="標楷體" pitchFamily="65" charset="-120"/>
                          <a:ea typeface="標楷體" pitchFamily="65" charset="-120"/>
                        </a:rPr>
                        <a:t>本期中期間</a:t>
                      </a:r>
                    </a:p>
                  </a:txBody>
                  <a:tcPr marL="75450" marR="7545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5488B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19100" algn="l"/>
                        </a:tabLst>
                      </a:pPr>
                      <a:r>
                        <a:rPr kumimoji="0" lang="zh-TW" sz="2700" b="1" i="0" u="none" strike="noStrike" cap="none" normalizeH="0" baseline="0" smtClean="0">
                          <a:ln>
                            <a:noFill/>
                          </a:ln>
                          <a:solidFill>
                            <a:srgbClr val="FFFFFF"/>
                          </a:solidFill>
                          <a:effectLst/>
                          <a:latin typeface="標楷體" pitchFamily="65" charset="-120"/>
                          <a:ea typeface="標楷體" pitchFamily="65" charset="-120"/>
                        </a:rPr>
                        <a:t>比較期間</a:t>
                      </a:r>
                    </a:p>
                  </a:txBody>
                  <a:tcPr marL="75450" marR="7545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5488BC"/>
                    </a:solidFill>
                  </a:tcPr>
                </a:tc>
              </a:tr>
              <a:tr h="993943">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419100" algn="l"/>
                        </a:tabLst>
                      </a:pPr>
                      <a:r>
                        <a:rPr kumimoji="0" lang="zh-TW" altLang="en-US" sz="2300" b="0" i="0" u="none" strike="noStrike" cap="none" normalizeH="0" baseline="0" dirty="0" smtClean="0">
                          <a:ln>
                            <a:noFill/>
                          </a:ln>
                          <a:solidFill>
                            <a:srgbClr val="FF0000"/>
                          </a:solidFill>
                          <a:effectLst/>
                          <a:latin typeface="標楷體" pitchFamily="65" charset="-120"/>
                          <a:ea typeface="標楷體" pitchFamily="65" charset="-120"/>
                        </a:rPr>
                        <a:t>資產負債表</a:t>
                      </a:r>
                      <a:endParaRPr kumimoji="0" lang="zh-TW" sz="2300" b="0" i="0" u="none" strike="noStrike" cap="none" normalizeH="0" baseline="0" dirty="0" smtClean="0">
                        <a:ln>
                          <a:noFill/>
                        </a:ln>
                        <a:solidFill>
                          <a:srgbClr val="FF0000"/>
                        </a:solidFill>
                        <a:effectLst/>
                        <a:latin typeface="標楷體" pitchFamily="65" charset="-120"/>
                        <a:ea typeface="標楷體" pitchFamily="65" charset="-120"/>
                      </a:endParaRP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AE7"/>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419100" algn="l"/>
                        </a:tabLst>
                      </a:pPr>
                      <a:r>
                        <a:rPr kumimoji="0" lang="zh-TW" sz="2300" b="0" i="0" u="none" strike="noStrike" cap="none" normalizeH="0" baseline="0" dirty="0" smtClean="0">
                          <a:ln>
                            <a:noFill/>
                          </a:ln>
                          <a:solidFill>
                            <a:srgbClr val="000000"/>
                          </a:solidFill>
                          <a:effectLst/>
                          <a:latin typeface="標楷體" pitchFamily="65" charset="-120"/>
                          <a:ea typeface="標楷體" pitchFamily="65" charset="-120"/>
                        </a:rPr>
                        <a:t>本期中期間結束日</a:t>
                      </a:r>
                      <a:endParaRPr kumimoji="0" lang="en-US" altLang="zh-TW" sz="2300" b="0" i="0" u="none" strike="noStrike" cap="none" normalizeH="0" baseline="0" dirty="0" smtClean="0">
                        <a:ln>
                          <a:noFill/>
                        </a:ln>
                        <a:solidFill>
                          <a:srgbClr val="000000"/>
                        </a:solidFill>
                        <a:effectLst/>
                        <a:latin typeface="標楷體" pitchFamily="65" charset="-120"/>
                        <a:ea typeface="標楷體" pitchFamily="65" charset="-120"/>
                      </a:endParaRP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AE7"/>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419100" algn="l"/>
                        </a:tabLst>
                      </a:pPr>
                      <a:r>
                        <a:rPr kumimoji="0" lang="zh-TW" altLang="zh-TW" sz="2300" b="0" i="0" u="none" strike="noStrike" cap="none" normalizeH="0" baseline="0" dirty="0" smtClean="0">
                          <a:ln>
                            <a:noFill/>
                          </a:ln>
                          <a:solidFill>
                            <a:srgbClr val="000000"/>
                          </a:solidFill>
                          <a:effectLst/>
                          <a:latin typeface="標楷體" pitchFamily="65" charset="-120"/>
                          <a:ea typeface="標楷體" pitchFamily="65" charset="-120"/>
                        </a:rPr>
                        <a:t>前一會計年度</a:t>
                      </a:r>
                      <a:r>
                        <a:rPr kumimoji="0" lang="zh-TW" altLang="en-US" sz="2300" b="0" i="0" u="none" strike="noStrike" cap="none" normalizeH="0" baseline="0" dirty="0" smtClean="0">
                          <a:ln>
                            <a:noFill/>
                          </a:ln>
                          <a:solidFill>
                            <a:srgbClr val="000000"/>
                          </a:solidFill>
                          <a:effectLst/>
                          <a:latin typeface="標楷體" pitchFamily="65" charset="-120"/>
                          <a:ea typeface="標楷體" pitchFamily="65" charset="-120"/>
                        </a:rPr>
                        <a:t>結束日</a:t>
                      </a:r>
                      <a:endParaRPr kumimoji="0" lang="en-US" altLang="zh-TW" sz="2300" b="0" i="0" u="none" strike="noStrike" cap="none" normalizeH="0" baseline="0" dirty="0" smtClean="0">
                        <a:ln>
                          <a:noFill/>
                        </a:ln>
                        <a:solidFill>
                          <a:srgbClr val="000000"/>
                        </a:solidFill>
                        <a:effectLst/>
                        <a:latin typeface="標楷體" pitchFamily="65" charset="-120"/>
                        <a:ea typeface="標楷體" pitchFamily="65" charset="-120"/>
                      </a:endParaRP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AE7"/>
                    </a:solidFill>
                  </a:tcPr>
                </a:tc>
              </a:tr>
              <a:tr h="1405285">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419100" algn="l"/>
                        </a:tabLst>
                      </a:pPr>
                      <a:r>
                        <a:rPr kumimoji="0" lang="zh-TW" altLang="en-US" sz="2300" b="0" i="0" u="none" strike="noStrike" cap="none" normalizeH="0" baseline="0" dirty="0" smtClean="0">
                          <a:ln>
                            <a:noFill/>
                          </a:ln>
                          <a:solidFill>
                            <a:srgbClr val="000000"/>
                          </a:solidFill>
                          <a:effectLst/>
                          <a:latin typeface="標楷體" pitchFamily="65" charset="-120"/>
                          <a:ea typeface="標楷體" pitchFamily="65" charset="-120"/>
                        </a:rPr>
                        <a:t>綜合損益</a:t>
                      </a:r>
                      <a:r>
                        <a:rPr kumimoji="0" lang="zh-TW" sz="2300" b="0" i="0" u="none" strike="noStrike" cap="none" normalizeH="0" baseline="0" dirty="0" smtClean="0">
                          <a:ln>
                            <a:noFill/>
                          </a:ln>
                          <a:solidFill>
                            <a:srgbClr val="000000"/>
                          </a:solidFill>
                          <a:effectLst/>
                          <a:latin typeface="標楷體" pitchFamily="65" charset="-120"/>
                          <a:ea typeface="標楷體" pitchFamily="65" charset="-120"/>
                        </a:rPr>
                        <a:t>表</a:t>
                      </a:r>
                      <a:endParaRPr kumimoji="0" lang="zh-TW" altLang="zh-TW" sz="2300" b="0" i="0" u="none" strike="noStrike" cap="none" normalizeH="0" baseline="0" dirty="0" smtClean="0">
                        <a:ln>
                          <a:noFill/>
                        </a:ln>
                        <a:solidFill>
                          <a:srgbClr val="000000"/>
                        </a:solidFill>
                        <a:effectLst/>
                        <a:latin typeface="標楷體" pitchFamily="65" charset="-120"/>
                        <a:ea typeface="標楷體" pitchFamily="65" charset="-120"/>
                      </a:endParaRP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177800" marR="0" lvl="0" indent="-177800" algn="just" defTabSz="914400" rtl="0" eaLnBrk="1" fontAlgn="base" latinLnBrk="0" hangingPunct="1">
                        <a:lnSpc>
                          <a:spcPct val="100000"/>
                        </a:lnSpc>
                        <a:spcBef>
                          <a:spcPct val="0"/>
                        </a:spcBef>
                        <a:spcAft>
                          <a:spcPct val="0"/>
                        </a:spcAft>
                        <a:buClrTx/>
                        <a:buSzTx/>
                        <a:buFont typeface="Wingdings" pitchFamily="2" charset="2"/>
                        <a:buChar char="Ø"/>
                        <a:tabLst>
                          <a:tab pos="419100" algn="l"/>
                        </a:tabLst>
                      </a:pPr>
                      <a:r>
                        <a:rPr kumimoji="0" lang="zh-TW" sz="2300" b="1" i="0" u="none" strike="noStrike" cap="none" normalizeH="0" baseline="0" dirty="0" smtClean="0">
                          <a:ln>
                            <a:noFill/>
                          </a:ln>
                          <a:solidFill>
                            <a:srgbClr val="FF0000"/>
                          </a:solidFill>
                          <a:effectLst/>
                          <a:latin typeface="標楷體" pitchFamily="65" charset="-120"/>
                          <a:ea typeface="標楷體" pitchFamily="65" charset="-120"/>
                        </a:rPr>
                        <a:t>本期中期間</a:t>
                      </a:r>
                      <a:r>
                        <a:rPr kumimoji="0" lang="zh-TW" altLang="en-US" sz="2300" b="0" i="0" u="none" strike="noStrike" cap="none" normalizeH="0" baseline="0" dirty="0" smtClean="0">
                          <a:ln>
                            <a:noFill/>
                          </a:ln>
                          <a:solidFill>
                            <a:srgbClr val="000000"/>
                          </a:solidFill>
                          <a:effectLst/>
                          <a:latin typeface="標楷體" pitchFamily="65" charset="-120"/>
                          <a:ea typeface="標楷體" pitchFamily="65" charset="-120"/>
                        </a:rPr>
                        <a:t>；及</a:t>
                      </a:r>
                      <a:endParaRPr kumimoji="0" lang="en-US" altLang="zh-TW" sz="2300" b="0" i="0" u="none" strike="noStrike" cap="none" normalizeH="0" baseline="0" dirty="0" smtClean="0">
                        <a:ln>
                          <a:noFill/>
                        </a:ln>
                        <a:solidFill>
                          <a:srgbClr val="000000"/>
                        </a:solidFill>
                        <a:effectLst/>
                        <a:latin typeface="標楷體" pitchFamily="65" charset="-120"/>
                        <a:ea typeface="標楷體" pitchFamily="65" charset="-120"/>
                      </a:endParaRPr>
                    </a:p>
                    <a:p>
                      <a:pPr marL="177800" marR="0" lvl="0" indent="-177800" algn="just" defTabSz="914400" rtl="0" eaLnBrk="1" fontAlgn="base" latinLnBrk="0" hangingPunct="1">
                        <a:lnSpc>
                          <a:spcPct val="100000"/>
                        </a:lnSpc>
                        <a:spcBef>
                          <a:spcPct val="0"/>
                        </a:spcBef>
                        <a:spcAft>
                          <a:spcPct val="0"/>
                        </a:spcAft>
                        <a:buClrTx/>
                        <a:buSzTx/>
                        <a:buFont typeface="Wingdings" pitchFamily="2" charset="2"/>
                        <a:buChar char="Ø"/>
                        <a:tabLst>
                          <a:tab pos="419100" algn="l"/>
                        </a:tabLst>
                      </a:pPr>
                      <a:r>
                        <a:rPr kumimoji="0" lang="zh-TW" sz="2300" b="0" i="0" u="none" strike="noStrike" cap="none" normalizeH="0" baseline="0" dirty="0" smtClean="0">
                          <a:ln>
                            <a:noFill/>
                          </a:ln>
                          <a:solidFill>
                            <a:srgbClr val="000000"/>
                          </a:solidFill>
                          <a:effectLst/>
                          <a:latin typeface="標楷體" pitchFamily="65" charset="-120"/>
                          <a:ea typeface="標楷體" pitchFamily="65" charset="-120"/>
                        </a:rPr>
                        <a:t>自年初至本期中期間結束日</a:t>
                      </a:r>
                      <a:endParaRPr kumimoji="0" lang="en-US" altLang="zh-TW" sz="2300" b="0" i="0" u="none" strike="noStrike" cap="none" normalizeH="0" baseline="0" dirty="0" smtClean="0">
                        <a:ln>
                          <a:noFill/>
                        </a:ln>
                        <a:solidFill>
                          <a:srgbClr val="000000"/>
                        </a:solidFill>
                        <a:effectLst/>
                        <a:latin typeface="標楷體" pitchFamily="65" charset="-120"/>
                        <a:ea typeface="標楷體" pitchFamily="65" charset="-120"/>
                      </a:endParaRP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177800" marR="0" lvl="0" indent="-177800" algn="just" defTabSz="914400" rtl="0" eaLnBrk="1" fontAlgn="base" latinLnBrk="0" hangingPunct="1">
                        <a:lnSpc>
                          <a:spcPct val="100000"/>
                        </a:lnSpc>
                        <a:spcBef>
                          <a:spcPct val="0"/>
                        </a:spcBef>
                        <a:spcAft>
                          <a:spcPct val="0"/>
                        </a:spcAft>
                        <a:buClrTx/>
                        <a:buSzTx/>
                        <a:buFont typeface="Wingdings" pitchFamily="2" charset="2"/>
                        <a:buChar char="Ø"/>
                        <a:tabLst>
                          <a:tab pos="419100" algn="l"/>
                        </a:tabLst>
                      </a:pPr>
                      <a:r>
                        <a:rPr kumimoji="0" lang="zh-TW" sz="2300" b="1" i="0" u="none" strike="noStrike" cap="none" normalizeH="0" baseline="0" dirty="0" smtClean="0">
                          <a:ln>
                            <a:noFill/>
                          </a:ln>
                          <a:solidFill>
                            <a:srgbClr val="FF0000"/>
                          </a:solidFill>
                          <a:effectLst/>
                          <a:latin typeface="標楷體" pitchFamily="65" charset="-120"/>
                          <a:ea typeface="標楷體" pitchFamily="65" charset="-120"/>
                        </a:rPr>
                        <a:t>去年同期中期間</a:t>
                      </a:r>
                      <a:r>
                        <a:rPr kumimoji="0" lang="zh-TW" altLang="en-US" sz="2300" b="0" i="0" u="none" strike="noStrike" cap="none" normalizeH="0" baseline="0" dirty="0" smtClean="0">
                          <a:ln>
                            <a:noFill/>
                          </a:ln>
                          <a:solidFill>
                            <a:srgbClr val="000000"/>
                          </a:solidFill>
                          <a:effectLst/>
                          <a:latin typeface="標楷體" pitchFamily="65" charset="-120"/>
                          <a:ea typeface="標楷體" pitchFamily="65" charset="-120"/>
                        </a:rPr>
                        <a:t>；及</a:t>
                      </a:r>
                      <a:endParaRPr kumimoji="0" lang="en-US" altLang="zh-TW" sz="2300" b="0" i="0" u="none" strike="noStrike" cap="none" normalizeH="0" baseline="0" dirty="0" smtClean="0">
                        <a:ln>
                          <a:noFill/>
                        </a:ln>
                        <a:solidFill>
                          <a:srgbClr val="000000"/>
                        </a:solidFill>
                        <a:effectLst/>
                        <a:latin typeface="標楷體" pitchFamily="65" charset="-120"/>
                        <a:ea typeface="標楷體" pitchFamily="65" charset="-120"/>
                      </a:endParaRPr>
                    </a:p>
                    <a:p>
                      <a:pPr marL="177800" marR="0" lvl="0" indent="-177800" algn="just" defTabSz="914400" rtl="0" eaLnBrk="1" fontAlgn="base" latinLnBrk="0" hangingPunct="1">
                        <a:lnSpc>
                          <a:spcPct val="100000"/>
                        </a:lnSpc>
                        <a:spcBef>
                          <a:spcPct val="0"/>
                        </a:spcBef>
                        <a:spcAft>
                          <a:spcPct val="0"/>
                        </a:spcAft>
                        <a:buClrTx/>
                        <a:buSzTx/>
                        <a:buFont typeface="Wingdings" pitchFamily="2" charset="2"/>
                        <a:buChar char="Ø"/>
                        <a:tabLst>
                          <a:tab pos="419100" algn="l"/>
                        </a:tabLst>
                      </a:pPr>
                      <a:r>
                        <a:rPr kumimoji="0" lang="zh-TW" sz="2300" b="0" i="0" u="none" strike="noStrike" cap="none" normalizeH="0" baseline="0" dirty="0" smtClean="0">
                          <a:ln>
                            <a:noFill/>
                          </a:ln>
                          <a:solidFill>
                            <a:srgbClr val="000000"/>
                          </a:solidFill>
                          <a:effectLst/>
                          <a:latin typeface="標楷體" pitchFamily="65" charset="-120"/>
                          <a:ea typeface="標楷體" pitchFamily="65" charset="-120"/>
                        </a:rPr>
                        <a:t>去年年初至去年同期中期間結束日</a:t>
                      </a:r>
                      <a:endParaRPr kumimoji="0" lang="en-US" altLang="zh-TW" sz="2300" b="0" i="0" u="none" strike="noStrike" cap="none" normalizeH="0" baseline="0" dirty="0" smtClean="0">
                        <a:ln>
                          <a:noFill/>
                        </a:ln>
                        <a:solidFill>
                          <a:srgbClr val="000000"/>
                        </a:solidFill>
                        <a:effectLst/>
                        <a:latin typeface="標楷體" pitchFamily="65" charset="-120"/>
                        <a:ea typeface="標楷體" pitchFamily="65" charset="-120"/>
                      </a:endParaRP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01040">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419100" algn="l"/>
                        </a:tabLst>
                      </a:pPr>
                      <a:r>
                        <a:rPr kumimoji="0" lang="zh-TW" sz="2300" b="0" i="0" u="none" strike="noStrike" cap="none" normalizeH="0" baseline="0" dirty="0" smtClean="0">
                          <a:ln>
                            <a:noFill/>
                          </a:ln>
                          <a:solidFill>
                            <a:srgbClr val="000000"/>
                          </a:solidFill>
                          <a:effectLst/>
                          <a:latin typeface="標楷體" pitchFamily="65" charset="-120"/>
                          <a:ea typeface="標楷體" pitchFamily="65" charset="-120"/>
                        </a:rPr>
                        <a:t>權益變動表</a:t>
                      </a: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AE7"/>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419100" algn="l"/>
                        </a:tabLst>
                      </a:pPr>
                      <a:r>
                        <a:rPr kumimoji="0" lang="zh-TW" sz="2300" b="0" i="0" u="none" strike="noStrike" cap="none" normalizeH="0" baseline="0" dirty="0" smtClean="0">
                          <a:ln>
                            <a:noFill/>
                          </a:ln>
                          <a:solidFill>
                            <a:srgbClr val="000000"/>
                          </a:solidFill>
                          <a:effectLst/>
                          <a:latin typeface="標楷體" pitchFamily="65" charset="-120"/>
                          <a:ea typeface="標楷體" pitchFamily="65" charset="-120"/>
                        </a:rPr>
                        <a:t>自年初至本期中期間結束日</a:t>
                      </a: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AE7"/>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419100" algn="l"/>
                        </a:tabLst>
                      </a:pPr>
                      <a:r>
                        <a:rPr kumimoji="0" lang="zh-TW" sz="2300" b="0" i="0" u="none" strike="noStrike" cap="none" normalizeH="0" baseline="0" dirty="0" smtClean="0">
                          <a:ln>
                            <a:noFill/>
                          </a:ln>
                          <a:solidFill>
                            <a:srgbClr val="000000"/>
                          </a:solidFill>
                          <a:effectLst/>
                          <a:latin typeface="標楷體" pitchFamily="65" charset="-120"/>
                          <a:ea typeface="標楷體" pitchFamily="65" charset="-120"/>
                        </a:rPr>
                        <a:t>去年年初至去年同期中期間結束日</a:t>
                      </a: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AE7"/>
                    </a:solidFill>
                  </a:tcPr>
                </a:tc>
              </a:tr>
              <a:tr h="1045345">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419100" algn="l"/>
                        </a:tabLst>
                      </a:pPr>
                      <a:r>
                        <a:rPr kumimoji="0" lang="zh-TW" sz="2300" b="0" i="0" u="none" strike="noStrike" cap="none" normalizeH="0" baseline="0" dirty="0" smtClean="0">
                          <a:ln>
                            <a:noFill/>
                          </a:ln>
                          <a:solidFill>
                            <a:srgbClr val="000000"/>
                          </a:solidFill>
                          <a:effectLst/>
                          <a:latin typeface="標楷體" pitchFamily="65" charset="-120"/>
                          <a:ea typeface="標楷體" pitchFamily="65" charset="-120"/>
                        </a:rPr>
                        <a:t>現金流量表</a:t>
                      </a: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419100" algn="l"/>
                        </a:tabLst>
                      </a:pPr>
                      <a:r>
                        <a:rPr kumimoji="0" lang="zh-TW" sz="2300" b="0" i="0" u="none" strike="noStrike" cap="none" normalizeH="0" baseline="0" dirty="0" smtClean="0">
                          <a:ln>
                            <a:noFill/>
                          </a:ln>
                          <a:solidFill>
                            <a:srgbClr val="000000"/>
                          </a:solidFill>
                          <a:effectLst/>
                          <a:latin typeface="標楷體" pitchFamily="65" charset="-120"/>
                          <a:ea typeface="標楷體" pitchFamily="65" charset="-120"/>
                        </a:rPr>
                        <a:t>自年初至本期中期間結束日</a:t>
                      </a: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419100" algn="l"/>
                        </a:tabLst>
                      </a:pPr>
                      <a:r>
                        <a:rPr kumimoji="0" lang="zh-TW" sz="2300" b="0" i="0" u="none" strike="noStrike" cap="none" normalizeH="0" baseline="0" dirty="0" smtClean="0">
                          <a:ln>
                            <a:noFill/>
                          </a:ln>
                          <a:solidFill>
                            <a:srgbClr val="000000"/>
                          </a:solidFill>
                          <a:effectLst/>
                          <a:latin typeface="標楷體" pitchFamily="65" charset="-120"/>
                          <a:ea typeface="標楷體" pitchFamily="65" charset="-120"/>
                        </a:rPr>
                        <a:t>去年年初至去年同期中期間結束日</a:t>
                      </a:r>
                    </a:p>
                  </a:txBody>
                  <a:tcPr marL="75450" marR="7545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7" name="雲朵形圖說文字 6"/>
          <p:cNvSpPr/>
          <p:nvPr/>
        </p:nvSpPr>
        <p:spPr>
          <a:xfrm>
            <a:off x="5658746" y="0"/>
            <a:ext cx="4008305" cy="1700572"/>
          </a:xfrm>
          <a:prstGeom prst="cloudCallout">
            <a:avLst>
              <a:gd name="adj1" fmla="val 23016"/>
              <a:gd name="adj2" fmla="val 83818"/>
            </a:avLst>
          </a:prstGeom>
        </p:spPr>
        <p:style>
          <a:lnRef idx="1">
            <a:schemeClr val="accent4"/>
          </a:lnRef>
          <a:fillRef idx="3">
            <a:schemeClr val="accent4"/>
          </a:fillRef>
          <a:effectRef idx="2">
            <a:schemeClr val="accent4"/>
          </a:effectRef>
          <a:fontRef idx="minor">
            <a:schemeClr val="lt1"/>
          </a:fontRef>
        </p:style>
        <p:txBody>
          <a:bodyPr lIns="100241" tIns="50112" rIns="100241" bIns="50112" anchor="ctr"/>
          <a:lstStyle/>
          <a:p>
            <a:pPr algn="ctr">
              <a:defRPr/>
            </a:pPr>
            <a:r>
              <a:rPr lang="zh-TW" altLang="en-US" sz="2200" dirty="0">
                <a:solidFill>
                  <a:schemeClr val="tx1"/>
                </a:solidFill>
                <a:latin typeface="標楷體" pitchFamily="65" charset="-120"/>
              </a:rPr>
              <a:t>選定之說明性附註及額外資訊，應包括主要報表所表達各期間之比較資訊。</a:t>
            </a:r>
          </a:p>
        </p:txBody>
      </p:sp>
      <p:sp>
        <p:nvSpPr>
          <p:cNvPr id="11" name="矩形 10"/>
          <p:cNvSpPr/>
          <p:nvPr/>
        </p:nvSpPr>
        <p:spPr>
          <a:xfrm>
            <a:off x="4950773" y="2580982"/>
            <a:ext cx="4515614" cy="48975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rtlCol="0" anchor="ctr"/>
          <a:lstStyle/>
          <a:p>
            <a:pPr algn="just">
              <a:tabLst>
                <a:tab pos="459466" algn="l"/>
              </a:tabLst>
            </a:pPr>
            <a:r>
              <a:rPr kumimoji="0" lang="zh-TW" altLang="en-US" sz="1800" dirty="0">
                <a:solidFill>
                  <a:srgbClr val="FF0000"/>
                </a:solidFill>
                <a:latin typeface="微軟正黑體" pitchFamily="34" charset="-120"/>
                <a:ea typeface="微軟正黑體" pitchFamily="34" charset="-120"/>
              </a:rPr>
              <a:t>編製準則要求增加</a:t>
            </a:r>
            <a:r>
              <a:rPr kumimoji="0" lang="zh-TW" altLang="zh-TW" sz="1800" dirty="0">
                <a:solidFill>
                  <a:srgbClr val="FF0000"/>
                </a:solidFill>
                <a:latin typeface="微軟正黑體" pitchFamily="34" charset="-120"/>
                <a:ea typeface="微軟正黑體" pitchFamily="34" charset="-120"/>
              </a:rPr>
              <a:t>前一年度可比較期中期間結束日</a:t>
            </a:r>
            <a:endParaRPr kumimoji="0" lang="en-US" altLang="zh-TW" sz="1800" dirty="0">
              <a:solidFill>
                <a:srgbClr val="FF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2206129613"/>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zh-TW" altLang="en-US" dirty="0" smtClean="0">
                <a:sym typeface="Wingdings" pitchFamily="2" charset="2"/>
              </a:rPr>
              <a:t>各</a:t>
            </a:r>
            <a:r>
              <a:rPr lang="zh-TW" altLang="en-US" dirty="0">
                <a:sym typeface="Wingdings" pitchFamily="2" charset="2"/>
              </a:rPr>
              <a:t>產業之財務報告應</a:t>
            </a:r>
            <a:r>
              <a:rPr lang="zh-TW" altLang="en-US" dirty="0" smtClean="0">
                <a:sym typeface="Wingdings" pitchFamily="2" charset="2"/>
              </a:rPr>
              <a:t>注意事項</a:t>
            </a:r>
            <a:endParaRPr lang="zh-TW" altLang="en-US" dirty="0">
              <a:solidFill>
                <a:srgbClr val="808000"/>
              </a:solidFill>
              <a:latin typeface="+mn-lt"/>
            </a:endParaRPr>
          </a:p>
        </p:txBody>
      </p:sp>
    </p:spTree>
    <p:extLst>
      <p:ext uri="{BB962C8B-B14F-4D97-AF65-F5344CB8AC3E}">
        <p14:creationId xmlns:p14="http://schemas.microsoft.com/office/powerpoint/2010/main" val="1625558610"/>
      </p:ext>
    </p:extLst>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高科技業</a:t>
            </a:r>
          </a:p>
        </p:txBody>
      </p:sp>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21</a:t>
            </a:fld>
            <a:endParaRPr lang="en-US" dirty="0"/>
          </a:p>
        </p:txBody>
      </p:sp>
      <p:sp>
        <p:nvSpPr>
          <p:cNvPr id="6" name="流程圖: 程序 5"/>
          <p:cNvSpPr/>
          <p:nvPr/>
        </p:nvSpPr>
        <p:spPr>
          <a:xfrm>
            <a:off x="709514" y="1582738"/>
            <a:ext cx="8136904" cy="4104456"/>
          </a:xfrm>
          <a:prstGeom prst="flowChartProcess">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spcCol="0" rtlCol="0" anchor="ctr"/>
          <a:lstStyle/>
          <a:p>
            <a:pPr marL="449782" indent="-449782">
              <a:lnSpc>
                <a:spcPct val="150000"/>
              </a:lnSpc>
              <a:buFont typeface="Wingdings" pitchFamily="2" charset="2"/>
              <a:buChar char="p"/>
            </a:pPr>
            <a:endParaRPr lang="zh-TW" altLang="en-US" sz="2800" dirty="0">
              <a:solidFill>
                <a:schemeClr val="tx1"/>
              </a:solidFill>
              <a:latin typeface="微軟正黑體" pitchFamily="34" charset="-120"/>
              <a:ea typeface="微軟正黑體" pitchFamily="34" charset="-120"/>
            </a:endParaRPr>
          </a:p>
          <a:p>
            <a:pPr marL="449782" indent="-449782">
              <a:lnSpc>
                <a:spcPct val="150000"/>
              </a:lnSpc>
              <a:buFont typeface="Wingdings" pitchFamily="2" charset="2"/>
              <a:buChar char="p"/>
            </a:pPr>
            <a:r>
              <a:rPr lang="zh-TW" altLang="en-US" sz="2800" dirty="0">
                <a:solidFill>
                  <a:schemeClr val="tx1"/>
                </a:solidFill>
                <a:latin typeface="微軟正黑體" pitchFamily="34" charset="-120"/>
                <a:ea typeface="微軟正黑體" pitchFamily="34" charset="-120"/>
              </a:rPr>
              <a:t>產品銷售</a:t>
            </a:r>
            <a:r>
              <a:rPr lang="en-US" altLang="zh-TW" sz="2800" dirty="0">
                <a:solidFill>
                  <a:schemeClr val="tx1"/>
                </a:solidFill>
                <a:latin typeface="微軟正黑體" pitchFamily="34" charset="-120"/>
                <a:ea typeface="微軟正黑體" pitchFamily="34" charset="-120"/>
              </a:rPr>
              <a:t>(</a:t>
            </a:r>
            <a:r>
              <a:rPr lang="zh-TW" altLang="en-US" sz="2800" dirty="0">
                <a:solidFill>
                  <a:schemeClr val="tx1"/>
                </a:solidFill>
                <a:latin typeface="微軟正黑體" pitchFamily="34" charset="-120"/>
                <a:ea typeface="微軟正黑體" pitchFamily="34" charset="-120"/>
              </a:rPr>
              <a:t>包括售後服務</a:t>
            </a:r>
            <a:r>
              <a:rPr lang="en-US" altLang="zh-TW" sz="2800" dirty="0">
                <a:solidFill>
                  <a:schemeClr val="tx1"/>
                </a:solidFill>
                <a:latin typeface="微軟正黑體" pitchFamily="34" charset="-120"/>
                <a:ea typeface="微軟正黑體" pitchFamily="34" charset="-120"/>
              </a:rPr>
              <a:t>)</a:t>
            </a:r>
            <a:r>
              <a:rPr lang="zh-TW" altLang="en-US" sz="2800" dirty="0">
                <a:solidFill>
                  <a:schemeClr val="tx1"/>
                </a:solidFill>
                <a:latin typeface="微軟正黑體" pitchFamily="34" charset="-120"/>
                <a:ea typeface="微軟正黑體" pitchFamily="34" charset="-120"/>
              </a:rPr>
              <a:t>之收入認列？</a:t>
            </a:r>
            <a:endParaRPr lang="en-US" altLang="zh-TW" sz="2800" dirty="0">
              <a:solidFill>
                <a:schemeClr val="tx1"/>
              </a:solidFill>
              <a:latin typeface="微軟正黑體" pitchFamily="34" charset="-120"/>
              <a:ea typeface="微軟正黑體" pitchFamily="34" charset="-120"/>
            </a:endParaRPr>
          </a:p>
          <a:p>
            <a:pPr marL="449782" indent="-449782">
              <a:lnSpc>
                <a:spcPct val="150000"/>
              </a:lnSpc>
              <a:buFont typeface="Wingdings" pitchFamily="2" charset="2"/>
              <a:buChar char="p"/>
            </a:pPr>
            <a:r>
              <a:rPr lang="zh-TW" altLang="en-US" sz="2800" dirty="0">
                <a:solidFill>
                  <a:srgbClr val="000000"/>
                </a:solidFill>
                <a:latin typeface="微軟正黑體" pitchFamily="34" charset="-120"/>
                <a:ea typeface="微軟正黑體" pitchFamily="34" charset="-120"/>
              </a:rPr>
              <a:t>銷貨退回及折讓之認列與表達</a:t>
            </a:r>
            <a:br>
              <a:rPr lang="zh-TW" altLang="en-US" sz="2800" dirty="0">
                <a:solidFill>
                  <a:srgbClr val="000000"/>
                </a:solidFill>
                <a:latin typeface="微軟正黑體" pitchFamily="34" charset="-120"/>
                <a:ea typeface="微軟正黑體" pitchFamily="34" charset="-120"/>
              </a:rPr>
            </a:br>
            <a:r>
              <a:rPr lang="zh-TW" altLang="en-US" sz="2800" dirty="0">
                <a:solidFill>
                  <a:srgbClr val="000000"/>
                </a:solidFill>
                <a:latin typeface="微軟正黑體" pitchFamily="34" charset="-120"/>
                <a:ea typeface="微軟正黑體" pitchFamily="34" charset="-120"/>
              </a:rPr>
              <a:t/>
            </a:r>
            <a:br>
              <a:rPr lang="zh-TW" altLang="en-US" sz="2800" dirty="0">
                <a:solidFill>
                  <a:srgbClr val="000000"/>
                </a:solidFill>
                <a:latin typeface="微軟正黑體" pitchFamily="34" charset="-120"/>
                <a:ea typeface="微軟正黑體" pitchFamily="34" charset="-120"/>
              </a:rPr>
            </a:br>
            <a:endParaRPr lang="zh-TW" altLang="en-US" sz="2800" dirty="0">
              <a:solidFill>
                <a:schemeClr val="tx1"/>
              </a:solidFill>
              <a:latin typeface="微軟正黑體" pitchFamily="34" charset="-120"/>
              <a:ea typeface="微軟正黑體" pitchFamily="34" charset="-120"/>
            </a:endParaRPr>
          </a:p>
          <a:p>
            <a:pPr>
              <a:lnSpc>
                <a:spcPct val="150000"/>
              </a:lnSpc>
            </a:pPr>
            <a:endParaRPr lang="zh-TW" altLang="en-US" sz="2800" dirty="0">
              <a:solidFill>
                <a:schemeClr val="tx1"/>
              </a:solidFill>
              <a:latin typeface="微軟正黑體" pitchFamily="34" charset="-120"/>
              <a:ea typeface="微軟正黑體" pitchFamily="34" charset="-120"/>
            </a:endParaRPr>
          </a:p>
          <a:p>
            <a:pPr marL="449782" indent="-449782" algn="ctr">
              <a:lnSpc>
                <a:spcPct val="150000"/>
              </a:lnSpc>
              <a:buFont typeface="Wingdings" pitchFamily="2" charset="2"/>
              <a:buChar char="p"/>
            </a:pPr>
            <a:endParaRPr lang="zh-TW" altLang="en-US" sz="2800" dirty="0">
              <a:solidFill>
                <a:schemeClr val="tx1"/>
              </a:solidFill>
              <a:latin typeface="微軟正黑體" pitchFamily="34" charset="-120"/>
              <a:ea typeface="微軟正黑體" pitchFamily="34" charset="-120"/>
            </a:endParaRPr>
          </a:p>
        </p:txBody>
      </p:sp>
    </p:spTree>
    <p:extLst>
      <p:ext uri="{BB962C8B-B14F-4D97-AF65-F5344CB8AC3E}">
        <p14:creationId xmlns:p14="http://schemas.microsoft.com/office/powerpoint/2010/main" val="4276494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p:cNvGrpSpPr/>
          <p:nvPr/>
        </p:nvGrpSpPr>
        <p:grpSpPr>
          <a:xfrm>
            <a:off x="356446" y="1334695"/>
            <a:ext cx="9340751" cy="5943596"/>
            <a:chOff x="323891" y="1209026"/>
            <a:chExt cx="8490251" cy="5243278"/>
          </a:xfrm>
        </p:grpSpPr>
        <p:sp>
          <p:nvSpPr>
            <p:cNvPr id="6" name="手繪多邊形 5"/>
            <p:cNvSpPr/>
            <p:nvPr/>
          </p:nvSpPr>
          <p:spPr>
            <a:xfrm>
              <a:off x="323891" y="1209586"/>
              <a:ext cx="3960000" cy="900000"/>
            </a:xfrm>
            <a:custGeom>
              <a:avLst/>
              <a:gdLst>
                <a:gd name="connsiteX0" fmla="*/ 0 w 3973904"/>
                <a:gd name="connsiteY0" fmla="*/ 0 h 921600"/>
                <a:gd name="connsiteX1" fmla="*/ 3973904 w 3973904"/>
                <a:gd name="connsiteY1" fmla="*/ 0 h 921600"/>
                <a:gd name="connsiteX2" fmla="*/ 3973904 w 3973904"/>
                <a:gd name="connsiteY2" fmla="*/ 921600 h 921600"/>
                <a:gd name="connsiteX3" fmla="*/ 0 w 3973904"/>
                <a:gd name="connsiteY3" fmla="*/ 921600 h 921600"/>
                <a:gd name="connsiteX4" fmla="*/ 0 w 3973904"/>
                <a:gd name="connsiteY4" fmla="*/ 0 h 9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921600">
                  <a:moveTo>
                    <a:pt x="0" y="0"/>
                  </a:moveTo>
                  <a:lnTo>
                    <a:pt x="3973904" y="0"/>
                  </a:lnTo>
                  <a:lnTo>
                    <a:pt x="3973904" y="921600"/>
                  </a:lnTo>
                  <a:lnTo>
                    <a:pt x="0" y="921600"/>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algn="ctr" defTabSz="1170123" fontAlgn="auto">
                <a:lnSpc>
                  <a:spcPct val="90000"/>
                </a:lnSpc>
                <a:spcAft>
                  <a:spcPct val="35000"/>
                </a:spcAft>
              </a:pPr>
              <a:r>
                <a:rPr kumimoji="0" lang="en-US" altLang="zh-TW" sz="3100" b="1" dirty="0">
                  <a:solidFill>
                    <a:prstClr val="white"/>
                  </a:solidFill>
                  <a:latin typeface="微軟正黑體" pitchFamily="34" charset="-120"/>
                  <a:ea typeface="微軟正黑體" pitchFamily="34" charset="-120"/>
                </a:rPr>
                <a:t>ROC</a:t>
              </a:r>
              <a:r>
                <a:rPr kumimoji="0" lang="zh-TW" altLang="en-US" sz="3100" b="1" dirty="0">
                  <a:solidFill>
                    <a:prstClr val="white"/>
                  </a:solidFill>
                  <a:latin typeface="微軟正黑體" pitchFamily="34" charset="-120"/>
                  <a:ea typeface="微軟正黑體" pitchFamily="34" charset="-120"/>
                </a:rPr>
                <a:t> </a:t>
              </a:r>
              <a:r>
                <a:rPr kumimoji="0" lang="en-US" altLang="zh-TW" sz="3100" b="1" dirty="0">
                  <a:solidFill>
                    <a:prstClr val="white"/>
                  </a:solidFill>
                  <a:latin typeface="微軟正黑體" pitchFamily="34" charset="-120"/>
                  <a:ea typeface="微軟正黑體" pitchFamily="34" charset="-120"/>
                </a:rPr>
                <a:t>GAAP</a:t>
              </a:r>
              <a:endParaRPr kumimoji="0" lang="zh-TW" altLang="en-US" sz="3100" b="1" dirty="0">
                <a:solidFill>
                  <a:prstClr val="white"/>
                </a:solidFill>
                <a:latin typeface="微軟正黑體" pitchFamily="34" charset="-120"/>
                <a:ea typeface="微軟正黑體" pitchFamily="34" charset="-120"/>
              </a:endParaRPr>
            </a:p>
          </p:txBody>
        </p:sp>
        <p:sp>
          <p:nvSpPr>
            <p:cNvPr id="7" name="手繪多邊形 6"/>
            <p:cNvSpPr/>
            <p:nvPr/>
          </p:nvSpPr>
          <p:spPr>
            <a:xfrm>
              <a:off x="323891" y="2132304"/>
              <a:ext cx="3960000" cy="4320000"/>
            </a:xfrm>
            <a:custGeom>
              <a:avLst/>
              <a:gdLst>
                <a:gd name="connsiteX0" fmla="*/ 0 w 3973904"/>
                <a:gd name="connsiteY0" fmla="*/ 0 h 4301921"/>
                <a:gd name="connsiteX1" fmla="*/ 3973904 w 3973904"/>
                <a:gd name="connsiteY1" fmla="*/ 0 h 4301921"/>
                <a:gd name="connsiteX2" fmla="*/ 3973904 w 3973904"/>
                <a:gd name="connsiteY2" fmla="*/ 4301921 h 4301921"/>
                <a:gd name="connsiteX3" fmla="*/ 0 w 3973904"/>
                <a:gd name="connsiteY3" fmla="*/ 4301921 h 4301921"/>
                <a:gd name="connsiteX4" fmla="*/ 0 w 3973904"/>
                <a:gd name="connsiteY4" fmla="*/ 0 h 4301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4301921">
                  <a:moveTo>
                    <a:pt x="0" y="0"/>
                  </a:moveTo>
                  <a:lnTo>
                    <a:pt x="3973904" y="0"/>
                  </a:lnTo>
                  <a:lnTo>
                    <a:pt x="3973904" y="4301921"/>
                  </a:lnTo>
                  <a:lnTo>
                    <a:pt x="0" y="4301921"/>
                  </a:lnTo>
                  <a:lnTo>
                    <a:pt x="0" y="0"/>
                  </a:lnTo>
                  <a:close/>
                </a:path>
              </a:pathLst>
            </a:custGeom>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376118" lvl="1" indent="-376118" defTabSz="975110" fontAlgn="auto">
                <a:spcAft>
                  <a:spcPct val="15000"/>
                </a:spcAft>
                <a:buFont typeface="Wingdings" pitchFamily="2" charset="2"/>
                <a:buChar char="p"/>
              </a:pPr>
              <a:r>
                <a:rPr kumimoji="0" lang="zh-TW" altLang="en-US" sz="2700" dirty="0">
                  <a:solidFill>
                    <a:prstClr val="black">
                      <a:hueOff val="0"/>
                      <a:satOff val="0"/>
                      <a:lumOff val="0"/>
                      <a:alphaOff val="0"/>
                    </a:prstClr>
                  </a:solidFill>
                  <a:latin typeface="微軟正黑體" pitchFamily="34" charset="-120"/>
                  <a:ea typeface="微軟正黑體" pitchFamily="34" charset="-120"/>
                </a:rPr>
                <a:t>實務作法：產品銷售時認列收入，售後服務發生時，認列相關成本。</a:t>
              </a:r>
              <a:endParaRPr kumimoji="0" lang="en-US" altLang="zh-TW" sz="2700" dirty="0">
                <a:solidFill>
                  <a:prstClr val="black">
                    <a:hueOff val="0"/>
                    <a:satOff val="0"/>
                    <a:lumOff val="0"/>
                    <a:alphaOff val="0"/>
                  </a:prstClr>
                </a:solidFill>
                <a:latin typeface="微軟正黑體" pitchFamily="34" charset="-120"/>
                <a:ea typeface="微軟正黑體" pitchFamily="34" charset="-120"/>
              </a:endParaRPr>
            </a:p>
            <a:p>
              <a:pPr marL="376118" lvl="1" indent="-376118" defTabSz="975110" fontAlgn="auto">
                <a:spcAft>
                  <a:spcPct val="15000"/>
                </a:spcAft>
                <a:buFont typeface="Wingdings" pitchFamily="2" charset="2"/>
                <a:buChar char="p"/>
              </a:pPr>
              <a:r>
                <a:rPr kumimoji="0" lang="zh-TW" altLang="en-US" sz="2700" dirty="0">
                  <a:solidFill>
                    <a:prstClr val="black">
                      <a:hueOff val="0"/>
                      <a:satOff val="0"/>
                      <a:lumOff val="0"/>
                      <a:alphaOff val="0"/>
                    </a:prstClr>
                  </a:solidFill>
                  <a:latin typeface="微軟正黑體" pitchFamily="34" charset="-120"/>
                  <a:ea typeface="微軟正黑體" pitchFamily="34" charset="-120"/>
                </a:rPr>
                <a:t>實務作法：產品銷售時認列收入，</a:t>
              </a:r>
              <a:r>
                <a:rPr kumimoji="0" lang="zh-TW" altLang="zh-TW" sz="2700" dirty="0">
                  <a:solidFill>
                    <a:prstClr val="black">
                      <a:hueOff val="0"/>
                      <a:satOff val="0"/>
                      <a:lumOff val="0"/>
                      <a:alphaOff val="0"/>
                    </a:prstClr>
                  </a:solidFill>
                  <a:latin typeface="微軟正黑體" pitchFamily="34" charset="-120"/>
                  <a:ea typeface="微軟正黑體" pitchFamily="34" charset="-120"/>
                </a:rPr>
                <a:t>部分企業</a:t>
              </a:r>
              <a:r>
                <a:rPr kumimoji="0" lang="zh-TW" altLang="en-US" sz="2700" dirty="0">
                  <a:solidFill>
                    <a:prstClr val="black">
                      <a:hueOff val="0"/>
                      <a:satOff val="0"/>
                      <a:lumOff val="0"/>
                      <a:alphaOff val="0"/>
                    </a:prstClr>
                  </a:solidFill>
                  <a:latin typeface="微軟正黑體" pitchFamily="34" charset="-120"/>
                  <a:ea typeface="微軟正黑體" pitchFamily="34" charset="-120"/>
                </a:rPr>
                <a:t>係</a:t>
              </a:r>
              <a:r>
                <a:rPr kumimoji="0" lang="zh-TW" altLang="zh-TW" sz="2700" dirty="0">
                  <a:solidFill>
                    <a:prstClr val="black">
                      <a:hueOff val="0"/>
                      <a:satOff val="0"/>
                      <a:lumOff val="0"/>
                      <a:alphaOff val="0"/>
                    </a:prstClr>
                  </a:solidFill>
                  <a:latin typeface="微軟正黑體" pitchFamily="34" charset="-120"/>
                  <a:ea typeface="微軟正黑體" pitchFamily="34" charset="-120"/>
                </a:rPr>
                <a:t>於出貨時即認列收入，未考量相關交易條件。</a:t>
              </a:r>
              <a:endParaRPr kumimoji="0" lang="zh-TW" altLang="en-US" sz="2700" dirty="0">
                <a:solidFill>
                  <a:prstClr val="black">
                    <a:hueOff val="0"/>
                    <a:satOff val="0"/>
                    <a:lumOff val="0"/>
                    <a:alphaOff val="0"/>
                  </a:prstClr>
                </a:solidFill>
                <a:latin typeface="微軟正黑體" pitchFamily="34" charset="-120"/>
                <a:ea typeface="微軟正黑體" pitchFamily="34" charset="-120"/>
              </a:endParaRPr>
            </a:p>
            <a:p>
              <a:pPr marL="376118" lvl="1" indent="-376118" defTabSz="975110" fontAlgn="auto">
                <a:spcAft>
                  <a:spcPct val="15000"/>
                </a:spcAft>
                <a:buFont typeface="Wingdings" pitchFamily="2" charset="2"/>
                <a:buChar char="p"/>
              </a:pPr>
              <a:endParaRPr kumimoji="0" lang="en-US" altLang="zh-TW" sz="2700" dirty="0">
                <a:solidFill>
                  <a:prstClr val="black">
                    <a:hueOff val="0"/>
                    <a:satOff val="0"/>
                    <a:lumOff val="0"/>
                    <a:alphaOff val="0"/>
                  </a:prstClr>
                </a:solidFill>
                <a:latin typeface="微軟正黑體" pitchFamily="34" charset="-120"/>
                <a:ea typeface="微軟正黑體" pitchFamily="34" charset="-120"/>
              </a:endParaRPr>
            </a:p>
            <a:p>
              <a:pPr marL="376118" lvl="1" indent="-376118" defTabSz="975110" fontAlgn="auto">
                <a:spcAft>
                  <a:spcPct val="15000"/>
                </a:spcAft>
                <a:buFont typeface="Wingdings" pitchFamily="2" charset="2"/>
                <a:buChar char="p"/>
              </a:pPr>
              <a:endParaRPr kumimoji="0" lang="en-US" altLang="zh-TW" sz="2700" dirty="0">
                <a:solidFill>
                  <a:prstClr val="black">
                    <a:hueOff val="0"/>
                    <a:satOff val="0"/>
                    <a:lumOff val="0"/>
                    <a:alphaOff val="0"/>
                  </a:prstClr>
                </a:solidFill>
                <a:latin typeface="微軟正黑體" pitchFamily="34" charset="-120"/>
                <a:ea typeface="微軟正黑體" pitchFamily="34" charset="-120"/>
              </a:endParaRPr>
            </a:p>
            <a:p>
              <a:pPr marL="376118" lvl="1" indent="-376118" defTabSz="975110" fontAlgn="auto">
                <a:spcAft>
                  <a:spcPct val="15000"/>
                </a:spcAft>
                <a:buFont typeface="Wingdings" pitchFamily="2" charset="2"/>
                <a:buChar char="p"/>
              </a:pPr>
              <a:endParaRPr kumimoji="0" lang="zh-TW" altLang="en-US" sz="2700" dirty="0">
                <a:solidFill>
                  <a:prstClr val="black">
                    <a:hueOff val="0"/>
                    <a:satOff val="0"/>
                    <a:lumOff val="0"/>
                    <a:alphaOff val="0"/>
                  </a:prstClr>
                </a:solidFill>
                <a:latin typeface="微軟正黑體" pitchFamily="34" charset="-120"/>
                <a:ea typeface="微軟正黑體" pitchFamily="34" charset="-120"/>
              </a:endParaRPr>
            </a:p>
          </p:txBody>
        </p:sp>
        <p:sp>
          <p:nvSpPr>
            <p:cNvPr id="8" name="手繪多邊形 7"/>
            <p:cNvSpPr/>
            <p:nvPr/>
          </p:nvSpPr>
          <p:spPr>
            <a:xfrm>
              <a:off x="4854142" y="1209026"/>
              <a:ext cx="3960000" cy="900000"/>
            </a:xfrm>
            <a:custGeom>
              <a:avLst/>
              <a:gdLst>
                <a:gd name="connsiteX0" fmla="*/ 0 w 3973904"/>
                <a:gd name="connsiteY0" fmla="*/ 0 h 921600"/>
                <a:gd name="connsiteX1" fmla="*/ 3973904 w 3973904"/>
                <a:gd name="connsiteY1" fmla="*/ 0 h 921600"/>
                <a:gd name="connsiteX2" fmla="*/ 3973904 w 3973904"/>
                <a:gd name="connsiteY2" fmla="*/ 921600 h 921600"/>
                <a:gd name="connsiteX3" fmla="*/ 0 w 3973904"/>
                <a:gd name="connsiteY3" fmla="*/ 921600 h 921600"/>
                <a:gd name="connsiteX4" fmla="*/ 0 w 3973904"/>
                <a:gd name="connsiteY4" fmla="*/ 0 h 9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921600">
                  <a:moveTo>
                    <a:pt x="0" y="0"/>
                  </a:moveTo>
                  <a:lnTo>
                    <a:pt x="3973904" y="0"/>
                  </a:lnTo>
                  <a:lnTo>
                    <a:pt x="3973904" y="921600"/>
                  </a:lnTo>
                  <a:lnTo>
                    <a:pt x="0" y="921600"/>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algn="ctr" defTabSz="1170123" fontAlgn="auto">
                <a:lnSpc>
                  <a:spcPct val="90000"/>
                </a:lnSpc>
                <a:spcAft>
                  <a:spcPct val="35000"/>
                </a:spcAft>
              </a:pPr>
              <a:r>
                <a:rPr kumimoji="0" lang="en-US" altLang="zh-TW" sz="3100" b="1" dirty="0">
                  <a:solidFill>
                    <a:prstClr val="white"/>
                  </a:solidFill>
                  <a:latin typeface="微軟正黑體" pitchFamily="34" charset="-120"/>
                  <a:ea typeface="微軟正黑體" pitchFamily="34" charset="-120"/>
                </a:rPr>
                <a:t>IFRS</a:t>
              </a:r>
              <a:endParaRPr kumimoji="0" lang="zh-TW" altLang="en-US" sz="3100" b="1" dirty="0">
                <a:solidFill>
                  <a:prstClr val="white"/>
                </a:solidFill>
                <a:latin typeface="微軟正黑體" pitchFamily="34" charset="-120"/>
                <a:ea typeface="微軟正黑體" pitchFamily="34" charset="-120"/>
              </a:endParaRPr>
            </a:p>
          </p:txBody>
        </p:sp>
        <p:sp>
          <p:nvSpPr>
            <p:cNvPr id="9" name="手繪多邊形 8"/>
            <p:cNvSpPr/>
            <p:nvPr/>
          </p:nvSpPr>
          <p:spPr>
            <a:xfrm>
              <a:off x="4854142" y="2130626"/>
              <a:ext cx="3960000" cy="4320000"/>
            </a:xfrm>
            <a:custGeom>
              <a:avLst/>
              <a:gdLst>
                <a:gd name="connsiteX0" fmla="*/ 0 w 3973904"/>
                <a:gd name="connsiteY0" fmla="*/ 0 h 4304160"/>
                <a:gd name="connsiteX1" fmla="*/ 3973904 w 3973904"/>
                <a:gd name="connsiteY1" fmla="*/ 0 h 4304160"/>
                <a:gd name="connsiteX2" fmla="*/ 3973904 w 3973904"/>
                <a:gd name="connsiteY2" fmla="*/ 4304160 h 4304160"/>
                <a:gd name="connsiteX3" fmla="*/ 0 w 3973904"/>
                <a:gd name="connsiteY3" fmla="*/ 4304160 h 4304160"/>
                <a:gd name="connsiteX4" fmla="*/ 0 w 3973904"/>
                <a:gd name="connsiteY4" fmla="*/ 0 h 4304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4304160">
                  <a:moveTo>
                    <a:pt x="0" y="0"/>
                  </a:moveTo>
                  <a:lnTo>
                    <a:pt x="3973904" y="0"/>
                  </a:lnTo>
                  <a:lnTo>
                    <a:pt x="3973904" y="4304160"/>
                  </a:lnTo>
                  <a:lnTo>
                    <a:pt x="0" y="4304160"/>
                  </a:lnTo>
                  <a:lnTo>
                    <a:pt x="0" y="0"/>
                  </a:lnTo>
                  <a:close/>
                </a:path>
              </a:pathLst>
            </a:custGeom>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376118" lvl="1" indent="-376118" defTabSz="975110" fontAlgn="auto">
                <a:spcAft>
                  <a:spcPct val="15000"/>
                </a:spcAft>
                <a:buFont typeface="Wingdings" pitchFamily="2" charset="2"/>
                <a:buChar char="p"/>
              </a:pPr>
              <a:r>
                <a:rPr kumimoji="0" lang="zh-TW" altLang="en-US" sz="2700" dirty="0">
                  <a:solidFill>
                    <a:prstClr val="black">
                      <a:hueOff val="0"/>
                      <a:satOff val="0"/>
                      <a:lumOff val="0"/>
                      <a:alphaOff val="0"/>
                    </a:prstClr>
                  </a:solidFill>
                  <a:latin typeface="微軟正黑體" pitchFamily="34" charset="-120"/>
                  <a:ea typeface="微軟正黑體" pitchFamily="34" charset="-120"/>
                </a:rPr>
                <a:t>當產品銷售之交易包括售後服務時，則</a:t>
              </a:r>
              <a:r>
                <a:rPr kumimoji="0" lang="zh-TW" altLang="en-US" sz="2700" u="sng" dirty="0">
                  <a:solidFill>
                    <a:srgbClr val="FF0000"/>
                  </a:solidFill>
                  <a:latin typeface="微軟正黑體" pitchFamily="34" charset="-120"/>
                  <a:ea typeface="微軟正黑體" pitchFamily="34" charset="-120"/>
                </a:rPr>
                <a:t>交易應區分為產品銷售與服務兩個部分</a:t>
              </a:r>
              <a:r>
                <a:rPr kumimoji="0" lang="zh-TW" altLang="en-US" sz="2700" dirty="0">
                  <a:solidFill>
                    <a:prstClr val="black">
                      <a:hueOff val="0"/>
                      <a:satOff val="0"/>
                      <a:lumOff val="0"/>
                      <a:alphaOff val="0"/>
                    </a:prstClr>
                  </a:solidFill>
                  <a:latin typeface="微軟正黑體" pitchFamily="34" charset="-120"/>
                  <a:ea typeface="微軟正黑體" pitchFamily="34" charset="-120"/>
                </a:rPr>
                <a:t>，若此售後服務之金額可個別辨認，該金額應予以遞延並於服務履行期間認列收入。</a:t>
              </a:r>
              <a:endParaRPr kumimoji="0" lang="en-US" altLang="zh-TW" sz="2700" dirty="0">
                <a:solidFill>
                  <a:prstClr val="black">
                    <a:hueOff val="0"/>
                    <a:satOff val="0"/>
                    <a:lumOff val="0"/>
                    <a:alphaOff val="0"/>
                  </a:prstClr>
                </a:solidFill>
                <a:latin typeface="微軟正黑體" pitchFamily="34" charset="-120"/>
                <a:ea typeface="微軟正黑體" pitchFamily="34" charset="-120"/>
              </a:endParaRPr>
            </a:p>
            <a:p>
              <a:pPr marL="376118" lvl="1" indent="-376118" defTabSz="975110" fontAlgn="auto">
                <a:spcAft>
                  <a:spcPct val="15000"/>
                </a:spcAft>
                <a:buFont typeface="Wingdings" pitchFamily="2" charset="2"/>
                <a:buChar char="p"/>
              </a:pPr>
              <a:r>
                <a:rPr kumimoji="0" lang="zh-TW" altLang="zh-TW" sz="2700" dirty="0">
                  <a:solidFill>
                    <a:prstClr val="black">
                      <a:hueOff val="0"/>
                      <a:satOff val="0"/>
                      <a:lumOff val="0"/>
                      <a:alphaOff val="0"/>
                    </a:prstClr>
                  </a:solidFill>
                  <a:latin typeface="微軟正黑體" pitchFamily="34" charset="-120"/>
                  <a:ea typeface="微軟正黑體" pitchFamily="34" charset="-120"/>
                </a:rPr>
                <a:t>須於所有權相關顯著風險及報酬移轉予買方時，方可認列收入，故須仔細考量商品交易條件。</a:t>
              </a:r>
              <a:endParaRPr kumimoji="0" lang="en-US" altLang="zh-TW" sz="2700" dirty="0">
                <a:solidFill>
                  <a:prstClr val="black">
                    <a:hueOff val="0"/>
                    <a:satOff val="0"/>
                    <a:lumOff val="0"/>
                    <a:alphaOff val="0"/>
                  </a:prstClr>
                </a:solidFill>
                <a:latin typeface="微軟正黑體" pitchFamily="34" charset="-120"/>
                <a:ea typeface="微軟正黑體" pitchFamily="34" charset="-120"/>
              </a:endParaRPr>
            </a:p>
            <a:p>
              <a:pPr marL="376118" lvl="1" indent="-376118" defTabSz="975110" fontAlgn="auto">
                <a:spcAft>
                  <a:spcPct val="15000"/>
                </a:spcAft>
                <a:buFont typeface="Wingdings" pitchFamily="2" charset="2"/>
                <a:buChar char="p"/>
              </a:pPr>
              <a:endParaRPr kumimoji="0" lang="zh-TW" altLang="en-US" sz="2700" dirty="0">
                <a:solidFill>
                  <a:prstClr val="black">
                    <a:hueOff val="0"/>
                    <a:satOff val="0"/>
                    <a:lumOff val="0"/>
                    <a:alphaOff val="0"/>
                  </a:prstClr>
                </a:solidFill>
                <a:latin typeface="微軟正黑體" pitchFamily="34" charset="-120"/>
                <a:ea typeface="微軟正黑體" pitchFamily="34" charset="-120"/>
              </a:endParaRPr>
            </a:p>
          </p:txBody>
        </p:sp>
      </p:grpSp>
      <p:sp>
        <p:nvSpPr>
          <p:cNvPr id="3" name="標題 2"/>
          <p:cNvSpPr>
            <a:spLocks noGrp="1"/>
          </p:cNvSpPr>
          <p:nvPr>
            <p:ph type="title"/>
          </p:nvPr>
        </p:nvSpPr>
        <p:spPr/>
        <p:txBody>
          <a:bodyPr>
            <a:normAutofit/>
          </a:bodyPr>
          <a:lstStyle/>
          <a:p>
            <a:pPr lvl="0"/>
            <a:r>
              <a:rPr lang="zh-TW" altLang="en-US" b="1" dirty="0" smtClean="0">
                <a:latin typeface="微軟正黑體" pitchFamily="34" charset="-120"/>
              </a:rPr>
              <a:t>產品</a:t>
            </a:r>
            <a:r>
              <a:rPr lang="zh-TW" altLang="en-US" b="1" dirty="0">
                <a:latin typeface="微軟正黑體" pitchFamily="34" charset="-120"/>
              </a:rPr>
              <a:t>銷售包括售後服務之收入認列</a:t>
            </a:r>
          </a:p>
        </p:txBody>
      </p:sp>
      <p:sp>
        <p:nvSpPr>
          <p:cNvPr id="4" name="Slide Number Placeholder 9"/>
          <p:cNvSpPr>
            <a:spLocks noGrp="1"/>
          </p:cNvSpPr>
          <p:nvPr>
            <p:ph type="sldNum" sz="quarter" idx="10"/>
          </p:nvPr>
        </p:nvSpPr>
        <p:spPr>
          <a:xfrm>
            <a:off x="39052" y="7459112"/>
            <a:ext cx="428628" cy="264293"/>
          </a:xfrm>
          <a:prstGeom prst="rect">
            <a:avLst/>
          </a:prstGeom>
        </p:spPr>
        <p:txBody>
          <a:bodyPr vert="horz" wrap="square" lIns="89987" tIns="44991" rIns="89987" bIns="44991" numCol="1" anchor="t" anchorCtr="0" compatLnSpc="1">
            <a:prstTxWarp prst="textNoShape">
              <a:avLst/>
            </a:prstTxWarp>
          </a:bodyPr>
          <a:lstStyle>
            <a:lvl1pPr>
              <a:defRPr kumimoji="0" sz="1200">
                <a:latin typeface="Calibri" pitchFamily="34" charset="0"/>
                <a:cs typeface="Arial" pitchFamily="34" charset="0"/>
              </a:defRPr>
            </a:lvl1pPr>
          </a:lstStyle>
          <a:p>
            <a:pPr>
              <a:defRPr/>
            </a:pPr>
            <a:fld id="{4795B666-FAD5-4CCD-8E9B-6E8325DFE692}" type="slidenum">
              <a:rPr lang="en-US" altLang="zh-TW" smtClean="0">
                <a:solidFill>
                  <a:prstClr val="black">
                    <a:tint val="75000"/>
                  </a:prstClr>
                </a:solidFill>
              </a:rPr>
              <a:pPr>
                <a:defRPr/>
              </a:pPr>
              <a:t>22</a:t>
            </a:fld>
            <a:endParaRPr lang="en-US" altLang="zh-TW">
              <a:solidFill>
                <a:prstClr val="black">
                  <a:tint val="75000"/>
                </a:prstClr>
              </a:solidFill>
            </a:endParaRPr>
          </a:p>
        </p:txBody>
      </p:sp>
    </p:spTree>
    <p:extLst>
      <p:ext uri="{BB962C8B-B14F-4D97-AF65-F5344CB8AC3E}">
        <p14:creationId xmlns:p14="http://schemas.microsoft.com/office/powerpoint/2010/main" val="38602376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4"/>
          </p:nvPr>
        </p:nvSpPr>
        <p:spPr/>
        <p:txBody>
          <a:bodyPr/>
          <a:lstStyle/>
          <a:p>
            <a:pPr>
              <a:defRPr/>
            </a:pPr>
            <a:fld id="{161F61C0-2215-4557-9AEC-40913A79701B}" type="slidenum">
              <a:rPr lang="en-US">
                <a:solidFill>
                  <a:srgbClr val="002776"/>
                </a:solidFill>
              </a:rPr>
              <a:pPr>
                <a:defRPr/>
              </a:pPr>
              <a:t>23</a:t>
            </a:fld>
            <a:endParaRPr lang="en-US" dirty="0">
              <a:solidFill>
                <a:srgbClr val="002776"/>
              </a:solidFill>
            </a:endParaRPr>
          </a:p>
        </p:txBody>
      </p:sp>
      <p:pic>
        <p:nvPicPr>
          <p:cNvPr id="5" name="Picture 4"/>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bwMode="auto">
          <a:xfrm>
            <a:off x="1656286" y="1199026"/>
            <a:ext cx="2196001" cy="235010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98261" l="0" r="98246"/>
                    </a14:imgEffect>
                  </a14:imgLayer>
                </a14:imgProps>
              </a:ext>
              <a:ext uri="{28A0092B-C50C-407E-A947-70E740481C1C}">
                <a14:useLocalDpi xmlns:a14="http://schemas.microsoft.com/office/drawing/2010/main" val="0"/>
              </a:ext>
            </a:extLst>
          </a:blip>
          <a:stretch>
            <a:fillRect/>
          </a:stretch>
        </p:blipFill>
        <p:spPr bwMode="auto">
          <a:xfrm>
            <a:off x="5652255" y="1297546"/>
            <a:ext cx="2232000" cy="22515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圖說文字 6"/>
          <p:cNvSpPr/>
          <p:nvPr/>
        </p:nvSpPr>
        <p:spPr>
          <a:xfrm>
            <a:off x="3124724" y="2678182"/>
            <a:ext cx="2051209" cy="708593"/>
          </a:xfrm>
          <a:prstGeom prst="wedgeRectCallout">
            <a:avLst>
              <a:gd name="adj1" fmla="val -37950"/>
              <a:gd name="adj2" fmla="val -107415"/>
            </a:avLst>
          </a:prstGeom>
          <a:solidFill>
            <a:srgbClr val="E3FF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9842" tIns="44919" rIns="89842" bIns="44919" rtlCol="0" anchor="ctr"/>
          <a:lstStyle/>
          <a:p>
            <a:pPr algn="ctr"/>
            <a:r>
              <a:rPr kumimoji="0" lang="zh-TW" altLang="en-US" b="1" dirty="0" smtClean="0">
                <a:solidFill>
                  <a:srgbClr val="000000"/>
                </a:solidFill>
                <a:latin typeface="微軟正黑體" pitchFamily="34" charset="-120"/>
              </a:rPr>
              <a:t>科技產品銷售</a:t>
            </a:r>
            <a:endParaRPr kumimoji="0" lang="zh-TW" altLang="en-US" b="1" dirty="0">
              <a:solidFill>
                <a:srgbClr val="000000"/>
              </a:solidFill>
              <a:latin typeface="微軟正黑體" pitchFamily="34" charset="-120"/>
            </a:endParaRPr>
          </a:p>
        </p:txBody>
      </p:sp>
      <p:sp>
        <p:nvSpPr>
          <p:cNvPr id="8" name="矩形圖說文字 7"/>
          <p:cNvSpPr/>
          <p:nvPr/>
        </p:nvSpPr>
        <p:spPr>
          <a:xfrm>
            <a:off x="7545776" y="2019904"/>
            <a:ext cx="2051209" cy="708593"/>
          </a:xfrm>
          <a:prstGeom prst="wedgeRectCallout">
            <a:avLst>
              <a:gd name="adj1" fmla="val -76868"/>
              <a:gd name="adj2" fmla="val -19337"/>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9842" tIns="44919" rIns="89842" bIns="44919" rtlCol="0" anchor="ctr"/>
          <a:lstStyle/>
          <a:p>
            <a:pPr algn="ctr"/>
            <a:r>
              <a:rPr kumimoji="0" lang="zh-TW" altLang="en-US" b="1" dirty="0" smtClean="0">
                <a:solidFill>
                  <a:srgbClr val="000000"/>
                </a:solidFill>
                <a:latin typeface="微軟正黑體" pitchFamily="34" charset="-120"/>
              </a:rPr>
              <a:t>二年保固提供</a:t>
            </a:r>
            <a:endParaRPr kumimoji="0" lang="zh-TW" altLang="en-US" b="1" dirty="0">
              <a:solidFill>
                <a:srgbClr val="000000"/>
              </a:solidFill>
              <a:latin typeface="微軟正黑體" pitchFamily="34" charset="-120"/>
            </a:endParaRPr>
          </a:p>
        </p:txBody>
      </p:sp>
      <p:pic>
        <p:nvPicPr>
          <p:cNvPr id="9"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98255" y="3654443"/>
            <a:ext cx="3252696" cy="289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6139542" y="3889953"/>
            <a:ext cx="3207658" cy="1654627"/>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89842" tIns="44919" rIns="89842" bIns="44919" rtlCol="0" anchor="ctr"/>
          <a:lstStyle/>
          <a:p>
            <a:pPr algn="ctr"/>
            <a:endParaRPr kumimoji="0" lang="zh-TW" altLang="en-US">
              <a:solidFill>
                <a:srgbClr val="FFFFFF"/>
              </a:solidFill>
            </a:endParaRPr>
          </a:p>
        </p:txBody>
      </p:sp>
      <p:sp>
        <p:nvSpPr>
          <p:cNvPr id="11" name="矩形 10"/>
          <p:cNvSpPr/>
          <p:nvPr/>
        </p:nvSpPr>
        <p:spPr>
          <a:xfrm>
            <a:off x="6342747" y="4063999"/>
            <a:ext cx="2830286" cy="12482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89842" tIns="44919" rIns="89842" bIns="44919" rtlCol="0" anchor="ctr"/>
          <a:lstStyle/>
          <a:p>
            <a:pPr algn="ctr"/>
            <a:r>
              <a:rPr kumimoji="0" lang="zh-TW" altLang="en-US" sz="1600" dirty="0">
                <a:solidFill>
                  <a:srgbClr val="FFFFFF"/>
                </a:solidFill>
              </a:rPr>
              <a:t>當提供勞務之交易結果能合理估計時，應以資產負債表日交易之完成程度認列收入</a:t>
            </a:r>
          </a:p>
        </p:txBody>
      </p:sp>
    </p:spTree>
    <p:extLst>
      <p:ext uri="{BB962C8B-B14F-4D97-AF65-F5344CB8AC3E}">
        <p14:creationId xmlns:p14="http://schemas.microsoft.com/office/powerpoint/2010/main" val="1001434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75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autoUpdateAnimBg="0"/>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p:cNvGrpSpPr/>
          <p:nvPr/>
        </p:nvGrpSpPr>
        <p:grpSpPr>
          <a:xfrm>
            <a:off x="356449" y="1370509"/>
            <a:ext cx="9340751" cy="5943596"/>
            <a:chOff x="323891" y="1209026"/>
            <a:chExt cx="8490251" cy="5243278"/>
          </a:xfrm>
        </p:grpSpPr>
        <p:sp>
          <p:nvSpPr>
            <p:cNvPr id="6" name="手繪多邊形 5"/>
            <p:cNvSpPr/>
            <p:nvPr/>
          </p:nvSpPr>
          <p:spPr>
            <a:xfrm>
              <a:off x="323891" y="1209586"/>
              <a:ext cx="3960000" cy="900000"/>
            </a:xfrm>
            <a:custGeom>
              <a:avLst/>
              <a:gdLst>
                <a:gd name="connsiteX0" fmla="*/ 0 w 3973904"/>
                <a:gd name="connsiteY0" fmla="*/ 0 h 921600"/>
                <a:gd name="connsiteX1" fmla="*/ 3973904 w 3973904"/>
                <a:gd name="connsiteY1" fmla="*/ 0 h 921600"/>
                <a:gd name="connsiteX2" fmla="*/ 3973904 w 3973904"/>
                <a:gd name="connsiteY2" fmla="*/ 921600 h 921600"/>
                <a:gd name="connsiteX3" fmla="*/ 0 w 3973904"/>
                <a:gd name="connsiteY3" fmla="*/ 921600 h 921600"/>
                <a:gd name="connsiteX4" fmla="*/ 0 w 3973904"/>
                <a:gd name="connsiteY4" fmla="*/ 0 h 9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921600">
                  <a:moveTo>
                    <a:pt x="0" y="0"/>
                  </a:moveTo>
                  <a:lnTo>
                    <a:pt x="3973904" y="0"/>
                  </a:lnTo>
                  <a:lnTo>
                    <a:pt x="3973904" y="921600"/>
                  </a:lnTo>
                  <a:lnTo>
                    <a:pt x="0" y="921600"/>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algn="ctr" defTabSz="1169561" fontAlgn="auto">
                <a:lnSpc>
                  <a:spcPct val="90000"/>
                </a:lnSpc>
                <a:spcAft>
                  <a:spcPct val="35000"/>
                </a:spcAft>
              </a:pPr>
              <a:r>
                <a:rPr kumimoji="0" lang="en-US" altLang="zh-TW" sz="3100" b="1" dirty="0">
                  <a:solidFill>
                    <a:prstClr val="white"/>
                  </a:solidFill>
                  <a:latin typeface="微軟正黑體" pitchFamily="34" charset="-120"/>
                  <a:ea typeface="微軟正黑體" pitchFamily="34" charset="-120"/>
                </a:rPr>
                <a:t>ROC</a:t>
              </a:r>
              <a:r>
                <a:rPr kumimoji="0" lang="zh-TW" altLang="en-US" sz="3100" b="1" dirty="0">
                  <a:solidFill>
                    <a:prstClr val="white"/>
                  </a:solidFill>
                  <a:latin typeface="微軟正黑體" pitchFamily="34" charset="-120"/>
                  <a:ea typeface="微軟正黑體" pitchFamily="34" charset="-120"/>
                </a:rPr>
                <a:t> </a:t>
              </a:r>
              <a:r>
                <a:rPr kumimoji="0" lang="en-US" altLang="zh-TW" sz="3100" b="1" dirty="0">
                  <a:solidFill>
                    <a:prstClr val="white"/>
                  </a:solidFill>
                  <a:latin typeface="微軟正黑體" pitchFamily="34" charset="-120"/>
                  <a:ea typeface="微軟正黑體" pitchFamily="34" charset="-120"/>
                </a:rPr>
                <a:t>GAAP</a:t>
              </a:r>
              <a:endParaRPr kumimoji="0" lang="zh-TW" altLang="en-US" sz="3100" b="1" dirty="0">
                <a:solidFill>
                  <a:prstClr val="white"/>
                </a:solidFill>
                <a:latin typeface="微軟正黑體" pitchFamily="34" charset="-120"/>
                <a:ea typeface="微軟正黑體" pitchFamily="34" charset="-120"/>
              </a:endParaRPr>
            </a:p>
          </p:txBody>
        </p:sp>
        <p:sp>
          <p:nvSpPr>
            <p:cNvPr id="7" name="手繪多邊形 6"/>
            <p:cNvSpPr/>
            <p:nvPr/>
          </p:nvSpPr>
          <p:spPr>
            <a:xfrm>
              <a:off x="323891" y="2132304"/>
              <a:ext cx="3960000" cy="4320000"/>
            </a:xfrm>
            <a:custGeom>
              <a:avLst/>
              <a:gdLst>
                <a:gd name="connsiteX0" fmla="*/ 0 w 3973904"/>
                <a:gd name="connsiteY0" fmla="*/ 0 h 4301921"/>
                <a:gd name="connsiteX1" fmla="*/ 3973904 w 3973904"/>
                <a:gd name="connsiteY1" fmla="*/ 0 h 4301921"/>
                <a:gd name="connsiteX2" fmla="*/ 3973904 w 3973904"/>
                <a:gd name="connsiteY2" fmla="*/ 4301921 h 4301921"/>
                <a:gd name="connsiteX3" fmla="*/ 0 w 3973904"/>
                <a:gd name="connsiteY3" fmla="*/ 4301921 h 4301921"/>
                <a:gd name="connsiteX4" fmla="*/ 0 w 3973904"/>
                <a:gd name="connsiteY4" fmla="*/ 0 h 4301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4301921">
                  <a:moveTo>
                    <a:pt x="0" y="0"/>
                  </a:moveTo>
                  <a:lnTo>
                    <a:pt x="3973904" y="0"/>
                  </a:lnTo>
                  <a:lnTo>
                    <a:pt x="3973904" y="4301921"/>
                  </a:lnTo>
                  <a:lnTo>
                    <a:pt x="0" y="4301921"/>
                  </a:lnTo>
                  <a:lnTo>
                    <a:pt x="0" y="0"/>
                  </a:lnTo>
                  <a:close/>
                </a:path>
              </a:pathLst>
            </a:custGeom>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375937" lvl="1" indent="-375937" defTabSz="974642" fontAlgn="auto">
                <a:spcAft>
                  <a:spcPct val="15000"/>
                </a:spcAft>
                <a:buFont typeface="Wingdings" pitchFamily="2" charset="2"/>
                <a:buChar char="p"/>
              </a:pPr>
              <a:r>
                <a:rPr kumimoji="0" lang="zh-TW" altLang="en-US" sz="2700" dirty="0">
                  <a:solidFill>
                    <a:prstClr val="black">
                      <a:hueOff val="0"/>
                      <a:satOff val="0"/>
                      <a:lumOff val="0"/>
                      <a:alphaOff val="0"/>
                    </a:prstClr>
                  </a:solidFill>
                  <a:latin typeface="微軟正黑體" pitchFamily="34" charset="-120"/>
                  <a:ea typeface="微軟正黑體" pitchFamily="34" charset="-120"/>
                </a:rPr>
                <a:t>實務作法：</a:t>
              </a:r>
              <a:r>
                <a:rPr kumimoji="0" lang="zh-TW" altLang="zh-TW" sz="2700" dirty="0">
                  <a:solidFill>
                    <a:prstClr val="black">
                      <a:hueOff val="0"/>
                      <a:satOff val="0"/>
                      <a:lumOff val="0"/>
                      <a:alphaOff val="0"/>
                    </a:prstClr>
                  </a:solidFill>
                  <a:latin typeface="微軟正黑體" pitchFamily="34" charset="-120"/>
                  <a:ea typeface="微軟正黑體" pitchFamily="34" charset="-120"/>
                </a:rPr>
                <a:t>銷貨收入係以扣除商業折扣或數量折扣前之金額認列收入，再認列備抵銷貨折扣，並作為應收帳款之減項。</a:t>
              </a:r>
              <a:endParaRPr kumimoji="0" lang="zh-TW" altLang="en-US" sz="2700" dirty="0">
                <a:solidFill>
                  <a:prstClr val="black">
                    <a:hueOff val="0"/>
                    <a:satOff val="0"/>
                    <a:lumOff val="0"/>
                    <a:alphaOff val="0"/>
                  </a:prstClr>
                </a:solidFill>
                <a:latin typeface="微軟正黑體" pitchFamily="34" charset="-120"/>
                <a:ea typeface="微軟正黑體" pitchFamily="34" charset="-120"/>
              </a:endParaRPr>
            </a:p>
            <a:p>
              <a:pPr marL="375937" lvl="1" indent="-375937" defTabSz="974642" fontAlgn="auto">
                <a:spcAft>
                  <a:spcPct val="15000"/>
                </a:spcAft>
                <a:buFont typeface="Wingdings" pitchFamily="2" charset="2"/>
                <a:buChar char="p"/>
              </a:pPr>
              <a:r>
                <a:rPr kumimoji="0" lang="zh-TW" altLang="en-US" sz="2700" dirty="0">
                  <a:solidFill>
                    <a:prstClr val="black">
                      <a:hueOff val="0"/>
                      <a:satOff val="0"/>
                      <a:lumOff val="0"/>
                      <a:alphaOff val="0"/>
                    </a:prstClr>
                  </a:solidFill>
                  <a:latin typeface="微軟正黑體" pitchFamily="34" charset="-120"/>
                  <a:ea typeface="微軟正黑體" pitchFamily="34" charset="-120"/>
                </a:rPr>
                <a:t>實務作法：</a:t>
              </a:r>
              <a:r>
                <a:rPr kumimoji="0" lang="zh-TW" altLang="zh-TW" sz="2700" dirty="0">
                  <a:solidFill>
                    <a:prstClr val="black">
                      <a:hueOff val="0"/>
                      <a:satOff val="0"/>
                      <a:lumOff val="0"/>
                      <a:alphaOff val="0"/>
                    </a:prstClr>
                  </a:solidFill>
                  <a:latin typeface="微軟正黑體" pitchFamily="34" charset="-120"/>
                  <a:ea typeface="微軟正黑體" pitchFamily="34" charset="-120"/>
                </a:rPr>
                <a:t>將銷貨退回及折讓認列為備抵銷貨退回及折讓，並作為</a:t>
              </a:r>
              <a:r>
                <a:rPr kumimoji="0" lang="zh-TW" altLang="zh-TW" sz="2700" u="sng" dirty="0">
                  <a:solidFill>
                    <a:srgbClr val="FF0000"/>
                  </a:solidFill>
                  <a:latin typeface="微軟正黑體" pitchFamily="34" charset="-120"/>
                  <a:ea typeface="微軟正黑體" pitchFamily="34" charset="-120"/>
                </a:rPr>
                <a:t>應收帳款之減項</a:t>
              </a:r>
              <a:r>
                <a:rPr kumimoji="0" lang="zh-TW" altLang="zh-TW" sz="2700" dirty="0">
                  <a:solidFill>
                    <a:prstClr val="black">
                      <a:hueOff val="0"/>
                      <a:satOff val="0"/>
                      <a:lumOff val="0"/>
                      <a:alphaOff val="0"/>
                    </a:prstClr>
                  </a:solidFill>
                  <a:latin typeface="微軟正黑體" pitchFamily="34" charset="-120"/>
                  <a:ea typeface="微軟正黑體" pitchFamily="34" charset="-120"/>
                </a:rPr>
                <a:t>。</a:t>
              </a:r>
              <a:endParaRPr kumimoji="0" lang="zh-TW" altLang="en-US" sz="2700" dirty="0">
                <a:solidFill>
                  <a:prstClr val="black">
                    <a:hueOff val="0"/>
                    <a:satOff val="0"/>
                    <a:lumOff val="0"/>
                    <a:alphaOff val="0"/>
                  </a:prstClr>
                </a:solidFill>
                <a:latin typeface="微軟正黑體" pitchFamily="34" charset="-120"/>
                <a:ea typeface="微軟正黑體" pitchFamily="34" charset="-120"/>
              </a:endParaRPr>
            </a:p>
          </p:txBody>
        </p:sp>
        <p:sp>
          <p:nvSpPr>
            <p:cNvPr id="8" name="手繪多邊形 7"/>
            <p:cNvSpPr/>
            <p:nvPr/>
          </p:nvSpPr>
          <p:spPr>
            <a:xfrm>
              <a:off x="4854142" y="1209026"/>
              <a:ext cx="3960000" cy="900000"/>
            </a:xfrm>
            <a:custGeom>
              <a:avLst/>
              <a:gdLst>
                <a:gd name="connsiteX0" fmla="*/ 0 w 3973904"/>
                <a:gd name="connsiteY0" fmla="*/ 0 h 921600"/>
                <a:gd name="connsiteX1" fmla="*/ 3973904 w 3973904"/>
                <a:gd name="connsiteY1" fmla="*/ 0 h 921600"/>
                <a:gd name="connsiteX2" fmla="*/ 3973904 w 3973904"/>
                <a:gd name="connsiteY2" fmla="*/ 921600 h 921600"/>
                <a:gd name="connsiteX3" fmla="*/ 0 w 3973904"/>
                <a:gd name="connsiteY3" fmla="*/ 921600 h 921600"/>
                <a:gd name="connsiteX4" fmla="*/ 0 w 3973904"/>
                <a:gd name="connsiteY4" fmla="*/ 0 h 9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921600">
                  <a:moveTo>
                    <a:pt x="0" y="0"/>
                  </a:moveTo>
                  <a:lnTo>
                    <a:pt x="3973904" y="0"/>
                  </a:lnTo>
                  <a:lnTo>
                    <a:pt x="3973904" y="921600"/>
                  </a:lnTo>
                  <a:lnTo>
                    <a:pt x="0" y="921600"/>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algn="ctr" defTabSz="1169561" fontAlgn="auto">
                <a:lnSpc>
                  <a:spcPct val="90000"/>
                </a:lnSpc>
                <a:spcAft>
                  <a:spcPct val="35000"/>
                </a:spcAft>
              </a:pPr>
              <a:r>
                <a:rPr kumimoji="0" lang="en-US" altLang="zh-TW" sz="3100" b="1" dirty="0">
                  <a:solidFill>
                    <a:prstClr val="white"/>
                  </a:solidFill>
                  <a:latin typeface="微軟正黑體" pitchFamily="34" charset="-120"/>
                  <a:ea typeface="微軟正黑體" pitchFamily="34" charset="-120"/>
                </a:rPr>
                <a:t>IFRS</a:t>
              </a:r>
              <a:endParaRPr kumimoji="0" lang="zh-TW" altLang="en-US" sz="3100" b="1" dirty="0">
                <a:solidFill>
                  <a:prstClr val="white"/>
                </a:solidFill>
                <a:latin typeface="微軟正黑體" pitchFamily="34" charset="-120"/>
                <a:ea typeface="微軟正黑體" pitchFamily="34" charset="-120"/>
              </a:endParaRPr>
            </a:p>
          </p:txBody>
        </p:sp>
        <p:sp>
          <p:nvSpPr>
            <p:cNvPr id="9" name="手繪多邊形 8"/>
            <p:cNvSpPr/>
            <p:nvPr/>
          </p:nvSpPr>
          <p:spPr>
            <a:xfrm>
              <a:off x="4854142" y="2130626"/>
              <a:ext cx="3960000" cy="4320000"/>
            </a:xfrm>
            <a:custGeom>
              <a:avLst/>
              <a:gdLst>
                <a:gd name="connsiteX0" fmla="*/ 0 w 3973904"/>
                <a:gd name="connsiteY0" fmla="*/ 0 h 4304160"/>
                <a:gd name="connsiteX1" fmla="*/ 3973904 w 3973904"/>
                <a:gd name="connsiteY1" fmla="*/ 0 h 4304160"/>
                <a:gd name="connsiteX2" fmla="*/ 3973904 w 3973904"/>
                <a:gd name="connsiteY2" fmla="*/ 4304160 h 4304160"/>
                <a:gd name="connsiteX3" fmla="*/ 0 w 3973904"/>
                <a:gd name="connsiteY3" fmla="*/ 4304160 h 4304160"/>
                <a:gd name="connsiteX4" fmla="*/ 0 w 3973904"/>
                <a:gd name="connsiteY4" fmla="*/ 0 h 4304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4304160">
                  <a:moveTo>
                    <a:pt x="0" y="0"/>
                  </a:moveTo>
                  <a:lnTo>
                    <a:pt x="3973904" y="0"/>
                  </a:lnTo>
                  <a:lnTo>
                    <a:pt x="3973904" y="4304160"/>
                  </a:lnTo>
                  <a:lnTo>
                    <a:pt x="0" y="4304160"/>
                  </a:lnTo>
                  <a:lnTo>
                    <a:pt x="0" y="0"/>
                  </a:lnTo>
                  <a:close/>
                </a:path>
              </a:pathLst>
            </a:custGeom>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375937" lvl="1" indent="-375937" defTabSz="974642" fontAlgn="auto">
                <a:spcAft>
                  <a:spcPct val="15000"/>
                </a:spcAft>
                <a:buFont typeface="Wingdings" pitchFamily="2" charset="2"/>
                <a:buChar char="p"/>
              </a:pPr>
              <a:r>
                <a:rPr kumimoji="0" lang="zh-TW" altLang="zh-TW" sz="2700" dirty="0">
                  <a:solidFill>
                    <a:prstClr val="black">
                      <a:hueOff val="0"/>
                      <a:satOff val="0"/>
                      <a:lumOff val="0"/>
                      <a:alphaOff val="0"/>
                    </a:prstClr>
                  </a:solidFill>
                  <a:latin typeface="微軟正黑體" pitchFamily="34" charset="-120"/>
                  <a:ea typeface="微軟正黑體" pitchFamily="34" charset="-120"/>
                </a:rPr>
                <a:t>收入應按企業與買方或使用者所協議交易對價</a:t>
              </a:r>
              <a:r>
                <a:rPr kumimoji="0" lang="en-US" altLang="zh-TW" sz="2700" dirty="0">
                  <a:solidFill>
                    <a:prstClr val="black">
                      <a:hueOff val="0"/>
                      <a:satOff val="0"/>
                      <a:lumOff val="0"/>
                      <a:alphaOff val="0"/>
                    </a:prstClr>
                  </a:solidFill>
                  <a:latin typeface="微軟正黑體" pitchFamily="34" charset="-120"/>
                  <a:ea typeface="微軟正黑體" pitchFamily="34" charset="-120"/>
                </a:rPr>
                <a:t>(</a:t>
              </a:r>
              <a:r>
                <a:rPr kumimoji="0" lang="zh-TW" altLang="zh-TW" sz="2700" dirty="0">
                  <a:solidFill>
                    <a:prstClr val="black">
                      <a:hueOff val="0"/>
                      <a:satOff val="0"/>
                      <a:lumOff val="0"/>
                      <a:alphaOff val="0"/>
                    </a:prstClr>
                  </a:solidFill>
                  <a:latin typeface="微軟正黑體" pitchFamily="34" charset="-120"/>
                  <a:ea typeface="微軟正黑體" pitchFamily="34" charset="-120"/>
                </a:rPr>
                <a:t>考量商業折扣及數量折扣後</a:t>
              </a:r>
              <a:r>
                <a:rPr kumimoji="0" lang="en-US" altLang="zh-TW" sz="2700" dirty="0">
                  <a:solidFill>
                    <a:prstClr val="black">
                      <a:hueOff val="0"/>
                      <a:satOff val="0"/>
                      <a:lumOff val="0"/>
                      <a:alphaOff val="0"/>
                    </a:prstClr>
                  </a:solidFill>
                  <a:latin typeface="微軟正黑體" pitchFamily="34" charset="-120"/>
                  <a:ea typeface="微軟正黑體" pitchFamily="34" charset="-120"/>
                </a:rPr>
                <a:t>)</a:t>
              </a:r>
              <a:r>
                <a:rPr kumimoji="0" lang="zh-TW" altLang="zh-TW" sz="2700" dirty="0">
                  <a:solidFill>
                    <a:prstClr val="black">
                      <a:hueOff val="0"/>
                      <a:satOff val="0"/>
                      <a:lumOff val="0"/>
                      <a:alphaOff val="0"/>
                    </a:prstClr>
                  </a:solidFill>
                  <a:latin typeface="微軟正黑體" pitchFamily="34" charset="-120"/>
                  <a:ea typeface="微軟正黑體" pitchFamily="34" charset="-120"/>
                </a:rPr>
                <a:t>之公允價值衡量。</a:t>
              </a:r>
              <a:endParaRPr kumimoji="0" lang="zh-TW" altLang="en-US" sz="2700" dirty="0">
                <a:solidFill>
                  <a:prstClr val="black">
                    <a:hueOff val="0"/>
                    <a:satOff val="0"/>
                    <a:lumOff val="0"/>
                    <a:alphaOff val="0"/>
                  </a:prstClr>
                </a:solidFill>
                <a:latin typeface="微軟正黑體" pitchFamily="34" charset="-120"/>
                <a:ea typeface="微軟正黑體" pitchFamily="34" charset="-120"/>
              </a:endParaRPr>
            </a:p>
            <a:p>
              <a:pPr marL="375937" lvl="1" indent="-375937" defTabSz="974642" fontAlgn="auto">
                <a:spcAft>
                  <a:spcPct val="15000"/>
                </a:spcAft>
                <a:buFont typeface="Wingdings" pitchFamily="2" charset="2"/>
                <a:buChar char="p"/>
              </a:pPr>
              <a:r>
                <a:rPr kumimoji="0" lang="zh-TW" altLang="zh-TW" sz="2700" dirty="0">
                  <a:solidFill>
                    <a:prstClr val="black">
                      <a:hueOff val="0"/>
                      <a:satOff val="0"/>
                      <a:lumOff val="0"/>
                      <a:alphaOff val="0"/>
                    </a:prstClr>
                  </a:solidFill>
                  <a:latin typeface="微軟正黑體" pitchFamily="34" charset="-120"/>
                  <a:ea typeface="微軟正黑體" pitchFamily="34" charset="-120"/>
                </a:rPr>
                <a:t>備抵銷貨退回及折讓，應依</a:t>
              </a:r>
              <a:r>
                <a:rPr kumimoji="0" lang="en-US" altLang="zh-TW" sz="2700" dirty="0">
                  <a:solidFill>
                    <a:prstClr val="black">
                      <a:hueOff val="0"/>
                      <a:satOff val="0"/>
                      <a:lumOff val="0"/>
                      <a:alphaOff val="0"/>
                    </a:prstClr>
                  </a:solidFill>
                  <a:latin typeface="微軟正黑體" pitchFamily="34" charset="-120"/>
                  <a:ea typeface="微軟正黑體" pitchFamily="34" charset="-120"/>
                </a:rPr>
                <a:t>IAS 37</a:t>
              </a:r>
              <a:r>
                <a:rPr kumimoji="0" lang="zh-TW" altLang="zh-TW" sz="2700" dirty="0">
                  <a:solidFill>
                    <a:prstClr val="black">
                      <a:hueOff val="0"/>
                      <a:satOff val="0"/>
                      <a:lumOff val="0"/>
                      <a:alphaOff val="0"/>
                    </a:prstClr>
                  </a:solidFill>
                  <a:latin typeface="微軟正黑體" pitchFamily="34" charset="-120"/>
                  <a:ea typeface="微軟正黑體" pitchFamily="34" charset="-120"/>
                </a:rPr>
                <a:t>『負債準備、或有負債及或有資產』之規定，依退貨成本及折讓金額之最佳估計認列</a:t>
              </a:r>
              <a:r>
                <a:rPr kumimoji="0" lang="zh-TW" altLang="zh-TW" sz="2700" u="sng" dirty="0">
                  <a:solidFill>
                    <a:srgbClr val="FF0000"/>
                  </a:solidFill>
                  <a:latin typeface="微軟正黑體" pitchFamily="34" charset="-120"/>
                  <a:ea typeface="微軟正黑體" pitchFamily="34" charset="-120"/>
                </a:rPr>
                <a:t>負債準備</a:t>
              </a:r>
              <a:r>
                <a:rPr kumimoji="0" lang="zh-TW" altLang="zh-TW" sz="2700" dirty="0">
                  <a:solidFill>
                    <a:prstClr val="black">
                      <a:hueOff val="0"/>
                      <a:satOff val="0"/>
                      <a:lumOff val="0"/>
                      <a:alphaOff val="0"/>
                    </a:prstClr>
                  </a:solidFill>
                  <a:latin typeface="微軟正黑體" pitchFamily="34" charset="-120"/>
                  <a:ea typeface="微軟正黑體" pitchFamily="34" charset="-120"/>
                </a:rPr>
                <a:t>。</a:t>
              </a:r>
              <a:endParaRPr kumimoji="0" lang="zh-TW" altLang="en-US" sz="2700" dirty="0">
                <a:solidFill>
                  <a:prstClr val="black">
                    <a:hueOff val="0"/>
                    <a:satOff val="0"/>
                    <a:lumOff val="0"/>
                    <a:alphaOff val="0"/>
                  </a:prstClr>
                </a:solidFill>
                <a:latin typeface="微軟正黑體" pitchFamily="34" charset="-120"/>
                <a:ea typeface="微軟正黑體" pitchFamily="34" charset="-120"/>
              </a:endParaRPr>
            </a:p>
          </p:txBody>
        </p:sp>
      </p:grpSp>
      <p:sp>
        <p:nvSpPr>
          <p:cNvPr id="3" name="標題 2"/>
          <p:cNvSpPr>
            <a:spLocks noGrp="1"/>
          </p:cNvSpPr>
          <p:nvPr>
            <p:ph type="title"/>
          </p:nvPr>
        </p:nvSpPr>
        <p:spPr/>
        <p:txBody>
          <a:bodyPr>
            <a:normAutofit/>
          </a:bodyPr>
          <a:lstStyle/>
          <a:p>
            <a:pPr lvl="0"/>
            <a:r>
              <a:rPr lang="zh-TW" altLang="en-US" b="1" dirty="0" smtClean="0">
                <a:latin typeface="微軟正黑體" pitchFamily="34" charset="-120"/>
              </a:rPr>
              <a:t>銷</a:t>
            </a:r>
            <a:r>
              <a:rPr lang="zh-TW" altLang="en-US" b="1" dirty="0">
                <a:latin typeface="微軟正黑體" pitchFamily="34" charset="-120"/>
              </a:rPr>
              <a:t>貨退回及折</a:t>
            </a:r>
            <a:r>
              <a:rPr lang="zh-TW" altLang="en-US" b="1" dirty="0" smtClean="0">
                <a:latin typeface="微軟正黑體" pitchFamily="34" charset="-120"/>
              </a:rPr>
              <a:t>讓之認列與表達</a:t>
            </a:r>
            <a:endParaRPr lang="zh-TW" altLang="en-US" b="1" dirty="0">
              <a:latin typeface="微軟正黑體" pitchFamily="34" charset="-120"/>
            </a:endParaRPr>
          </a:p>
        </p:txBody>
      </p:sp>
      <p:sp>
        <p:nvSpPr>
          <p:cNvPr id="4" name="Slide Number Placeholder 9"/>
          <p:cNvSpPr>
            <a:spLocks noGrp="1"/>
          </p:cNvSpPr>
          <p:nvPr>
            <p:ph type="sldNum" sz="quarter" idx="10"/>
          </p:nvPr>
        </p:nvSpPr>
        <p:spPr>
          <a:xfrm>
            <a:off x="39052" y="7459112"/>
            <a:ext cx="428628" cy="264293"/>
          </a:xfrm>
          <a:prstGeom prst="rect">
            <a:avLst/>
          </a:prstGeom>
        </p:spPr>
        <p:txBody>
          <a:bodyPr vert="horz" wrap="square" lIns="89943" tIns="44969" rIns="89943" bIns="44969" numCol="1" anchor="t" anchorCtr="0" compatLnSpc="1">
            <a:prstTxWarp prst="textNoShape">
              <a:avLst/>
            </a:prstTxWarp>
          </a:bodyPr>
          <a:lstStyle>
            <a:lvl1pPr>
              <a:defRPr kumimoji="0" sz="1200">
                <a:latin typeface="Calibri" pitchFamily="34" charset="0"/>
                <a:cs typeface="Arial" pitchFamily="34" charset="0"/>
              </a:defRPr>
            </a:lvl1pPr>
          </a:lstStyle>
          <a:p>
            <a:pPr>
              <a:defRPr/>
            </a:pPr>
            <a:fld id="{4795B666-FAD5-4CCD-8E9B-6E8325DFE692}" type="slidenum">
              <a:rPr lang="en-US" altLang="zh-TW" smtClean="0">
                <a:solidFill>
                  <a:prstClr val="black">
                    <a:tint val="75000"/>
                  </a:prstClr>
                </a:solidFill>
              </a:rPr>
              <a:pPr>
                <a:defRPr/>
              </a:pPr>
              <a:t>24</a:t>
            </a:fld>
            <a:endParaRPr lang="en-US" altLang="zh-TW">
              <a:solidFill>
                <a:prstClr val="black">
                  <a:tint val="75000"/>
                </a:prstClr>
              </a:solidFill>
            </a:endParaRPr>
          </a:p>
        </p:txBody>
      </p:sp>
    </p:spTree>
    <p:extLst>
      <p:ext uri="{BB962C8B-B14F-4D97-AF65-F5344CB8AC3E}">
        <p14:creationId xmlns:p14="http://schemas.microsoft.com/office/powerpoint/2010/main" val="6144392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p:txBody>
          <a:bodyPr>
            <a:normAutofit/>
          </a:bodyPr>
          <a:lstStyle/>
          <a:p>
            <a:r>
              <a:rPr lang="zh-TW" altLang="en-US" b="1" dirty="0">
                <a:latin typeface="微軟正黑體" pitchFamily="34" charset="-120"/>
              </a:rPr>
              <a:t>備抵銷貨退回及折</a:t>
            </a:r>
            <a:r>
              <a:rPr lang="zh-TW" altLang="en-US" b="1" dirty="0" smtClean="0">
                <a:latin typeface="微軟正黑體" pitchFamily="34" charset="-120"/>
              </a:rPr>
              <a:t>讓於財務報表之</a:t>
            </a:r>
            <a:r>
              <a:rPr lang="zh-TW" altLang="en-US" b="1" dirty="0">
                <a:latin typeface="微軟正黑體" pitchFamily="34" charset="-120"/>
              </a:rPr>
              <a:t>表達</a:t>
            </a:r>
            <a:endParaRPr lang="zh-TW" altLang="en-US" b="1" dirty="0"/>
          </a:p>
        </p:txBody>
      </p:sp>
      <p:sp>
        <p:nvSpPr>
          <p:cNvPr id="4" name="Slide Number Placeholder 9"/>
          <p:cNvSpPr>
            <a:spLocks noGrp="1"/>
          </p:cNvSpPr>
          <p:nvPr>
            <p:ph type="sldNum" sz="quarter" idx="10"/>
          </p:nvPr>
        </p:nvSpPr>
        <p:spPr>
          <a:xfrm>
            <a:off x="39052" y="7459112"/>
            <a:ext cx="428628" cy="264293"/>
          </a:xfrm>
          <a:prstGeom prst="rect">
            <a:avLst/>
          </a:prstGeom>
        </p:spPr>
        <p:txBody>
          <a:bodyPr vert="horz" wrap="square" lIns="89943" tIns="44969" rIns="89943" bIns="44969" numCol="1" anchor="t" anchorCtr="0" compatLnSpc="1">
            <a:prstTxWarp prst="textNoShape">
              <a:avLst/>
            </a:prstTxWarp>
          </a:bodyPr>
          <a:lstStyle>
            <a:lvl1pPr>
              <a:defRPr kumimoji="0" sz="1200">
                <a:latin typeface="Calibri" pitchFamily="34" charset="0"/>
                <a:cs typeface="Arial" pitchFamily="34" charset="0"/>
              </a:defRPr>
            </a:lvl1pPr>
          </a:lstStyle>
          <a:p>
            <a:pPr>
              <a:defRPr/>
            </a:pPr>
            <a:fld id="{4795B666-FAD5-4CCD-8E9B-6E8325DFE692}" type="slidenum">
              <a:rPr lang="en-US" altLang="zh-TW" smtClean="0">
                <a:solidFill>
                  <a:prstClr val="black">
                    <a:tint val="75000"/>
                  </a:prstClr>
                </a:solidFill>
              </a:rPr>
              <a:pPr>
                <a:defRPr/>
              </a:pPr>
              <a:t>25</a:t>
            </a:fld>
            <a:endParaRPr lang="en-US" altLang="zh-TW">
              <a:solidFill>
                <a:prstClr val="black">
                  <a:tint val="75000"/>
                </a:prstClr>
              </a:solidFill>
            </a:endParaRPr>
          </a:p>
        </p:txBody>
      </p:sp>
      <p:graphicFrame>
        <p:nvGraphicFramePr>
          <p:cNvPr id="5" name="表格 4"/>
          <p:cNvGraphicFramePr>
            <a:graphicFrameLocks noGrp="1"/>
          </p:cNvGraphicFramePr>
          <p:nvPr>
            <p:extLst>
              <p:ext uri="{D42A27DB-BD31-4B8C-83A1-F6EECF244321}">
                <p14:modId xmlns:p14="http://schemas.microsoft.com/office/powerpoint/2010/main" val="1331319433"/>
              </p:ext>
            </p:extLst>
          </p:nvPr>
        </p:nvGraphicFramePr>
        <p:xfrm>
          <a:off x="1979952" y="1891251"/>
          <a:ext cx="7882542" cy="2039322"/>
        </p:xfrm>
        <a:graphic>
          <a:graphicData uri="http://schemas.openxmlformats.org/drawingml/2006/table">
            <a:tbl>
              <a:tblPr firstRow="1" bandRow="1">
                <a:tableStyleId>{5C22544A-7EE6-4342-B048-85BDC9FD1C3A}</a:tableStyleId>
              </a:tblPr>
              <a:tblGrid>
                <a:gridCol w="3941271"/>
                <a:gridCol w="3941271"/>
              </a:tblGrid>
              <a:tr h="556354">
                <a:tc>
                  <a:txBody>
                    <a:bodyPr/>
                    <a:lstStyle/>
                    <a:p>
                      <a:r>
                        <a:rPr lang="zh-TW" altLang="en-US" sz="2700" dirty="0" smtClean="0">
                          <a:latin typeface="微軟正黑體" pitchFamily="34" charset="-120"/>
                          <a:ea typeface="微軟正黑體" pitchFamily="34" charset="-120"/>
                        </a:rPr>
                        <a:t>資產</a:t>
                      </a:r>
                      <a:endParaRPr lang="zh-TW" altLang="en-US" sz="2700" dirty="0">
                        <a:latin typeface="微軟正黑體" pitchFamily="34" charset="-120"/>
                        <a:ea typeface="微軟正黑體" pitchFamily="34" charset="-120"/>
                      </a:endParaRPr>
                    </a:p>
                  </a:txBody>
                  <a:tcPr marL="100600" marR="100600" marT="51827" marB="51827"/>
                </a:tc>
                <a:tc>
                  <a:txBody>
                    <a:bodyPr/>
                    <a:lstStyle/>
                    <a:p>
                      <a:r>
                        <a:rPr lang="zh-TW" altLang="en-US" sz="2700" dirty="0" smtClean="0">
                          <a:latin typeface="微軟正黑體" pitchFamily="34" charset="-120"/>
                          <a:ea typeface="微軟正黑體" pitchFamily="34" charset="-120"/>
                        </a:rPr>
                        <a:t>負債</a:t>
                      </a:r>
                      <a:endParaRPr lang="zh-TW" altLang="en-US" sz="2700" dirty="0">
                        <a:latin typeface="微軟正黑體" pitchFamily="34" charset="-120"/>
                        <a:ea typeface="微軟正黑體" pitchFamily="34" charset="-120"/>
                      </a:endParaRPr>
                    </a:p>
                  </a:txBody>
                  <a:tcPr marL="100600" marR="100600" marT="51827" marB="51827"/>
                </a:tc>
              </a:tr>
              <a:tr h="556354">
                <a:tc>
                  <a:txBody>
                    <a:bodyPr/>
                    <a:lstStyle/>
                    <a:p>
                      <a:r>
                        <a:rPr lang="zh-TW" altLang="en-US" sz="2700" dirty="0" smtClean="0">
                          <a:latin typeface="微軟正黑體" pitchFamily="34" charset="-120"/>
                          <a:ea typeface="微軟正黑體" pitchFamily="34" charset="-120"/>
                        </a:rPr>
                        <a:t>應收帳款</a:t>
                      </a:r>
                      <a:endParaRPr lang="zh-TW" altLang="en-US" sz="2700" dirty="0">
                        <a:latin typeface="微軟正黑體" pitchFamily="34" charset="-120"/>
                        <a:ea typeface="微軟正黑體" pitchFamily="34" charset="-120"/>
                      </a:endParaRPr>
                    </a:p>
                  </a:txBody>
                  <a:tcPr marL="100600" marR="100600" marT="51827" marB="51827"/>
                </a:tc>
                <a:tc>
                  <a:txBody>
                    <a:bodyPr/>
                    <a:lstStyle/>
                    <a:p>
                      <a:endParaRPr lang="zh-TW" altLang="en-US" sz="2700" dirty="0">
                        <a:latin typeface="微軟正黑體" pitchFamily="34" charset="-120"/>
                        <a:ea typeface="微軟正黑體" pitchFamily="34" charset="-120"/>
                      </a:endParaRPr>
                    </a:p>
                  </a:txBody>
                  <a:tcPr marL="100600" marR="100600" marT="51827" marB="51827"/>
                </a:tc>
              </a:tr>
              <a:tr h="926614">
                <a:tc>
                  <a:txBody>
                    <a:bodyPr/>
                    <a:lstStyle/>
                    <a:p>
                      <a:r>
                        <a:rPr lang="zh-TW" altLang="en-US" sz="2700" dirty="0" smtClean="0">
                          <a:latin typeface="微軟正黑體" pitchFamily="34" charset="-120"/>
                          <a:ea typeface="微軟正黑體" pitchFamily="34" charset="-120"/>
                        </a:rPr>
                        <a:t>減：備抵銷貨退回及折讓</a:t>
                      </a:r>
                      <a:endParaRPr lang="zh-TW" altLang="en-US" sz="2700" dirty="0">
                        <a:latin typeface="微軟正黑體" pitchFamily="34" charset="-120"/>
                        <a:ea typeface="微軟正黑體" pitchFamily="34" charset="-120"/>
                      </a:endParaRPr>
                    </a:p>
                  </a:txBody>
                  <a:tcPr marL="100600" marR="100600" marT="51827" marB="51827"/>
                </a:tc>
                <a:tc>
                  <a:txBody>
                    <a:bodyPr/>
                    <a:lstStyle/>
                    <a:p>
                      <a:endParaRPr lang="zh-TW" altLang="en-US" sz="2700" dirty="0">
                        <a:latin typeface="微軟正黑體" pitchFamily="34" charset="-120"/>
                        <a:ea typeface="微軟正黑體" pitchFamily="34" charset="-120"/>
                      </a:endParaRPr>
                    </a:p>
                  </a:txBody>
                  <a:tcPr marL="100600" marR="100600" marT="51827" marB="51827"/>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2956965323"/>
              </p:ext>
            </p:extLst>
          </p:nvPr>
        </p:nvGraphicFramePr>
        <p:xfrm>
          <a:off x="1979952" y="4131871"/>
          <a:ext cx="7882542" cy="1795766"/>
        </p:xfrm>
        <a:graphic>
          <a:graphicData uri="http://schemas.openxmlformats.org/drawingml/2006/table">
            <a:tbl>
              <a:tblPr firstRow="1" bandRow="1">
                <a:tableStyleId>{5C22544A-7EE6-4342-B048-85BDC9FD1C3A}</a:tableStyleId>
              </a:tblPr>
              <a:tblGrid>
                <a:gridCol w="3941271"/>
                <a:gridCol w="3941271"/>
              </a:tblGrid>
              <a:tr h="6413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700" dirty="0" smtClean="0">
                          <a:latin typeface="微軟正黑體" pitchFamily="34" charset="-120"/>
                          <a:ea typeface="微軟正黑體" pitchFamily="34" charset="-120"/>
                        </a:rPr>
                        <a:t>資產</a:t>
                      </a:r>
                    </a:p>
                  </a:txBody>
                  <a:tcPr marL="100600" marR="100600" marT="51827" marB="5182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700" dirty="0" smtClean="0">
                          <a:latin typeface="微軟正黑體" pitchFamily="34" charset="-120"/>
                          <a:ea typeface="微軟正黑體" pitchFamily="34" charset="-120"/>
                        </a:rPr>
                        <a:t>負債</a:t>
                      </a:r>
                    </a:p>
                  </a:txBody>
                  <a:tcPr marL="100600" marR="100600" marT="51827" marB="51827"/>
                </a:tc>
              </a:tr>
              <a:tr h="11544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700" dirty="0" smtClean="0">
                          <a:latin typeface="微軟正黑體" pitchFamily="34" charset="-120"/>
                          <a:ea typeface="微軟正黑體" pitchFamily="34" charset="-120"/>
                        </a:rPr>
                        <a:t>應收帳款</a:t>
                      </a:r>
                    </a:p>
                    <a:p>
                      <a:endParaRPr lang="zh-TW" altLang="en-US" sz="2700" dirty="0">
                        <a:latin typeface="微軟正黑體" pitchFamily="34" charset="-120"/>
                        <a:ea typeface="微軟正黑體" pitchFamily="34" charset="-120"/>
                      </a:endParaRPr>
                    </a:p>
                  </a:txBody>
                  <a:tcPr marL="100600" marR="100600" marT="51827" marB="5182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700" dirty="0" smtClean="0">
                          <a:latin typeface="微軟正黑體" pitchFamily="34" charset="-120"/>
                          <a:ea typeface="微軟正黑體" pitchFamily="34" charset="-120"/>
                        </a:rPr>
                        <a:t>負債準備</a:t>
                      </a:r>
                      <a:endParaRPr lang="en-US" altLang="zh-TW" sz="2700" dirty="0" smtClean="0">
                        <a:latin typeface="微軟正黑體" pitchFamily="34" charset="-120"/>
                        <a:ea typeface="微軟正黑體" pitchFamily="34"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700" dirty="0" smtClean="0">
                          <a:latin typeface="微軟正黑體" pitchFamily="34" charset="-120"/>
                          <a:ea typeface="微軟正黑體" pitchFamily="34" charset="-120"/>
                        </a:rPr>
                        <a:t>     備抵銷貨退回及折讓</a:t>
                      </a:r>
                    </a:p>
                  </a:txBody>
                  <a:tcPr marL="100600" marR="100600" marT="51827" marB="51827"/>
                </a:tc>
              </a:tr>
            </a:tbl>
          </a:graphicData>
        </a:graphic>
      </p:graphicFrame>
      <p:sp>
        <p:nvSpPr>
          <p:cNvPr id="16" name="矩形 15"/>
          <p:cNvSpPr/>
          <p:nvPr/>
        </p:nvSpPr>
        <p:spPr>
          <a:xfrm>
            <a:off x="355937" y="1927976"/>
            <a:ext cx="1188188" cy="1632333"/>
          </a:xfrm>
          <a:prstGeom prst="rect">
            <a:avLst/>
          </a:prstGeom>
        </p:spPr>
        <p:style>
          <a:lnRef idx="3">
            <a:schemeClr val="lt1"/>
          </a:lnRef>
          <a:fillRef idx="1">
            <a:schemeClr val="accent3"/>
          </a:fillRef>
          <a:effectRef idx="1">
            <a:schemeClr val="accent3"/>
          </a:effectRef>
          <a:fontRef idx="minor">
            <a:schemeClr val="lt1"/>
          </a:fontRef>
        </p:style>
        <p:txBody>
          <a:bodyPr lIns="100241" tIns="50112" rIns="100241" bIns="50112" rtlCol="0" anchor="ctr"/>
          <a:lstStyle/>
          <a:p>
            <a:pPr algn="ctr" defTabSz="1002641" fontAlgn="auto">
              <a:spcBef>
                <a:spcPts val="0"/>
              </a:spcBef>
              <a:spcAft>
                <a:spcPts val="0"/>
              </a:spcAft>
            </a:pPr>
            <a:r>
              <a:rPr kumimoji="0" lang="en-US" altLang="zh-TW" sz="2700" b="1" dirty="0">
                <a:solidFill>
                  <a:prstClr val="white"/>
                </a:solidFill>
              </a:rPr>
              <a:t>ROC</a:t>
            </a:r>
            <a:r>
              <a:rPr kumimoji="0" lang="zh-TW" altLang="en-US" sz="2700" b="1" dirty="0">
                <a:solidFill>
                  <a:prstClr val="white"/>
                </a:solidFill>
              </a:rPr>
              <a:t> </a:t>
            </a:r>
            <a:r>
              <a:rPr kumimoji="0" lang="en-US" altLang="zh-TW" sz="2700" b="1" dirty="0">
                <a:solidFill>
                  <a:prstClr val="white"/>
                </a:solidFill>
              </a:rPr>
              <a:t>GAAP</a:t>
            </a:r>
            <a:endParaRPr kumimoji="0" lang="zh-TW" altLang="en-US" sz="2700" b="1" dirty="0">
              <a:solidFill>
                <a:prstClr val="white"/>
              </a:solidFill>
            </a:endParaRPr>
          </a:p>
        </p:txBody>
      </p:sp>
      <p:sp>
        <p:nvSpPr>
          <p:cNvPr id="17" name="矩形 16"/>
          <p:cNvSpPr/>
          <p:nvPr/>
        </p:nvSpPr>
        <p:spPr>
          <a:xfrm>
            <a:off x="355937" y="4131871"/>
            <a:ext cx="1188188" cy="1632333"/>
          </a:xfrm>
          <a:prstGeom prst="rect">
            <a:avLst/>
          </a:prstGeom>
        </p:spPr>
        <p:style>
          <a:lnRef idx="3">
            <a:schemeClr val="lt1"/>
          </a:lnRef>
          <a:fillRef idx="1">
            <a:schemeClr val="accent3"/>
          </a:fillRef>
          <a:effectRef idx="1">
            <a:schemeClr val="accent3"/>
          </a:effectRef>
          <a:fontRef idx="minor">
            <a:schemeClr val="lt1"/>
          </a:fontRef>
        </p:style>
        <p:txBody>
          <a:bodyPr lIns="100241" tIns="50112" rIns="100241" bIns="50112" rtlCol="0" anchor="ctr"/>
          <a:lstStyle/>
          <a:p>
            <a:pPr algn="ctr" defTabSz="1002641" fontAlgn="auto">
              <a:spcBef>
                <a:spcPts val="0"/>
              </a:spcBef>
              <a:spcAft>
                <a:spcPts val="0"/>
              </a:spcAft>
            </a:pPr>
            <a:r>
              <a:rPr kumimoji="0" lang="en-US" altLang="zh-TW" sz="2700" b="1" dirty="0">
                <a:solidFill>
                  <a:prstClr val="white"/>
                </a:solidFill>
              </a:rPr>
              <a:t>IFRS</a:t>
            </a:r>
            <a:endParaRPr kumimoji="0" lang="zh-TW" altLang="en-US" sz="2700" b="1" dirty="0">
              <a:solidFill>
                <a:prstClr val="white"/>
              </a:solidFill>
            </a:endParaRPr>
          </a:p>
        </p:txBody>
      </p:sp>
    </p:spTree>
    <p:extLst>
      <p:ext uri="{BB962C8B-B14F-4D97-AF65-F5344CB8AC3E}">
        <p14:creationId xmlns:p14="http://schemas.microsoft.com/office/powerpoint/2010/main" val="24145192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7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7295" y="4301568"/>
            <a:ext cx="6455977" cy="3095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標題 2"/>
          <p:cNvSpPr>
            <a:spLocks noGrp="1"/>
          </p:cNvSpPr>
          <p:nvPr>
            <p:ph type="title"/>
          </p:nvPr>
        </p:nvSpPr>
        <p:spPr/>
        <p:txBody>
          <a:bodyPr>
            <a:normAutofit fontScale="90000"/>
          </a:bodyPr>
          <a:lstStyle/>
          <a:p>
            <a:r>
              <a:rPr lang="zh-TW" altLang="en-US" dirty="0"/>
              <a:t>案</a:t>
            </a:r>
            <a:r>
              <a:rPr lang="zh-TW" altLang="en-US" dirty="0" smtClean="0"/>
              <a:t>例</a:t>
            </a:r>
            <a:r>
              <a:rPr lang="zh-TW" altLang="en-US" dirty="0"/>
              <a:t>－</a:t>
            </a:r>
            <a:r>
              <a:rPr lang="zh-TW" altLang="en-US" dirty="0" smtClean="0"/>
              <a:t>台積電：</a:t>
            </a:r>
            <a:r>
              <a:rPr lang="zh-TW" altLang="en-US" sz="3500" dirty="0"/>
              <a:t>備抵銷貨及折讓</a:t>
            </a:r>
            <a:r>
              <a:rPr lang="en-US" altLang="zh-TW" sz="3500" dirty="0"/>
              <a:t>(</a:t>
            </a:r>
            <a:r>
              <a:rPr lang="zh-TW" altLang="en-US" sz="3500" dirty="0"/>
              <a:t>重分類</a:t>
            </a:r>
            <a:r>
              <a:rPr lang="en-US" altLang="zh-TW" sz="3500" dirty="0"/>
              <a:t>)</a:t>
            </a:r>
            <a:endParaRPr lang="zh-TW" altLang="en-US" sz="3500" dirty="0"/>
          </a:p>
        </p:txBody>
      </p:sp>
      <p:sp>
        <p:nvSpPr>
          <p:cNvPr id="4" name="投影片編號版面配置區 3"/>
          <p:cNvSpPr>
            <a:spLocks noGrp="1"/>
          </p:cNvSpPr>
          <p:nvPr>
            <p:ph type="sldNum" sz="quarter" idx="10"/>
          </p:nvPr>
        </p:nvSpPr>
        <p:spPr/>
        <p:txBody>
          <a:bodyPr/>
          <a:lstStyle/>
          <a:p>
            <a:fld id="{5C2BFDC5-D7DB-482A-BCCF-A292C6924E52}" type="slidenum">
              <a:rPr lang="en-US" smtClean="0">
                <a:solidFill>
                  <a:prstClr val="black">
                    <a:tint val="75000"/>
                  </a:prstClr>
                </a:solidFill>
              </a:rPr>
              <a:pPr/>
              <a:t>26</a:t>
            </a:fld>
            <a:endParaRPr lang="en-US" dirty="0">
              <a:solidFill>
                <a:prstClr val="black">
                  <a:tint val="75000"/>
                </a:prstClr>
              </a:solidFill>
            </a:endParaRPr>
          </a:p>
        </p:txBody>
      </p:sp>
      <p:pic>
        <p:nvPicPr>
          <p:cNvPr id="3686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570" y="1222698"/>
            <a:ext cx="7359617" cy="2781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文字方塊 9"/>
          <p:cNvSpPr txBox="1"/>
          <p:nvPr/>
        </p:nvSpPr>
        <p:spPr>
          <a:xfrm>
            <a:off x="221132" y="6263317"/>
            <a:ext cx="1722048" cy="737163"/>
          </a:xfrm>
          <a:prstGeom prst="rect">
            <a:avLst/>
          </a:prstGeom>
          <a:noFill/>
        </p:spPr>
        <p:txBody>
          <a:bodyPr wrap="square" lIns="89958" tIns="44977" rIns="89958" bIns="44977" rtlCol="0">
            <a:spAutoFit/>
          </a:bodyPr>
          <a:lstStyle/>
          <a:p>
            <a:pPr defTabSz="1002641" fontAlgn="auto">
              <a:spcBef>
                <a:spcPts val="0"/>
              </a:spcBef>
              <a:spcAft>
                <a:spcPts val="0"/>
              </a:spcAft>
            </a:pPr>
            <a:r>
              <a:rPr kumimoji="0" lang="zh-TW" altLang="en-US" sz="1400" dirty="0">
                <a:solidFill>
                  <a:prstClr val="black"/>
                </a:solidFill>
                <a:latin typeface="Calibri" pitchFamily="34" charset="0"/>
              </a:rPr>
              <a:t>資料來源：台積電</a:t>
            </a:r>
            <a:r>
              <a:rPr kumimoji="0" lang="en-US" altLang="zh-TW" sz="1400" dirty="0">
                <a:solidFill>
                  <a:prstClr val="black"/>
                </a:solidFill>
                <a:latin typeface="Calibri" pitchFamily="34" charset="0"/>
              </a:rPr>
              <a:t>101Q3</a:t>
            </a:r>
            <a:r>
              <a:rPr kumimoji="0" lang="zh-TW" altLang="en-US" sz="1400" dirty="0">
                <a:solidFill>
                  <a:prstClr val="black"/>
                </a:solidFill>
                <a:latin typeface="Calibri" pitchFamily="34" charset="0"/>
              </a:rPr>
              <a:t>合併財務報表</a:t>
            </a:r>
          </a:p>
        </p:txBody>
      </p:sp>
      <p:sp>
        <p:nvSpPr>
          <p:cNvPr id="5" name="圓角矩形 4"/>
          <p:cNvSpPr/>
          <p:nvPr/>
        </p:nvSpPr>
        <p:spPr>
          <a:xfrm>
            <a:off x="7802740" y="1356597"/>
            <a:ext cx="1109098" cy="408129"/>
          </a:xfrm>
          <a:prstGeom prst="roundRect">
            <a:avLst/>
          </a:prstGeom>
        </p:spPr>
        <p:style>
          <a:lnRef idx="2">
            <a:schemeClr val="accent1"/>
          </a:lnRef>
          <a:fillRef idx="1">
            <a:schemeClr val="lt1"/>
          </a:fillRef>
          <a:effectRef idx="0">
            <a:schemeClr val="accent1"/>
          </a:effectRef>
          <a:fontRef idx="minor">
            <a:schemeClr val="dk1"/>
          </a:fontRef>
        </p:style>
        <p:txBody>
          <a:bodyPr lIns="100258" tIns="50120" rIns="100258" bIns="50120" rtlCol="0" anchor="ctr"/>
          <a:lstStyle/>
          <a:p>
            <a:pPr algn="ctr" defTabSz="1002641" fontAlgn="auto">
              <a:spcBef>
                <a:spcPts val="0"/>
              </a:spcBef>
              <a:spcAft>
                <a:spcPts val="0"/>
              </a:spcAft>
            </a:pPr>
            <a:r>
              <a:rPr kumimoji="0" lang="zh-TW" altLang="en-US" b="1" dirty="0">
                <a:solidFill>
                  <a:prstClr val="black"/>
                </a:solidFill>
                <a:latin typeface="微軟正黑體" pitchFamily="34" charset="-120"/>
                <a:ea typeface="微軟正黑體" pitchFamily="34" charset="-120"/>
              </a:rPr>
              <a:t>資產端</a:t>
            </a:r>
          </a:p>
        </p:txBody>
      </p:sp>
      <p:sp>
        <p:nvSpPr>
          <p:cNvPr id="9" name="圓角矩形 8"/>
          <p:cNvSpPr/>
          <p:nvPr/>
        </p:nvSpPr>
        <p:spPr>
          <a:xfrm>
            <a:off x="2218197" y="5193008"/>
            <a:ext cx="1109098" cy="408129"/>
          </a:xfrm>
          <a:prstGeom prst="roundRect">
            <a:avLst/>
          </a:prstGeom>
        </p:spPr>
        <p:style>
          <a:lnRef idx="2">
            <a:schemeClr val="accent6"/>
          </a:lnRef>
          <a:fillRef idx="1">
            <a:schemeClr val="lt1"/>
          </a:fillRef>
          <a:effectRef idx="0">
            <a:schemeClr val="accent6"/>
          </a:effectRef>
          <a:fontRef idx="minor">
            <a:schemeClr val="dk1"/>
          </a:fontRef>
        </p:style>
        <p:txBody>
          <a:bodyPr lIns="100258" tIns="50120" rIns="100258" bIns="50120" rtlCol="0" anchor="ctr"/>
          <a:lstStyle/>
          <a:p>
            <a:pPr algn="ctr" defTabSz="1002641" fontAlgn="auto">
              <a:spcBef>
                <a:spcPts val="0"/>
              </a:spcBef>
              <a:spcAft>
                <a:spcPts val="0"/>
              </a:spcAft>
            </a:pPr>
            <a:r>
              <a:rPr kumimoji="0" lang="zh-TW" altLang="en-US" b="1" dirty="0">
                <a:solidFill>
                  <a:prstClr val="black"/>
                </a:solidFill>
                <a:latin typeface="微軟正黑體" pitchFamily="34" charset="-120"/>
                <a:ea typeface="微軟正黑體" pitchFamily="34" charset="-120"/>
              </a:rPr>
              <a:t>負債端</a:t>
            </a:r>
          </a:p>
        </p:txBody>
      </p:sp>
    </p:spTree>
    <p:extLst>
      <p:ext uri="{BB962C8B-B14F-4D97-AF65-F5344CB8AC3E}">
        <p14:creationId xmlns:p14="http://schemas.microsoft.com/office/powerpoint/2010/main" val="3826477395"/>
      </p:ext>
    </p:extLst>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smtClean="0"/>
              <a:t>百貨業</a:t>
            </a:r>
            <a:r>
              <a:rPr lang="en-US" altLang="zh-TW" dirty="0" smtClean="0"/>
              <a:t>/</a:t>
            </a:r>
            <a:r>
              <a:rPr lang="zh-TW" altLang="en-US" dirty="0" smtClean="0"/>
              <a:t>零售業</a:t>
            </a:r>
            <a:endParaRPr lang="zh-TW" altLang="en-US" dirty="0"/>
          </a:p>
        </p:txBody>
      </p:sp>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27</a:t>
            </a:fld>
            <a:endParaRPr lang="en-US" dirty="0"/>
          </a:p>
        </p:txBody>
      </p:sp>
      <p:sp>
        <p:nvSpPr>
          <p:cNvPr id="6" name="流程圖: 程序 5"/>
          <p:cNvSpPr/>
          <p:nvPr/>
        </p:nvSpPr>
        <p:spPr>
          <a:xfrm>
            <a:off x="709514" y="1582738"/>
            <a:ext cx="8136904" cy="4104456"/>
          </a:xfrm>
          <a:prstGeom prst="flowChartProcess">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spcCol="0" rtlCol="0" anchor="ctr"/>
          <a:lstStyle/>
          <a:p>
            <a:pPr marL="449782" indent="-449782">
              <a:lnSpc>
                <a:spcPct val="150000"/>
              </a:lnSpc>
              <a:buFont typeface="Wingdings" pitchFamily="2" charset="2"/>
              <a:buChar char="p"/>
            </a:pPr>
            <a:endParaRPr lang="zh-TW" altLang="en-US" sz="2800" dirty="0">
              <a:solidFill>
                <a:schemeClr val="tx1"/>
              </a:solidFill>
              <a:latin typeface="微軟正黑體" pitchFamily="34" charset="-120"/>
              <a:ea typeface="微軟正黑體" pitchFamily="34" charset="-120"/>
            </a:endParaRPr>
          </a:p>
          <a:p>
            <a:pPr marL="449782" indent="-449782">
              <a:lnSpc>
                <a:spcPct val="150000"/>
              </a:lnSpc>
              <a:buFont typeface="Wingdings" pitchFamily="2" charset="2"/>
              <a:buChar char="p"/>
            </a:pPr>
            <a:r>
              <a:rPr lang="zh-TW" altLang="en-US" sz="2800" dirty="0">
                <a:solidFill>
                  <a:schemeClr val="tx1"/>
                </a:solidFill>
                <a:latin typeface="微軟正黑體" pitchFamily="34" charset="-120"/>
                <a:ea typeface="微軟正黑體" pitchFamily="34" charset="-120"/>
              </a:rPr>
              <a:t>專櫃收入應以總額還是淨額認列？</a:t>
            </a:r>
            <a:endParaRPr lang="en-US" altLang="zh-TW" sz="2800" dirty="0">
              <a:solidFill>
                <a:schemeClr val="tx1"/>
              </a:solidFill>
              <a:latin typeface="微軟正黑體" pitchFamily="34" charset="-120"/>
              <a:ea typeface="微軟正黑體" pitchFamily="34" charset="-120"/>
            </a:endParaRPr>
          </a:p>
          <a:p>
            <a:pPr marL="449782" indent="-449782">
              <a:lnSpc>
                <a:spcPct val="150000"/>
              </a:lnSpc>
              <a:buFont typeface="Wingdings" pitchFamily="2" charset="2"/>
              <a:buChar char="p"/>
            </a:pPr>
            <a:r>
              <a:rPr lang="zh-TW" altLang="en-US" sz="2800" dirty="0">
                <a:solidFill>
                  <a:srgbClr val="000000"/>
                </a:solidFill>
                <a:latin typeface="微軟正黑體" pitchFamily="34" charset="-120"/>
                <a:ea typeface="微軟正黑體" pitchFamily="34" charset="-120"/>
              </a:rPr>
              <a:t>向供應商收取的陳列收入</a:t>
            </a:r>
            <a:r>
              <a:rPr lang="en-US" altLang="zh-TW" sz="2800" dirty="0">
                <a:solidFill>
                  <a:srgbClr val="000000"/>
                </a:solidFill>
                <a:latin typeface="微軟正黑體" pitchFamily="34" charset="-120"/>
                <a:ea typeface="微軟正黑體" pitchFamily="34" charset="-120"/>
              </a:rPr>
              <a:t>(</a:t>
            </a:r>
            <a:r>
              <a:rPr lang="zh-TW" altLang="en-US" sz="2800" dirty="0">
                <a:solidFill>
                  <a:srgbClr val="000000"/>
                </a:solidFill>
                <a:latin typeface="微軟正黑體" pitchFamily="34" charset="-120"/>
                <a:ea typeface="微軟正黑體" pitchFamily="34" charset="-120"/>
              </a:rPr>
              <a:t>包含上架費、廣告促銷費及管理費</a:t>
            </a:r>
            <a:r>
              <a:rPr lang="en-US" altLang="zh-TW" sz="2800" dirty="0">
                <a:solidFill>
                  <a:srgbClr val="000000"/>
                </a:solidFill>
                <a:latin typeface="微軟正黑體" pitchFamily="34" charset="-120"/>
                <a:ea typeface="微軟正黑體" pitchFamily="34" charset="-120"/>
              </a:rPr>
              <a:t>..</a:t>
            </a:r>
            <a:r>
              <a:rPr lang="zh-TW" altLang="en-US" sz="2800" dirty="0">
                <a:solidFill>
                  <a:srgbClr val="000000"/>
                </a:solidFill>
                <a:latin typeface="微軟正黑體" pitchFamily="34" charset="-120"/>
                <a:ea typeface="微軟正黑體" pitchFamily="34" charset="-120"/>
              </a:rPr>
              <a:t>等</a:t>
            </a:r>
            <a:r>
              <a:rPr lang="en-US" altLang="zh-TW" sz="2800" dirty="0">
                <a:solidFill>
                  <a:srgbClr val="000000"/>
                </a:solidFill>
                <a:latin typeface="微軟正黑體" pitchFamily="34" charset="-120"/>
                <a:ea typeface="微軟正黑體" pitchFamily="34" charset="-120"/>
              </a:rPr>
              <a:t>)</a:t>
            </a:r>
            <a:r>
              <a:rPr lang="zh-TW" altLang="en-US" sz="2800" dirty="0">
                <a:solidFill>
                  <a:srgbClr val="000000"/>
                </a:solidFill>
                <a:latin typeface="微軟正黑體" pitchFamily="34" charset="-120"/>
                <a:ea typeface="微軟正黑體" pitchFamily="34" charset="-120"/>
              </a:rPr>
              <a:t>之會計處理</a:t>
            </a:r>
            <a:r>
              <a:rPr lang="zh-TW" altLang="en-US" sz="2800" dirty="0">
                <a:solidFill>
                  <a:schemeClr val="tx1"/>
                </a:solidFill>
                <a:latin typeface="微軟正黑體" pitchFamily="34" charset="-120"/>
                <a:ea typeface="微軟正黑體" pitchFamily="34" charset="-120"/>
              </a:rPr>
              <a:t>？</a:t>
            </a:r>
            <a:r>
              <a:rPr lang="zh-TW" altLang="en-US" sz="2800" dirty="0">
                <a:solidFill>
                  <a:srgbClr val="000000"/>
                </a:solidFill>
                <a:latin typeface="微軟正黑體" pitchFamily="34" charset="-120"/>
                <a:ea typeface="微軟正黑體" pitchFamily="34" charset="-120"/>
              </a:rPr>
              <a:t/>
            </a:r>
            <a:br>
              <a:rPr lang="zh-TW" altLang="en-US" sz="2800" dirty="0">
                <a:solidFill>
                  <a:srgbClr val="000000"/>
                </a:solidFill>
                <a:latin typeface="微軟正黑體" pitchFamily="34" charset="-120"/>
                <a:ea typeface="微軟正黑體" pitchFamily="34" charset="-120"/>
              </a:rPr>
            </a:br>
            <a:r>
              <a:rPr lang="zh-TW" altLang="en-US" sz="2800" dirty="0">
                <a:solidFill>
                  <a:srgbClr val="000000"/>
                </a:solidFill>
                <a:latin typeface="微軟正黑體" pitchFamily="34" charset="-120"/>
                <a:ea typeface="微軟正黑體" pitchFamily="34" charset="-120"/>
              </a:rPr>
              <a:t/>
            </a:r>
            <a:br>
              <a:rPr lang="zh-TW" altLang="en-US" sz="2800" dirty="0">
                <a:solidFill>
                  <a:srgbClr val="000000"/>
                </a:solidFill>
                <a:latin typeface="微軟正黑體" pitchFamily="34" charset="-120"/>
                <a:ea typeface="微軟正黑體" pitchFamily="34" charset="-120"/>
              </a:rPr>
            </a:br>
            <a:endParaRPr lang="zh-TW" altLang="en-US" sz="2800" dirty="0">
              <a:solidFill>
                <a:schemeClr val="tx1"/>
              </a:solidFill>
              <a:latin typeface="微軟正黑體" pitchFamily="34" charset="-120"/>
              <a:ea typeface="微軟正黑體" pitchFamily="34" charset="-120"/>
            </a:endParaRPr>
          </a:p>
          <a:p>
            <a:pPr>
              <a:lnSpc>
                <a:spcPct val="150000"/>
              </a:lnSpc>
            </a:pPr>
            <a:endParaRPr lang="zh-TW" altLang="en-US" sz="2800" dirty="0">
              <a:solidFill>
                <a:schemeClr val="tx1"/>
              </a:solidFill>
              <a:latin typeface="微軟正黑體" pitchFamily="34" charset="-120"/>
              <a:ea typeface="微軟正黑體" pitchFamily="34" charset="-120"/>
            </a:endParaRPr>
          </a:p>
          <a:p>
            <a:pPr marL="449782" indent="-449782" algn="ctr">
              <a:lnSpc>
                <a:spcPct val="150000"/>
              </a:lnSpc>
              <a:buFont typeface="Wingdings" pitchFamily="2" charset="2"/>
              <a:buChar char="p"/>
            </a:pPr>
            <a:endParaRPr lang="zh-TW" altLang="en-US" sz="2800" dirty="0">
              <a:solidFill>
                <a:schemeClr val="tx1"/>
              </a:solidFill>
              <a:latin typeface="微軟正黑體" pitchFamily="34" charset="-120"/>
              <a:ea typeface="微軟正黑體" pitchFamily="34" charset="-120"/>
            </a:endParaRPr>
          </a:p>
        </p:txBody>
      </p:sp>
    </p:spTree>
    <p:extLst>
      <p:ext uri="{BB962C8B-B14F-4D97-AF65-F5344CB8AC3E}">
        <p14:creationId xmlns:p14="http://schemas.microsoft.com/office/powerpoint/2010/main" val="1757231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0" y="360000"/>
            <a:ext cx="10358586" cy="630000"/>
          </a:xfrm>
        </p:spPr>
        <p:txBody>
          <a:bodyPr/>
          <a:lstStyle/>
          <a:p>
            <a:r>
              <a:rPr lang="zh-TW" altLang="en-US" dirty="0" smtClean="0"/>
              <a:t>收入認列「總額認列」改為「淨額認列」</a:t>
            </a:r>
            <a:endParaRPr lang="zh-TW" altLang="en-US" dirty="0"/>
          </a:p>
        </p:txBody>
      </p:sp>
      <p:sp>
        <p:nvSpPr>
          <p:cNvPr id="3" name="內容版面配置區 2"/>
          <p:cNvSpPr>
            <a:spLocks noGrp="1"/>
          </p:cNvSpPr>
          <p:nvPr>
            <p:ph idx="1"/>
          </p:nvPr>
        </p:nvSpPr>
        <p:spPr>
          <a:xfrm>
            <a:off x="205570" y="1349490"/>
            <a:ext cx="9854529" cy="737419"/>
          </a:xfrm>
        </p:spPr>
        <p:txBody>
          <a:bodyPr/>
          <a:lstStyle/>
          <a:p>
            <a:r>
              <a:rPr lang="zh-TW" altLang="en-US" dirty="0" smtClean="0"/>
              <a:t>附註：首次採用</a:t>
            </a:r>
            <a:r>
              <a:rPr lang="en-US" altLang="zh-TW" dirty="0" smtClean="0"/>
              <a:t>IFRSs</a:t>
            </a:r>
            <a:r>
              <a:rPr lang="zh-TW" altLang="en-US" dirty="0" smtClean="0"/>
              <a:t>之轉換</a:t>
            </a:r>
            <a:r>
              <a:rPr lang="en-US" altLang="zh-TW" dirty="0" smtClean="0"/>
              <a:t>--IFRSs</a:t>
            </a:r>
            <a:r>
              <a:rPr lang="zh-TW" altLang="en-US" dirty="0" smtClean="0"/>
              <a:t>之重大調節說明</a:t>
            </a:r>
            <a:endParaRPr lang="zh-TW" altLang="en-US" dirty="0"/>
          </a:p>
        </p:txBody>
      </p:sp>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28</a:t>
            </a:fld>
            <a:endParaRPr lang="en-US" dirty="0"/>
          </a:p>
        </p:txBody>
      </p:sp>
      <p:sp>
        <p:nvSpPr>
          <p:cNvPr id="5" name="文字方塊 4"/>
          <p:cNvSpPr txBox="1"/>
          <p:nvPr/>
        </p:nvSpPr>
        <p:spPr>
          <a:xfrm>
            <a:off x="5966098" y="7055346"/>
            <a:ext cx="4093890" cy="407902"/>
          </a:xfrm>
          <a:prstGeom prst="rect">
            <a:avLst/>
          </a:prstGeom>
          <a:noFill/>
        </p:spPr>
        <p:txBody>
          <a:bodyPr wrap="square" lIns="89958" tIns="44977" rIns="89958" bIns="44977" rtlCol="0">
            <a:spAutoFit/>
          </a:bodyPr>
          <a:lstStyle/>
          <a:p>
            <a:r>
              <a:rPr lang="zh-TW" altLang="en-US" dirty="0" smtClean="0"/>
              <a:t>資料來源：遠東百貨</a:t>
            </a:r>
            <a:r>
              <a:rPr lang="en-US" altLang="zh-TW" dirty="0" smtClean="0"/>
              <a:t>102Q1</a:t>
            </a:r>
            <a:endParaRPr lang="zh-TW"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627" y="2014787"/>
            <a:ext cx="8239125" cy="484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8616895"/>
      </p:ext>
    </p:extLst>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29</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217" y="2518845"/>
            <a:ext cx="9429750" cy="421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內容版面配置區 2"/>
          <p:cNvSpPr>
            <a:spLocks noGrp="1"/>
          </p:cNvSpPr>
          <p:nvPr>
            <p:ph idx="1"/>
          </p:nvPr>
        </p:nvSpPr>
        <p:spPr>
          <a:xfrm>
            <a:off x="67939" y="1222813"/>
            <a:ext cx="9854529" cy="737419"/>
          </a:xfrm>
        </p:spPr>
        <p:txBody>
          <a:bodyPr/>
          <a:lstStyle/>
          <a:p>
            <a:r>
              <a:rPr lang="zh-TW" altLang="en-US" dirty="0" smtClean="0"/>
              <a:t>附註：首次採用</a:t>
            </a:r>
            <a:r>
              <a:rPr lang="en-US" altLang="zh-TW" dirty="0" smtClean="0"/>
              <a:t>IFRSs</a:t>
            </a:r>
            <a:r>
              <a:rPr lang="zh-TW" altLang="en-US" dirty="0" smtClean="0"/>
              <a:t>之轉換</a:t>
            </a:r>
            <a:r>
              <a:rPr lang="en-US" altLang="zh-TW" dirty="0" smtClean="0"/>
              <a:t>—</a:t>
            </a:r>
            <a:r>
              <a:rPr lang="zh-TW" altLang="en-US" dirty="0" smtClean="0"/>
              <a:t>轉換至</a:t>
            </a:r>
            <a:r>
              <a:rPr lang="en-US" altLang="zh-TW" dirty="0" smtClean="0"/>
              <a:t>IFRSs</a:t>
            </a:r>
            <a:r>
              <a:rPr lang="zh-TW" altLang="en-US" dirty="0" smtClean="0"/>
              <a:t>之影響</a:t>
            </a:r>
            <a:endParaRPr lang="zh-TW" altLang="en-US" dirty="0"/>
          </a:p>
        </p:txBody>
      </p:sp>
      <p:sp>
        <p:nvSpPr>
          <p:cNvPr id="7" name="文字方塊 6"/>
          <p:cNvSpPr txBox="1"/>
          <p:nvPr/>
        </p:nvSpPr>
        <p:spPr>
          <a:xfrm>
            <a:off x="5966098" y="7055346"/>
            <a:ext cx="4093890" cy="407902"/>
          </a:xfrm>
          <a:prstGeom prst="rect">
            <a:avLst/>
          </a:prstGeom>
          <a:noFill/>
        </p:spPr>
        <p:txBody>
          <a:bodyPr wrap="square" lIns="89958" tIns="44977" rIns="89958" bIns="44977" rtlCol="0">
            <a:spAutoFit/>
          </a:bodyPr>
          <a:lstStyle/>
          <a:p>
            <a:r>
              <a:rPr lang="zh-TW" altLang="en-US" dirty="0" smtClean="0"/>
              <a:t>資料來源：遠東百貨</a:t>
            </a:r>
            <a:r>
              <a:rPr lang="en-US" altLang="zh-TW" dirty="0" smtClean="0"/>
              <a:t>102Q1</a:t>
            </a:r>
            <a:endParaRPr lang="zh-TW" altLang="en-US" dirty="0"/>
          </a:p>
        </p:txBody>
      </p:sp>
    </p:spTree>
    <p:extLst>
      <p:ext uri="{BB962C8B-B14F-4D97-AF65-F5344CB8AC3E}">
        <p14:creationId xmlns:p14="http://schemas.microsoft.com/office/powerpoint/2010/main" val="1987885510"/>
      </p:ext>
    </p:extLst>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14380" y="142580"/>
            <a:ext cx="8836094" cy="1376653"/>
          </a:xfrm>
        </p:spPr>
        <p:txBody>
          <a:bodyPr>
            <a:normAutofit/>
          </a:bodyPr>
          <a:lstStyle/>
          <a:p>
            <a:pPr>
              <a:defRPr/>
            </a:pPr>
            <a:r>
              <a:rPr lang="en-US" altLang="zh-TW" dirty="0" smtClean="0"/>
              <a:t>Example: Q2</a:t>
            </a:r>
            <a:r>
              <a:rPr lang="zh-TW" altLang="en-US" dirty="0" smtClean="0"/>
              <a:t>季報應予列示之報表</a:t>
            </a:r>
            <a:endParaRPr lang="zh-TW" altLang="en-US" dirty="0"/>
          </a:p>
        </p:txBody>
      </p:sp>
      <p:graphicFrame>
        <p:nvGraphicFramePr>
          <p:cNvPr id="6" name="內容版面配置區 5"/>
          <p:cNvGraphicFramePr>
            <a:graphicFrameLocks noGrp="1"/>
          </p:cNvGraphicFramePr>
          <p:nvPr>
            <p:ph idx="1"/>
            <p:extLst>
              <p:ext uri="{D42A27DB-BD31-4B8C-83A1-F6EECF244321}">
                <p14:modId xmlns:p14="http://schemas.microsoft.com/office/powerpoint/2010/main" val="3821995186"/>
              </p:ext>
            </p:extLst>
          </p:nvPr>
        </p:nvGraphicFramePr>
        <p:xfrm>
          <a:off x="314487" y="1619584"/>
          <a:ext cx="9431271" cy="5245157"/>
        </p:xfrm>
        <a:graphic>
          <a:graphicData uri="http://schemas.openxmlformats.org/drawingml/2006/table">
            <a:tbl>
              <a:tblPr firstRow="1" bandRow="1">
                <a:tableStyleId>{5C22544A-7EE6-4342-B048-85BDC9FD1C3A}</a:tableStyleId>
              </a:tblPr>
              <a:tblGrid>
                <a:gridCol w="3300957"/>
                <a:gridCol w="1493290"/>
                <a:gridCol w="1571884"/>
                <a:gridCol w="1571884"/>
                <a:gridCol w="1493256"/>
              </a:tblGrid>
              <a:tr h="566857">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lt1"/>
                          </a:solidFill>
                          <a:latin typeface="Calibri" pitchFamily="34" charset="0"/>
                          <a:ea typeface="標楷體" pitchFamily="65" charset="-120"/>
                          <a:cs typeface="+mn-cs"/>
                        </a:rPr>
                        <a:t>20X9</a:t>
                      </a:r>
                      <a:r>
                        <a:rPr lang="zh-TW" altLang="en-US" sz="2000" b="1" kern="1200" dirty="0" smtClean="0">
                          <a:solidFill>
                            <a:schemeClr val="lt1"/>
                          </a:solidFill>
                          <a:latin typeface="標楷體" pitchFamily="65" charset="-120"/>
                          <a:ea typeface="標楷體" pitchFamily="65" charset="-120"/>
                          <a:cs typeface="+mn-cs"/>
                        </a:rPr>
                        <a:t>年</a:t>
                      </a:r>
                      <a:r>
                        <a:rPr lang="en-US" sz="2000" b="1" kern="1200" dirty="0" smtClean="0">
                          <a:solidFill>
                            <a:schemeClr val="lt1"/>
                          </a:solidFill>
                          <a:latin typeface="Calibri" pitchFamily="34" charset="0"/>
                          <a:ea typeface="標楷體" pitchFamily="65" charset="-120"/>
                          <a:cs typeface="+mn-cs"/>
                        </a:rPr>
                        <a:t>12</a:t>
                      </a:r>
                      <a:r>
                        <a:rPr lang="zh-TW" altLang="en-US" sz="2000" b="1" kern="1200" dirty="0" smtClean="0">
                          <a:solidFill>
                            <a:schemeClr val="lt1"/>
                          </a:solidFill>
                          <a:latin typeface="標楷體" pitchFamily="65" charset="-120"/>
                          <a:ea typeface="標楷體" pitchFamily="65" charset="-120"/>
                          <a:cs typeface="+mn-cs"/>
                        </a:rPr>
                        <a:t>月</a:t>
                      </a:r>
                      <a:r>
                        <a:rPr lang="en-US" sz="2000" b="1" kern="1200" dirty="0" smtClean="0">
                          <a:solidFill>
                            <a:schemeClr val="lt1"/>
                          </a:solidFill>
                          <a:latin typeface="Calibri" pitchFamily="34" charset="0"/>
                          <a:ea typeface="標楷體" pitchFamily="65" charset="-120"/>
                          <a:cs typeface="+mn-cs"/>
                        </a:rPr>
                        <a:t>31</a:t>
                      </a:r>
                      <a:r>
                        <a:rPr lang="zh-TW" altLang="en-US" sz="2000" b="1" kern="1200" dirty="0" smtClean="0">
                          <a:solidFill>
                            <a:schemeClr val="lt1"/>
                          </a:solidFill>
                          <a:latin typeface="標楷體" pitchFamily="65" charset="-120"/>
                          <a:ea typeface="標楷體" pitchFamily="65" charset="-120"/>
                          <a:cs typeface="+mn-cs"/>
                        </a:rPr>
                        <a:t>日為會計年度結束日</a:t>
                      </a:r>
                      <a:endParaRPr lang="zh-TW" altLang="en-US" sz="2000" dirty="0" smtClean="0">
                        <a:latin typeface="標楷體" pitchFamily="65" charset="-120"/>
                        <a:ea typeface="標楷體" pitchFamily="65" charset="-120"/>
                      </a:endParaRPr>
                    </a:p>
                    <a:p>
                      <a:r>
                        <a:rPr lang="en-US" altLang="zh-TW" sz="2000" dirty="0" smtClean="0">
                          <a:latin typeface="Calibri" pitchFamily="34" charset="0"/>
                          <a:ea typeface="標楷體" pitchFamily="65" charset="-120"/>
                        </a:rPr>
                        <a:t>6</a:t>
                      </a:r>
                      <a:r>
                        <a:rPr lang="zh-TW" altLang="en-US" sz="2000" dirty="0" smtClean="0">
                          <a:latin typeface="標楷體" pitchFamily="65" charset="-120"/>
                          <a:ea typeface="標楷體" pitchFamily="65" charset="-120"/>
                        </a:rPr>
                        <a:t>月</a:t>
                      </a:r>
                      <a:r>
                        <a:rPr lang="en-US" altLang="zh-TW" sz="2000" dirty="0" smtClean="0">
                          <a:latin typeface="Calibri" pitchFamily="34" charset="0"/>
                          <a:ea typeface="標楷體" pitchFamily="65" charset="-120"/>
                        </a:rPr>
                        <a:t>30</a:t>
                      </a:r>
                      <a:r>
                        <a:rPr lang="zh-TW" altLang="en-US" sz="2000" dirty="0" smtClean="0">
                          <a:latin typeface="標楷體" pitchFamily="65" charset="-120"/>
                          <a:ea typeface="標楷體" pitchFamily="65" charset="-120"/>
                        </a:rPr>
                        <a:t>日季報報導日</a:t>
                      </a:r>
                      <a:endParaRPr lang="zh-TW" altLang="en-US" sz="2000" dirty="0">
                        <a:latin typeface="Calibri" pitchFamily="34" charset="0"/>
                        <a:ea typeface="標楷體" pitchFamily="65" charset="-120"/>
                      </a:endParaRPr>
                    </a:p>
                  </a:txBody>
                  <a:tcPr marL="100600" marR="100600" marT="51827" marB="51827" anchor="ctr"/>
                </a:tc>
                <a:tc gridSpan="2">
                  <a:txBody>
                    <a:bodyPr/>
                    <a:lstStyle/>
                    <a:p>
                      <a:pPr algn="ctr"/>
                      <a:r>
                        <a:rPr lang="zh-TW" altLang="en-US" sz="2000" b="1" kern="1200" dirty="0" smtClean="0">
                          <a:solidFill>
                            <a:schemeClr val="lt1"/>
                          </a:solidFill>
                          <a:latin typeface="標楷體" pitchFamily="65" charset="-120"/>
                          <a:ea typeface="標楷體" pitchFamily="65" charset="-120"/>
                          <a:cs typeface="+mn-cs"/>
                        </a:rPr>
                        <a:t>當期</a:t>
                      </a:r>
                      <a:r>
                        <a:rPr lang="en-US" sz="2000" b="1" kern="1200" dirty="0" smtClean="0">
                          <a:solidFill>
                            <a:schemeClr val="lt1"/>
                          </a:solidFill>
                          <a:latin typeface="標楷體" pitchFamily="65" charset="-120"/>
                          <a:ea typeface="標楷體" pitchFamily="65" charset="-120"/>
                          <a:cs typeface="+mn-cs"/>
                        </a:rPr>
                        <a:t>	</a:t>
                      </a:r>
                      <a:endParaRPr lang="zh-TW" altLang="en-US" sz="2000" dirty="0">
                        <a:latin typeface="標楷體" pitchFamily="65" charset="-120"/>
                        <a:ea typeface="標楷體" pitchFamily="65" charset="-120"/>
                      </a:endParaRPr>
                    </a:p>
                  </a:txBody>
                  <a:tcPr marL="100600" marR="100600" marT="51827" marB="51827"/>
                </a:tc>
                <a:tc hMerge="1">
                  <a:txBody>
                    <a:bodyPr/>
                    <a:lstStyle/>
                    <a:p>
                      <a:pPr algn="ctr"/>
                      <a:endParaRPr lang="zh-TW" altLang="en-US" sz="2400" dirty="0">
                        <a:latin typeface="標楷體" pitchFamily="65" charset="-120"/>
                        <a:ea typeface="標楷體" pitchFamily="65" charset="-120"/>
                      </a:endParaRPr>
                    </a:p>
                  </a:txBody>
                  <a:tcPr anchor="ctr"/>
                </a:tc>
                <a:tc gridSpan="2">
                  <a:txBody>
                    <a:bodyPr/>
                    <a:lstStyle/>
                    <a:p>
                      <a:pPr algn="ctr"/>
                      <a:r>
                        <a:rPr lang="zh-TW" altLang="en-US" sz="2000" b="1" kern="1200" dirty="0" smtClean="0">
                          <a:solidFill>
                            <a:schemeClr val="lt1"/>
                          </a:solidFill>
                          <a:latin typeface="標楷體" pitchFamily="65" charset="-120"/>
                          <a:ea typeface="標楷體" pitchFamily="65" charset="-120"/>
                          <a:cs typeface="+mn-cs"/>
                        </a:rPr>
                        <a:t>比較期間</a:t>
                      </a:r>
                      <a:endParaRPr lang="zh-TW" altLang="en-US" sz="2000" dirty="0">
                        <a:latin typeface="標楷體" pitchFamily="65" charset="-120"/>
                        <a:ea typeface="標楷體" pitchFamily="65" charset="-120"/>
                      </a:endParaRPr>
                    </a:p>
                  </a:txBody>
                  <a:tcPr marL="100600" marR="100600" marT="51827" marB="51827"/>
                </a:tc>
                <a:tc hMerge="1">
                  <a:txBody>
                    <a:bodyPr/>
                    <a:lstStyle/>
                    <a:p>
                      <a:pPr algn="ctr"/>
                      <a:endParaRPr lang="zh-TW" altLang="en-US" sz="2400" dirty="0">
                        <a:latin typeface="標楷體" pitchFamily="65" charset="-120"/>
                        <a:ea typeface="標楷體" pitchFamily="65" charset="-120"/>
                      </a:endParaRPr>
                    </a:p>
                  </a:txBody>
                  <a:tcPr anchor="ctr"/>
                </a:tc>
              </a:tr>
              <a:tr h="566857">
                <a:tc vMerge="1">
                  <a:txBody>
                    <a:bodyPr/>
                    <a:lstStyle/>
                    <a:p>
                      <a:endParaRPr lang="zh-TW" altLang="en-US" sz="2400" dirty="0">
                        <a:latin typeface="標楷體" pitchFamily="65" charset="-120"/>
                        <a:ea typeface="標楷體" pitchFamily="65" charset="-120"/>
                      </a:endParaRPr>
                    </a:p>
                  </a:txBody>
                  <a:tcPr anchor="ctr"/>
                </a:tc>
                <a:tc>
                  <a:txBody>
                    <a:bodyPr/>
                    <a:lstStyle/>
                    <a:p>
                      <a:pPr algn="ctr"/>
                      <a:r>
                        <a:rPr lang="en-US" altLang="zh-TW" sz="2000" dirty="0" smtClean="0">
                          <a:latin typeface="Calibri" pitchFamily="34" charset="0"/>
                          <a:ea typeface="標楷體" pitchFamily="65" charset="-120"/>
                        </a:rPr>
                        <a:t>Quarter</a:t>
                      </a:r>
                      <a:r>
                        <a:rPr lang="en-US" altLang="zh-TW" sz="2000" baseline="0" dirty="0" smtClean="0">
                          <a:latin typeface="Calibri" pitchFamily="34" charset="0"/>
                          <a:ea typeface="標楷體" pitchFamily="65" charset="-120"/>
                        </a:rPr>
                        <a:t> end</a:t>
                      </a:r>
                      <a:endParaRPr lang="zh-TW" altLang="en-US" sz="2000" dirty="0">
                        <a:latin typeface="Calibri" pitchFamily="34" charset="0"/>
                        <a:ea typeface="標楷體" pitchFamily="65" charset="-120"/>
                      </a:endParaRPr>
                    </a:p>
                  </a:txBody>
                  <a:tcPr marL="100600" marR="100600" marT="51827" marB="51827" anchor="ctr"/>
                </a:tc>
                <a:tc>
                  <a:txBody>
                    <a:bodyPr/>
                    <a:lstStyle/>
                    <a:p>
                      <a:r>
                        <a:rPr lang="en-US" altLang="zh-TW" sz="2000" dirty="0" smtClean="0">
                          <a:latin typeface="Calibri" pitchFamily="34" charset="0"/>
                        </a:rPr>
                        <a:t>Year to date</a:t>
                      </a:r>
                      <a:endParaRPr lang="zh-TW" altLang="en-US" sz="2000" dirty="0">
                        <a:latin typeface="Calibri" pitchFamily="34" charset="0"/>
                      </a:endParaRPr>
                    </a:p>
                  </a:txBody>
                  <a:tcPr marL="100600" marR="100600" marT="51827" marB="51827" anchor="ctr"/>
                </a:tc>
                <a:tc>
                  <a:txBody>
                    <a:bodyPr/>
                    <a:lstStyle/>
                    <a:p>
                      <a:pPr algn="ctr"/>
                      <a:r>
                        <a:rPr lang="en-US" altLang="zh-TW" sz="2000" dirty="0" smtClean="0">
                          <a:latin typeface="Calibri" pitchFamily="34" charset="0"/>
                          <a:ea typeface="標楷體" pitchFamily="65" charset="-120"/>
                        </a:rPr>
                        <a:t>Quarter</a:t>
                      </a:r>
                      <a:r>
                        <a:rPr lang="en-US" altLang="zh-TW" sz="2000" baseline="0" dirty="0" smtClean="0">
                          <a:latin typeface="Calibri" pitchFamily="34" charset="0"/>
                          <a:ea typeface="標楷體" pitchFamily="65" charset="-120"/>
                        </a:rPr>
                        <a:t> end</a:t>
                      </a:r>
                      <a:endParaRPr lang="zh-TW" altLang="en-US" sz="2000" dirty="0">
                        <a:latin typeface="Calibri" pitchFamily="34" charset="0"/>
                        <a:ea typeface="標楷體" pitchFamily="65" charset="-120"/>
                      </a:endParaRPr>
                    </a:p>
                  </a:txBody>
                  <a:tcPr marL="100600" marR="100600" marT="51827" marB="51827" anchor="ctr"/>
                </a:tc>
                <a:tc>
                  <a:txBody>
                    <a:bodyPr/>
                    <a:lstStyle/>
                    <a:p>
                      <a:r>
                        <a:rPr lang="en-US" altLang="zh-TW" sz="2000" dirty="0" smtClean="0">
                          <a:latin typeface="Calibri" pitchFamily="34" charset="0"/>
                        </a:rPr>
                        <a:t>Year to date</a:t>
                      </a:r>
                    </a:p>
                  </a:txBody>
                  <a:tcPr marL="100600" marR="100600" marT="51827" marB="51827" anchor="ctr"/>
                </a:tc>
              </a:tr>
              <a:tr h="888821">
                <a:tc>
                  <a:txBody>
                    <a:bodyPr/>
                    <a:lstStyle/>
                    <a:p>
                      <a:r>
                        <a:rPr lang="zh-TW" altLang="en-US" sz="2000" kern="1200" dirty="0" smtClean="0">
                          <a:solidFill>
                            <a:srgbClr val="FF0000"/>
                          </a:solidFill>
                          <a:latin typeface="標楷體" pitchFamily="65" charset="-120"/>
                          <a:ea typeface="標楷體" pitchFamily="65" charset="-120"/>
                          <a:cs typeface="+mn-cs"/>
                        </a:rPr>
                        <a:t>資產負債表</a:t>
                      </a:r>
                      <a:r>
                        <a:rPr lang="zh-TW" altLang="en-US" sz="2000" b="1" kern="1200" dirty="0" smtClean="0">
                          <a:solidFill>
                            <a:srgbClr val="0070C0"/>
                          </a:solidFill>
                          <a:latin typeface="標楷體" pitchFamily="65" charset="-120"/>
                          <a:ea typeface="標楷體" pitchFamily="65" charset="-120"/>
                          <a:cs typeface="+mn-cs"/>
                        </a:rPr>
                        <a:t>（</a:t>
                      </a:r>
                      <a:r>
                        <a:rPr lang="en-US" altLang="zh-TW" sz="2000" b="1" kern="1200" dirty="0" smtClean="0">
                          <a:solidFill>
                            <a:srgbClr val="0070C0"/>
                          </a:solidFill>
                          <a:latin typeface="標楷體" pitchFamily="65" charset="-120"/>
                          <a:ea typeface="標楷體" pitchFamily="65" charset="-120"/>
                          <a:cs typeface="+mn-cs"/>
                        </a:rPr>
                        <a:t>3</a:t>
                      </a:r>
                      <a:r>
                        <a:rPr lang="zh-TW" altLang="en-US" sz="2000" b="1" kern="1200" dirty="0" smtClean="0">
                          <a:solidFill>
                            <a:srgbClr val="0070C0"/>
                          </a:solidFill>
                          <a:latin typeface="標楷體" pitchFamily="65" charset="-120"/>
                          <a:ea typeface="標楷體" pitchFamily="65" charset="-120"/>
                          <a:cs typeface="+mn-cs"/>
                        </a:rPr>
                        <a:t>張表）</a:t>
                      </a:r>
                      <a:endParaRPr lang="zh-TW" altLang="en-US" sz="2000" b="1" dirty="0">
                        <a:solidFill>
                          <a:srgbClr val="0070C0"/>
                        </a:solidFill>
                        <a:latin typeface="標楷體" pitchFamily="65" charset="-120"/>
                        <a:ea typeface="標楷體" pitchFamily="65" charset="-120"/>
                      </a:endParaRPr>
                    </a:p>
                  </a:txBody>
                  <a:tcPr marL="100600" marR="100600" marT="51827" marB="51827"/>
                </a:tc>
                <a:tc>
                  <a:txBody>
                    <a:bodyPr/>
                    <a:lstStyle/>
                    <a:p>
                      <a:pPr algn="ctr"/>
                      <a:endParaRPr lang="zh-TW" altLang="en-US" sz="2000" dirty="0">
                        <a:latin typeface="標楷體" pitchFamily="65" charset="-120"/>
                        <a:ea typeface="標楷體" pitchFamily="65" charset="-120"/>
                      </a:endParaRPr>
                    </a:p>
                  </a:txBody>
                  <a:tcPr marL="100600" marR="100600" marT="51827" marB="51827"/>
                </a:tc>
                <a:tc>
                  <a:txBody>
                    <a:bodyPr/>
                    <a:lstStyle/>
                    <a:p>
                      <a:pPr algn="ctr"/>
                      <a:r>
                        <a:rPr lang="en-US" altLang="zh-TW" sz="2000" dirty="0" smtClean="0">
                          <a:latin typeface="Calibri" pitchFamily="34" charset="0"/>
                          <a:ea typeface="標楷體" pitchFamily="65" charset="-120"/>
                        </a:rPr>
                        <a:t>20x9/6/30</a:t>
                      </a:r>
                      <a:endParaRPr lang="zh-TW" altLang="en-US" sz="2000" dirty="0">
                        <a:latin typeface="Calibri" pitchFamily="34" charset="0"/>
                        <a:ea typeface="標楷體" pitchFamily="65" charset="-120"/>
                      </a:endParaRPr>
                    </a:p>
                  </a:txBody>
                  <a:tcPr marL="100600" marR="100600" marT="51827" marB="51827"/>
                </a:tc>
                <a:tc>
                  <a:txBody>
                    <a:bodyPr/>
                    <a:lstStyle/>
                    <a:p>
                      <a:pPr algn="ctr"/>
                      <a:endParaRPr lang="zh-TW" altLang="en-US" sz="2000" dirty="0">
                        <a:latin typeface="標楷體" pitchFamily="65" charset="-120"/>
                        <a:ea typeface="標楷體" pitchFamily="65" charset="-120"/>
                      </a:endParaRPr>
                    </a:p>
                  </a:txBody>
                  <a:tcPr marL="100600" marR="100600" marT="51827" marB="5182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000" dirty="0" smtClean="0">
                          <a:latin typeface="Calibri" pitchFamily="34" charset="0"/>
                          <a:ea typeface="標楷體" pitchFamily="65" charset="-120"/>
                        </a:rPr>
                        <a:t>20x8/12/31</a:t>
                      </a:r>
                      <a:endParaRPr lang="zh-TW" altLang="en-US" sz="2000" dirty="0">
                        <a:latin typeface="標楷體" pitchFamily="65" charset="-120"/>
                        <a:ea typeface="標楷體" pitchFamily="65" charset="-120"/>
                      </a:endParaRPr>
                    </a:p>
                  </a:txBody>
                  <a:tcPr marL="100600" marR="100600" marT="51827" marB="51827"/>
                </a:tc>
              </a:tr>
              <a:tr h="1387638">
                <a:tc>
                  <a:txBody>
                    <a:bodyPr/>
                    <a:lstStyle/>
                    <a:p>
                      <a:r>
                        <a:rPr lang="zh-TW" altLang="en-US" sz="2000" kern="1200" dirty="0" smtClean="0">
                          <a:solidFill>
                            <a:schemeClr val="dk1"/>
                          </a:solidFill>
                          <a:latin typeface="標楷體" pitchFamily="65" charset="-120"/>
                          <a:ea typeface="標楷體" pitchFamily="65" charset="-120"/>
                          <a:cs typeface="+mn-cs"/>
                        </a:rPr>
                        <a:t>綜合損益表</a:t>
                      </a:r>
                      <a:r>
                        <a:rPr lang="zh-TW" altLang="en-US" sz="2000" b="1" kern="1200" dirty="0" smtClean="0">
                          <a:solidFill>
                            <a:srgbClr val="0070C0"/>
                          </a:solidFill>
                          <a:latin typeface="標楷體" pitchFamily="65" charset="-120"/>
                          <a:ea typeface="標楷體" pitchFamily="65" charset="-120"/>
                          <a:cs typeface="+mn-cs"/>
                        </a:rPr>
                        <a:t>（</a:t>
                      </a:r>
                      <a:r>
                        <a:rPr lang="en-US" altLang="zh-TW" sz="2000" b="1" kern="1200" dirty="0" smtClean="0">
                          <a:solidFill>
                            <a:srgbClr val="0070C0"/>
                          </a:solidFill>
                          <a:latin typeface="標楷體" pitchFamily="65" charset="-120"/>
                          <a:ea typeface="標楷體" pitchFamily="65" charset="-120"/>
                          <a:cs typeface="+mn-cs"/>
                        </a:rPr>
                        <a:t>4</a:t>
                      </a:r>
                      <a:r>
                        <a:rPr lang="zh-TW" altLang="en-US" sz="2000" b="1" kern="1200" dirty="0" smtClean="0">
                          <a:solidFill>
                            <a:srgbClr val="0070C0"/>
                          </a:solidFill>
                          <a:latin typeface="標楷體" pitchFamily="65" charset="-120"/>
                          <a:ea typeface="標楷體" pitchFamily="65" charset="-120"/>
                          <a:cs typeface="+mn-cs"/>
                        </a:rPr>
                        <a:t>張表）</a:t>
                      </a:r>
                      <a:endParaRPr lang="zh-TW" altLang="en-US" sz="2000" b="1" dirty="0">
                        <a:solidFill>
                          <a:srgbClr val="0070C0"/>
                        </a:solidFill>
                        <a:latin typeface="標楷體" pitchFamily="65" charset="-120"/>
                        <a:ea typeface="標楷體" pitchFamily="65" charset="-120"/>
                      </a:endParaRPr>
                    </a:p>
                  </a:txBody>
                  <a:tcPr marL="100600" marR="100600" marT="51827" marB="51827"/>
                </a:tc>
                <a:tc>
                  <a:txBody>
                    <a:bodyPr/>
                    <a:lstStyle/>
                    <a:p>
                      <a:pPr algn="ctr"/>
                      <a:r>
                        <a:rPr lang="en-US" sz="2000" kern="1200" dirty="0" smtClean="0">
                          <a:solidFill>
                            <a:schemeClr val="dk1"/>
                          </a:solidFill>
                          <a:latin typeface="Calibri" pitchFamily="34" charset="0"/>
                          <a:ea typeface="標楷體" pitchFamily="65" charset="-120"/>
                          <a:cs typeface="+mn-cs"/>
                        </a:rPr>
                        <a:t>20X9/4/1</a:t>
                      </a:r>
                      <a:r>
                        <a:rPr lang="en-US" sz="2000" kern="1200" baseline="0" dirty="0" smtClean="0">
                          <a:solidFill>
                            <a:schemeClr val="dk1"/>
                          </a:solidFill>
                          <a:latin typeface="Calibri" pitchFamily="34" charset="0"/>
                          <a:ea typeface="標楷體" pitchFamily="65" charset="-120"/>
                          <a:cs typeface="+mn-cs"/>
                        </a:rPr>
                        <a:t> to 20X9/6/30</a:t>
                      </a:r>
                      <a:endParaRPr lang="zh-TW" altLang="en-US" sz="2000" dirty="0">
                        <a:latin typeface="Calibri" pitchFamily="34" charset="0"/>
                        <a:ea typeface="標楷體" pitchFamily="65" charset="-120"/>
                      </a:endParaRPr>
                    </a:p>
                  </a:txBody>
                  <a:tcPr marL="100600" marR="100600" marT="51827" marB="5182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latin typeface="Calibri" pitchFamily="34" charset="0"/>
                          <a:ea typeface="標楷體" pitchFamily="65" charset="-120"/>
                          <a:cs typeface="+mn-cs"/>
                        </a:rPr>
                        <a:t>20X9/1/1</a:t>
                      </a:r>
                      <a:r>
                        <a:rPr lang="en-US" sz="2000" kern="1200" baseline="0" dirty="0" smtClean="0">
                          <a:solidFill>
                            <a:schemeClr val="dk1"/>
                          </a:solidFill>
                          <a:latin typeface="Calibri" pitchFamily="34" charset="0"/>
                          <a:ea typeface="標楷體" pitchFamily="65" charset="-120"/>
                          <a:cs typeface="+mn-cs"/>
                        </a:rPr>
                        <a:t> to 20X9/6/30</a:t>
                      </a:r>
                      <a:endParaRPr lang="zh-TW" altLang="en-US" sz="2000" dirty="0">
                        <a:latin typeface="Calibri" pitchFamily="34" charset="0"/>
                        <a:ea typeface="標楷體" pitchFamily="65" charset="-120"/>
                      </a:endParaRPr>
                    </a:p>
                  </a:txBody>
                  <a:tcPr marL="100600" marR="100600" marT="51827" marB="51827"/>
                </a:tc>
                <a:tc>
                  <a:txBody>
                    <a:bodyPr/>
                    <a:lstStyle/>
                    <a:p>
                      <a:pPr algn="ctr"/>
                      <a:r>
                        <a:rPr lang="en-US" sz="2000" kern="1200" dirty="0" smtClean="0">
                          <a:solidFill>
                            <a:schemeClr val="dk1"/>
                          </a:solidFill>
                          <a:latin typeface="Calibri" pitchFamily="34" charset="0"/>
                          <a:ea typeface="標楷體" pitchFamily="65" charset="-120"/>
                          <a:cs typeface="+mn-cs"/>
                        </a:rPr>
                        <a:t>20X8/4/1</a:t>
                      </a:r>
                      <a:r>
                        <a:rPr lang="en-US" sz="2000" kern="1200" baseline="0" dirty="0" smtClean="0">
                          <a:solidFill>
                            <a:schemeClr val="dk1"/>
                          </a:solidFill>
                          <a:latin typeface="Calibri" pitchFamily="34" charset="0"/>
                          <a:ea typeface="標楷體" pitchFamily="65" charset="-120"/>
                          <a:cs typeface="+mn-cs"/>
                        </a:rPr>
                        <a:t> to 20X8/6/30</a:t>
                      </a:r>
                      <a:endParaRPr lang="zh-TW" altLang="en-US" sz="2000" dirty="0">
                        <a:latin typeface="Calibri" pitchFamily="34" charset="0"/>
                        <a:ea typeface="標楷體" pitchFamily="65" charset="-120"/>
                      </a:endParaRPr>
                    </a:p>
                  </a:txBody>
                  <a:tcPr marL="100600" marR="100600" marT="51827" marB="5182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latin typeface="Calibri" pitchFamily="34" charset="0"/>
                          <a:ea typeface="標楷體" pitchFamily="65" charset="-120"/>
                          <a:cs typeface="+mn-cs"/>
                        </a:rPr>
                        <a:t>20X8/1/1</a:t>
                      </a:r>
                      <a:r>
                        <a:rPr lang="en-US" sz="2000" kern="1200" baseline="0" dirty="0" smtClean="0">
                          <a:solidFill>
                            <a:schemeClr val="dk1"/>
                          </a:solidFill>
                          <a:latin typeface="Calibri" pitchFamily="34" charset="0"/>
                          <a:ea typeface="標楷體" pitchFamily="65" charset="-120"/>
                          <a:cs typeface="+mn-cs"/>
                        </a:rPr>
                        <a:t> to 20X8/6/30</a:t>
                      </a:r>
                      <a:endParaRPr lang="zh-TW" altLang="en-US" sz="2000" dirty="0" smtClean="0">
                        <a:latin typeface="Calibri" pitchFamily="34" charset="0"/>
                        <a:ea typeface="標楷體" pitchFamily="65" charset="-120"/>
                      </a:endParaRPr>
                    </a:p>
                  </a:txBody>
                  <a:tcPr marL="100600" marR="100600" marT="51827" marB="51827"/>
                </a:tc>
              </a:tr>
              <a:tr h="816257">
                <a:tc>
                  <a:txBody>
                    <a:bodyPr/>
                    <a:lstStyle/>
                    <a:p>
                      <a:r>
                        <a:rPr lang="zh-TW" altLang="en-US" sz="2000" kern="1200" dirty="0" smtClean="0">
                          <a:solidFill>
                            <a:schemeClr val="dk1"/>
                          </a:solidFill>
                          <a:latin typeface="標楷體" pitchFamily="65" charset="-120"/>
                          <a:ea typeface="標楷體" pitchFamily="65" charset="-120"/>
                          <a:cs typeface="+mn-cs"/>
                        </a:rPr>
                        <a:t>權益變動表</a:t>
                      </a:r>
                      <a:endParaRPr lang="zh-TW" altLang="en-US" sz="2000" dirty="0">
                        <a:latin typeface="標楷體" pitchFamily="65" charset="-120"/>
                        <a:ea typeface="標楷體" pitchFamily="65" charset="-120"/>
                      </a:endParaRPr>
                    </a:p>
                  </a:txBody>
                  <a:tcPr marL="100600" marR="100600" marT="51827" marB="51827" anchor="ctr"/>
                </a:tc>
                <a:tc>
                  <a:txBody>
                    <a:bodyPr/>
                    <a:lstStyle/>
                    <a:p>
                      <a:pPr algn="ctr"/>
                      <a:endParaRPr lang="zh-TW" altLang="en-US" sz="2000" dirty="0">
                        <a:latin typeface="Calibri" pitchFamily="34" charset="0"/>
                        <a:ea typeface="標楷體" pitchFamily="65" charset="-120"/>
                      </a:endParaRPr>
                    </a:p>
                  </a:txBody>
                  <a:tcPr marL="100600" marR="100600" marT="51827" marB="5182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latin typeface="Calibri" pitchFamily="34" charset="0"/>
                          <a:ea typeface="標楷體" pitchFamily="65" charset="-120"/>
                          <a:cs typeface="+mn-cs"/>
                        </a:rPr>
                        <a:t>20X9/1/1</a:t>
                      </a:r>
                      <a:r>
                        <a:rPr lang="en-US" sz="2000" kern="1200" baseline="0" dirty="0" smtClean="0">
                          <a:solidFill>
                            <a:schemeClr val="dk1"/>
                          </a:solidFill>
                          <a:latin typeface="Calibri" pitchFamily="34" charset="0"/>
                          <a:ea typeface="標楷體" pitchFamily="65" charset="-120"/>
                          <a:cs typeface="+mn-cs"/>
                        </a:rPr>
                        <a:t> to 20X9/6/30</a:t>
                      </a:r>
                      <a:endParaRPr lang="zh-TW" altLang="en-US" sz="2000" dirty="0">
                        <a:latin typeface="Calibri" pitchFamily="34" charset="0"/>
                        <a:ea typeface="標楷體" pitchFamily="65" charset="-120"/>
                      </a:endParaRPr>
                    </a:p>
                  </a:txBody>
                  <a:tcPr marL="100600" marR="100600" marT="51827" marB="51827" anchor="ctr"/>
                </a:tc>
                <a:tc>
                  <a:txBody>
                    <a:bodyPr/>
                    <a:lstStyle/>
                    <a:p>
                      <a:pPr algn="ctr"/>
                      <a:endParaRPr lang="zh-TW" altLang="en-US" sz="2000" dirty="0">
                        <a:latin typeface="Calibri" pitchFamily="34" charset="0"/>
                        <a:ea typeface="標楷體" pitchFamily="65" charset="-120"/>
                      </a:endParaRPr>
                    </a:p>
                  </a:txBody>
                  <a:tcPr marL="100600" marR="100600" marT="51827" marB="5182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latin typeface="Calibri" pitchFamily="34" charset="0"/>
                          <a:ea typeface="標楷體" pitchFamily="65" charset="-120"/>
                          <a:cs typeface="+mn-cs"/>
                        </a:rPr>
                        <a:t>20X8/1/1</a:t>
                      </a:r>
                      <a:r>
                        <a:rPr lang="en-US" sz="2000" kern="1200" baseline="0" dirty="0" smtClean="0">
                          <a:solidFill>
                            <a:schemeClr val="dk1"/>
                          </a:solidFill>
                          <a:latin typeface="Calibri" pitchFamily="34" charset="0"/>
                          <a:ea typeface="標楷體" pitchFamily="65" charset="-120"/>
                          <a:cs typeface="+mn-cs"/>
                        </a:rPr>
                        <a:t> to 20X8/6/30</a:t>
                      </a:r>
                      <a:endParaRPr lang="zh-TW" altLang="en-US" sz="2000" dirty="0" smtClean="0">
                        <a:latin typeface="Calibri" pitchFamily="34" charset="0"/>
                        <a:ea typeface="標楷體" pitchFamily="65" charset="-120"/>
                      </a:endParaRPr>
                    </a:p>
                  </a:txBody>
                  <a:tcPr marL="100600" marR="100600" marT="51827" marB="51827" anchor="ctr"/>
                </a:tc>
              </a:tr>
              <a:tr h="1018727">
                <a:tc>
                  <a:txBody>
                    <a:bodyPr/>
                    <a:lstStyle/>
                    <a:p>
                      <a:r>
                        <a:rPr lang="zh-TW" altLang="en-US" sz="2000" kern="1200" dirty="0" smtClean="0">
                          <a:solidFill>
                            <a:schemeClr val="dk1"/>
                          </a:solidFill>
                          <a:latin typeface="標楷體" pitchFamily="65" charset="-120"/>
                          <a:ea typeface="標楷體" pitchFamily="65" charset="-120"/>
                          <a:cs typeface="+mn-cs"/>
                        </a:rPr>
                        <a:t>現金流量表</a:t>
                      </a:r>
                      <a:r>
                        <a:rPr lang="en-US" sz="2000" kern="1200" dirty="0" smtClean="0">
                          <a:solidFill>
                            <a:schemeClr val="dk1"/>
                          </a:solidFill>
                          <a:latin typeface="標楷體" pitchFamily="65" charset="-120"/>
                          <a:ea typeface="標楷體" pitchFamily="65" charset="-120"/>
                          <a:cs typeface="+mn-cs"/>
                        </a:rPr>
                        <a:t/>
                      </a:r>
                      <a:br>
                        <a:rPr lang="en-US" sz="2000" kern="1200" dirty="0" smtClean="0">
                          <a:solidFill>
                            <a:schemeClr val="dk1"/>
                          </a:solidFill>
                          <a:latin typeface="標楷體" pitchFamily="65" charset="-120"/>
                          <a:ea typeface="標楷體" pitchFamily="65" charset="-120"/>
                          <a:cs typeface="+mn-cs"/>
                        </a:rPr>
                      </a:br>
                      <a:endParaRPr lang="zh-TW" altLang="en-US" sz="2000" dirty="0">
                        <a:latin typeface="標楷體" pitchFamily="65" charset="-120"/>
                        <a:ea typeface="標楷體" pitchFamily="65" charset="-120"/>
                      </a:endParaRPr>
                    </a:p>
                  </a:txBody>
                  <a:tcPr marL="100600" marR="100600" marT="51827" marB="51827" anchor="ctr"/>
                </a:tc>
                <a:tc>
                  <a:txBody>
                    <a:bodyPr/>
                    <a:lstStyle/>
                    <a:p>
                      <a:pPr algn="ctr"/>
                      <a:endParaRPr lang="zh-TW" altLang="en-US" sz="2000" dirty="0">
                        <a:latin typeface="Calibri" pitchFamily="34" charset="0"/>
                        <a:ea typeface="標楷體" pitchFamily="65" charset="-120"/>
                      </a:endParaRPr>
                    </a:p>
                  </a:txBody>
                  <a:tcPr marL="100600" marR="100600" marT="51827" marB="5182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latin typeface="Calibri" pitchFamily="34" charset="0"/>
                          <a:ea typeface="標楷體" pitchFamily="65" charset="-120"/>
                          <a:cs typeface="+mn-cs"/>
                        </a:rPr>
                        <a:t>20X9/1/1</a:t>
                      </a:r>
                      <a:r>
                        <a:rPr lang="en-US" sz="2000" kern="1200" baseline="0" dirty="0" smtClean="0">
                          <a:solidFill>
                            <a:schemeClr val="dk1"/>
                          </a:solidFill>
                          <a:latin typeface="Calibri" pitchFamily="34" charset="0"/>
                          <a:ea typeface="標楷體" pitchFamily="65" charset="-120"/>
                          <a:cs typeface="+mn-cs"/>
                        </a:rPr>
                        <a:t> to 20X9/6/30</a:t>
                      </a:r>
                      <a:endParaRPr lang="zh-TW" altLang="en-US" sz="2000" dirty="0">
                        <a:latin typeface="Calibri" pitchFamily="34" charset="0"/>
                        <a:ea typeface="標楷體" pitchFamily="65" charset="-120"/>
                      </a:endParaRPr>
                    </a:p>
                  </a:txBody>
                  <a:tcPr marL="100600" marR="100600" marT="51827" marB="51827" anchor="ctr"/>
                </a:tc>
                <a:tc>
                  <a:txBody>
                    <a:bodyPr/>
                    <a:lstStyle/>
                    <a:p>
                      <a:pPr algn="ctr"/>
                      <a:endParaRPr lang="zh-TW" altLang="en-US" sz="2000" dirty="0">
                        <a:latin typeface="Calibri" pitchFamily="34" charset="0"/>
                        <a:ea typeface="標楷體" pitchFamily="65" charset="-120"/>
                      </a:endParaRPr>
                    </a:p>
                  </a:txBody>
                  <a:tcPr marL="100600" marR="100600" marT="51827" marB="5182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latin typeface="Calibri" pitchFamily="34" charset="0"/>
                          <a:ea typeface="標楷體" pitchFamily="65" charset="-120"/>
                          <a:cs typeface="+mn-cs"/>
                        </a:rPr>
                        <a:t>20X8/1/1</a:t>
                      </a:r>
                      <a:r>
                        <a:rPr lang="en-US" sz="2000" kern="1200" baseline="0" dirty="0" smtClean="0">
                          <a:solidFill>
                            <a:schemeClr val="dk1"/>
                          </a:solidFill>
                          <a:latin typeface="Calibri" pitchFamily="34" charset="0"/>
                          <a:ea typeface="標楷體" pitchFamily="65" charset="-120"/>
                          <a:cs typeface="+mn-cs"/>
                        </a:rPr>
                        <a:t> to 20X8/6/30</a:t>
                      </a:r>
                      <a:endParaRPr lang="zh-TW" altLang="en-US" sz="2000" dirty="0" smtClean="0">
                        <a:latin typeface="Calibri" pitchFamily="34" charset="0"/>
                        <a:ea typeface="標楷體" pitchFamily="65" charset="-120"/>
                      </a:endParaRPr>
                    </a:p>
                  </a:txBody>
                  <a:tcPr marL="100600" marR="100600" marT="51827" marB="51827" anchor="ctr"/>
                </a:tc>
              </a:tr>
            </a:tbl>
          </a:graphicData>
        </a:graphic>
      </p:graphicFrame>
      <p:sp>
        <p:nvSpPr>
          <p:cNvPr id="4" name="投影片編號版面配置區 3"/>
          <p:cNvSpPr>
            <a:spLocks noGrp="1"/>
          </p:cNvSpPr>
          <p:nvPr>
            <p:ph type="sldNum" sz="quarter" idx="10"/>
          </p:nvPr>
        </p:nvSpPr>
        <p:spPr/>
        <p:txBody>
          <a:bodyPr/>
          <a:lstStyle/>
          <a:p>
            <a:pPr>
              <a:defRPr/>
            </a:pPr>
            <a:fld id="{7065A3FF-2938-42AC-A7AC-6C2A79BB57FA}" type="slidenum">
              <a:rPr lang="zh-TW" altLang="en-US" smtClean="0"/>
              <a:pPr>
                <a:defRPr/>
              </a:pPr>
              <a:t>3</a:t>
            </a:fld>
            <a:endParaRPr lang="zh-TW" altLang="en-US" dirty="0"/>
          </a:p>
        </p:txBody>
      </p:sp>
      <p:sp>
        <p:nvSpPr>
          <p:cNvPr id="5" name="頁尾版面配置區 4"/>
          <p:cNvSpPr>
            <a:spLocks noGrp="1"/>
          </p:cNvSpPr>
          <p:nvPr>
            <p:ph type="ftr" sz="quarter" idx="11"/>
          </p:nvPr>
        </p:nvSpPr>
        <p:spPr/>
        <p:txBody>
          <a:bodyPr/>
          <a:lstStyle/>
          <a:p>
            <a:pPr>
              <a:defRPr/>
            </a:pPr>
            <a:r>
              <a:rPr lang="en-US" altLang="zh-TW" dirty="0" smtClean="0"/>
              <a:t>©2013 </a:t>
            </a:r>
            <a:r>
              <a:rPr lang="zh-TW" altLang="en-US" dirty="0" smtClean="0"/>
              <a:t>勤業眾信版權所有 保留一切權利</a:t>
            </a:r>
            <a:endParaRPr lang="zh-TW" altLang="en-US" dirty="0"/>
          </a:p>
        </p:txBody>
      </p:sp>
      <p:sp>
        <p:nvSpPr>
          <p:cNvPr id="9" name="矩形 10"/>
          <p:cNvSpPr/>
          <p:nvPr/>
        </p:nvSpPr>
        <p:spPr>
          <a:xfrm>
            <a:off x="3287125" y="3152362"/>
            <a:ext cx="6535199" cy="40812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rtlCol="0" anchor="ctr"/>
          <a:lstStyle/>
          <a:p>
            <a:pPr algn="just">
              <a:tabLst>
                <a:tab pos="459466" algn="l"/>
              </a:tabLst>
            </a:pPr>
            <a:r>
              <a:rPr kumimoji="0" lang="zh-TW" altLang="en-US" sz="1800" dirty="0">
                <a:solidFill>
                  <a:srgbClr val="FF0000"/>
                </a:solidFill>
                <a:latin typeface="微軟正黑體" pitchFamily="34" charset="-120"/>
                <a:ea typeface="微軟正黑體" pitchFamily="34" charset="-120"/>
              </a:rPr>
              <a:t>編製準則要求增加</a:t>
            </a:r>
            <a:r>
              <a:rPr kumimoji="0" lang="zh-TW" altLang="zh-TW" sz="1800" dirty="0">
                <a:solidFill>
                  <a:srgbClr val="FF0000"/>
                </a:solidFill>
                <a:latin typeface="微軟正黑體" pitchFamily="34" charset="-120"/>
                <a:ea typeface="微軟正黑體" pitchFamily="34" charset="-120"/>
              </a:rPr>
              <a:t>前一年度可比較期中期間結束日</a:t>
            </a:r>
            <a:r>
              <a:rPr kumimoji="0" lang="en-US" altLang="zh-TW" sz="1800" dirty="0">
                <a:solidFill>
                  <a:srgbClr val="FF0000"/>
                </a:solidFill>
                <a:latin typeface="微軟正黑體" pitchFamily="34" charset="-120"/>
                <a:ea typeface="微軟正黑體" pitchFamily="34" charset="-120"/>
              </a:rPr>
              <a:t>(20x8/6/30)</a:t>
            </a:r>
            <a:endParaRPr kumimoji="0" lang="zh-TW" altLang="en-US" sz="1800" dirty="0">
              <a:solidFill>
                <a:srgbClr val="FF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953325511"/>
      </p:ext>
    </p:ext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83832" y="435735"/>
            <a:ext cx="9126000" cy="630000"/>
          </a:xfrm>
        </p:spPr>
        <p:txBody>
          <a:bodyPr/>
          <a:lstStyle/>
          <a:p>
            <a:r>
              <a:rPr lang="en-US" altLang="zh-TW" dirty="0" smtClean="0"/>
              <a:t>TIFRS</a:t>
            </a:r>
            <a:r>
              <a:rPr lang="zh-TW" altLang="en-US" dirty="0" smtClean="0"/>
              <a:t>下收入會計政策</a:t>
            </a:r>
            <a:endParaRPr lang="zh-TW" altLang="en-US" dirty="0"/>
          </a:p>
        </p:txBody>
      </p:sp>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30</a:t>
            </a:fld>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80" y="1078683"/>
            <a:ext cx="9854529"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標題 1"/>
          <p:cNvSpPr txBox="1">
            <a:spLocks/>
          </p:cNvSpPr>
          <p:nvPr/>
        </p:nvSpPr>
        <p:spPr>
          <a:xfrm>
            <a:off x="405161" y="3094907"/>
            <a:ext cx="9126000" cy="630000"/>
          </a:xfrm>
          <a:prstGeom prst="rect">
            <a:avLst/>
          </a:prstGeom>
        </p:spPr>
        <p:txBody>
          <a:bodyPr lIns="89943" tIns="44969" rIns="89943" bIns="44969"/>
          <a:lstStyle>
            <a:lvl1pPr algn="l" defTabSz="1019175" rtl="0" eaLnBrk="0" fontAlgn="base" hangingPunct="0">
              <a:lnSpc>
                <a:spcPts val="3400"/>
              </a:lnSpc>
              <a:spcBef>
                <a:spcPct val="0"/>
              </a:spcBef>
              <a:spcAft>
                <a:spcPct val="0"/>
              </a:spcAft>
              <a:defRPr sz="3600" b="1" kern="1200" baseline="0">
                <a:solidFill>
                  <a:srgbClr val="002776"/>
                </a:solidFill>
                <a:latin typeface="+mj-lt"/>
                <a:ea typeface="微軟正黑體" pitchFamily="34" charset="-120"/>
                <a:cs typeface="+mj-cs"/>
              </a:defRPr>
            </a:lvl1pPr>
            <a:lvl2pPr algn="l" defTabSz="1019175" rtl="0" eaLnBrk="0" fontAlgn="base" hangingPunct="0">
              <a:lnSpc>
                <a:spcPts val="3400"/>
              </a:lnSpc>
              <a:spcBef>
                <a:spcPct val="0"/>
              </a:spcBef>
              <a:spcAft>
                <a:spcPct val="0"/>
              </a:spcAft>
              <a:defRPr sz="2400" b="1">
                <a:solidFill>
                  <a:schemeClr val="tx1"/>
                </a:solidFill>
                <a:latin typeface="Arial" charset="0"/>
              </a:defRPr>
            </a:lvl2pPr>
            <a:lvl3pPr algn="l" defTabSz="1019175" rtl="0" eaLnBrk="0" fontAlgn="base" hangingPunct="0">
              <a:lnSpc>
                <a:spcPts val="3400"/>
              </a:lnSpc>
              <a:spcBef>
                <a:spcPct val="0"/>
              </a:spcBef>
              <a:spcAft>
                <a:spcPct val="0"/>
              </a:spcAft>
              <a:defRPr sz="2400" b="1">
                <a:solidFill>
                  <a:schemeClr val="tx1"/>
                </a:solidFill>
                <a:latin typeface="Arial" charset="0"/>
              </a:defRPr>
            </a:lvl3pPr>
            <a:lvl4pPr algn="l" defTabSz="1019175" rtl="0" eaLnBrk="0" fontAlgn="base" hangingPunct="0">
              <a:lnSpc>
                <a:spcPts val="3400"/>
              </a:lnSpc>
              <a:spcBef>
                <a:spcPct val="0"/>
              </a:spcBef>
              <a:spcAft>
                <a:spcPct val="0"/>
              </a:spcAft>
              <a:defRPr sz="2400" b="1">
                <a:solidFill>
                  <a:schemeClr val="tx1"/>
                </a:solidFill>
                <a:latin typeface="Arial" charset="0"/>
              </a:defRPr>
            </a:lvl4pPr>
            <a:lvl5pPr algn="l" defTabSz="1019175" rtl="0" eaLnBrk="0" fontAlgn="base" hangingPunct="0">
              <a:lnSpc>
                <a:spcPts val="3400"/>
              </a:lnSpc>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accent1"/>
                </a:solidFill>
                <a:latin typeface="Arial" charset="0"/>
              </a:defRPr>
            </a:lvl6pPr>
            <a:lvl7pPr marL="914400" algn="l" rtl="0" eaLnBrk="1" fontAlgn="base" hangingPunct="1">
              <a:spcBef>
                <a:spcPct val="0"/>
              </a:spcBef>
              <a:spcAft>
                <a:spcPct val="0"/>
              </a:spcAft>
              <a:defRPr sz="2400" b="1">
                <a:solidFill>
                  <a:schemeClr val="accent1"/>
                </a:solidFill>
                <a:latin typeface="Arial" charset="0"/>
              </a:defRPr>
            </a:lvl7pPr>
            <a:lvl8pPr marL="1371600" algn="l" rtl="0" eaLnBrk="1" fontAlgn="base" hangingPunct="1">
              <a:spcBef>
                <a:spcPct val="0"/>
              </a:spcBef>
              <a:spcAft>
                <a:spcPct val="0"/>
              </a:spcAft>
              <a:defRPr sz="2400" b="1">
                <a:solidFill>
                  <a:schemeClr val="accent1"/>
                </a:solidFill>
                <a:latin typeface="Arial" charset="0"/>
              </a:defRPr>
            </a:lvl8pPr>
            <a:lvl9pPr marL="1828800" algn="l" rtl="0" eaLnBrk="1" fontAlgn="base" hangingPunct="1">
              <a:spcBef>
                <a:spcPct val="0"/>
              </a:spcBef>
              <a:spcAft>
                <a:spcPct val="0"/>
              </a:spcAft>
              <a:defRPr sz="2400" b="1">
                <a:solidFill>
                  <a:schemeClr val="accent1"/>
                </a:solidFill>
                <a:latin typeface="Arial" charset="0"/>
              </a:defRPr>
            </a:lvl9pPr>
          </a:lstStyle>
          <a:p>
            <a:r>
              <a:rPr lang="en-US" altLang="zh-TW" dirty="0"/>
              <a:t>TIFRS</a:t>
            </a:r>
            <a:r>
              <a:rPr lang="zh-TW" altLang="en-US" dirty="0"/>
              <a:t>下收入</a:t>
            </a:r>
            <a:r>
              <a:rPr lang="zh-TW" altLang="en-US" dirty="0" smtClean="0"/>
              <a:t>附註</a:t>
            </a:r>
            <a:endParaRPr lang="zh-TW" altLang="en-US"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654" y="3725023"/>
            <a:ext cx="9126000" cy="3585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字方塊 7"/>
          <p:cNvSpPr txBox="1"/>
          <p:nvPr/>
        </p:nvSpPr>
        <p:spPr>
          <a:xfrm>
            <a:off x="6110114" y="7287340"/>
            <a:ext cx="4093890" cy="407902"/>
          </a:xfrm>
          <a:prstGeom prst="rect">
            <a:avLst/>
          </a:prstGeom>
          <a:noFill/>
        </p:spPr>
        <p:txBody>
          <a:bodyPr wrap="square" lIns="89958" tIns="44977" rIns="89958" bIns="44977" rtlCol="0">
            <a:spAutoFit/>
          </a:bodyPr>
          <a:lstStyle/>
          <a:p>
            <a:r>
              <a:rPr lang="zh-TW" altLang="en-US" dirty="0" smtClean="0"/>
              <a:t>資料來源：遠東百貨</a:t>
            </a:r>
            <a:r>
              <a:rPr lang="en-US" altLang="zh-TW" dirty="0" smtClean="0"/>
              <a:t>102Q1</a:t>
            </a:r>
            <a:endParaRPr lang="zh-TW" altLang="en-US" dirty="0"/>
          </a:p>
        </p:txBody>
      </p:sp>
    </p:spTree>
    <p:extLst>
      <p:ext uri="{BB962C8B-B14F-4D97-AF65-F5344CB8AC3E}">
        <p14:creationId xmlns:p14="http://schemas.microsoft.com/office/powerpoint/2010/main" val="252222227"/>
      </p:ext>
    </p:extLst>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向供應商收取之陳列費視為進貨折讓</a:t>
            </a:r>
            <a:endParaRPr lang="zh-TW" altLang="en-US" dirty="0"/>
          </a:p>
        </p:txBody>
      </p:sp>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31</a:t>
            </a:fld>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37952"/>
            <a:ext cx="9710738"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482" y="4751090"/>
            <a:ext cx="8712968"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內容版面配置區 2"/>
          <p:cNvSpPr txBox="1">
            <a:spLocks/>
          </p:cNvSpPr>
          <p:nvPr/>
        </p:nvSpPr>
        <p:spPr bwMode="auto">
          <a:xfrm>
            <a:off x="78983" y="1222698"/>
            <a:ext cx="4806921" cy="737419"/>
          </a:xfrm>
          <a:prstGeom prst="rect">
            <a:avLst/>
          </a:prstGeom>
          <a:noFill/>
          <a:ln w="9525">
            <a:noFill/>
            <a:miter lim="800000"/>
            <a:headEnd/>
            <a:tailEnd/>
          </a:ln>
        </p:spPr>
        <p:txBody>
          <a:bodyPr lIns="0" tIns="0" rIns="0" bIns="0"/>
          <a:lstStyle>
            <a:lvl1pPr marL="376386" indent="-376386" algn="l" defTabSz="1002646" rtl="0" eaLnBrk="0" fontAlgn="base" hangingPunct="0">
              <a:lnSpc>
                <a:spcPct val="100000"/>
              </a:lnSpc>
              <a:spcBef>
                <a:spcPts val="600"/>
              </a:spcBef>
              <a:spcAft>
                <a:spcPts val="669"/>
              </a:spcAft>
              <a:buFontTx/>
              <a:buBlip>
                <a:blip r:embed="rId4"/>
              </a:buBlip>
              <a:defRPr lang="zh-TW" altLang="en-US" sz="3100" kern="1200">
                <a:solidFill>
                  <a:schemeClr val="tx1"/>
                </a:solidFill>
                <a:latin typeface="+mj-lt"/>
                <a:ea typeface="微軟正黑體" pitchFamily="34" charset="-120"/>
                <a:cs typeface="+mn-cs"/>
              </a:defRPr>
            </a:lvl1pPr>
            <a:lvl2pPr marL="880651" indent="-485599" algn="l" defTabSz="1002646" rtl="0" eaLnBrk="0" fontAlgn="base" hangingPunct="0">
              <a:lnSpc>
                <a:spcPct val="100000"/>
              </a:lnSpc>
              <a:spcBef>
                <a:spcPts val="600"/>
              </a:spcBef>
              <a:spcAft>
                <a:spcPts val="669"/>
              </a:spcAft>
              <a:buClr>
                <a:srgbClr val="92D050"/>
              </a:buClr>
              <a:buSzPct val="80000"/>
              <a:buFont typeface="Wingdings" pitchFamily="2" charset="2"/>
              <a:buChar char="u"/>
              <a:defRPr lang="zh-TW" altLang="en-US" sz="2700" kern="1200">
                <a:solidFill>
                  <a:schemeClr val="tx1"/>
                </a:solidFill>
                <a:latin typeface="+mj-lt"/>
                <a:ea typeface="微軟正黑體" pitchFamily="34" charset="-120"/>
                <a:cs typeface="+mj-cs"/>
              </a:defRPr>
            </a:lvl2pPr>
            <a:lvl3pPr marL="1275724" indent="-395074" algn="l" defTabSz="1002646" rtl="0" eaLnBrk="0" fontAlgn="base" hangingPunct="0">
              <a:lnSpc>
                <a:spcPct val="100000"/>
              </a:lnSpc>
              <a:spcBef>
                <a:spcPts val="600"/>
              </a:spcBef>
              <a:spcAft>
                <a:spcPts val="669"/>
              </a:spcAft>
              <a:buClr>
                <a:srgbClr val="92D050"/>
              </a:buClr>
              <a:buSzPct val="70000"/>
              <a:buFont typeface="Wingdings" pitchFamily="2" charset="2"/>
              <a:buChar char="p"/>
              <a:defRPr lang="zh-TW" altLang="en-US" sz="2200" kern="1200">
                <a:solidFill>
                  <a:schemeClr val="tx1"/>
                </a:solidFill>
                <a:latin typeface="+mj-lt"/>
                <a:ea typeface="微軟正黑體" pitchFamily="34" charset="-120"/>
                <a:cs typeface="+mj-cs"/>
              </a:defRPr>
            </a:lvl3pPr>
            <a:lvl4pPr marL="1580305" indent="-304587" algn="l" defTabSz="1002646" rtl="0" eaLnBrk="0" fontAlgn="base" hangingPunct="0">
              <a:lnSpc>
                <a:spcPct val="100000"/>
              </a:lnSpc>
              <a:spcBef>
                <a:spcPts val="600"/>
              </a:spcBef>
              <a:spcAft>
                <a:spcPts val="669"/>
              </a:spcAft>
              <a:buClr>
                <a:srgbClr val="92D050"/>
              </a:buClr>
              <a:buSzPct val="80000"/>
              <a:buFont typeface="Wingdings" pitchFamily="2" charset="2"/>
              <a:buChar char="l"/>
              <a:defRPr lang="zh-TW" altLang="en-US" sz="2000" kern="1200">
                <a:solidFill>
                  <a:schemeClr val="tx1"/>
                </a:solidFill>
                <a:latin typeface="+mj-lt"/>
                <a:ea typeface="微軟正黑體" pitchFamily="34" charset="-120"/>
                <a:cs typeface="+mj-cs"/>
              </a:defRPr>
            </a:lvl4pPr>
            <a:lvl5pPr marL="1241391" indent="-99927" algn="l" defTabSz="1002646" rtl="0" eaLnBrk="0" fontAlgn="base" hangingPunct="0">
              <a:lnSpc>
                <a:spcPct val="100000"/>
              </a:lnSpc>
              <a:spcBef>
                <a:spcPts val="600"/>
              </a:spcBef>
              <a:spcAft>
                <a:spcPts val="669"/>
              </a:spcAft>
              <a:buClr>
                <a:srgbClr val="92D050"/>
              </a:buClr>
              <a:buFont typeface="Arial" pitchFamily="34" charset="0"/>
              <a:buNone/>
              <a:defRPr lang="en-US" altLang="en-US" sz="2000" kern="1200">
                <a:solidFill>
                  <a:schemeClr val="tx1"/>
                </a:solidFill>
                <a:latin typeface="+mj-lt"/>
                <a:ea typeface="微軟正黑體" pitchFamily="34" charset="-120"/>
                <a:cs typeface="+mj-cs"/>
              </a:defRPr>
            </a:lvl5pPr>
            <a:lvl6pPr marL="880826" indent="-179599" algn="l" defTabSz="899559" rtl="0" eaLnBrk="1" latinLnBrk="0" hangingPunct="1">
              <a:spcBef>
                <a:spcPts val="0"/>
              </a:spcBef>
              <a:spcAft>
                <a:spcPts val="300"/>
              </a:spcAft>
              <a:buFont typeface="Arial" pitchFamily="34" charset="0"/>
              <a:buChar char="•"/>
              <a:defRPr sz="1600" kern="1200" baseline="0">
                <a:solidFill>
                  <a:schemeClr val="tx1"/>
                </a:solidFill>
                <a:latin typeface="+mn-lt"/>
                <a:ea typeface="+mn-ea"/>
                <a:cs typeface="+mn-cs"/>
              </a:defRPr>
            </a:lvl6pPr>
            <a:lvl7pPr marL="1061989" indent="-181172" algn="l" defTabSz="899559"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7pPr>
            <a:lvl8pPr marL="1232221" indent="-170222" algn="l" defTabSz="899559"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8pPr>
            <a:lvl9pPr marL="1411819" indent="-179599" algn="l" defTabSz="899559"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9pPr>
          </a:lstStyle>
          <a:p>
            <a:r>
              <a:rPr lang="zh-TW" altLang="en-US" sz="2400" dirty="0" smtClean="0"/>
              <a:t>附註：首次採用</a:t>
            </a:r>
            <a:r>
              <a:rPr lang="en-US" altLang="zh-TW" sz="2400" dirty="0" smtClean="0"/>
              <a:t>IFRSs</a:t>
            </a:r>
            <a:endParaRPr lang="zh-TW" altLang="en-US" sz="2400" dirty="0"/>
          </a:p>
        </p:txBody>
      </p:sp>
      <p:sp>
        <p:nvSpPr>
          <p:cNvPr id="8" name="文字方塊 7"/>
          <p:cNvSpPr txBox="1"/>
          <p:nvPr/>
        </p:nvSpPr>
        <p:spPr>
          <a:xfrm>
            <a:off x="6254130" y="7287340"/>
            <a:ext cx="4093890" cy="407902"/>
          </a:xfrm>
          <a:prstGeom prst="rect">
            <a:avLst/>
          </a:prstGeom>
          <a:noFill/>
        </p:spPr>
        <p:txBody>
          <a:bodyPr wrap="square" lIns="89958" tIns="44977" rIns="89958" bIns="44977" rtlCol="0">
            <a:spAutoFit/>
          </a:bodyPr>
          <a:lstStyle/>
          <a:p>
            <a:r>
              <a:rPr lang="zh-TW" altLang="en-US" dirty="0" smtClean="0"/>
              <a:t>資料來源：</a:t>
            </a:r>
            <a:r>
              <a:rPr lang="zh-TW" altLang="en-US" dirty="0"/>
              <a:t>全家便利商店</a:t>
            </a:r>
            <a:r>
              <a:rPr lang="en-US" altLang="zh-TW" dirty="0" smtClean="0"/>
              <a:t>102Q2</a:t>
            </a:r>
            <a:endParaRPr lang="zh-TW" altLang="en-US" dirty="0"/>
          </a:p>
        </p:txBody>
      </p:sp>
    </p:spTree>
    <p:extLst>
      <p:ext uri="{BB962C8B-B14F-4D97-AF65-F5344CB8AC3E}">
        <p14:creationId xmlns:p14="http://schemas.microsoft.com/office/powerpoint/2010/main" val="4037946687"/>
      </p:ext>
    </p:extLst>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營建業</a:t>
            </a:r>
            <a:endParaRPr lang="zh-TW" altLang="en-US" dirty="0"/>
          </a:p>
        </p:txBody>
      </p:sp>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32</a:t>
            </a:fld>
            <a:endParaRPr lang="en-US" dirty="0"/>
          </a:p>
        </p:txBody>
      </p:sp>
      <p:sp>
        <p:nvSpPr>
          <p:cNvPr id="6" name="流程圖: 程序 5"/>
          <p:cNvSpPr/>
          <p:nvPr/>
        </p:nvSpPr>
        <p:spPr>
          <a:xfrm>
            <a:off x="709514" y="1582739"/>
            <a:ext cx="8136904" cy="4464495"/>
          </a:xfrm>
          <a:prstGeom prst="flowChartProcess">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spcCol="0" rtlCol="0" anchor="ctr"/>
          <a:lstStyle/>
          <a:p>
            <a:pPr marL="449782" indent="-449782">
              <a:lnSpc>
                <a:spcPct val="150000"/>
              </a:lnSpc>
              <a:buFont typeface="Wingdings" pitchFamily="2" charset="2"/>
              <a:buChar char="p"/>
            </a:pPr>
            <a:endParaRPr lang="zh-TW" altLang="en-US" sz="2800" dirty="0">
              <a:solidFill>
                <a:schemeClr val="tx1"/>
              </a:solidFill>
              <a:latin typeface="微軟正黑體" pitchFamily="34" charset="-120"/>
              <a:ea typeface="微軟正黑體" pitchFamily="34" charset="-120"/>
            </a:endParaRPr>
          </a:p>
          <a:p>
            <a:pPr marL="449782" indent="-449782">
              <a:lnSpc>
                <a:spcPct val="150000"/>
              </a:lnSpc>
              <a:buFont typeface="Wingdings" pitchFamily="2" charset="2"/>
              <a:buChar char="p"/>
            </a:pPr>
            <a:r>
              <a:rPr lang="zh-TW" altLang="en-US" sz="2800" dirty="0">
                <a:solidFill>
                  <a:schemeClr val="tx1"/>
                </a:solidFill>
                <a:latin typeface="微軟正黑體" pitchFamily="34" charset="-120"/>
                <a:ea typeface="微軟正黑體" pitchFamily="34" charset="-120"/>
              </a:rPr>
              <a:t>簽訂之不動產建造協議，應按</a:t>
            </a:r>
            <a:r>
              <a:rPr lang="en-US" altLang="zh-TW" sz="2800" dirty="0">
                <a:solidFill>
                  <a:schemeClr val="tx1"/>
                </a:solidFill>
                <a:latin typeface="微軟正黑體" pitchFamily="34" charset="-120"/>
                <a:ea typeface="微軟正黑體" pitchFamily="34" charset="-120"/>
              </a:rPr>
              <a:t>IAS 11 </a:t>
            </a:r>
            <a:r>
              <a:rPr lang="zh-TW" altLang="en-US" sz="2800" dirty="0">
                <a:solidFill>
                  <a:schemeClr val="tx1"/>
                </a:solidFill>
                <a:latin typeface="微軟正黑體" pitchFamily="34" charset="-120"/>
                <a:ea typeface="微軟正黑體" pitchFamily="34" charset="-120"/>
              </a:rPr>
              <a:t>或</a:t>
            </a:r>
            <a:r>
              <a:rPr lang="en-US" altLang="zh-TW" sz="2800" dirty="0">
                <a:solidFill>
                  <a:schemeClr val="tx1"/>
                </a:solidFill>
                <a:latin typeface="微軟正黑體" pitchFamily="34" charset="-120"/>
                <a:ea typeface="微軟正黑體" pitchFamily="34" charset="-120"/>
              </a:rPr>
              <a:t>IAS 18 </a:t>
            </a:r>
            <a:r>
              <a:rPr lang="zh-TW" altLang="en-US" sz="2800" dirty="0">
                <a:solidFill>
                  <a:schemeClr val="tx1"/>
                </a:solidFill>
                <a:latin typeface="微軟正黑體" pitchFamily="34" charset="-120"/>
                <a:ea typeface="微軟正黑體" pitchFamily="34" charset="-120"/>
              </a:rPr>
              <a:t>處理？</a:t>
            </a:r>
          </a:p>
          <a:p>
            <a:pPr marL="449782" indent="-449782">
              <a:lnSpc>
                <a:spcPct val="150000"/>
              </a:lnSpc>
              <a:buFont typeface="Wingdings" pitchFamily="2" charset="2"/>
              <a:buChar char="p"/>
            </a:pPr>
            <a:r>
              <a:rPr lang="zh-TW" altLang="en-US" sz="2800" dirty="0">
                <a:solidFill>
                  <a:schemeClr val="tx1"/>
                </a:solidFill>
                <a:latin typeface="微軟正黑體" pitchFamily="34" charset="-120"/>
                <a:ea typeface="微軟正黑體" pitchFamily="34" charset="-120"/>
              </a:rPr>
              <a:t>包工包料或包工不包料之不動產建造協議，屬勞務提供協議或商品銷售協議？ </a:t>
            </a:r>
          </a:p>
          <a:p>
            <a:pPr>
              <a:lnSpc>
                <a:spcPct val="150000"/>
              </a:lnSpc>
            </a:pPr>
            <a:endParaRPr lang="zh-TW" altLang="en-US" sz="2800" dirty="0">
              <a:solidFill>
                <a:schemeClr val="tx1"/>
              </a:solidFill>
              <a:latin typeface="微軟正黑體" pitchFamily="34" charset="-120"/>
              <a:ea typeface="微軟正黑體" pitchFamily="34" charset="-120"/>
            </a:endParaRPr>
          </a:p>
          <a:p>
            <a:pPr marL="449782" indent="-449782" algn="ctr">
              <a:lnSpc>
                <a:spcPct val="150000"/>
              </a:lnSpc>
              <a:buFont typeface="Wingdings" pitchFamily="2" charset="2"/>
              <a:buChar char="p"/>
            </a:pPr>
            <a:endParaRPr lang="zh-TW" altLang="en-US" sz="2800" dirty="0">
              <a:solidFill>
                <a:schemeClr val="tx1"/>
              </a:solidFill>
              <a:latin typeface="微軟正黑體" pitchFamily="34" charset="-120"/>
              <a:ea typeface="微軟正黑體" pitchFamily="34" charset="-120"/>
            </a:endParaRPr>
          </a:p>
        </p:txBody>
      </p:sp>
    </p:spTree>
    <p:extLst>
      <p:ext uri="{BB962C8B-B14F-4D97-AF65-F5344CB8AC3E}">
        <p14:creationId xmlns:p14="http://schemas.microsoft.com/office/powerpoint/2010/main" val="2249035837"/>
      </p:ext>
    </p:extLst>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5458" y="358605"/>
            <a:ext cx="10167572" cy="630000"/>
          </a:xfrm>
        </p:spPr>
        <p:txBody>
          <a:bodyPr/>
          <a:lstStyle/>
          <a:p>
            <a:r>
              <a:rPr lang="zh-TW" altLang="en-US" dirty="0" smtClean="0"/>
              <a:t>工程合約會計處理改為商品銷售會計處理</a:t>
            </a:r>
            <a:endParaRPr lang="zh-TW" altLang="en-US" dirty="0"/>
          </a:p>
        </p:txBody>
      </p:sp>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33</a:t>
            </a:fld>
            <a:endParaRPr lang="en-US" dirty="0"/>
          </a:p>
        </p:txBody>
      </p:sp>
      <p:sp>
        <p:nvSpPr>
          <p:cNvPr id="6" name="內容版面配置區 2"/>
          <p:cNvSpPr txBox="1">
            <a:spLocks/>
          </p:cNvSpPr>
          <p:nvPr/>
        </p:nvSpPr>
        <p:spPr bwMode="auto">
          <a:xfrm>
            <a:off x="205570" y="1349490"/>
            <a:ext cx="9854529" cy="737419"/>
          </a:xfrm>
          <a:prstGeom prst="rect">
            <a:avLst/>
          </a:prstGeom>
          <a:noFill/>
          <a:ln w="9525">
            <a:noFill/>
            <a:miter lim="800000"/>
            <a:headEnd/>
            <a:tailEnd/>
          </a:ln>
        </p:spPr>
        <p:txBody>
          <a:bodyPr lIns="0" tIns="0" rIns="0" bIns="0"/>
          <a:lstStyle>
            <a:lvl1pPr marL="382588" indent="-382588" algn="l" defTabSz="1019175" rtl="0" eaLnBrk="0" fontAlgn="base" hangingPunct="0">
              <a:lnSpc>
                <a:spcPct val="100000"/>
              </a:lnSpc>
              <a:spcBef>
                <a:spcPts val="600"/>
              </a:spcBef>
              <a:spcAft>
                <a:spcPts val="669"/>
              </a:spcAft>
              <a:buFontTx/>
              <a:buBlip>
                <a:blip r:embed="rId2"/>
              </a:buBlip>
              <a:defRPr lang="zh-TW" altLang="en-US" sz="3100" kern="1200">
                <a:solidFill>
                  <a:schemeClr val="tx1"/>
                </a:solidFill>
                <a:latin typeface="+mj-lt"/>
                <a:ea typeface="微軟正黑體" pitchFamily="34" charset="-120"/>
                <a:cs typeface="+mn-cs"/>
              </a:defRPr>
            </a:lvl1pPr>
            <a:lvl2pPr marL="895170" indent="-493582" algn="l" defTabSz="1019175" rtl="0" eaLnBrk="0" fontAlgn="base" hangingPunct="0">
              <a:lnSpc>
                <a:spcPct val="100000"/>
              </a:lnSpc>
              <a:spcBef>
                <a:spcPts val="600"/>
              </a:spcBef>
              <a:spcAft>
                <a:spcPts val="669"/>
              </a:spcAft>
              <a:buClr>
                <a:srgbClr val="92D050"/>
              </a:buClr>
              <a:buSzPct val="80000"/>
              <a:buFont typeface="Wingdings" pitchFamily="2" charset="2"/>
              <a:buChar char="u"/>
              <a:defRPr lang="zh-TW" altLang="en-US" sz="2700" kern="1200">
                <a:solidFill>
                  <a:schemeClr val="tx1"/>
                </a:solidFill>
                <a:latin typeface="+mj-lt"/>
                <a:ea typeface="微軟正黑體" pitchFamily="34" charset="-120"/>
                <a:cs typeface="+mj-cs"/>
              </a:defRPr>
            </a:lvl2pPr>
            <a:lvl3pPr marL="1296758" indent="-401589" algn="l" defTabSz="1019175" rtl="0" eaLnBrk="0" fontAlgn="base" hangingPunct="0">
              <a:lnSpc>
                <a:spcPct val="100000"/>
              </a:lnSpc>
              <a:spcBef>
                <a:spcPts val="600"/>
              </a:spcBef>
              <a:spcAft>
                <a:spcPts val="669"/>
              </a:spcAft>
              <a:buClr>
                <a:srgbClr val="92D050"/>
              </a:buClr>
              <a:buSzPct val="70000"/>
              <a:buFont typeface="Wingdings" pitchFamily="2" charset="2"/>
              <a:buChar char="p"/>
              <a:defRPr lang="zh-TW" altLang="en-US" sz="2200" kern="1200">
                <a:solidFill>
                  <a:schemeClr val="tx1"/>
                </a:solidFill>
                <a:latin typeface="+mj-lt"/>
                <a:ea typeface="微軟正黑體" pitchFamily="34" charset="-120"/>
                <a:cs typeface="+mj-cs"/>
              </a:defRPr>
            </a:lvl3pPr>
            <a:lvl4pPr marL="1606352" indent="-309595" algn="l" defTabSz="1019175" rtl="0" eaLnBrk="0" fontAlgn="base" hangingPunct="0">
              <a:lnSpc>
                <a:spcPct val="100000"/>
              </a:lnSpc>
              <a:spcBef>
                <a:spcPts val="600"/>
              </a:spcBef>
              <a:spcAft>
                <a:spcPts val="669"/>
              </a:spcAft>
              <a:buClr>
                <a:srgbClr val="92D050"/>
              </a:buClr>
              <a:buSzPct val="80000"/>
              <a:buFont typeface="Wingdings" pitchFamily="2" charset="2"/>
              <a:buChar char="l"/>
              <a:defRPr lang="zh-TW" altLang="en-US" sz="2000" kern="1200">
                <a:solidFill>
                  <a:schemeClr val="tx1"/>
                </a:solidFill>
                <a:latin typeface="+mj-lt"/>
                <a:ea typeface="微軟正黑體" pitchFamily="34" charset="-120"/>
                <a:cs typeface="+mj-cs"/>
              </a:defRPr>
            </a:lvl4pPr>
            <a:lvl5pPr marL="1261861" indent="-101584" algn="l" defTabSz="1019175" rtl="0" eaLnBrk="0" fontAlgn="base" hangingPunct="0">
              <a:lnSpc>
                <a:spcPct val="100000"/>
              </a:lnSpc>
              <a:spcBef>
                <a:spcPts val="600"/>
              </a:spcBef>
              <a:spcAft>
                <a:spcPts val="669"/>
              </a:spcAft>
              <a:buClr>
                <a:srgbClr val="92D050"/>
              </a:buClr>
              <a:buFont typeface="Arial" pitchFamily="34" charset="0"/>
              <a:buNone/>
              <a:defRPr lang="en-US" altLang="en-US" sz="2000" kern="1200">
                <a:solidFill>
                  <a:schemeClr val="tx1"/>
                </a:solidFill>
                <a:latin typeface="+mj-lt"/>
                <a:ea typeface="微軟正黑體" pitchFamily="34" charset="-120"/>
                <a:cs typeface="+mj-cs"/>
              </a:defRPr>
            </a:lvl5pPr>
            <a:lvl6pPr marL="895350" indent="-182563" algn="l" defTabSz="914400" rtl="0" eaLnBrk="1" latinLnBrk="0" hangingPunct="1">
              <a:spcBef>
                <a:spcPts val="0"/>
              </a:spcBef>
              <a:spcAft>
                <a:spcPts val="300"/>
              </a:spcAft>
              <a:buFont typeface="Arial" pitchFamily="34" charset="0"/>
              <a:buChar char="•"/>
              <a:defRPr sz="1600" kern="1200" baseline="0">
                <a:solidFill>
                  <a:schemeClr val="tx1"/>
                </a:solidFill>
                <a:latin typeface="+mn-lt"/>
                <a:ea typeface="+mn-ea"/>
                <a:cs typeface="+mn-cs"/>
              </a:defRPr>
            </a:lvl6pPr>
            <a:lvl7pPr marL="1079500" indent="-184150" algn="l" defTabSz="914400"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7pPr>
            <a:lvl8pPr marL="1252538" indent="-173038" algn="l" defTabSz="914400"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8pPr>
            <a:lvl9pPr marL="1435100" indent="-182563" algn="l" defTabSz="914400"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9pPr>
          </a:lstStyle>
          <a:p>
            <a:r>
              <a:rPr lang="zh-TW" altLang="en-US" dirty="0" smtClean="0"/>
              <a:t>附註：首次採用</a:t>
            </a:r>
            <a:r>
              <a:rPr lang="en-US" altLang="zh-TW" dirty="0" smtClean="0"/>
              <a:t>IFRSs</a:t>
            </a:r>
            <a:r>
              <a:rPr lang="zh-TW" altLang="en-US" dirty="0" smtClean="0"/>
              <a:t>之轉換</a:t>
            </a:r>
            <a:r>
              <a:rPr lang="en-US" altLang="zh-TW" dirty="0" smtClean="0"/>
              <a:t>--IFRSs</a:t>
            </a:r>
            <a:r>
              <a:rPr lang="zh-TW" altLang="en-US" dirty="0" smtClean="0"/>
              <a:t>之重大調節說明</a:t>
            </a:r>
            <a:endParaRPr lang="zh-TW" altLang="en-US" dirty="0"/>
          </a:p>
        </p:txBody>
      </p:sp>
      <p:sp>
        <p:nvSpPr>
          <p:cNvPr id="7" name="文字方塊 6"/>
          <p:cNvSpPr txBox="1"/>
          <p:nvPr/>
        </p:nvSpPr>
        <p:spPr>
          <a:xfrm>
            <a:off x="6110114" y="6890899"/>
            <a:ext cx="4093890" cy="407902"/>
          </a:xfrm>
          <a:prstGeom prst="rect">
            <a:avLst/>
          </a:prstGeom>
          <a:noFill/>
        </p:spPr>
        <p:txBody>
          <a:bodyPr wrap="square" lIns="89958" tIns="44977" rIns="89958" bIns="44977" rtlCol="0">
            <a:spAutoFit/>
          </a:bodyPr>
          <a:lstStyle/>
          <a:p>
            <a:r>
              <a:rPr lang="zh-TW" altLang="en-US" dirty="0" smtClean="0"/>
              <a:t>資料來源：宏普建設</a:t>
            </a:r>
            <a:r>
              <a:rPr lang="en-US" altLang="zh-TW" dirty="0" smtClean="0"/>
              <a:t>102Q1</a:t>
            </a:r>
            <a:endParaRPr lang="zh-TW" alt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576" y="2083520"/>
            <a:ext cx="9505950"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8550462"/>
      </p:ext>
    </p:extLst>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34</a:t>
            </a:fld>
            <a:endParaRPr lang="en-US" dirty="0"/>
          </a:p>
        </p:txBody>
      </p:sp>
      <p:sp>
        <p:nvSpPr>
          <p:cNvPr id="6" name="內容版面配置區 2"/>
          <p:cNvSpPr txBox="1">
            <a:spLocks/>
          </p:cNvSpPr>
          <p:nvPr/>
        </p:nvSpPr>
        <p:spPr bwMode="auto">
          <a:xfrm>
            <a:off x="205570" y="1148646"/>
            <a:ext cx="9854529" cy="737419"/>
          </a:xfrm>
          <a:prstGeom prst="rect">
            <a:avLst/>
          </a:prstGeom>
          <a:noFill/>
          <a:ln w="9525">
            <a:noFill/>
            <a:miter lim="800000"/>
            <a:headEnd/>
            <a:tailEnd/>
          </a:ln>
        </p:spPr>
        <p:txBody>
          <a:bodyPr lIns="0" tIns="0" rIns="0" bIns="0"/>
          <a:lstStyle>
            <a:lvl1pPr marL="382588" indent="-382588" algn="l" defTabSz="1019175" rtl="0" eaLnBrk="0" fontAlgn="base" hangingPunct="0">
              <a:lnSpc>
                <a:spcPct val="100000"/>
              </a:lnSpc>
              <a:spcBef>
                <a:spcPts val="600"/>
              </a:spcBef>
              <a:spcAft>
                <a:spcPts val="669"/>
              </a:spcAft>
              <a:buFontTx/>
              <a:buBlip>
                <a:blip r:embed="rId2"/>
              </a:buBlip>
              <a:defRPr lang="zh-TW" altLang="en-US" sz="3100" kern="1200">
                <a:solidFill>
                  <a:schemeClr val="tx1"/>
                </a:solidFill>
                <a:latin typeface="+mj-lt"/>
                <a:ea typeface="微軟正黑體" pitchFamily="34" charset="-120"/>
                <a:cs typeface="+mn-cs"/>
              </a:defRPr>
            </a:lvl1pPr>
            <a:lvl2pPr marL="895170" indent="-493582" algn="l" defTabSz="1019175" rtl="0" eaLnBrk="0" fontAlgn="base" hangingPunct="0">
              <a:lnSpc>
                <a:spcPct val="100000"/>
              </a:lnSpc>
              <a:spcBef>
                <a:spcPts val="600"/>
              </a:spcBef>
              <a:spcAft>
                <a:spcPts val="669"/>
              </a:spcAft>
              <a:buClr>
                <a:srgbClr val="92D050"/>
              </a:buClr>
              <a:buSzPct val="80000"/>
              <a:buFont typeface="Wingdings" pitchFamily="2" charset="2"/>
              <a:buChar char="u"/>
              <a:defRPr lang="zh-TW" altLang="en-US" sz="2700" kern="1200">
                <a:solidFill>
                  <a:schemeClr val="tx1"/>
                </a:solidFill>
                <a:latin typeface="+mj-lt"/>
                <a:ea typeface="微軟正黑體" pitchFamily="34" charset="-120"/>
                <a:cs typeface="+mj-cs"/>
              </a:defRPr>
            </a:lvl2pPr>
            <a:lvl3pPr marL="1296758" indent="-401589" algn="l" defTabSz="1019175" rtl="0" eaLnBrk="0" fontAlgn="base" hangingPunct="0">
              <a:lnSpc>
                <a:spcPct val="100000"/>
              </a:lnSpc>
              <a:spcBef>
                <a:spcPts val="600"/>
              </a:spcBef>
              <a:spcAft>
                <a:spcPts val="669"/>
              </a:spcAft>
              <a:buClr>
                <a:srgbClr val="92D050"/>
              </a:buClr>
              <a:buSzPct val="70000"/>
              <a:buFont typeface="Wingdings" pitchFamily="2" charset="2"/>
              <a:buChar char="p"/>
              <a:defRPr lang="zh-TW" altLang="en-US" sz="2200" kern="1200">
                <a:solidFill>
                  <a:schemeClr val="tx1"/>
                </a:solidFill>
                <a:latin typeface="+mj-lt"/>
                <a:ea typeface="微軟正黑體" pitchFamily="34" charset="-120"/>
                <a:cs typeface="+mj-cs"/>
              </a:defRPr>
            </a:lvl3pPr>
            <a:lvl4pPr marL="1606352" indent="-309595" algn="l" defTabSz="1019175" rtl="0" eaLnBrk="0" fontAlgn="base" hangingPunct="0">
              <a:lnSpc>
                <a:spcPct val="100000"/>
              </a:lnSpc>
              <a:spcBef>
                <a:spcPts val="600"/>
              </a:spcBef>
              <a:spcAft>
                <a:spcPts val="669"/>
              </a:spcAft>
              <a:buClr>
                <a:srgbClr val="92D050"/>
              </a:buClr>
              <a:buSzPct val="80000"/>
              <a:buFont typeface="Wingdings" pitchFamily="2" charset="2"/>
              <a:buChar char="l"/>
              <a:defRPr lang="zh-TW" altLang="en-US" sz="2000" kern="1200">
                <a:solidFill>
                  <a:schemeClr val="tx1"/>
                </a:solidFill>
                <a:latin typeface="+mj-lt"/>
                <a:ea typeface="微軟正黑體" pitchFamily="34" charset="-120"/>
                <a:cs typeface="+mj-cs"/>
              </a:defRPr>
            </a:lvl4pPr>
            <a:lvl5pPr marL="1261861" indent="-101584" algn="l" defTabSz="1019175" rtl="0" eaLnBrk="0" fontAlgn="base" hangingPunct="0">
              <a:lnSpc>
                <a:spcPct val="100000"/>
              </a:lnSpc>
              <a:spcBef>
                <a:spcPts val="600"/>
              </a:spcBef>
              <a:spcAft>
                <a:spcPts val="669"/>
              </a:spcAft>
              <a:buClr>
                <a:srgbClr val="92D050"/>
              </a:buClr>
              <a:buFont typeface="Arial" pitchFamily="34" charset="0"/>
              <a:buNone/>
              <a:defRPr lang="en-US" altLang="en-US" sz="2000" kern="1200">
                <a:solidFill>
                  <a:schemeClr val="tx1"/>
                </a:solidFill>
                <a:latin typeface="+mj-lt"/>
                <a:ea typeface="微軟正黑體" pitchFamily="34" charset="-120"/>
                <a:cs typeface="+mj-cs"/>
              </a:defRPr>
            </a:lvl5pPr>
            <a:lvl6pPr marL="895350" indent="-182563" algn="l" defTabSz="914400" rtl="0" eaLnBrk="1" latinLnBrk="0" hangingPunct="1">
              <a:spcBef>
                <a:spcPts val="0"/>
              </a:spcBef>
              <a:spcAft>
                <a:spcPts val="300"/>
              </a:spcAft>
              <a:buFont typeface="Arial" pitchFamily="34" charset="0"/>
              <a:buChar char="•"/>
              <a:defRPr sz="1600" kern="1200" baseline="0">
                <a:solidFill>
                  <a:schemeClr val="tx1"/>
                </a:solidFill>
                <a:latin typeface="+mn-lt"/>
                <a:ea typeface="+mn-ea"/>
                <a:cs typeface="+mn-cs"/>
              </a:defRPr>
            </a:lvl6pPr>
            <a:lvl7pPr marL="1079500" indent="-184150" algn="l" defTabSz="914400"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7pPr>
            <a:lvl8pPr marL="1252538" indent="-173038" algn="l" defTabSz="914400"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8pPr>
            <a:lvl9pPr marL="1435100" indent="-182563" algn="l" defTabSz="914400"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9pPr>
          </a:lstStyle>
          <a:p>
            <a:r>
              <a:rPr lang="zh-TW" altLang="en-US" dirty="0" smtClean="0"/>
              <a:t>附註：首次採用</a:t>
            </a:r>
            <a:r>
              <a:rPr lang="en-US" altLang="zh-TW" dirty="0" smtClean="0"/>
              <a:t>IFRSs</a:t>
            </a:r>
            <a:r>
              <a:rPr lang="zh-TW" altLang="en-US" dirty="0" smtClean="0"/>
              <a:t>之轉換</a:t>
            </a:r>
            <a:r>
              <a:rPr lang="en-US" altLang="zh-TW" dirty="0" smtClean="0"/>
              <a:t>—</a:t>
            </a:r>
            <a:r>
              <a:rPr lang="zh-TW" altLang="en-US" dirty="0" smtClean="0"/>
              <a:t>變動之影響</a:t>
            </a:r>
            <a:endParaRPr lang="zh-TW" alt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602" y="1885950"/>
            <a:ext cx="9217023" cy="5457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字方塊 6"/>
          <p:cNvSpPr txBox="1"/>
          <p:nvPr/>
        </p:nvSpPr>
        <p:spPr>
          <a:xfrm>
            <a:off x="6095430" y="7143324"/>
            <a:ext cx="4093890" cy="407902"/>
          </a:xfrm>
          <a:prstGeom prst="rect">
            <a:avLst/>
          </a:prstGeom>
          <a:noFill/>
        </p:spPr>
        <p:txBody>
          <a:bodyPr wrap="square" lIns="89958" tIns="44977" rIns="89958" bIns="44977" rtlCol="0">
            <a:spAutoFit/>
          </a:bodyPr>
          <a:lstStyle/>
          <a:p>
            <a:r>
              <a:rPr lang="zh-TW" altLang="en-US" dirty="0" smtClean="0"/>
              <a:t>資料來源：宏普建設</a:t>
            </a:r>
            <a:r>
              <a:rPr lang="en-US" altLang="zh-TW" dirty="0" smtClean="0"/>
              <a:t>102Q1</a:t>
            </a:r>
            <a:endParaRPr lang="zh-TW" altLang="en-US" dirty="0"/>
          </a:p>
        </p:txBody>
      </p:sp>
    </p:spTree>
    <p:extLst>
      <p:ext uri="{BB962C8B-B14F-4D97-AF65-F5344CB8AC3E}">
        <p14:creationId xmlns:p14="http://schemas.microsoft.com/office/powerpoint/2010/main" val="1167489731"/>
      </p:ext>
    </p:extLst>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35</a:t>
            </a:fld>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456" y="1857122"/>
            <a:ext cx="9926538" cy="2821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標題 1"/>
          <p:cNvSpPr txBox="1">
            <a:spLocks/>
          </p:cNvSpPr>
          <p:nvPr/>
        </p:nvSpPr>
        <p:spPr>
          <a:xfrm>
            <a:off x="262269" y="1222700"/>
            <a:ext cx="9126000" cy="630000"/>
          </a:xfrm>
          <a:prstGeom prst="rect">
            <a:avLst/>
          </a:prstGeom>
        </p:spPr>
        <p:txBody>
          <a:bodyPr lIns="89943" tIns="44969" rIns="89943" bIns="44969"/>
          <a:lstStyle>
            <a:lvl1pPr algn="l" defTabSz="1019175" rtl="0" eaLnBrk="0" fontAlgn="base" hangingPunct="0">
              <a:lnSpc>
                <a:spcPts val="3400"/>
              </a:lnSpc>
              <a:spcBef>
                <a:spcPct val="0"/>
              </a:spcBef>
              <a:spcAft>
                <a:spcPct val="0"/>
              </a:spcAft>
              <a:defRPr sz="3600" b="1" kern="1200" baseline="0">
                <a:solidFill>
                  <a:srgbClr val="002776"/>
                </a:solidFill>
                <a:latin typeface="+mj-lt"/>
                <a:ea typeface="微軟正黑體" pitchFamily="34" charset="-120"/>
                <a:cs typeface="+mj-cs"/>
              </a:defRPr>
            </a:lvl1pPr>
            <a:lvl2pPr algn="l" defTabSz="1019175" rtl="0" eaLnBrk="0" fontAlgn="base" hangingPunct="0">
              <a:lnSpc>
                <a:spcPts val="3400"/>
              </a:lnSpc>
              <a:spcBef>
                <a:spcPct val="0"/>
              </a:spcBef>
              <a:spcAft>
                <a:spcPct val="0"/>
              </a:spcAft>
              <a:defRPr sz="2400" b="1">
                <a:solidFill>
                  <a:schemeClr val="tx1"/>
                </a:solidFill>
                <a:latin typeface="Arial" charset="0"/>
              </a:defRPr>
            </a:lvl2pPr>
            <a:lvl3pPr algn="l" defTabSz="1019175" rtl="0" eaLnBrk="0" fontAlgn="base" hangingPunct="0">
              <a:lnSpc>
                <a:spcPts val="3400"/>
              </a:lnSpc>
              <a:spcBef>
                <a:spcPct val="0"/>
              </a:spcBef>
              <a:spcAft>
                <a:spcPct val="0"/>
              </a:spcAft>
              <a:defRPr sz="2400" b="1">
                <a:solidFill>
                  <a:schemeClr val="tx1"/>
                </a:solidFill>
                <a:latin typeface="Arial" charset="0"/>
              </a:defRPr>
            </a:lvl3pPr>
            <a:lvl4pPr algn="l" defTabSz="1019175" rtl="0" eaLnBrk="0" fontAlgn="base" hangingPunct="0">
              <a:lnSpc>
                <a:spcPts val="3400"/>
              </a:lnSpc>
              <a:spcBef>
                <a:spcPct val="0"/>
              </a:spcBef>
              <a:spcAft>
                <a:spcPct val="0"/>
              </a:spcAft>
              <a:defRPr sz="2400" b="1">
                <a:solidFill>
                  <a:schemeClr val="tx1"/>
                </a:solidFill>
                <a:latin typeface="Arial" charset="0"/>
              </a:defRPr>
            </a:lvl4pPr>
            <a:lvl5pPr algn="l" defTabSz="1019175" rtl="0" eaLnBrk="0" fontAlgn="base" hangingPunct="0">
              <a:lnSpc>
                <a:spcPts val="3400"/>
              </a:lnSpc>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accent1"/>
                </a:solidFill>
                <a:latin typeface="Arial" charset="0"/>
              </a:defRPr>
            </a:lvl6pPr>
            <a:lvl7pPr marL="914400" algn="l" rtl="0" eaLnBrk="1" fontAlgn="base" hangingPunct="1">
              <a:spcBef>
                <a:spcPct val="0"/>
              </a:spcBef>
              <a:spcAft>
                <a:spcPct val="0"/>
              </a:spcAft>
              <a:defRPr sz="2400" b="1">
                <a:solidFill>
                  <a:schemeClr val="accent1"/>
                </a:solidFill>
                <a:latin typeface="Arial" charset="0"/>
              </a:defRPr>
            </a:lvl7pPr>
            <a:lvl8pPr marL="1371600" algn="l" rtl="0" eaLnBrk="1" fontAlgn="base" hangingPunct="1">
              <a:spcBef>
                <a:spcPct val="0"/>
              </a:spcBef>
              <a:spcAft>
                <a:spcPct val="0"/>
              </a:spcAft>
              <a:defRPr sz="2400" b="1">
                <a:solidFill>
                  <a:schemeClr val="accent1"/>
                </a:solidFill>
                <a:latin typeface="Arial" charset="0"/>
              </a:defRPr>
            </a:lvl8pPr>
            <a:lvl9pPr marL="1828800" algn="l" rtl="0" eaLnBrk="1" fontAlgn="base" hangingPunct="1">
              <a:spcBef>
                <a:spcPct val="0"/>
              </a:spcBef>
              <a:spcAft>
                <a:spcPct val="0"/>
              </a:spcAft>
              <a:defRPr sz="2400" b="1">
                <a:solidFill>
                  <a:schemeClr val="accent1"/>
                </a:solidFill>
                <a:latin typeface="Arial" charset="0"/>
              </a:defRPr>
            </a:lvl9pPr>
          </a:lstStyle>
          <a:p>
            <a:r>
              <a:rPr lang="en-US" altLang="zh-TW" dirty="0"/>
              <a:t>TIFRS</a:t>
            </a:r>
            <a:r>
              <a:rPr lang="zh-TW" altLang="en-US" dirty="0"/>
              <a:t>下收入</a:t>
            </a:r>
            <a:r>
              <a:rPr lang="zh-TW" altLang="en-US" dirty="0" smtClean="0"/>
              <a:t>會計政策</a:t>
            </a:r>
            <a:endParaRPr lang="zh-TW" altLang="en-US" dirty="0"/>
          </a:p>
        </p:txBody>
      </p:sp>
      <p:sp>
        <p:nvSpPr>
          <p:cNvPr id="7" name="文字方塊 6"/>
          <p:cNvSpPr txBox="1"/>
          <p:nvPr/>
        </p:nvSpPr>
        <p:spPr>
          <a:xfrm>
            <a:off x="6095430" y="7143324"/>
            <a:ext cx="4093890" cy="407902"/>
          </a:xfrm>
          <a:prstGeom prst="rect">
            <a:avLst/>
          </a:prstGeom>
          <a:noFill/>
        </p:spPr>
        <p:txBody>
          <a:bodyPr wrap="square" lIns="89958" tIns="44977" rIns="89958" bIns="44977" rtlCol="0">
            <a:spAutoFit/>
          </a:bodyPr>
          <a:lstStyle/>
          <a:p>
            <a:r>
              <a:rPr lang="zh-TW" altLang="en-US" dirty="0" smtClean="0"/>
              <a:t>資料來源：宏普建設</a:t>
            </a:r>
            <a:r>
              <a:rPr lang="en-US" altLang="zh-TW" dirty="0" smtClean="0"/>
              <a:t>102Q1</a:t>
            </a:r>
            <a:endParaRPr lang="zh-TW" altLang="en-US" dirty="0"/>
          </a:p>
        </p:txBody>
      </p:sp>
    </p:spTree>
    <p:extLst>
      <p:ext uri="{BB962C8B-B14F-4D97-AF65-F5344CB8AC3E}">
        <p14:creationId xmlns:p14="http://schemas.microsoft.com/office/powerpoint/2010/main" val="2463570234"/>
      </p:ext>
    </p:extLst>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36</a:t>
            </a:fld>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473" y="1228007"/>
            <a:ext cx="9505056" cy="4752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標題 1"/>
          <p:cNvSpPr txBox="1">
            <a:spLocks/>
          </p:cNvSpPr>
          <p:nvPr/>
        </p:nvSpPr>
        <p:spPr>
          <a:xfrm>
            <a:off x="328200" y="286594"/>
            <a:ext cx="9126000" cy="630000"/>
          </a:xfrm>
          <a:prstGeom prst="rect">
            <a:avLst/>
          </a:prstGeom>
        </p:spPr>
        <p:txBody>
          <a:bodyPr lIns="89943" tIns="44969" rIns="89943" bIns="44969"/>
          <a:lstStyle>
            <a:lvl1pPr algn="l" defTabSz="1019175" rtl="0" eaLnBrk="0" fontAlgn="base" hangingPunct="0">
              <a:lnSpc>
                <a:spcPts val="3400"/>
              </a:lnSpc>
              <a:spcBef>
                <a:spcPct val="0"/>
              </a:spcBef>
              <a:spcAft>
                <a:spcPct val="0"/>
              </a:spcAft>
              <a:defRPr sz="3600" b="1" kern="1200" baseline="0">
                <a:solidFill>
                  <a:srgbClr val="002776"/>
                </a:solidFill>
                <a:latin typeface="+mj-lt"/>
                <a:ea typeface="微軟正黑體" pitchFamily="34" charset="-120"/>
                <a:cs typeface="+mj-cs"/>
              </a:defRPr>
            </a:lvl1pPr>
            <a:lvl2pPr algn="l" defTabSz="1019175" rtl="0" eaLnBrk="0" fontAlgn="base" hangingPunct="0">
              <a:lnSpc>
                <a:spcPts val="3400"/>
              </a:lnSpc>
              <a:spcBef>
                <a:spcPct val="0"/>
              </a:spcBef>
              <a:spcAft>
                <a:spcPct val="0"/>
              </a:spcAft>
              <a:defRPr sz="2400" b="1">
                <a:solidFill>
                  <a:schemeClr val="tx1"/>
                </a:solidFill>
                <a:latin typeface="Arial" charset="0"/>
              </a:defRPr>
            </a:lvl2pPr>
            <a:lvl3pPr algn="l" defTabSz="1019175" rtl="0" eaLnBrk="0" fontAlgn="base" hangingPunct="0">
              <a:lnSpc>
                <a:spcPts val="3400"/>
              </a:lnSpc>
              <a:spcBef>
                <a:spcPct val="0"/>
              </a:spcBef>
              <a:spcAft>
                <a:spcPct val="0"/>
              </a:spcAft>
              <a:defRPr sz="2400" b="1">
                <a:solidFill>
                  <a:schemeClr val="tx1"/>
                </a:solidFill>
                <a:latin typeface="Arial" charset="0"/>
              </a:defRPr>
            </a:lvl3pPr>
            <a:lvl4pPr algn="l" defTabSz="1019175" rtl="0" eaLnBrk="0" fontAlgn="base" hangingPunct="0">
              <a:lnSpc>
                <a:spcPts val="3400"/>
              </a:lnSpc>
              <a:spcBef>
                <a:spcPct val="0"/>
              </a:spcBef>
              <a:spcAft>
                <a:spcPct val="0"/>
              </a:spcAft>
              <a:defRPr sz="2400" b="1">
                <a:solidFill>
                  <a:schemeClr val="tx1"/>
                </a:solidFill>
                <a:latin typeface="Arial" charset="0"/>
              </a:defRPr>
            </a:lvl4pPr>
            <a:lvl5pPr algn="l" defTabSz="1019175" rtl="0" eaLnBrk="0" fontAlgn="base" hangingPunct="0">
              <a:lnSpc>
                <a:spcPts val="3400"/>
              </a:lnSpc>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accent1"/>
                </a:solidFill>
                <a:latin typeface="Arial" charset="0"/>
              </a:defRPr>
            </a:lvl6pPr>
            <a:lvl7pPr marL="914400" algn="l" rtl="0" eaLnBrk="1" fontAlgn="base" hangingPunct="1">
              <a:spcBef>
                <a:spcPct val="0"/>
              </a:spcBef>
              <a:spcAft>
                <a:spcPct val="0"/>
              </a:spcAft>
              <a:defRPr sz="2400" b="1">
                <a:solidFill>
                  <a:schemeClr val="accent1"/>
                </a:solidFill>
                <a:latin typeface="Arial" charset="0"/>
              </a:defRPr>
            </a:lvl7pPr>
            <a:lvl8pPr marL="1371600" algn="l" rtl="0" eaLnBrk="1" fontAlgn="base" hangingPunct="1">
              <a:spcBef>
                <a:spcPct val="0"/>
              </a:spcBef>
              <a:spcAft>
                <a:spcPct val="0"/>
              </a:spcAft>
              <a:defRPr sz="2400" b="1">
                <a:solidFill>
                  <a:schemeClr val="accent1"/>
                </a:solidFill>
                <a:latin typeface="Arial" charset="0"/>
              </a:defRPr>
            </a:lvl8pPr>
            <a:lvl9pPr marL="1828800" algn="l" rtl="0" eaLnBrk="1" fontAlgn="base" hangingPunct="1">
              <a:spcBef>
                <a:spcPct val="0"/>
              </a:spcBef>
              <a:spcAft>
                <a:spcPct val="0"/>
              </a:spcAft>
              <a:defRPr sz="2400" b="1">
                <a:solidFill>
                  <a:schemeClr val="accent1"/>
                </a:solidFill>
                <a:latin typeface="Arial" charset="0"/>
              </a:defRPr>
            </a:lvl9pPr>
          </a:lstStyle>
          <a:p>
            <a:r>
              <a:rPr lang="en-US" altLang="zh-TW" dirty="0"/>
              <a:t>TIFRS</a:t>
            </a:r>
            <a:r>
              <a:rPr lang="zh-TW" altLang="en-US" dirty="0"/>
              <a:t>下預</a:t>
            </a:r>
            <a:r>
              <a:rPr lang="zh-TW" altLang="en-US" dirty="0" smtClean="0"/>
              <a:t>收房地款附註</a:t>
            </a:r>
            <a:endParaRPr lang="zh-TW" altLang="en-US" dirty="0"/>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075" y="6623300"/>
            <a:ext cx="9350474"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字方塊 4"/>
          <p:cNvSpPr txBox="1"/>
          <p:nvPr/>
        </p:nvSpPr>
        <p:spPr>
          <a:xfrm>
            <a:off x="997546" y="5980531"/>
            <a:ext cx="1080120" cy="407902"/>
          </a:xfrm>
          <a:prstGeom prst="rect">
            <a:avLst/>
          </a:prstGeom>
          <a:noFill/>
        </p:spPr>
        <p:txBody>
          <a:bodyPr wrap="square" lIns="89958" tIns="44977" rIns="89958" bIns="44977" rtlCol="0">
            <a:spAutoFit/>
          </a:bodyPr>
          <a:lstStyle/>
          <a:p>
            <a:r>
              <a:rPr lang="en-US" altLang="zh-TW" dirty="0" smtClean="0"/>
              <a:t>(</a:t>
            </a:r>
            <a:r>
              <a:rPr lang="zh-TW" altLang="en-US" dirty="0" smtClean="0"/>
              <a:t>略</a:t>
            </a:r>
            <a:r>
              <a:rPr lang="en-US" altLang="zh-TW" dirty="0" smtClean="0"/>
              <a:t>)</a:t>
            </a:r>
            <a:endParaRPr lang="zh-TW" altLang="en-US" dirty="0"/>
          </a:p>
        </p:txBody>
      </p:sp>
      <p:sp>
        <p:nvSpPr>
          <p:cNvPr id="9" name="文字方塊 8"/>
          <p:cNvSpPr txBox="1"/>
          <p:nvPr/>
        </p:nvSpPr>
        <p:spPr>
          <a:xfrm>
            <a:off x="6095430" y="7143324"/>
            <a:ext cx="4093890" cy="407902"/>
          </a:xfrm>
          <a:prstGeom prst="rect">
            <a:avLst/>
          </a:prstGeom>
          <a:noFill/>
        </p:spPr>
        <p:txBody>
          <a:bodyPr wrap="square" lIns="89958" tIns="44977" rIns="89958" bIns="44977" rtlCol="0">
            <a:spAutoFit/>
          </a:bodyPr>
          <a:lstStyle/>
          <a:p>
            <a:r>
              <a:rPr lang="zh-TW" altLang="en-US" dirty="0" smtClean="0"/>
              <a:t>資料來源：宏普建設</a:t>
            </a:r>
            <a:r>
              <a:rPr lang="en-US" altLang="zh-TW" dirty="0" smtClean="0"/>
              <a:t>102Q1</a:t>
            </a:r>
            <a:endParaRPr lang="zh-TW" altLang="en-US" dirty="0"/>
          </a:p>
        </p:txBody>
      </p:sp>
    </p:spTree>
    <p:extLst>
      <p:ext uri="{BB962C8B-B14F-4D97-AF65-F5344CB8AC3E}">
        <p14:creationId xmlns:p14="http://schemas.microsoft.com/office/powerpoint/2010/main" val="105026785"/>
      </p:ext>
    </p:extLst>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金融業</a:t>
            </a:r>
            <a:r>
              <a:rPr lang="en-US" altLang="zh-TW" dirty="0" smtClean="0"/>
              <a:t>/</a:t>
            </a:r>
            <a:r>
              <a:rPr lang="zh-TW" altLang="en-US" dirty="0" smtClean="0"/>
              <a:t>航空業</a:t>
            </a:r>
            <a:r>
              <a:rPr lang="en-US" altLang="zh-TW" dirty="0" smtClean="0"/>
              <a:t>/</a:t>
            </a:r>
            <a:r>
              <a:rPr lang="zh-TW" altLang="en-US" dirty="0" smtClean="0"/>
              <a:t>百貨業</a:t>
            </a:r>
            <a:r>
              <a:rPr lang="en-US" altLang="zh-TW" dirty="0" smtClean="0"/>
              <a:t>..</a:t>
            </a:r>
            <a:endParaRPr lang="zh-TW" altLang="en-US" dirty="0"/>
          </a:p>
        </p:txBody>
      </p:sp>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37</a:t>
            </a:fld>
            <a:endParaRPr lang="en-US" dirty="0"/>
          </a:p>
        </p:txBody>
      </p:sp>
      <p:sp>
        <p:nvSpPr>
          <p:cNvPr id="6" name="流程圖: 程序 5"/>
          <p:cNvSpPr/>
          <p:nvPr/>
        </p:nvSpPr>
        <p:spPr>
          <a:xfrm>
            <a:off x="709514" y="1582739"/>
            <a:ext cx="8136904" cy="4464495"/>
          </a:xfrm>
          <a:prstGeom prst="flowChartProcess">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spcCol="0" rtlCol="0" anchor="ctr"/>
          <a:lstStyle/>
          <a:p>
            <a:pPr marL="449782" indent="-449782">
              <a:lnSpc>
                <a:spcPct val="150000"/>
              </a:lnSpc>
              <a:buFont typeface="Wingdings" pitchFamily="2" charset="2"/>
              <a:buChar char="p"/>
            </a:pPr>
            <a:endParaRPr lang="zh-TW" altLang="en-US" sz="2800" dirty="0">
              <a:solidFill>
                <a:schemeClr val="tx1"/>
              </a:solidFill>
              <a:latin typeface="微軟正黑體" pitchFamily="34" charset="-120"/>
              <a:ea typeface="微軟正黑體" pitchFamily="34" charset="-120"/>
            </a:endParaRPr>
          </a:p>
          <a:p>
            <a:pPr marL="449782" indent="-449782">
              <a:lnSpc>
                <a:spcPct val="150000"/>
              </a:lnSpc>
              <a:buFont typeface="Wingdings" pitchFamily="2" charset="2"/>
              <a:buChar char="p"/>
            </a:pPr>
            <a:r>
              <a:rPr lang="zh-TW" altLang="en-US" sz="2800" dirty="0">
                <a:solidFill>
                  <a:schemeClr val="tx1"/>
                </a:solidFill>
                <a:latin typeface="微軟正黑體" pitchFamily="34" charset="-120"/>
                <a:ea typeface="微軟正黑體" pitchFamily="34" charset="-120"/>
              </a:rPr>
              <a:t>紅利積點回饋行銷之會計處理？</a:t>
            </a:r>
          </a:p>
          <a:p>
            <a:pPr marL="449782" indent="-449782">
              <a:lnSpc>
                <a:spcPct val="150000"/>
              </a:lnSpc>
              <a:buFont typeface="Wingdings" pitchFamily="2" charset="2"/>
              <a:buChar char="p"/>
            </a:pPr>
            <a:r>
              <a:rPr lang="zh-TW" altLang="en-US" sz="2800" dirty="0">
                <a:solidFill>
                  <a:schemeClr val="tx1"/>
                </a:solidFill>
                <a:latin typeface="微軟正黑體" pitchFamily="34" charset="-120"/>
                <a:ea typeface="微軟正黑體" pitchFamily="34" charset="-120"/>
              </a:rPr>
              <a:t>紅利積點之公允價值估計？ </a:t>
            </a:r>
          </a:p>
          <a:p>
            <a:pPr>
              <a:lnSpc>
                <a:spcPct val="150000"/>
              </a:lnSpc>
            </a:pPr>
            <a:endParaRPr lang="zh-TW" altLang="en-US" sz="2800" dirty="0">
              <a:solidFill>
                <a:schemeClr val="tx1"/>
              </a:solidFill>
              <a:latin typeface="微軟正黑體" pitchFamily="34" charset="-120"/>
              <a:ea typeface="微軟正黑體" pitchFamily="34" charset="-120"/>
            </a:endParaRPr>
          </a:p>
          <a:p>
            <a:pPr marL="449782" indent="-449782" algn="ctr">
              <a:lnSpc>
                <a:spcPct val="150000"/>
              </a:lnSpc>
              <a:buFont typeface="Wingdings" pitchFamily="2" charset="2"/>
              <a:buChar char="p"/>
            </a:pPr>
            <a:endParaRPr lang="zh-TW" altLang="en-US" sz="2800" dirty="0">
              <a:solidFill>
                <a:schemeClr val="tx1"/>
              </a:solidFill>
              <a:latin typeface="微軟正黑體" pitchFamily="34" charset="-120"/>
              <a:ea typeface="微軟正黑體" pitchFamily="34" charset="-120"/>
            </a:endParaRPr>
          </a:p>
        </p:txBody>
      </p:sp>
    </p:spTree>
    <p:extLst>
      <p:ext uri="{BB962C8B-B14F-4D97-AF65-F5344CB8AC3E}">
        <p14:creationId xmlns:p14="http://schemas.microsoft.com/office/powerpoint/2010/main" val="1415874280"/>
      </p:ext>
    </p:extLst>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p:cNvGrpSpPr/>
          <p:nvPr/>
        </p:nvGrpSpPr>
        <p:grpSpPr>
          <a:xfrm>
            <a:off x="356443" y="1370509"/>
            <a:ext cx="9340751" cy="5943596"/>
            <a:chOff x="323891" y="1209026"/>
            <a:chExt cx="8490251" cy="5243278"/>
          </a:xfrm>
        </p:grpSpPr>
        <p:sp>
          <p:nvSpPr>
            <p:cNvPr id="6" name="手繪多邊形 5"/>
            <p:cNvSpPr/>
            <p:nvPr/>
          </p:nvSpPr>
          <p:spPr>
            <a:xfrm>
              <a:off x="323891" y="1209586"/>
              <a:ext cx="3960000" cy="900000"/>
            </a:xfrm>
            <a:custGeom>
              <a:avLst/>
              <a:gdLst>
                <a:gd name="connsiteX0" fmla="*/ 0 w 3973904"/>
                <a:gd name="connsiteY0" fmla="*/ 0 h 921600"/>
                <a:gd name="connsiteX1" fmla="*/ 3973904 w 3973904"/>
                <a:gd name="connsiteY1" fmla="*/ 0 h 921600"/>
                <a:gd name="connsiteX2" fmla="*/ 3973904 w 3973904"/>
                <a:gd name="connsiteY2" fmla="*/ 921600 h 921600"/>
                <a:gd name="connsiteX3" fmla="*/ 0 w 3973904"/>
                <a:gd name="connsiteY3" fmla="*/ 921600 h 921600"/>
                <a:gd name="connsiteX4" fmla="*/ 0 w 3973904"/>
                <a:gd name="connsiteY4" fmla="*/ 0 h 9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921600">
                  <a:moveTo>
                    <a:pt x="0" y="0"/>
                  </a:moveTo>
                  <a:lnTo>
                    <a:pt x="3973904" y="0"/>
                  </a:lnTo>
                  <a:lnTo>
                    <a:pt x="3973904" y="921600"/>
                  </a:lnTo>
                  <a:lnTo>
                    <a:pt x="0" y="921600"/>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algn="ctr" defTabSz="1170498" fontAlgn="auto">
                <a:lnSpc>
                  <a:spcPct val="90000"/>
                </a:lnSpc>
                <a:spcBef>
                  <a:spcPts val="0"/>
                </a:spcBef>
                <a:spcAft>
                  <a:spcPct val="35000"/>
                </a:spcAft>
              </a:pPr>
              <a:r>
                <a:rPr kumimoji="0" lang="en-US" altLang="zh-TW" sz="3100" b="1" dirty="0">
                  <a:solidFill>
                    <a:prstClr val="white"/>
                  </a:solidFill>
                  <a:latin typeface="微軟正黑體" pitchFamily="34" charset="-120"/>
                  <a:ea typeface="微軟正黑體" pitchFamily="34" charset="-120"/>
                </a:rPr>
                <a:t>ROC</a:t>
              </a:r>
              <a:r>
                <a:rPr kumimoji="0" lang="zh-TW" altLang="en-US" sz="3100" b="1" dirty="0">
                  <a:solidFill>
                    <a:prstClr val="white"/>
                  </a:solidFill>
                  <a:latin typeface="微軟正黑體" pitchFamily="34" charset="-120"/>
                  <a:ea typeface="微軟正黑體" pitchFamily="34" charset="-120"/>
                </a:rPr>
                <a:t> </a:t>
              </a:r>
              <a:r>
                <a:rPr kumimoji="0" lang="en-US" altLang="zh-TW" sz="3100" b="1" dirty="0">
                  <a:solidFill>
                    <a:prstClr val="white"/>
                  </a:solidFill>
                  <a:latin typeface="微軟正黑體" pitchFamily="34" charset="-120"/>
                  <a:ea typeface="微軟正黑體" pitchFamily="34" charset="-120"/>
                </a:rPr>
                <a:t>GAAP</a:t>
              </a:r>
              <a:endParaRPr kumimoji="0" lang="zh-TW" altLang="en-US" sz="3100" b="1" dirty="0">
                <a:solidFill>
                  <a:prstClr val="white"/>
                </a:solidFill>
                <a:latin typeface="微軟正黑體" pitchFamily="34" charset="-120"/>
                <a:ea typeface="微軟正黑體" pitchFamily="34" charset="-120"/>
              </a:endParaRPr>
            </a:p>
          </p:txBody>
        </p:sp>
        <p:sp>
          <p:nvSpPr>
            <p:cNvPr id="7" name="手繪多邊形 6"/>
            <p:cNvSpPr/>
            <p:nvPr/>
          </p:nvSpPr>
          <p:spPr>
            <a:xfrm>
              <a:off x="323891" y="2132304"/>
              <a:ext cx="3960000" cy="4320000"/>
            </a:xfrm>
            <a:custGeom>
              <a:avLst/>
              <a:gdLst>
                <a:gd name="connsiteX0" fmla="*/ 0 w 3973904"/>
                <a:gd name="connsiteY0" fmla="*/ 0 h 4301921"/>
                <a:gd name="connsiteX1" fmla="*/ 3973904 w 3973904"/>
                <a:gd name="connsiteY1" fmla="*/ 0 h 4301921"/>
                <a:gd name="connsiteX2" fmla="*/ 3973904 w 3973904"/>
                <a:gd name="connsiteY2" fmla="*/ 4301921 h 4301921"/>
                <a:gd name="connsiteX3" fmla="*/ 0 w 3973904"/>
                <a:gd name="connsiteY3" fmla="*/ 4301921 h 4301921"/>
                <a:gd name="connsiteX4" fmla="*/ 0 w 3973904"/>
                <a:gd name="connsiteY4" fmla="*/ 0 h 4301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4301921">
                  <a:moveTo>
                    <a:pt x="0" y="0"/>
                  </a:moveTo>
                  <a:lnTo>
                    <a:pt x="3973904" y="0"/>
                  </a:lnTo>
                  <a:lnTo>
                    <a:pt x="3973904" y="4301921"/>
                  </a:lnTo>
                  <a:lnTo>
                    <a:pt x="0" y="4301921"/>
                  </a:lnTo>
                  <a:lnTo>
                    <a:pt x="0" y="0"/>
                  </a:lnTo>
                  <a:close/>
                </a:path>
              </a:pathLst>
            </a:custGeom>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defTabSz="1003444" fontAlgn="auto">
                <a:spcBef>
                  <a:spcPts val="0"/>
                </a:spcBef>
                <a:spcAft>
                  <a:spcPts val="0"/>
                </a:spcAft>
              </a:pPr>
              <a:r>
                <a:rPr kumimoji="0" lang="zh-TW" altLang="zh-TW" sz="2800" dirty="0">
                  <a:solidFill>
                    <a:prstClr val="black">
                      <a:hueOff val="0"/>
                      <a:satOff val="0"/>
                      <a:lumOff val="0"/>
                      <a:alphaOff val="0"/>
                    </a:prstClr>
                  </a:solidFill>
                  <a:ea typeface="微軟正黑體" pitchFamily="34" charset="-120"/>
                </a:rPr>
                <a:t>信用卡紅利積點所產生之負債，應於點數發生時估列，並認列為</a:t>
              </a:r>
              <a:r>
                <a:rPr kumimoji="0" lang="zh-TW" altLang="zh-TW" sz="2800" dirty="0">
                  <a:solidFill>
                    <a:srgbClr val="FF0000"/>
                  </a:solidFill>
                  <a:ea typeface="微軟正黑體" pitchFamily="34" charset="-120"/>
                </a:rPr>
                <a:t>推銷費用</a:t>
              </a:r>
              <a:r>
                <a:rPr kumimoji="0" lang="zh-TW" altLang="zh-TW" sz="2800" dirty="0">
                  <a:solidFill>
                    <a:prstClr val="black">
                      <a:hueOff val="0"/>
                      <a:satOff val="0"/>
                      <a:lumOff val="0"/>
                      <a:alphaOff val="0"/>
                    </a:prstClr>
                  </a:solidFill>
                  <a:ea typeface="微軟正黑體" pitchFamily="34" charset="-120"/>
                </a:rPr>
                <a:t>；隨銷售附送之贈品或其他對價，若非為現金對價或權益商品，則</a:t>
              </a:r>
              <a:r>
                <a:rPr kumimoji="0" lang="zh-TW" altLang="zh-TW" sz="2800" u="sng" dirty="0">
                  <a:solidFill>
                    <a:srgbClr val="FF0000"/>
                  </a:solidFill>
                  <a:ea typeface="微軟正黑體" pitchFamily="34" charset="-120"/>
                </a:rPr>
                <a:t>應認列為費用或成本</a:t>
              </a:r>
              <a:r>
                <a:rPr kumimoji="0" lang="zh-TW" altLang="zh-TW" sz="2800" dirty="0">
                  <a:solidFill>
                    <a:prstClr val="black">
                      <a:hueOff val="0"/>
                      <a:satOff val="0"/>
                      <a:lumOff val="0"/>
                      <a:alphaOff val="0"/>
                    </a:prstClr>
                  </a:solidFill>
                  <a:ea typeface="微軟正黑體" pitchFamily="34" charset="-120"/>
                </a:rPr>
                <a:t>。</a:t>
              </a:r>
              <a:endParaRPr kumimoji="0" lang="zh-TW" altLang="en-US" sz="2800" dirty="0">
                <a:solidFill>
                  <a:prstClr val="black">
                    <a:hueOff val="0"/>
                    <a:satOff val="0"/>
                    <a:lumOff val="0"/>
                    <a:alphaOff val="0"/>
                  </a:prstClr>
                </a:solidFill>
                <a:ea typeface="微軟正黑體" pitchFamily="34" charset="-120"/>
              </a:endParaRPr>
            </a:p>
            <a:p>
              <a:pPr marL="376238" lvl="1" indent="-376238" defTabSz="975422" fontAlgn="auto">
                <a:spcBef>
                  <a:spcPts val="0"/>
                </a:spcBef>
                <a:spcAft>
                  <a:spcPct val="15000"/>
                </a:spcAft>
                <a:buFont typeface="Wingdings" pitchFamily="2" charset="2"/>
                <a:buChar char="p"/>
              </a:pPr>
              <a:endParaRPr kumimoji="0" lang="zh-TW" altLang="en-US" sz="2800" dirty="0">
                <a:solidFill>
                  <a:prstClr val="black">
                    <a:hueOff val="0"/>
                    <a:satOff val="0"/>
                    <a:lumOff val="0"/>
                    <a:alphaOff val="0"/>
                  </a:prstClr>
                </a:solidFill>
                <a:ea typeface="微軟正黑體" pitchFamily="34" charset="-120"/>
              </a:endParaRPr>
            </a:p>
          </p:txBody>
        </p:sp>
        <p:sp>
          <p:nvSpPr>
            <p:cNvPr id="8" name="手繪多邊形 7"/>
            <p:cNvSpPr/>
            <p:nvPr/>
          </p:nvSpPr>
          <p:spPr>
            <a:xfrm>
              <a:off x="4854142" y="1209026"/>
              <a:ext cx="3960000" cy="900000"/>
            </a:xfrm>
            <a:custGeom>
              <a:avLst/>
              <a:gdLst>
                <a:gd name="connsiteX0" fmla="*/ 0 w 3973904"/>
                <a:gd name="connsiteY0" fmla="*/ 0 h 921600"/>
                <a:gd name="connsiteX1" fmla="*/ 3973904 w 3973904"/>
                <a:gd name="connsiteY1" fmla="*/ 0 h 921600"/>
                <a:gd name="connsiteX2" fmla="*/ 3973904 w 3973904"/>
                <a:gd name="connsiteY2" fmla="*/ 921600 h 921600"/>
                <a:gd name="connsiteX3" fmla="*/ 0 w 3973904"/>
                <a:gd name="connsiteY3" fmla="*/ 921600 h 921600"/>
                <a:gd name="connsiteX4" fmla="*/ 0 w 3973904"/>
                <a:gd name="connsiteY4" fmla="*/ 0 h 9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921600">
                  <a:moveTo>
                    <a:pt x="0" y="0"/>
                  </a:moveTo>
                  <a:lnTo>
                    <a:pt x="3973904" y="0"/>
                  </a:lnTo>
                  <a:lnTo>
                    <a:pt x="3973904" y="921600"/>
                  </a:lnTo>
                  <a:lnTo>
                    <a:pt x="0" y="921600"/>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algn="ctr" defTabSz="1170498" fontAlgn="auto">
                <a:lnSpc>
                  <a:spcPct val="90000"/>
                </a:lnSpc>
                <a:spcBef>
                  <a:spcPts val="0"/>
                </a:spcBef>
                <a:spcAft>
                  <a:spcPct val="35000"/>
                </a:spcAft>
              </a:pPr>
              <a:r>
                <a:rPr kumimoji="0" lang="en-US" altLang="zh-TW" sz="3100" b="1" dirty="0">
                  <a:solidFill>
                    <a:prstClr val="white"/>
                  </a:solidFill>
                  <a:latin typeface="微軟正黑體" pitchFamily="34" charset="-120"/>
                  <a:ea typeface="微軟正黑體" pitchFamily="34" charset="-120"/>
                </a:rPr>
                <a:t>IFRS</a:t>
              </a:r>
              <a:endParaRPr kumimoji="0" lang="zh-TW" altLang="en-US" sz="3100" b="1" dirty="0">
                <a:solidFill>
                  <a:prstClr val="white"/>
                </a:solidFill>
                <a:latin typeface="微軟正黑體" pitchFamily="34" charset="-120"/>
                <a:ea typeface="微軟正黑體" pitchFamily="34" charset="-120"/>
              </a:endParaRPr>
            </a:p>
          </p:txBody>
        </p:sp>
        <p:sp>
          <p:nvSpPr>
            <p:cNvPr id="9" name="手繪多邊形 8"/>
            <p:cNvSpPr/>
            <p:nvPr/>
          </p:nvSpPr>
          <p:spPr>
            <a:xfrm>
              <a:off x="4854142" y="2130626"/>
              <a:ext cx="3960000" cy="4320000"/>
            </a:xfrm>
            <a:custGeom>
              <a:avLst/>
              <a:gdLst>
                <a:gd name="connsiteX0" fmla="*/ 0 w 3973904"/>
                <a:gd name="connsiteY0" fmla="*/ 0 h 4304160"/>
                <a:gd name="connsiteX1" fmla="*/ 3973904 w 3973904"/>
                <a:gd name="connsiteY1" fmla="*/ 0 h 4304160"/>
                <a:gd name="connsiteX2" fmla="*/ 3973904 w 3973904"/>
                <a:gd name="connsiteY2" fmla="*/ 4304160 h 4304160"/>
                <a:gd name="connsiteX3" fmla="*/ 0 w 3973904"/>
                <a:gd name="connsiteY3" fmla="*/ 4304160 h 4304160"/>
                <a:gd name="connsiteX4" fmla="*/ 0 w 3973904"/>
                <a:gd name="connsiteY4" fmla="*/ 0 h 4304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904" h="4304160">
                  <a:moveTo>
                    <a:pt x="0" y="0"/>
                  </a:moveTo>
                  <a:lnTo>
                    <a:pt x="3973904" y="0"/>
                  </a:lnTo>
                  <a:lnTo>
                    <a:pt x="3973904" y="4304160"/>
                  </a:lnTo>
                  <a:lnTo>
                    <a:pt x="0" y="4304160"/>
                  </a:lnTo>
                  <a:lnTo>
                    <a:pt x="0" y="0"/>
                  </a:lnTo>
                  <a:close/>
                </a:path>
              </a:pathLst>
            </a:custGeom>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defTabSz="1003444" fontAlgn="auto">
                <a:spcBef>
                  <a:spcPts val="0"/>
                </a:spcBef>
                <a:spcAft>
                  <a:spcPts val="0"/>
                </a:spcAft>
              </a:pPr>
              <a:r>
                <a:rPr kumimoji="0" lang="zh-TW" altLang="zh-TW" sz="2800" dirty="0">
                  <a:solidFill>
                    <a:prstClr val="black">
                      <a:hueOff val="0"/>
                      <a:satOff val="0"/>
                      <a:lumOff val="0"/>
                      <a:alphaOff val="0"/>
                    </a:prstClr>
                  </a:solidFill>
                  <a:ea typeface="微軟正黑體" pitchFamily="34" charset="-120"/>
                </a:rPr>
                <a:t>銷售商品</a:t>
              </a:r>
              <a:r>
                <a:rPr kumimoji="0" lang="en-US" altLang="zh-TW" sz="2800" dirty="0">
                  <a:solidFill>
                    <a:prstClr val="black">
                      <a:hueOff val="0"/>
                      <a:satOff val="0"/>
                      <a:lumOff val="0"/>
                      <a:alphaOff val="0"/>
                    </a:prstClr>
                  </a:solidFill>
                  <a:ea typeface="微軟正黑體" pitchFamily="34" charset="-120"/>
                </a:rPr>
                <a:t>(</a:t>
              </a:r>
              <a:r>
                <a:rPr kumimoji="0" lang="zh-TW" altLang="zh-TW" sz="2800" dirty="0">
                  <a:solidFill>
                    <a:prstClr val="black">
                      <a:hueOff val="0"/>
                      <a:satOff val="0"/>
                      <a:lumOff val="0"/>
                      <a:alphaOff val="0"/>
                    </a:prstClr>
                  </a:solidFill>
                  <a:ea typeface="微軟正黑體" pitchFamily="34" charset="-120"/>
                </a:rPr>
                <a:t>或勞務</a:t>
              </a:r>
              <a:r>
                <a:rPr kumimoji="0" lang="en-US" altLang="zh-TW" sz="2800" dirty="0">
                  <a:solidFill>
                    <a:prstClr val="black">
                      <a:hueOff val="0"/>
                      <a:satOff val="0"/>
                      <a:lumOff val="0"/>
                      <a:alphaOff val="0"/>
                    </a:prstClr>
                  </a:solidFill>
                  <a:ea typeface="微軟正黑體" pitchFamily="34" charset="-120"/>
                </a:rPr>
                <a:t>)</a:t>
              </a:r>
              <a:r>
                <a:rPr kumimoji="0" lang="zh-TW" altLang="zh-TW" sz="2800" dirty="0">
                  <a:solidFill>
                    <a:prstClr val="black">
                      <a:hueOff val="0"/>
                      <a:satOff val="0"/>
                      <a:lumOff val="0"/>
                      <a:alphaOff val="0"/>
                    </a:prstClr>
                  </a:solidFill>
                  <a:ea typeface="微軟正黑體" pitchFamily="34" charset="-120"/>
                </a:rPr>
                <a:t>價格中之一部分係屬獎勵積點收入，應依銷售商品</a:t>
              </a:r>
              <a:r>
                <a:rPr kumimoji="0" lang="en-US" altLang="zh-TW" sz="2800" dirty="0">
                  <a:solidFill>
                    <a:prstClr val="black">
                      <a:hueOff val="0"/>
                      <a:satOff val="0"/>
                      <a:lumOff val="0"/>
                      <a:alphaOff val="0"/>
                    </a:prstClr>
                  </a:solidFill>
                  <a:ea typeface="微軟正黑體" pitchFamily="34" charset="-120"/>
                </a:rPr>
                <a:t>(</a:t>
              </a:r>
              <a:r>
                <a:rPr kumimoji="0" lang="zh-TW" altLang="zh-TW" sz="2800" dirty="0">
                  <a:solidFill>
                    <a:prstClr val="black">
                      <a:hueOff val="0"/>
                      <a:satOff val="0"/>
                      <a:lumOff val="0"/>
                      <a:alphaOff val="0"/>
                    </a:prstClr>
                  </a:solidFill>
                  <a:ea typeface="微軟正黑體" pitchFamily="34" charset="-120"/>
                </a:rPr>
                <a:t>或勞務</a:t>
              </a:r>
              <a:r>
                <a:rPr kumimoji="0" lang="en-US" altLang="zh-TW" sz="2800" dirty="0">
                  <a:solidFill>
                    <a:prstClr val="black">
                      <a:hueOff val="0"/>
                      <a:satOff val="0"/>
                      <a:lumOff val="0"/>
                      <a:alphaOff val="0"/>
                    </a:prstClr>
                  </a:solidFill>
                  <a:ea typeface="微軟正黑體" pitchFamily="34" charset="-120"/>
                </a:rPr>
                <a:t>)</a:t>
              </a:r>
              <a:r>
                <a:rPr kumimoji="0" lang="zh-TW" altLang="zh-TW" sz="2800" dirty="0">
                  <a:solidFill>
                    <a:prstClr val="black">
                      <a:hueOff val="0"/>
                      <a:satOff val="0"/>
                      <a:lumOff val="0"/>
                      <a:alphaOff val="0"/>
                    </a:prstClr>
                  </a:solidFill>
                  <a:ea typeface="微軟正黑體" pitchFamily="34" charset="-120"/>
                </a:rPr>
                <a:t>及</a:t>
              </a:r>
              <a:r>
                <a:rPr kumimoji="0" lang="zh-TW" altLang="zh-TW" sz="2800" dirty="0">
                  <a:solidFill>
                    <a:srgbClr val="FF0000"/>
                  </a:solidFill>
                  <a:ea typeface="微軟正黑體" pitchFamily="34" charset="-120"/>
                </a:rPr>
                <a:t>獎勵積點之相對公允價值</a:t>
              </a:r>
              <a:r>
                <a:rPr kumimoji="0" lang="zh-TW" altLang="zh-TW" sz="2800" dirty="0">
                  <a:solidFill>
                    <a:prstClr val="black">
                      <a:hueOff val="0"/>
                      <a:satOff val="0"/>
                      <a:lumOff val="0"/>
                      <a:alphaOff val="0"/>
                    </a:prstClr>
                  </a:solidFill>
                  <a:ea typeface="微軟正黑體" pitchFamily="34" charset="-120"/>
                </a:rPr>
                <a:t>作為計算個別收入的基礎，屬於獎勵積點之收入</a:t>
              </a:r>
              <a:r>
                <a:rPr kumimoji="0" lang="zh-TW" altLang="zh-TW" sz="2800" dirty="0">
                  <a:solidFill>
                    <a:srgbClr val="FF0000"/>
                  </a:solidFill>
                  <a:ea typeface="微軟正黑體" pitchFamily="34" charset="-120"/>
                </a:rPr>
                <a:t>應遞延至實際履行兌換義務時認列為收入</a:t>
              </a:r>
              <a:r>
                <a:rPr kumimoji="0" lang="zh-TW" altLang="zh-TW" sz="2800" dirty="0">
                  <a:solidFill>
                    <a:prstClr val="black">
                      <a:hueOff val="0"/>
                      <a:satOff val="0"/>
                      <a:lumOff val="0"/>
                      <a:alphaOff val="0"/>
                    </a:prstClr>
                  </a:solidFill>
                  <a:ea typeface="微軟正黑體" pitchFamily="34" charset="-120"/>
                </a:rPr>
                <a:t>。</a:t>
              </a:r>
              <a:endParaRPr kumimoji="0" lang="zh-TW" altLang="en-US" sz="2800" dirty="0">
                <a:solidFill>
                  <a:prstClr val="black">
                    <a:hueOff val="0"/>
                    <a:satOff val="0"/>
                    <a:lumOff val="0"/>
                    <a:alphaOff val="0"/>
                  </a:prstClr>
                </a:solidFill>
                <a:ea typeface="微軟正黑體" pitchFamily="34" charset="-120"/>
              </a:endParaRPr>
            </a:p>
            <a:p>
              <a:pPr marL="376238" lvl="1" indent="-376238" defTabSz="975422" fontAlgn="auto">
                <a:spcBef>
                  <a:spcPts val="0"/>
                </a:spcBef>
                <a:spcAft>
                  <a:spcPct val="15000"/>
                </a:spcAft>
                <a:buFont typeface="Wingdings" pitchFamily="2" charset="2"/>
                <a:buChar char="p"/>
              </a:pPr>
              <a:endParaRPr kumimoji="0" lang="zh-TW" altLang="en-US" sz="2800" dirty="0">
                <a:solidFill>
                  <a:prstClr val="black">
                    <a:hueOff val="0"/>
                    <a:satOff val="0"/>
                    <a:lumOff val="0"/>
                    <a:alphaOff val="0"/>
                  </a:prstClr>
                </a:solidFill>
                <a:ea typeface="微軟正黑體" pitchFamily="34" charset="-120"/>
              </a:endParaRPr>
            </a:p>
          </p:txBody>
        </p:sp>
      </p:grpSp>
      <p:sp>
        <p:nvSpPr>
          <p:cNvPr id="3" name="標題 2"/>
          <p:cNvSpPr>
            <a:spLocks noGrp="1"/>
          </p:cNvSpPr>
          <p:nvPr>
            <p:ph type="title"/>
          </p:nvPr>
        </p:nvSpPr>
        <p:spPr>
          <a:xfrm>
            <a:off x="356444" y="358605"/>
            <a:ext cx="9126001" cy="630000"/>
          </a:xfrm>
        </p:spPr>
        <p:txBody>
          <a:bodyPr>
            <a:normAutofit fontScale="90000"/>
          </a:bodyPr>
          <a:lstStyle/>
          <a:p>
            <a:pPr lvl="0"/>
            <a:r>
              <a:rPr lang="zh-TW" altLang="en-US" dirty="0">
                <a:latin typeface="微軟正黑體" pitchFamily="34" charset="-120"/>
              </a:rPr>
              <a:t>客戶忠誠計畫</a:t>
            </a:r>
            <a:endParaRPr lang="zh-TW" altLang="en-US" b="1" dirty="0">
              <a:latin typeface="微軟正黑體" pitchFamily="34" charset="-120"/>
            </a:endParaRPr>
          </a:p>
        </p:txBody>
      </p:sp>
      <p:sp>
        <p:nvSpPr>
          <p:cNvPr id="4" name="Slide Number Placeholder 9"/>
          <p:cNvSpPr>
            <a:spLocks noGrp="1"/>
          </p:cNvSpPr>
          <p:nvPr>
            <p:ph type="sldNum" sz="quarter" idx="10"/>
          </p:nvPr>
        </p:nvSpPr>
        <p:spPr>
          <a:xfrm>
            <a:off x="39052" y="7459112"/>
            <a:ext cx="428628" cy="264293"/>
          </a:xfrm>
          <a:prstGeom prst="rect">
            <a:avLst/>
          </a:prstGeom>
        </p:spPr>
        <p:txBody>
          <a:bodyPr vert="horz" wrap="square" lIns="90016" tIns="45006" rIns="90016" bIns="45006" numCol="1" anchor="t" anchorCtr="0" compatLnSpc="1">
            <a:prstTxWarp prst="textNoShape">
              <a:avLst/>
            </a:prstTxWarp>
          </a:bodyPr>
          <a:lstStyle>
            <a:lvl1pPr>
              <a:defRPr kumimoji="0" sz="1200">
                <a:latin typeface="Calibri" pitchFamily="34" charset="0"/>
                <a:cs typeface="Arial" pitchFamily="34" charset="0"/>
              </a:defRPr>
            </a:lvl1pPr>
          </a:lstStyle>
          <a:p>
            <a:pPr>
              <a:defRPr/>
            </a:pPr>
            <a:fld id="{4795B666-FAD5-4CCD-8E9B-6E8325DFE692}" type="slidenum">
              <a:rPr lang="en-US" altLang="zh-TW" smtClean="0">
                <a:solidFill>
                  <a:prstClr val="black">
                    <a:tint val="75000"/>
                  </a:prstClr>
                </a:solidFill>
              </a:rPr>
              <a:pPr>
                <a:defRPr/>
              </a:pPr>
              <a:t>38</a:t>
            </a:fld>
            <a:endParaRPr lang="en-US" altLang="zh-TW">
              <a:solidFill>
                <a:prstClr val="black">
                  <a:tint val="75000"/>
                </a:prstClr>
              </a:solidFill>
            </a:endParaRPr>
          </a:p>
        </p:txBody>
      </p:sp>
    </p:spTree>
    <p:extLst>
      <p:ext uri="{BB962C8B-B14F-4D97-AF65-F5344CB8AC3E}">
        <p14:creationId xmlns:p14="http://schemas.microsoft.com/office/powerpoint/2010/main" val="17112852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客戶忠誠計畫之會計處理</a:t>
            </a:r>
            <a:endParaRPr lang="zh-TW" altLang="en-US" dirty="0"/>
          </a:p>
        </p:txBody>
      </p:sp>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39</a:t>
            </a:fld>
            <a:endParaRPr lang="en-US" dirty="0"/>
          </a:p>
        </p:txBody>
      </p:sp>
      <p:sp>
        <p:nvSpPr>
          <p:cNvPr id="6" name="內容版面配置區 2"/>
          <p:cNvSpPr txBox="1">
            <a:spLocks/>
          </p:cNvSpPr>
          <p:nvPr/>
        </p:nvSpPr>
        <p:spPr bwMode="auto">
          <a:xfrm>
            <a:off x="205570" y="1349490"/>
            <a:ext cx="9854529" cy="737419"/>
          </a:xfrm>
          <a:prstGeom prst="rect">
            <a:avLst/>
          </a:prstGeom>
          <a:noFill/>
          <a:ln w="9525">
            <a:noFill/>
            <a:miter lim="800000"/>
            <a:headEnd/>
            <a:tailEnd/>
          </a:ln>
        </p:spPr>
        <p:txBody>
          <a:bodyPr lIns="0" tIns="0" rIns="0" bIns="0"/>
          <a:lstStyle>
            <a:lvl1pPr marL="382588" indent="-382588" algn="l" defTabSz="1019175" rtl="0" eaLnBrk="0" fontAlgn="base" hangingPunct="0">
              <a:lnSpc>
                <a:spcPct val="100000"/>
              </a:lnSpc>
              <a:spcBef>
                <a:spcPts val="600"/>
              </a:spcBef>
              <a:spcAft>
                <a:spcPts val="669"/>
              </a:spcAft>
              <a:buFontTx/>
              <a:buBlip>
                <a:blip r:embed="rId2"/>
              </a:buBlip>
              <a:defRPr lang="zh-TW" altLang="en-US" sz="3100" kern="1200">
                <a:solidFill>
                  <a:schemeClr val="tx1"/>
                </a:solidFill>
                <a:latin typeface="+mj-lt"/>
                <a:ea typeface="微軟正黑體" pitchFamily="34" charset="-120"/>
                <a:cs typeface="+mn-cs"/>
              </a:defRPr>
            </a:lvl1pPr>
            <a:lvl2pPr marL="895170" indent="-493582" algn="l" defTabSz="1019175" rtl="0" eaLnBrk="0" fontAlgn="base" hangingPunct="0">
              <a:lnSpc>
                <a:spcPct val="100000"/>
              </a:lnSpc>
              <a:spcBef>
                <a:spcPts val="600"/>
              </a:spcBef>
              <a:spcAft>
                <a:spcPts val="669"/>
              </a:spcAft>
              <a:buClr>
                <a:srgbClr val="92D050"/>
              </a:buClr>
              <a:buSzPct val="80000"/>
              <a:buFont typeface="Wingdings" pitchFamily="2" charset="2"/>
              <a:buChar char="u"/>
              <a:defRPr lang="zh-TW" altLang="en-US" sz="2700" kern="1200">
                <a:solidFill>
                  <a:schemeClr val="tx1"/>
                </a:solidFill>
                <a:latin typeface="+mj-lt"/>
                <a:ea typeface="微軟正黑體" pitchFamily="34" charset="-120"/>
                <a:cs typeface="+mj-cs"/>
              </a:defRPr>
            </a:lvl2pPr>
            <a:lvl3pPr marL="1296758" indent="-401589" algn="l" defTabSz="1019175" rtl="0" eaLnBrk="0" fontAlgn="base" hangingPunct="0">
              <a:lnSpc>
                <a:spcPct val="100000"/>
              </a:lnSpc>
              <a:spcBef>
                <a:spcPts val="600"/>
              </a:spcBef>
              <a:spcAft>
                <a:spcPts val="669"/>
              </a:spcAft>
              <a:buClr>
                <a:srgbClr val="92D050"/>
              </a:buClr>
              <a:buSzPct val="70000"/>
              <a:buFont typeface="Wingdings" pitchFamily="2" charset="2"/>
              <a:buChar char="p"/>
              <a:defRPr lang="zh-TW" altLang="en-US" sz="2200" kern="1200">
                <a:solidFill>
                  <a:schemeClr val="tx1"/>
                </a:solidFill>
                <a:latin typeface="+mj-lt"/>
                <a:ea typeface="微軟正黑體" pitchFamily="34" charset="-120"/>
                <a:cs typeface="+mj-cs"/>
              </a:defRPr>
            </a:lvl3pPr>
            <a:lvl4pPr marL="1606352" indent="-309595" algn="l" defTabSz="1019175" rtl="0" eaLnBrk="0" fontAlgn="base" hangingPunct="0">
              <a:lnSpc>
                <a:spcPct val="100000"/>
              </a:lnSpc>
              <a:spcBef>
                <a:spcPts val="600"/>
              </a:spcBef>
              <a:spcAft>
                <a:spcPts val="669"/>
              </a:spcAft>
              <a:buClr>
                <a:srgbClr val="92D050"/>
              </a:buClr>
              <a:buSzPct val="80000"/>
              <a:buFont typeface="Wingdings" pitchFamily="2" charset="2"/>
              <a:buChar char="l"/>
              <a:defRPr lang="zh-TW" altLang="en-US" sz="2000" kern="1200">
                <a:solidFill>
                  <a:schemeClr val="tx1"/>
                </a:solidFill>
                <a:latin typeface="+mj-lt"/>
                <a:ea typeface="微軟正黑體" pitchFamily="34" charset="-120"/>
                <a:cs typeface="+mj-cs"/>
              </a:defRPr>
            </a:lvl4pPr>
            <a:lvl5pPr marL="1261861" indent="-101584" algn="l" defTabSz="1019175" rtl="0" eaLnBrk="0" fontAlgn="base" hangingPunct="0">
              <a:lnSpc>
                <a:spcPct val="100000"/>
              </a:lnSpc>
              <a:spcBef>
                <a:spcPts val="600"/>
              </a:spcBef>
              <a:spcAft>
                <a:spcPts val="669"/>
              </a:spcAft>
              <a:buClr>
                <a:srgbClr val="92D050"/>
              </a:buClr>
              <a:buFont typeface="Arial" pitchFamily="34" charset="0"/>
              <a:buNone/>
              <a:defRPr lang="en-US" altLang="en-US" sz="2000" kern="1200">
                <a:solidFill>
                  <a:schemeClr val="tx1"/>
                </a:solidFill>
                <a:latin typeface="+mj-lt"/>
                <a:ea typeface="微軟正黑體" pitchFamily="34" charset="-120"/>
                <a:cs typeface="+mj-cs"/>
              </a:defRPr>
            </a:lvl5pPr>
            <a:lvl6pPr marL="895350" indent="-182563" algn="l" defTabSz="914400" rtl="0" eaLnBrk="1" latinLnBrk="0" hangingPunct="1">
              <a:spcBef>
                <a:spcPts val="0"/>
              </a:spcBef>
              <a:spcAft>
                <a:spcPts val="300"/>
              </a:spcAft>
              <a:buFont typeface="Arial" pitchFamily="34" charset="0"/>
              <a:buChar char="•"/>
              <a:defRPr sz="1600" kern="1200" baseline="0">
                <a:solidFill>
                  <a:schemeClr val="tx1"/>
                </a:solidFill>
                <a:latin typeface="+mn-lt"/>
                <a:ea typeface="+mn-ea"/>
                <a:cs typeface="+mn-cs"/>
              </a:defRPr>
            </a:lvl6pPr>
            <a:lvl7pPr marL="1079500" indent="-184150" algn="l" defTabSz="914400"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7pPr>
            <a:lvl8pPr marL="1252538" indent="-173038" algn="l" defTabSz="914400"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8pPr>
            <a:lvl9pPr marL="1435100" indent="-182563" algn="l" defTabSz="914400" rtl="0" eaLnBrk="1" latinLnBrk="0" hangingPunct="1">
              <a:spcBef>
                <a:spcPts val="0"/>
              </a:spcBef>
              <a:spcAft>
                <a:spcPts val="300"/>
              </a:spcAft>
              <a:buFont typeface="Arial" pitchFamily="34" charset="0"/>
              <a:buChar char="•"/>
              <a:defRPr sz="1400" kern="1200">
                <a:solidFill>
                  <a:schemeClr val="tx1"/>
                </a:solidFill>
                <a:latin typeface="+mn-lt"/>
                <a:ea typeface="+mn-ea"/>
                <a:cs typeface="+mn-cs"/>
              </a:defRPr>
            </a:lvl9pPr>
          </a:lstStyle>
          <a:p>
            <a:r>
              <a:rPr lang="zh-TW" altLang="en-US" dirty="0" smtClean="0"/>
              <a:t>附註：首次採用</a:t>
            </a:r>
            <a:r>
              <a:rPr lang="en-US" altLang="zh-TW" dirty="0" smtClean="0"/>
              <a:t>IFRSs</a:t>
            </a:r>
            <a:r>
              <a:rPr lang="zh-TW" altLang="en-US" dirty="0" smtClean="0"/>
              <a:t>之轉換</a:t>
            </a:r>
            <a:r>
              <a:rPr lang="en-US" altLang="zh-TW" dirty="0" smtClean="0"/>
              <a:t>--IFRSs</a:t>
            </a:r>
            <a:r>
              <a:rPr lang="zh-TW" altLang="en-US" dirty="0" smtClean="0"/>
              <a:t>之重大調節說明</a:t>
            </a:r>
            <a:endParaRPr lang="zh-TW" altLang="en-US" dirty="0"/>
          </a:p>
        </p:txBody>
      </p:sp>
      <p:sp>
        <p:nvSpPr>
          <p:cNvPr id="7" name="文字方塊 6"/>
          <p:cNvSpPr txBox="1"/>
          <p:nvPr/>
        </p:nvSpPr>
        <p:spPr>
          <a:xfrm>
            <a:off x="6095430" y="7143324"/>
            <a:ext cx="4093890" cy="407902"/>
          </a:xfrm>
          <a:prstGeom prst="rect">
            <a:avLst/>
          </a:prstGeom>
          <a:noFill/>
        </p:spPr>
        <p:txBody>
          <a:bodyPr wrap="square" lIns="89958" tIns="44977" rIns="89958" bIns="44977" rtlCol="0">
            <a:spAutoFit/>
          </a:bodyPr>
          <a:lstStyle/>
          <a:p>
            <a:r>
              <a:rPr lang="zh-TW" altLang="en-US" dirty="0" smtClean="0"/>
              <a:t>資料來源：玉山金控</a:t>
            </a:r>
            <a:r>
              <a:rPr lang="en-US" altLang="zh-TW" dirty="0" smtClean="0"/>
              <a:t>102Q1</a:t>
            </a:r>
            <a:endParaRPr lang="zh-TW" alt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495" y="2302818"/>
            <a:ext cx="8696325" cy="415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2328397"/>
      </p:ext>
    </p:extLst>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zh-TW" altLang="en-US" dirty="0" smtClean="0">
                <a:sym typeface="Wingdings" pitchFamily="2" charset="2"/>
              </a:rPr>
              <a:t>財務</a:t>
            </a:r>
            <a:r>
              <a:rPr lang="zh-TW" altLang="en-US" dirty="0">
                <a:sym typeface="Wingdings" pitchFamily="2" charset="2"/>
              </a:rPr>
              <a:t>報告類型及申報期限</a:t>
            </a:r>
            <a:endParaRPr lang="zh-TW" altLang="en-US" dirty="0">
              <a:solidFill>
                <a:srgbClr val="808000"/>
              </a:solidFill>
              <a:latin typeface="+mn-lt"/>
            </a:endParaRPr>
          </a:p>
        </p:txBody>
      </p:sp>
    </p:spTree>
    <p:extLst>
      <p:ext uri="{BB962C8B-B14F-4D97-AF65-F5344CB8AC3E}">
        <p14:creationId xmlns:p14="http://schemas.microsoft.com/office/powerpoint/2010/main" val="3369361653"/>
      </p:ext>
    </p:extLst>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40</a:t>
            </a:fld>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570" y="1581150"/>
            <a:ext cx="9854529" cy="554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內容版面配置區 2"/>
          <p:cNvSpPr>
            <a:spLocks noGrp="1"/>
          </p:cNvSpPr>
          <p:nvPr>
            <p:ph idx="1"/>
          </p:nvPr>
        </p:nvSpPr>
        <p:spPr>
          <a:xfrm>
            <a:off x="32878" y="286710"/>
            <a:ext cx="9854529" cy="737419"/>
          </a:xfrm>
        </p:spPr>
        <p:txBody>
          <a:bodyPr/>
          <a:lstStyle/>
          <a:p>
            <a:r>
              <a:rPr lang="zh-TW" altLang="en-US" dirty="0" smtClean="0"/>
              <a:t>附註：首次採用</a:t>
            </a:r>
            <a:r>
              <a:rPr lang="en-US" altLang="zh-TW" dirty="0" smtClean="0"/>
              <a:t>IFRSs</a:t>
            </a:r>
            <a:r>
              <a:rPr lang="zh-TW" altLang="en-US" dirty="0" smtClean="0"/>
              <a:t>之轉換</a:t>
            </a:r>
            <a:r>
              <a:rPr lang="en-US" altLang="zh-TW" dirty="0" smtClean="0"/>
              <a:t>—</a:t>
            </a:r>
            <a:r>
              <a:rPr lang="zh-TW" altLang="en-US" dirty="0" smtClean="0"/>
              <a:t>轉換至</a:t>
            </a:r>
            <a:r>
              <a:rPr lang="en-US" altLang="zh-TW" dirty="0" smtClean="0"/>
              <a:t>IFRSs</a:t>
            </a:r>
            <a:r>
              <a:rPr lang="zh-TW" altLang="en-US" dirty="0" smtClean="0"/>
              <a:t>之影響</a:t>
            </a:r>
            <a:endParaRPr lang="zh-TW" altLang="en-US" dirty="0"/>
          </a:p>
        </p:txBody>
      </p:sp>
      <p:sp>
        <p:nvSpPr>
          <p:cNvPr id="7" name="文字方塊 6"/>
          <p:cNvSpPr txBox="1"/>
          <p:nvPr/>
        </p:nvSpPr>
        <p:spPr>
          <a:xfrm>
            <a:off x="6095430" y="7143324"/>
            <a:ext cx="4093890" cy="407902"/>
          </a:xfrm>
          <a:prstGeom prst="rect">
            <a:avLst/>
          </a:prstGeom>
          <a:noFill/>
        </p:spPr>
        <p:txBody>
          <a:bodyPr wrap="square" lIns="89958" tIns="44977" rIns="89958" bIns="44977" rtlCol="0">
            <a:spAutoFit/>
          </a:bodyPr>
          <a:lstStyle/>
          <a:p>
            <a:r>
              <a:rPr lang="zh-TW" altLang="en-US" dirty="0" smtClean="0"/>
              <a:t>資料來源：玉山金控</a:t>
            </a:r>
            <a:r>
              <a:rPr lang="en-US" altLang="zh-TW" dirty="0" smtClean="0"/>
              <a:t>102Q1</a:t>
            </a:r>
            <a:endParaRPr lang="zh-TW" altLang="en-US" dirty="0"/>
          </a:p>
        </p:txBody>
      </p:sp>
    </p:spTree>
    <p:extLst>
      <p:ext uri="{BB962C8B-B14F-4D97-AF65-F5344CB8AC3E}">
        <p14:creationId xmlns:p14="http://schemas.microsoft.com/office/powerpoint/2010/main" val="2002733100"/>
      </p:ext>
    </p:extLst>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41</a:t>
            </a:fld>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78" y="2014786"/>
            <a:ext cx="10009110" cy="361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標題 1"/>
          <p:cNvSpPr txBox="1">
            <a:spLocks/>
          </p:cNvSpPr>
          <p:nvPr/>
        </p:nvSpPr>
        <p:spPr>
          <a:xfrm>
            <a:off x="262269" y="1362517"/>
            <a:ext cx="9126000" cy="630000"/>
          </a:xfrm>
          <a:prstGeom prst="rect">
            <a:avLst/>
          </a:prstGeom>
        </p:spPr>
        <p:txBody>
          <a:bodyPr lIns="89943" tIns="44969" rIns="89943" bIns="44969"/>
          <a:lstStyle>
            <a:lvl1pPr algn="l" defTabSz="1019175" rtl="0" eaLnBrk="0" fontAlgn="base" hangingPunct="0">
              <a:lnSpc>
                <a:spcPts val="3400"/>
              </a:lnSpc>
              <a:spcBef>
                <a:spcPct val="0"/>
              </a:spcBef>
              <a:spcAft>
                <a:spcPct val="0"/>
              </a:spcAft>
              <a:defRPr sz="3600" b="1" kern="1200" baseline="0">
                <a:solidFill>
                  <a:srgbClr val="002776"/>
                </a:solidFill>
                <a:latin typeface="+mj-lt"/>
                <a:ea typeface="微軟正黑體" pitchFamily="34" charset="-120"/>
                <a:cs typeface="+mj-cs"/>
              </a:defRPr>
            </a:lvl1pPr>
            <a:lvl2pPr algn="l" defTabSz="1019175" rtl="0" eaLnBrk="0" fontAlgn="base" hangingPunct="0">
              <a:lnSpc>
                <a:spcPts val="3400"/>
              </a:lnSpc>
              <a:spcBef>
                <a:spcPct val="0"/>
              </a:spcBef>
              <a:spcAft>
                <a:spcPct val="0"/>
              </a:spcAft>
              <a:defRPr sz="2400" b="1">
                <a:solidFill>
                  <a:schemeClr val="tx1"/>
                </a:solidFill>
                <a:latin typeface="Arial" charset="0"/>
              </a:defRPr>
            </a:lvl2pPr>
            <a:lvl3pPr algn="l" defTabSz="1019175" rtl="0" eaLnBrk="0" fontAlgn="base" hangingPunct="0">
              <a:lnSpc>
                <a:spcPts val="3400"/>
              </a:lnSpc>
              <a:spcBef>
                <a:spcPct val="0"/>
              </a:spcBef>
              <a:spcAft>
                <a:spcPct val="0"/>
              </a:spcAft>
              <a:defRPr sz="2400" b="1">
                <a:solidFill>
                  <a:schemeClr val="tx1"/>
                </a:solidFill>
                <a:latin typeface="Arial" charset="0"/>
              </a:defRPr>
            </a:lvl3pPr>
            <a:lvl4pPr algn="l" defTabSz="1019175" rtl="0" eaLnBrk="0" fontAlgn="base" hangingPunct="0">
              <a:lnSpc>
                <a:spcPts val="3400"/>
              </a:lnSpc>
              <a:spcBef>
                <a:spcPct val="0"/>
              </a:spcBef>
              <a:spcAft>
                <a:spcPct val="0"/>
              </a:spcAft>
              <a:defRPr sz="2400" b="1">
                <a:solidFill>
                  <a:schemeClr val="tx1"/>
                </a:solidFill>
                <a:latin typeface="Arial" charset="0"/>
              </a:defRPr>
            </a:lvl4pPr>
            <a:lvl5pPr algn="l" defTabSz="1019175" rtl="0" eaLnBrk="0" fontAlgn="base" hangingPunct="0">
              <a:lnSpc>
                <a:spcPts val="3400"/>
              </a:lnSpc>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accent1"/>
                </a:solidFill>
                <a:latin typeface="Arial" charset="0"/>
              </a:defRPr>
            </a:lvl6pPr>
            <a:lvl7pPr marL="914400" algn="l" rtl="0" eaLnBrk="1" fontAlgn="base" hangingPunct="1">
              <a:spcBef>
                <a:spcPct val="0"/>
              </a:spcBef>
              <a:spcAft>
                <a:spcPct val="0"/>
              </a:spcAft>
              <a:defRPr sz="2400" b="1">
                <a:solidFill>
                  <a:schemeClr val="accent1"/>
                </a:solidFill>
                <a:latin typeface="Arial" charset="0"/>
              </a:defRPr>
            </a:lvl7pPr>
            <a:lvl8pPr marL="1371600" algn="l" rtl="0" eaLnBrk="1" fontAlgn="base" hangingPunct="1">
              <a:spcBef>
                <a:spcPct val="0"/>
              </a:spcBef>
              <a:spcAft>
                <a:spcPct val="0"/>
              </a:spcAft>
              <a:defRPr sz="2400" b="1">
                <a:solidFill>
                  <a:schemeClr val="accent1"/>
                </a:solidFill>
                <a:latin typeface="Arial" charset="0"/>
              </a:defRPr>
            </a:lvl8pPr>
            <a:lvl9pPr marL="1828800" algn="l" rtl="0" eaLnBrk="1" fontAlgn="base" hangingPunct="1">
              <a:spcBef>
                <a:spcPct val="0"/>
              </a:spcBef>
              <a:spcAft>
                <a:spcPct val="0"/>
              </a:spcAft>
              <a:defRPr sz="2400" b="1">
                <a:solidFill>
                  <a:schemeClr val="accent1"/>
                </a:solidFill>
                <a:latin typeface="Arial" charset="0"/>
              </a:defRPr>
            </a:lvl9pPr>
          </a:lstStyle>
          <a:p>
            <a:r>
              <a:rPr lang="en-US" altLang="zh-TW" dirty="0"/>
              <a:t>TIFRS</a:t>
            </a:r>
            <a:r>
              <a:rPr lang="zh-TW" altLang="en-US" dirty="0"/>
              <a:t>下收入</a:t>
            </a:r>
            <a:r>
              <a:rPr lang="zh-TW" altLang="en-US" dirty="0" smtClean="0"/>
              <a:t>會計政策</a:t>
            </a:r>
            <a:endParaRPr lang="zh-TW" altLang="en-US" dirty="0"/>
          </a:p>
        </p:txBody>
      </p:sp>
      <p:sp>
        <p:nvSpPr>
          <p:cNvPr id="5" name="文字方塊 4"/>
          <p:cNvSpPr txBox="1"/>
          <p:nvPr/>
        </p:nvSpPr>
        <p:spPr>
          <a:xfrm>
            <a:off x="6095430" y="7143324"/>
            <a:ext cx="4093890" cy="407902"/>
          </a:xfrm>
          <a:prstGeom prst="rect">
            <a:avLst/>
          </a:prstGeom>
          <a:noFill/>
        </p:spPr>
        <p:txBody>
          <a:bodyPr wrap="square" lIns="89958" tIns="44977" rIns="89958" bIns="44977" rtlCol="0">
            <a:spAutoFit/>
          </a:bodyPr>
          <a:lstStyle/>
          <a:p>
            <a:r>
              <a:rPr lang="zh-TW" altLang="en-US" dirty="0" smtClean="0"/>
              <a:t>資料來源：玉山金控</a:t>
            </a:r>
            <a:r>
              <a:rPr lang="en-US" altLang="zh-TW" dirty="0" smtClean="0"/>
              <a:t>102Q1</a:t>
            </a:r>
            <a:endParaRPr lang="zh-TW" altLang="en-US" dirty="0"/>
          </a:p>
        </p:txBody>
      </p:sp>
    </p:spTree>
    <p:extLst>
      <p:ext uri="{BB962C8B-B14F-4D97-AF65-F5344CB8AC3E}">
        <p14:creationId xmlns:p14="http://schemas.microsoft.com/office/powerpoint/2010/main" val="2416998576"/>
      </p:ext>
    </p:extLst>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fontScale="90000"/>
          </a:bodyPr>
          <a:lstStyle/>
          <a:p>
            <a:r>
              <a:rPr lang="zh-TW" altLang="en-US" dirty="0" smtClean="0">
                <a:solidFill>
                  <a:srgbClr val="808000"/>
                </a:solidFill>
                <a:latin typeface="+mn-lt"/>
              </a:rPr>
              <a:t>尚未實施之新公報對企業的影響</a:t>
            </a:r>
            <a:endParaRPr lang="zh-TW" altLang="en-US" dirty="0">
              <a:solidFill>
                <a:srgbClr val="808000"/>
              </a:solidFill>
              <a:latin typeface="+mn-lt"/>
            </a:endParaRPr>
          </a:p>
        </p:txBody>
      </p:sp>
    </p:spTree>
    <p:extLst>
      <p:ext uri="{BB962C8B-B14F-4D97-AF65-F5344CB8AC3E}">
        <p14:creationId xmlns:p14="http://schemas.microsoft.com/office/powerpoint/2010/main" val="1446386975"/>
      </p:ext>
    </p:extLst>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IFRS</a:t>
            </a:r>
            <a:r>
              <a:rPr lang="zh-TW" altLang="en-US" dirty="0" smtClean="0"/>
              <a:t> </a:t>
            </a:r>
            <a:r>
              <a:rPr lang="en-US" altLang="zh-TW" dirty="0" smtClean="0"/>
              <a:t>9</a:t>
            </a:r>
            <a:endParaRPr lang="zh-TW" altLang="en-US" dirty="0"/>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1024267610"/>
              </p:ext>
            </p:extLst>
          </p:nvPr>
        </p:nvGraphicFramePr>
        <p:xfrm>
          <a:off x="853530" y="1798762"/>
          <a:ext cx="8712967" cy="2660432"/>
        </p:xfrm>
        <a:graphic>
          <a:graphicData uri="http://schemas.openxmlformats.org/drawingml/2006/table">
            <a:tbl>
              <a:tblPr firstRow="1" firstCol="1" lastRow="1" lastCol="1" bandRow="1" bandCol="1">
                <a:tableStyleId>{5C22544A-7EE6-4342-B048-85BDC9FD1C3A}</a:tableStyleId>
              </a:tblPr>
              <a:tblGrid>
                <a:gridCol w="2519834"/>
                <a:gridCol w="157374"/>
                <a:gridCol w="2204164"/>
                <a:gridCol w="157374"/>
                <a:gridCol w="1994947"/>
                <a:gridCol w="157374"/>
                <a:gridCol w="1521900"/>
              </a:tblGrid>
              <a:tr h="621919">
                <a:tc gridSpan="3">
                  <a:txBody>
                    <a:bodyPr/>
                    <a:lstStyle/>
                    <a:p>
                      <a:pPr marL="161925" indent="-161925" algn="dist">
                        <a:spcAft>
                          <a:spcPts val="0"/>
                        </a:spcAft>
                      </a:pPr>
                      <a:r>
                        <a:rPr lang="zh-TW" sz="2000" kern="100" dirty="0" smtClean="0">
                          <a:solidFill>
                            <a:schemeClr val="tx1"/>
                          </a:solidFill>
                          <a:effectLst/>
                          <a:latin typeface="微軟正黑體" pitchFamily="34" charset="-120"/>
                          <a:ea typeface="微軟正黑體" pitchFamily="34" charset="-120"/>
                        </a:rPr>
                        <a:t>新</a:t>
                      </a:r>
                      <a:r>
                        <a:rPr lang="zh-TW" sz="2000" kern="100" dirty="0">
                          <a:solidFill>
                            <a:schemeClr val="tx1"/>
                          </a:solidFill>
                          <a:effectLst/>
                          <a:latin typeface="微軟正黑體" pitchFamily="34" charset="-120"/>
                          <a:ea typeface="微軟正黑體" pitchFamily="34" charset="-120"/>
                        </a:rPr>
                        <a:t>／修正準則及解釋</a:t>
                      </a:r>
                    </a:p>
                    <a:p>
                      <a:pPr>
                        <a:spcAft>
                          <a:spcPts val="0"/>
                        </a:spcAft>
                      </a:pPr>
                      <a:r>
                        <a:rPr lang="en-US" sz="2000" kern="100" dirty="0">
                          <a:solidFill>
                            <a:schemeClr val="tx1"/>
                          </a:solidFill>
                          <a:effectLst/>
                          <a:latin typeface="微軟正黑體" pitchFamily="34" charset="-120"/>
                          <a:ea typeface="微軟正黑體" pitchFamily="34" charset="-120"/>
                        </a:rPr>
                        <a:t> </a:t>
                      </a: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c>
                  <a:txBody>
                    <a:bodyPr/>
                    <a:lstStyle/>
                    <a:p>
                      <a:pPr algn="dist">
                        <a:spcAft>
                          <a:spcPts val="0"/>
                        </a:spcAft>
                      </a:pPr>
                      <a:r>
                        <a:rPr lang="en-US" sz="2000" kern="100" dirty="0" smtClean="0">
                          <a:solidFill>
                            <a:schemeClr val="tx1"/>
                          </a:solidFill>
                          <a:effectLst/>
                          <a:latin typeface="微軟正黑體" pitchFamily="34" charset="-120"/>
                          <a:ea typeface="微軟正黑體" pitchFamily="34" charset="-120"/>
                        </a:rPr>
                        <a:t>IASB</a:t>
                      </a:r>
                      <a:r>
                        <a:rPr lang="zh-TW" sz="2000" kern="100" dirty="0">
                          <a:solidFill>
                            <a:schemeClr val="tx1"/>
                          </a:solidFill>
                          <a:effectLst/>
                          <a:latin typeface="微軟正黑體" pitchFamily="34" charset="-120"/>
                          <a:ea typeface="微軟正黑體" pitchFamily="34" charset="-120"/>
                        </a:rPr>
                        <a:t>發布之</a:t>
                      </a:r>
                      <a:r>
                        <a:rPr lang="zh-TW" sz="2000" kern="100" dirty="0" smtClean="0">
                          <a:solidFill>
                            <a:schemeClr val="tx1"/>
                          </a:solidFill>
                          <a:effectLst/>
                          <a:latin typeface="微軟正黑體" pitchFamily="34" charset="-120"/>
                          <a:ea typeface="微軟正黑體" pitchFamily="34" charset="-120"/>
                        </a:rPr>
                        <a:t>生效日</a:t>
                      </a: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tx2">
                        <a:lumMod val="20000"/>
                        <a:lumOff val="80000"/>
                      </a:schemeClr>
                    </a:solidFill>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c>
                  <a:txBody>
                    <a:bodyPr/>
                    <a:lstStyle/>
                    <a:p>
                      <a:pPr algn="dist">
                        <a:spcAft>
                          <a:spcPts val="0"/>
                        </a:spcAft>
                      </a:pPr>
                      <a:r>
                        <a:rPr lang="en-US" sz="2000" kern="100" dirty="0">
                          <a:solidFill>
                            <a:schemeClr val="tx1"/>
                          </a:solidFill>
                          <a:effectLst/>
                          <a:latin typeface="微軟正黑體" pitchFamily="34" charset="-120"/>
                          <a:ea typeface="微軟正黑體" pitchFamily="34" charset="-120"/>
                        </a:rPr>
                        <a:t>IASB</a:t>
                      </a:r>
                      <a:r>
                        <a:rPr lang="zh-TW" sz="2000" kern="100" dirty="0">
                          <a:solidFill>
                            <a:schemeClr val="tx1"/>
                          </a:solidFill>
                          <a:effectLst/>
                          <a:latin typeface="微軟正黑體" pitchFamily="34" charset="-120"/>
                          <a:ea typeface="微軟正黑體" pitchFamily="34" charset="-120"/>
                        </a:rPr>
                        <a:t>發布日</a:t>
                      </a:r>
                      <a:r>
                        <a:rPr lang="en-US" sz="2000" kern="100" dirty="0">
                          <a:solidFill>
                            <a:schemeClr val="tx1"/>
                          </a:solidFill>
                          <a:effectLst/>
                          <a:latin typeface="微軟正黑體" pitchFamily="34" charset="-120"/>
                          <a:ea typeface="微軟正黑體" pitchFamily="34" charset="-120"/>
                        </a:rPr>
                        <a:t/>
                      </a:r>
                      <a:br>
                        <a:rPr lang="en-US" sz="2000" kern="100" dirty="0">
                          <a:solidFill>
                            <a:schemeClr val="tx1"/>
                          </a:solidFill>
                          <a:effectLst/>
                          <a:latin typeface="微軟正黑體" pitchFamily="34" charset="-120"/>
                          <a:ea typeface="微軟正黑體" pitchFamily="34" charset="-120"/>
                        </a:rPr>
                      </a:b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r>
              <a:tr h="310960">
                <a:tc>
                  <a:txBody>
                    <a:bodyPr/>
                    <a:lstStyle/>
                    <a:p>
                      <a:pPr marL="161925" indent="-161925" algn="just">
                        <a:spcAft>
                          <a:spcPts val="0"/>
                        </a:spcAft>
                      </a:pPr>
                      <a:r>
                        <a:rPr lang="zh-TW" sz="2000" u="sng" kern="100">
                          <a:solidFill>
                            <a:schemeClr val="tx1"/>
                          </a:solidFill>
                          <a:effectLst/>
                          <a:latin typeface="微軟正黑體" pitchFamily="34" charset="-120"/>
                          <a:ea typeface="微軟正黑體" pitchFamily="34" charset="-120"/>
                        </a:rPr>
                        <a:t>金管會已認可</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44145" indent="-144145" algn="just">
                        <a:spcAft>
                          <a:spcPts val="0"/>
                        </a:spcAft>
                      </a:pPr>
                      <a:r>
                        <a:rPr lang="en-US" sz="2000" kern="100" dirty="0">
                          <a:solidFill>
                            <a:schemeClr val="tx1"/>
                          </a:solidFill>
                          <a:effectLst/>
                          <a:latin typeface="微軟正黑體" pitchFamily="34" charset="-120"/>
                          <a:ea typeface="微軟正黑體" pitchFamily="34" charset="-120"/>
                        </a:rPr>
                        <a:t> </a:t>
                      </a: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r>
              <a:tr h="276408">
                <a:tc>
                  <a:txBody>
                    <a:bodyPr/>
                    <a:lstStyle/>
                    <a:p>
                      <a:pPr marL="161925" indent="-161925" algn="just">
                        <a:spcAft>
                          <a:spcPts val="0"/>
                        </a:spcAft>
                      </a:pPr>
                      <a:r>
                        <a:rPr lang="en-US" sz="1800" b="0" kern="100" dirty="0">
                          <a:solidFill>
                            <a:schemeClr val="tx1"/>
                          </a:solidFill>
                          <a:effectLst/>
                          <a:latin typeface="微軟正黑體" pitchFamily="34" charset="-120"/>
                          <a:ea typeface="微軟正黑體" pitchFamily="34" charset="-120"/>
                        </a:rPr>
                        <a:t>IFRS 9</a:t>
                      </a:r>
                      <a:r>
                        <a:rPr lang="zh-TW" sz="1800" b="0" kern="100" dirty="0">
                          <a:solidFill>
                            <a:schemeClr val="tx1"/>
                          </a:solidFill>
                          <a:effectLst/>
                          <a:latin typeface="微軟正黑體" pitchFamily="34" charset="-120"/>
                          <a:ea typeface="微軟正黑體" pitchFamily="34" charset="-120"/>
                        </a:rPr>
                        <a:t>（</a:t>
                      </a:r>
                      <a:r>
                        <a:rPr lang="en-US" sz="1800" b="0" kern="100" dirty="0">
                          <a:solidFill>
                            <a:schemeClr val="tx1"/>
                          </a:solidFill>
                          <a:effectLst/>
                          <a:latin typeface="微軟正黑體" pitchFamily="34" charset="-120"/>
                          <a:ea typeface="微軟正黑體" pitchFamily="34" charset="-120"/>
                        </a:rPr>
                        <a:t>2009</a:t>
                      </a:r>
                      <a:r>
                        <a:rPr lang="zh-TW" sz="1800" b="0" kern="100" dirty="0">
                          <a:solidFill>
                            <a:schemeClr val="tx1"/>
                          </a:solidFill>
                          <a:effectLst/>
                          <a:latin typeface="微軟正黑體" pitchFamily="34" charset="-120"/>
                          <a:ea typeface="微軟正黑體" pitchFamily="34" charset="-120"/>
                        </a:rPr>
                        <a:t>）</a:t>
                      </a:r>
                      <a:endParaRPr lang="zh-TW" sz="1800" b="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rPr>
                        <a:t> </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spcAft>
                          <a:spcPts val="0"/>
                        </a:spcAft>
                      </a:pPr>
                      <a:r>
                        <a:rPr lang="zh-TW" sz="1800" b="0" kern="100">
                          <a:solidFill>
                            <a:schemeClr val="tx1"/>
                          </a:solidFill>
                          <a:effectLst/>
                          <a:latin typeface="微軟正黑體" pitchFamily="34" charset="-120"/>
                          <a:ea typeface="微軟正黑體" pitchFamily="34" charset="-120"/>
                        </a:rPr>
                        <a:t>「金融工具」</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rPr>
                        <a:t> </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rPr>
                        <a:t>2015.1.1</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rPr>
                        <a:t> </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44145" indent="-144145" algn="just">
                        <a:spcAft>
                          <a:spcPts val="0"/>
                        </a:spcAft>
                      </a:pPr>
                      <a:r>
                        <a:rPr lang="en-US" sz="1800" b="0" kern="0" dirty="0">
                          <a:solidFill>
                            <a:schemeClr val="tx1"/>
                          </a:solidFill>
                          <a:effectLst/>
                          <a:latin typeface="微軟正黑體" pitchFamily="34" charset="-120"/>
                          <a:ea typeface="微軟正黑體" pitchFamily="34" charset="-120"/>
                        </a:rPr>
                        <a:t>2009.11.12</a:t>
                      </a:r>
                      <a:endParaRPr lang="zh-TW" sz="1800" b="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r>
              <a:tr h="310960">
                <a:tc>
                  <a:txBody>
                    <a:bodyPr/>
                    <a:lstStyle/>
                    <a:p>
                      <a:pPr marL="161925" indent="-161925" algn="just">
                        <a:spcAft>
                          <a:spcPts val="0"/>
                        </a:spcAft>
                      </a:pP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44145" indent="-144145" algn="just">
                        <a:spcAft>
                          <a:spcPts val="0"/>
                        </a:spcAft>
                      </a:pP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r>
              <a:tr h="310960">
                <a:tc>
                  <a:txBody>
                    <a:bodyPr/>
                    <a:lstStyle/>
                    <a:p>
                      <a:pPr marL="161925" indent="-161925" algn="just">
                        <a:spcAft>
                          <a:spcPts val="0"/>
                        </a:spcAft>
                      </a:pPr>
                      <a:r>
                        <a:rPr lang="zh-TW" altLang="zh-TW" sz="2000" b="1" u="sng" kern="1200" dirty="0" smtClean="0">
                          <a:solidFill>
                            <a:schemeClr val="tx1"/>
                          </a:solidFill>
                          <a:effectLst/>
                          <a:latin typeface="微軟正黑體" pitchFamily="34" charset="-120"/>
                          <a:ea typeface="微軟正黑體" pitchFamily="34" charset="-120"/>
                          <a:cs typeface="+mn-cs"/>
                        </a:rPr>
                        <a:t>金管會尚未認可</a:t>
                      </a: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44145" indent="-144145" algn="just">
                        <a:spcAft>
                          <a:spcPts val="0"/>
                        </a:spcAft>
                      </a:pP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r>
              <a:tr h="552817">
                <a:tc>
                  <a:txBody>
                    <a:bodyPr/>
                    <a:lstStyle/>
                    <a:p>
                      <a:pPr marL="161925" indent="-161925" algn="just">
                        <a:spcAft>
                          <a:spcPts val="0"/>
                        </a:spcAft>
                      </a:pPr>
                      <a:r>
                        <a:rPr lang="en-US" sz="1800" b="0" kern="100" dirty="0">
                          <a:solidFill>
                            <a:schemeClr val="tx1"/>
                          </a:solidFill>
                          <a:effectLst/>
                          <a:latin typeface="微軟正黑體" pitchFamily="34" charset="-120"/>
                          <a:ea typeface="微軟正黑體" pitchFamily="34" charset="-120"/>
                          <a:cs typeface="Times New Roman"/>
                        </a:rPr>
                        <a:t>IFRS 9</a:t>
                      </a:r>
                      <a:r>
                        <a:rPr lang="zh-TW" sz="1800" b="0" kern="100" dirty="0">
                          <a:solidFill>
                            <a:schemeClr val="tx1"/>
                          </a:solidFill>
                          <a:effectLst/>
                          <a:latin typeface="微軟正黑體" pitchFamily="34" charset="-120"/>
                          <a:ea typeface="微軟正黑體" pitchFamily="34" charset="-120"/>
                          <a:cs typeface="Times New Roman"/>
                        </a:rPr>
                        <a:t>及</a:t>
                      </a:r>
                      <a:r>
                        <a:rPr lang="en-US" sz="1800" b="0" kern="100" dirty="0">
                          <a:solidFill>
                            <a:schemeClr val="tx1"/>
                          </a:solidFill>
                          <a:effectLst/>
                          <a:latin typeface="微軟正黑體" pitchFamily="34" charset="-120"/>
                          <a:ea typeface="微軟正黑體" pitchFamily="34" charset="-120"/>
                          <a:cs typeface="Times New Roman"/>
                        </a:rPr>
                        <a:t>IFRS 7</a:t>
                      </a:r>
                      <a:r>
                        <a:rPr lang="zh-TW" sz="1800" b="0" kern="100" dirty="0">
                          <a:solidFill>
                            <a:schemeClr val="tx1"/>
                          </a:solidFill>
                          <a:effectLst/>
                          <a:latin typeface="微軟正黑體" pitchFamily="34" charset="-120"/>
                          <a:ea typeface="微軟正黑體" pitchFamily="34" charset="-120"/>
                          <a:cs typeface="Times New Roman"/>
                        </a:rPr>
                        <a:t>之修正</a:t>
                      </a: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cs typeface="Times New Roman"/>
                        </a:rPr>
                        <a:t> </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spcAft>
                          <a:spcPts val="0"/>
                        </a:spcAft>
                      </a:pPr>
                      <a:r>
                        <a:rPr lang="zh-TW" sz="1800" b="0" kern="100" dirty="0">
                          <a:solidFill>
                            <a:schemeClr val="tx1"/>
                          </a:solidFill>
                          <a:effectLst/>
                          <a:latin typeface="微軟正黑體" pitchFamily="34" charset="-120"/>
                          <a:ea typeface="微軟正黑體" pitchFamily="34" charset="-120"/>
                          <a:cs typeface="Times New Roman"/>
                        </a:rPr>
                        <a:t>「強制生效日及過渡揭露」</a:t>
                      </a: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cs typeface="Times New Roman"/>
                        </a:rPr>
                        <a:t> </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cs typeface="Times New Roman"/>
                        </a:rPr>
                        <a:t>2015.1.1</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cs typeface="Times New Roman"/>
                        </a:rPr>
                        <a:t> </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44145" indent="-144145" algn="just">
                        <a:spcAft>
                          <a:spcPts val="0"/>
                        </a:spcAft>
                      </a:pPr>
                      <a:r>
                        <a:rPr lang="en-US" sz="1800" b="0" kern="100" dirty="0">
                          <a:solidFill>
                            <a:schemeClr val="tx1"/>
                          </a:solidFill>
                          <a:effectLst/>
                          <a:latin typeface="微軟正黑體" pitchFamily="34" charset="-120"/>
                          <a:ea typeface="微軟正黑體" pitchFamily="34" charset="-120"/>
                          <a:cs typeface="Calibri"/>
                        </a:rPr>
                        <a:t>2011.12.16</a:t>
                      </a:r>
                      <a:endParaRPr lang="zh-TW" sz="1800" b="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r>
              <a:tr h="276408">
                <a:tc>
                  <a:txBody>
                    <a:bodyPr/>
                    <a:lstStyle/>
                    <a:p>
                      <a:pPr marL="161925" indent="-161925" algn="just">
                        <a:spcAft>
                          <a:spcPts val="0"/>
                        </a:spcAft>
                      </a:pPr>
                      <a:r>
                        <a:rPr lang="en-US" sz="1800" b="0" kern="100" dirty="0">
                          <a:solidFill>
                            <a:schemeClr val="tx1"/>
                          </a:solidFill>
                          <a:effectLst/>
                          <a:latin typeface="微軟正黑體" pitchFamily="34" charset="-120"/>
                          <a:ea typeface="微軟正黑體" pitchFamily="34" charset="-120"/>
                          <a:cs typeface="Times New Roman"/>
                        </a:rPr>
                        <a:t>IFRS 9</a:t>
                      </a:r>
                      <a:r>
                        <a:rPr lang="zh-TW" sz="1800" b="0" kern="100" dirty="0">
                          <a:solidFill>
                            <a:schemeClr val="tx1"/>
                          </a:solidFill>
                          <a:effectLst/>
                          <a:latin typeface="微軟正黑體" pitchFamily="34" charset="-120"/>
                          <a:ea typeface="微軟正黑體" pitchFamily="34" charset="-120"/>
                          <a:cs typeface="Times New Roman"/>
                        </a:rPr>
                        <a:t>（</a:t>
                      </a:r>
                      <a:r>
                        <a:rPr lang="en-US" sz="1800" b="0" kern="100" dirty="0">
                          <a:solidFill>
                            <a:schemeClr val="tx1"/>
                          </a:solidFill>
                          <a:effectLst/>
                          <a:latin typeface="微軟正黑體" pitchFamily="34" charset="-120"/>
                          <a:ea typeface="微軟正黑體" pitchFamily="34" charset="-120"/>
                          <a:cs typeface="Times New Roman"/>
                        </a:rPr>
                        <a:t>2010</a:t>
                      </a:r>
                      <a:r>
                        <a:rPr lang="zh-TW" sz="1800" b="0" kern="100" dirty="0">
                          <a:solidFill>
                            <a:schemeClr val="tx1"/>
                          </a:solidFill>
                          <a:effectLst/>
                          <a:latin typeface="微軟正黑體" pitchFamily="34" charset="-120"/>
                          <a:ea typeface="微軟正黑體" pitchFamily="34" charset="-120"/>
                          <a:cs typeface="Times New Roman"/>
                        </a:rPr>
                        <a:t>）</a:t>
                      </a: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cs typeface="Times New Roman"/>
                        </a:rPr>
                        <a:t> </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spcAft>
                          <a:spcPts val="0"/>
                        </a:spcAft>
                      </a:pPr>
                      <a:r>
                        <a:rPr lang="zh-TW" sz="1800" b="0" kern="100">
                          <a:solidFill>
                            <a:schemeClr val="tx1"/>
                          </a:solidFill>
                          <a:effectLst/>
                          <a:latin typeface="微軟正黑體" pitchFamily="34" charset="-120"/>
                          <a:ea typeface="微軟正黑體" pitchFamily="34" charset="-120"/>
                          <a:cs typeface="Times New Roman"/>
                        </a:rPr>
                        <a:t>「金融工具」</a:t>
                      </a: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cs typeface="Times New Roman"/>
                        </a:rPr>
                        <a:t> </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cs typeface="Times New Roman"/>
                        </a:rPr>
                        <a:t>2015.1.1</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61925" indent="-161925" algn="just">
                        <a:spcAft>
                          <a:spcPts val="0"/>
                        </a:spcAft>
                      </a:pPr>
                      <a:r>
                        <a:rPr lang="en-US" sz="1800" b="0" kern="100">
                          <a:solidFill>
                            <a:schemeClr val="tx1"/>
                          </a:solidFill>
                          <a:effectLst/>
                          <a:latin typeface="微軟正黑體" pitchFamily="34" charset="-120"/>
                          <a:ea typeface="微軟正黑體" pitchFamily="34" charset="-120"/>
                          <a:cs typeface="Times New Roman"/>
                        </a:rPr>
                        <a:t> </a:t>
                      </a:r>
                      <a:endParaRPr lang="zh-TW" sz="1800" b="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c>
                  <a:txBody>
                    <a:bodyPr/>
                    <a:lstStyle/>
                    <a:p>
                      <a:pPr marL="144145" indent="-144145" algn="just">
                        <a:spcAft>
                          <a:spcPts val="0"/>
                        </a:spcAft>
                      </a:pPr>
                      <a:r>
                        <a:rPr lang="en-US" sz="1800" b="0" kern="0" dirty="0">
                          <a:solidFill>
                            <a:schemeClr val="tx1"/>
                          </a:solidFill>
                          <a:effectLst/>
                          <a:latin typeface="微軟正黑體" pitchFamily="34" charset="-120"/>
                          <a:ea typeface="微軟正黑體" pitchFamily="34" charset="-120"/>
                          <a:cs typeface="Calibri"/>
                        </a:rPr>
                        <a:t>2010.10.28</a:t>
                      </a:r>
                      <a:endParaRPr lang="zh-TW" sz="1800" b="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solidFill>
                  </a:tcPr>
                </a:tc>
              </a:tr>
            </a:tbl>
          </a:graphicData>
        </a:graphic>
      </p:graphicFrame>
      <p:sp>
        <p:nvSpPr>
          <p:cNvPr id="4" name="投影片編號版面配置區 3"/>
          <p:cNvSpPr>
            <a:spLocks noGrp="1"/>
          </p:cNvSpPr>
          <p:nvPr>
            <p:ph type="sldNum" sz="quarter" idx="10"/>
          </p:nvPr>
        </p:nvSpPr>
        <p:spPr/>
        <p:txBody>
          <a:bodyPr/>
          <a:lstStyle/>
          <a:p>
            <a:pPr>
              <a:defRPr/>
            </a:pPr>
            <a:fld id="{1B959FBF-8FD8-4407-B66D-9A869736E8CC}" type="slidenum">
              <a:rPr lang="en-US" smtClean="0"/>
              <a:pPr>
                <a:defRPr/>
              </a:pPr>
              <a:t>43</a:t>
            </a:fld>
            <a:endParaRPr lang="en-US" dirty="0"/>
          </a:p>
        </p:txBody>
      </p:sp>
    </p:spTree>
    <p:extLst>
      <p:ext uri="{BB962C8B-B14F-4D97-AF65-F5344CB8AC3E}">
        <p14:creationId xmlns:p14="http://schemas.microsoft.com/office/powerpoint/2010/main" val="643169787"/>
      </p:ext>
    </p:extLst>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bwMode="auto">
          <a:xfrm>
            <a:off x="390526" y="360366"/>
            <a:ext cx="9124950" cy="630237"/>
          </a:xfrm>
          <a:noFill/>
          <a:ln>
            <a:miter lim="800000"/>
            <a:headEnd/>
            <a:tailEnd/>
          </a:ln>
        </p:spPr>
        <p:txBody>
          <a:bodyPr vert="horz" wrap="square" lIns="96402" tIns="48200" rIns="96402" bIns="48200" numCol="1" anchor="t" anchorCtr="0" compatLnSpc="1">
            <a:prstTxWarp prst="textNoShape">
              <a:avLst/>
            </a:prstTxWarp>
          </a:bodyPr>
          <a:lstStyle/>
          <a:p>
            <a:pPr eaLnBrk="1" hangingPunct="1"/>
            <a:r>
              <a:rPr lang="en-US" altLang="zh-TW" smtClean="0"/>
              <a:t>IFRS 9</a:t>
            </a:r>
            <a:r>
              <a:rPr lang="zh-TW" altLang="en-US" smtClean="0"/>
              <a:t>金融資產分類 </a:t>
            </a:r>
          </a:p>
        </p:txBody>
      </p:sp>
      <p:sp>
        <p:nvSpPr>
          <p:cNvPr id="36867" name="Slide Number Placeholder 17"/>
          <p:cNvSpPr>
            <a:spLocks noGrp="1"/>
          </p:cNvSpPr>
          <p:nvPr>
            <p:ph type="sldNum" sz="quarter" idx="10"/>
          </p:nvPr>
        </p:nvSpPr>
        <p:spPr bwMode="auto">
          <a:noFill/>
          <a:ln>
            <a:miter lim="800000"/>
            <a:headEnd/>
            <a:tailEnd/>
          </a:ln>
        </p:spPr>
        <p:txBody>
          <a:bodyPr tIns="45310" bIns="45310"/>
          <a:lstStyle/>
          <a:p>
            <a:fld id="{78318138-059F-45D5-B48D-A442B144BF7D}" type="slidenum">
              <a:rPr lang="en-GB" altLang="zh-TW" smtClean="0">
                <a:solidFill>
                  <a:prstClr val="black"/>
                </a:solidFill>
              </a:rPr>
              <a:pPr/>
              <a:t>44</a:t>
            </a:fld>
            <a:endParaRPr lang="en-GB" altLang="zh-TW" smtClean="0">
              <a:solidFill>
                <a:prstClr val="black"/>
              </a:solidFill>
            </a:endParaRPr>
          </a:p>
        </p:txBody>
      </p:sp>
      <p:sp>
        <p:nvSpPr>
          <p:cNvPr id="2" name="Text Box 4"/>
          <p:cNvSpPr txBox="1">
            <a:spLocks noChangeArrowheads="1"/>
          </p:cNvSpPr>
          <p:nvPr/>
        </p:nvSpPr>
        <p:spPr bwMode="auto">
          <a:xfrm>
            <a:off x="943095" y="3077198"/>
            <a:ext cx="3436938" cy="935038"/>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96402" tIns="48200" rIns="96402" bIns="48200" anchor="ctr" anchorCtr="1"/>
          <a:lstStyle/>
          <a:p>
            <a:pPr eaLnBrk="0" hangingPunct="0">
              <a:lnSpc>
                <a:spcPct val="120000"/>
              </a:lnSpc>
              <a:defRPr/>
            </a:pPr>
            <a:r>
              <a:rPr kumimoji="0" lang="zh-TW" altLang="en-US" sz="2800" dirty="0">
                <a:solidFill>
                  <a:schemeClr val="tx1"/>
                </a:solidFill>
                <a:latin typeface="Calibri" pitchFamily="34" charset="0"/>
                <a:ea typeface="標楷體" pitchFamily="65" charset="-120"/>
              </a:rPr>
              <a:t>公允價值</a:t>
            </a:r>
            <a:endParaRPr kumimoji="0" lang="pl-PL" sz="2800" dirty="0">
              <a:solidFill>
                <a:schemeClr val="tx1"/>
              </a:solidFill>
              <a:latin typeface="Calibri" pitchFamily="34" charset="0"/>
              <a:ea typeface="標楷體" pitchFamily="65" charset="-120"/>
            </a:endParaRPr>
          </a:p>
        </p:txBody>
      </p:sp>
      <p:sp>
        <p:nvSpPr>
          <p:cNvPr id="27652" name="Text Box 5"/>
          <p:cNvSpPr txBox="1">
            <a:spLocks noChangeArrowheads="1"/>
          </p:cNvSpPr>
          <p:nvPr/>
        </p:nvSpPr>
        <p:spPr bwMode="auto">
          <a:xfrm>
            <a:off x="5672936" y="3077202"/>
            <a:ext cx="4151304" cy="1952802"/>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lIns="96402" tIns="48200" rIns="96402" bIns="48200" anchor="ctr" anchorCtr="1"/>
          <a:lstStyle/>
          <a:p>
            <a:pPr eaLnBrk="0" hangingPunct="0">
              <a:lnSpc>
                <a:spcPct val="120000"/>
              </a:lnSpc>
              <a:defRPr/>
            </a:pPr>
            <a:r>
              <a:rPr kumimoji="0" lang="zh-TW" altLang="en-US" sz="2800" dirty="0">
                <a:solidFill>
                  <a:prstClr val="black"/>
                </a:solidFill>
                <a:latin typeface="Calibri" pitchFamily="34" charset="0"/>
                <a:ea typeface="標楷體" pitchFamily="65" charset="-120"/>
              </a:rPr>
              <a:t>攤銷後成本</a:t>
            </a:r>
            <a:endParaRPr kumimoji="0" lang="en-US" altLang="zh-TW" sz="2800" dirty="0">
              <a:solidFill>
                <a:prstClr val="black"/>
              </a:solidFill>
              <a:latin typeface="Calibri" pitchFamily="34" charset="0"/>
              <a:ea typeface="標楷體" pitchFamily="65" charset="-120"/>
            </a:endParaRPr>
          </a:p>
          <a:p>
            <a:pPr marL="445322" indent="-445322" eaLnBrk="0" hangingPunct="0">
              <a:lnSpc>
                <a:spcPct val="120000"/>
              </a:lnSpc>
              <a:buFont typeface="+mj-lt"/>
              <a:buAutoNum type="arabicParenR"/>
              <a:defRPr/>
            </a:pPr>
            <a:r>
              <a:rPr kumimoji="0" lang="zh-TW" altLang="en-US" sz="2800" b="1" dirty="0">
                <a:solidFill>
                  <a:srgbClr val="FF0000"/>
                </a:solidFill>
                <a:latin typeface="Calibri" pitchFamily="34" charset="0"/>
                <a:ea typeface="標楷體" pitchFamily="65" charset="-120"/>
              </a:rPr>
              <a:t>經營模式</a:t>
            </a:r>
            <a:endParaRPr kumimoji="0" lang="en-US" altLang="zh-TW" sz="2800" b="1" dirty="0">
              <a:solidFill>
                <a:srgbClr val="FF0000"/>
              </a:solidFill>
              <a:latin typeface="Calibri" pitchFamily="34" charset="0"/>
              <a:ea typeface="標楷體" pitchFamily="65" charset="-120"/>
            </a:endParaRPr>
          </a:p>
          <a:p>
            <a:pPr marL="445322" indent="-445322" eaLnBrk="0" hangingPunct="0">
              <a:lnSpc>
                <a:spcPct val="120000"/>
              </a:lnSpc>
              <a:buFont typeface="+mj-lt"/>
              <a:buAutoNum type="arabicParenR"/>
              <a:defRPr/>
            </a:pPr>
            <a:r>
              <a:rPr kumimoji="0" lang="zh-TW" altLang="en-US" sz="2800" b="1" dirty="0">
                <a:solidFill>
                  <a:srgbClr val="FF0000"/>
                </a:solidFill>
                <a:latin typeface="Calibri" pitchFamily="34" charset="0"/>
                <a:ea typeface="標楷體" pitchFamily="65" charset="-120"/>
              </a:rPr>
              <a:t>合約現金流量特性</a:t>
            </a:r>
            <a:endParaRPr kumimoji="0" lang="pl-PL" altLang="zh-TW" sz="2800" dirty="0">
              <a:solidFill>
                <a:prstClr val="black"/>
              </a:solidFill>
              <a:latin typeface="Calibri" pitchFamily="34" charset="0"/>
              <a:ea typeface="標楷體" pitchFamily="65" charset="-120"/>
            </a:endParaRPr>
          </a:p>
        </p:txBody>
      </p:sp>
      <p:sp>
        <p:nvSpPr>
          <p:cNvPr id="20485" name="Text Box 6"/>
          <p:cNvSpPr txBox="1">
            <a:spLocks noChangeArrowheads="1"/>
          </p:cNvSpPr>
          <p:nvPr/>
        </p:nvSpPr>
        <p:spPr bwMode="auto">
          <a:xfrm>
            <a:off x="2814638" y="5497517"/>
            <a:ext cx="3787775" cy="1871662"/>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lIns="96402" tIns="48200" rIns="96402" bIns="48200" anchor="ctr" anchorCtr="1"/>
          <a:lstStyle/>
          <a:p>
            <a:pPr eaLnBrk="0" hangingPunct="0">
              <a:lnSpc>
                <a:spcPct val="120000"/>
              </a:lnSpc>
              <a:defRPr/>
            </a:pPr>
            <a:r>
              <a:rPr kumimoji="0" lang="zh-TW" altLang="en-US" sz="2600" dirty="0">
                <a:solidFill>
                  <a:prstClr val="black"/>
                </a:solidFill>
                <a:latin typeface="Calibri" pitchFamily="34" charset="0"/>
                <a:ea typeface="標楷體" pitchFamily="65" charset="-120"/>
              </a:rPr>
              <a:t>指定為透過其他綜合損益按公允價值衡量</a:t>
            </a:r>
            <a:r>
              <a:rPr kumimoji="0" lang="en-US" altLang="zh-TW" sz="2600" dirty="0">
                <a:solidFill>
                  <a:prstClr val="black"/>
                </a:solidFill>
                <a:latin typeface="Calibri" pitchFamily="34" charset="0"/>
                <a:ea typeface="標楷體" pitchFamily="65" charset="-120"/>
              </a:rPr>
              <a:t>(</a:t>
            </a:r>
            <a:r>
              <a:rPr kumimoji="0" lang="en-US" altLang="en-US" sz="2600" dirty="0">
                <a:solidFill>
                  <a:prstClr val="black"/>
                </a:solidFill>
                <a:latin typeface="Calibri" pitchFamily="34" charset="0"/>
                <a:ea typeface="標楷體" pitchFamily="65" charset="-120"/>
              </a:rPr>
              <a:t>FVTOCI </a:t>
            </a:r>
            <a:r>
              <a:rPr kumimoji="0" lang="en-US" altLang="zh-TW" sz="2600" dirty="0">
                <a:solidFill>
                  <a:prstClr val="black"/>
                </a:solidFill>
                <a:latin typeface="Calibri" pitchFamily="34" charset="0"/>
                <a:ea typeface="標楷體" pitchFamily="65" charset="-120"/>
              </a:rPr>
              <a:t>)</a:t>
            </a:r>
            <a:r>
              <a:rPr kumimoji="0" lang="zh-TW" altLang="en-US" sz="2600" dirty="0">
                <a:solidFill>
                  <a:prstClr val="black"/>
                </a:solidFill>
                <a:latin typeface="Calibri" pitchFamily="34" charset="0"/>
                <a:ea typeface="標楷體" pitchFamily="65" charset="-120"/>
              </a:rPr>
              <a:t> </a:t>
            </a:r>
            <a:r>
              <a:rPr kumimoji="0" lang="en-US" altLang="zh-TW" sz="2700" dirty="0">
                <a:solidFill>
                  <a:prstClr val="black"/>
                </a:solidFill>
                <a:latin typeface="Calibri" pitchFamily="34" charset="0"/>
                <a:ea typeface="標楷體" pitchFamily="65" charset="-120"/>
              </a:rPr>
              <a:t/>
            </a:r>
            <a:br>
              <a:rPr kumimoji="0" lang="en-US" altLang="zh-TW" sz="2700" dirty="0">
                <a:solidFill>
                  <a:prstClr val="black"/>
                </a:solidFill>
                <a:latin typeface="Calibri" pitchFamily="34" charset="0"/>
                <a:ea typeface="標楷體" pitchFamily="65" charset="-120"/>
              </a:rPr>
            </a:br>
            <a:r>
              <a:rPr kumimoji="0" lang="en-US" b="1" dirty="0">
                <a:solidFill>
                  <a:prstClr val="black"/>
                </a:solidFill>
                <a:latin typeface="微軟正黑體" pitchFamily="34" charset="-120"/>
                <a:ea typeface="微軟正黑體" pitchFamily="34" charset="-120"/>
              </a:rPr>
              <a:t>(</a:t>
            </a:r>
            <a:r>
              <a:rPr kumimoji="0" lang="zh-TW" altLang="en-US" b="1" dirty="0">
                <a:solidFill>
                  <a:prstClr val="black"/>
                </a:solidFill>
                <a:latin typeface="微軟正黑體" pitchFamily="34" charset="-120"/>
                <a:ea typeface="微軟正黑體" pitchFamily="34" charset="-120"/>
              </a:rPr>
              <a:t>僅適用於部分權益工具</a:t>
            </a:r>
            <a:r>
              <a:rPr kumimoji="0" lang="en-US" b="1" dirty="0">
                <a:solidFill>
                  <a:prstClr val="black"/>
                </a:solidFill>
                <a:latin typeface="微軟正黑體" pitchFamily="34" charset="-120"/>
                <a:ea typeface="微軟正黑體" pitchFamily="34" charset="-120"/>
              </a:rPr>
              <a:t>)</a:t>
            </a:r>
          </a:p>
        </p:txBody>
      </p:sp>
      <p:sp>
        <p:nvSpPr>
          <p:cNvPr id="20486" name="Text Box 7"/>
          <p:cNvSpPr txBox="1">
            <a:spLocks noChangeArrowheads="1"/>
          </p:cNvSpPr>
          <p:nvPr/>
        </p:nvSpPr>
        <p:spPr bwMode="auto">
          <a:xfrm>
            <a:off x="236538" y="5505451"/>
            <a:ext cx="2363787" cy="18542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lIns="96402" tIns="48200" rIns="96402" bIns="48200" anchor="ctr" anchorCtr="1"/>
          <a:lstStyle/>
          <a:p>
            <a:pPr eaLnBrk="0" hangingPunct="0">
              <a:lnSpc>
                <a:spcPct val="120000"/>
              </a:lnSpc>
              <a:defRPr/>
            </a:pPr>
            <a:r>
              <a:rPr kumimoji="0" lang="zh-TW" altLang="en-US" sz="2600" dirty="0">
                <a:solidFill>
                  <a:prstClr val="black"/>
                </a:solidFill>
                <a:latin typeface="Calibri" pitchFamily="34" charset="0"/>
                <a:ea typeface="標楷體" pitchFamily="65" charset="-120"/>
              </a:rPr>
              <a:t>透過損益按公允價值衡量</a:t>
            </a:r>
            <a:r>
              <a:rPr kumimoji="0" lang="en-US" altLang="zh-TW" sz="2600" dirty="0">
                <a:solidFill>
                  <a:prstClr val="black"/>
                </a:solidFill>
                <a:latin typeface="Calibri" pitchFamily="34" charset="0"/>
                <a:ea typeface="標楷體" pitchFamily="65" charset="-120"/>
              </a:rPr>
              <a:t>(</a:t>
            </a:r>
            <a:r>
              <a:rPr kumimoji="0" lang="en-US" sz="2600" dirty="0">
                <a:solidFill>
                  <a:prstClr val="black"/>
                </a:solidFill>
                <a:latin typeface="Calibri" pitchFamily="34" charset="0"/>
                <a:ea typeface="標楷體" pitchFamily="65" charset="-120"/>
              </a:rPr>
              <a:t>FVTPL</a:t>
            </a:r>
            <a:r>
              <a:rPr kumimoji="0" lang="en-US" altLang="zh-TW" sz="2600" dirty="0">
                <a:solidFill>
                  <a:prstClr val="black"/>
                </a:solidFill>
                <a:latin typeface="Calibri" pitchFamily="34" charset="0"/>
                <a:ea typeface="標楷體" pitchFamily="65" charset="-120"/>
              </a:rPr>
              <a:t>)</a:t>
            </a:r>
          </a:p>
        </p:txBody>
      </p:sp>
      <p:cxnSp>
        <p:nvCxnSpPr>
          <p:cNvPr id="20487" name="AutoShape 8"/>
          <p:cNvCxnSpPr>
            <a:cxnSpLocks noChangeShapeType="1"/>
            <a:endCxn id="20486" idx="0"/>
          </p:cNvCxnSpPr>
          <p:nvPr/>
        </p:nvCxnSpPr>
        <p:spPr bwMode="auto">
          <a:xfrm rot="5400000">
            <a:off x="1293019" y="4136232"/>
            <a:ext cx="1493837" cy="1244600"/>
          </a:xfrm>
          <a:prstGeom prst="bentConnector3">
            <a:avLst>
              <a:gd name="adj1" fmla="val 50000"/>
            </a:avLst>
          </a:prstGeom>
          <a:noFill/>
          <a:ln w="38100">
            <a:solidFill>
              <a:schemeClr val="tx1"/>
            </a:solidFill>
            <a:miter lim="800000"/>
            <a:headEnd/>
            <a:tailEnd/>
          </a:ln>
        </p:spPr>
      </p:cxnSp>
      <p:cxnSp>
        <p:nvCxnSpPr>
          <p:cNvPr id="20488" name="AutoShape 9"/>
          <p:cNvCxnSpPr>
            <a:cxnSpLocks noChangeShapeType="1"/>
            <a:endCxn id="20485" idx="0"/>
          </p:cNvCxnSpPr>
          <p:nvPr/>
        </p:nvCxnSpPr>
        <p:spPr bwMode="auto">
          <a:xfrm rot="16200000" flipH="1">
            <a:off x="2942432" y="3731481"/>
            <a:ext cx="1485900" cy="2046287"/>
          </a:xfrm>
          <a:prstGeom prst="bentConnector3">
            <a:avLst>
              <a:gd name="adj1" fmla="val 50000"/>
            </a:avLst>
          </a:prstGeom>
          <a:noFill/>
          <a:ln w="38100">
            <a:solidFill>
              <a:schemeClr val="tx1"/>
            </a:solidFill>
            <a:miter lim="800000"/>
            <a:headEnd/>
            <a:tailEnd/>
          </a:ln>
        </p:spPr>
      </p:cxnSp>
      <p:cxnSp>
        <p:nvCxnSpPr>
          <p:cNvPr id="20489" name="AutoShape 10"/>
          <p:cNvCxnSpPr>
            <a:cxnSpLocks noChangeShapeType="1"/>
          </p:cNvCxnSpPr>
          <p:nvPr/>
        </p:nvCxnSpPr>
        <p:spPr bwMode="auto">
          <a:xfrm rot="5400000">
            <a:off x="3347244" y="1629569"/>
            <a:ext cx="762000" cy="2132012"/>
          </a:xfrm>
          <a:prstGeom prst="bentConnector3">
            <a:avLst>
              <a:gd name="adj1" fmla="val 50000"/>
            </a:avLst>
          </a:prstGeom>
          <a:noFill/>
          <a:ln w="38100">
            <a:solidFill>
              <a:schemeClr val="tx1"/>
            </a:solidFill>
            <a:miter lim="800000"/>
            <a:headEnd/>
            <a:tailEnd/>
          </a:ln>
        </p:spPr>
      </p:cxnSp>
      <p:cxnSp>
        <p:nvCxnSpPr>
          <p:cNvPr id="20490" name="AutoShape 11"/>
          <p:cNvCxnSpPr>
            <a:cxnSpLocks noChangeShapeType="1"/>
          </p:cNvCxnSpPr>
          <p:nvPr/>
        </p:nvCxnSpPr>
        <p:spPr bwMode="auto">
          <a:xfrm rot="16200000" flipH="1">
            <a:off x="5890419" y="1218406"/>
            <a:ext cx="762000" cy="2954338"/>
          </a:xfrm>
          <a:prstGeom prst="bentConnector3">
            <a:avLst>
              <a:gd name="adj1" fmla="val 50000"/>
            </a:avLst>
          </a:prstGeom>
          <a:noFill/>
          <a:ln w="38100">
            <a:solidFill>
              <a:schemeClr val="tx1"/>
            </a:solidFill>
            <a:miter lim="800000"/>
            <a:headEnd/>
            <a:tailEnd/>
          </a:ln>
        </p:spPr>
      </p:cxnSp>
      <p:sp>
        <p:nvSpPr>
          <p:cNvPr id="27660" name="Text Box 4"/>
          <p:cNvSpPr txBox="1">
            <a:spLocks noChangeArrowheads="1"/>
          </p:cNvSpPr>
          <p:nvPr/>
        </p:nvSpPr>
        <p:spPr bwMode="auto">
          <a:xfrm>
            <a:off x="2672542" y="1672416"/>
            <a:ext cx="4243715" cy="64294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96402" tIns="48200" rIns="96402" bIns="48200" anchor="ctr" anchorCtr="1"/>
          <a:lstStyle/>
          <a:p>
            <a:pPr eaLnBrk="0" hangingPunct="0">
              <a:lnSpc>
                <a:spcPct val="120000"/>
              </a:lnSpc>
              <a:defRPr/>
            </a:pPr>
            <a:r>
              <a:rPr kumimoji="0" lang="zh-TW" altLang="en-US" sz="2800" dirty="0">
                <a:solidFill>
                  <a:prstClr val="white"/>
                </a:solidFill>
                <a:latin typeface="Calibri" pitchFamily="34" charset="0"/>
                <a:ea typeface="標楷體" pitchFamily="65" charset="-120"/>
                <a:cs typeface="Arial Unicode MS" pitchFamily="34" charset="-122"/>
              </a:rPr>
              <a:t>金融資產</a:t>
            </a:r>
            <a:endParaRPr kumimoji="0" lang="pl-PL" sz="2800" dirty="0">
              <a:solidFill>
                <a:prstClr val="white"/>
              </a:solidFill>
              <a:latin typeface="Calibri" pitchFamily="34" charset="0"/>
              <a:ea typeface="標楷體" pitchFamily="65" charset="-120"/>
              <a:cs typeface="Arial Unicode MS" pitchFamily="34" charset="-122"/>
            </a:endParaRPr>
          </a:p>
        </p:txBody>
      </p:sp>
    </p:spTree>
    <p:extLst>
      <p:ext uri="{BB962C8B-B14F-4D97-AF65-F5344CB8AC3E}">
        <p14:creationId xmlns:p14="http://schemas.microsoft.com/office/powerpoint/2010/main" val="41385509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box(out)">
                                      <p:cBhvr>
                                        <p:cTn id="7" dur="500"/>
                                        <p:tgtEl>
                                          <p:spTgt spid="20489"/>
                                        </p:tgtEl>
                                      </p:cBhvr>
                                    </p:animEffect>
                                  </p:childTnLst>
                                </p:cTn>
                              </p:par>
                              <p:par>
                                <p:cTn id="8" presetID="4" presetClass="entr" presetSubtype="3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ox(out)">
                                      <p:cBhvr>
                                        <p:cTn id="10" dur="500"/>
                                        <p:tgtEl>
                                          <p:spTgt spid="2"/>
                                        </p:tgtEl>
                                      </p:cBhvr>
                                    </p:animEffect>
                                  </p:childTnLst>
                                </p:cTn>
                              </p:par>
                            </p:childTnLst>
                          </p:cTn>
                        </p:par>
                        <p:par>
                          <p:cTn id="11" fill="hold" nodeType="afterGroup">
                            <p:stCondLst>
                              <p:cond delay="500"/>
                            </p:stCondLst>
                            <p:childTnLst>
                              <p:par>
                                <p:cTn id="12" presetID="4" presetClass="entr" presetSubtype="16" fill="hold" nodeType="afterEffect">
                                  <p:stCondLst>
                                    <p:cond delay="0"/>
                                  </p:stCondLst>
                                  <p:childTnLst>
                                    <p:set>
                                      <p:cBhvr>
                                        <p:cTn id="13" dur="1" fill="hold">
                                          <p:stCondLst>
                                            <p:cond delay="0"/>
                                          </p:stCondLst>
                                        </p:cTn>
                                        <p:tgtEl>
                                          <p:spTgt spid="27652"/>
                                        </p:tgtEl>
                                        <p:attrNameLst>
                                          <p:attrName>style.visibility</p:attrName>
                                        </p:attrNameLst>
                                      </p:cBhvr>
                                      <p:to>
                                        <p:strVal val="visible"/>
                                      </p:to>
                                    </p:set>
                                    <p:animEffect transition="in" filter="box(in)">
                                      <p:cBhvr>
                                        <p:cTn id="14" dur="500"/>
                                        <p:tgtEl>
                                          <p:spTgt spid="27652"/>
                                        </p:tgtEl>
                                      </p:cBhvr>
                                    </p:animEffect>
                                  </p:childTnLst>
                                </p:cTn>
                              </p:par>
                              <p:par>
                                <p:cTn id="15" presetID="4" presetClass="entr" presetSubtype="16" fill="hold" nodeType="withEffect">
                                  <p:stCondLst>
                                    <p:cond delay="0"/>
                                  </p:stCondLst>
                                  <p:childTnLst>
                                    <p:set>
                                      <p:cBhvr>
                                        <p:cTn id="16" dur="1" fill="hold">
                                          <p:stCondLst>
                                            <p:cond delay="0"/>
                                          </p:stCondLst>
                                        </p:cTn>
                                        <p:tgtEl>
                                          <p:spTgt spid="20490"/>
                                        </p:tgtEl>
                                        <p:attrNameLst>
                                          <p:attrName>style.visibility</p:attrName>
                                        </p:attrNameLst>
                                      </p:cBhvr>
                                      <p:to>
                                        <p:strVal val="visible"/>
                                      </p:to>
                                    </p:set>
                                    <p:animEffect transition="in" filter="box(in)">
                                      <p:cBhvr>
                                        <p:cTn id="17" dur="500"/>
                                        <p:tgtEl>
                                          <p:spTgt spid="204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1" presetClass="entr" presetSubtype="8" fill="hold" nodeType="clickEffect">
                                  <p:stCondLst>
                                    <p:cond delay="0"/>
                                  </p:stCondLst>
                                  <p:childTnLst>
                                    <p:set>
                                      <p:cBhvr>
                                        <p:cTn id="21" dur="1" fill="hold">
                                          <p:stCondLst>
                                            <p:cond delay="0"/>
                                          </p:stCondLst>
                                        </p:cTn>
                                        <p:tgtEl>
                                          <p:spTgt spid="20488"/>
                                        </p:tgtEl>
                                        <p:attrNameLst>
                                          <p:attrName>style.visibility</p:attrName>
                                        </p:attrNameLst>
                                      </p:cBhvr>
                                      <p:to>
                                        <p:strVal val="visible"/>
                                      </p:to>
                                    </p:set>
                                    <p:animEffect transition="in" filter="wheel(8)">
                                      <p:cBhvr>
                                        <p:cTn id="22" dur="500"/>
                                        <p:tgtEl>
                                          <p:spTgt spid="20488"/>
                                        </p:tgtEl>
                                      </p:cBhvr>
                                    </p:animEffect>
                                  </p:childTnLst>
                                </p:cTn>
                              </p:par>
                              <p:par>
                                <p:cTn id="23" presetID="21" presetClass="entr" presetSubtype="8" fill="hold" nodeType="withEffect">
                                  <p:stCondLst>
                                    <p:cond delay="0"/>
                                  </p:stCondLst>
                                  <p:childTnLst>
                                    <p:set>
                                      <p:cBhvr>
                                        <p:cTn id="24" dur="1" fill="hold">
                                          <p:stCondLst>
                                            <p:cond delay="0"/>
                                          </p:stCondLst>
                                        </p:cTn>
                                        <p:tgtEl>
                                          <p:spTgt spid="20487"/>
                                        </p:tgtEl>
                                        <p:attrNameLst>
                                          <p:attrName>style.visibility</p:attrName>
                                        </p:attrNameLst>
                                      </p:cBhvr>
                                      <p:to>
                                        <p:strVal val="visible"/>
                                      </p:to>
                                    </p:set>
                                    <p:animEffect transition="in" filter="wheel(8)">
                                      <p:cBhvr>
                                        <p:cTn id="25" dur="500"/>
                                        <p:tgtEl>
                                          <p:spTgt spid="20487"/>
                                        </p:tgtEl>
                                      </p:cBhvr>
                                    </p:animEffect>
                                  </p:childTnLst>
                                </p:cTn>
                              </p:par>
                              <p:par>
                                <p:cTn id="26" presetID="21" presetClass="entr" presetSubtype="8" fill="hold" grpId="0" nodeType="withEffect">
                                  <p:stCondLst>
                                    <p:cond delay="0"/>
                                  </p:stCondLst>
                                  <p:childTnLst>
                                    <p:set>
                                      <p:cBhvr>
                                        <p:cTn id="27" dur="1" fill="hold">
                                          <p:stCondLst>
                                            <p:cond delay="0"/>
                                          </p:stCondLst>
                                        </p:cTn>
                                        <p:tgtEl>
                                          <p:spTgt spid="20486"/>
                                        </p:tgtEl>
                                        <p:attrNameLst>
                                          <p:attrName>style.visibility</p:attrName>
                                        </p:attrNameLst>
                                      </p:cBhvr>
                                      <p:to>
                                        <p:strVal val="visible"/>
                                      </p:to>
                                    </p:set>
                                    <p:animEffect transition="in" filter="wheel(8)">
                                      <p:cBhvr>
                                        <p:cTn id="28" dur="500"/>
                                        <p:tgtEl>
                                          <p:spTgt spid="20486"/>
                                        </p:tgtEl>
                                      </p:cBhvr>
                                    </p:animEffect>
                                  </p:childTnLst>
                                </p:cTn>
                              </p:par>
                              <p:par>
                                <p:cTn id="29" presetID="21" presetClass="entr" presetSubtype="8" fill="hold" grpId="0" nodeType="withEffect">
                                  <p:stCondLst>
                                    <p:cond delay="0"/>
                                  </p:stCondLst>
                                  <p:childTnLst>
                                    <p:set>
                                      <p:cBhvr>
                                        <p:cTn id="30" dur="1" fill="hold">
                                          <p:stCondLst>
                                            <p:cond delay="0"/>
                                          </p:stCondLst>
                                        </p:cTn>
                                        <p:tgtEl>
                                          <p:spTgt spid="20485"/>
                                        </p:tgtEl>
                                        <p:attrNameLst>
                                          <p:attrName>style.visibility</p:attrName>
                                        </p:attrNameLst>
                                      </p:cBhvr>
                                      <p:to>
                                        <p:strVal val="visible"/>
                                      </p:to>
                                    </p:set>
                                    <p:animEffect transition="in" filter="wheel(8)">
                                      <p:cBhvr>
                                        <p:cTn id="31" dur="5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nimBg="1"/>
      <p:bldP spid="2048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標題 1"/>
          <p:cNvSpPr>
            <a:spLocks noGrp="1"/>
          </p:cNvSpPr>
          <p:nvPr>
            <p:ph type="title"/>
          </p:nvPr>
        </p:nvSpPr>
        <p:spPr bwMode="auto">
          <a:xfrm>
            <a:off x="390526" y="360366"/>
            <a:ext cx="9124950" cy="630237"/>
          </a:xfrm>
          <a:noFill/>
          <a:ln>
            <a:miter lim="800000"/>
            <a:headEnd/>
            <a:tailEnd/>
          </a:ln>
        </p:spPr>
        <p:txBody>
          <a:bodyPr vert="horz" wrap="square" lIns="90639" tIns="45318" rIns="90639" bIns="45318" numCol="1" anchor="t" anchorCtr="0" compatLnSpc="1">
            <a:prstTxWarp prst="textNoShape">
              <a:avLst/>
            </a:prstTxWarp>
          </a:bodyPr>
          <a:lstStyle/>
          <a:p>
            <a:pPr eaLnBrk="1" hangingPunct="1"/>
            <a:r>
              <a:rPr lang="en-US" altLang="zh-TW" dirty="0" smtClean="0">
                <a:cs typeface="Arial" pitchFamily="34" charset="0"/>
              </a:rPr>
              <a:t>IFRS</a:t>
            </a:r>
            <a:r>
              <a:rPr lang="zh-TW" altLang="en-US" dirty="0" smtClean="0">
                <a:cs typeface="Arial" pitchFamily="34" charset="0"/>
              </a:rPr>
              <a:t> </a:t>
            </a:r>
            <a:r>
              <a:rPr lang="en-US" altLang="zh-TW" dirty="0" smtClean="0">
                <a:cs typeface="Arial" pitchFamily="34" charset="0"/>
              </a:rPr>
              <a:t>9</a:t>
            </a:r>
            <a:r>
              <a:rPr lang="zh-TW" altLang="en-US" dirty="0" smtClean="0">
                <a:cs typeface="Arial" pitchFamily="34" charset="0"/>
              </a:rPr>
              <a:t>金融負債分類</a:t>
            </a:r>
          </a:p>
        </p:txBody>
      </p:sp>
      <p:sp>
        <p:nvSpPr>
          <p:cNvPr id="60419" name="投影片編號版面配置區 2"/>
          <p:cNvSpPr>
            <a:spLocks noGrp="1"/>
          </p:cNvSpPr>
          <p:nvPr>
            <p:ph type="sldNum" sz="quarter" idx="10"/>
          </p:nvPr>
        </p:nvSpPr>
        <p:spPr bwMode="auto">
          <a:noFill/>
          <a:ln>
            <a:miter lim="800000"/>
            <a:headEnd/>
            <a:tailEnd/>
          </a:ln>
        </p:spPr>
        <p:txBody>
          <a:bodyPr/>
          <a:lstStyle/>
          <a:p>
            <a:fld id="{BF31023B-EE21-4BC7-8D1B-C442042D96CD}" type="slidenum">
              <a:rPr lang="en-US" altLang="zh-TW" smtClean="0">
                <a:solidFill>
                  <a:prstClr val="black"/>
                </a:solidFill>
                <a:latin typeface="Arial" pitchFamily="34" charset="0"/>
              </a:rPr>
              <a:pPr/>
              <a:t>45</a:t>
            </a:fld>
            <a:endParaRPr lang="en-US" altLang="zh-TW" smtClean="0">
              <a:solidFill>
                <a:prstClr val="black"/>
              </a:solidFill>
              <a:latin typeface="Arial" pitchFamily="34" charset="0"/>
            </a:endParaRPr>
          </a:p>
        </p:txBody>
      </p:sp>
      <p:sp>
        <p:nvSpPr>
          <p:cNvPr id="5" name="矩形 4"/>
          <p:cNvSpPr/>
          <p:nvPr/>
        </p:nvSpPr>
        <p:spPr>
          <a:xfrm>
            <a:off x="2600330" y="1314450"/>
            <a:ext cx="3502026"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639" tIns="45318" rIns="90639" bIns="45318" anchor="ctr"/>
          <a:lstStyle/>
          <a:p>
            <a:pPr algn="ctr" eaLnBrk="0" hangingPunct="0">
              <a:defRPr/>
            </a:pPr>
            <a:r>
              <a:rPr kumimoji="0" lang="zh-TW" altLang="en-US" sz="2500" dirty="0">
                <a:solidFill>
                  <a:prstClr val="white"/>
                </a:solidFill>
                <a:latin typeface="Calibri" pitchFamily="34" charset="0"/>
                <a:ea typeface="標楷體" pitchFamily="65" charset="-120"/>
                <a:cs typeface="Arial Unicode MS" pitchFamily="34" charset="-122"/>
              </a:rPr>
              <a:t>金融負債</a:t>
            </a:r>
            <a:endParaRPr kumimoji="0" lang="en-US" altLang="zh-TW" sz="2500" dirty="0">
              <a:solidFill>
                <a:prstClr val="white"/>
              </a:solidFill>
              <a:latin typeface="Calibri" pitchFamily="34" charset="0"/>
              <a:ea typeface="標楷體" pitchFamily="65" charset="-120"/>
              <a:cs typeface="Arial Unicode MS" pitchFamily="34" charset="-122"/>
            </a:endParaRPr>
          </a:p>
        </p:txBody>
      </p:sp>
      <p:sp>
        <p:nvSpPr>
          <p:cNvPr id="6" name="矩形 5"/>
          <p:cNvSpPr/>
          <p:nvPr/>
        </p:nvSpPr>
        <p:spPr>
          <a:xfrm>
            <a:off x="457962" y="2458234"/>
            <a:ext cx="2928958" cy="1071570"/>
          </a:xfrm>
          <a:prstGeom prst="rect">
            <a:avLst/>
          </a:prstGeom>
        </p:spPr>
        <p:style>
          <a:lnRef idx="0">
            <a:schemeClr val="accent3"/>
          </a:lnRef>
          <a:fillRef idx="3">
            <a:schemeClr val="accent3"/>
          </a:fillRef>
          <a:effectRef idx="3">
            <a:schemeClr val="accent3"/>
          </a:effectRef>
          <a:fontRef idx="minor">
            <a:schemeClr val="lt1"/>
          </a:fontRef>
        </p:style>
        <p:txBody>
          <a:bodyPr lIns="90639" tIns="45318" rIns="90639" bIns="45318" anchor="ctr"/>
          <a:lstStyle/>
          <a:p>
            <a:pPr algn="ctr" eaLnBrk="0" hangingPunct="0">
              <a:defRPr/>
            </a:pPr>
            <a:r>
              <a:rPr kumimoji="0" lang="zh-TW" altLang="en-US" sz="2500" dirty="0">
                <a:solidFill>
                  <a:schemeClr val="tx1"/>
                </a:solidFill>
                <a:latin typeface="Calibri" pitchFamily="34" charset="0"/>
                <a:ea typeface="標楷體" pitchFamily="65" charset="-120"/>
                <a:cs typeface="Arial" pitchFamily="34" charset="0"/>
              </a:rPr>
              <a:t>透過損益按公平價值衡量</a:t>
            </a:r>
            <a:r>
              <a:rPr kumimoji="0" lang="en-US" altLang="zh-TW" sz="2500" dirty="0">
                <a:solidFill>
                  <a:schemeClr val="tx1"/>
                </a:solidFill>
                <a:latin typeface="Calibri" pitchFamily="34" charset="0"/>
                <a:ea typeface="標楷體" pitchFamily="65" charset="-120"/>
                <a:cs typeface="Arial" pitchFamily="34" charset="0"/>
              </a:rPr>
              <a:t>(FVTPL)</a:t>
            </a:r>
          </a:p>
        </p:txBody>
      </p:sp>
      <p:sp>
        <p:nvSpPr>
          <p:cNvPr id="8" name="矩形 7"/>
          <p:cNvSpPr/>
          <p:nvPr/>
        </p:nvSpPr>
        <p:spPr>
          <a:xfrm>
            <a:off x="3601234" y="2458234"/>
            <a:ext cx="2071702" cy="1071570"/>
          </a:xfrm>
          <a:prstGeom prst="rect">
            <a:avLst/>
          </a:prstGeom>
        </p:spPr>
        <p:style>
          <a:lnRef idx="0">
            <a:schemeClr val="accent2"/>
          </a:lnRef>
          <a:fillRef idx="3">
            <a:schemeClr val="accent2"/>
          </a:fillRef>
          <a:effectRef idx="3">
            <a:schemeClr val="accent2"/>
          </a:effectRef>
          <a:fontRef idx="minor">
            <a:schemeClr val="lt1"/>
          </a:fontRef>
        </p:style>
        <p:txBody>
          <a:bodyPr lIns="90639" tIns="45318" rIns="90639" bIns="45318" anchor="ctr"/>
          <a:lstStyle/>
          <a:p>
            <a:pPr algn="ctr" eaLnBrk="0" hangingPunct="0">
              <a:defRPr/>
            </a:pPr>
            <a:r>
              <a:rPr kumimoji="0" lang="zh-TW" altLang="en-US" sz="2500" dirty="0">
                <a:solidFill>
                  <a:sysClr val="windowText" lastClr="000000"/>
                </a:solidFill>
                <a:latin typeface="Calibri" pitchFamily="34" charset="0"/>
                <a:ea typeface="標楷體" pitchFamily="65" charset="-120"/>
                <a:cs typeface="Arial" pitchFamily="34" charset="0"/>
              </a:rPr>
              <a:t>以攤銷後成本衡量</a:t>
            </a:r>
            <a:endParaRPr kumimoji="0" lang="en-US" altLang="zh-TW" sz="2500" dirty="0">
              <a:solidFill>
                <a:sysClr val="windowText" lastClr="000000"/>
              </a:solidFill>
              <a:latin typeface="Calibri" pitchFamily="34" charset="0"/>
              <a:ea typeface="標楷體" pitchFamily="65" charset="-120"/>
              <a:cs typeface="Arial" pitchFamily="34" charset="0"/>
            </a:endParaRPr>
          </a:p>
        </p:txBody>
      </p:sp>
      <p:sp>
        <p:nvSpPr>
          <p:cNvPr id="9" name="矩形 8"/>
          <p:cNvSpPr/>
          <p:nvPr/>
        </p:nvSpPr>
        <p:spPr>
          <a:xfrm>
            <a:off x="5887250" y="2458234"/>
            <a:ext cx="2071702" cy="1071570"/>
          </a:xfrm>
          <a:prstGeom prst="rect">
            <a:avLst/>
          </a:prstGeom>
        </p:spPr>
        <p:style>
          <a:lnRef idx="0">
            <a:schemeClr val="accent2"/>
          </a:lnRef>
          <a:fillRef idx="3">
            <a:schemeClr val="accent2"/>
          </a:fillRef>
          <a:effectRef idx="3">
            <a:schemeClr val="accent2"/>
          </a:effectRef>
          <a:fontRef idx="minor">
            <a:schemeClr val="lt1"/>
          </a:fontRef>
        </p:style>
        <p:txBody>
          <a:bodyPr lIns="90639" tIns="45318" rIns="90639" bIns="45318" anchor="ctr"/>
          <a:lstStyle/>
          <a:p>
            <a:pPr algn="ctr" eaLnBrk="0" hangingPunct="0">
              <a:defRPr/>
            </a:pPr>
            <a:r>
              <a:rPr kumimoji="0" lang="zh-TW" altLang="en-US" sz="2500" dirty="0">
                <a:solidFill>
                  <a:sysClr val="windowText" lastClr="000000"/>
                </a:solidFill>
                <a:latin typeface="Calibri" pitchFamily="34" charset="0"/>
                <a:ea typeface="標楷體" pitchFamily="65" charset="-120"/>
                <a:cs typeface="Arial" pitchFamily="34" charset="0"/>
              </a:rPr>
              <a:t>其他</a:t>
            </a:r>
            <a:endParaRPr kumimoji="0" lang="en-US" altLang="zh-TW" sz="2500" dirty="0">
              <a:solidFill>
                <a:sysClr val="windowText" lastClr="000000"/>
              </a:solidFill>
              <a:latin typeface="Calibri" pitchFamily="34" charset="0"/>
              <a:ea typeface="標楷體" pitchFamily="65" charset="-120"/>
              <a:cs typeface="Arial" pitchFamily="34" charset="0"/>
            </a:endParaRPr>
          </a:p>
        </p:txBody>
      </p:sp>
      <p:sp>
        <p:nvSpPr>
          <p:cNvPr id="10" name="矩形 9"/>
          <p:cNvSpPr/>
          <p:nvPr/>
        </p:nvSpPr>
        <p:spPr>
          <a:xfrm>
            <a:off x="242949" y="4173538"/>
            <a:ext cx="1785937" cy="1071562"/>
          </a:xfrm>
          <a:prstGeom prst="rect">
            <a:avLst/>
          </a:prstGeom>
        </p:spPr>
        <p:style>
          <a:lnRef idx="1">
            <a:schemeClr val="accent1"/>
          </a:lnRef>
          <a:fillRef idx="2">
            <a:schemeClr val="accent1"/>
          </a:fillRef>
          <a:effectRef idx="1">
            <a:schemeClr val="accent1"/>
          </a:effectRef>
          <a:fontRef idx="minor">
            <a:schemeClr val="dk1"/>
          </a:fontRef>
        </p:style>
        <p:txBody>
          <a:bodyPr lIns="90639" tIns="45318" rIns="90639" bIns="45318" anchor="ctr"/>
          <a:lstStyle/>
          <a:p>
            <a:pPr algn="ctr" eaLnBrk="0" hangingPunct="0">
              <a:defRPr/>
            </a:pPr>
            <a:r>
              <a:rPr kumimoji="0" lang="zh-TW" altLang="en-US" sz="2500" dirty="0">
                <a:solidFill>
                  <a:sysClr val="windowText" lastClr="000000"/>
                </a:solidFill>
                <a:latin typeface="Calibri" pitchFamily="34" charset="0"/>
                <a:ea typeface="標楷體" pitchFamily="65" charset="-120"/>
                <a:cs typeface="Arial" pitchFamily="34" charset="0"/>
              </a:rPr>
              <a:t>持有供交易</a:t>
            </a:r>
            <a:endParaRPr kumimoji="0" lang="en-US" altLang="zh-TW" sz="2500" dirty="0">
              <a:solidFill>
                <a:sysClr val="windowText" lastClr="000000"/>
              </a:solidFill>
              <a:latin typeface="Calibri" pitchFamily="34" charset="0"/>
              <a:ea typeface="標楷體" pitchFamily="65" charset="-120"/>
              <a:cs typeface="Arial" pitchFamily="34" charset="0"/>
            </a:endParaRPr>
          </a:p>
        </p:txBody>
      </p:sp>
      <p:sp>
        <p:nvSpPr>
          <p:cNvPr id="11" name="矩形 10"/>
          <p:cNvSpPr/>
          <p:nvPr/>
        </p:nvSpPr>
        <p:spPr>
          <a:xfrm>
            <a:off x="2171700" y="4173538"/>
            <a:ext cx="1643063" cy="1071562"/>
          </a:xfrm>
          <a:prstGeom prst="rect">
            <a:avLst/>
          </a:prstGeom>
        </p:spPr>
        <p:style>
          <a:lnRef idx="1">
            <a:schemeClr val="accent1"/>
          </a:lnRef>
          <a:fillRef idx="2">
            <a:schemeClr val="accent1"/>
          </a:fillRef>
          <a:effectRef idx="1">
            <a:schemeClr val="accent1"/>
          </a:effectRef>
          <a:fontRef idx="minor">
            <a:schemeClr val="dk1"/>
          </a:fontRef>
        </p:style>
        <p:txBody>
          <a:bodyPr lIns="90639" tIns="45318" rIns="90639" bIns="45318" anchor="ctr"/>
          <a:lstStyle/>
          <a:p>
            <a:pPr algn="ctr" eaLnBrk="0" hangingPunct="0">
              <a:defRPr/>
            </a:pPr>
            <a:r>
              <a:rPr kumimoji="0" lang="zh-TW" altLang="en-US" sz="2500" dirty="0">
                <a:solidFill>
                  <a:sysClr val="windowText" lastClr="000000"/>
                </a:solidFill>
                <a:latin typeface="Calibri" pitchFamily="34" charset="0"/>
                <a:ea typeface="標楷體" pitchFamily="65" charset="-120"/>
                <a:cs typeface="Arial" pitchFamily="34" charset="0"/>
              </a:rPr>
              <a:t>原始認列進行指定</a:t>
            </a:r>
            <a:endParaRPr kumimoji="0" lang="en-US" altLang="zh-TW" sz="2500" dirty="0">
              <a:solidFill>
                <a:sysClr val="windowText" lastClr="000000"/>
              </a:solidFill>
              <a:latin typeface="Calibri" pitchFamily="34" charset="0"/>
              <a:ea typeface="標楷體" pitchFamily="65" charset="-120"/>
              <a:cs typeface="Arial" pitchFamily="34" charset="0"/>
            </a:endParaRPr>
          </a:p>
        </p:txBody>
      </p:sp>
      <p:sp>
        <p:nvSpPr>
          <p:cNvPr id="12" name="橢圓 11"/>
          <p:cNvSpPr/>
          <p:nvPr/>
        </p:nvSpPr>
        <p:spPr>
          <a:xfrm>
            <a:off x="671574" y="5816662"/>
            <a:ext cx="2714625" cy="857251"/>
          </a:xfrm>
          <a:prstGeom prst="ellipse">
            <a:avLst/>
          </a:prstGeom>
        </p:spPr>
        <p:style>
          <a:lnRef idx="1">
            <a:schemeClr val="accent1"/>
          </a:lnRef>
          <a:fillRef idx="2">
            <a:schemeClr val="accent1"/>
          </a:fillRef>
          <a:effectRef idx="1">
            <a:schemeClr val="accent1"/>
          </a:effectRef>
          <a:fontRef idx="minor">
            <a:schemeClr val="dk1"/>
          </a:fontRef>
        </p:style>
        <p:txBody>
          <a:bodyPr lIns="90639" tIns="45318" rIns="90639" bIns="45318" anchor="ctr"/>
          <a:lstStyle/>
          <a:p>
            <a:pPr algn="ctr">
              <a:defRPr/>
            </a:pPr>
            <a:r>
              <a:rPr kumimoji="0" lang="en-US" altLang="zh-TW" sz="2500" dirty="0">
                <a:solidFill>
                  <a:prstClr val="black"/>
                </a:solidFill>
                <a:latin typeface="Calibri" pitchFamily="34" charset="0"/>
                <a:ea typeface="標楷體" pitchFamily="65" charset="-120"/>
                <a:cs typeface="Arial" pitchFamily="34" charset="0"/>
              </a:rPr>
              <a:t>FVTPL</a:t>
            </a:r>
            <a:endParaRPr kumimoji="0" lang="zh-TW" altLang="en-US" sz="2500" dirty="0">
              <a:solidFill>
                <a:prstClr val="black"/>
              </a:solidFill>
              <a:latin typeface="Calibri" pitchFamily="34" charset="0"/>
              <a:ea typeface="標楷體" pitchFamily="65" charset="-120"/>
            </a:endParaRPr>
          </a:p>
        </p:txBody>
      </p:sp>
      <p:sp>
        <p:nvSpPr>
          <p:cNvPr id="13" name="橢圓 12"/>
          <p:cNvSpPr/>
          <p:nvPr/>
        </p:nvSpPr>
        <p:spPr>
          <a:xfrm>
            <a:off x="4386263" y="4173599"/>
            <a:ext cx="2430462" cy="857251"/>
          </a:xfrm>
          <a:prstGeom prst="ellipse">
            <a:avLst/>
          </a:prstGeom>
        </p:spPr>
        <p:style>
          <a:lnRef idx="1">
            <a:schemeClr val="accent2"/>
          </a:lnRef>
          <a:fillRef idx="2">
            <a:schemeClr val="accent2"/>
          </a:fillRef>
          <a:effectRef idx="1">
            <a:schemeClr val="accent2"/>
          </a:effectRef>
          <a:fontRef idx="minor">
            <a:schemeClr val="dk1"/>
          </a:fontRef>
        </p:style>
        <p:txBody>
          <a:bodyPr lIns="90639" tIns="45318" rIns="90639" bIns="45318" anchor="ctr"/>
          <a:lstStyle/>
          <a:p>
            <a:pPr algn="ctr">
              <a:defRPr/>
            </a:pPr>
            <a:r>
              <a:rPr kumimoji="0" lang="zh-TW" altLang="en-US" sz="2500" dirty="0">
                <a:solidFill>
                  <a:prstClr val="black"/>
                </a:solidFill>
                <a:latin typeface="Calibri" pitchFamily="34" charset="0"/>
                <a:ea typeface="標楷體" pitchFamily="65" charset="-120"/>
              </a:rPr>
              <a:t>攤銷後成本</a:t>
            </a:r>
          </a:p>
        </p:txBody>
      </p:sp>
      <p:cxnSp>
        <p:nvCxnSpPr>
          <p:cNvPr id="17" name="肘形接點 16"/>
          <p:cNvCxnSpPr>
            <a:stCxn id="5" idx="2"/>
          </p:cNvCxnSpPr>
          <p:nvPr/>
        </p:nvCxnSpPr>
        <p:spPr>
          <a:xfrm rot="5400000">
            <a:off x="2851151" y="957262"/>
            <a:ext cx="571500" cy="2428875"/>
          </a:xfrm>
          <a:prstGeom prst="bentConnector3">
            <a:avLst>
              <a:gd name="adj1" fmla="val 50000"/>
            </a:avLst>
          </a:prstGeom>
          <a:ln/>
        </p:spPr>
        <p:style>
          <a:lnRef idx="2">
            <a:schemeClr val="dk1"/>
          </a:lnRef>
          <a:fillRef idx="0">
            <a:schemeClr val="dk1"/>
          </a:fillRef>
          <a:effectRef idx="1">
            <a:schemeClr val="dk1"/>
          </a:effectRef>
          <a:fontRef idx="minor">
            <a:schemeClr val="tx1"/>
          </a:fontRef>
        </p:style>
      </p:cxnSp>
      <p:cxnSp>
        <p:nvCxnSpPr>
          <p:cNvPr id="18" name="肘形接點 17"/>
          <p:cNvCxnSpPr>
            <a:stCxn id="5" idx="2"/>
          </p:cNvCxnSpPr>
          <p:nvPr/>
        </p:nvCxnSpPr>
        <p:spPr>
          <a:xfrm rot="16200000" flipH="1">
            <a:off x="4208463" y="2028824"/>
            <a:ext cx="571500" cy="285750"/>
          </a:xfrm>
          <a:prstGeom prst="bentConnector3">
            <a:avLst>
              <a:gd name="adj1" fmla="val 50000"/>
            </a:avLst>
          </a:prstGeom>
          <a:ln/>
        </p:spPr>
        <p:style>
          <a:lnRef idx="2">
            <a:schemeClr val="dk1"/>
          </a:lnRef>
          <a:fillRef idx="0">
            <a:schemeClr val="dk1"/>
          </a:fillRef>
          <a:effectRef idx="1">
            <a:schemeClr val="dk1"/>
          </a:effectRef>
          <a:fontRef idx="minor">
            <a:schemeClr val="tx1"/>
          </a:fontRef>
        </p:style>
      </p:cxnSp>
      <p:cxnSp>
        <p:nvCxnSpPr>
          <p:cNvPr id="21" name="肘形接點 20"/>
          <p:cNvCxnSpPr>
            <a:stCxn id="5" idx="2"/>
          </p:cNvCxnSpPr>
          <p:nvPr/>
        </p:nvCxnSpPr>
        <p:spPr>
          <a:xfrm rot="16200000" flipH="1">
            <a:off x="5351463" y="885887"/>
            <a:ext cx="571500" cy="2571749"/>
          </a:xfrm>
          <a:prstGeom prst="bentConnector3">
            <a:avLst>
              <a:gd name="adj1" fmla="val 50000"/>
            </a:avLst>
          </a:prstGeom>
          <a:ln/>
        </p:spPr>
        <p:style>
          <a:lnRef idx="2">
            <a:schemeClr val="dk1"/>
          </a:lnRef>
          <a:fillRef idx="0">
            <a:schemeClr val="dk1"/>
          </a:fillRef>
          <a:effectRef idx="1">
            <a:schemeClr val="dk1"/>
          </a:effectRef>
          <a:fontRef idx="minor">
            <a:schemeClr val="tx1"/>
          </a:fontRef>
        </p:style>
      </p:cxnSp>
      <p:cxnSp>
        <p:nvCxnSpPr>
          <p:cNvPr id="27" name="肘形接點 26"/>
          <p:cNvCxnSpPr>
            <a:endCxn id="10" idx="0"/>
          </p:cNvCxnSpPr>
          <p:nvPr/>
        </p:nvCxnSpPr>
        <p:spPr>
          <a:xfrm rot="5400000">
            <a:off x="1207299" y="3458431"/>
            <a:ext cx="644525" cy="785813"/>
          </a:xfrm>
          <a:prstGeom prst="bentConnector3">
            <a:avLst>
              <a:gd name="adj1" fmla="val 50000"/>
            </a:avLst>
          </a:prstGeom>
          <a:ln/>
        </p:spPr>
        <p:style>
          <a:lnRef idx="2">
            <a:schemeClr val="dk1"/>
          </a:lnRef>
          <a:fillRef idx="0">
            <a:schemeClr val="dk1"/>
          </a:fillRef>
          <a:effectRef idx="1">
            <a:schemeClr val="dk1"/>
          </a:effectRef>
          <a:fontRef idx="minor">
            <a:schemeClr val="tx1"/>
          </a:fontRef>
        </p:style>
      </p:cxnSp>
      <p:cxnSp>
        <p:nvCxnSpPr>
          <p:cNvPr id="30" name="肘形接點 29"/>
          <p:cNvCxnSpPr>
            <a:endCxn id="11" idx="0"/>
          </p:cNvCxnSpPr>
          <p:nvPr/>
        </p:nvCxnSpPr>
        <p:spPr>
          <a:xfrm rot="16200000" flipH="1">
            <a:off x="2135982" y="3315495"/>
            <a:ext cx="644525" cy="1071563"/>
          </a:xfrm>
          <a:prstGeom prst="bentConnector3">
            <a:avLst>
              <a:gd name="adj1" fmla="val 50000"/>
            </a:avLst>
          </a:prstGeom>
          <a:ln/>
        </p:spPr>
        <p:style>
          <a:lnRef idx="2">
            <a:schemeClr val="dk1"/>
          </a:lnRef>
          <a:fillRef idx="0">
            <a:schemeClr val="dk1"/>
          </a:fillRef>
          <a:effectRef idx="1">
            <a:schemeClr val="dk1"/>
          </a:effectRef>
          <a:fontRef idx="minor">
            <a:schemeClr val="tx1"/>
          </a:fontRef>
        </p:style>
      </p:cxnSp>
      <p:cxnSp>
        <p:nvCxnSpPr>
          <p:cNvPr id="33" name="肘形接點 32"/>
          <p:cNvCxnSpPr>
            <a:stCxn id="10" idx="2"/>
            <a:endCxn id="12" idx="0"/>
          </p:cNvCxnSpPr>
          <p:nvPr/>
        </p:nvCxnSpPr>
        <p:spPr>
          <a:xfrm rot="16200000" flipH="1">
            <a:off x="1296988" y="5084766"/>
            <a:ext cx="571500" cy="892175"/>
          </a:xfrm>
          <a:prstGeom prst="bentConnector3">
            <a:avLst>
              <a:gd name="adj1" fmla="val 50000"/>
            </a:avLst>
          </a:prstGeom>
          <a:ln/>
        </p:spPr>
        <p:style>
          <a:lnRef idx="2">
            <a:schemeClr val="dk1"/>
          </a:lnRef>
          <a:fillRef idx="0">
            <a:schemeClr val="dk1"/>
          </a:fillRef>
          <a:effectRef idx="1">
            <a:schemeClr val="dk1"/>
          </a:effectRef>
          <a:fontRef idx="minor">
            <a:schemeClr val="tx1"/>
          </a:fontRef>
        </p:style>
      </p:cxnSp>
      <p:cxnSp>
        <p:nvCxnSpPr>
          <p:cNvPr id="36" name="肘形接點 35"/>
          <p:cNvCxnSpPr>
            <a:stCxn id="11" idx="2"/>
            <a:endCxn id="12" idx="0"/>
          </p:cNvCxnSpPr>
          <p:nvPr/>
        </p:nvCxnSpPr>
        <p:spPr>
          <a:xfrm rot="5400000">
            <a:off x="2225675" y="5048250"/>
            <a:ext cx="571500" cy="965200"/>
          </a:xfrm>
          <a:prstGeom prst="bentConnector3">
            <a:avLst>
              <a:gd name="adj1" fmla="val 50000"/>
            </a:avLst>
          </a:prstGeom>
          <a:ln>
            <a:headEnd type="none" w="med" len="med"/>
            <a:tailEnd type="arrow" w="med" len="med"/>
          </a:ln>
        </p:spPr>
        <p:style>
          <a:lnRef idx="2">
            <a:schemeClr val="dk1"/>
          </a:lnRef>
          <a:fillRef idx="0">
            <a:schemeClr val="dk1"/>
          </a:fillRef>
          <a:effectRef idx="1">
            <a:schemeClr val="dk1"/>
          </a:effectRef>
          <a:fontRef idx="minor">
            <a:schemeClr val="tx1"/>
          </a:fontRef>
        </p:style>
      </p:cxnSp>
      <p:cxnSp>
        <p:nvCxnSpPr>
          <p:cNvPr id="39" name="肘形接點 38"/>
          <p:cNvCxnSpPr>
            <a:endCxn id="13" idx="0"/>
          </p:cNvCxnSpPr>
          <p:nvPr/>
        </p:nvCxnSpPr>
        <p:spPr>
          <a:xfrm rot="16200000" flipH="1">
            <a:off x="4797425" y="3368677"/>
            <a:ext cx="644525" cy="965200"/>
          </a:xfrm>
          <a:prstGeom prst="bentConnector3">
            <a:avLst>
              <a:gd name="adj1" fmla="val 50000"/>
            </a:avLst>
          </a:prstGeom>
          <a:ln/>
        </p:spPr>
        <p:style>
          <a:lnRef idx="2">
            <a:schemeClr val="dk1"/>
          </a:lnRef>
          <a:fillRef idx="0">
            <a:schemeClr val="dk1"/>
          </a:fillRef>
          <a:effectRef idx="1">
            <a:schemeClr val="dk1"/>
          </a:effectRef>
          <a:fontRef idx="minor">
            <a:schemeClr val="tx1"/>
          </a:fontRef>
        </p:style>
      </p:cxnSp>
      <p:cxnSp>
        <p:nvCxnSpPr>
          <p:cNvPr id="41" name="肘形接點 40"/>
          <p:cNvCxnSpPr/>
          <p:nvPr/>
        </p:nvCxnSpPr>
        <p:spPr>
          <a:xfrm rot="16200000" flipH="1">
            <a:off x="7062787" y="3438526"/>
            <a:ext cx="644525" cy="965200"/>
          </a:xfrm>
          <a:prstGeom prst="bentConnector3">
            <a:avLst>
              <a:gd name="adj1" fmla="val 50000"/>
            </a:avLst>
          </a:prstGeom>
          <a:ln/>
        </p:spPr>
        <p:style>
          <a:lnRef idx="2">
            <a:schemeClr val="dk1"/>
          </a:lnRef>
          <a:fillRef idx="0">
            <a:schemeClr val="dk1"/>
          </a:fillRef>
          <a:effectRef idx="1">
            <a:schemeClr val="dk1"/>
          </a:effectRef>
          <a:fontRef idx="minor">
            <a:schemeClr val="tx1"/>
          </a:fontRef>
        </p:style>
      </p:cxnSp>
      <p:sp>
        <p:nvSpPr>
          <p:cNvPr id="43" name="橢圓 42"/>
          <p:cNvSpPr/>
          <p:nvPr/>
        </p:nvSpPr>
        <p:spPr>
          <a:xfrm>
            <a:off x="7118410" y="4319649"/>
            <a:ext cx="2430463" cy="857251"/>
          </a:xfrm>
          <a:prstGeom prst="ellipse">
            <a:avLst/>
          </a:prstGeom>
        </p:spPr>
        <p:style>
          <a:lnRef idx="1">
            <a:schemeClr val="accent2"/>
          </a:lnRef>
          <a:fillRef idx="2">
            <a:schemeClr val="accent2"/>
          </a:fillRef>
          <a:effectRef idx="1">
            <a:schemeClr val="accent2"/>
          </a:effectRef>
          <a:fontRef idx="minor">
            <a:schemeClr val="dk1"/>
          </a:fontRef>
        </p:style>
        <p:txBody>
          <a:bodyPr lIns="90639" tIns="45318" rIns="90639" bIns="45318" anchor="ctr"/>
          <a:lstStyle/>
          <a:p>
            <a:pPr algn="ctr">
              <a:defRPr/>
            </a:pPr>
            <a:r>
              <a:rPr kumimoji="0" lang="zh-TW" altLang="en-US" sz="2500" dirty="0">
                <a:solidFill>
                  <a:prstClr val="black"/>
                </a:solidFill>
                <a:latin typeface="Calibri" pitchFamily="34" charset="0"/>
                <a:ea typeface="標楷體" pitchFamily="65" charset="-120"/>
              </a:rPr>
              <a:t>依案例而定</a:t>
            </a:r>
          </a:p>
        </p:txBody>
      </p:sp>
    </p:spTree>
    <p:extLst>
      <p:ext uri="{BB962C8B-B14F-4D97-AF65-F5344CB8AC3E}">
        <p14:creationId xmlns:p14="http://schemas.microsoft.com/office/powerpoint/2010/main" val="42134067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tint val="75000"/>
                  </a:prstClr>
                </a:solidFill>
              </a:rPr>
              <a:pPr>
                <a:defRPr/>
              </a:pPr>
              <a:t>46</a:t>
            </a:fld>
            <a:endParaRPr lang="en-US" altLang="zh-TW">
              <a:solidFill>
                <a:prstClr val="black">
                  <a:tint val="75000"/>
                </a:prstClr>
              </a:solidFill>
            </a:endParaRPr>
          </a:p>
        </p:txBody>
      </p:sp>
      <p:graphicFrame>
        <p:nvGraphicFramePr>
          <p:cNvPr id="7" name="內容版面配置區 6"/>
          <p:cNvGraphicFramePr>
            <a:graphicFrameLocks noGrp="1"/>
          </p:cNvGraphicFramePr>
          <p:nvPr>
            <p:ph idx="1"/>
            <p:extLst>
              <p:ext uri="{D42A27DB-BD31-4B8C-83A1-F6EECF244321}">
                <p14:modId xmlns:p14="http://schemas.microsoft.com/office/powerpoint/2010/main" val="810395080"/>
              </p:ext>
            </p:extLst>
          </p:nvPr>
        </p:nvGraphicFramePr>
        <p:xfrm>
          <a:off x="277470" y="177146"/>
          <a:ext cx="4159852" cy="7098078"/>
        </p:xfrm>
        <a:graphic>
          <a:graphicData uri="http://schemas.openxmlformats.org/drawingml/2006/table">
            <a:tbl>
              <a:tblPr firstRow="1">
                <a:tableStyleId>{7DF18680-E054-41AD-8BC1-D1AEF772440D}</a:tableStyleId>
              </a:tblPr>
              <a:tblGrid>
                <a:gridCol w="4159852"/>
              </a:tblGrid>
              <a:tr h="431888">
                <a:tc>
                  <a:txBody>
                    <a:bodyPr/>
                    <a:lstStyle/>
                    <a:p>
                      <a:pPr>
                        <a:lnSpc>
                          <a:spcPct val="100000"/>
                        </a:lnSpc>
                        <a:spcAft>
                          <a:spcPts val="0"/>
                        </a:spcAft>
                      </a:pPr>
                      <a:r>
                        <a:rPr lang="en-US" altLang="zh-TW" sz="2800" b="1" kern="100" dirty="0" smtClean="0">
                          <a:effectLst/>
                          <a:latin typeface="+mn-lt"/>
                          <a:ea typeface="微軟正黑體" pitchFamily="34" charset="-120"/>
                        </a:rPr>
                        <a:t>Under</a:t>
                      </a:r>
                      <a:r>
                        <a:rPr lang="en-US" altLang="zh-TW" sz="2800" b="1" kern="100" baseline="0" dirty="0" smtClean="0">
                          <a:effectLst/>
                          <a:latin typeface="+mn-lt"/>
                          <a:ea typeface="微軟正黑體" pitchFamily="34" charset="-120"/>
                        </a:rPr>
                        <a:t> </a:t>
                      </a:r>
                      <a:r>
                        <a:rPr lang="en-US" altLang="zh-TW" sz="2800" b="1" kern="100" dirty="0" smtClean="0">
                          <a:effectLst/>
                          <a:latin typeface="+mn-lt"/>
                          <a:ea typeface="微軟正黑體" pitchFamily="34" charset="-120"/>
                        </a:rPr>
                        <a:t>IAS</a:t>
                      </a:r>
                      <a:r>
                        <a:rPr lang="en-US" altLang="zh-TW" sz="2800" b="1" kern="100" baseline="0" dirty="0" smtClean="0">
                          <a:effectLst/>
                          <a:latin typeface="+mn-lt"/>
                          <a:ea typeface="微軟正黑體" pitchFamily="34" charset="-120"/>
                        </a:rPr>
                        <a:t> 39 </a:t>
                      </a:r>
                      <a:endParaRPr lang="zh-TW" sz="2800" b="1" kern="100" dirty="0">
                        <a:effectLst/>
                        <a:latin typeface="+mn-lt"/>
                        <a:ea typeface="微軟正黑體" pitchFamily="34" charset="-120"/>
                      </a:endParaRPr>
                    </a:p>
                  </a:txBody>
                  <a:tcPr marL="0" marR="0" marT="0" marB="0" anchor="b"/>
                </a:tc>
              </a:tr>
              <a:tr h="243840">
                <a:tc>
                  <a:txBody>
                    <a:bodyPr/>
                    <a:lstStyle/>
                    <a:p>
                      <a:pPr marL="139700" indent="-139700">
                        <a:spcAft>
                          <a:spcPts val="0"/>
                        </a:spcAft>
                      </a:pPr>
                      <a:r>
                        <a:rPr lang="zh-TW" sz="1600" kern="100" dirty="0">
                          <a:effectLst/>
                          <a:latin typeface="Book Antiqua"/>
                          <a:ea typeface="標楷體"/>
                          <a:cs typeface="Times New Roman"/>
                        </a:rPr>
                        <a:t>流動資產</a:t>
                      </a:r>
                    </a:p>
                  </a:txBody>
                  <a:tcPr marL="17780" marR="17780" marT="0" marB="0"/>
                </a:tc>
              </a:tr>
              <a:tr h="243840">
                <a:tc>
                  <a:txBody>
                    <a:bodyPr/>
                    <a:lstStyle/>
                    <a:p>
                      <a:pPr marL="419100" indent="-139700">
                        <a:spcAft>
                          <a:spcPts val="0"/>
                        </a:spcAft>
                      </a:pPr>
                      <a:r>
                        <a:rPr lang="zh-TW" sz="1600" kern="100" dirty="0">
                          <a:effectLst/>
                          <a:latin typeface="Book Antiqua"/>
                          <a:ea typeface="標楷體"/>
                          <a:cs typeface="Times New Roman"/>
                        </a:rPr>
                        <a:t>現金及約當</a:t>
                      </a:r>
                      <a:r>
                        <a:rPr lang="zh-TW" sz="1600" kern="100" dirty="0" smtClean="0">
                          <a:effectLst/>
                          <a:latin typeface="Book Antiqua"/>
                          <a:ea typeface="標楷體"/>
                          <a:cs typeface="Times New Roman"/>
                        </a:rPr>
                        <a:t>現金</a:t>
                      </a:r>
                      <a:endParaRPr lang="zh-TW" sz="1600" kern="100" dirty="0">
                        <a:effectLst/>
                        <a:latin typeface="Book Antiqua"/>
                        <a:ea typeface="標楷體"/>
                        <a:cs typeface="Times New Roman"/>
                      </a:endParaRPr>
                    </a:p>
                  </a:txBody>
                  <a:tcPr marL="17780" marR="17780" marT="0" marB="0"/>
                </a:tc>
              </a:tr>
              <a:tr h="487680">
                <a:tc>
                  <a:txBody>
                    <a:bodyPr/>
                    <a:lstStyle/>
                    <a:p>
                      <a:pPr marL="419100" indent="-139700">
                        <a:spcAft>
                          <a:spcPts val="0"/>
                        </a:spcAft>
                      </a:pPr>
                      <a:r>
                        <a:rPr lang="zh-TW" sz="1600" b="0" kern="100" dirty="0">
                          <a:solidFill>
                            <a:schemeClr val="tx1"/>
                          </a:solidFill>
                          <a:effectLst/>
                          <a:latin typeface="Book Antiqua"/>
                          <a:ea typeface="標楷體"/>
                          <a:cs typeface="Times New Roman"/>
                        </a:rPr>
                        <a:t>透過損益按公允價值衡量之金融資產－流動</a:t>
                      </a:r>
                    </a:p>
                  </a:txBody>
                  <a:tcPr marL="17780" marR="17780" marT="0" marB="0"/>
                </a:tc>
              </a:tr>
              <a:tr h="243840">
                <a:tc>
                  <a:txBody>
                    <a:bodyPr/>
                    <a:lstStyle/>
                    <a:p>
                      <a:pPr marL="419100" indent="-139700">
                        <a:spcAft>
                          <a:spcPts val="0"/>
                        </a:spcAft>
                      </a:pPr>
                      <a:r>
                        <a:rPr lang="zh-TW" sz="1600" kern="100" dirty="0">
                          <a:solidFill>
                            <a:srgbClr val="FF0000"/>
                          </a:solidFill>
                          <a:effectLst/>
                          <a:latin typeface="Book Antiqua"/>
                          <a:ea typeface="標楷體"/>
                          <a:cs typeface="Times New Roman"/>
                        </a:rPr>
                        <a:t>備供出售金融資產－流動</a:t>
                      </a:r>
                    </a:p>
                  </a:txBody>
                  <a:tcPr marL="17780" marR="17780" marT="0" marB="0"/>
                </a:tc>
              </a:tr>
              <a:tr h="243840">
                <a:tc>
                  <a:txBody>
                    <a:bodyPr/>
                    <a:lstStyle/>
                    <a:p>
                      <a:pPr marL="419100" indent="-139700">
                        <a:spcAft>
                          <a:spcPts val="0"/>
                        </a:spcAft>
                      </a:pPr>
                      <a:r>
                        <a:rPr lang="zh-TW" sz="1600" kern="100" dirty="0">
                          <a:solidFill>
                            <a:srgbClr val="FF0000"/>
                          </a:solidFill>
                          <a:effectLst/>
                          <a:latin typeface="Book Antiqua"/>
                          <a:ea typeface="標楷體"/>
                          <a:cs typeface="Times New Roman"/>
                        </a:rPr>
                        <a:t>持有至到期日金融資產－流動</a:t>
                      </a:r>
                    </a:p>
                  </a:txBody>
                  <a:tcPr marL="17780" marR="17780" marT="0" marB="0"/>
                </a:tc>
              </a:tr>
              <a:tr h="243840">
                <a:tc>
                  <a:txBody>
                    <a:bodyPr/>
                    <a:lstStyle/>
                    <a:p>
                      <a:pPr marL="419100" indent="-139700">
                        <a:spcAft>
                          <a:spcPts val="0"/>
                        </a:spcAft>
                      </a:pPr>
                      <a:r>
                        <a:rPr lang="zh-TW" sz="1600" kern="100">
                          <a:effectLst/>
                          <a:latin typeface="Book Antiqua"/>
                          <a:ea typeface="標楷體"/>
                          <a:cs typeface="Times New Roman"/>
                        </a:rPr>
                        <a:t>避險之衍生金融資產－流動</a:t>
                      </a:r>
                    </a:p>
                  </a:txBody>
                  <a:tcPr marL="17780" marR="17780" marT="0" marB="0"/>
                </a:tc>
              </a:tr>
              <a:tr h="243840">
                <a:tc>
                  <a:txBody>
                    <a:bodyPr/>
                    <a:lstStyle/>
                    <a:p>
                      <a:pPr marL="419100" indent="-139700">
                        <a:spcAft>
                          <a:spcPts val="0"/>
                        </a:spcAft>
                      </a:pPr>
                      <a:r>
                        <a:rPr lang="zh-TW" sz="1600" kern="100" dirty="0">
                          <a:solidFill>
                            <a:srgbClr val="FF0000"/>
                          </a:solidFill>
                          <a:effectLst/>
                          <a:latin typeface="Book Antiqua"/>
                          <a:ea typeface="標楷體"/>
                          <a:cs typeface="Times New Roman"/>
                        </a:rPr>
                        <a:t>以成本衡量之金融資產－流動</a:t>
                      </a:r>
                    </a:p>
                  </a:txBody>
                  <a:tcPr marL="17780" marR="17780" marT="0" marB="0"/>
                </a:tc>
              </a:tr>
              <a:tr h="243840">
                <a:tc>
                  <a:txBody>
                    <a:bodyPr/>
                    <a:lstStyle/>
                    <a:p>
                      <a:pPr marL="419100" indent="-139700">
                        <a:spcAft>
                          <a:spcPts val="0"/>
                        </a:spcAft>
                      </a:pPr>
                      <a:r>
                        <a:rPr lang="zh-TW" sz="1600" kern="100" dirty="0">
                          <a:effectLst/>
                          <a:latin typeface="Book Antiqua"/>
                          <a:ea typeface="標楷體"/>
                          <a:cs typeface="Times New Roman"/>
                        </a:rPr>
                        <a:t>無活絡市場之債券投資－流動</a:t>
                      </a:r>
                    </a:p>
                  </a:txBody>
                  <a:tcPr marL="17780" marR="17780" marT="0" marB="0"/>
                </a:tc>
              </a:tr>
              <a:tr h="487680">
                <a:tc>
                  <a:txBody>
                    <a:bodyPr/>
                    <a:lstStyle/>
                    <a:p>
                      <a:pPr marL="419100" indent="-139700">
                        <a:spcAft>
                          <a:spcPts val="0"/>
                        </a:spcAft>
                      </a:pPr>
                      <a:r>
                        <a:rPr lang="zh-TW" sz="1600" kern="100" dirty="0">
                          <a:effectLst/>
                          <a:latin typeface="Book Antiqua"/>
                          <a:ea typeface="標楷體"/>
                          <a:cs typeface="Times New Roman"/>
                        </a:rPr>
                        <a:t>應收票據－關係</a:t>
                      </a:r>
                      <a:r>
                        <a:rPr lang="zh-TW" sz="1600" kern="100" dirty="0" smtClean="0">
                          <a:effectLst/>
                          <a:latin typeface="Book Antiqua"/>
                          <a:ea typeface="標楷體"/>
                          <a:cs typeface="Times New Roman"/>
                        </a:rPr>
                        <a:t>人</a:t>
                      </a:r>
                      <a:endParaRPr lang="en-US" altLang="zh-TW" sz="1600" kern="100" dirty="0" smtClean="0">
                        <a:effectLst/>
                        <a:latin typeface="Book Antiqua"/>
                        <a:ea typeface="標楷體"/>
                        <a:cs typeface="Times New Roman"/>
                      </a:endParaRPr>
                    </a:p>
                    <a:p>
                      <a:pPr marL="419100" indent="-139700">
                        <a:spcAft>
                          <a:spcPts val="0"/>
                        </a:spcAft>
                      </a:pPr>
                      <a:r>
                        <a:rPr lang="en-US" altLang="zh-TW" sz="1600" kern="100" dirty="0" smtClean="0">
                          <a:effectLst/>
                          <a:latin typeface="Book Antiqua"/>
                          <a:ea typeface="標楷體"/>
                          <a:cs typeface="Times New Roman"/>
                        </a:rPr>
                        <a:t>(</a:t>
                      </a:r>
                      <a:r>
                        <a:rPr lang="zh-TW" altLang="en-US" sz="1600" kern="100" dirty="0" smtClean="0">
                          <a:effectLst/>
                          <a:latin typeface="Book Antiqua"/>
                          <a:ea typeface="標楷體"/>
                          <a:cs typeface="Times New Roman"/>
                        </a:rPr>
                        <a:t>略</a:t>
                      </a:r>
                      <a:r>
                        <a:rPr lang="en-US" altLang="zh-TW" sz="1600" kern="100" dirty="0" smtClean="0">
                          <a:effectLst/>
                          <a:latin typeface="Book Antiqua"/>
                          <a:ea typeface="標楷體"/>
                          <a:cs typeface="Times New Roman"/>
                        </a:rPr>
                        <a:t>)</a:t>
                      </a:r>
                      <a:endParaRPr lang="zh-TW" sz="1600" kern="100" dirty="0">
                        <a:effectLst/>
                        <a:latin typeface="Book Antiqua"/>
                        <a:ea typeface="標楷體"/>
                        <a:cs typeface="Times New Roman"/>
                      </a:endParaRPr>
                    </a:p>
                  </a:txBody>
                  <a:tcPr marL="17780" marR="17780" marT="0" marB="0"/>
                </a:tc>
              </a:tr>
              <a:tr h="243840">
                <a:tc>
                  <a:txBody>
                    <a:bodyPr/>
                    <a:lstStyle/>
                    <a:p>
                      <a:pPr>
                        <a:lnSpc>
                          <a:spcPct val="100000"/>
                        </a:lnSpc>
                        <a:spcAft>
                          <a:spcPts val="0"/>
                        </a:spcAft>
                      </a:pPr>
                      <a:r>
                        <a:rPr lang="zh-TW" altLang="en-US" sz="1600" b="1" kern="100" dirty="0" smtClean="0">
                          <a:effectLst/>
                          <a:latin typeface="+mn-lt"/>
                          <a:ea typeface="標楷體" pitchFamily="65" charset="-120"/>
                        </a:rPr>
                        <a:t>非</a:t>
                      </a:r>
                      <a:r>
                        <a:rPr lang="zh-TW" sz="1600" b="1" kern="100" dirty="0" smtClean="0">
                          <a:effectLst/>
                          <a:latin typeface="+mn-lt"/>
                          <a:ea typeface="標楷體" pitchFamily="65" charset="-120"/>
                        </a:rPr>
                        <a:t>流動資產</a:t>
                      </a:r>
                      <a:endParaRPr lang="zh-TW" sz="1600" kern="100" dirty="0">
                        <a:effectLst/>
                        <a:latin typeface="+mn-lt"/>
                        <a:ea typeface="標楷體" pitchFamily="65" charset="-120"/>
                      </a:endParaRPr>
                    </a:p>
                  </a:txBody>
                  <a:tcPr marL="0" marR="0" marT="0" marB="0" anchor="b"/>
                </a:tc>
              </a:tr>
              <a:tr h="399770">
                <a:tc>
                  <a:txBody>
                    <a:bodyPr/>
                    <a:lstStyle/>
                    <a:p>
                      <a:pPr marL="144145" indent="-144145">
                        <a:lnSpc>
                          <a:spcPct val="100000"/>
                        </a:lnSpc>
                        <a:spcAft>
                          <a:spcPts val="0"/>
                        </a:spcAft>
                      </a:pPr>
                      <a:r>
                        <a:rPr lang="en-US" sz="1600" kern="100" dirty="0">
                          <a:effectLst/>
                          <a:latin typeface="標楷體"/>
                          <a:ea typeface="新細明體"/>
                        </a:rPr>
                        <a:t>  </a:t>
                      </a:r>
                      <a:r>
                        <a:rPr lang="zh-TW" sz="1600" kern="100" dirty="0">
                          <a:effectLst/>
                          <a:latin typeface="Times New Roman"/>
                          <a:ea typeface="標楷體"/>
                        </a:rPr>
                        <a:t>透過損益按公允價值衡量之金融資產</a:t>
                      </a:r>
                      <a:r>
                        <a:rPr lang="en-US" sz="1600" kern="100" dirty="0">
                          <a:effectLst/>
                          <a:latin typeface="Times New Roman"/>
                          <a:ea typeface="標楷體"/>
                        </a:rPr>
                        <a:t>-</a:t>
                      </a:r>
                      <a:r>
                        <a:rPr lang="zh-TW" sz="1600" kern="100" dirty="0">
                          <a:effectLst/>
                          <a:latin typeface="Times New Roman"/>
                          <a:ea typeface="標楷體"/>
                        </a:rPr>
                        <a:t>非流動</a:t>
                      </a:r>
                      <a:endParaRPr lang="zh-TW" sz="1600" kern="100" dirty="0">
                        <a:effectLst/>
                        <a:latin typeface="Times New Roman"/>
                        <a:ea typeface="新細明體"/>
                      </a:endParaRPr>
                    </a:p>
                  </a:txBody>
                  <a:tcPr marL="0" marR="0" marT="0" marB="0" anchor="b"/>
                </a:tc>
              </a:tr>
              <a:tr h="326503">
                <a:tc>
                  <a:txBody>
                    <a:bodyPr/>
                    <a:lstStyle/>
                    <a:p>
                      <a:pPr marL="144145" indent="-144145">
                        <a:lnSpc>
                          <a:spcPct val="100000"/>
                        </a:lnSpc>
                        <a:spcAft>
                          <a:spcPts val="0"/>
                        </a:spcAft>
                      </a:pPr>
                      <a:r>
                        <a:rPr lang="en-US" sz="1600" kern="100" dirty="0">
                          <a:solidFill>
                            <a:srgbClr val="FF0000"/>
                          </a:solidFill>
                          <a:effectLst/>
                          <a:latin typeface="標楷體"/>
                          <a:ea typeface="新細明體"/>
                        </a:rPr>
                        <a:t>  </a:t>
                      </a:r>
                      <a:r>
                        <a:rPr lang="zh-TW" sz="1600" kern="100" dirty="0">
                          <a:solidFill>
                            <a:srgbClr val="FF0000"/>
                          </a:solidFill>
                          <a:effectLst/>
                          <a:latin typeface="Times New Roman"/>
                          <a:ea typeface="標楷體"/>
                        </a:rPr>
                        <a:t>備供出售金融資產－非流動</a:t>
                      </a:r>
                      <a:endParaRPr lang="zh-TW" sz="1600" kern="100" dirty="0">
                        <a:solidFill>
                          <a:srgbClr val="FF0000"/>
                        </a:solidFill>
                        <a:effectLst/>
                        <a:latin typeface="Times New Roman"/>
                        <a:ea typeface="新細明體"/>
                      </a:endParaRPr>
                    </a:p>
                  </a:txBody>
                  <a:tcPr marL="0" marR="0" marT="0" marB="0" anchor="b"/>
                </a:tc>
              </a:tr>
              <a:tr h="330258">
                <a:tc>
                  <a:txBody>
                    <a:bodyPr/>
                    <a:lstStyle/>
                    <a:p>
                      <a:pPr marL="144145" indent="-144145">
                        <a:lnSpc>
                          <a:spcPct val="100000"/>
                        </a:lnSpc>
                        <a:spcAft>
                          <a:spcPts val="0"/>
                        </a:spcAft>
                      </a:pPr>
                      <a:r>
                        <a:rPr lang="en-US" sz="1600" kern="100" dirty="0">
                          <a:solidFill>
                            <a:srgbClr val="FF0000"/>
                          </a:solidFill>
                          <a:effectLst/>
                          <a:latin typeface="標楷體"/>
                          <a:ea typeface="新細明體"/>
                        </a:rPr>
                        <a:t>  </a:t>
                      </a:r>
                      <a:r>
                        <a:rPr lang="zh-TW" sz="1600" kern="100" dirty="0">
                          <a:solidFill>
                            <a:srgbClr val="FF0000"/>
                          </a:solidFill>
                          <a:effectLst/>
                          <a:latin typeface="Times New Roman"/>
                          <a:ea typeface="標楷體"/>
                        </a:rPr>
                        <a:t>持有至到期日金融資產－非流動</a:t>
                      </a:r>
                      <a:endParaRPr lang="zh-TW" sz="1600" kern="100" dirty="0">
                        <a:solidFill>
                          <a:srgbClr val="FF0000"/>
                        </a:solidFill>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effectLst/>
                          <a:latin typeface="標楷體"/>
                          <a:ea typeface="新細明體"/>
                        </a:rPr>
                        <a:t>  </a:t>
                      </a:r>
                      <a:r>
                        <a:rPr lang="zh-TW" sz="1600" kern="100" dirty="0">
                          <a:effectLst/>
                          <a:latin typeface="Times New Roman"/>
                          <a:ea typeface="標楷體"/>
                        </a:rPr>
                        <a:t>避險之衍生金融資產－非流動</a:t>
                      </a:r>
                      <a:endParaRPr lang="zh-TW" sz="1600" kern="100" dirty="0">
                        <a:effectLst/>
                        <a:latin typeface="Times New Roman"/>
                        <a:ea typeface="新細明體"/>
                      </a:endParaRPr>
                    </a:p>
                  </a:txBody>
                  <a:tcPr marL="0" marR="0" marT="0" marB="0" anchor="b"/>
                </a:tc>
              </a:tr>
              <a:tr h="244423">
                <a:tc>
                  <a:txBody>
                    <a:bodyPr/>
                    <a:lstStyle/>
                    <a:p>
                      <a:pPr marL="144145" indent="-144145">
                        <a:lnSpc>
                          <a:spcPct val="100000"/>
                        </a:lnSpc>
                        <a:spcAft>
                          <a:spcPts val="0"/>
                        </a:spcAft>
                      </a:pPr>
                      <a:r>
                        <a:rPr lang="en-US" sz="1600" kern="100" dirty="0">
                          <a:effectLst/>
                          <a:latin typeface="標楷體"/>
                          <a:ea typeface="新細明體"/>
                        </a:rPr>
                        <a:t>  </a:t>
                      </a:r>
                      <a:r>
                        <a:rPr lang="zh-TW" sz="1600" kern="100" dirty="0">
                          <a:solidFill>
                            <a:srgbClr val="FF0000"/>
                          </a:solidFill>
                          <a:effectLst/>
                          <a:latin typeface="Times New Roman"/>
                          <a:ea typeface="標楷體"/>
                        </a:rPr>
                        <a:t>以成本衡量之金融資產－非流動</a:t>
                      </a:r>
                      <a:endParaRPr lang="zh-TW" sz="1600" kern="100" dirty="0">
                        <a:solidFill>
                          <a:srgbClr val="FF0000"/>
                        </a:solidFill>
                        <a:effectLst/>
                        <a:latin typeface="Times New Roman"/>
                        <a:ea typeface="新細明體"/>
                      </a:endParaRPr>
                    </a:p>
                  </a:txBody>
                  <a:tcPr marL="0" marR="0" marT="0" marB="0" anchor="b"/>
                </a:tc>
              </a:tr>
              <a:tr h="244596">
                <a:tc>
                  <a:txBody>
                    <a:bodyPr/>
                    <a:lstStyle/>
                    <a:p>
                      <a:pPr marL="144145" indent="-144145">
                        <a:lnSpc>
                          <a:spcPct val="100000"/>
                        </a:lnSpc>
                        <a:spcAft>
                          <a:spcPts val="0"/>
                        </a:spcAft>
                      </a:pPr>
                      <a:r>
                        <a:rPr lang="en-US" sz="1600" kern="100" dirty="0">
                          <a:effectLst/>
                          <a:latin typeface="標楷體"/>
                          <a:ea typeface="新細明體"/>
                        </a:rPr>
                        <a:t>  </a:t>
                      </a:r>
                      <a:r>
                        <a:rPr lang="zh-TW" sz="1600" kern="100" dirty="0">
                          <a:effectLst/>
                          <a:latin typeface="Times New Roman"/>
                          <a:ea typeface="標楷體"/>
                        </a:rPr>
                        <a:t>無活絡市場之債券投資－非流動</a:t>
                      </a:r>
                      <a:endParaRPr lang="zh-TW" sz="1600" kern="100" dirty="0">
                        <a:effectLst/>
                        <a:latin typeface="Times New Roman"/>
                        <a:ea typeface="新細明體"/>
                      </a:endParaRPr>
                    </a:p>
                  </a:txBody>
                  <a:tcPr marL="0" marR="0" marT="0" marB="0" anchor="b"/>
                </a:tc>
              </a:tr>
              <a:tr h="243840">
                <a:tc>
                  <a:txBody>
                    <a:bodyPr/>
                    <a:lstStyle/>
                    <a:p>
                      <a:pPr>
                        <a:lnSpc>
                          <a:spcPct val="100000"/>
                        </a:lnSpc>
                        <a:spcAft>
                          <a:spcPts val="0"/>
                        </a:spcAft>
                      </a:pPr>
                      <a:r>
                        <a:rPr lang="zh-TW" sz="1600" kern="100" dirty="0">
                          <a:solidFill>
                            <a:schemeClr val="tx1"/>
                          </a:solidFill>
                          <a:effectLst/>
                          <a:latin typeface="Times New Roman"/>
                          <a:ea typeface="標楷體"/>
                        </a:rPr>
                        <a:t>　採用權益法之投資</a:t>
                      </a:r>
                      <a:endParaRPr lang="zh-TW" sz="1600" kern="100" dirty="0">
                        <a:solidFill>
                          <a:schemeClr val="tx1"/>
                        </a:solidFill>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solidFill>
                            <a:schemeClr val="tx1"/>
                          </a:solidFill>
                          <a:effectLst/>
                          <a:latin typeface="標楷體"/>
                          <a:ea typeface="新細明體"/>
                        </a:rPr>
                        <a:t>  </a:t>
                      </a:r>
                      <a:r>
                        <a:rPr lang="zh-TW" sz="1600" kern="100" dirty="0">
                          <a:solidFill>
                            <a:schemeClr val="tx1"/>
                          </a:solidFill>
                          <a:effectLst/>
                          <a:latin typeface="Times New Roman"/>
                          <a:ea typeface="標楷體"/>
                        </a:rPr>
                        <a:t>不動產、廠房及設備</a:t>
                      </a:r>
                      <a:endParaRPr lang="zh-TW" sz="1600" kern="100" dirty="0">
                        <a:solidFill>
                          <a:schemeClr val="tx1"/>
                        </a:solidFill>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solidFill>
                            <a:schemeClr val="tx1"/>
                          </a:solidFill>
                          <a:effectLst/>
                          <a:latin typeface="標楷體"/>
                          <a:ea typeface="新細明體"/>
                        </a:rPr>
                        <a:t>  </a:t>
                      </a:r>
                      <a:r>
                        <a:rPr lang="zh-TW" sz="1600" kern="100" dirty="0">
                          <a:solidFill>
                            <a:schemeClr val="tx1"/>
                          </a:solidFill>
                          <a:effectLst/>
                          <a:latin typeface="Times New Roman"/>
                          <a:ea typeface="標楷體"/>
                        </a:rPr>
                        <a:t>投資性不動產</a:t>
                      </a:r>
                      <a:endParaRPr lang="zh-TW" sz="1600" kern="100" dirty="0">
                        <a:solidFill>
                          <a:schemeClr val="tx1"/>
                        </a:solidFill>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solidFill>
                            <a:schemeClr val="tx1"/>
                          </a:solidFill>
                          <a:effectLst/>
                          <a:latin typeface="標楷體"/>
                          <a:ea typeface="新細明體"/>
                        </a:rPr>
                        <a:t>  </a:t>
                      </a:r>
                      <a:r>
                        <a:rPr lang="zh-TW" sz="1600" kern="100" dirty="0">
                          <a:solidFill>
                            <a:schemeClr val="tx1"/>
                          </a:solidFill>
                          <a:effectLst/>
                          <a:latin typeface="Times New Roman"/>
                          <a:ea typeface="標楷體"/>
                        </a:rPr>
                        <a:t>無形資產</a:t>
                      </a:r>
                      <a:endParaRPr lang="zh-TW" sz="1600" kern="100" dirty="0">
                        <a:solidFill>
                          <a:schemeClr val="tx1"/>
                        </a:solidFill>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solidFill>
                            <a:schemeClr val="tx1"/>
                          </a:solidFill>
                          <a:effectLst/>
                          <a:latin typeface="標楷體"/>
                          <a:ea typeface="新細明體"/>
                        </a:rPr>
                        <a:t>  </a:t>
                      </a:r>
                      <a:r>
                        <a:rPr lang="zh-TW" sz="1600" kern="100" dirty="0">
                          <a:solidFill>
                            <a:schemeClr val="tx1"/>
                          </a:solidFill>
                          <a:effectLst/>
                          <a:latin typeface="Times New Roman"/>
                          <a:ea typeface="標楷體"/>
                        </a:rPr>
                        <a:t>生物資產</a:t>
                      </a:r>
                      <a:r>
                        <a:rPr lang="en-US" sz="1600" kern="100" dirty="0">
                          <a:solidFill>
                            <a:schemeClr val="tx1"/>
                          </a:solidFill>
                          <a:effectLst/>
                          <a:latin typeface="標楷體"/>
                          <a:ea typeface="新細明體"/>
                        </a:rPr>
                        <a:t>—</a:t>
                      </a:r>
                      <a:r>
                        <a:rPr lang="zh-TW" sz="1600" kern="100" dirty="0">
                          <a:solidFill>
                            <a:schemeClr val="tx1"/>
                          </a:solidFill>
                          <a:effectLst/>
                          <a:latin typeface="Times New Roman"/>
                          <a:ea typeface="標楷體"/>
                        </a:rPr>
                        <a:t>非流動</a:t>
                      </a:r>
                      <a:endParaRPr lang="zh-TW" sz="1600" kern="100" dirty="0">
                        <a:solidFill>
                          <a:schemeClr val="tx1"/>
                        </a:solidFill>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solidFill>
                            <a:schemeClr val="tx1"/>
                          </a:solidFill>
                          <a:effectLst/>
                          <a:latin typeface="標楷體"/>
                          <a:ea typeface="新細明體"/>
                        </a:rPr>
                        <a:t>  </a:t>
                      </a:r>
                      <a:r>
                        <a:rPr lang="zh-TW" sz="1600" kern="100" dirty="0">
                          <a:solidFill>
                            <a:schemeClr val="tx1"/>
                          </a:solidFill>
                          <a:effectLst/>
                          <a:latin typeface="Times New Roman"/>
                          <a:ea typeface="標楷體"/>
                        </a:rPr>
                        <a:t>遞延所得稅資產</a:t>
                      </a:r>
                      <a:endParaRPr lang="zh-TW" sz="1600" kern="100" dirty="0">
                        <a:solidFill>
                          <a:schemeClr val="tx1"/>
                        </a:solidFill>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zh-TW" altLang="en-US" sz="1600" kern="100" dirty="0" smtClean="0">
                          <a:effectLst/>
                          <a:latin typeface="Times New Roman"/>
                          <a:ea typeface="新細明體"/>
                        </a:rPr>
                        <a:t>     </a:t>
                      </a:r>
                      <a:r>
                        <a:rPr lang="en-US" altLang="zh-TW" sz="1600" kern="100" dirty="0" smtClean="0">
                          <a:effectLst/>
                          <a:latin typeface="Times New Roman"/>
                          <a:ea typeface="新細明體"/>
                        </a:rPr>
                        <a:t>(</a:t>
                      </a:r>
                      <a:r>
                        <a:rPr lang="zh-TW" altLang="en-US" sz="1600" kern="100" dirty="0" smtClean="0">
                          <a:effectLst/>
                          <a:latin typeface="Times New Roman"/>
                          <a:ea typeface="新細明體"/>
                        </a:rPr>
                        <a:t>略</a:t>
                      </a:r>
                      <a:r>
                        <a:rPr lang="en-US" altLang="zh-TW" sz="1600" kern="100" dirty="0" smtClean="0">
                          <a:effectLst/>
                          <a:latin typeface="Times New Roman"/>
                          <a:ea typeface="新細明體"/>
                        </a:rPr>
                        <a:t>)</a:t>
                      </a:r>
                      <a:endParaRPr lang="zh-TW" sz="1600" kern="100" dirty="0">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effectLst/>
                          <a:latin typeface="標楷體"/>
                          <a:ea typeface="新細明體"/>
                        </a:rPr>
                        <a:t> </a:t>
                      </a:r>
                      <a:endParaRPr lang="zh-TW" sz="1600" kern="100" dirty="0">
                        <a:effectLst/>
                        <a:latin typeface="Times New Roman"/>
                        <a:ea typeface="新細明體"/>
                      </a:endParaRPr>
                    </a:p>
                  </a:txBody>
                  <a:tcPr marL="0" marR="0" marT="0" marB="0" anchor="b"/>
                </a:tc>
              </a:tr>
            </a:tbl>
          </a:graphicData>
        </a:graphic>
      </p:graphicFrame>
      <p:sp>
        <p:nvSpPr>
          <p:cNvPr id="6" name="直線圖說文字 3 (加上框線和強調線) 5"/>
          <p:cNvSpPr/>
          <p:nvPr/>
        </p:nvSpPr>
        <p:spPr>
          <a:xfrm>
            <a:off x="5911052" y="4007089"/>
            <a:ext cx="1223962" cy="1800225"/>
          </a:xfrm>
          <a:prstGeom prst="accentBorderCallout3">
            <a:avLst>
              <a:gd name="adj1" fmla="val 18750"/>
              <a:gd name="adj2" fmla="val -8333"/>
              <a:gd name="adj3" fmla="val 18750"/>
              <a:gd name="adj4" fmla="val -16667"/>
              <a:gd name="adj5" fmla="val 19454"/>
              <a:gd name="adj6" fmla="val -13939"/>
              <a:gd name="adj7" fmla="val 18243"/>
              <a:gd name="adj8" fmla="val -1470"/>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en-US" altLang="zh-TW" dirty="0" smtClean="0">
                <a:solidFill>
                  <a:prstClr val="black"/>
                </a:solidFill>
                <a:ea typeface="微軟正黑體" pitchFamily="34" charset="-120"/>
              </a:rPr>
              <a:t>IFRS</a:t>
            </a:r>
            <a:r>
              <a:rPr kumimoji="0" lang="zh-TW" altLang="en-US" dirty="0" smtClean="0">
                <a:solidFill>
                  <a:prstClr val="black"/>
                </a:solidFill>
                <a:ea typeface="微軟正黑體" pitchFamily="34" charset="-120"/>
              </a:rPr>
              <a:t> </a:t>
            </a:r>
            <a:r>
              <a:rPr kumimoji="0" lang="en-US" altLang="zh-TW" dirty="0" smtClean="0">
                <a:solidFill>
                  <a:prstClr val="black"/>
                </a:solidFill>
                <a:ea typeface="微軟正黑體" pitchFamily="34" charset="-120"/>
              </a:rPr>
              <a:t>9</a:t>
            </a:r>
            <a:r>
              <a:rPr kumimoji="0" lang="zh-TW" altLang="en-US" dirty="0" smtClean="0">
                <a:solidFill>
                  <a:prstClr val="black"/>
                </a:solidFill>
                <a:ea typeface="微軟正黑體" pitchFamily="34" charset="-120"/>
              </a:rPr>
              <a:t>無此分類</a:t>
            </a:r>
            <a:endParaRPr kumimoji="0" lang="zh-TW" altLang="en-US" dirty="0">
              <a:solidFill>
                <a:prstClr val="black"/>
              </a:solidFill>
              <a:ea typeface="微軟正黑體" pitchFamily="34" charset="-120"/>
            </a:endParaRPr>
          </a:p>
        </p:txBody>
      </p:sp>
      <p:sp>
        <p:nvSpPr>
          <p:cNvPr id="11" name="矩形 10"/>
          <p:cNvSpPr>
            <a:spLocks noChangeArrowheads="1"/>
          </p:cNvSpPr>
          <p:nvPr/>
        </p:nvSpPr>
        <p:spPr bwMode="auto">
          <a:xfrm>
            <a:off x="421542" y="4823159"/>
            <a:ext cx="3286125" cy="288033"/>
          </a:xfrm>
          <a:prstGeom prst="rect">
            <a:avLst/>
          </a:prstGeom>
          <a:noFill/>
          <a:ln w="38100">
            <a:solidFill>
              <a:srgbClr val="0558FF"/>
            </a:solidFill>
            <a:headEnd/>
            <a:tailEnd/>
          </a:ln>
        </p:spPr>
        <p:style>
          <a:lnRef idx="2">
            <a:schemeClr val="accent2"/>
          </a:lnRef>
          <a:fillRef idx="1">
            <a:schemeClr val="lt1"/>
          </a:fillRef>
          <a:effectRef idx="0">
            <a:schemeClr val="accent2"/>
          </a:effectRef>
          <a:fontRef idx="minor">
            <a:schemeClr val="dk1"/>
          </a:fontRef>
        </p:style>
        <p:txBody>
          <a:bodyPr lIns="101003" tIns="50498" rIns="101003" bIns="50498"/>
          <a:lstStyle/>
          <a:p>
            <a:pPr>
              <a:defRPr/>
            </a:pPr>
            <a:endParaRPr kumimoji="0" lang="zh-TW" altLang="en-US">
              <a:solidFill>
                <a:srgbClr val="000000"/>
              </a:solidFill>
              <a:ea typeface="新細明體" pitchFamily="18" charset="-120"/>
              <a:cs typeface="Arial" pitchFamily="34" charset="0"/>
            </a:endParaRPr>
          </a:p>
        </p:txBody>
      </p:sp>
      <p:sp>
        <p:nvSpPr>
          <p:cNvPr id="12" name="矩形 11"/>
          <p:cNvSpPr>
            <a:spLocks noChangeArrowheads="1"/>
          </p:cNvSpPr>
          <p:nvPr/>
        </p:nvSpPr>
        <p:spPr bwMode="auto">
          <a:xfrm>
            <a:off x="421542" y="1582738"/>
            <a:ext cx="3286125" cy="432048"/>
          </a:xfrm>
          <a:prstGeom prst="rect">
            <a:avLst/>
          </a:prstGeom>
          <a:noFill/>
          <a:ln w="38100">
            <a:solidFill>
              <a:srgbClr val="0558FF"/>
            </a:solidFill>
            <a:headEnd/>
            <a:tailEnd/>
          </a:ln>
        </p:spPr>
        <p:style>
          <a:lnRef idx="2">
            <a:schemeClr val="accent2"/>
          </a:lnRef>
          <a:fillRef idx="1">
            <a:schemeClr val="lt1"/>
          </a:fillRef>
          <a:effectRef idx="0">
            <a:schemeClr val="accent2"/>
          </a:effectRef>
          <a:fontRef idx="minor">
            <a:schemeClr val="dk1"/>
          </a:fontRef>
        </p:style>
        <p:txBody>
          <a:bodyPr lIns="101003" tIns="50498" rIns="101003" bIns="50498"/>
          <a:lstStyle/>
          <a:p>
            <a:pPr>
              <a:defRPr/>
            </a:pPr>
            <a:endParaRPr kumimoji="0" lang="zh-TW" altLang="en-US">
              <a:solidFill>
                <a:srgbClr val="000000"/>
              </a:solidFill>
              <a:ea typeface="新細明體" pitchFamily="18" charset="-120"/>
              <a:cs typeface="Arial" pitchFamily="34" charset="0"/>
            </a:endParaRPr>
          </a:p>
        </p:txBody>
      </p:sp>
      <p:sp>
        <p:nvSpPr>
          <p:cNvPr id="13" name="矩形 12"/>
          <p:cNvSpPr>
            <a:spLocks noChangeArrowheads="1"/>
          </p:cNvSpPr>
          <p:nvPr/>
        </p:nvSpPr>
        <p:spPr bwMode="auto">
          <a:xfrm>
            <a:off x="421541" y="2302881"/>
            <a:ext cx="3286125" cy="288033"/>
          </a:xfrm>
          <a:prstGeom prst="rect">
            <a:avLst/>
          </a:prstGeom>
          <a:noFill/>
          <a:ln w="38100">
            <a:solidFill>
              <a:srgbClr val="0558FF"/>
            </a:solidFill>
            <a:headEnd/>
            <a:tailEnd/>
          </a:ln>
        </p:spPr>
        <p:style>
          <a:lnRef idx="2">
            <a:schemeClr val="accent2"/>
          </a:lnRef>
          <a:fillRef idx="1">
            <a:schemeClr val="lt1"/>
          </a:fillRef>
          <a:effectRef idx="0">
            <a:schemeClr val="accent2"/>
          </a:effectRef>
          <a:fontRef idx="minor">
            <a:schemeClr val="dk1"/>
          </a:fontRef>
        </p:style>
        <p:txBody>
          <a:bodyPr lIns="101003" tIns="50498" rIns="101003" bIns="50498"/>
          <a:lstStyle/>
          <a:p>
            <a:pPr>
              <a:defRPr/>
            </a:pPr>
            <a:endParaRPr kumimoji="0" lang="zh-TW" altLang="en-US">
              <a:solidFill>
                <a:srgbClr val="000000"/>
              </a:solidFill>
              <a:ea typeface="新細明體" pitchFamily="18" charset="-120"/>
              <a:cs typeface="Arial" pitchFamily="34" charset="0"/>
            </a:endParaRPr>
          </a:p>
        </p:txBody>
      </p:sp>
      <p:sp>
        <p:nvSpPr>
          <p:cNvPr id="14" name="矩形 13"/>
          <p:cNvSpPr>
            <a:spLocks noChangeArrowheads="1"/>
          </p:cNvSpPr>
          <p:nvPr/>
        </p:nvSpPr>
        <p:spPr bwMode="auto">
          <a:xfrm>
            <a:off x="421541" y="4031010"/>
            <a:ext cx="3286125" cy="576064"/>
          </a:xfrm>
          <a:prstGeom prst="rect">
            <a:avLst/>
          </a:prstGeom>
          <a:noFill/>
          <a:ln w="38100">
            <a:solidFill>
              <a:srgbClr val="0558FF"/>
            </a:solidFill>
            <a:headEnd/>
            <a:tailEnd/>
          </a:ln>
        </p:spPr>
        <p:style>
          <a:lnRef idx="2">
            <a:schemeClr val="accent2"/>
          </a:lnRef>
          <a:fillRef idx="1">
            <a:schemeClr val="lt1"/>
          </a:fillRef>
          <a:effectRef idx="0">
            <a:schemeClr val="accent2"/>
          </a:effectRef>
          <a:fontRef idx="minor">
            <a:schemeClr val="dk1"/>
          </a:fontRef>
        </p:style>
        <p:txBody>
          <a:bodyPr lIns="101003" tIns="50498" rIns="101003" bIns="50498"/>
          <a:lstStyle/>
          <a:p>
            <a:pPr>
              <a:defRPr/>
            </a:pPr>
            <a:endParaRPr kumimoji="0" lang="zh-TW" altLang="en-US">
              <a:solidFill>
                <a:srgbClr val="000000"/>
              </a:solidFill>
              <a:ea typeface="新細明體" pitchFamily="18" charset="-120"/>
              <a:cs typeface="Arial" pitchFamily="34" charset="0"/>
            </a:endParaRPr>
          </a:p>
        </p:txBody>
      </p:sp>
      <p:cxnSp>
        <p:nvCxnSpPr>
          <p:cNvPr id="16" name="直線接點 15"/>
          <p:cNvCxnSpPr/>
          <p:nvPr/>
        </p:nvCxnSpPr>
        <p:spPr>
          <a:xfrm>
            <a:off x="3707667" y="2446834"/>
            <a:ext cx="962347" cy="0"/>
          </a:xfrm>
          <a:prstGeom prst="line">
            <a:avLst/>
          </a:prstGeom>
          <a:ln w="38100">
            <a:solidFill>
              <a:srgbClr val="0558FF"/>
            </a:solidFill>
          </a:ln>
        </p:spPr>
        <p:style>
          <a:lnRef idx="1">
            <a:schemeClr val="accent1"/>
          </a:lnRef>
          <a:fillRef idx="0">
            <a:schemeClr val="accent1"/>
          </a:fillRef>
          <a:effectRef idx="0">
            <a:schemeClr val="accent1"/>
          </a:effectRef>
          <a:fontRef idx="minor">
            <a:schemeClr val="tx1"/>
          </a:fontRef>
        </p:style>
      </p:cxnSp>
      <p:cxnSp>
        <p:nvCxnSpPr>
          <p:cNvPr id="18" name="直線接點 17"/>
          <p:cNvCxnSpPr/>
          <p:nvPr/>
        </p:nvCxnSpPr>
        <p:spPr>
          <a:xfrm>
            <a:off x="4669954" y="1798824"/>
            <a:ext cx="0" cy="3168351"/>
          </a:xfrm>
          <a:prstGeom prst="line">
            <a:avLst/>
          </a:prstGeom>
          <a:ln w="38100">
            <a:solidFill>
              <a:srgbClr val="0558FF"/>
            </a:solidFill>
          </a:ln>
        </p:spPr>
        <p:style>
          <a:lnRef idx="1">
            <a:schemeClr val="accent1"/>
          </a:lnRef>
          <a:fillRef idx="0">
            <a:schemeClr val="accent1"/>
          </a:fillRef>
          <a:effectRef idx="0">
            <a:schemeClr val="accent1"/>
          </a:effectRef>
          <a:fontRef idx="minor">
            <a:schemeClr val="tx1"/>
          </a:fontRef>
        </p:style>
      </p:cxnSp>
      <p:cxnSp>
        <p:nvCxnSpPr>
          <p:cNvPr id="21" name="直線接點 20"/>
          <p:cNvCxnSpPr>
            <a:stCxn id="12" idx="3"/>
          </p:cNvCxnSpPr>
          <p:nvPr/>
        </p:nvCxnSpPr>
        <p:spPr>
          <a:xfrm>
            <a:off x="3707667" y="1798762"/>
            <a:ext cx="962347" cy="0"/>
          </a:xfrm>
          <a:prstGeom prst="line">
            <a:avLst/>
          </a:prstGeom>
          <a:ln w="38100">
            <a:solidFill>
              <a:srgbClr val="0558FF"/>
            </a:solidFill>
          </a:ln>
        </p:spPr>
        <p:style>
          <a:lnRef idx="1">
            <a:schemeClr val="accent1"/>
          </a:lnRef>
          <a:fillRef idx="0">
            <a:schemeClr val="accent1"/>
          </a:fillRef>
          <a:effectRef idx="0">
            <a:schemeClr val="accent1"/>
          </a:effectRef>
          <a:fontRef idx="minor">
            <a:schemeClr val="tx1"/>
          </a:fontRef>
        </p:style>
      </p:cxnSp>
      <p:cxnSp>
        <p:nvCxnSpPr>
          <p:cNvPr id="23" name="直線接點 22"/>
          <p:cNvCxnSpPr>
            <a:stCxn id="14" idx="3"/>
          </p:cNvCxnSpPr>
          <p:nvPr/>
        </p:nvCxnSpPr>
        <p:spPr>
          <a:xfrm>
            <a:off x="3707666" y="4319042"/>
            <a:ext cx="2114475" cy="0"/>
          </a:xfrm>
          <a:prstGeom prst="line">
            <a:avLst/>
          </a:prstGeom>
          <a:ln w="38100">
            <a:solidFill>
              <a:srgbClr val="0558FF"/>
            </a:solidFill>
          </a:ln>
        </p:spPr>
        <p:style>
          <a:lnRef idx="1">
            <a:schemeClr val="accent1"/>
          </a:lnRef>
          <a:fillRef idx="0">
            <a:schemeClr val="accent1"/>
          </a:fillRef>
          <a:effectRef idx="0">
            <a:schemeClr val="accent1"/>
          </a:effectRef>
          <a:fontRef idx="minor">
            <a:schemeClr val="tx1"/>
          </a:fontRef>
        </p:style>
      </p:cxnSp>
      <p:cxnSp>
        <p:nvCxnSpPr>
          <p:cNvPr id="25" name="直線接點 24"/>
          <p:cNvCxnSpPr>
            <a:stCxn id="11" idx="3"/>
          </p:cNvCxnSpPr>
          <p:nvPr/>
        </p:nvCxnSpPr>
        <p:spPr>
          <a:xfrm flipV="1">
            <a:off x="3707667" y="4967175"/>
            <a:ext cx="962347" cy="1"/>
          </a:xfrm>
          <a:prstGeom prst="line">
            <a:avLst/>
          </a:prstGeom>
          <a:ln w="38100">
            <a:solidFill>
              <a:srgbClr val="0558FF"/>
            </a:solidFill>
          </a:ln>
        </p:spPr>
        <p:style>
          <a:lnRef idx="1">
            <a:schemeClr val="accent1"/>
          </a:lnRef>
          <a:fillRef idx="0">
            <a:schemeClr val="accent1"/>
          </a:fillRef>
          <a:effectRef idx="0">
            <a:schemeClr val="accent1"/>
          </a:effectRef>
          <a:fontRef idx="minor">
            <a:schemeClr val="tx1"/>
          </a:fontRef>
        </p:style>
      </p:cxnSp>
      <p:graphicFrame>
        <p:nvGraphicFramePr>
          <p:cNvPr id="26" name="表格 25"/>
          <p:cNvGraphicFramePr>
            <a:graphicFrameLocks noGrp="1"/>
          </p:cNvGraphicFramePr>
          <p:nvPr>
            <p:extLst>
              <p:ext uri="{D42A27DB-BD31-4B8C-83A1-F6EECF244321}">
                <p14:modId xmlns:p14="http://schemas.microsoft.com/office/powerpoint/2010/main" val="2201805618"/>
              </p:ext>
            </p:extLst>
          </p:nvPr>
        </p:nvGraphicFramePr>
        <p:xfrm>
          <a:off x="5318032" y="646643"/>
          <a:ext cx="4238724" cy="2575911"/>
        </p:xfrm>
        <a:graphic>
          <a:graphicData uri="http://schemas.openxmlformats.org/drawingml/2006/table">
            <a:tbl>
              <a:tblPr>
                <a:tableStyleId>{5C22544A-7EE6-4342-B048-85BDC9FD1C3A}</a:tableStyleId>
              </a:tblPr>
              <a:tblGrid>
                <a:gridCol w="4238724"/>
              </a:tblGrid>
              <a:tr h="288032">
                <a:tc>
                  <a:txBody>
                    <a:bodyPr/>
                    <a:lstStyle/>
                    <a:p>
                      <a:pPr marL="139700" indent="-139700">
                        <a:spcAft>
                          <a:spcPts val="0"/>
                        </a:spcAft>
                      </a:pPr>
                      <a:r>
                        <a:rPr lang="zh-TW" sz="1600" kern="100" dirty="0">
                          <a:solidFill>
                            <a:schemeClr val="dk1"/>
                          </a:solidFill>
                          <a:effectLst/>
                          <a:latin typeface="Book Antiqua"/>
                          <a:ea typeface="標楷體"/>
                          <a:cs typeface="Times New Roman"/>
                        </a:rPr>
                        <a:t>流動負債</a:t>
                      </a:r>
                    </a:p>
                  </a:txBody>
                  <a:tcPr marL="17405" marR="17405" marT="0" marB="0"/>
                </a:tc>
              </a:tr>
              <a:tr h="288032">
                <a:tc>
                  <a:txBody>
                    <a:bodyPr/>
                    <a:lstStyle/>
                    <a:p>
                      <a:pPr marL="419100" indent="-139700">
                        <a:spcAft>
                          <a:spcPts val="0"/>
                        </a:spcAft>
                      </a:pPr>
                      <a:r>
                        <a:rPr lang="zh-TW" sz="1600" kern="100" dirty="0">
                          <a:solidFill>
                            <a:schemeClr val="dk1"/>
                          </a:solidFill>
                          <a:effectLst/>
                          <a:latin typeface="Book Antiqua"/>
                          <a:ea typeface="標楷體"/>
                          <a:cs typeface="Times New Roman"/>
                        </a:rPr>
                        <a:t>短期借款</a:t>
                      </a:r>
                    </a:p>
                  </a:txBody>
                  <a:tcPr marL="17405" marR="17405" marT="0" marB="0"/>
                </a:tc>
              </a:tr>
              <a:tr h="288032">
                <a:tc>
                  <a:txBody>
                    <a:bodyPr/>
                    <a:lstStyle/>
                    <a:p>
                      <a:pPr marL="419100" indent="-139700">
                        <a:spcAft>
                          <a:spcPts val="0"/>
                        </a:spcAft>
                      </a:pPr>
                      <a:r>
                        <a:rPr lang="zh-TW" sz="1600" kern="100" dirty="0">
                          <a:solidFill>
                            <a:schemeClr val="dk1"/>
                          </a:solidFill>
                          <a:effectLst/>
                          <a:latin typeface="Book Antiqua"/>
                          <a:ea typeface="標楷體"/>
                          <a:cs typeface="Times New Roman"/>
                        </a:rPr>
                        <a:t>應付短期票券</a:t>
                      </a:r>
                    </a:p>
                  </a:txBody>
                  <a:tcPr marL="17405" marR="17405" marT="0" marB="0"/>
                </a:tc>
              </a:tr>
              <a:tr h="360039">
                <a:tc>
                  <a:txBody>
                    <a:bodyPr/>
                    <a:lstStyle/>
                    <a:p>
                      <a:pPr marL="419100" indent="-139700">
                        <a:spcAft>
                          <a:spcPts val="0"/>
                        </a:spcAft>
                      </a:pPr>
                      <a:r>
                        <a:rPr lang="zh-TW" sz="1600" kern="100" dirty="0">
                          <a:solidFill>
                            <a:schemeClr val="dk1"/>
                          </a:solidFill>
                          <a:effectLst/>
                          <a:latin typeface="Book Antiqua"/>
                          <a:ea typeface="標楷體"/>
                          <a:cs typeface="Times New Roman"/>
                        </a:rPr>
                        <a:t>透過損益按公允價值衡量之金融負債</a:t>
                      </a:r>
                      <a:r>
                        <a:rPr lang="en-US" sz="1600" kern="100" dirty="0">
                          <a:solidFill>
                            <a:schemeClr val="dk1"/>
                          </a:solidFill>
                          <a:effectLst/>
                          <a:latin typeface="Book Antiqua"/>
                          <a:ea typeface="標楷體"/>
                          <a:cs typeface="Times New Roman"/>
                        </a:rPr>
                        <a:t>-</a:t>
                      </a:r>
                      <a:r>
                        <a:rPr lang="zh-TW" sz="1600" kern="100" dirty="0">
                          <a:solidFill>
                            <a:schemeClr val="dk1"/>
                          </a:solidFill>
                          <a:effectLst/>
                          <a:latin typeface="Book Antiqua"/>
                          <a:ea typeface="標楷體"/>
                          <a:cs typeface="Times New Roman"/>
                        </a:rPr>
                        <a:t>流動</a:t>
                      </a:r>
                    </a:p>
                  </a:txBody>
                  <a:tcPr marL="17405" marR="17405" marT="0" marB="0"/>
                </a:tc>
              </a:tr>
              <a:tr h="288032">
                <a:tc>
                  <a:txBody>
                    <a:bodyPr/>
                    <a:lstStyle/>
                    <a:p>
                      <a:pPr marL="419100" indent="-139700">
                        <a:spcAft>
                          <a:spcPts val="0"/>
                        </a:spcAft>
                      </a:pPr>
                      <a:r>
                        <a:rPr lang="zh-TW" sz="1600" kern="100" dirty="0">
                          <a:solidFill>
                            <a:schemeClr val="dk1"/>
                          </a:solidFill>
                          <a:effectLst/>
                          <a:latin typeface="Book Antiqua"/>
                          <a:ea typeface="標楷體"/>
                          <a:cs typeface="Times New Roman"/>
                        </a:rPr>
                        <a:t>避險之衍生金融負債－流動</a:t>
                      </a:r>
                    </a:p>
                  </a:txBody>
                  <a:tcPr marL="17405" marR="17405" marT="0" marB="0"/>
                </a:tc>
              </a:tr>
              <a:tr h="288032">
                <a:tc>
                  <a:txBody>
                    <a:bodyPr/>
                    <a:lstStyle/>
                    <a:p>
                      <a:pPr marL="419100" indent="-139700">
                        <a:spcAft>
                          <a:spcPts val="0"/>
                        </a:spcAft>
                      </a:pPr>
                      <a:r>
                        <a:rPr lang="zh-TW" sz="1600" kern="100" dirty="0">
                          <a:solidFill>
                            <a:srgbClr val="FF0000"/>
                          </a:solidFill>
                          <a:effectLst/>
                          <a:latin typeface="Book Antiqua"/>
                          <a:ea typeface="標楷體"/>
                          <a:cs typeface="Times New Roman"/>
                        </a:rPr>
                        <a:t>以成本衡量之金融負債－流動</a:t>
                      </a:r>
                    </a:p>
                  </a:txBody>
                  <a:tcPr marL="17405" marR="17405" marT="0" marB="0"/>
                </a:tc>
              </a:tr>
              <a:tr h="288032">
                <a:tc>
                  <a:txBody>
                    <a:bodyPr/>
                    <a:lstStyle/>
                    <a:p>
                      <a:pPr marL="419100" indent="-139700">
                        <a:spcAft>
                          <a:spcPts val="0"/>
                        </a:spcAft>
                      </a:pPr>
                      <a:r>
                        <a:rPr lang="zh-TW" sz="1600" kern="100" dirty="0">
                          <a:solidFill>
                            <a:schemeClr val="dk1"/>
                          </a:solidFill>
                          <a:effectLst/>
                          <a:latin typeface="Book Antiqua"/>
                          <a:ea typeface="標楷體"/>
                          <a:cs typeface="Times New Roman"/>
                        </a:rPr>
                        <a:t>應付票據－非關係人</a:t>
                      </a:r>
                    </a:p>
                  </a:txBody>
                  <a:tcPr marL="17405" marR="17405" marT="0" marB="0"/>
                </a:tc>
              </a:tr>
              <a:tr h="487680">
                <a:tc>
                  <a:txBody>
                    <a:bodyPr/>
                    <a:lstStyle/>
                    <a:p>
                      <a:pPr marL="419100" indent="-139700">
                        <a:spcAft>
                          <a:spcPts val="0"/>
                        </a:spcAft>
                      </a:pPr>
                      <a:r>
                        <a:rPr lang="zh-TW" sz="1600" kern="100" dirty="0">
                          <a:solidFill>
                            <a:schemeClr val="dk1"/>
                          </a:solidFill>
                          <a:effectLst/>
                          <a:latin typeface="Book Antiqua"/>
                          <a:ea typeface="標楷體"/>
                          <a:cs typeface="Times New Roman"/>
                        </a:rPr>
                        <a:t>應付票據－關係</a:t>
                      </a:r>
                      <a:r>
                        <a:rPr lang="zh-TW" sz="1600" kern="100" dirty="0" smtClean="0">
                          <a:solidFill>
                            <a:schemeClr val="dk1"/>
                          </a:solidFill>
                          <a:effectLst/>
                          <a:latin typeface="Book Antiqua"/>
                          <a:ea typeface="標楷體"/>
                          <a:cs typeface="Times New Roman"/>
                        </a:rPr>
                        <a:t>人</a:t>
                      </a:r>
                      <a:endParaRPr lang="en-US" altLang="zh-TW" sz="1600" kern="100" dirty="0" smtClean="0">
                        <a:solidFill>
                          <a:schemeClr val="dk1"/>
                        </a:solidFill>
                        <a:effectLst/>
                        <a:latin typeface="Book Antiqua"/>
                        <a:ea typeface="標楷體"/>
                        <a:cs typeface="Times New Roman"/>
                      </a:endParaRPr>
                    </a:p>
                    <a:p>
                      <a:pPr marL="419100" indent="-139700">
                        <a:spcAft>
                          <a:spcPts val="0"/>
                        </a:spcAft>
                      </a:pPr>
                      <a:r>
                        <a:rPr lang="en-US" altLang="zh-TW" sz="1600" kern="100" dirty="0" smtClean="0">
                          <a:solidFill>
                            <a:schemeClr val="dk1"/>
                          </a:solidFill>
                          <a:effectLst/>
                          <a:latin typeface="Book Antiqua"/>
                          <a:ea typeface="標楷體"/>
                          <a:cs typeface="Times New Roman"/>
                        </a:rPr>
                        <a:t>(</a:t>
                      </a:r>
                      <a:r>
                        <a:rPr lang="zh-TW" altLang="en-US" sz="1600" kern="100" dirty="0" smtClean="0">
                          <a:solidFill>
                            <a:schemeClr val="dk1"/>
                          </a:solidFill>
                          <a:effectLst/>
                          <a:latin typeface="Book Antiqua"/>
                          <a:ea typeface="標楷體"/>
                          <a:cs typeface="Times New Roman"/>
                        </a:rPr>
                        <a:t>略</a:t>
                      </a:r>
                      <a:r>
                        <a:rPr lang="en-US" altLang="zh-TW" sz="1600" kern="100" dirty="0" smtClean="0">
                          <a:solidFill>
                            <a:schemeClr val="dk1"/>
                          </a:solidFill>
                          <a:effectLst/>
                          <a:latin typeface="Book Antiqua"/>
                          <a:ea typeface="標楷體"/>
                          <a:cs typeface="Times New Roman"/>
                        </a:rPr>
                        <a:t>)</a:t>
                      </a:r>
                      <a:endParaRPr lang="zh-TW" sz="1600" kern="100" dirty="0">
                        <a:solidFill>
                          <a:schemeClr val="dk1"/>
                        </a:solidFill>
                        <a:effectLst/>
                        <a:latin typeface="Book Antiqua"/>
                        <a:ea typeface="標楷體"/>
                        <a:cs typeface="Times New Roman"/>
                      </a:endParaRPr>
                    </a:p>
                  </a:txBody>
                  <a:tcPr marL="17405" marR="17405" marT="0" marB="0"/>
                </a:tc>
              </a:tr>
            </a:tbl>
          </a:graphicData>
        </a:graphic>
      </p:graphicFrame>
      <p:pic>
        <p:nvPicPr>
          <p:cNvPr id="102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3695" y="2140893"/>
            <a:ext cx="3322637"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直線接點 28"/>
          <p:cNvCxnSpPr>
            <a:endCxn id="1025" idx="1"/>
          </p:cNvCxnSpPr>
          <p:nvPr/>
        </p:nvCxnSpPr>
        <p:spPr>
          <a:xfrm>
            <a:off x="4693229" y="2302818"/>
            <a:ext cx="780466" cy="0"/>
          </a:xfrm>
          <a:prstGeom prst="line">
            <a:avLst/>
          </a:prstGeom>
          <a:ln w="38100">
            <a:solidFill>
              <a:srgbClr val="0558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0618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a:t>E</a:t>
            </a:r>
            <a:r>
              <a:rPr lang="en-US" altLang="zh-TW" b="1" dirty="0" smtClean="0"/>
              <a:t>xample</a:t>
            </a:r>
            <a:endParaRPr lang="zh-TW" altLang="en-US" b="1" dirty="0"/>
          </a:p>
        </p:txBody>
      </p:sp>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tint val="75000"/>
                  </a:prstClr>
                </a:solidFill>
              </a:rPr>
              <a:pPr>
                <a:defRPr/>
              </a:pPr>
              <a:t>47</a:t>
            </a:fld>
            <a:endParaRPr lang="en-US" altLang="zh-TW">
              <a:solidFill>
                <a:prstClr val="black">
                  <a:tint val="75000"/>
                </a:prstClr>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7546" y="1438784"/>
            <a:ext cx="7848872" cy="4133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字方塊 6"/>
          <p:cNvSpPr txBox="1"/>
          <p:nvPr/>
        </p:nvSpPr>
        <p:spPr>
          <a:xfrm>
            <a:off x="5822082" y="5975227"/>
            <a:ext cx="4093890" cy="372308"/>
          </a:xfrm>
          <a:prstGeom prst="rect">
            <a:avLst/>
          </a:prstGeom>
          <a:noFill/>
        </p:spPr>
        <p:txBody>
          <a:bodyPr wrap="square" lIns="89958" tIns="44977" rIns="89958" bIns="44977" rtlCol="0">
            <a:spAutoFit/>
          </a:bodyPr>
          <a:lstStyle/>
          <a:p>
            <a:pPr defTabSz="906370" fontAlgn="auto">
              <a:spcBef>
                <a:spcPts val="0"/>
              </a:spcBef>
              <a:spcAft>
                <a:spcPts val="0"/>
              </a:spcAft>
            </a:pPr>
            <a:r>
              <a:rPr kumimoji="0" lang="zh-TW" altLang="en-US" sz="1800" kern="0" dirty="0">
                <a:solidFill>
                  <a:sysClr val="windowText" lastClr="000000"/>
                </a:solidFill>
              </a:rPr>
              <a:t>資料來源：台積電</a:t>
            </a:r>
            <a:r>
              <a:rPr kumimoji="0" lang="en-US" altLang="zh-TW" sz="1800" kern="0" dirty="0">
                <a:solidFill>
                  <a:sysClr val="windowText" lastClr="000000"/>
                </a:solidFill>
              </a:rPr>
              <a:t>102Q2</a:t>
            </a:r>
            <a:endParaRPr kumimoji="0" lang="zh-TW" altLang="en-US" sz="1800" kern="0" dirty="0">
              <a:solidFill>
                <a:sysClr val="windowText" lastClr="000000"/>
              </a:solidFill>
            </a:endParaRPr>
          </a:p>
        </p:txBody>
      </p:sp>
    </p:spTree>
    <p:extLst>
      <p:ext uri="{BB962C8B-B14F-4D97-AF65-F5344CB8AC3E}">
        <p14:creationId xmlns:p14="http://schemas.microsoft.com/office/powerpoint/2010/main" val="16250834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IFRS</a:t>
            </a:r>
            <a:r>
              <a:rPr lang="zh-TW" altLang="en-US" dirty="0" smtClean="0"/>
              <a:t> </a:t>
            </a:r>
            <a:r>
              <a:rPr lang="en-US" altLang="zh-TW" dirty="0" smtClean="0"/>
              <a:t>10</a:t>
            </a:r>
            <a:r>
              <a:rPr lang="zh-TW" altLang="en-US" dirty="0" smtClean="0"/>
              <a:t>、</a:t>
            </a:r>
            <a:r>
              <a:rPr lang="en-US" altLang="zh-TW" dirty="0" smtClean="0"/>
              <a:t>11</a:t>
            </a:r>
            <a:r>
              <a:rPr lang="zh-TW" altLang="en-US" dirty="0" smtClean="0"/>
              <a:t>、</a:t>
            </a:r>
            <a:r>
              <a:rPr lang="en-US" altLang="zh-TW" dirty="0" smtClean="0"/>
              <a:t>12</a:t>
            </a:r>
            <a:r>
              <a:rPr lang="zh-TW" altLang="en-US" dirty="0" smtClean="0"/>
              <a:t>、</a:t>
            </a:r>
            <a:r>
              <a:rPr lang="en-US" altLang="zh-TW" dirty="0" smtClean="0"/>
              <a:t>IAS</a:t>
            </a:r>
            <a:r>
              <a:rPr lang="zh-TW" altLang="en-US" dirty="0" smtClean="0"/>
              <a:t> </a:t>
            </a:r>
            <a:r>
              <a:rPr lang="en-US" altLang="zh-TW" dirty="0" smtClean="0"/>
              <a:t>27</a:t>
            </a:r>
            <a:r>
              <a:rPr lang="zh-TW" altLang="en-US" dirty="0" smtClean="0"/>
              <a:t>、</a:t>
            </a:r>
            <a:r>
              <a:rPr lang="en-US" altLang="zh-TW" dirty="0" smtClean="0"/>
              <a:t>28</a:t>
            </a:r>
            <a:endParaRPr lang="zh-TW" altLang="en-US" dirty="0"/>
          </a:p>
        </p:txBody>
      </p:sp>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tint val="75000"/>
                  </a:prstClr>
                </a:solidFill>
              </a:rPr>
              <a:pPr>
                <a:defRPr/>
              </a:pPr>
              <a:t>48</a:t>
            </a:fld>
            <a:endParaRPr lang="en-US" altLang="zh-TW">
              <a:solidFill>
                <a:prstClr val="black">
                  <a:tint val="75000"/>
                </a:prstClr>
              </a:solidFill>
            </a:endParaRPr>
          </a:p>
        </p:txBody>
      </p:sp>
      <p:graphicFrame>
        <p:nvGraphicFramePr>
          <p:cNvPr id="5" name="內容版面配置區 4"/>
          <p:cNvGraphicFramePr>
            <a:graphicFrameLocks/>
          </p:cNvGraphicFramePr>
          <p:nvPr>
            <p:extLst>
              <p:ext uri="{D42A27DB-BD31-4B8C-83A1-F6EECF244321}">
                <p14:modId xmlns:p14="http://schemas.microsoft.com/office/powerpoint/2010/main" val="584729999"/>
              </p:ext>
            </p:extLst>
          </p:nvPr>
        </p:nvGraphicFramePr>
        <p:xfrm>
          <a:off x="781523" y="1798763"/>
          <a:ext cx="8784976" cy="932879"/>
        </p:xfrm>
        <a:graphic>
          <a:graphicData uri="http://schemas.openxmlformats.org/drawingml/2006/table">
            <a:tbl>
              <a:tblPr firstRow="1" firstCol="1" lastRow="1" lastCol="1" bandRow="1" bandCol="1">
                <a:tableStyleId>{5C22544A-7EE6-4342-B048-85BDC9FD1C3A}</a:tableStyleId>
              </a:tblPr>
              <a:tblGrid>
                <a:gridCol w="2591843"/>
                <a:gridCol w="157374"/>
                <a:gridCol w="2204164"/>
                <a:gridCol w="157374"/>
                <a:gridCol w="1994947"/>
                <a:gridCol w="157374"/>
                <a:gridCol w="1521900"/>
              </a:tblGrid>
              <a:tr h="621919">
                <a:tc gridSpan="3">
                  <a:txBody>
                    <a:bodyPr/>
                    <a:lstStyle/>
                    <a:p>
                      <a:pPr marL="161925" indent="-161925" algn="dist">
                        <a:spcAft>
                          <a:spcPts val="0"/>
                        </a:spcAft>
                      </a:pPr>
                      <a:r>
                        <a:rPr lang="zh-TW" sz="2000" kern="100" dirty="0" smtClean="0">
                          <a:solidFill>
                            <a:schemeClr val="tx1"/>
                          </a:solidFill>
                          <a:effectLst/>
                          <a:latin typeface="微軟正黑體" pitchFamily="34" charset="-120"/>
                          <a:ea typeface="微軟正黑體" pitchFamily="34" charset="-120"/>
                        </a:rPr>
                        <a:t>新</a:t>
                      </a:r>
                      <a:r>
                        <a:rPr lang="zh-TW" sz="2000" kern="100" dirty="0">
                          <a:solidFill>
                            <a:schemeClr val="tx1"/>
                          </a:solidFill>
                          <a:effectLst/>
                          <a:latin typeface="微軟正黑體" pitchFamily="34" charset="-120"/>
                          <a:ea typeface="微軟正黑體" pitchFamily="34" charset="-120"/>
                        </a:rPr>
                        <a:t>／修正準則及解釋</a:t>
                      </a:r>
                    </a:p>
                    <a:p>
                      <a:pPr>
                        <a:spcAft>
                          <a:spcPts val="0"/>
                        </a:spcAft>
                      </a:pPr>
                      <a:r>
                        <a:rPr lang="en-US" sz="2000" kern="100" dirty="0">
                          <a:solidFill>
                            <a:schemeClr val="tx1"/>
                          </a:solidFill>
                          <a:effectLst/>
                          <a:latin typeface="微軟正黑體" pitchFamily="34" charset="-120"/>
                          <a:ea typeface="微軟正黑體" pitchFamily="34" charset="-120"/>
                        </a:rPr>
                        <a:t> </a:t>
                      </a: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c>
                  <a:txBody>
                    <a:bodyPr/>
                    <a:lstStyle/>
                    <a:p>
                      <a:pPr algn="dist">
                        <a:spcAft>
                          <a:spcPts val="0"/>
                        </a:spcAft>
                      </a:pPr>
                      <a:r>
                        <a:rPr lang="en-US" sz="2000" kern="100" dirty="0" smtClean="0">
                          <a:solidFill>
                            <a:schemeClr val="tx1"/>
                          </a:solidFill>
                          <a:effectLst/>
                          <a:latin typeface="微軟正黑體" pitchFamily="34" charset="-120"/>
                          <a:ea typeface="微軟正黑體" pitchFamily="34" charset="-120"/>
                        </a:rPr>
                        <a:t>IASB</a:t>
                      </a:r>
                      <a:r>
                        <a:rPr lang="zh-TW" sz="2000" kern="100" dirty="0">
                          <a:solidFill>
                            <a:schemeClr val="tx1"/>
                          </a:solidFill>
                          <a:effectLst/>
                          <a:latin typeface="微軟正黑體" pitchFamily="34" charset="-120"/>
                          <a:ea typeface="微軟正黑體" pitchFamily="34" charset="-120"/>
                        </a:rPr>
                        <a:t>發布之</a:t>
                      </a:r>
                      <a:r>
                        <a:rPr lang="zh-TW" sz="2000" kern="100" dirty="0" smtClean="0">
                          <a:solidFill>
                            <a:schemeClr val="tx1"/>
                          </a:solidFill>
                          <a:effectLst/>
                          <a:latin typeface="微軟正黑體" pitchFamily="34" charset="-120"/>
                          <a:ea typeface="微軟正黑體" pitchFamily="34" charset="-120"/>
                        </a:rPr>
                        <a:t>生效日</a:t>
                      </a: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tx2">
                        <a:lumMod val="20000"/>
                        <a:lumOff val="80000"/>
                      </a:schemeClr>
                    </a:solidFill>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c>
                  <a:txBody>
                    <a:bodyPr/>
                    <a:lstStyle/>
                    <a:p>
                      <a:pPr algn="dist">
                        <a:spcAft>
                          <a:spcPts val="0"/>
                        </a:spcAft>
                      </a:pPr>
                      <a:r>
                        <a:rPr lang="en-US" sz="2000" kern="100" dirty="0">
                          <a:solidFill>
                            <a:schemeClr val="tx1"/>
                          </a:solidFill>
                          <a:effectLst/>
                          <a:latin typeface="微軟正黑體" pitchFamily="34" charset="-120"/>
                          <a:ea typeface="微軟正黑體" pitchFamily="34" charset="-120"/>
                        </a:rPr>
                        <a:t>IASB</a:t>
                      </a:r>
                      <a:r>
                        <a:rPr lang="zh-TW" sz="2000" kern="100" dirty="0">
                          <a:solidFill>
                            <a:schemeClr val="tx1"/>
                          </a:solidFill>
                          <a:effectLst/>
                          <a:latin typeface="微軟正黑體" pitchFamily="34" charset="-120"/>
                          <a:ea typeface="微軟正黑體" pitchFamily="34" charset="-120"/>
                        </a:rPr>
                        <a:t>發布日</a:t>
                      </a:r>
                      <a:r>
                        <a:rPr lang="en-US" sz="2000" kern="100" dirty="0">
                          <a:solidFill>
                            <a:schemeClr val="tx1"/>
                          </a:solidFill>
                          <a:effectLst/>
                          <a:latin typeface="微軟正黑體" pitchFamily="34" charset="-120"/>
                          <a:ea typeface="微軟正黑體" pitchFamily="34" charset="-120"/>
                        </a:rPr>
                        <a:t/>
                      </a:r>
                      <a:br>
                        <a:rPr lang="en-US" sz="2000" kern="100" dirty="0">
                          <a:solidFill>
                            <a:schemeClr val="tx1"/>
                          </a:solidFill>
                          <a:effectLst/>
                          <a:latin typeface="微軟正黑體" pitchFamily="34" charset="-120"/>
                          <a:ea typeface="微軟正黑體" pitchFamily="34" charset="-120"/>
                        </a:rPr>
                      </a:b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r>
              <a:tr h="310960">
                <a:tc>
                  <a:txBody>
                    <a:bodyPr/>
                    <a:lstStyle/>
                    <a:p>
                      <a:pPr marL="161925" indent="-161925" algn="just">
                        <a:spcAft>
                          <a:spcPts val="0"/>
                        </a:spcAft>
                      </a:pPr>
                      <a:r>
                        <a:rPr lang="zh-TW" altLang="zh-TW" sz="2000" b="1" u="sng" kern="1200" dirty="0" smtClean="0">
                          <a:solidFill>
                            <a:schemeClr val="tx1"/>
                          </a:solidFill>
                          <a:effectLst/>
                          <a:latin typeface="微軟正黑體" pitchFamily="34" charset="-120"/>
                          <a:ea typeface="微軟正黑體" pitchFamily="34" charset="-120"/>
                          <a:cs typeface="+mn-cs"/>
                        </a:rPr>
                        <a:t>金管會尚未認可</a:t>
                      </a: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44145" indent="-144145" algn="just">
                        <a:spcAft>
                          <a:spcPts val="0"/>
                        </a:spcAft>
                      </a:pP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612115467"/>
              </p:ext>
            </p:extLst>
          </p:nvPr>
        </p:nvGraphicFramePr>
        <p:xfrm>
          <a:off x="853542" y="2806874"/>
          <a:ext cx="8712968" cy="2438400"/>
        </p:xfrm>
        <a:graphic>
          <a:graphicData uri="http://schemas.openxmlformats.org/drawingml/2006/table">
            <a:tbl>
              <a:tblPr firstRow="1" firstCol="1" lastRow="1" lastCol="1" bandRow="1" bandCol="1"/>
              <a:tblGrid>
                <a:gridCol w="2519834"/>
                <a:gridCol w="157375"/>
                <a:gridCol w="2204162"/>
                <a:gridCol w="157375"/>
                <a:gridCol w="1994947"/>
                <a:gridCol w="157375"/>
                <a:gridCol w="1521900"/>
              </a:tblGrid>
              <a:tr h="243840">
                <a:tc>
                  <a:txBody>
                    <a:bodyPr/>
                    <a:lstStyle/>
                    <a:p>
                      <a:pPr marL="161925" indent="-161925" algn="just">
                        <a:spcAft>
                          <a:spcPts val="0"/>
                        </a:spcAft>
                      </a:pPr>
                      <a:r>
                        <a:rPr lang="en-US" sz="1600" kern="100" dirty="0">
                          <a:effectLst/>
                          <a:latin typeface="微軟正黑體" pitchFamily="34" charset="-120"/>
                          <a:ea typeface="微軟正黑體" pitchFamily="34" charset="-120"/>
                          <a:cs typeface="Times New Roman"/>
                        </a:rPr>
                        <a:t>IFRS 10</a:t>
                      </a:r>
                      <a:endParaRPr lang="zh-TW" sz="1600" kern="100" dirty="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zh-TW" sz="1600" kern="100">
                          <a:effectLst/>
                          <a:latin typeface="微軟正黑體" pitchFamily="34" charset="-120"/>
                          <a:ea typeface="微軟正黑體" pitchFamily="34" charset="-120"/>
                          <a:cs typeface="Times New Roman"/>
                        </a:rPr>
                        <a:t>「合併財務報表」</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2013.1.1</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44145" indent="-144145" algn="just">
                        <a:spcAft>
                          <a:spcPts val="0"/>
                        </a:spcAft>
                      </a:pPr>
                      <a:r>
                        <a:rPr lang="en-US" sz="1600" kern="0" dirty="0">
                          <a:solidFill>
                            <a:schemeClr val="tx1"/>
                          </a:solidFill>
                          <a:effectLst/>
                          <a:latin typeface="微軟正黑體" pitchFamily="34" charset="-120"/>
                          <a:ea typeface="微軟正黑體" pitchFamily="34" charset="-120"/>
                          <a:cs typeface="Calibri"/>
                        </a:rPr>
                        <a:t>2011.05.12</a:t>
                      </a:r>
                      <a:endParaRPr lang="zh-TW" sz="1600" kern="100" dirty="0">
                        <a:solidFill>
                          <a:schemeClr val="tx1"/>
                        </a:solidFill>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solidFill>
                      <a:schemeClr val="bg1"/>
                    </a:solidFill>
                  </a:tcPr>
                </a:tc>
              </a:tr>
              <a:tr h="243840">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IFRS 11</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zh-TW" sz="1600" kern="100">
                          <a:effectLst/>
                          <a:latin typeface="微軟正黑體" pitchFamily="34" charset="-120"/>
                          <a:ea typeface="微軟正黑體" pitchFamily="34" charset="-120"/>
                          <a:cs typeface="Times New Roman"/>
                        </a:rPr>
                        <a:t>「聯合協議」</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2013.1.1</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44145" indent="-144145" algn="just">
                        <a:spcAft>
                          <a:spcPts val="0"/>
                        </a:spcAft>
                      </a:pPr>
                      <a:r>
                        <a:rPr lang="en-US" sz="1600" kern="0" dirty="0">
                          <a:solidFill>
                            <a:schemeClr val="tx1"/>
                          </a:solidFill>
                          <a:effectLst/>
                          <a:latin typeface="微軟正黑體" pitchFamily="34" charset="-120"/>
                          <a:ea typeface="微軟正黑體" pitchFamily="34" charset="-120"/>
                          <a:cs typeface="Calibri"/>
                        </a:rPr>
                        <a:t>2011.05.12</a:t>
                      </a:r>
                      <a:endParaRPr lang="zh-TW" sz="1600" kern="100" dirty="0">
                        <a:solidFill>
                          <a:schemeClr val="tx1"/>
                        </a:solidFill>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solidFill>
                      <a:schemeClr val="bg1"/>
                    </a:solidFill>
                  </a:tcPr>
                </a:tc>
              </a:tr>
              <a:tr h="487680">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IFRS 12</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zh-TW" sz="1600" kern="100">
                          <a:effectLst/>
                          <a:latin typeface="微軟正黑體" pitchFamily="34" charset="-120"/>
                          <a:ea typeface="微軟正黑體" pitchFamily="34" charset="-120"/>
                          <a:cs typeface="Times New Roman"/>
                        </a:rPr>
                        <a:t>「對其他個體權益之揭露」</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dirty="0">
                          <a:effectLst/>
                          <a:latin typeface="微軟正黑體" pitchFamily="34" charset="-120"/>
                          <a:ea typeface="微軟正黑體" pitchFamily="34" charset="-120"/>
                          <a:cs typeface="Times New Roman"/>
                        </a:rPr>
                        <a:t>2013.1.1</a:t>
                      </a:r>
                      <a:endParaRPr lang="zh-TW" sz="1600" kern="100" dirty="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44145" indent="-144145" algn="just">
                        <a:spcAft>
                          <a:spcPts val="0"/>
                        </a:spcAft>
                      </a:pPr>
                      <a:r>
                        <a:rPr lang="en-US" sz="1600" kern="0" dirty="0">
                          <a:solidFill>
                            <a:schemeClr val="tx1"/>
                          </a:solidFill>
                          <a:effectLst/>
                          <a:latin typeface="微軟正黑體" pitchFamily="34" charset="-120"/>
                          <a:ea typeface="微軟正黑體" pitchFamily="34" charset="-120"/>
                          <a:cs typeface="Calibri"/>
                        </a:rPr>
                        <a:t>2011.05.12</a:t>
                      </a:r>
                      <a:endParaRPr lang="zh-TW" sz="1600" kern="100" dirty="0">
                        <a:solidFill>
                          <a:schemeClr val="tx1"/>
                        </a:solidFill>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solidFill>
                      <a:schemeClr val="bg1"/>
                    </a:solidFill>
                  </a:tcPr>
                </a:tc>
              </a:tr>
              <a:tr h="975360">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IFRS 10</a:t>
                      </a:r>
                      <a:r>
                        <a:rPr lang="zh-TW" sz="1600" kern="100">
                          <a:effectLst/>
                          <a:latin typeface="微軟正黑體" pitchFamily="34" charset="-120"/>
                          <a:ea typeface="微軟正黑體" pitchFamily="34" charset="-120"/>
                          <a:cs typeface="Times New Roman"/>
                        </a:rPr>
                        <a:t>、</a:t>
                      </a:r>
                      <a:r>
                        <a:rPr lang="en-US" sz="1600" kern="100">
                          <a:effectLst/>
                          <a:latin typeface="微軟正黑體" pitchFamily="34" charset="-120"/>
                          <a:ea typeface="微軟正黑體" pitchFamily="34" charset="-120"/>
                          <a:cs typeface="Times New Roman"/>
                        </a:rPr>
                        <a:t>IFRS 11</a:t>
                      </a:r>
                      <a:r>
                        <a:rPr lang="zh-TW" sz="1600" kern="100">
                          <a:effectLst/>
                          <a:latin typeface="微軟正黑體" pitchFamily="34" charset="-120"/>
                          <a:ea typeface="微軟正黑體" pitchFamily="34" charset="-120"/>
                          <a:cs typeface="Times New Roman"/>
                        </a:rPr>
                        <a:t>及</a:t>
                      </a:r>
                      <a:r>
                        <a:rPr lang="en-US" sz="1600" kern="100">
                          <a:effectLst/>
                          <a:latin typeface="微軟正黑體" pitchFamily="34" charset="-120"/>
                          <a:ea typeface="微軟正黑體" pitchFamily="34" charset="-120"/>
                          <a:cs typeface="Times New Roman"/>
                        </a:rPr>
                        <a:t>IFRS 12</a:t>
                      </a:r>
                      <a:r>
                        <a:rPr lang="zh-TW" sz="1600" kern="100">
                          <a:effectLst/>
                          <a:latin typeface="微軟正黑體" pitchFamily="34" charset="-120"/>
                          <a:ea typeface="微軟正黑體" pitchFamily="34" charset="-120"/>
                          <a:cs typeface="Times New Roman"/>
                        </a:rPr>
                        <a:t>之修正</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zh-TW" sz="1600" kern="100">
                          <a:effectLst/>
                          <a:latin typeface="微軟正黑體" pitchFamily="34" charset="-120"/>
                          <a:ea typeface="微軟正黑體" pitchFamily="34" charset="-120"/>
                          <a:cs typeface="Times New Roman"/>
                        </a:rPr>
                        <a:t>「合併財務報表、聯合協議及對其他個體權益之揭露：過渡規定指引」</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2013.1.1</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44145" indent="-144145" algn="just">
                        <a:spcAft>
                          <a:spcPts val="0"/>
                        </a:spcAft>
                      </a:pPr>
                      <a:r>
                        <a:rPr lang="en-US" sz="1600" kern="0" dirty="0">
                          <a:solidFill>
                            <a:schemeClr val="tx1"/>
                          </a:solidFill>
                          <a:effectLst/>
                          <a:latin typeface="微軟正黑體" pitchFamily="34" charset="-120"/>
                          <a:ea typeface="微軟正黑體" pitchFamily="34" charset="-120"/>
                          <a:cs typeface="Calibri"/>
                        </a:rPr>
                        <a:t>2012.06.28</a:t>
                      </a:r>
                      <a:endParaRPr lang="zh-TW" sz="1600" kern="100" dirty="0">
                        <a:solidFill>
                          <a:schemeClr val="tx1"/>
                        </a:solidFill>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solidFill>
                      <a:schemeClr val="bg1"/>
                    </a:solidFill>
                  </a:tcPr>
                </a:tc>
              </a:tr>
              <a:tr h="487680">
                <a:tc>
                  <a:txBody>
                    <a:bodyPr/>
                    <a:lstStyle/>
                    <a:p>
                      <a:pPr marL="161925" indent="-161925" algn="just">
                        <a:spcAft>
                          <a:spcPts val="0"/>
                        </a:spcAft>
                      </a:pPr>
                      <a:r>
                        <a:rPr lang="en-US" sz="1600" kern="100" dirty="0">
                          <a:effectLst/>
                          <a:latin typeface="微軟正黑體" pitchFamily="34" charset="-120"/>
                          <a:ea typeface="微軟正黑體" pitchFamily="34" charset="-120"/>
                          <a:cs typeface="Times New Roman"/>
                        </a:rPr>
                        <a:t>IFRS 10</a:t>
                      </a:r>
                      <a:r>
                        <a:rPr lang="zh-TW" sz="1600" kern="100" dirty="0">
                          <a:effectLst/>
                          <a:latin typeface="微軟正黑體" pitchFamily="34" charset="-120"/>
                          <a:ea typeface="微軟正黑體" pitchFamily="34" charset="-120"/>
                          <a:cs typeface="Times New Roman"/>
                        </a:rPr>
                        <a:t>、</a:t>
                      </a:r>
                      <a:r>
                        <a:rPr lang="en-US" sz="1600" kern="100" dirty="0">
                          <a:effectLst/>
                          <a:latin typeface="微軟正黑體" pitchFamily="34" charset="-120"/>
                          <a:ea typeface="微軟正黑體" pitchFamily="34" charset="-120"/>
                          <a:cs typeface="Times New Roman"/>
                        </a:rPr>
                        <a:t>IFRS 12</a:t>
                      </a:r>
                      <a:r>
                        <a:rPr lang="zh-TW" sz="1600" kern="100" dirty="0">
                          <a:effectLst/>
                          <a:latin typeface="微軟正黑體" pitchFamily="34" charset="-120"/>
                          <a:ea typeface="微軟正黑體" pitchFamily="34" charset="-120"/>
                          <a:cs typeface="Times New Roman"/>
                        </a:rPr>
                        <a:t>及</a:t>
                      </a:r>
                      <a:r>
                        <a:rPr lang="en-US" sz="1600" kern="100" dirty="0">
                          <a:effectLst/>
                          <a:latin typeface="微軟正黑體" pitchFamily="34" charset="-120"/>
                          <a:ea typeface="微軟正黑體" pitchFamily="34" charset="-120"/>
                          <a:cs typeface="Times New Roman"/>
                        </a:rPr>
                        <a:t>IAS 27</a:t>
                      </a:r>
                      <a:r>
                        <a:rPr lang="zh-TW" sz="1600" kern="100" dirty="0">
                          <a:effectLst/>
                          <a:latin typeface="微軟正黑體" pitchFamily="34" charset="-120"/>
                          <a:ea typeface="微軟正黑體" pitchFamily="34" charset="-120"/>
                          <a:cs typeface="Times New Roman"/>
                        </a:rPr>
                        <a:t>之修正</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zh-TW" sz="1600" kern="100">
                          <a:effectLst/>
                          <a:latin typeface="微軟正黑體" pitchFamily="34" charset="-120"/>
                          <a:ea typeface="微軟正黑體" pitchFamily="34" charset="-120"/>
                          <a:cs typeface="Times New Roman"/>
                        </a:rPr>
                        <a:t>「投資個體」</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2014.1.1</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44145" indent="-144145" algn="just">
                        <a:spcAft>
                          <a:spcPts val="0"/>
                        </a:spcAft>
                      </a:pPr>
                      <a:r>
                        <a:rPr lang="en-US" sz="1600" kern="0" dirty="0">
                          <a:solidFill>
                            <a:schemeClr val="tx1"/>
                          </a:solidFill>
                          <a:effectLst/>
                          <a:latin typeface="微軟正黑體" pitchFamily="34" charset="-120"/>
                          <a:ea typeface="微軟正黑體" pitchFamily="34" charset="-120"/>
                          <a:cs typeface="Calibri"/>
                        </a:rPr>
                        <a:t>2012.10.31</a:t>
                      </a:r>
                      <a:endParaRPr lang="zh-TW" sz="1600" kern="100" dirty="0">
                        <a:solidFill>
                          <a:schemeClr val="tx1"/>
                        </a:solidFill>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solidFill>
                      <a:schemeClr val="bg1"/>
                    </a:solidFill>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3888126760"/>
              </p:ext>
            </p:extLst>
          </p:nvPr>
        </p:nvGraphicFramePr>
        <p:xfrm>
          <a:off x="853531" y="5327154"/>
          <a:ext cx="8714487" cy="487680"/>
        </p:xfrm>
        <a:graphic>
          <a:graphicData uri="http://schemas.openxmlformats.org/drawingml/2006/table">
            <a:tbl>
              <a:tblPr firstRow="1" firstCol="1" lastRow="1" lastCol="1" bandRow="1" bandCol="1"/>
              <a:tblGrid>
                <a:gridCol w="2519836"/>
                <a:gridCol w="157374"/>
                <a:gridCol w="2299552"/>
                <a:gridCol w="63504"/>
                <a:gridCol w="1994947"/>
                <a:gridCol w="157374"/>
                <a:gridCol w="1521900"/>
              </a:tblGrid>
              <a:tr h="243840">
                <a:tc>
                  <a:txBody>
                    <a:bodyPr/>
                    <a:lstStyle/>
                    <a:p>
                      <a:pPr marL="161925" indent="-161925" algn="just">
                        <a:spcAft>
                          <a:spcPts val="0"/>
                        </a:spcAft>
                      </a:pPr>
                      <a:r>
                        <a:rPr lang="en-US" sz="1600" kern="100" dirty="0">
                          <a:effectLst/>
                          <a:latin typeface="微軟正黑體" pitchFamily="34" charset="-120"/>
                          <a:ea typeface="微軟正黑體" pitchFamily="34" charset="-120"/>
                          <a:cs typeface="Times New Roman"/>
                        </a:rPr>
                        <a:t>IAS 27</a:t>
                      </a:r>
                      <a:r>
                        <a:rPr lang="zh-TW" sz="1600" kern="100" dirty="0">
                          <a:effectLst/>
                          <a:latin typeface="微軟正黑體" pitchFamily="34" charset="-120"/>
                          <a:ea typeface="微軟正黑體" pitchFamily="34" charset="-120"/>
                          <a:cs typeface="Times New Roman"/>
                        </a:rPr>
                        <a:t>之修訂</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zh-TW" sz="1600" kern="100">
                          <a:effectLst/>
                          <a:latin typeface="微軟正黑體" pitchFamily="34" charset="-120"/>
                          <a:ea typeface="微軟正黑體" pitchFamily="34" charset="-120"/>
                          <a:cs typeface="Times New Roman"/>
                        </a:rPr>
                        <a:t>「單獨財務報表」</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2013.1.1</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44145" indent="-144145" algn="just">
                        <a:spcAft>
                          <a:spcPts val="0"/>
                        </a:spcAft>
                      </a:pPr>
                      <a:r>
                        <a:rPr lang="en-US" sz="1600" kern="0" dirty="0">
                          <a:solidFill>
                            <a:schemeClr val="tx1"/>
                          </a:solidFill>
                          <a:effectLst/>
                          <a:latin typeface="微軟正黑體" pitchFamily="34" charset="-120"/>
                          <a:ea typeface="微軟正黑體" pitchFamily="34" charset="-120"/>
                          <a:cs typeface="Calibri"/>
                        </a:rPr>
                        <a:t>2011.05.12</a:t>
                      </a:r>
                      <a:endParaRPr lang="zh-TW" sz="1600" kern="100" dirty="0">
                        <a:solidFill>
                          <a:schemeClr val="tx1"/>
                        </a:solidFill>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solidFill>
                      <a:schemeClr val="bg1"/>
                    </a:solidFill>
                  </a:tcPr>
                </a:tc>
              </a:tr>
              <a:tr h="243840">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IAS 28</a:t>
                      </a:r>
                      <a:r>
                        <a:rPr lang="zh-TW" sz="1600" kern="100">
                          <a:effectLst/>
                          <a:latin typeface="微軟正黑體" pitchFamily="34" charset="-120"/>
                          <a:ea typeface="微軟正黑體" pitchFamily="34" charset="-120"/>
                          <a:cs typeface="Times New Roman"/>
                        </a:rPr>
                        <a:t>之修訂</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zh-TW" sz="1600" kern="100">
                          <a:effectLst/>
                          <a:latin typeface="微軟正黑體" pitchFamily="34" charset="-120"/>
                          <a:ea typeface="微軟正黑體" pitchFamily="34" charset="-120"/>
                          <a:cs typeface="Times New Roman"/>
                        </a:rPr>
                        <a:t>「投資關聯企業及合資」</a:t>
                      </a: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2013.1.1</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1600" kern="100">
                          <a:effectLst/>
                          <a:latin typeface="微軟正黑體" pitchFamily="34" charset="-120"/>
                          <a:ea typeface="微軟正黑體" pitchFamily="34" charset="-120"/>
                          <a:cs typeface="Times New Roman"/>
                        </a:rPr>
                        <a:t> </a:t>
                      </a:r>
                      <a:endParaRPr lang="zh-TW" sz="16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44145" indent="-144145" algn="just">
                        <a:spcAft>
                          <a:spcPts val="0"/>
                        </a:spcAft>
                      </a:pPr>
                      <a:r>
                        <a:rPr lang="en-US" sz="1600" kern="0" dirty="0">
                          <a:solidFill>
                            <a:schemeClr val="tx1"/>
                          </a:solidFill>
                          <a:effectLst/>
                          <a:latin typeface="微軟正黑體" pitchFamily="34" charset="-120"/>
                          <a:ea typeface="微軟正黑體" pitchFamily="34" charset="-120"/>
                          <a:cs typeface="Calibri"/>
                        </a:rPr>
                        <a:t>2011.05.12</a:t>
                      </a:r>
                      <a:endParaRPr lang="zh-TW" sz="1600" kern="100" dirty="0">
                        <a:solidFill>
                          <a:schemeClr val="tx1"/>
                        </a:solidFill>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solidFill>
                      <a:schemeClr val="bg1"/>
                    </a:solidFill>
                  </a:tcPr>
                </a:tc>
              </a:tr>
            </a:tbl>
          </a:graphicData>
        </a:graphic>
      </p:graphicFrame>
    </p:spTree>
    <p:extLst>
      <p:ext uri="{BB962C8B-B14F-4D97-AF65-F5344CB8AC3E}">
        <p14:creationId xmlns:p14="http://schemas.microsoft.com/office/powerpoint/2010/main" val="10873977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3"/>
          <p:cNvSpPr txBox="1">
            <a:spLocks/>
          </p:cNvSpPr>
          <p:nvPr/>
        </p:nvSpPr>
        <p:spPr bwMode="auto">
          <a:xfrm>
            <a:off x="277466" y="1726755"/>
            <a:ext cx="7372350"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98" tIns="45398" rIns="90798" bIns="45398"/>
          <a:lstStyle>
            <a:lvl1pPr marL="382588" indent="-382588" defTabSz="1019175" eaLnBrk="0" hangingPunct="0">
              <a:tabLst>
                <a:tab pos="4217988" algn="r"/>
              </a:tabLst>
              <a:defRPr kumimoji="1" sz="2000">
                <a:solidFill>
                  <a:schemeClr val="tx1"/>
                </a:solidFill>
                <a:latin typeface="Arial" pitchFamily="34" charset="0"/>
                <a:ea typeface="新細明體" pitchFamily="18" charset="-120"/>
              </a:defRPr>
            </a:lvl1pPr>
            <a:lvl2pPr marL="742950" indent="-285750" defTabSz="1019175" eaLnBrk="0" hangingPunct="0">
              <a:tabLst>
                <a:tab pos="4217988" algn="r"/>
              </a:tabLst>
              <a:defRPr kumimoji="1" sz="2000">
                <a:solidFill>
                  <a:schemeClr val="tx1"/>
                </a:solidFill>
                <a:latin typeface="Arial" pitchFamily="34" charset="0"/>
                <a:ea typeface="新細明體" pitchFamily="18" charset="-120"/>
              </a:defRPr>
            </a:lvl2pPr>
            <a:lvl3pPr marL="1143000" indent="-228600" defTabSz="1019175" eaLnBrk="0" hangingPunct="0">
              <a:tabLst>
                <a:tab pos="4217988" algn="r"/>
              </a:tabLst>
              <a:defRPr kumimoji="1" sz="2000">
                <a:solidFill>
                  <a:schemeClr val="tx1"/>
                </a:solidFill>
                <a:latin typeface="Arial" pitchFamily="34" charset="0"/>
                <a:ea typeface="新細明體" pitchFamily="18" charset="-120"/>
              </a:defRPr>
            </a:lvl3pPr>
            <a:lvl4pPr marL="1600200" indent="-228600" defTabSz="1019175" eaLnBrk="0" hangingPunct="0">
              <a:tabLst>
                <a:tab pos="4217988" algn="r"/>
              </a:tabLst>
              <a:defRPr kumimoji="1" sz="2000">
                <a:solidFill>
                  <a:schemeClr val="tx1"/>
                </a:solidFill>
                <a:latin typeface="Arial" pitchFamily="34" charset="0"/>
                <a:ea typeface="新細明體" pitchFamily="18" charset="-120"/>
              </a:defRPr>
            </a:lvl4pPr>
            <a:lvl5pPr marL="2057400" indent="-228600" defTabSz="1019175" eaLnBrk="0" hangingPunct="0">
              <a:tabLst>
                <a:tab pos="4217988" algn="r"/>
              </a:tabLst>
              <a:defRPr kumimoji="1" sz="2000">
                <a:solidFill>
                  <a:schemeClr val="tx1"/>
                </a:solidFill>
                <a:latin typeface="Arial" pitchFamily="34" charset="0"/>
                <a:ea typeface="新細明體" pitchFamily="18" charset="-120"/>
              </a:defRPr>
            </a:lvl5pPr>
            <a:lvl6pPr marL="2514600" indent="-228600" defTabSz="1019175" eaLnBrk="0" fontAlgn="base" hangingPunct="0">
              <a:spcBef>
                <a:spcPct val="0"/>
              </a:spcBef>
              <a:spcAft>
                <a:spcPct val="0"/>
              </a:spcAft>
              <a:tabLst>
                <a:tab pos="4217988" algn="r"/>
              </a:tabLst>
              <a:defRPr kumimoji="1" sz="2000">
                <a:solidFill>
                  <a:schemeClr val="tx1"/>
                </a:solidFill>
                <a:latin typeface="Arial" pitchFamily="34" charset="0"/>
                <a:ea typeface="新細明體" pitchFamily="18" charset="-120"/>
              </a:defRPr>
            </a:lvl6pPr>
            <a:lvl7pPr marL="2971800" indent="-228600" defTabSz="1019175" eaLnBrk="0" fontAlgn="base" hangingPunct="0">
              <a:spcBef>
                <a:spcPct val="0"/>
              </a:spcBef>
              <a:spcAft>
                <a:spcPct val="0"/>
              </a:spcAft>
              <a:tabLst>
                <a:tab pos="4217988" algn="r"/>
              </a:tabLst>
              <a:defRPr kumimoji="1" sz="2000">
                <a:solidFill>
                  <a:schemeClr val="tx1"/>
                </a:solidFill>
                <a:latin typeface="Arial" pitchFamily="34" charset="0"/>
                <a:ea typeface="新細明體" pitchFamily="18" charset="-120"/>
              </a:defRPr>
            </a:lvl7pPr>
            <a:lvl8pPr marL="3429000" indent="-228600" defTabSz="1019175" eaLnBrk="0" fontAlgn="base" hangingPunct="0">
              <a:spcBef>
                <a:spcPct val="0"/>
              </a:spcBef>
              <a:spcAft>
                <a:spcPct val="0"/>
              </a:spcAft>
              <a:tabLst>
                <a:tab pos="4217988" algn="r"/>
              </a:tabLst>
              <a:defRPr kumimoji="1" sz="2000">
                <a:solidFill>
                  <a:schemeClr val="tx1"/>
                </a:solidFill>
                <a:latin typeface="Arial" pitchFamily="34" charset="0"/>
                <a:ea typeface="新細明體" pitchFamily="18" charset="-120"/>
              </a:defRPr>
            </a:lvl8pPr>
            <a:lvl9pPr marL="3886200" indent="-228600" defTabSz="1019175" eaLnBrk="0" fontAlgn="base" hangingPunct="0">
              <a:spcBef>
                <a:spcPct val="0"/>
              </a:spcBef>
              <a:spcAft>
                <a:spcPct val="0"/>
              </a:spcAft>
              <a:tabLst>
                <a:tab pos="4217988" algn="r"/>
              </a:tabLst>
              <a:defRPr kumimoji="1" sz="2000">
                <a:solidFill>
                  <a:schemeClr val="tx1"/>
                </a:solidFill>
                <a:latin typeface="Arial" pitchFamily="34" charset="0"/>
                <a:ea typeface="新細明體" pitchFamily="18" charset="-120"/>
              </a:defRPr>
            </a:lvl9pPr>
          </a:lstStyle>
          <a:p>
            <a:pPr eaLnBrk="1" fontAlgn="auto" hangingPunct="1">
              <a:spcBef>
                <a:spcPts val="600"/>
              </a:spcBef>
              <a:spcAft>
                <a:spcPts val="300"/>
              </a:spcAft>
              <a:buSzPct val="80000"/>
            </a:pPr>
            <a:endParaRPr kumimoji="0" lang="en-US" altLang="zh-TW" sz="5300" dirty="0">
              <a:solidFill>
                <a:srgbClr val="002776"/>
              </a:solidFill>
              <a:latin typeface="Calibri"/>
              <a:ea typeface="微軟正黑體" pitchFamily="34" charset="-120"/>
            </a:endParaRPr>
          </a:p>
        </p:txBody>
      </p:sp>
      <p:sp>
        <p:nvSpPr>
          <p:cNvPr id="5" name="Cloud 3"/>
          <p:cNvSpPr/>
          <p:nvPr/>
        </p:nvSpPr>
        <p:spPr>
          <a:xfrm>
            <a:off x="355937" y="6662269"/>
            <a:ext cx="4198729" cy="1061135"/>
          </a:xfrm>
          <a:prstGeom prst="foldedCorner">
            <a:avLst/>
          </a:prstGeom>
          <a:solidFill>
            <a:srgbClr val="FFFF99"/>
          </a:solidFill>
          <a:effectLst>
            <a:outerShdw blurRad="50800" dist="38100" dir="18900000" algn="b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90798" tIns="45398" rIns="90798" bIns="45398" rtlCol="0" anchor="ctr"/>
          <a:lstStyle/>
          <a:p>
            <a:pPr marL="316258" indent="-316258" defTabSz="1012006" fontAlgn="auto">
              <a:spcBef>
                <a:spcPts val="0"/>
              </a:spcBef>
              <a:spcAft>
                <a:spcPts val="0"/>
              </a:spcAft>
              <a:buFont typeface="Arial" pitchFamily="34" charset="0"/>
              <a:buChar char="•"/>
            </a:pPr>
            <a:endParaRPr kumimoji="0" lang="en-US" altLang="zh-TW" sz="1800" dirty="0">
              <a:solidFill>
                <a:prstClr val="black"/>
              </a:solidFill>
              <a:ea typeface="微軟正黑體" pitchFamily="34" charset="-120"/>
              <a:cs typeface="Calibri" pitchFamily="34" charset="0"/>
            </a:endParaRPr>
          </a:p>
          <a:p>
            <a:pPr marL="316258" indent="-316258" defTabSz="1012006" fontAlgn="auto">
              <a:spcBef>
                <a:spcPts val="0"/>
              </a:spcBef>
              <a:spcAft>
                <a:spcPts val="0"/>
              </a:spcAft>
              <a:buFont typeface="Arial" pitchFamily="34" charset="0"/>
              <a:buChar char="•"/>
            </a:pPr>
            <a:r>
              <a:rPr kumimoji="0" lang="en-US" altLang="zh-TW" sz="1600" dirty="0">
                <a:solidFill>
                  <a:srgbClr val="002060"/>
                </a:solidFill>
                <a:ea typeface="微軟正黑體" pitchFamily="34" charset="-120"/>
                <a:cs typeface="Calibri" pitchFamily="34" charset="0"/>
              </a:rPr>
              <a:t>2012</a:t>
            </a:r>
            <a:r>
              <a:rPr kumimoji="0" lang="zh-TW" altLang="en-US" sz="1600" dirty="0">
                <a:solidFill>
                  <a:srgbClr val="002060"/>
                </a:solidFill>
                <a:ea typeface="微軟正黑體" pitchFamily="34" charset="-120"/>
                <a:cs typeface="Calibri" pitchFamily="34" charset="0"/>
              </a:rPr>
              <a:t>年</a:t>
            </a:r>
            <a:r>
              <a:rPr kumimoji="0" lang="zh-TW" altLang="en-US" sz="1600" dirty="0">
                <a:solidFill>
                  <a:srgbClr val="002060"/>
                </a:solidFill>
                <a:ea typeface="微軟正黑體" pitchFamily="34" charset="-120"/>
              </a:rPr>
              <a:t>正體中文版 </a:t>
            </a:r>
            <a:r>
              <a:rPr kumimoji="0" lang="en-US" altLang="zh-TW" sz="1600" dirty="0">
                <a:solidFill>
                  <a:srgbClr val="002060"/>
                </a:solidFill>
                <a:ea typeface="微軟正黑體" pitchFamily="34" charset="-120"/>
              </a:rPr>
              <a:t>(</a:t>
            </a:r>
            <a:r>
              <a:rPr kumimoji="0" lang="zh-TW" altLang="en-US" sz="1600" dirty="0">
                <a:solidFill>
                  <a:srgbClr val="002060"/>
                </a:solidFill>
                <a:ea typeface="微軟正黑體" pitchFamily="34" charset="-120"/>
              </a:rPr>
              <a:t>金管會尚未認可</a:t>
            </a:r>
            <a:r>
              <a:rPr kumimoji="0" lang="en-US" altLang="zh-TW" sz="1600" dirty="0">
                <a:solidFill>
                  <a:srgbClr val="002060"/>
                </a:solidFill>
                <a:ea typeface="微軟正黑體" pitchFamily="34" charset="-120"/>
              </a:rPr>
              <a:t>)</a:t>
            </a:r>
          </a:p>
          <a:p>
            <a:pPr marL="316258" indent="-316258" defTabSz="1012006" fontAlgn="auto">
              <a:spcBef>
                <a:spcPts val="0"/>
              </a:spcBef>
              <a:spcAft>
                <a:spcPts val="0"/>
              </a:spcAft>
              <a:buFont typeface="Arial" pitchFamily="34" charset="0"/>
              <a:buChar char="•"/>
            </a:pPr>
            <a:r>
              <a:rPr kumimoji="0" lang="en-US" altLang="zh-TW" sz="1200" dirty="0">
                <a:solidFill>
                  <a:prstClr val="black"/>
                </a:solidFill>
                <a:ea typeface="微軟正黑體" pitchFamily="34" charset="-120"/>
                <a:cs typeface="Calibri" pitchFamily="34" charset="0"/>
              </a:rPr>
              <a:t>IASB</a:t>
            </a:r>
            <a:r>
              <a:rPr kumimoji="0" lang="zh-TW" altLang="en-US" sz="1200" dirty="0">
                <a:solidFill>
                  <a:prstClr val="black"/>
                </a:solidFill>
                <a:ea typeface="微軟正黑體" pitchFamily="34" charset="-120"/>
                <a:cs typeface="Calibri" pitchFamily="34" charset="0"/>
              </a:rPr>
              <a:t> 於</a:t>
            </a:r>
            <a:r>
              <a:rPr kumimoji="0" lang="en-US" altLang="zh-TW" sz="1200" dirty="0">
                <a:solidFill>
                  <a:prstClr val="black"/>
                </a:solidFill>
                <a:ea typeface="微軟正黑體" pitchFamily="34" charset="-120"/>
                <a:cs typeface="Calibri" pitchFamily="34" charset="0"/>
              </a:rPr>
              <a:t>2011</a:t>
            </a:r>
            <a:r>
              <a:rPr kumimoji="0" lang="zh-TW" altLang="en-US" sz="1200" dirty="0">
                <a:solidFill>
                  <a:prstClr val="black"/>
                </a:solidFill>
                <a:ea typeface="微軟正黑體" pitchFamily="34" charset="-120"/>
                <a:cs typeface="Calibri" pitchFamily="34" charset="0"/>
              </a:rPr>
              <a:t>年</a:t>
            </a:r>
            <a:r>
              <a:rPr kumimoji="0" lang="en-US" altLang="zh-TW" sz="1200" dirty="0">
                <a:solidFill>
                  <a:prstClr val="black"/>
                </a:solidFill>
                <a:ea typeface="微軟正黑體" pitchFamily="34" charset="-120"/>
                <a:cs typeface="Calibri" pitchFamily="34" charset="0"/>
              </a:rPr>
              <a:t>5</a:t>
            </a:r>
            <a:r>
              <a:rPr kumimoji="0" lang="zh-TW" altLang="en-US" sz="1200" dirty="0">
                <a:solidFill>
                  <a:prstClr val="black"/>
                </a:solidFill>
                <a:ea typeface="微軟正黑體" pitchFamily="34" charset="-120"/>
                <a:cs typeface="Calibri" pitchFamily="34" charset="0"/>
              </a:rPr>
              <a:t>月發布，適用於</a:t>
            </a:r>
            <a:r>
              <a:rPr kumimoji="0" lang="en-US" altLang="zh-TW" sz="1200" dirty="0">
                <a:solidFill>
                  <a:prstClr val="black"/>
                </a:solidFill>
                <a:ea typeface="微軟正黑體" pitchFamily="34" charset="-120"/>
                <a:cs typeface="Calibri" pitchFamily="34" charset="0"/>
              </a:rPr>
              <a:t>2013.1.1</a:t>
            </a:r>
            <a:r>
              <a:rPr kumimoji="0" lang="zh-TW" altLang="en-US" sz="1200" dirty="0">
                <a:solidFill>
                  <a:prstClr val="black"/>
                </a:solidFill>
                <a:ea typeface="微軟正黑體" pitchFamily="34" charset="-120"/>
                <a:cs typeface="Calibri" pitchFamily="34" charset="0"/>
              </a:rPr>
              <a:t>以後開始之年度期間</a:t>
            </a:r>
            <a:endParaRPr kumimoji="0" lang="en-US" altLang="zh-TW" sz="1200" dirty="0">
              <a:solidFill>
                <a:prstClr val="black"/>
              </a:solidFill>
              <a:ea typeface="微軟正黑體" pitchFamily="34" charset="-120"/>
              <a:cs typeface="Calibri" pitchFamily="34" charset="0"/>
            </a:endParaRPr>
          </a:p>
          <a:p>
            <a:pPr marL="316258" indent="-316258" defTabSz="1012006" fontAlgn="auto">
              <a:spcBef>
                <a:spcPts val="0"/>
              </a:spcBef>
              <a:spcAft>
                <a:spcPts val="0"/>
              </a:spcAft>
              <a:buFont typeface="Arial" pitchFamily="34" charset="0"/>
              <a:buChar char="•"/>
            </a:pPr>
            <a:r>
              <a:rPr kumimoji="0" lang="zh-TW" altLang="en-US" sz="1200" dirty="0">
                <a:solidFill>
                  <a:prstClr val="black"/>
                </a:solidFill>
                <a:ea typeface="微軟正黑體" pitchFamily="34" charset="-120"/>
              </a:rPr>
              <a:t>取代</a:t>
            </a:r>
            <a:r>
              <a:rPr kumimoji="0" lang="en-US" altLang="zh-TW" sz="1200" dirty="0">
                <a:solidFill>
                  <a:prstClr val="black"/>
                </a:solidFill>
                <a:ea typeface="微軟正黑體" pitchFamily="34" charset="-120"/>
              </a:rPr>
              <a:t>IAS 27 </a:t>
            </a:r>
            <a:r>
              <a:rPr kumimoji="0" lang="zh-TW" altLang="en-US" sz="1200" dirty="0">
                <a:solidFill>
                  <a:prstClr val="black"/>
                </a:solidFill>
                <a:ea typeface="微軟正黑體" pitchFamily="34" charset="-120"/>
              </a:rPr>
              <a:t>「合併及單獨財務報表」及</a:t>
            </a:r>
            <a:r>
              <a:rPr kumimoji="0" lang="en-US" altLang="zh-TW" sz="1200" dirty="0">
                <a:solidFill>
                  <a:prstClr val="black"/>
                </a:solidFill>
                <a:ea typeface="微軟正黑體" pitchFamily="34" charset="-120"/>
              </a:rPr>
              <a:t>SIC-12</a:t>
            </a:r>
            <a:r>
              <a:rPr kumimoji="0" lang="zh-TW" altLang="en-US" sz="1200" dirty="0">
                <a:solidFill>
                  <a:prstClr val="black"/>
                </a:solidFill>
                <a:ea typeface="微軟正黑體" pitchFamily="34" charset="-120"/>
              </a:rPr>
              <a:t>「合併：特殊目的個體」</a:t>
            </a:r>
            <a:endParaRPr kumimoji="0" lang="en-US" altLang="zh-TW" sz="1200" dirty="0">
              <a:solidFill>
                <a:prstClr val="black"/>
              </a:solidFill>
              <a:ea typeface="微軟正黑體" pitchFamily="34" charset="-120"/>
            </a:endParaRPr>
          </a:p>
        </p:txBody>
      </p:sp>
      <p:sp>
        <p:nvSpPr>
          <p:cNvPr id="2" name="標題 1"/>
          <p:cNvSpPr>
            <a:spLocks noGrp="1"/>
          </p:cNvSpPr>
          <p:nvPr>
            <p:ph type="ctrTitle"/>
          </p:nvPr>
        </p:nvSpPr>
        <p:spPr>
          <a:xfrm>
            <a:off x="277466" y="1321629"/>
            <a:ext cx="6258483" cy="1177777"/>
          </a:xfrm>
        </p:spPr>
        <p:txBody>
          <a:bodyPr>
            <a:noAutofit/>
          </a:bodyPr>
          <a:lstStyle/>
          <a:p>
            <a:pPr>
              <a:spcBef>
                <a:spcPts val="600"/>
              </a:spcBef>
              <a:spcAft>
                <a:spcPts val="300"/>
              </a:spcAft>
            </a:pPr>
            <a:r>
              <a:rPr lang="en-US" altLang="zh-TW" dirty="0"/>
              <a:t>IFRS 10 </a:t>
            </a:r>
            <a:br>
              <a:rPr lang="en-US" altLang="zh-TW" dirty="0"/>
            </a:br>
            <a:r>
              <a:rPr lang="zh-TW" altLang="en-US" dirty="0"/>
              <a:t>合併財務報表</a:t>
            </a:r>
          </a:p>
        </p:txBody>
      </p:sp>
      <p:sp>
        <p:nvSpPr>
          <p:cNvPr id="6" name="矩形 5"/>
          <p:cNvSpPr/>
          <p:nvPr/>
        </p:nvSpPr>
        <p:spPr>
          <a:xfrm>
            <a:off x="593601" y="2989111"/>
            <a:ext cx="1425983" cy="1142760"/>
          </a:xfrm>
          <a:prstGeom prst="rect">
            <a:avLst/>
          </a:prstGeom>
        </p:spPr>
        <p:style>
          <a:lnRef idx="0">
            <a:schemeClr val="accent2"/>
          </a:lnRef>
          <a:fillRef idx="3">
            <a:schemeClr val="accent2"/>
          </a:fillRef>
          <a:effectRef idx="3">
            <a:schemeClr val="accent2"/>
          </a:effectRef>
          <a:fontRef idx="minor">
            <a:schemeClr val="lt1"/>
          </a:fontRef>
        </p:style>
        <p:txBody>
          <a:bodyPr lIns="101198" tIns="50597" rIns="101198" bIns="50597" rtlCol="0" anchor="ctr"/>
          <a:lstStyle/>
          <a:p>
            <a:pPr algn="ctr" defTabSz="1012006" fontAlgn="auto">
              <a:spcBef>
                <a:spcPts val="0"/>
              </a:spcBef>
              <a:spcAft>
                <a:spcPts val="0"/>
              </a:spcAft>
            </a:pPr>
            <a:r>
              <a:rPr kumimoji="0" lang="en-US" altLang="zh-TW" dirty="0">
                <a:solidFill>
                  <a:prstClr val="white"/>
                </a:solidFill>
                <a:ea typeface="微軟正黑體" pitchFamily="34" charset="-120"/>
              </a:rPr>
              <a:t>IAS</a:t>
            </a:r>
            <a:r>
              <a:rPr kumimoji="0" lang="zh-TW" altLang="en-US" dirty="0">
                <a:solidFill>
                  <a:prstClr val="white"/>
                </a:solidFill>
                <a:ea typeface="微軟正黑體" pitchFamily="34" charset="-120"/>
              </a:rPr>
              <a:t> </a:t>
            </a:r>
            <a:r>
              <a:rPr kumimoji="0" lang="en-US" altLang="zh-TW" dirty="0">
                <a:solidFill>
                  <a:prstClr val="white"/>
                </a:solidFill>
                <a:ea typeface="微軟正黑體" pitchFamily="34" charset="-120"/>
              </a:rPr>
              <a:t>27</a:t>
            </a:r>
          </a:p>
          <a:p>
            <a:pPr algn="ctr" defTabSz="1012006" fontAlgn="auto">
              <a:spcBef>
                <a:spcPts val="0"/>
              </a:spcBef>
              <a:spcAft>
                <a:spcPts val="0"/>
              </a:spcAft>
            </a:pPr>
            <a:r>
              <a:rPr kumimoji="0" lang="en-US" altLang="zh-TW" dirty="0">
                <a:solidFill>
                  <a:prstClr val="white"/>
                </a:solidFill>
                <a:ea typeface="微軟正黑體" pitchFamily="34" charset="-120"/>
              </a:rPr>
              <a:t>(2008)</a:t>
            </a:r>
            <a:endParaRPr kumimoji="0" lang="zh-TW" altLang="en-US" dirty="0">
              <a:solidFill>
                <a:prstClr val="white"/>
              </a:solidFill>
              <a:ea typeface="微軟正黑體" pitchFamily="34" charset="-120"/>
            </a:endParaRPr>
          </a:p>
        </p:txBody>
      </p:sp>
      <p:sp>
        <p:nvSpPr>
          <p:cNvPr id="7" name="矩形 6"/>
          <p:cNvSpPr/>
          <p:nvPr/>
        </p:nvSpPr>
        <p:spPr>
          <a:xfrm>
            <a:off x="2257248" y="3642117"/>
            <a:ext cx="2059754" cy="489754"/>
          </a:xfrm>
          <a:prstGeom prst="rect">
            <a:avLst/>
          </a:prstGeom>
        </p:spPr>
        <p:style>
          <a:lnRef idx="1">
            <a:schemeClr val="accent5"/>
          </a:lnRef>
          <a:fillRef idx="3">
            <a:schemeClr val="accent5"/>
          </a:fillRef>
          <a:effectRef idx="2">
            <a:schemeClr val="accent5"/>
          </a:effectRef>
          <a:fontRef idx="minor">
            <a:schemeClr val="lt1"/>
          </a:fontRef>
        </p:style>
        <p:txBody>
          <a:bodyPr lIns="101198" tIns="50597" rIns="101198" bIns="50597" rtlCol="0" anchor="ctr"/>
          <a:lstStyle/>
          <a:p>
            <a:pPr algn="ctr" defTabSz="1012006" fontAlgn="auto">
              <a:spcBef>
                <a:spcPts val="0"/>
              </a:spcBef>
              <a:spcAft>
                <a:spcPts val="0"/>
              </a:spcAft>
            </a:pPr>
            <a:r>
              <a:rPr kumimoji="0" lang="zh-TW" altLang="en-US" dirty="0">
                <a:solidFill>
                  <a:prstClr val="white"/>
                </a:solidFill>
                <a:ea typeface="微軟正黑體" pitchFamily="34" charset="-120"/>
              </a:rPr>
              <a:t>合併財務報表</a:t>
            </a:r>
          </a:p>
        </p:txBody>
      </p:sp>
      <p:sp>
        <p:nvSpPr>
          <p:cNvPr id="8" name="矩形 7"/>
          <p:cNvSpPr/>
          <p:nvPr/>
        </p:nvSpPr>
        <p:spPr>
          <a:xfrm>
            <a:off x="2257248" y="2989111"/>
            <a:ext cx="2059754" cy="489754"/>
          </a:xfrm>
          <a:prstGeom prst="rect">
            <a:avLst/>
          </a:prstGeom>
        </p:spPr>
        <p:style>
          <a:lnRef idx="1">
            <a:schemeClr val="accent1"/>
          </a:lnRef>
          <a:fillRef idx="3">
            <a:schemeClr val="accent1"/>
          </a:fillRef>
          <a:effectRef idx="2">
            <a:schemeClr val="accent1"/>
          </a:effectRef>
          <a:fontRef idx="minor">
            <a:schemeClr val="lt1"/>
          </a:fontRef>
        </p:style>
        <p:txBody>
          <a:bodyPr lIns="101198" tIns="50597" rIns="101198" bIns="50597" rtlCol="0" anchor="ctr"/>
          <a:lstStyle/>
          <a:p>
            <a:pPr algn="ctr" defTabSz="1012006" fontAlgn="auto">
              <a:spcBef>
                <a:spcPts val="0"/>
              </a:spcBef>
              <a:spcAft>
                <a:spcPts val="0"/>
              </a:spcAft>
            </a:pPr>
            <a:r>
              <a:rPr kumimoji="0" lang="zh-TW" altLang="en-US" dirty="0">
                <a:solidFill>
                  <a:prstClr val="white"/>
                </a:solidFill>
                <a:ea typeface="微軟正黑體" pitchFamily="34" charset="-120"/>
              </a:rPr>
              <a:t>單獨財務報表</a:t>
            </a:r>
          </a:p>
        </p:txBody>
      </p:sp>
      <p:sp>
        <p:nvSpPr>
          <p:cNvPr id="9" name="矩形 8"/>
          <p:cNvSpPr/>
          <p:nvPr/>
        </p:nvSpPr>
        <p:spPr>
          <a:xfrm>
            <a:off x="593601" y="5274632"/>
            <a:ext cx="1425983" cy="489754"/>
          </a:xfrm>
          <a:prstGeom prst="rect">
            <a:avLst/>
          </a:prstGeom>
        </p:spPr>
        <p:style>
          <a:lnRef idx="0">
            <a:schemeClr val="accent2"/>
          </a:lnRef>
          <a:fillRef idx="3">
            <a:schemeClr val="accent2"/>
          </a:fillRef>
          <a:effectRef idx="3">
            <a:schemeClr val="accent2"/>
          </a:effectRef>
          <a:fontRef idx="minor">
            <a:schemeClr val="lt1"/>
          </a:fontRef>
        </p:style>
        <p:txBody>
          <a:bodyPr lIns="101198" tIns="50597" rIns="101198" bIns="50597" rtlCol="0" anchor="ctr"/>
          <a:lstStyle/>
          <a:p>
            <a:pPr algn="ctr" defTabSz="1012006" fontAlgn="auto">
              <a:spcBef>
                <a:spcPts val="0"/>
              </a:spcBef>
              <a:spcAft>
                <a:spcPts val="0"/>
              </a:spcAft>
            </a:pPr>
            <a:r>
              <a:rPr kumimoji="0" lang="en-US" altLang="zh-TW" dirty="0">
                <a:solidFill>
                  <a:prstClr val="white"/>
                </a:solidFill>
                <a:ea typeface="微軟正黑體" pitchFamily="34" charset="-120"/>
              </a:rPr>
              <a:t>SIC-21</a:t>
            </a:r>
            <a:endParaRPr kumimoji="0" lang="zh-TW" altLang="en-US" dirty="0">
              <a:solidFill>
                <a:prstClr val="white"/>
              </a:solidFill>
              <a:ea typeface="微軟正黑體" pitchFamily="34" charset="-120"/>
            </a:endParaRPr>
          </a:p>
        </p:txBody>
      </p:sp>
      <p:sp>
        <p:nvSpPr>
          <p:cNvPr id="10" name="矩形 9"/>
          <p:cNvSpPr/>
          <p:nvPr/>
        </p:nvSpPr>
        <p:spPr>
          <a:xfrm>
            <a:off x="2257248" y="5274632"/>
            <a:ext cx="2059754" cy="489754"/>
          </a:xfrm>
          <a:prstGeom prst="rect">
            <a:avLst/>
          </a:prstGeom>
        </p:spPr>
        <p:style>
          <a:lnRef idx="1">
            <a:schemeClr val="accent5"/>
          </a:lnRef>
          <a:fillRef idx="3">
            <a:schemeClr val="accent5"/>
          </a:fillRef>
          <a:effectRef idx="2">
            <a:schemeClr val="accent5"/>
          </a:effectRef>
          <a:fontRef idx="minor">
            <a:schemeClr val="lt1"/>
          </a:fontRef>
        </p:style>
        <p:txBody>
          <a:bodyPr lIns="101198" tIns="50597" rIns="101198" bIns="50597" rtlCol="0" anchor="ctr"/>
          <a:lstStyle/>
          <a:p>
            <a:pPr algn="ctr" defTabSz="1012006" fontAlgn="auto">
              <a:spcBef>
                <a:spcPts val="0"/>
              </a:spcBef>
              <a:spcAft>
                <a:spcPts val="0"/>
              </a:spcAft>
            </a:pPr>
            <a:r>
              <a:rPr kumimoji="0" lang="zh-TW" altLang="en-US" dirty="0">
                <a:solidFill>
                  <a:prstClr val="white"/>
                </a:solidFill>
                <a:ea typeface="微軟正黑體" pitchFamily="34" charset="-120"/>
              </a:rPr>
              <a:t>合併</a:t>
            </a:r>
            <a:r>
              <a:rPr kumimoji="0" lang="en-US" altLang="zh-TW" dirty="0">
                <a:solidFill>
                  <a:prstClr val="white"/>
                </a:solidFill>
                <a:ea typeface="微軟正黑體" pitchFamily="34" charset="-120"/>
              </a:rPr>
              <a:t>-SIC</a:t>
            </a:r>
            <a:endParaRPr kumimoji="0" lang="zh-TW" altLang="en-US" dirty="0">
              <a:solidFill>
                <a:prstClr val="white"/>
              </a:solidFill>
              <a:ea typeface="微軟正黑體" pitchFamily="34" charset="-120"/>
            </a:endParaRPr>
          </a:p>
        </p:txBody>
      </p:sp>
      <p:sp>
        <p:nvSpPr>
          <p:cNvPr id="11" name="矩形 10"/>
          <p:cNvSpPr/>
          <p:nvPr/>
        </p:nvSpPr>
        <p:spPr>
          <a:xfrm>
            <a:off x="7802741" y="2744237"/>
            <a:ext cx="1425983" cy="979509"/>
          </a:xfrm>
          <a:prstGeom prst="rect">
            <a:avLst/>
          </a:prstGeom>
        </p:spPr>
        <p:style>
          <a:lnRef idx="0">
            <a:schemeClr val="accent1"/>
          </a:lnRef>
          <a:fillRef idx="3">
            <a:schemeClr val="accent1"/>
          </a:fillRef>
          <a:effectRef idx="3">
            <a:schemeClr val="accent1"/>
          </a:effectRef>
          <a:fontRef idx="minor">
            <a:schemeClr val="lt1"/>
          </a:fontRef>
        </p:style>
        <p:txBody>
          <a:bodyPr lIns="101198" tIns="50597" rIns="101198" bIns="50597" rtlCol="0" anchor="ctr"/>
          <a:lstStyle/>
          <a:p>
            <a:pPr algn="ctr" defTabSz="1012006" fontAlgn="auto">
              <a:spcBef>
                <a:spcPts val="0"/>
              </a:spcBef>
              <a:spcAft>
                <a:spcPts val="0"/>
              </a:spcAft>
            </a:pPr>
            <a:r>
              <a:rPr kumimoji="0" lang="en-US" altLang="zh-TW" dirty="0">
                <a:solidFill>
                  <a:prstClr val="white"/>
                </a:solidFill>
                <a:ea typeface="微軟正黑體" pitchFamily="34" charset="-120"/>
              </a:rPr>
              <a:t>IAS</a:t>
            </a:r>
            <a:r>
              <a:rPr kumimoji="0" lang="zh-TW" altLang="en-US" dirty="0">
                <a:solidFill>
                  <a:prstClr val="white"/>
                </a:solidFill>
                <a:ea typeface="微軟正黑體" pitchFamily="34" charset="-120"/>
              </a:rPr>
              <a:t> </a:t>
            </a:r>
            <a:r>
              <a:rPr kumimoji="0" lang="en-US" altLang="zh-TW" dirty="0">
                <a:solidFill>
                  <a:prstClr val="white"/>
                </a:solidFill>
                <a:ea typeface="微軟正黑體" pitchFamily="34" charset="-120"/>
              </a:rPr>
              <a:t>27</a:t>
            </a:r>
          </a:p>
          <a:p>
            <a:pPr algn="ctr" defTabSz="1012006" fontAlgn="auto">
              <a:spcBef>
                <a:spcPts val="0"/>
              </a:spcBef>
              <a:spcAft>
                <a:spcPts val="0"/>
              </a:spcAft>
            </a:pPr>
            <a:r>
              <a:rPr kumimoji="0" lang="en-US" altLang="zh-TW" dirty="0">
                <a:solidFill>
                  <a:prstClr val="white"/>
                </a:solidFill>
                <a:ea typeface="微軟正黑體" pitchFamily="34" charset="-120"/>
              </a:rPr>
              <a:t>(2011)</a:t>
            </a:r>
            <a:endParaRPr kumimoji="0" lang="zh-TW" altLang="en-US" dirty="0">
              <a:solidFill>
                <a:prstClr val="white"/>
              </a:solidFill>
              <a:ea typeface="微軟正黑體" pitchFamily="34" charset="-120"/>
            </a:endParaRPr>
          </a:p>
        </p:txBody>
      </p:sp>
      <p:sp>
        <p:nvSpPr>
          <p:cNvPr id="12" name="矩形 11"/>
          <p:cNvSpPr/>
          <p:nvPr/>
        </p:nvSpPr>
        <p:spPr>
          <a:xfrm>
            <a:off x="7881961" y="4703251"/>
            <a:ext cx="1425983" cy="979509"/>
          </a:xfrm>
          <a:prstGeom prst="rect">
            <a:avLst/>
          </a:prstGeom>
        </p:spPr>
        <p:style>
          <a:lnRef idx="0">
            <a:schemeClr val="accent3"/>
          </a:lnRef>
          <a:fillRef idx="3">
            <a:schemeClr val="accent3"/>
          </a:fillRef>
          <a:effectRef idx="3">
            <a:schemeClr val="accent3"/>
          </a:effectRef>
          <a:fontRef idx="minor">
            <a:schemeClr val="lt1"/>
          </a:fontRef>
        </p:style>
        <p:txBody>
          <a:bodyPr lIns="101198" tIns="50597" rIns="101198" bIns="50597" rtlCol="0" anchor="ctr"/>
          <a:lstStyle/>
          <a:p>
            <a:pPr algn="ctr" defTabSz="1012006" fontAlgn="auto">
              <a:spcBef>
                <a:spcPts val="0"/>
              </a:spcBef>
              <a:spcAft>
                <a:spcPts val="0"/>
              </a:spcAft>
            </a:pPr>
            <a:r>
              <a:rPr kumimoji="0" lang="en-US" altLang="zh-TW" dirty="0">
                <a:solidFill>
                  <a:prstClr val="white"/>
                </a:solidFill>
                <a:ea typeface="微軟正黑體" pitchFamily="34" charset="-120"/>
              </a:rPr>
              <a:t>IFRS 10</a:t>
            </a:r>
            <a:endParaRPr kumimoji="0" lang="zh-TW" altLang="en-US" dirty="0">
              <a:solidFill>
                <a:prstClr val="white"/>
              </a:solidFill>
              <a:ea typeface="微軟正黑體" pitchFamily="34" charset="-120"/>
            </a:endParaRPr>
          </a:p>
        </p:txBody>
      </p:sp>
      <p:grpSp>
        <p:nvGrpSpPr>
          <p:cNvPr id="13" name="群組 12"/>
          <p:cNvGrpSpPr/>
          <p:nvPr/>
        </p:nvGrpSpPr>
        <p:grpSpPr>
          <a:xfrm>
            <a:off x="10417043" y="1137937"/>
            <a:ext cx="2446842" cy="2883125"/>
            <a:chOff x="2347948" y="2996955"/>
            <a:chExt cx="2539683" cy="3263492"/>
          </a:xfrm>
        </p:grpSpPr>
        <p:pic>
          <p:nvPicPr>
            <p:cNvPr id="14" name="Picture 5" descr="J:\A200\_IFRS\IFRS website\Webcast\2012 動畫版 IFRS\圖庫\IAS 19\正式\6-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7948" y="2996955"/>
              <a:ext cx="2539683" cy="3263492"/>
            </a:xfrm>
            <a:prstGeom prst="rect">
              <a:avLst/>
            </a:prstGeom>
            <a:noFill/>
            <a:extLst>
              <a:ext uri="{909E8E84-426E-40DD-AFC4-6F175D3DCCD1}">
                <a14:hiddenFill xmlns:a14="http://schemas.microsoft.com/office/drawing/2010/main">
                  <a:solidFill>
                    <a:srgbClr val="FFFFFF"/>
                  </a:solidFill>
                </a14:hiddenFill>
              </a:ext>
            </a:extLst>
          </p:spPr>
        </p:pic>
        <p:sp>
          <p:nvSpPr>
            <p:cNvPr id="15" name="圓角矩形 14"/>
            <p:cNvSpPr/>
            <p:nvPr/>
          </p:nvSpPr>
          <p:spPr>
            <a:xfrm rot="20942099">
              <a:off x="2516136" y="3308683"/>
              <a:ext cx="2215695" cy="785266"/>
            </a:xfrm>
            <a:prstGeom prst="roundRect">
              <a:avLst/>
            </a:prstGeom>
            <a:solidFill>
              <a:srgbClr val="E4B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12006" fontAlgn="auto">
                <a:spcBef>
                  <a:spcPts val="0"/>
                </a:spcBef>
                <a:spcAft>
                  <a:spcPts val="0"/>
                </a:spcAft>
              </a:pPr>
              <a:r>
                <a:rPr kumimoji="0" lang="en-US" altLang="zh-TW" dirty="0">
                  <a:solidFill>
                    <a:prstClr val="black"/>
                  </a:solidFill>
                  <a:ea typeface="微軟正黑體" pitchFamily="34" charset="-120"/>
                  <a:cs typeface="Calibri" pitchFamily="34" charset="0"/>
                </a:rPr>
                <a:t>IASB</a:t>
              </a:r>
              <a:r>
                <a:rPr kumimoji="0" lang="zh-TW" altLang="en-US" dirty="0">
                  <a:solidFill>
                    <a:prstClr val="black"/>
                  </a:solidFill>
                  <a:ea typeface="微軟正黑體" pitchFamily="34" charset="-120"/>
                  <a:cs typeface="Calibri" pitchFamily="34" charset="0"/>
                </a:rPr>
                <a:t> 於</a:t>
              </a:r>
              <a:r>
                <a:rPr kumimoji="0" lang="en-US" altLang="zh-TW" dirty="0">
                  <a:solidFill>
                    <a:prstClr val="black"/>
                  </a:solidFill>
                  <a:ea typeface="微軟正黑體" pitchFamily="34" charset="-120"/>
                  <a:cs typeface="Calibri" pitchFamily="34" charset="0"/>
                </a:rPr>
                <a:t>2011</a:t>
              </a:r>
              <a:r>
                <a:rPr kumimoji="0" lang="zh-TW" altLang="en-US" dirty="0">
                  <a:solidFill>
                    <a:prstClr val="black"/>
                  </a:solidFill>
                  <a:ea typeface="微軟正黑體" pitchFamily="34" charset="-120"/>
                  <a:cs typeface="Calibri" pitchFamily="34" charset="0"/>
                </a:rPr>
                <a:t>年</a:t>
              </a:r>
              <a:r>
                <a:rPr kumimoji="0" lang="en-US" altLang="zh-TW" dirty="0">
                  <a:solidFill>
                    <a:prstClr val="black"/>
                  </a:solidFill>
                  <a:ea typeface="微軟正黑體" pitchFamily="34" charset="-120"/>
                  <a:cs typeface="Calibri" pitchFamily="34" charset="0"/>
                </a:rPr>
                <a:t>5</a:t>
              </a:r>
              <a:r>
                <a:rPr kumimoji="0" lang="zh-TW" altLang="en-US" dirty="0">
                  <a:solidFill>
                    <a:prstClr val="black"/>
                  </a:solidFill>
                  <a:ea typeface="微軟正黑體" pitchFamily="34" charset="-120"/>
                  <a:cs typeface="Calibri" pitchFamily="34" charset="0"/>
                </a:rPr>
                <a:t>月發布新準則</a:t>
              </a:r>
              <a:endParaRPr kumimoji="0" lang="zh-TW" altLang="en-US" dirty="0">
                <a:solidFill>
                  <a:prstClr val="black"/>
                </a:solidFill>
                <a:ea typeface="微軟正黑體" pitchFamily="34" charset="-120"/>
              </a:endParaRPr>
            </a:p>
          </p:txBody>
        </p:sp>
      </p:grpSp>
    </p:spTree>
    <p:extLst>
      <p:ext uri="{BB962C8B-B14F-4D97-AF65-F5344CB8AC3E}">
        <p14:creationId xmlns:p14="http://schemas.microsoft.com/office/powerpoint/2010/main" val="162489991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2"/>
                                        </p:tgtEl>
                                        <p:attrNameLst>
                                          <p:attrName>style.visibility</p:attrName>
                                        </p:attrNameLst>
                                      </p:cBhvr>
                                      <p:to>
                                        <p:strVal val="hidden"/>
                                      </p:to>
                                    </p:set>
                                  </p:childTnLst>
                                </p:cTn>
                              </p:par>
                            </p:childTnLst>
                          </p:cTn>
                        </p:par>
                        <p:par>
                          <p:cTn id="18" fill="hold">
                            <p:stCondLst>
                              <p:cond delay="0"/>
                            </p:stCondLst>
                            <p:childTnLst>
                              <p:par>
                                <p:cTn id="19" presetID="10" presetClass="entr" presetSubtype="0" fill="hold" grpId="1"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par>
                          <p:cTn id="26" fill="hold">
                            <p:stCondLst>
                              <p:cond delay="1000"/>
                            </p:stCondLst>
                            <p:childTnLst>
                              <p:par>
                                <p:cTn id="27" presetID="1" presetClass="entr" presetSubtype="0" fill="hold" grpId="1" nodeType="after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35" presetClass="path" presetSubtype="0" accel="50000" decel="50000" fill="hold" nodeType="clickEffect">
                                  <p:stCondLst>
                                    <p:cond delay="0"/>
                                  </p:stCondLst>
                                  <p:childTnLst>
                                    <p:animMotion origin="layout" path="M -0.12027 0.02 L -0.66493 0.02123 " pathEditMode="relative" rAng="0" ptsTypes="AA">
                                      <p:cBhvr>
                                        <p:cTn id="40" dur="2000" fill="hold"/>
                                        <p:tgtEl>
                                          <p:spTgt spid="13"/>
                                        </p:tgtEl>
                                        <p:attrNameLst>
                                          <p:attrName>ppt_x</p:attrName>
                                          <p:attrName>ppt_y</p:attrName>
                                        </p:attrNameLst>
                                      </p:cBhvr>
                                      <p:rCtr x="-27241" y="61"/>
                                    </p:animMotion>
                                  </p:childTnLst>
                                </p:cTn>
                              </p:par>
                            </p:childTnLst>
                          </p:cTn>
                        </p:par>
                        <p:par>
                          <p:cTn id="41" fill="hold">
                            <p:stCondLst>
                              <p:cond delay="2000"/>
                            </p:stCondLst>
                            <p:childTnLst>
                              <p:par>
                                <p:cTn id="42" presetID="63" presetClass="path" presetSubtype="0" accel="50000" decel="50000" fill="hold" grpId="0" nodeType="afterEffect">
                                  <p:stCondLst>
                                    <p:cond delay="0"/>
                                  </p:stCondLst>
                                  <p:childTnLst>
                                    <p:animMotion origin="layout" path="M 0 -2.31214E-7 L 0.3309 0.00023 " pathEditMode="relative" rAng="0" ptsTypes="AA">
                                      <p:cBhvr>
                                        <p:cTn id="43" dur="2000" fill="hold"/>
                                        <p:tgtEl>
                                          <p:spTgt spid="8"/>
                                        </p:tgtEl>
                                        <p:attrNameLst>
                                          <p:attrName>ppt_x</p:attrName>
                                          <p:attrName>ppt_y</p:attrName>
                                        </p:attrNameLst>
                                      </p:cBhvr>
                                      <p:rCtr x="165" y="0"/>
                                    </p:animMotion>
                                  </p:childTnLst>
                                </p:cTn>
                              </p:par>
                            </p:childTnLst>
                          </p:cTn>
                        </p:par>
                        <p:par>
                          <p:cTn id="44" fill="hold">
                            <p:stCondLst>
                              <p:cond delay="4000"/>
                            </p:stCondLst>
                            <p:childTnLst>
                              <p:par>
                                <p:cTn id="45" presetID="5" presetClass="entr" presetSubtype="1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heckerboard(across)">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56" presetClass="path" presetSubtype="0" accel="50000" decel="50000" fill="hold" grpId="1" nodeType="clickEffect">
                                  <p:stCondLst>
                                    <p:cond delay="0"/>
                                  </p:stCondLst>
                                  <p:childTnLst>
                                    <p:animMotion origin="layout" path="M 0 -8.67052E-7 L 0.3309 0.12601 " pathEditMode="relative" rAng="0" ptsTypes="AA">
                                      <p:cBhvr>
                                        <p:cTn id="51" dur="2000" fill="hold"/>
                                        <p:tgtEl>
                                          <p:spTgt spid="7"/>
                                        </p:tgtEl>
                                        <p:attrNameLst>
                                          <p:attrName>ppt_x</p:attrName>
                                          <p:attrName>ppt_y</p:attrName>
                                        </p:attrNameLst>
                                      </p:cBhvr>
                                      <p:rCtr x="165" y="63"/>
                                    </p:animMotion>
                                  </p:childTnLst>
                                </p:cTn>
                              </p:par>
                            </p:childTnLst>
                          </p:cTn>
                        </p:par>
                        <p:par>
                          <p:cTn id="52" fill="hold">
                            <p:stCondLst>
                              <p:cond delay="2000"/>
                            </p:stCondLst>
                            <p:childTnLst>
                              <p:par>
                                <p:cTn id="53" presetID="63" presetClass="path" presetSubtype="0" accel="50000" decel="50000" fill="hold" grpId="1" nodeType="afterEffect">
                                  <p:stCondLst>
                                    <p:cond delay="0"/>
                                  </p:stCondLst>
                                  <p:childTnLst>
                                    <p:animMotion origin="layout" path="M 2.5E-6 -3.06358E-6 L 0.33073 -3.06358E-6 " pathEditMode="relative" rAng="0" ptsTypes="AA">
                                      <p:cBhvr>
                                        <p:cTn id="54" dur="2000" fill="hold"/>
                                        <p:tgtEl>
                                          <p:spTgt spid="10"/>
                                        </p:tgtEl>
                                        <p:attrNameLst>
                                          <p:attrName>ppt_x</p:attrName>
                                          <p:attrName>ppt_y</p:attrName>
                                        </p:attrNameLst>
                                      </p:cBhvr>
                                      <p:rCtr x="165" y="0"/>
                                    </p:animMotion>
                                  </p:childTnLst>
                                </p:cTn>
                              </p:par>
                            </p:childTnLst>
                          </p:cTn>
                        </p:par>
                        <p:par>
                          <p:cTn id="55" fill="hold">
                            <p:stCondLst>
                              <p:cond delay="4000"/>
                            </p:stCondLst>
                            <p:childTnLst>
                              <p:par>
                                <p:cTn id="56" presetID="5" presetClass="entr" presetSubtype="10" fill="hold" grpId="0" nodeType="afterEffect">
                                  <p:stCondLst>
                                    <p:cond delay="500"/>
                                  </p:stCondLst>
                                  <p:childTnLst>
                                    <p:set>
                                      <p:cBhvr>
                                        <p:cTn id="57" dur="1" fill="hold">
                                          <p:stCondLst>
                                            <p:cond delay="0"/>
                                          </p:stCondLst>
                                        </p:cTn>
                                        <p:tgtEl>
                                          <p:spTgt spid="12"/>
                                        </p:tgtEl>
                                        <p:attrNameLst>
                                          <p:attrName>style.visibility</p:attrName>
                                        </p:attrNameLst>
                                      </p:cBhvr>
                                      <p:to>
                                        <p:strVal val="visible"/>
                                      </p:to>
                                    </p:set>
                                    <p:animEffect transition="in" filter="checkerboard(across)">
                                      <p:cBhvr>
                                        <p:cTn id="58" dur="500"/>
                                        <p:tgtEl>
                                          <p:spTgt spid="12"/>
                                        </p:tgtEl>
                                      </p:cBhvr>
                                    </p:animEffect>
                                  </p:childTnLst>
                                </p:cTn>
                              </p:par>
                            </p:childTnLst>
                          </p:cTn>
                        </p:par>
                        <p:par>
                          <p:cTn id="59" fill="hold">
                            <p:stCondLst>
                              <p:cond delay="5000"/>
                            </p:stCondLst>
                            <p:childTnLst>
                              <p:par>
                                <p:cTn id="60" presetID="4" presetClass="exit" presetSubtype="16" fill="hold" grpId="0" nodeType="afterEffect">
                                  <p:stCondLst>
                                    <p:cond delay="0"/>
                                  </p:stCondLst>
                                  <p:childTnLst>
                                    <p:animEffect transition="out" filter="box(in)">
                                      <p:cBhvr>
                                        <p:cTn id="61" dur="1000"/>
                                        <p:tgtEl>
                                          <p:spTgt spid="6"/>
                                        </p:tgtEl>
                                      </p:cBhvr>
                                    </p:animEffect>
                                    <p:set>
                                      <p:cBhvr>
                                        <p:cTn id="62" dur="1" fill="hold">
                                          <p:stCondLst>
                                            <p:cond delay="999"/>
                                          </p:stCondLst>
                                        </p:cTn>
                                        <p:tgtEl>
                                          <p:spTgt spid="6"/>
                                        </p:tgtEl>
                                        <p:attrNameLst>
                                          <p:attrName>style.visibility</p:attrName>
                                        </p:attrNameLst>
                                      </p:cBhvr>
                                      <p:to>
                                        <p:strVal val="hidden"/>
                                      </p:to>
                                    </p:set>
                                  </p:childTnLst>
                                </p:cTn>
                              </p:par>
                            </p:childTnLst>
                          </p:cTn>
                        </p:par>
                        <p:par>
                          <p:cTn id="63" fill="hold">
                            <p:stCondLst>
                              <p:cond delay="6000"/>
                            </p:stCondLst>
                            <p:childTnLst>
                              <p:par>
                                <p:cTn id="64" presetID="4" presetClass="exit" presetSubtype="16" fill="hold" grpId="1" nodeType="afterEffect">
                                  <p:stCondLst>
                                    <p:cond delay="0"/>
                                  </p:stCondLst>
                                  <p:childTnLst>
                                    <p:animEffect transition="out" filter="box(in)">
                                      <p:cBhvr>
                                        <p:cTn id="65" dur="1000"/>
                                        <p:tgtEl>
                                          <p:spTgt spid="9"/>
                                        </p:tgtEl>
                                      </p:cBhvr>
                                    </p:animEffect>
                                    <p:set>
                                      <p:cBhvr>
                                        <p:cTn id="66" dur="1" fill="hold">
                                          <p:stCondLst>
                                            <p:cond delay="999"/>
                                          </p:stCondLst>
                                        </p:cTn>
                                        <p:tgtEl>
                                          <p:spTgt spid="9"/>
                                        </p:tgtEl>
                                        <p:attrNameLst>
                                          <p:attrName>style.visibility</p:attrName>
                                        </p:attrNameLst>
                                      </p:cBhvr>
                                      <p:to>
                                        <p:strVal val="hidden"/>
                                      </p:to>
                                    </p:set>
                                  </p:childTnLst>
                                </p:cTn>
                              </p:par>
                            </p:childTnLst>
                          </p:cTn>
                        </p:par>
                        <p:par>
                          <p:cTn id="67" fill="hold">
                            <p:stCondLst>
                              <p:cond delay="7000"/>
                            </p:stCondLst>
                            <p:childTnLst>
                              <p:par>
                                <p:cTn id="68" presetID="1"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nodeType="clickEffect">
                                  <p:stCondLst>
                                    <p:cond delay="0"/>
                                  </p:stCondLst>
                                  <p:childTnLst>
                                    <p:set>
                                      <p:cBhvr>
                                        <p:cTn id="73" dur="1" fill="hold">
                                          <p:stCondLst>
                                            <p:cond delay="0"/>
                                          </p:stCondLst>
                                        </p:cTn>
                                        <p:tgtEl>
                                          <p:spTgt spid="13"/>
                                        </p:tgtEl>
                                        <p:attrNameLst>
                                          <p:attrName>style.visibility</p:attrName>
                                        </p:attrNameLst>
                                      </p:cBhvr>
                                      <p:to>
                                        <p:strVal val="hidden"/>
                                      </p:to>
                                    </p:set>
                                  </p:childTnLst>
                                </p:cTn>
                              </p:par>
                            </p:childTnLst>
                          </p:cTn>
                        </p:par>
                        <p:par>
                          <p:cTn id="74" fill="hold">
                            <p:stCondLst>
                              <p:cond delay="0"/>
                            </p:stCondLst>
                            <p:childTnLst>
                              <p:par>
                                <p:cTn id="75" presetID="6" presetClass="emph" presetSubtype="0" fill="hold" grpId="1" nodeType="afterEffect">
                                  <p:stCondLst>
                                    <p:cond delay="0"/>
                                  </p:stCondLst>
                                  <p:childTnLst>
                                    <p:animScale>
                                      <p:cBhvr>
                                        <p:cTn id="76" dur="2000" fill="hold"/>
                                        <p:tgtEl>
                                          <p:spTgt spid="12"/>
                                        </p:tgtEl>
                                      </p:cBhvr>
                                      <p:by x="150000" y="150000"/>
                                    </p:animScale>
                                  </p:childTnLst>
                                </p:cTn>
                              </p:par>
                              <p:par>
                                <p:cTn id="77" presetID="26" presetClass="entr" presetSubtype="0" fill="hold" grpId="2" nodeType="with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wipe(down)">
                                      <p:cBhvr>
                                        <p:cTn id="79" dur="580">
                                          <p:stCondLst>
                                            <p:cond delay="0"/>
                                          </p:stCondLst>
                                        </p:cTn>
                                        <p:tgtEl>
                                          <p:spTgt spid="2"/>
                                        </p:tgtEl>
                                      </p:cBhvr>
                                    </p:animEffect>
                                    <p:anim calcmode="lin" valueType="num">
                                      <p:cBhvr>
                                        <p:cTn id="8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85" dur="26">
                                          <p:stCondLst>
                                            <p:cond delay="650"/>
                                          </p:stCondLst>
                                        </p:cTn>
                                        <p:tgtEl>
                                          <p:spTgt spid="2"/>
                                        </p:tgtEl>
                                      </p:cBhvr>
                                      <p:to x="100000" y="60000"/>
                                    </p:animScale>
                                    <p:animScale>
                                      <p:cBhvr>
                                        <p:cTn id="86" dur="166" decel="50000">
                                          <p:stCondLst>
                                            <p:cond delay="676"/>
                                          </p:stCondLst>
                                        </p:cTn>
                                        <p:tgtEl>
                                          <p:spTgt spid="2"/>
                                        </p:tgtEl>
                                      </p:cBhvr>
                                      <p:to x="100000" y="100000"/>
                                    </p:animScale>
                                    <p:animScale>
                                      <p:cBhvr>
                                        <p:cTn id="87" dur="26">
                                          <p:stCondLst>
                                            <p:cond delay="1312"/>
                                          </p:stCondLst>
                                        </p:cTn>
                                        <p:tgtEl>
                                          <p:spTgt spid="2"/>
                                        </p:tgtEl>
                                      </p:cBhvr>
                                      <p:to x="100000" y="80000"/>
                                    </p:animScale>
                                    <p:animScale>
                                      <p:cBhvr>
                                        <p:cTn id="88" dur="166" decel="50000">
                                          <p:stCondLst>
                                            <p:cond delay="1338"/>
                                          </p:stCondLst>
                                        </p:cTn>
                                        <p:tgtEl>
                                          <p:spTgt spid="2"/>
                                        </p:tgtEl>
                                      </p:cBhvr>
                                      <p:to x="100000" y="100000"/>
                                    </p:animScale>
                                    <p:animScale>
                                      <p:cBhvr>
                                        <p:cTn id="89" dur="26">
                                          <p:stCondLst>
                                            <p:cond delay="1642"/>
                                          </p:stCondLst>
                                        </p:cTn>
                                        <p:tgtEl>
                                          <p:spTgt spid="2"/>
                                        </p:tgtEl>
                                      </p:cBhvr>
                                      <p:to x="100000" y="90000"/>
                                    </p:animScale>
                                    <p:animScale>
                                      <p:cBhvr>
                                        <p:cTn id="90" dur="166" decel="50000">
                                          <p:stCondLst>
                                            <p:cond delay="1668"/>
                                          </p:stCondLst>
                                        </p:cTn>
                                        <p:tgtEl>
                                          <p:spTgt spid="2"/>
                                        </p:tgtEl>
                                      </p:cBhvr>
                                      <p:to x="100000" y="100000"/>
                                    </p:animScale>
                                    <p:animScale>
                                      <p:cBhvr>
                                        <p:cTn id="91" dur="26">
                                          <p:stCondLst>
                                            <p:cond delay="1808"/>
                                          </p:stCondLst>
                                        </p:cTn>
                                        <p:tgtEl>
                                          <p:spTgt spid="2"/>
                                        </p:tgtEl>
                                      </p:cBhvr>
                                      <p:to x="100000" y="95000"/>
                                    </p:animScale>
                                    <p:animScale>
                                      <p:cBhvr>
                                        <p:cTn id="92"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2" grpId="1"/>
      <p:bldP spid="2" grpId="2"/>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2" grpId="0" animBg="1"/>
      <p:bldP spid="1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標題 1"/>
          <p:cNvSpPr>
            <a:spLocks noGrp="1"/>
          </p:cNvSpPr>
          <p:nvPr>
            <p:ph type="title"/>
          </p:nvPr>
        </p:nvSpPr>
        <p:spPr/>
        <p:txBody>
          <a:bodyPr lIns="89929" tIns="44962" rIns="89929" bIns="44962" anchor="t">
            <a:noAutofit/>
          </a:bodyPr>
          <a:lstStyle/>
          <a:p>
            <a:r>
              <a:rPr lang="zh-TW" altLang="en-US" sz="3500" dirty="0">
                <a:latin typeface="微軟正黑體" pitchFamily="34" charset="-120"/>
                <a:ea typeface="微軟正黑體" pitchFamily="34" charset="-120"/>
              </a:rPr>
              <a:t>採用</a:t>
            </a:r>
            <a:r>
              <a:rPr lang="en-US" altLang="zh-TW" sz="3500" dirty="0">
                <a:latin typeface="微軟正黑體" pitchFamily="34" charset="-120"/>
                <a:ea typeface="微軟正黑體" pitchFamily="34" charset="-120"/>
              </a:rPr>
              <a:t>TIFRSs</a:t>
            </a:r>
            <a:r>
              <a:rPr lang="zh-TW" altLang="en-US" sz="3500" dirty="0">
                <a:latin typeface="微軟正黑體" pitchFamily="34" charset="-120"/>
                <a:ea typeface="微軟正黑體" pitchFamily="34" charset="-120"/>
              </a:rPr>
              <a:t>後，財務報告簽證意見及申報期限</a:t>
            </a:r>
          </a:p>
        </p:txBody>
      </p:sp>
      <p:sp>
        <p:nvSpPr>
          <p:cNvPr id="18485" name="投影片編號版面配置區 3"/>
          <p:cNvSpPr>
            <a:spLocks noGrp="1"/>
          </p:cNvSpPr>
          <p:nvPr>
            <p:ph type="sldNum" sz="quarter" idx="10"/>
          </p:nvPr>
        </p:nvSpPr>
        <p:spPr bwMode="auto">
          <a:ln>
            <a:miter lim="800000"/>
            <a:headEnd/>
            <a:tailEnd/>
          </a:ln>
        </p:spPr>
        <p:txBody>
          <a:bodyPr/>
          <a:lstStyle/>
          <a:p>
            <a:pPr>
              <a:defRPr/>
            </a:pPr>
            <a:fld id="{1DA29E24-334C-402D-B948-4546C97CB045}" type="slidenum">
              <a:rPr lang="en-US" altLang="zh-TW" smtClean="0">
                <a:solidFill>
                  <a:srgbClr val="000000"/>
                </a:solidFill>
                <a:latin typeface="Arial" pitchFamily="34" charset="0"/>
                <a:cs typeface="Arial" pitchFamily="34" charset="0"/>
              </a:rPr>
              <a:pPr>
                <a:defRPr/>
              </a:pPr>
              <a:t>5</a:t>
            </a:fld>
            <a:endParaRPr lang="en-US" altLang="zh-TW" smtClean="0">
              <a:solidFill>
                <a:srgbClr val="000000"/>
              </a:solidFill>
              <a:latin typeface="Arial" pitchFamily="34" charset="0"/>
              <a:cs typeface="Arial" pitchFamily="34" charset="0"/>
            </a:endParaRP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3326679295"/>
              </p:ext>
            </p:extLst>
          </p:nvPr>
        </p:nvGraphicFramePr>
        <p:xfrm>
          <a:off x="446085" y="1349375"/>
          <a:ext cx="9266232" cy="4010135"/>
        </p:xfrm>
        <a:graphic>
          <a:graphicData uri="http://schemas.openxmlformats.org/drawingml/2006/table">
            <a:tbl>
              <a:tblPr firstRow="1" bandRow="1">
                <a:tableStyleId>{FABFCF23-3B69-468F-B69F-88F6DE6A72F2}</a:tableStyleId>
              </a:tblPr>
              <a:tblGrid>
                <a:gridCol w="1487562"/>
                <a:gridCol w="1080120"/>
                <a:gridCol w="2065434"/>
                <a:gridCol w="1544372"/>
                <a:gridCol w="1544372"/>
                <a:gridCol w="1544372"/>
              </a:tblGrid>
              <a:tr h="426720">
                <a:tc gridSpan="2">
                  <a:txBody>
                    <a:bodyPr/>
                    <a:lstStyle/>
                    <a:p>
                      <a:r>
                        <a:rPr lang="en-US" altLang="zh-TW" sz="2200" dirty="0" smtClean="0">
                          <a:solidFill>
                            <a:srgbClr val="FF0000"/>
                          </a:solidFill>
                          <a:latin typeface="Cambria Math" pitchFamily="18" charset="0"/>
                          <a:ea typeface="微軟正黑體" pitchFamily="34" charset="-120"/>
                        </a:rPr>
                        <a:t>(</a:t>
                      </a:r>
                      <a:r>
                        <a:rPr lang="zh-TW" altLang="en-US" sz="2200" dirty="0" smtClean="0">
                          <a:solidFill>
                            <a:srgbClr val="FF0000"/>
                          </a:solidFill>
                          <a:latin typeface="Cambria Math" pitchFamily="18" charset="0"/>
                          <a:ea typeface="微軟正黑體" pitchFamily="34" charset="-120"/>
                        </a:rPr>
                        <a:t>上市櫃公司為例</a:t>
                      </a:r>
                      <a:r>
                        <a:rPr lang="en-US" altLang="zh-TW" sz="2200" dirty="0" smtClean="0">
                          <a:solidFill>
                            <a:srgbClr val="FF0000"/>
                          </a:solidFill>
                          <a:latin typeface="Cambria Math" pitchFamily="18" charset="0"/>
                          <a:ea typeface="微軟正黑體" pitchFamily="34" charset="-120"/>
                        </a:rPr>
                        <a:t>)</a:t>
                      </a:r>
                      <a:endParaRPr lang="zh-TW" altLang="en-US" sz="2200" dirty="0">
                        <a:solidFill>
                          <a:srgbClr val="FF0000"/>
                        </a:solidFill>
                        <a:latin typeface="Cambria Math" pitchFamily="18" charset="0"/>
                        <a:ea typeface="微軟正黑體" pitchFamily="34" charset="-120"/>
                      </a:endParaRPr>
                    </a:p>
                  </a:txBody>
                  <a:tcPr/>
                </a:tc>
                <a:tc hMerge="1">
                  <a:txBody>
                    <a:bodyPr/>
                    <a:lstStyle/>
                    <a:p>
                      <a:endParaRPr lang="zh-TW" alt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solidFill>
                            <a:schemeClr val="bg1"/>
                          </a:solidFill>
                          <a:latin typeface="Cambria Math" pitchFamily="18" charset="0"/>
                          <a:ea typeface="微軟正黑體" pitchFamily="34" charset="-120"/>
                        </a:rPr>
                        <a:t>採用</a:t>
                      </a:r>
                      <a:r>
                        <a:rPr lang="en-US" altLang="zh-TW" sz="2200" dirty="0" smtClean="0">
                          <a:solidFill>
                            <a:schemeClr val="bg1"/>
                          </a:solidFill>
                          <a:latin typeface="Cambria Math" pitchFamily="18" charset="0"/>
                          <a:ea typeface="微軟正黑體" pitchFamily="34" charset="-120"/>
                        </a:rPr>
                        <a:t>TIFRSs</a:t>
                      </a:r>
                      <a:r>
                        <a:rPr lang="zh-TW" altLang="en-US" sz="2200" dirty="0" smtClean="0">
                          <a:solidFill>
                            <a:schemeClr val="bg1"/>
                          </a:solidFill>
                          <a:latin typeface="Cambria Math" pitchFamily="18" charset="0"/>
                          <a:ea typeface="微軟正黑體" pitchFamily="34" charset="-120"/>
                        </a:rPr>
                        <a:t>前</a:t>
                      </a:r>
                    </a:p>
                  </a:txBody>
                  <a:tcPr/>
                </a:tc>
                <a:tc hMerge="1">
                  <a:txBody>
                    <a:bodyPr/>
                    <a:lstStyle/>
                    <a:p>
                      <a:endParaRPr lang="zh-TW" alt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採用</a:t>
                      </a:r>
                      <a:r>
                        <a:rPr lang="en-US" altLang="zh-TW" sz="2200" dirty="0" smtClean="0">
                          <a:latin typeface="Cambria Math" pitchFamily="18" charset="0"/>
                          <a:ea typeface="Cambria Math" pitchFamily="18" charset="0"/>
                        </a:rPr>
                        <a:t>TIFRSs</a:t>
                      </a:r>
                      <a:r>
                        <a:rPr lang="zh-TW" altLang="en-US" sz="2200" dirty="0" smtClean="0">
                          <a:solidFill>
                            <a:srgbClr val="FF0000"/>
                          </a:solidFill>
                          <a:latin typeface="Cambria Math" pitchFamily="18" charset="0"/>
                          <a:ea typeface="微軟正黑體" pitchFamily="34" charset="-120"/>
                        </a:rPr>
                        <a:t>後</a:t>
                      </a:r>
                    </a:p>
                  </a:txBody>
                  <a:tcPr/>
                </a:tc>
                <a:tc hMerge="1">
                  <a:txBody>
                    <a:bodyPr/>
                    <a:lstStyle/>
                    <a:p>
                      <a:endParaRPr lang="zh-TW" altLang="en-US"/>
                    </a:p>
                  </a:txBody>
                  <a:tcPr/>
                </a:tc>
              </a:tr>
              <a:tr h="426720">
                <a:tc rowSpan="2" gridSpan="2">
                  <a:txBody>
                    <a:bodyPr/>
                    <a:lstStyle/>
                    <a:p>
                      <a:r>
                        <a:rPr lang="zh-TW" altLang="en-US" sz="2200" dirty="0" smtClean="0">
                          <a:latin typeface="Cambria Math" pitchFamily="18" charset="0"/>
                          <a:ea typeface="微軟正黑體" pitchFamily="34" charset="-120"/>
                        </a:rPr>
                        <a:t>財務報告</a:t>
                      </a:r>
                      <a:endParaRPr lang="zh-TW" altLang="en-US" sz="2200" dirty="0">
                        <a:latin typeface="Cambria Math" pitchFamily="18" charset="0"/>
                        <a:ea typeface="微軟正黑體" pitchFamily="34" charset="-120"/>
                      </a:endParaRPr>
                    </a:p>
                  </a:txBody>
                  <a:tcPr/>
                </a:tc>
                <a:tc rowSpan="2" hMerge="1">
                  <a:txBody>
                    <a:bodyPr/>
                    <a:lstStyle/>
                    <a:p>
                      <a:endParaRPr lang="zh-TW" altLang="en-US" sz="1800" dirty="0">
                        <a:latin typeface="+mn-lt"/>
                        <a:ea typeface="微軟正黑體" pitchFamily="34" charset="-120"/>
                      </a:endParaRPr>
                    </a:p>
                  </a:txBody>
                  <a:tcPr marL="83114" marR="83114" marT="40333" marB="40333"/>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2200" b="1" u="none" strike="noStrike" cap="none" normalizeH="0" baseline="0" dirty="0" smtClean="0">
                          <a:ln>
                            <a:noFill/>
                          </a:ln>
                          <a:solidFill>
                            <a:schemeClr val="tx1"/>
                          </a:solidFill>
                          <a:effectLst/>
                          <a:latin typeface="Cambria Math" pitchFamily="18" charset="0"/>
                          <a:ea typeface="微軟正黑體" pitchFamily="34" charset="-120"/>
                        </a:rPr>
                        <a:t>個體財報為主</a:t>
                      </a:r>
                      <a:endParaRPr kumimoji="0" lang="zh-TW" altLang="en-US" sz="2200" b="1" i="0" u="none" strike="noStrike" cap="none" normalizeH="0" baseline="0" dirty="0" smtClean="0">
                        <a:ln>
                          <a:noFill/>
                        </a:ln>
                        <a:solidFill>
                          <a:schemeClr val="tx1"/>
                        </a:solidFill>
                        <a:effectLst/>
                        <a:latin typeface="Cambria Math" pitchFamily="18" charset="0"/>
                        <a:ea typeface="微軟正黑體" pitchFamily="34" charset="-120"/>
                        <a:cs typeface="Times New Roman" pitchFamily="18" charset="0"/>
                      </a:endParaRPr>
                    </a:p>
                  </a:txBody>
                  <a:tcPr/>
                </a:tc>
                <a:tc hMerge="1">
                  <a:txBody>
                    <a:bodyPr/>
                    <a:lstStyle/>
                    <a:p>
                      <a:endParaRPr lang="zh-TW" alt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2200" b="1" u="none" strike="noStrike" cap="none" normalizeH="0" baseline="0" dirty="0" smtClean="0">
                          <a:ln>
                            <a:noFill/>
                          </a:ln>
                          <a:solidFill>
                            <a:schemeClr val="tx1"/>
                          </a:solidFill>
                          <a:effectLst/>
                          <a:latin typeface="Cambria Math" pitchFamily="18" charset="0"/>
                          <a:ea typeface="微軟正黑體" pitchFamily="34" charset="-120"/>
                        </a:rPr>
                        <a:t>合併財報為主</a:t>
                      </a:r>
                      <a:endParaRPr kumimoji="0" lang="zh-TW" altLang="en-US" sz="2200" b="1" i="0" u="none" strike="noStrike" cap="none" normalizeH="0" baseline="0" dirty="0" smtClean="0">
                        <a:ln>
                          <a:noFill/>
                        </a:ln>
                        <a:solidFill>
                          <a:schemeClr val="tx1"/>
                        </a:solidFill>
                        <a:effectLst/>
                        <a:latin typeface="Cambria Math" pitchFamily="18" charset="0"/>
                        <a:ea typeface="微軟正黑體" pitchFamily="34" charset="-120"/>
                        <a:cs typeface="Times New Roman" pitchFamily="18" charset="0"/>
                      </a:endParaRPr>
                    </a:p>
                  </a:txBody>
                  <a:tcPr/>
                </a:tc>
                <a:tc hMerge="1">
                  <a:txBody>
                    <a:bodyPr/>
                    <a:lstStyle/>
                    <a:p>
                      <a:endParaRPr lang="zh-TW" altLang="en-US" dirty="0"/>
                    </a:p>
                  </a:txBody>
                  <a:tcPr/>
                </a:tc>
              </a:tr>
              <a:tr h="426720">
                <a:tc gridSpan="2" vMerge="1">
                  <a:txBody>
                    <a:bodyPr/>
                    <a:lstStyle/>
                    <a:p>
                      <a:endParaRPr lang="zh-TW" altLang="en-US" sz="1800" dirty="0">
                        <a:latin typeface="+mn-lt"/>
                        <a:ea typeface="微軟正黑體" pitchFamily="34" charset="-120"/>
                      </a:endParaRPr>
                    </a:p>
                  </a:txBody>
                  <a:tcPr marL="83114" marR="83114" marT="40333" marB="40333"/>
                </a:tc>
                <a:tc hMerge="1" vMerge="1">
                  <a:txBody>
                    <a:bodyPr/>
                    <a:lstStyle/>
                    <a:p>
                      <a:endParaRPr lang="zh-TW" altLang="en-US" sz="1800" dirty="0">
                        <a:latin typeface="+mn-lt"/>
                        <a:ea typeface="微軟正黑體" pitchFamily="34" charset="-120"/>
                      </a:endParaRPr>
                    </a:p>
                  </a:txBody>
                  <a:tcPr marL="83114" marR="83114" marT="40333" marB="40333"/>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簽證意見</a:t>
                      </a:r>
                      <a:endParaRPr lang="zh-TW" altLang="en-US" sz="2200" b="1" dirty="0" smtClean="0">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申報期限</a:t>
                      </a:r>
                      <a:endParaRPr lang="zh-TW" altLang="en-US" sz="2200" b="1" dirty="0" smtClean="0">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簽證意見</a:t>
                      </a:r>
                      <a:endParaRPr lang="zh-TW" altLang="en-US" sz="2200" b="1" dirty="0" smtClean="0">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申報期限</a:t>
                      </a:r>
                      <a:endParaRPr lang="zh-TW" altLang="en-US" sz="2200" b="1" dirty="0" smtClean="0">
                        <a:latin typeface="Cambria Math" pitchFamily="18" charset="0"/>
                        <a:ea typeface="微軟正黑體" pitchFamily="34" charset="-120"/>
                      </a:endParaRPr>
                    </a:p>
                  </a:txBody>
                  <a:tcPr/>
                </a:tc>
              </a:tr>
              <a:tr h="42672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年報</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合併</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查核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3</a:t>
                      </a:r>
                      <a:r>
                        <a:rPr lang="zh-TW" altLang="en-US" sz="2200" dirty="0" smtClean="0">
                          <a:latin typeface="Cambria Math" pitchFamily="18" charset="0"/>
                          <a:ea typeface="微軟正黑體" pitchFamily="34" charset="-120"/>
                        </a:rPr>
                        <a:t>個月</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查核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3</a:t>
                      </a:r>
                      <a:r>
                        <a:rPr lang="zh-TW" altLang="en-US" sz="2200" dirty="0" smtClean="0">
                          <a:latin typeface="Cambria Math" pitchFamily="18" charset="0"/>
                          <a:ea typeface="微軟正黑體" pitchFamily="34" charset="-120"/>
                        </a:rPr>
                        <a:t>個月</a:t>
                      </a:r>
                    </a:p>
                  </a:txBody>
                  <a:tcPr/>
                </a:tc>
              </a:tr>
              <a:tr h="42672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1800" dirty="0">
                        <a:solidFill>
                          <a:schemeClr val="tx2"/>
                        </a:solidFill>
                        <a:latin typeface="+mn-lt"/>
                        <a:ea typeface="微軟正黑體" pitchFamily="34" charset="-120"/>
                      </a:endParaRPr>
                    </a:p>
                  </a:txBody>
                  <a:tcPr marL="83114" marR="83114" marT="40333" marB="4033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個體</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查核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3</a:t>
                      </a:r>
                      <a:r>
                        <a:rPr lang="zh-TW" altLang="en-US" sz="2200" dirty="0" smtClean="0">
                          <a:latin typeface="Cambria Math" pitchFamily="18" charset="0"/>
                          <a:ea typeface="微軟正黑體" pitchFamily="34" charset="-120"/>
                        </a:rPr>
                        <a:t>個月</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查核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3</a:t>
                      </a:r>
                      <a:r>
                        <a:rPr lang="zh-TW" altLang="en-US" sz="2200" dirty="0" smtClean="0">
                          <a:latin typeface="Cambria Math" pitchFamily="18" charset="0"/>
                          <a:ea typeface="微軟正黑體" pitchFamily="34" charset="-120"/>
                        </a:rPr>
                        <a:t>個月</a:t>
                      </a:r>
                    </a:p>
                  </a:txBody>
                  <a:tcPr/>
                </a:tc>
              </a:tr>
              <a:tr h="42672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半年報</a:t>
                      </a:r>
                      <a:endParaRPr lang="en-US" altLang="zh-TW" sz="2200" dirty="0" smtClean="0">
                        <a:latin typeface="Cambria Math" pitchFamily="18" charset="0"/>
                        <a:ea typeface="微軟正黑體" pitchFamily="34"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微軟正黑體" pitchFamily="34" charset="-120"/>
                        </a:rPr>
                        <a:t>/</a:t>
                      </a:r>
                      <a:r>
                        <a:rPr lang="zh-TW" altLang="en-US" sz="2200" dirty="0" smtClean="0">
                          <a:latin typeface="Cambria Math" pitchFamily="18" charset="0"/>
                          <a:ea typeface="微軟正黑體" pitchFamily="34" charset="-120"/>
                        </a:rPr>
                        <a:t>第</a:t>
                      </a:r>
                      <a:r>
                        <a:rPr lang="en-US" altLang="zh-TW" sz="2200" dirty="0" smtClean="0">
                          <a:latin typeface="Cambria Math" pitchFamily="18" charset="0"/>
                          <a:ea typeface="微軟正黑體" pitchFamily="34" charset="-120"/>
                        </a:rPr>
                        <a:t>2</a:t>
                      </a:r>
                      <a:r>
                        <a:rPr lang="zh-TW" altLang="en-US" sz="2200" dirty="0" smtClean="0">
                          <a:latin typeface="Cambria Math" pitchFamily="18" charset="0"/>
                          <a:ea typeface="微軟正黑體" pitchFamily="34" charset="-120"/>
                        </a:rPr>
                        <a:t>季</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合併</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核閱</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75</a:t>
                      </a:r>
                      <a:r>
                        <a:rPr lang="zh-TW" altLang="en-US" sz="2200" dirty="0" smtClean="0">
                          <a:latin typeface="Cambria Math" pitchFamily="18" charset="0"/>
                          <a:ea typeface="微軟正黑體" pitchFamily="34" charset="-120"/>
                        </a:rPr>
                        <a:t>天</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核閱</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b="1" dirty="0" smtClean="0">
                          <a:solidFill>
                            <a:srgbClr val="FF0000"/>
                          </a:solidFill>
                          <a:latin typeface="Cambria Math" pitchFamily="18" charset="0"/>
                          <a:ea typeface="Cambria Math" pitchFamily="18" charset="0"/>
                        </a:rPr>
                        <a:t>45</a:t>
                      </a:r>
                      <a:r>
                        <a:rPr lang="zh-TW" altLang="en-US" sz="2200" b="1" dirty="0" smtClean="0">
                          <a:solidFill>
                            <a:srgbClr val="FF0000"/>
                          </a:solidFill>
                          <a:latin typeface="Cambria Math" pitchFamily="18" charset="0"/>
                          <a:ea typeface="微軟正黑體" pitchFamily="34" charset="-120"/>
                        </a:rPr>
                        <a:t>天</a:t>
                      </a:r>
                    </a:p>
                  </a:txBody>
                  <a:tcPr/>
                </a:tc>
              </a:tr>
              <a:tr h="42672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1800" dirty="0">
                        <a:solidFill>
                          <a:schemeClr val="tx2"/>
                        </a:solidFill>
                        <a:latin typeface="+mn-lt"/>
                        <a:ea typeface="微軟正黑體" pitchFamily="34" charset="-120"/>
                      </a:endParaRPr>
                    </a:p>
                  </a:txBody>
                  <a:tcPr marL="83114" marR="83114" marT="40333" marB="4033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個體</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查核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2</a:t>
                      </a:r>
                      <a:r>
                        <a:rPr lang="zh-TW" altLang="en-US" sz="2200" dirty="0" smtClean="0">
                          <a:latin typeface="Cambria Math" pitchFamily="18" charset="0"/>
                          <a:ea typeface="微軟正黑體" pitchFamily="34" charset="-120"/>
                        </a:rPr>
                        <a:t>個月</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b="1" dirty="0" smtClean="0">
                          <a:solidFill>
                            <a:srgbClr val="FF0000"/>
                          </a:solidFill>
                          <a:latin typeface="Cambria Math" pitchFamily="18" charset="0"/>
                          <a:ea typeface="Cambria Math" pitchFamily="18" charset="0"/>
                        </a:rPr>
                        <a:t>NA</a:t>
                      </a:r>
                      <a:endParaRPr lang="zh-TW" altLang="en-US" sz="2200" b="1" dirty="0" smtClean="0">
                        <a:solidFill>
                          <a:srgbClr val="FF0000"/>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b="1" dirty="0" smtClean="0">
                          <a:solidFill>
                            <a:srgbClr val="FF0000"/>
                          </a:solidFill>
                          <a:latin typeface="Cambria Math" pitchFamily="18" charset="0"/>
                          <a:ea typeface="Cambria Math" pitchFamily="18" charset="0"/>
                        </a:rPr>
                        <a:t>NA</a:t>
                      </a:r>
                      <a:endParaRPr lang="zh-TW" altLang="en-US" sz="2200" b="1" dirty="0" smtClean="0">
                        <a:solidFill>
                          <a:srgbClr val="FF0000"/>
                        </a:solidFill>
                        <a:latin typeface="Cambria Math" pitchFamily="18" charset="0"/>
                        <a:ea typeface="微軟正黑體" pitchFamily="34" charset="-120"/>
                      </a:endParaRPr>
                    </a:p>
                  </a:txBody>
                  <a:tcPr/>
                </a:tc>
              </a:tr>
              <a:tr h="42672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第</a:t>
                      </a:r>
                      <a:r>
                        <a:rPr lang="en-US" altLang="zh-TW" sz="2200" dirty="0" smtClean="0">
                          <a:latin typeface="Cambria Math" pitchFamily="18" charset="0"/>
                          <a:ea typeface="微軟正黑體" pitchFamily="34" charset="-120"/>
                        </a:rPr>
                        <a:t>1</a:t>
                      </a:r>
                      <a:r>
                        <a:rPr lang="zh-TW" altLang="en-US" sz="2200" dirty="0" smtClean="0">
                          <a:latin typeface="Cambria Math" pitchFamily="18" charset="0"/>
                          <a:ea typeface="微軟正黑體" pitchFamily="34" charset="-120"/>
                        </a:rPr>
                        <a:t>季、</a:t>
                      </a:r>
                      <a:endParaRPr lang="en-US" altLang="zh-TW" sz="2200" dirty="0" smtClean="0">
                        <a:latin typeface="Cambria Math" pitchFamily="18" charset="0"/>
                        <a:ea typeface="微軟正黑體" pitchFamily="34"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第</a:t>
                      </a:r>
                      <a:r>
                        <a:rPr lang="en-US" altLang="zh-TW" sz="2200" dirty="0" smtClean="0">
                          <a:latin typeface="Cambria Math" pitchFamily="18" charset="0"/>
                          <a:ea typeface="微軟正黑體" pitchFamily="34" charset="-120"/>
                        </a:rPr>
                        <a:t>3</a:t>
                      </a:r>
                      <a:r>
                        <a:rPr lang="zh-TW" altLang="en-US" sz="2200" dirty="0" smtClean="0">
                          <a:latin typeface="Cambria Math" pitchFamily="18" charset="0"/>
                          <a:ea typeface="微軟正黑體" pitchFamily="34" charset="-120"/>
                        </a:rPr>
                        <a:t>季</a:t>
                      </a:r>
                      <a:endParaRPr lang="zh-TW" altLang="en-US" sz="2200" b="1" i="0" kern="1200" dirty="0" smtClean="0">
                        <a:solidFill>
                          <a:schemeClr val="tx2"/>
                        </a:solidFill>
                        <a:latin typeface="Cambria Math" pitchFamily="18" charset="0"/>
                        <a:ea typeface="微軟正黑體" pitchFamily="34" charset="-120"/>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合併</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自結或核閱</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45</a:t>
                      </a:r>
                      <a:r>
                        <a:rPr lang="zh-TW" altLang="en-US" sz="2200" dirty="0" smtClean="0">
                          <a:latin typeface="Cambria Math" pitchFamily="18" charset="0"/>
                          <a:ea typeface="微軟正黑體" pitchFamily="34" charset="-120"/>
                        </a:rPr>
                        <a:t>天</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b="1" dirty="0" smtClean="0">
                          <a:solidFill>
                            <a:srgbClr val="FF0000"/>
                          </a:solidFill>
                          <a:latin typeface="Cambria Math" pitchFamily="18" charset="0"/>
                          <a:ea typeface="微軟正黑體" pitchFamily="34" charset="-120"/>
                        </a:rPr>
                        <a:t>核閱</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45</a:t>
                      </a:r>
                      <a:r>
                        <a:rPr lang="zh-TW" altLang="en-US" sz="2200" dirty="0" smtClean="0">
                          <a:latin typeface="Cambria Math" pitchFamily="18" charset="0"/>
                          <a:ea typeface="微軟正黑體" pitchFamily="34" charset="-120"/>
                        </a:rPr>
                        <a:t>天</a:t>
                      </a:r>
                      <a:endParaRPr lang="zh-TW" altLang="en-US" sz="2200" dirty="0" smtClean="0">
                        <a:solidFill>
                          <a:schemeClr val="tx1"/>
                        </a:solidFill>
                        <a:latin typeface="Cambria Math" pitchFamily="18" charset="0"/>
                        <a:ea typeface="微軟正黑體" pitchFamily="34" charset="-120"/>
                      </a:endParaRPr>
                    </a:p>
                  </a:txBody>
                  <a:tcPr/>
                </a:tc>
              </a:tr>
              <a:tr h="596375">
                <a:tc vMerge="1">
                  <a:txBody>
                    <a:bodyPr/>
                    <a:lstStyle/>
                    <a:p>
                      <a:endParaRPr lang="zh-TW" altLang="en-US" sz="1800" dirty="0">
                        <a:latin typeface="+mn-lt"/>
                        <a:ea typeface="微軟正黑體" pitchFamily="34" charset="-120"/>
                      </a:endParaRPr>
                    </a:p>
                  </a:txBody>
                  <a:tcPr marL="83114" marR="83114" marT="40333" marB="4033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個體</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核閱</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1</a:t>
                      </a:r>
                      <a:r>
                        <a:rPr lang="zh-TW" altLang="en-US" sz="2200" dirty="0" smtClean="0">
                          <a:latin typeface="Cambria Math" pitchFamily="18" charset="0"/>
                          <a:ea typeface="微軟正黑體" pitchFamily="34" charset="-120"/>
                        </a:rPr>
                        <a:t>個月</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b="1" dirty="0" smtClean="0">
                          <a:solidFill>
                            <a:srgbClr val="FF0000"/>
                          </a:solidFill>
                          <a:latin typeface="Cambria Math" pitchFamily="18" charset="0"/>
                          <a:ea typeface="Cambria Math" pitchFamily="18" charset="0"/>
                        </a:rPr>
                        <a:t>NA</a:t>
                      </a:r>
                      <a:endParaRPr lang="zh-TW" altLang="en-US" sz="2200" b="1" dirty="0" smtClean="0">
                        <a:solidFill>
                          <a:srgbClr val="FF0000"/>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b="1" dirty="0" smtClean="0">
                          <a:solidFill>
                            <a:srgbClr val="FF0000"/>
                          </a:solidFill>
                          <a:latin typeface="Cambria Math" pitchFamily="18" charset="0"/>
                          <a:ea typeface="Cambria Math" pitchFamily="18" charset="0"/>
                        </a:rPr>
                        <a:t>NA</a:t>
                      </a:r>
                      <a:endParaRPr lang="zh-TW" altLang="en-US" sz="2200" b="1" dirty="0" smtClean="0">
                        <a:solidFill>
                          <a:srgbClr val="FF0000"/>
                        </a:solidFill>
                        <a:latin typeface="Cambria Math" pitchFamily="18" charset="0"/>
                        <a:ea typeface="微軟正黑體" pitchFamily="34" charset="-120"/>
                      </a:endParaRPr>
                    </a:p>
                  </a:txBody>
                  <a:tcPr/>
                </a:tc>
              </a:tr>
            </a:tbl>
          </a:graphicData>
        </a:graphic>
      </p:graphicFrame>
      <p:sp>
        <p:nvSpPr>
          <p:cNvPr id="2" name="Rounded Rectangle 1"/>
          <p:cNvSpPr/>
          <p:nvPr/>
        </p:nvSpPr>
        <p:spPr>
          <a:xfrm>
            <a:off x="421482" y="5687195"/>
            <a:ext cx="9217024" cy="648072"/>
          </a:xfrm>
          <a:prstGeom prst="roundRect">
            <a:avLst/>
          </a:prstGeom>
        </p:spPr>
        <p:style>
          <a:lnRef idx="0">
            <a:schemeClr val="accent1"/>
          </a:lnRef>
          <a:fillRef idx="3">
            <a:schemeClr val="accent1"/>
          </a:fillRef>
          <a:effectRef idx="3">
            <a:schemeClr val="accent1"/>
          </a:effectRef>
          <a:fontRef idx="minor">
            <a:schemeClr val="lt1"/>
          </a:fontRef>
        </p:style>
        <p:txBody>
          <a:bodyPr lIns="89958" tIns="44977" rIns="89958" bIns="44977" rtlCol="0" anchor="ctr"/>
          <a:lstStyle/>
          <a:p>
            <a:r>
              <a:rPr lang="zh-TW" altLang="en-US" sz="2500" b="1" dirty="0">
                <a:solidFill>
                  <a:srgbClr val="FFFFFF"/>
                </a:solidFill>
                <a:latin typeface="Cambria Math" pitchFamily="18" charset="0"/>
                <a:ea typeface="微軟正黑體" pitchFamily="34" charset="-120"/>
              </a:rPr>
              <a:t>合併第</a:t>
            </a:r>
            <a:r>
              <a:rPr lang="en-US" altLang="zh-TW" sz="2500" b="1" dirty="0">
                <a:solidFill>
                  <a:srgbClr val="FFFFFF"/>
                </a:solidFill>
                <a:latin typeface="Cambria Math" pitchFamily="18" charset="0"/>
                <a:ea typeface="Cambria Math" pitchFamily="18" charset="0"/>
              </a:rPr>
              <a:t>2</a:t>
            </a:r>
            <a:r>
              <a:rPr lang="zh-TW" altLang="en-US" sz="2500" b="1" dirty="0">
                <a:solidFill>
                  <a:srgbClr val="FFFFFF"/>
                </a:solidFill>
                <a:latin typeface="Cambria Math" pitchFamily="18" charset="0"/>
                <a:ea typeface="微軟正黑體" pitchFamily="34" charset="-120"/>
              </a:rPr>
              <a:t>季財務報告申報期限縮短了</a:t>
            </a:r>
            <a:r>
              <a:rPr lang="en-US" altLang="zh-TW" sz="2500" b="1" dirty="0">
                <a:solidFill>
                  <a:srgbClr val="FFFFFF"/>
                </a:solidFill>
                <a:latin typeface="Cambria Math" pitchFamily="18" charset="0"/>
                <a:ea typeface="Cambria Math" pitchFamily="18" charset="0"/>
              </a:rPr>
              <a:t>!</a:t>
            </a:r>
            <a:endParaRPr lang="zh-TW" altLang="en-US" sz="2500" b="1" dirty="0">
              <a:solidFill>
                <a:srgbClr val="FFFFFF"/>
              </a:solidFill>
              <a:latin typeface="Cambria Math" pitchFamily="18" charset="0"/>
              <a:ea typeface="微軟正黑體" pitchFamily="34" charset="-120"/>
            </a:endParaRPr>
          </a:p>
        </p:txBody>
      </p:sp>
      <p:sp>
        <p:nvSpPr>
          <p:cNvPr id="6" name="Rounded Rectangle 5"/>
          <p:cNvSpPr/>
          <p:nvPr/>
        </p:nvSpPr>
        <p:spPr>
          <a:xfrm>
            <a:off x="421482" y="6487671"/>
            <a:ext cx="9217024" cy="927720"/>
          </a:xfrm>
          <a:prstGeom prst="roundRect">
            <a:avLst/>
          </a:prstGeom>
        </p:spPr>
        <p:style>
          <a:lnRef idx="0">
            <a:schemeClr val="accent1"/>
          </a:lnRef>
          <a:fillRef idx="3">
            <a:schemeClr val="accent1"/>
          </a:fillRef>
          <a:effectRef idx="3">
            <a:schemeClr val="accent1"/>
          </a:effectRef>
          <a:fontRef idx="minor">
            <a:schemeClr val="lt1"/>
          </a:fontRef>
        </p:style>
        <p:txBody>
          <a:bodyPr lIns="89958" tIns="44977" rIns="89958" bIns="44977" rtlCol="0" anchor="ctr"/>
          <a:lstStyle/>
          <a:p>
            <a:r>
              <a:rPr lang="zh-TW" altLang="en-US" sz="2500" b="1" dirty="0">
                <a:solidFill>
                  <a:srgbClr val="FFFFFF"/>
                </a:solidFill>
                <a:latin typeface="Cambria Math" pitchFamily="18" charset="0"/>
                <a:ea typeface="微軟正黑體" pitchFamily="34" charset="-120"/>
              </a:rPr>
              <a:t>採用</a:t>
            </a:r>
            <a:r>
              <a:rPr lang="en-US" altLang="zh-TW" sz="2500" b="1" dirty="0">
                <a:solidFill>
                  <a:srgbClr val="FFFFFF"/>
                </a:solidFill>
                <a:latin typeface="Cambria Math" pitchFamily="18" charset="0"/>
                <a:ea typeface="Cambria Math" pitchFamily="18" charset="0"/>
              </a:rPr>
              <a:t>TIFRSs</a:t>
            </a:r>
            <a:r>
              <a:rPr lang="zh-TW" altLang="en-US" sz="2500" b="1" dirty="0">
                <a:solidFill>
                  <a:srgbClr val="FFFFFF"/>
                </a:solidFill>
                <a:latin typeface="Cambria Math" pitchFamily="18" charset="0"/>
                <a:ea typeface="微軟正黑體" pitchFamily="34" charset="-120"/>
              </a:rPr>
              <a:t>後，期中財務</a:t>
            </a:r>
            <a:r>
              <a:rPr lang="zh-TW" altLang="zh-TW" sz="2500" b="1" dirty="0">
                <a:solidFill>
                  <a:srgbClr val="FFFFFF"/>
                </a:solidFill>
                <a:latin typeface="Cambria Math" pitchFamily="18" charset="0"/>
                <a:ea typeface="微軟正黑體" pitchFamily="34" charset="-120"/>
              </a:rPr>
              <a:t>報告</a:t>
            </a:r>
            <a:r>
              <a:rPr lang="en-US" altLang="zh-TW" sz="2500" b="1" dirty="0">
                <a:solidFill>
                  <a:srgbClr val="FFFFFF"/>
                </a:solidFill>
                <a:latin typeface="Cambria Math" pitchFamily="18" charset="0"/>
                <a:ea typeface="Cambria Math" pitchFamily="18" charset="0"/>
              </a:rPr>
              <a:t>(</a:t>
            </a:r>
            <a:r>
              <a:rPr lang="zh-TW" altLang="zh-TW" sz="2500" b="1" dirty="0">
                <a:solidFill>
                  <a:srgbClr val="FFFFFF"/>
                </a:solidFill>
                <a:latin typeface="Cambria Math" pitchFamily="18" charset="0"/>
                <a:ea typeface="微軟正黑體" pitchFamily="34" charset="-120"/>
              </a:rPr>
              <a:t>半年報或季報</a:t>
            </a:r>
            <a:r>
              <a:rPr lang="en-US" altLang="zh-TW" sz="2500" b="1" dirty="0">
                <a:solidFill>
                  <a:srgbClr val="FFFFFF"/>
                </a:solidFill>
                <a:latin typeface="Cambria Math" pitchFamily="18" charset="0"/>
                <a:ea typeface="Cambria Math" pitchFamily="18" charset="0"/>
              </a:rPr>
              <a:t>)</a:t>
            </a:r>
            <a:r>
              <a:rPr lang="zh-TW" altLang="zh-TW" sz="2500" b="1" dirty="0">
                <a:solidFill>
                  <a:srgbClr val="FFFFFF"/>
                </a:solidFill>
                <a:latin typeface="Cambria Math" pitchFamily="18" charset="0"/>
                <a:ea typeface="微軟正黑體" pitchFamily="34" charset="-120"/>
              </a:rPr>
              <a:t>重要子公司皆需經會計師核閱</a:t>
            </a:r>
            <a:r>
              <a:rPr lang="en-US" altLang="zh-TW" sz="2500" b="1" dirty="0">
                <a:solidFill>
                  <a:srgbClr val="FFFFFF"/>
                </a:solidFill>
                <a:latin typeface="Cambria Math" pitchFamily="18" charset="0"/>
                <a:ea typeface="Cambria Math" pitchFamily="18" charset="0"/>
              </a:rPr>
              <a:t>!</a:t>
            </a:r>
            <a:endParaRPr lang="zh-TW" altLang="en-US" sz="2500" b="1" dirty="0">
              <a:solidFill>
                <a:srgbClr val="FFFFFF"/>
              </a:solidFill>
              <a:latin typeface="Cambria Math" pitchFamily="18" charset="0"/>
              <a:ea typeface="微軟正黑體" pitchFamily="34" charset="-120"/>
            </a:endParaRPr>
          </a:p>
        </p:txBody>
      </p:sp>
    </p:spTree>
    <p:extLst>
      <p:ext uri="{BB962C8B-B14F-4D97-AF65-F5344CB8AC3E}">
        <p14:creationId xmlns:p14="http://schemas.microsoft.com/office/powerpoint/2010/main" val="5108165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TW" dirty="0"/>
              <a:t>IFRS 10, 11, 12</a:t>
            </a:r>
            <a:r>
              <a:rPr lang="zh-TW" altLang="en-US" dirty="0"/>
              <a:t>與</a:t>
            </a:r>
            <a:r>
              <a:rPr lang="en-US" altLang="zh-TW" dirty="0"/>
              <a:t>IAS 28</a:t>
            </a:r>
            <a:r>
              <a:rPr lang="zh-TW" altLang="en-US" dirty="0"/>
              <a:t>之關係</a:t>
            </a:r>
          </a:p>
        </p:txBody>
      </p:sp>
      <p:sp>
        <p:nvSpPr>
          <p:cNvPr id="4" name="Rounded Rectangle 3"/>
          <p:cNvSpPr/>
          <p:nvPr/>
        </p:nvSpPr>
        <p:spPr>
          <a:xfrm>
            <a:off x="3647226" y="1193348"/>
            <a:ext cx="2016542" cy="481053"/>
          </a:xfrm>
          <a:prstGeom prst="roundRect">
            <a:avLst/>
          </a:prstGeom>
        </p:spPr>
        <p:style>
          <a:lnRef idx="0">
            <a:schemeClr val="accent6"/>
          </a:lnRef>
          <a:fillRef idx="3">
            <a:schemeClr val="accent6"/>
          </a:fillRef>
          <a:effectRef idx="3">
            <a:schemeClr val="accent6"/>
          </a:effectRef>
          <a:fontRef idx="minor">
            <a:schemeClr val="lt1"/>
          </a:fontRef>
        </p:style>
        <p:txBody>
          <a:bodyPr lIns="101165" tIns="50580" rIns="101165" bIns="50580" rtlCol="0" anchor="ctr"/>
          <a:lstStyle/>
          <a:p>
            <a:pPr algn="ctr" defTabSz="1011681" fontAlgn="auto">
              <a:spcBef>
                <a:spcPts val="0"/>
              </a:spcBef>
              <a:spcAft>
                <a:spcPts val="0"/>
              </a:spcAft>
            </a:pPr>
            <a:r>
              <a:rPr kumimoji="0" lang="zh-TW" altLang="en-US" b="1" dirty="0">
                <a:solidFill>
                  <a:prstClr val="white"/>
                </a:solidFill>
                <a:latin typeface="Cambria Math" pitchFamily="18" charset="0"/>
                <a:ea typeface="微軟正黑體" pitchFamily="34" charset="-120"/>
              </a:rPr>
              <a:t>是否具控制</a:t>
            </a:r>
            <a:r>
              <a:rPr kumimoji="0" lang="en-US" altLang="zh-TW" b="1" dirty="0">
                <a:solidFill>
                  <a:prstClr val="white"/>
                </a:solidFill>
                <a:latin typeface="Cambria Math" pitchFamily="18" charset="0"/>
                <a:ea typeface="Cambria Math" pitchFamily="18" charset="0"/>
              </a:rPr>
              <a:t>?</a:t>
            </a:r>
            <a:endParaRPr kumimoji="0" lang="zh-TW" altLang="en-US" b="1" dirty="0">
              <a:solidFill>
                <a:prstClr val="white"/>
              </a:solidFill>
              <a:latin typeface="Cambria Math" pitchFamily="18" charset="0"/>
              <a:ea typeface="微軟正黑體" pitchFamily="34" charset="-120"/>
            </a:endParaRPr>
          </a:p>
        </p:txBody>
      </p:sp>
      <p:sp>
        <p:nvSpPr>
          <p:cNvPr id="8" name="Rounded Rectangle 7"/>
          <p:cNvSpPr/>
          <p:nvPr/>
        </p:nvSpPr>
        <p:spPr>
          <a:xfrm>
            <a:off x="831315" y="2173686"/>
            <a:ext cx="2455859" cy="570977"/>
          </a:xfrm>
          <a:prstGeom prst="roundRect">
            <a:avLst/>
          </a:prstGeom>
        </p:spPr>
        <p:style>
          <a:lnRef idx="0">
            <a:schemeClr val="accent1"/>
          </a:lnRef>
          <a:fillRef idx="3">
            <a:schemeClr val="accent1"/>
          </a:fillRef>
          <a:effectRef idx="3">
            <a:schemeClr val="accent1"/>
          </a:effectRef>
          <a:fontRef idx="minor">
            <a:schemeClr val="lt1"/>
          </a:fontRef>
        </p:style>
        <p:txBody>
          <a:bodyPr lIns="101165" tIns="50580" rIns="101165" bIns="50580" rtlCol="0" anchor="ctr"/>
          <a:lstStyle/>
          <a:p>
            <a:pPr defTabSz="1011681" fontAlgn="auto">
              <a:spcBef>
                <a:spcPts val="0"/>
              </a:spcBef>
              <a:spcAft>
                <a:spcPts val="0"/>
              </a:spcAft>
            </a:pPr>
            <a:r>
              <a:rPr kumimoji="0" lang="zh-TW" altLang="en-US" b="1" dirty="0">
                <a:solidFill>
                  <a:prstClr val="black"/>
                </a:solidFill>
                <a:latin typeface="Cambria Math" pitchFamily="18" charset="0"/>
                <a:ea typeface="微軟正黑體" pitchFamily="34" charset="-120"/>
              </a:rPr>
              <a:t>依</a:t>
            </a:r>
            <a:r>
              <a:rPr kumimoji="0" lang="en-US" altLang="zh-TW" b="1" dirty="0">
                <a:solidFill>
                  <a:prstClr val="black"/>
                </a:solidFill>
                <a:latin typeface="Cambria Math" pitchFamily="18" charset="0"/>
                <a:ea typeface="Cambria Math" pitchFamily="18" charset="0"/>
              </a:rPr>
              <a:t>IFRS 10</a:t>
            </a:r>
            <a:r>
              <a:rPr kumimoji="0" lang="zh-TW" altLang="en-US" b="1" dirty="0">
                <a:solidFill>
                  <a:prstClr val="black"/>
                </a:solidFill>
                <a:latin typeface="Cambria Math" pitchFamily="18" charset="0"/>
                <a:ea typeface="微軟正黑體" pitchFamily="34" charset="-120"/>
              </a:rPr>
              <a:t>進行合併</a:t>
            </a:r>
          </a:p>
        </p:txBody>
      </p:sp>
      <p:sp>
        <p:nvSpPr>
          <p:cNvPr id="9" name="Rounded Rectangle 8"/>
          <p:cNvSpPr/>
          <p:nvPr/>
        </p:nvSpPr>
        <p:spPr>
          <a:xfrm>
            <a:off x="5434369" y="2173684"/>
            <a:ext cx="2254206" cy="570977"/>
          </a:xfrm>
          <a:prstGeom prst="roundRect">
            <a:avLst/>
          </a:prstGeom>
        </p:spPr>
        <p:style>
          <a:lnRef idx="0">
            <a:schemeClr val="accent6"/>
          </a:lnRef>
          <a:fillRef idx="3">
            <a:schemeClr val="accent6"/>
          </a:fillRef>
          <a:effectRef idx="3">
            <a:schemeClr val="accent6"/>
          </a:effectRef>
          <a:fontRef idx="minor">
            <a:schemeClr val="lt1"/>
          </a:fontRef>
        </p:style>
        <p:txBody>
          <a:bodyPr lIns="101165" tIns="50580" rIns="101165" bIns="50580" rtlCol="0" anchor="ctr"/>
          <a:lstStyle/>
          <a:p>
            <a:pPr algn="ctr" defTabSz="1011681" fontAlgn="auto">
              <a:spcBef>
                <a:spcPts val="0"/>
              </a:spcBef>
              <a:spcAft>
                <a:spcPts val="0"/>
              </a:spcAft>
            </a:pPr>
            <a:r>
              <a:rPr kumimoji="0" lang="zh-TW" altLang="en-US" b="1" dirty="0">
                <a:solidFill>
                  <a:prstClr val="white"/>
                </a:solidFill>
                <a:latin typeface="Cambria Math" pitchFamily="18" charset="0"/>
                <a:ea typeface="微軟正黑體" pitchFamily="34" charset="-120"/>
              </a:rPr>
              <a:t>是否具聯合控制</a:t>
            </a:r>
            <a:r>
              <a:rPr kumimoji="0" lang="en-US" altLang="zh-TW" b="1" dirty="0">
                <a:solidFill>
                  <a:prstClr val="white"/>
                </a:solidFill>
                <a:latin typeface="Cambria Math" pitchFamily="18" charset="0"/>
                <a:ea typeface="Cambria Math" pitchFamily="18" charset="0"/>
              </a:rPr>
              <a:t>?</a:t>
            </a:r>
            <a:endParaRPr kumimoji="0" lang="zh-TW" altLang="en-US" b="1" dirty="0">
              <a:solidFill>
                <a:prstClr val="white"/>
              </a:solidFill>
              <a:latin typeface="Cambria Math" pitchFamily="18" charset="0"/>
              <a:ea typeface="微軟正黑體" pitchFamily="34" charset="-120"/>
            </a:endParaRPr>
          </a:p>
        </p:txBody>
      </p:sp>
      <p:cxnSp>
        <p:nvCxnSpPr>
          <p:cNvPr id="11" name="Elbow Connector 10"/>
          <p:cNvCxnSpPr>
            <a:stCxn id="4" idx="2"/>
            <a:endCxn id="9" idx="0"/>
          </p:cNvCxnSpPr>
          <p:nvPr/>
        </p:nvCxnSpPr>
        <p:spPr>
          <a:xfrm rot="16200000" flipH="1">
            <a:off x="5358888" y="971053"/>
            <a:ext cx="499287" cy="1905974"/>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cxnSp>
        <p:nvCxnSpPr>
          <p:cNvPr id="14" name="Elbow Connector 13"/>
          <p:cNvCxnSpPr>
            <a:stCxn id="4" idx="2"/>
            <a:endCxn id="8" idx="0"/>
          </p:cNvCxnSpPr>
          <p:nvPr/>
        </p:nvCxnSpPr>
        <p:spPr>
          <a:xfrm rot="5400000">
            <a:off x="3107751" y="625944"/>
            <a:ext cx="499289" cy="2596299"/>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17" name="Rounded Rectangle 16"/>
          <p:cNvSpPr/>
          <p:nvPr/>
        </p:nvSpPr>
        <p:spPr>
          <a:xfrm>
            <a:off x="989712" y="3152362"/>
            <a:ext cx="2138975" cy="408129"/>
          </a:xfrm>
          <a:prstGeom prst="roundRect">
            <a:avLst/>
          </a:prstGeom>
        </p:spPr>
        <p:style>
          <a:lnRef idx="2">
            <a:schemeClr val="accent1"/>
          </a:lnRef>
          <a:fillRef idx="1">
            <a:schemeClr val="lt1"/>
          </a:fillRef>
          <a:effectRef idx="0">
            <a:schemeClr val="accent1"/>
          </a:effectRef>
          <a:fontRef idx="minor">
            <a:schemeClr val="dk1"/>
          </a:fontRef>
        </p:style>
        <p:txBody>
          <a:bodyPr lIns="101165" tIns="50580" rIns="101165" bIns="50580" rtlCol="0" anchor="ctr"/>
          <a:lstStyle/>
          <a:p>
            <a:pPr algn="ctr" defTabSz="1011681" fontAlgn="auto">
              <a:spcBef>
                <a:spcPts val="0"/>
              </a:spcBef>
              <a:spcAft>
                <a:spcPts val="0"/>
              </a:spcAft>
            </a:pPr>
            <a:r>
              <a:rPr kumimoji="0" lang="zh-TW" altLang="en-US" dirty="0">
                <a:solidFill>
                  <a:prstClr val="black"/>
                </a:solidFill>
                <a:latin typeface="Cambria Math" pitchFamily="18" charset="0"/>
                <a:ea typeface="微軟正黑體" pitchFamily="34" charset="-120"/>
              </a:rPr>
              <a:t>依</a:t>
            </a:r>
            <a:r>
              <a:rPr kumimoji="0" lang="en-US" altLang="zh-TW" dirty="0">
                <a:solidFill>
                  <a:prstClr val="black"/>
                </a:solidFill>
                <a:latin typeface="Cambria Math" pitchFamily="18" charset="0"/>
                <a:ea typeface="Cambria Math" pitchFamily="18" charset="0"/>
              </a:rPr>
              <a:t>IFRS 12</a:t>
            </a:r>
            <a:r>
              <a:rPr kumimoji="0" lang="zh-TW" altLang="en-US" dirty="0">
                <a:solidFill>
                  <a:prstClr val="black"/>
                </a:solidFill>
                <a:latin typeface="Cambria Math" pitchFamily="18" charset="0"/>
                <a:ea typeface="微軟正黑體" pitchFamily="34" charset="-120"/>
              </a:rPr>
              <a:t>揭露</a:t>
            </a:r>
          </a:p>
        </p:txBody>
      </p:sp>
      <p:cxnSp>
        <p:nvCxnSpPr>
          <p:cNvPr id="18" name="Elbow Connector 17"/>
          <p:cNvCxnSpPr>
            <a:stCxn id="8" idx="2"/>
            <a:endCxn id="17" idx="0"/>
          </p:cNvCxnSpPr>
          <p:nvPr/>
        </p:nvCxnSpPr>
        <p:spPr>
          <a:xfrm rot="16200000" flipH="1">
            <a:off x="1855396" y="2948563"/>
            <a:ext cx="407699" cy="1"/>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25" name="Rounded Rectangle 24"/>
          <p:cNvSpPr/>
          <p:nvPr/>
        </p:nvSpPr>
        <p:spPr>
          <a:xfrm>
            <a:off x="4000117" y="3397242"/>
            <a:ext cx="2138975" cy="816257"/>
          </a:xfrm>
          <a:prstGeom prst="roundRect">
            <a:avLst/>
          </a:prstGeom>
        </p:spPr>
        <p:style>
          <a:lnRef idx="0">
            <a:schemeClr val="accent3"/>
          </a:lnRef>
          <a:fillRef idx="3">
            <a:schemeClr val="accent3"/>
          </a:fillRef>
          <a:effectRef idx="3">
            <a:schemeClr val="accent3"/>
          </a:effectRef>
          <a:fontRef idx="minor">
            <a:schemeClr val="lt1"/>
          </a:fontRef>
        </p:style>
        <p:txBody>
          <a:bodyPr lIns="101165" tIns="50580" rIns="101165" bIns="50580" rtlCol="0" anchor="ctr"/>
          <a:lstStyle/>
          <a:p>
            <a:pPr defTabSz="1011681" fontAlgn="auto">
              <a:spcBef>
                <a:spcPts val="0"/>
              </a:spcBef>
              <a:spcAft>
                <a:spcPts val="0"/>
              </a:spcAft>
            </a:pPr>
            <a:r>
              <a:rPr kumimoji="0" lang="zh-TW" altLang="en-US" b="1" dirty="0">
                <a:solidFill>
                  <a:prstClr val="black"/>
                </a:solidFill>
                <a:latin typeface="Cambria Math" pitchFamily="18" charset="0"/>
                <a:ea typeface="微軟正黑體" pitchFamily="34" charset="-120"/>
              </a:rPr>
              <a:t>確認屬</a:t>
            </a:r>
            <a:r>
              <a:rPr kumimoji="0" lang="en-US" altLang="zh-TW" b="1" dirty="0">
                <a:solidFill>
                  <a:prstClr val="black"/>
                </a:solidFill>
                <a:latin typeface="Cambria Math" pitchFamily="18" charset="0"/>
                <a:ea typeface="Cambria Math" pitchFamily="18" charset="0"/>
              </a:rPr>
              <a:t>IFRS</a:t>
            </a:r>
            <a:r>
              <a:rPr kumimoji="0" lang="zh-TW" altLang="en-US" b="1" dirty="0">
                <a:solidFill>
                  <a:prstClr val="black"/>
                </a:solidFill>
                <a:latin typeface="Cambria Math" pitchFamily="18" charset="0"/>
                <a:ea typeface="微軟正黑體" pitchFamily="34" charset="-120"/>
              </a:rPr>
              <a:t> </a:t>
            </a:r>
            <a:r>
              <a:rPr kumimoji="0" lang="en-US" altLang="zh-TW" b="1" dirty="0">
                <a:solidFill>
                  <a:prstClr val="black"/>
                </a:solidFill>
                <a:latin typeface="Cambria Math" pitchFamily="18" charset="0"/>
                <a:ea typeface="Cambria Math" pitchFamily="18" charset="0"/>
              </a:rPr>
              <a:t>11</a:t>
            </a:r>
            <a:r>
              <a:rPr kumimoji="0" lang="zh-TW" altLang="en-US" b="1" dirty="0">
                <a:solidFill>
                  <a:prstClr val="black"/>
                </a:solidFill>
                <a:latin typeface="Cambria Math" pitchFamily="18" charset="0"/>
                <a:ea typeface="微軟正黑體" pitchFamily="34" charset="-120"/>
              </a:rPr>
              <a:t>聯合協議之類型</a:t>
            </a:r>
            <a:endParaRPr kumimoji="0" lang="en-US" altLang="zh-TW" b="1" dirty="0">
              <a:solidFill>
                <a:prstClr val="black"/>
              </a:solidFill>
              <a:latin typeface="Cambria Math" pitchFamily="18" charset="0"/>
              <a:ea typeface="Cambria Math" pitchFamily="18" charset="0"/>
            </a:endParaRPr>
          </a:p>
        </p:txBody>
      </p:sp>
      <p:sp>
        <p:nvSpPr>
          <p:cNvPr id="26" name="Rounded Rectangle 25"/>
          <p:cNvSpPr/>
          <p:nvPr/>
        </p:nvSpPr>
        <p:spPr>
          <a:xfrm>
            <a:off x="2178026" y="5111380"/>
            <a:ext cx="2596926" cy="1387638"/>
          </a:xfrm>
          <a:prstGeom prst="roundRect">
            <a:avLst/>
          </a:prstGeom>
        </p:spPr>
        <p:style>
          <a:lnRef idx="0">
            <a:schemeClr val="accent3"/>
          </a:lnRef>
          <a:fillRef idx="3">
            <a:schemeClr val="accent3"/>
          </a:fillRef>
          <a:effectRef idx="3">
            <a:schemeClr val="accent3"/>
          </a:effectRef>
          <a:fontRef idx="minor">
            <a:schemeClr val="lt1"/>
          </a:fontRef>
        </p:style>
        <p:txBody>
          <a:bodyPr lIns="101165" tIns="50580" rIns="101165" bIns="50580" rtlCol="0" anchor="ctr"/>
          <a:lstStyle/>
          <a:p>
            <a:pPr defTabSz="1011681" fontAlgn="auto">
              <a:spcBef>
                <a:spcPts val="0"/>
              </a:spcBef>
              <a:spcAft>
                <a:spcPts val="0"/>
              </a:spcAft>
            </a:pPr>
            <a:r>
              <a:rPr kumimoji="0" lang="zh-TW" altLang="en-US" b="1" dirty="0">
                <a:solidFill>
                  <a:prstClr val="black"/>
                </a:solidFill>
                <a:latin typeface="Cambria Math" pitchFamily="18" charset="0"/>
                <a:ea typeface="微軟正黑體" pitchFamily="34" charset="-120"/>
              </a:rPr>
              <a:t>依</a:t>
            </a:r>
            <a:r>
              <a:rPr kumimoji="0" lang="en-US" altLang="zh-TW" b="1" dirty="0">
                <a:solidFill>
                  <a:prstClr val="black"/>
                </a:solidFill>
                <a:latin typeface="Cambria Math" pitchFamily="18" charset="0"/>
                <a:ea typeface="Cambria Math" pitchFamily="18" charset="0"/>
              </a:rPr>
              <a:t>IFRS 11</a:t>
            </a:r>
            <a:r>
              <a:rPr kumimoji="0" lang="zh-TW" altLang="en-US" b="1" dirty="0">
                <a:solidFill>
                  <a:prstClr val="black"/>
                </a:solidFill>
                <a:latin typeface="Cambria Math" pitchFamily="18" charset="0"/>
                <a:ea typeface="微軟正黑體" pitchFamily="34" charset="-120"/>
              </a:rPr>
              <a:t>認列與聯合營運權益有關之資產、負債、收入及費損份額</a:t>
            </a:r>
          </a:p>
        </p:txBody>
      </p:sp>
      <p:sp>
        <p:nvSpPr>
          <p:cNvPr id="27" name="Rounded Rectangle 26"/>
          <p:cNvSpPr/>
          <p:nvPr/>
        </p:nvSpPr>
        <p:spPr>
          <a:xfrm>
            <a:off x="2568715" y="6907146"/>
            <a:ext cx="1948797" cy="408129"/>
          </a:xfrm>
          <a:prstGeom prst="roundRect">
            <a:avLst/>
          </a:prstGeom>
        </p:spPr>
        <p:style>
          <a:lnRef idx="2">
            <a:schemeClr val="accent1"/>
          </a:lnRef>
          <a:fillRef idx="1">
            <a:schemeClr val="lt1"/>
          </a:fillRef>
          <a:effectRef idx="0">
            <a:schemeClr val="accent1"/>
          </a:effectRef>
          <a:fontRef idx="minor">
            <a:schemeClr val="dk1"/>
          </a:fontRef>
        </p:style>
        <p:txBody>
          <a:bodyPr lIns="101165" tIns="50580" rIns="101165" bIns="50580" rtlCol="0" anchor="ctr"/>
          <a:lstStyle/>
          <a:p>
            <a:pPr algn="ctr" defTabSz="1011681" fontAlgn="auto">
              <a:spcBef>
                <a:spcPts val="0"/>
              </a:spcBef>
              <a:spcAft>
                <a:spcPts val="0"/>
              </a:spcAft>
            </a:pPr>
            <a:r>
              <a:rPr kumimoji="0" lang="zh-TW" altLang="en-US" dirty="0">
                <a:solidFill>
                  <a:prstClr val="black"/>
                </a:solidFill>
                <a:latin typeface="Cambria Math" pitchFamily="18" charset="0"/>
                <a:ea typeface="微軟正黑體" pitchFamily="34" charset="-120"/>
              </a:rPr>
              <a:t>依</a:t>
            </a:r>
            <a:r>
              <a:rPr kumimoji="0" lang="en-US" altLang="zh-TW" dirty="0">
                <a:solidFill>
                  <a:prstClr val="black"/>
                </a:solidFill>
                <a:latin typeface="Cambria Math" pitchFamily="18" charset="0"/>
                <a:ea typeface="Cambria Math" pitchFamily="18" charset="0"/>
              </a:rPr>
              <a:t>IFRS 12</a:t>
            </a:r>
            <a:r>
              <a:rPr kumimoji="0" lang="zh-TW" altLang="en-US" dirty="0">
                <a:solidFill>
                  <a:prstClr val="black"/>
                </a:solidFill>
                <a:latin typeface="Cambria Math" pitchFamily="18" charset="0"/>
                <a:ea typeface="微軟正黑體" pitchFamily="34" charset="-120"/>
              </a:rPr>
              <a:t>揭露</a:t>
            </a:r>
          </a:p>
        </p:txBody>
      </p:sp>
      <p:sp>
        <p:nvSpPr>
          <p:cNvPr id="28" name="Rounded Rectangle 27"/>
          <p:cNvSpPr/>
          <p:nvPr/>
        </p:nvSpPr>
        <p:spPr>
          <a:xfrm>
            <a:off x="6852084" y="3397242"/>
            <a:ext cx="2138975" cy="816257"/>
          </a:xfrm>
          <a:prstGeom prst="roundRect">
            <a:avLst/>
          </a:prstGeom>
        </p:spPr>
        <p:style>
          <a:lnRef idx="0">
            <a:schemeClr val="accent6"/>
          </a:lnRef>
          <a:fillRef idx="3">
            <a:schemeClr val="accent6"/>
          </a:fillRef>
          <a:effectRef idx="3">
            <a:schemeClr val="accent6"/>
          </a:effectRef>
          <a:fontRef idx="minor">
            <a:schemeClr val="lt1"/>
          </a:fontRef>
        </p:style>
        <p:txBody>
          <a:bodyPr lIns="101165" tIns="50580" rIns="101165" bIns="50580" rtlCol="0" anchor="ctr"/>
          <a:lstStyle/>
          <a:p>
            <a:pPr defTabSz="1011681" fontAlgn="auto">
              <a:spcBef>
                <a:spcPts val="0"/>
              </a:spcBef>
              <a:spcAft>
                <a:spcPts val="0"/>
              </a:spcAft>
            </a:pPr>
            <a:r>
              <a:rPr kumimoji="0" lang="zh-TW" altLang="en-US" b="1" dirty="0">
                <a:solidFill>
                  <a:prstClr val="white"/>
                </a:solidFill>
                <a:latin typeface="微軟正黑體" pitchFamily="34" charset="-120"/>
                <a:ea typeface="微軟正黑體" pitchFamily="34" charset="-120"/>
              </a:rPr>
              <a:t>是否具重大影響</a:t>
            </a:r>
            <a:r>
              <a:rPr kumimoji="0" lang="en-US" altLang="zh-TW" b="1" dirty="0">
                <a:solidFill>
                  <a:prstClr val="white"/>
                </a:solidFill>
                <a:latin typeface="微軟正黑體" pitchFamily="34" charset="-120"/>
                <a:ea typeface="微軟正黑體" pitchFamily="34" charset="-120"/>
              </a:rPr>
              <a:t>?</a:t>
            </a:r>
          </a:p>
        </p:txBody>
      </p:sp>
      <p:sp>
        <p:nvSpPr>
          <p:cNvPr id="32" name="Rounded Rectangle 31"/>
          <p:cNvSpPr/>
          <p:nvPr/>
        </p:nvSpPr>
        <p:spPr>
          <a:xfrm>
            <a:off x="5188437" y="5111380"/>
            <a:ext cx="1872684" cy="693819"/>
          </a:xfrm>
          <a:prstGeom prst="roundRect">
            <a:avLst/>
          </a:prstGeom>
        </p:spPr>
        <p:style>
          <a:lnRef idx="0">
            <a:schemeClr val="accent4"/>
          </a:lnRef>
          <a:fillRef idx="3">
            <a:schemeClr val="accent4"/>
          </a:fillRef>
          <a:effectRef idx="3">
            <a:schemeClr val="accent4"/>
          </a:effectRef>
          <a:fontRef idx="minor">
            <a:schemeClr val="lt1"/>
          </a:fontRef>
        </p:style>
        <p:txBody>
          <a:bodyPr lIns="101165" tIns="50580" rIns="101165" bIns="50580" rtlCol="0" anchor="ctr"/>
          <a:lstStyle/>
          <a:p>
            <a:pPr defTabSz="1011681" fontAlgn="auto">
              <a:spcBef>
                <a:spcPts val="0"/>
              </a:spcBef>
              <a:spcAft>
                <a:spcPts val="0"/>
              </a:spcAft>
            </a:pPr>
            <a:r>
              <a:rPr kumimoji="0" lang="zh-TW" altLang="en-US" b="1" dirty="0">
                <a:solidFill>
                  <a:prstClr val="black"/>
                </a:solidFill>
                <a:latin typeface="Cambria Math" pitchFamily="18" charset="0"/>
                <a:ea typeface="微軟正黑體" pitchFamily="34" charset="-120"/>
              </a:rPr>
              <a:t>依</a:t>
            </a:r>
            <a:r>
              <a:rPr kumimoji="0" lang="en-US" altLang="zh-TW" b="1" dirty="0">
                <a:solidFill>
                  <a:prstClr val="black"/>
                </a:solidFill>
                <a:latin typeface="Cambria Math" pitchFamily="18" charset="0"/>
                <a:ea typeface="Cambria Math" pitchFamily="18" charset="0"/>
              </a:rPr>
              <a:t>IAS 28</a:t>
            </a:r>
            <a:r>
              <a:rPr kumimoji="0" lang="zh-TW" altLang="en-US" b="1" dirty="0">
                <a:solidFill>
                  <a:prstClr val="black"/>
                </a:solidFill>
                <a:latin typeface="Cambria Math" pitchFamily="18" charset="0"/>
                <a:ea typeface="微軟正黑體" pitchFamily="34" charset="-120"/>
              </a:rPr>
              <a:t>處理</a:t>
            </a:r>
          </a:p>
        </p:txBody>
      </p:sp>
      <p:sp>
        <p:nvSpPr>
          <p:cNvPr id="34" name="Rounded Rectangle 33"/>
          <p:cNvSpPr/>
          <p:nvPr/>
        </p:nvSpPr>
        <p:spPr>
          <a:xfrm>
            <a:off x="8186089" y="5111945"/>
            <a:ext cx="1597233" cy="1060570"/>
          </a:xfrm>
          <a:prstGeom prst="roundRect">
            <a:avLst/>
          </a:prstGeom>
        </p:spPr>
        <p:style>
          <a:lnRef idx="0">
            <a:schemeClr val="accent2"/>
          </a:lnRef>
          <a:fillRef idx="3">
            <a:schemeClr val="accent2"/>
          </a:fillRef>
          <a:effectRef idx="3">
            <a:schemeClr val="accent2"/>
          </a:effectRef>
          <a:fontRef idx="minor">
            <a:schemeClr val="lt1"/>
          </a:fontRef>
        </p:style>
        <p:txBody>
          <a:bodyPr lIns="101165" tIns="50580" rIns="101165" bIns="50580" rtlCol="0" anchor="ctr"/>
          <a:lstStyle/>
          <a:p>
            <a:pPr defTabSz="1011681" fontAlgn="auto">
              <a:spcBef>
                <a:spcPts val="0"/>
              </a:spcBef>
              <a:spcAft>
                <a:spcPts val="0"/>
              </a:spcAft>
            </a:pPr>
            <a:r>
              <a:rPr kumimoji="0" lang="zh-TW" altLang="en-US" b="1" dirty="0">
                <a:solidFill>
                  <a:prstClr val="black"/>
                </a:solidFill>
                <a:latin typeface="Cambria Math" pitchFamily="18" charset="0"/>
                <a:ea typeface="微軟正黑體" pitchFamily="34" charset="-120"/>
              </a:rPr>
              <a:t>依</a:t>
            </a:r>
            <a:r>
              <a:rPr kumimoji="0" lang="en-US" altLang="zh-TW" b="1" dirty="0">
                <a:solidFill>
                  <a:prstClr val="black"/>
                </a:solidFill>
                <a:latin typeface="Cambria Math" pitchFamily="18" charset="0"/>
                <a:ea typeface="微軟正黑體" pitchFamily="34" charset="-120"/>
              </a:rPr>
              <a:t>IFRS</a:t>
            </a:r>
            <a:r>
              <a:rPr kumimoji="0" lang="zh-TW" altLang="en-US" b="1" dirty="0">
                <a:solidFill>
                  <a:prstClr val="black"/>
                </a:solidFill>
                <a:latin typeface="Cambria Math" pitchFamily="18" charset="0"/>
                <a:ea typeface="微軟正黑體" pitchFamily="34" charset="-120"/>
              </a:rPr>
              <a:t> </a:t>
            </a:r>
            <a:r>
              <a:rPr kumimoji="0" lang="en-US" altLang="zh-TW" b="1" dirty="0">
                <a:solidFill>
                  <a:prstClr val="black"/>
                </a:solidFill>
                <a:latin typeface="Cambria Math" pitchFamily="18" charset="0"/>
                <a:ea typeface="微軟正黑體" pitchFamily="34" charset="-120"/>
              </a:rPr>
              <a:t>9/ IAS</a:t>
            </a:r>
            <a:r>
              <a:rPr kumimoji="0" lang="zh-TW" altLang="en-US" b="1" dirty="0">
                <a:solidFill>
                  <a:prstClr val="black"/>
                </a:solidFill>
                <a:latin typeface="Cambria Math" pitchFamily="18" charset="0"/>
                <a:ea typeface="微軟正黑體" pitchFamily="34" charset="-120"/>
              </a:rPr>
              <a:t> </a:t>
            </a:r>
            <a:r>
              <a:rPr kumimoji="0" lang="en-US" altLang="zh-TW" b="1" dirty="0">
                <a:solidFill>
                  <a:prstClr val="black"/>
                </a:solidFill>
                <a:latin typeface="Cambria Math" pitchFamily="18" charset="0"/>
                <a:ea typeface="微軟正黑體" pitchFamily="34" charset="-120"/>
              </a:rPr>
              <a:t>39</a:t>
            </a:r>
            <a:r>
              <a:rPr kumimoji="0" lang="zh-TW" altLang="en-US" b="1" dirty="0">
                <a:solidFill>
                  <a:prstClr val="black"/>
                </a:solidFill>
                <a:latin typeface="Cambria Math" pitchFamily="18" charset="0"/>
                <a:ea typeface="微軟正黑體" pitchFamily="34" charset="-120"/>
              </a:rPr>
              <a:t>處理</a:t>
            </a:r>
          </a:p>
        </p:txBody>
      </p:sp>
      <p:sp>
        <p:nvSpPr>
          <p:cNvPr id="35" name="Rounded Rectangle 34"/>
          <p:cNvSpPr/>
          <p:nvPr/>
        </p:nvSpPr>
        <p:spPr>
          <a:xfrm>
            <a:off x="5188437" y="6907146"/>
            <a:ext cx="1872684" cy="408129"/>
          </a:xfrm>
          <a:prstGeom prst="roundRect">
            <a:avLst/>
          </a:prstGeom>
        </p:spPr>
        <p:style>
          <a:lnRef idx="2">
            <a:schemeClr val="accent1"/>
          </a:lnRef>
          <a:fillRef idx="1">
            <a:schemeClr val="lt1"/>
          </a:fillRef>
          <a:effectRef idx="0">
            <a:schemeClr val="accent1"/>
          </a:effectRef>
          <a:fontRef idx="minor">
            <a:schemeClr val="dk1"/>
          </a:fontRef>
        </p:style>
        <p:txBody>
          <a:bodyPr lIns="101165" tIns="50580" rIns="101165" bIns="50580" rtlCol="0" anchor="ctr"/>
          <a:lstStyle/>
          <a:p>
            <a:pPr algn="ctr" defTabSz="1011681" fontAlgn="auto">
              <a:spcBef>
                <a:spcPts val="0"/>
              </a:spcBef>
              <a:spcAft>
                <a:spcPts val="0"/>
              </a:spcAft>
            </a:pPr>
            <a:r>
              <a:rPr kumimoji="0" lang="zh-TW" altLang="en-US" dirty="0">
                <a:solidFill>
                  <a:prstClr val="black"/>
                </a:solidFill>
                <a:latin typeface="Cambria Math" pitchFamily="18" charset="0"/>
                <a:ea typeface="微軟正黑體" pitchFamily="34" charset="-120"/>
              </a:rPr>
              <a:t>依</a:t>
            </a:r>
            <a:r>
              <a:rPr kumimoji="0" lang="en-US" altLang="zh-TW" dirty="0">
                <a:solidFill>
                  <a:prstClr val="black"/>
                </a:solidFill>
                <a:latin typeface="Cambria Math" pitchFamily="18" charset="0"/>
                <a:ea typeface="Cambria Math" pitchFamily="18" charset="0"/>
              </a:rPr>
              <a:t>IFRS 12</a:t>
            </a:r>
            <a:r>
              <a:rPr kumimoji="0" lang="zh-TW" altLang="en-US" dirty="0">
                <a:solidFill>
                  <a:prstClr val="black"/>
                </a:solidFill>
                <a:latin typeface="Cambria Math" pitchFamily="18" charset="0"/>
                <a:ea typeface="微軟正黑體" pitchFamily="34" charset="-120"/>
              </a:rPr>
              <a:t>揭露</a:t>
            </a:r>
          </a:p>
        </p:txBody>
      </p:sp>
      <p:cxnSp>
        <p:nvCxnSpPr>
          <p:cNvPr id="36" name="Elbow Connector 35"/>
          <p:cNvCxnSpPr>
            <a:stCxn id="9" idx="2"/>
            <a:endCxn id="25" idx="0"/>
          </p:cNvCxnSpPr>
          <p:nvPr/>
        </p:nvCxnSpPr>
        <p:spPr>
          <a:xfrm rot="5400000">
            <a:off x="5489248" y="2325070"/>
            <a:ext cx="652577" cy="1491863"/>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39" name="TextBox 38"/>
          <p:cNvSpPr txBox="1"/>
          <p:nvPr/>
        </p:nvSpPr>
        <p:spPr>
          <a:xfrm>
            <a:off x="2378064" y="1626562"/>
            <a:ext cx="514881" cy="313996"/>
          </a:xfrm>
          <a:prstGeom prst="rect">
            <a:avLst/>
          </a:prstGeom>
          <a:noFill/>
        </p:spPr>
        <p:txBody>
          <a:bodyPr wrap="square" lIns="101165" tIns="50580" rIns="101165" bIns="50580" rtlCol="0">
            <a:spAutoFit/>
          </a:bodyPr>
          <a:lstStyle/>
          <a:p>
            <a:pPr defTabSz="1011681" fontAlgn="auto">
              <a:spcBef>
                <a:spcPts val="0"/>
              </a:spcBef>
              <a:spcAft>
                <a:spcPts val="0"/>
              </a:spcAft>
            </a:pPr>
            <a:r>
              <a:rPr kumimoji="0" lang="en-US" sz="1300" b="1" dirty="0">
                <a:solidFill>
                  <a:prstClr val="black"/>
                </a:solidFill>
                <a:latin typeface="Calibri"/>
                <a:ea typeface="+mn-ea"/>
              </a:rPr>
              <a:t>Yes</a:t>
            </a:r>
          </a:p>
        </p:txBody>
      </p:sp>
      <p:sp>
        <p:nvSpPr>
          <p:cNvPr id="40" name="TextBox 39"/>
          <p:cNvSpPr txBox="1"/>
          <p:nvPr/>
        </p:nvSpPr>
        <p:spPr>
          <a:xfrm>
            <a:off x="6046585" y="1638557"/>
            <a:ext cx="514881" cy="313996"/>
          </a:xfrm>
          <a:prstGeom prst="rect">
            <a:avLst/>
          </a:prstGeom>
          <a:noFill/>
        </p:spPr>
        <p:txBody>
          <a:bodyPr wrap="square" lIns="101165" tIns="50580" rIns="101165" bIns="50580" rtlCol="0">
            <a:spAutoFit/>
          </a:bodyPr>
          <a:lstStyle/>
          <a:p>
            <a:pPr defTabSz="1011681" fontAlgn="auto">
              <a:spcBef>
                <a:spcPts val="0"/>
              </a:spcBef>
              <a:spcAft>
                <a:spcPts val="0"/>
              </a:spcAft>
            </a:pPr>
            <a:r>
              <a:rPr kumimoji="0" lang="en-US" altLang="zh-TW" sz="1300" b="1" dirty="0">
                <a:solidFill>
                  <a:prstClr val="black"/>
                </a:solidFill>
                <a:latin typeface="Calibri"/>
                <a:ea typeface="新細明體"/>
              </a:rPr>
              <a:t>No</a:t>
            </a:r>
            <a:endParaRPr kumimoji="0" lang="en-US" sz="1300" b="1" dirty="0">
              <a:solidFill>
                <a:prstClr val="black"/>
              </a:solidFill>
              <a:latin typeface="Calibri"/>
              <a:ea typeface="+mn-ea"/>
            </a:endParaRPr>
          </a:p>
        </p:txBody>
      </p:sp>
      <p:cxnSp>
        <p:nvCxnSpPr>
          <p:cNvPr id="41" name="Elbow Connector 40"/>
          <p:cNvCxnSpPr>
            <a:stCxn id="9" idx="2"/>
            <a:endCxn id="28" idx="0"/>
          </p:cNvCxnSpPr>
          <p:nvPr/>
        </p:nvCxnSpPr>
        <p:spPr>
          <a:xfrm rot="16200000" flipH="1">
            <a:off x="6915235" y="2390901"/>
            <a:ext cx="652577" cy="1360104"/>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44" name="TextBox 43"/>
          <p:cNvSpPr txBox="1"/>
          <p:nvPr/>
        </p:nvSpPr>
        <p:spPr>
          <a:xfrm>
            <a:off x="4517512" y="2985367"/>
            <a:ext cx="514881" cy="313996"/>
          </a:xfrm>
          <a:prstGeom prst="rect">
            <a:avLst/>
          </a:prstGeom>
          <a:noFill/>
        </p:spPr>
        <p:txBody>
          <a:bodyPr wrap="square" lIns="101165" tIns="50580" rIns="101165" bIns="50580" rtlCol="0">
            <a:spAutoFit/>
          </a:bodyPr>
          <a:lstStyle/>
          <a:p>
            <a:pPr defTabSz="1011681" fontAlgn="auto">
              <a:spcBef>
                <a:spcPts val="0"/>
              </a:spcBef>
              <a:spcAft>
                <a:spcPts val="0"/>
              </a:spcAft>
            </a:pPr>
            <a:r>
              <a:rPr kumimoji="0" lang="en-US" sz="1300" b="1" dirty="0">
                <a:solidFill>
                  <a:prstClr val="black"/>
                </a:solidFill>
                <a:latin typeface="Calibri"/>
                <a:ea typeface="+mn-ea"/>
              </a:rPr>
              <a:t>Yes</a:t>
            </a:r>
          </a:p>
        </p:txBody>
      </p:sp>
      <p:sp>
        <p:nvSpPr>
          <p:cNvPr id="45" name="TextBox 44"/>
          <p:cNvSpPr txBox="1"/>
          <p:nvPr/>
        </p:nvSpPr>
        <p:spPr>
          <a:xfrm>
            <a:off x="8186039" y="2997366"/>
            <a:ext cx="514881" cy="313996"/>
          </a:xfrm>
          <a:prstGeom prst="rect">
            <a:avLst/>
          </a:prstGeom>
          <a:noFill/>
        </p:spPr>
        <p:txBody>
          <a:bodyPr wrap="square" lIns="101165" tIns="50580" rIns="101165" bIns="50580" rtlCol="0">
            <a:spAutoFit/>
          </a:bodyPr>
          <a:lstStyle/>
          <a:p>
            <a:pPr defTabSz="1011681" fontAlgn="auto">
              <a:spcBef>
                <a:spcPts val="0"/>
              </a:spcBef>
              <a:spcAft>
                <a:spcPts val="0"/>
              </a:spcAft>
            </a:pPr>
            <a:r>
              <a:rPr kumimoji="0" lang="en-US" altLang="zh-TW" sz="1300" b="1" dirty="0">
                <a:solidFill>
                  <a:prstClr val="black"/>
                </a:solidFill>
                <a:latin typeface="Calibri"/>
                <a:ea typeface="新細明體"/>
              </a:rPr>
              <a:t>No</a:t>
            </a:r>
            <a:endParaRPr kumimoji="0" lang="en-US" sz="1300" b="1" dirty="0">
              <a:solidFill>
                <a:prstClr val="black"/>
              </a:solidFill>
              <a:latin typeface="Calibri"/>
              <a:ea typeface="+mn-ea"/>
            </a:endParaRPr>
          </a:p>
        </p:txBody>
      </p:sp>
      <p:sp>
        <p:nvSpPr>
          <p:cNvPr id="46" name="TextBox 45"/>
          <p:cNvSpPr txBox="1"/>
          <p:nvPr/>
        </p:nvSpPr>
        <p:spPr>
          <a:xfrm>
            <a:off x="7278423" y="5111408"/>
            <a:ext cx="514881" cy="313996"/>
          </a:xfrm>
          <a:prstGeom prst="rect">
            <a:avLst/>
          </a:prstGeom>
          <a:noFill/>
        </p:spPr>
        <p:txBody>
          <a:bodyPr wrap="square" lIns="101165" tIns="50580" rIns="101165" bIns="50580" rtlCol="0">
            <a:spAutoFit/>
          </a:bodyPr>
          <a:lstStyle/>
          <a:p>
            <a:pPr defTabSz="1011681" fontAlgn="auto">
              <a:spcBef>
                <a:spcPts val="0"/>
              </a:spcBef>
              <a:spcAft>
                <a:spcPts val="0"/>
              </a:spcAft>
            </a:pPr>
            <a:r>
              <a:rPr kumimoji="0" lang="en-US" sz="1300" b="1" dirty="0">
                <a:solidFill>
                  <a:prstClr val="black"/>
                </a:solidFill>
                <a:latin typeface="Calibri"/>
                <a:ea typeface="+mn-ea"/>
              </a:rPr>
              <a:t>Yes</a:t>
            </a:r>
          </a:p>
        </p:txBody>
      </p:sp>
      <p:sp>
        <p:nvSpPr>
          <p:cNvPr id="47" name="TextBox 46"/>
          <p:cNvSpPr txBox="1"/>
          <p:nvPr/>
        </p:nvSpPr>
        <p:spPr>
          <a:xfrm>
            <a:off x="8357289" y="4387995"/>
            <a:ext cx="514881" cy="313996"/>
          </a:xfrm>
          <a:prstGeom prst="rect">
            <a:avLst/>
          </a:prstGeom>
          <a:noFill/>
        </p:spPr>
        <p:txBody>
          <a:bodyPr wrap="square" lIns="101165" tIns="50580" rIns="101165" bIns="50580" rtlCol="0">
            <a:spAutoFit/>
          </a:bodyPr>
          <a:lstStyle/>
          <a:p>
            <a:pPr defTabSz="1011681" fontAlgn="auto">
              <a:spcBef>
                <a:spcPts val="0"/>
              </a:spcBef>
              <a:spcAft>
                <a:spcPts val="0"/>
              </a:spcAft>
            </a:pPr>
            <a:r>
              <a:rPr kumimoji="0" lang="en-US" altLang="zh-TW" sz="1300" b="1" dirty="0">
                <a:solidFill>
                  <a:prstClr val="black"/>
                </a:solidFill>
                <a:latin typeface="Calibri"/>
                <a:ea typeface="新細明體"/>
              </a:rPr>
              <a:t>No</a:t>
            </a:r>
            <a:endParaRPr kumimoji="0" lang="en-US" sz="1300" b="1" dirty="0">
              <a:solidFill>
                <a:prstClr val="black"/>
              </a:solidFill>
              <a:latin typeface="Calibri"/>
              <a:ea typeface="+mn-ea"/>
            </a:endParaRPr>
          </a:p>
        </p:txBody>
      </p:sp>
      <p:cxnSp>
        <p:nvCxnSpPr>
          <p:cNvPr id="48" name="Elbow Connector 47"/>
          <p:cNvCxnSpPr>
            <a:stCxn id="28" idx="2"/>
            <a:endCxn id="32" idx="3"/>
          </p:cNvCxnSpPr>
          <p:nvPr/>
        </p:nvCxnSpPr>
        <p:spPr>
          <a:xfrm rot="5400000">
            <a:off x="6868955" y="4405719"/>
            <a:ext cx="1244794" cy="860451"/>
          </a:xfrm>
          <a:prstGeom prst="bentConnector2">
            <a:avLst/>
          </a:prstGeom>
          <a:ln>
            <a:tailEnd type="arrow"/>
          </a:ln>
        </p:spPr>
        <p:style>
          <a:lnRef idx="2">
            <a:schemeClr val="dk1"/>
          </a:lnRef>
          <a:fillRef idx="0">
            <a:schemeClr val="dk1"/>
          </a:fillRef>
          <a:effectRef idx="1">
            <a:schemeClr val="dk1"/>
          </a:effectRef>
          <a:fontRef idx="minor">
            <a:schemeClr val="tx1"/>
          </a:fontRef>
        </p:style>
      </p:cxnSp>
      <p:cxnSp>
        <p:nvCxnSpPr>
          <p:cNvPr id="51" name="Elbow Connector 50"/>
          <p:cNvCxnSpPr>
            <a:stCxn id="28" idx="2"/>
            <a:endCxn id="34" idx="0"/>
          </p:cNvCxnSpPr>
          <p:nvPr/>
        </p:nvCxnSpPr>
        <p:spPr>
          <a:xfrm rot="16200000" flipH="1">
            <a:off x="8003940" y="4131177"/>
            <a:ext cx="898449" cy="1063085"/>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cxnSp>
        <p:nvCxnSpPr>
          <p:cNvPr id="54" name="Elbow Connector 53"/>
          <p:cNvCxnSpPr>
            <a:stCxn id="25" idx="2"/>
            <a:endCxn id="26" idx="0"/>
          </p:cNvCxnSpPr>
          <p:nvPr/>
        </p:nvCxnSpPr>
        <p:spPr>
          <a:xfrm rot="5400000">
            <a:off x="3824106" y="3865881"/>
            <a:ext cx="897884" cy="1593115"/>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cxnSp>
        <p:nvCxnSpPr>
          <p:cNvPr id="57" name="Elbow Connector 56"/>
          <p:cNvCxnSpPr>
            <a:stCxn id="25" idx="2"/>
            <a:endCxn id="32" idx="0"/>
          </p:cNvCxnSpPr>
          <p:nvPr/>
        </p:nvCxnSpPr>
        <p:spPr>
          <a:xfrm rot="16200000" flipH="1">
            <a:off x="5148252" y="4134850"/>
            <a:ext cx="897884" cy="1055174"/>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cxnSp>
        <p:nvCxnSpPr>
          <p:cNvPr id="88" name="Straight Arrow Connector 87"/>
          <p:cNvCxnSpPr>
            <a:stCxn id="32" idx="2"/>
            <a:endCxn id="35" idx="0"/>
          </p:cNvCxnSpPr>
          <p:nvPr/>
        </p:nvCxnSpPr>
        <p:spPr>
          <a:xfrm>
            <a:off x="6124779" y="5805199"/>
            <a:ext cx="0" cy="110194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89" name="Straight Arrow Connector 88"/>
          <p:cNvCxnSpPr>
            <a:stCxn id="26" idx="2"/>
          </p:cNvCxnSpPr>
          <p:nvPr/>
        </p:nvCxnSpPr>
        <p:spPr>
          <a:xfrm>
            <a:off x="3476489" y="6499018"/>
            <a:ext cx="0" cy="40812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95" name="TextBox 94"/>
          <p:cNvSpPr txBox="1"/>
          <p:nvPr/>
        </p:nvSpPr>
        <p:spPr>
          <a:xfrm>
            <a:off x="2892990" y="4202964"/>
            <a:ext cx="1380107" cy="418662"/>
          </a:xfrm>
          <a:prstGeom prst="rect">
            <a:avLst/>
          </a:prstGeom>
          <a:noFill/>
        </p:spPr>
        <p:txBody>
          <a:bodyPr wrap="square" lIns="101165" tIns="50580" rIns="101165" bIns="50580" rtlCol="0">
            <a:spAutoFit/>
          </a:bodyPr>
          <a:lstStyle/>
          <a:p>
            <a:pPr defTabSz="1011681" fontAlgn="auto">
              <a:spcBef>
                <a:spcPts val="0"/>
              </a:spcBef>
              <a:spcAft>
                <a:spcPts val="0"/>
              </a:spcAft>
            </a:pPr>
            <a:r>
              <a:rPr kumimoji="0" lang="zh-TW" altLang="en-US" b="1" dirty="0">
                <a:solidFill>
                  <a:srgbClr val="FF0000"/>
                </a:solidFill>
                <a:latin typeface="標楷體" pitchFamily="65" charset="-120"/>
                <a:ea typeface="標楷體" pitchFamily="65" charset="-120"/>
              </a:rPr>
              <a:t>聯合營運</a:t>
            </a:r>
            <a:endParaRPr kumimoji="0" lang="en-US" b="1" dirty="0">
              <a:solidFill>
                <a:srgbClr val="FF0000"/>
              </a:solidFill>
              <a:latin typeface="標楷體" pitchFamily="65" charset="-120"/>
              <a:ea typeface="標楷體" pitchFamily="65" charset="-120"/>
            </a:endParaRPr>
          </a:p>
        </p:txBody>
      </p:sp>
      <p:sp>
        <p:nvSpPr>
          <p:cNvPr id="96" name="TextBox 95"/>
          <p:cNvSpPr txBox="1"/>
          <p:nvPr/>
        </p:nvSpPr>
        <p:spPr>
          <a:xfrm>
            <a:off x="5681064" y="4202964"/>
            <a:ext cx="1380107" cy="418662"/>
          </a:xfrm>
          <a:prstGeom prst="rect">
            <a:avLst/>
          </a:prstGeom>
          <a:noFill/>
        </p:spPr>
        <p:txBody>
          <a:bodyPr wrap="square" lIns="101165" tIns="50580" rIns="101165" bIns="50580" rtlCol="0">
            <a:spAutoFit/>
          </a:bodyPr>
          <a:lstStyle/>
          <a:p>
            <a:pPr defTabSz="1011681" fontAlgn="auto">
              <a:spcBef>
                <a:spcPts val="0"/>
              </a:spcBef>
              <a:spcAft>
                <a:spcPts val="0"/>
              </a:spcAft>
            </a:pPr>
            <a:r>
              <a:rPr kumimoji="0" lang="zh-TW" altLang="en-US" b="1" dirty="0">
                <a:solidFill>
                  <a:srgbClr val="FF0000"/>
                </a:solidFill>
                <a:latin typeface="標楷體" pitchFamily="65" charset="-120"/>
                <a:ea typeface="標楷體" pitchFamily="65" charset="-120"/>
              </a:rPr>
              <a:t>合資</a:t>
            </a:r>
            <a:endParaRPr kumimoji="0" lang="en-US" b="1" dirty="0">
              <a:solidFill>
                <a:srgbClr val="FF0000"/>
              </a:solidFill>
              <a:latin typeface="標楷體" pitchFamily="65" charset="-120"/>
              <a:ea typeface="標楷體" pitchFamily="65" charset="-120"/>
            </a:endParaRPr>
          </a:p>
        </p:txBody>
      </p:sp>
      <p:sp>
        <p:nvSpPr>
          <p:cNvPr id="37" name="Slide Number Placeholder 9"/>
          <p:cNvSpPr>
            <a:spLocks noGrp="1"/>
          </p:cNvSpPr>
          <p:nvPr>
            <p:ph type="sldNum" sz="quarter" idx="10"/>
          </p:nvPr>
        </p:nvSpPr>
        <p:spPr>
          <a:xfrm>
            <a:off x="172211" y="7509696"/>
            <a:ext cx="428628" cy="264293"/>
          </a:xfrm>
          <a:prstGeom prst="rect">
            <a:avLst/>
          </a:prstGeom>
        </p:spPr>
        <p:txBody>
          <a:bodyPr lIns="90769" tIns="45384" rIns="90769" bIns="45384"/>
          <a:lstStyle>
            <a:lvl1pPr>
              <a:defRPr sz="1000">
                <a:latin typeface="Calibri" pitchFamily="34" charset="0"/>
              </a:defRPr>
            </a:lvl1pPr>
          </a:lstStyle>
          <a:p>
            <a:fld id="{5C2BFDC5-D7DB-482A-BCCF-A292C6924E52}" type="slidenum">
              <a:rPr lang="en-US" smtClean="0">
                <a:solidFill>
                  <a:prstClr val="black">
                    <a:tint val="75000"/>
                  </a:prstClr>
                </a:solidFill>
              </a:rPr>
              <a:pPr/>
              <a:t>50</a:t>
            </a:fld>
            <a:endParaRPr lang="en-US" dirty="0">
              <a:solidFill>
                <a:prstClr val="black">
                  <a:tint val="75000"/>
                </a:prstClr>
              </a:solidFill>
            </a:endParaRPr>
          </a:p>
        </p:txBody>
      </p:sp>
    </p:spTree>
    <p:extLst>
      <p:ext uri="{BB962C8B-B14F-4D97-AF65-F5344CB8AC3E}">
        <p14:creationId xmlns:p14="http://schemas.microsoft.com/office/powerpoint/2010/main" val="3395217015"/>
      </p:ext>
    </p:extLst>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zh-TW" b="1" dirty="0" smtClean="0">
                <a:latin typeface="+mn-lt"/>
                <a:ea typeface="微軟正黑體" pitchFamily="34" charset="-120"/>
              </a:rPr>
              <a:t>IFRS</a:t>
            </a:r>
            <a:r>
              <a:rPr lang="zh-TW" altLang="en-US" b="1" dirty="0" smtClean="0">
                <a:latin typeface="+mn-lt"/>
                <a:ea typeface="微軟正黑體" pitchFamily="34" charset="-120"/>
              </a:rPr>
              <a:t> </a:t>
            </a:r>
            <a:r>
              <a:rPr lang="en-US" altLang="zh-TW" b="1" dirty="0" smtClean="0">
                <a:latin typeface="+mn-lt"/>
                <a:ea typeface="微軟正黑體" pitchFamily="34" charset="-120"/>
              </a:rPr>
              <a:t>10</a:t>
            </a:r>
            <a:r>
              <a:rPr lang="zh-TW" altLang="en-US" b="1" dirty="0" smtClean="0">
                <a:latin typeface="+mn-lt"/>
                <a:ea typeface="微軟正黑體" pitchFamily="34" charset="-120"/>
              </a:rPr>
              <a:t>相較於</a:t>
            </a:r>
            <a:r>
              <a:rPr lang="en-US" altLang="zh-TW" b="1" dirty="0" smtClean="0">
                <a:latin typeface="+mn-lt"/>
                <a:ea typeface="微軟正黑體" pitchFamily="34" charset="-120"/>
              </a:rPr>
              <a:t>IAS 27</a:t>
            </a:r>
            <a:r>
              <a:rPr lang="zh-TW" altLang="en-US" b="1" dirty="0" smtClean="0">
                <a:latin typeface="+mn-lt"/>
                <a:ea typeface="微軟正黑體" pitchFamily="34" charset="-120"/>
              </a:rPr>
              <a:t>之重大變動彙總</a:t>
            </a:r>
            <a:endParaRPr lang="zh-TW" altLang="en-US" b="1" dirty="0">
              <a:latin typeface="+mn-lt"/>
              <a:ea typeface="微軟正黑體" pitchFamily="34" charset="-120"/>
            </a:endParaRPr>
          </a:p>
        </p:txBody>
      </p:sp>
      <p:sp>
        <p:nvSpPr>
          <p:cNvPr id="3" name="Slide Number Placeholder 2"/>
          <p:cNvSpPr>
            <a:spLocks noGrp="1"/>
          </p:cNvSpPr>
          <p:nvPr>
            <p:ph type="sldNum" sz="quarter" idx="10"/>
          </p:nvPr>
        </p:nvSpPr>
        <p:spPr/>
        <p:txBody>
          <a:bodyPr/>
          <a:lstStyle/>
          <a:p>
            <a:fld id="{5C2BFDC5-D7DB-482A-BCCF-A292C6924E52}" type="slidenum">
              <a:rPr lang="en-US" smtClean="0">
                <a:solidFill>
                  <a:prstClr val="black">
                    <a:tint val="75000"/>
                  </a:prstClr>
                </a:solidFill>
              </a:rPr>
              <a:pPr/>
              <a:t>51</a:t>
            </a:fld>
            <a:endParaRPr lang="en-US" dirty="0">
              <a:solidFill>
                <a:prstClr val="black">
                  <a:tint val="75000"/>
                </a:prstClr>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59027635"/>
              </p:ext>
            </p:extLst>
          </p:nvPr>
        </p:nvGraphicFramePr>
        <p:xfrm>
          <a:off x="445383" y="1349655"/>
          <a:ext cx="9267065" cy="5916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4269619" y="3965164"/>
            <a:ext cx="1590787" cy="1349390"/>
          </a:xfrm>
          <a:prstGeom prst="rect">
            <a:avLst/>
          </a:prstGeom>
          <a:noFill/>
        </p:spPr>
        <p:txBody>
          <a:bodyPr wrap="none" lIns="101640" tIns="50818" rIns="101640" bIns="50818" rtlCol="0">
            <a:spAutoFit/>
          </a:bodyPr>
          <a:lstStyle/>
          <a:p>
            <a:pPr algn="ctr" defTabSz="1016395" fontAlgn="auto">
              <a:spcBef>
                <a:spcPts val="0"/>
              </a:spcBef>
              <a:spcAft>
                <a:spcPts val="0"/>
              </a:spcAft>
            </a:pPr>
            <a:r>
              <a:rPr kumimoji="0" lang="zh-TW" altLang="en-US" sz="2700" b="1" dirty="0">
                <a:solidFill>
                  <a:srgbClr val="0070C0"/>
                </a:solidFill>
                <a:latin typeface="微軟正黑體" pitchFamily="34" charset="-120"/>
                <a:ea typeface="微軟正黑體" pitchFamily="34" charset="-120"/>
              </a:rPr>
              <a:t>單一</a:t>
            </a:r>
            <a:r>
              <a:rPr kumimoji="0" lang="en-US" altLang="zh-TW" sz="2700" b="1" dirty="0">
                <a:solidFill>
                  <a:srgbClr val="0070C0"/>
                </a:solidFill>
                <a:latin typeface="微軟正黑體" pitchFamily="34" charset="-120"/>
                <a:ea typeface="微軟正黑體" pitchFamily="34" charset="-120"/>
              </a:rPr>
              <a:t/>
            </a:r>
            <a:br>
              <a:rPr kumimoji="0" lang="en-US" altLang="zh-TW" sz="2700" b="1" dirty="0">
                <a:solidFill>
                  <a:srgbClr val="0070C0"/>
                </a:solidFill>
                <a:latin typeface="微軟正黑體" pitchFamily="34" charset="-120"/>
                <a:ea typeface="微軟正黑體" pitchFamily="34" charset="-120"/>
              </a:rPr>
            </a:br>
            <a:r>
              <a:rPr kumimoji="0" lang="zh-TW" altLang="en-US" sz="2700" b="1" dirty="0">
                <a:solidFill>
                  <a:srgbClr val="0070C0"/>
                </a:solidFill>
                <a:latin typeface="微軟正黑體" pitchFamily="34" charset="-120"/>
                <a:ea typeface="微軟正黑體" pitchFamily="34" charset="-120"/>
              </a:rPr>
              <a:t>控制模式</a:t>
            </a:r>
            <a:endParaRPr kumimoji="0" lang="zh-TW" altLang="en-US" sz="2700" b="1" dirty="0">
              <a:solidFill>
                <a:srgbClr val="0070C0"/>
              </a:solidFill>
              <a:latin typeface="Calibri"/>
              <a:ea typeface="新細明體"/>
            </a:endParaRPr>
          </a:p>
          <a:p>
            <a:pPr defTabSz="1016395" fontAlgn="auto">
              <a:spcBef>
                <a:spcPts val="0"/>
              </a:spcBef>
              <a:spcAft>
                <a:spcPts val="0"/>
              </a:spcAft>
            </a:pPr>
            <a:endParaRPr kumimoji="0" lang="zh-TW" altLang="en-US" sz="2700" b="1" dirty="0">
              <a:solidFill>
                <a:prstClr val="black"/>
              </a:solidFill>
              <a:latin typeface="Calibri"/>
              <a:ea typeface="新細明體"/>
            </a:endParaRPr>
          </a:p>
        </p:txBody>
      </p:sp>
    </p:spTree>
    <p:extLst>
      <p:ext uri="{BB962C8B-B14F-4D97-AF65-F5344CB8AC3E}">
        <p14:creationId xmlns:p14="http://schemas.microsoft.com/office/powerpoint/2010/main" val="3477287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graphicEl>
                                              <a:dgm id="{3813980A-B0C7-4D54-BAC5-85C6FBFF0ECA}"/>
                                            </p:graphicEl>
                                          </p:spTgt>
                                        </p:tgtEl>
                                        <p:attrNameLst>
                                          <p:attrName>style.visibility</p:attrName>
                                        </p:attrNameLst>
                                      </p:cBhvr>
                                      <p:to>
                                        <p:strVal val="visible"/>
                                      </p:to>
                                    </p:set>
                                    <p:anim calcmode="lin" valueType="num">
                                      <p:cBhvr>
                                        <p:cTn id="7" dur="500" fill="hold"/>
                                        <p:tgtEl>
                                          <p:spTgt spid="5">
                                            <p:graphicEl>
                                              <a:dgm id="{3813980A-B0C7-4D54-BAC5-85C6FBFF0ECA}"/>
                                            </p:graphicEl>
                                          </p:spTgt>
                                        </p:tgtEl>
                                        <p:attrNameLst>
                                          <p:attrName>ppt_w</p:attrName>
                                        </p:attrNameLst>
                                      </p:cBhvr>
                                      <p:tavLst>
                                        <p:tav tm="0">
                                          <p:val>
                                            <p:fltVal val="0"/>
                                          </p:val>
                                        </p:tav>
                                        <p:tav tm="100000">
                                          <p:val>
                                            <p:strVal val="#ppt_w"/>
                                          </p:val>
                                        </p:tav>
                                      </p:tavLst>
                                    </p:anim>
                                    <p:anim calcmode="lin" valueType="num">
                                      <p:cBhvr>
                                        <p:cTn id="8" dur="500" fill="hold"/>
                                        <p:tgtEl>
                                          <p:spTgt spid="5">
                                            <p:graphicEl>
                                              <a:dgm id="{3813980A-B0C7-4D54-BAC5-85C6FBFF0ECA}"/>
                                            </p:graphicEl>
                                          </p:spTgt>
                                        </p:tgtEl>
                                        <p:attrNameLst>
                                          <p:attrName>ppt_h</p:attrName>
                                        </p:attrNameLst>
                                      </p:cBhvr>
                                      <p:tavLst>
                                        <p:tav tm="0">
                                          <p:val>
                                            <p:fltVal val="0"/>
                                          </p:val>
                                        </p:tav>
                                        <p:tav tm="100000">
                                          <p:val>
                                            <p:strVal val="#ppt_h"/>
                                          </p:val>
                                        </p:tav>
                                      </p:tavLst>
                                    </p:anim>
                                    <p:animEffect transition="in" filter="fade">
                                      <p:cBhvr>
                                        <p:cTn id="9" dur="500"/>
                                        <p:tgtEl>
                                          <p:spTgt spid="5">
                                            <p:graphicEl>
                                              <a:dgm id="{3813980A-B0C7-4D54-BAC5-85C6FBFF0ECA}"/>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graphicEl>
                                              <a:dgm id="{A53DBA51-9E58-4EAA-976C-D3555C221F11}"/>
                                            </p:graphicEl>
                                          </p:spTgt>
                                        </p:tgtEl>
                                        <p:attrNameLst>
                                          <p:attrName>style.visibility</p:attrName>
                                        </p:attrNameLst>
                                      </p:cBhvr>
                                      <p:to>
                                        <p:strVal val="visible"/>
                                      </p:to>
                                    </p:set>
                                    <p:anim calcmode="lin" valueType="num">
                                      <p:cBhvr>
                                        <p:cTn id="14" dur="500" fill="hold"/>
                                        <p:tgtEl>
                                          <p:spTgt spid="5">
                                            <p:graphicEl>
                                              <a:dgm id="{A53DBA51-9E58-4EAA-976C-D3555C221F11}"/>
                                            </p:graphicEl>
                                          </p:spTgt>
                                        </p:tgtEl>
                                        <p:attrNameLst>
                                          <p:attrName>ppt_w</p:attrName>
                                        </p:attrNameLst>
                                      </p:cBhvr>
                                      <p:tavLst>
                                        <p:tav tm="0">
                                          <p:val>
                                            <p:fltVal val="0"/>
                                          </p:val>
                                        </p:tav>
                                        <p:tav tm="100000">
                                          <p:val>
                                            <p:strVal val="#ppt_w"/>
                                          </p:val>
                                        </p:tav>
                                      </p:tavLst>
                                    </p:anim>
                                    <p:anim calcmode="lin" valueType="num">
                                      <p:cBhvr>
                                        <p:cTn id="15" dur="500" fill="hold"/>
                                        <p:tgtEl>
                                          <p:spTgt spid="5">
                                            <p:graphicEl>
                                              <a:dgm id="{A53DBA51-9E58-4EAA-976C-D3555C221F11}"/>
                                            </p:graphicEl>
                                          </p:spTgt>
                                        </p:tgtEl>
                                        <p:attrNameLst>
                                          <p:attrName>ppt_h</p:attrName>
                                        </p:attrNameLst>
                                      </p:cBhvr>
                                      <p:tavLst>
                                        <p:tav tm="0">
                                          <p:val>
                                            <p:fltVal val="0"/>
                                          </p:val>
                                        </p:tav>
                                        <p:tav tm="100000">
                                          <p:val>
                                            <p:strVal val="#ppt_h"/>
                                          </p:val>
                                        </p:tav>
                                      </p:tavLst>
                                    </p:anim>
                                    <p:animEffect transition="in" filter="fade">
                                      <p:cBhvr>
                                        <p:cTn id="16" dur="500"/>
                                        <p:tgtEl>
                                          <p:spTgt spid="5">
                                            <p:graphicEl>
                                              <a:dgm id="{A53DBA51-9E58-4EAA-976C-D3555C221F11}"/>
                                            </p:graphic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graphicEl>
                                              <a:dgm id="{72BD8A67-1422-4670-8874-766E224371D3}"/>
                                            </p:graphicEl>
                                          </p:spTgt>
                                        </p:tgtEl>
                                        <p:attrNameLst>
                                          <p:attrName>style.visibility</p:attrName>
                                        </p:attrNameLst>
                                      </p:cBhvr>
                                      <p:to>
                                        <p:strVal val="visible"/>
                                      </p:to>
                                    </p:set>
                                    <p:anim calcmode="lin" valueType="num">
                                      <p:cBhvr>
                                        <p:cTn id="19" dur="500" fill="hold"/>
                                        <p:tgtEl>
                                          <p:spTgt spid="5">
                                            <p:graphicEl>
                                              <a:dgm id="{72BD8A67-1422-4670-8874-766E224371D3}"/>
                                            </p:graphicEl>
                                          </p:spTgt>
                                        </p:tgtEl>
                                        <p:attrNameLst>
                                          <p:attrName>ppt_w</p:attrName>
                                        </p:attrNameLst>
                                      </p:cBhvr>
                                      <p:tavLst>
                                        <p:tav tm="0">
                                          <p:val>
                                            <p:fltVal val="0"/>
                                          </p:val>
                                        </p:tav>
                                        <p:tav tm="100000">
                                          <p:val>
                                            <p:strVal val="#ppt_w"/>
                                          </p:val>
                                        </p:tav>
                                      </p:tavLst>
                                    </p:anim>
                                    <p:anim calcmode="lin" valueType="num">
                                      <p:cBhvr>
                                        <p:cTn id="20" dur="500" fill="hold"/>
                                        <p:tgtEl>
                                          <p:spTgt spid="5">
                                            <p:graphicEl>
                                              <a:dgm id="{72BD8A67-1422-4670-8874-766E224371D3}"/>
                                            </p:graphicEl>
                                          </p:spTgt>
                                        </p:tgtEl>
                                        <p:attrNameLst>
                                          <p:attrName>ppt_h</p:attrName>
                                        </p:attrNameLst>
                                      </p:cBhvr>
                                      <p:tavLst>
                                        <p:tav tm="0">
                                          <p:val>
                                            <p:fltVal val="0"/>
                                          </p:val>
                                        </p:tav>
                                        <p:tav tm="100000">
                                          <p:val>
                                            <p:strVal val="#ppt_h"/>
                                          </p:val>
                                        </p:tav>
                                      </p:tavLst>
                                    </p:anim>
                                    <p:animEffect transition="in" filter="fade">
                                      <p:cBhvr>
                                        <p:cTn id="21" dur="500"/>
                                        <p:tgtEl>
                                          <p:spTgt spid="5">
                                            <p:graphicEl>
                                              <a:dgm id="{72BD8A67-1422-4670-8874-766E224371D3}"/>
                                            </p:graphicEl>
                                          </p:spTgt>
                                        </p:tgtEl>
                                      </p:cBhvr>
                                    </p:animEffect>
                                  </p:childTnLst>
                                </p:cTn>
                              </p:par>
                            </p:childTnLst>
                          </p:cTn>
                        </p:par>
                        <p:par>
                          <p:cTn id="22" fill="hold">
                            <p:stCondLst>
                              <p:cond delay="500"/>
                            </p:stCondLst>
                            <p:childTnLst>
                              <p:par>
                                <p:cTn id="23" presetID="53" presetClass="entr" presetSubtype="16" fill="hold" grpId="0" nodeType="afterEffect">
                                  <p:stCondLst>
                                    <p:cond delay="0"/>
                                  </p:stCondLst>
                                  <p:childTnLst>
                                    <p:set>
                                      <p:cBhvr>
                                        <p:cTn id="24" dur="1" fill="hold">
                                          <p:stCondLst>
                                            <p:cond delay="0"/>
                                          </p:stCondLst>
                                        </p:cTn>
                                        <p:tgtEl>
                                          <p:spTgt spid="5">
                                            <p:graphicEl>
                                              <a:dgm id="{6ED144F9-A2BA-41BA-BAFD-62667B4513C4}"/>
                                            </p:graphicEl>
                                          </p:spTgt>
                                        </p:tgtEl>
                                        <p:attrNameLst>
                                          <p:attrName>style.visibility</p:attrName>
                                        </p:attrNameLst>
                                      </p:cBhvr>
                                      <p:to>
                                        <p:strVal val="visible"/>
                                      </p:to>
                                    </p:set>
                                    <p:anim calcmode="lin" valueType="num">
                                      <p:cBhvr>
                                        <p:cTn id="25" dur="500" fill="hold"/>
                                        <p:tgtEl>
                                          <p:spTgt spid="5">
                                            <p:graphicEl>
                                              <a:dgm id="{6ED144F9-A2BA-41BA-BAFD-62667B4513C4}"/>
                                            </p:graphicEl>
                                          </p:spTgt>
                                        </p:tgtEl>
                                        <p:attrNameLst>
                                          <p:attrName>ppt_w</p:attrName>
                                        </p:attrNameLst>
                                      </p:cBhvr>
                                      <p:tavLst>
                                        <p:tav tm="0">
                                          <p:val>
                                            <p:fltVal val="0"/>
                                          </p:val>
                                        </p:tav>
                                        <p:tav tm="100000">
                                          <p:val>
                                            <p:strVal val="#ppt_w"/>
                                          </p:val>
                                        </p:tav>
                                      </p:tavLst>
                                    </p:anim>
                                    <p:anim calcmode="lin" valueType="num">
                                      <p:cBhvr>
                                        <p:cTn id="26" dur="500" fill="hold"/>
                                        <p:tgtEl>
                                          <p:spTgt spid="5">
                                            <p:graphicEl>
                                              <a:dgm id="{6ED144F9-A2BA-41BA-BAFD-62667B4513C4}"/>
                                            </p:graphicEl>
                                          </p:spTgt>
                                        </p:tgtEl>
                                        <p:attrNameLst>
                                          <p:attrName>ppt_h</p:attrName>
                                        </p:attrNameLst>
                                      </p:cBhvr>
                                      <p:tavLst>
                                        <p:tav tm="0">
                                          <p:val>
                                            <p:fltVal val="0"/>
                                          </p:val>
                                        </p:tav>
                                        <p:tav tm="100000">
                                          <p:val>
                                            <p:strVal val="#ppt_h"/>
                                          </p:val>
                                        </p:tav>
                                      </p:tavLst>
                                    </p:anim>
                                    <p:animEffect transition="in" filter="fade">
                                      <p:cBhvr>
                                        <p:cTn id="27" dur="500"/>
                                        <p:tgtEl>
                                          <p:spTgt spid="5">
                                            <p:graphicEl>
                                              <a:dgm id="{6ED144F9-A2BA-41BA-BAFD-62667B4513C4}"/>
                                            </p:graphicEl>
                                          </p:spTgt>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
                                            <p:graphicEl>
                                              <a:dgm id="{4D7B5A32-5EFF-4F1E-B703-4FDFCD6590C7}"/>
                                            </p:graphicEl>
                                          </p:spTgt>
                                        </p:tgtEl>
                                        <p:attrNameLst>
                                          <p:attrName>style.visibility</p:attrName>
                                        </p:attrNameLst>
                                      </p:cBhvr>
                                      <p:to>
                                        <p:strVal val="visible"/>
                                      </p:to>
                                    </p:set>
                                    <p:anim calcmode="lin" valueType="num">
                                      <p:cBhvr>
                                        <p:cTn id="30" dur="500" fill="hold"/>
                                        <p:tgtEl>
                                          <p:spTgt spid="5">
                                            <p:graphicEl>
                                              <a:dgm id="{4D7B5A32-5EFF-4F1E-B703-4FDFCD6590C7}"/>
                                            </p:graphicEl>
                                          </p:spTgt>
                                        </p:tgtEl>
                                        <p:attrNameLst>
                                          <p:attrName>ppt_w</p:attrName>
                                        </p:attrNameLst>
                                      </p:cBhvr>
                                      <p:tavLst>
                                        <p:tav tm="0">
                                          <p:val>
                                            <p:fltVal val="0"/>
                                          </p:val>
                                        </p:tav>
                                        <p:tav tm="100000">
                                          <p:val>
                                            <p:strVal val="#ppt_w"/>
                                          </p:val>
                                        </p:tav>
                                      </p:tavLst>
                                    </p:anim>
                                    <p:anim calcmode="lin" valueType="num">
                                      <p:cBhvr>
                                        <p:cTn id="31" dur="500" fill="hold"/>
                                        <p:tgtEl>
                                          <p:spTgt spid="5">
                                            <p:graphicEl>
                                              <a:dgm id="{4D7B5A32-5EFF-4F1E-B703-4FDFCD6590C7}"/>
                                            </p:graphicEl>
                                          </p:spTgt>
                                        </p:tgtEl>
                                        <p:attrNameLst>
                                          <p:attrName>ppt_h</p:attrName>
                                        </p:attrNameLst>
                                      </p:cBhvr>
                                      <p:tavLst>
                                        <p:tav tm="0">
                                          <p:val>
                                            <p:fltVal val="0"/>
                                          </p:val>
                                        </p:tav>
                                        <p:tav tm="100000">
                                          <p:val>
                                            <p:strVal val="#ppt_h"/>
                                          </p:val>
                                        </p:tav>
                                      </p:tavLst>
                                    </p:anim>
                                    <p:animEffect transition="in" filter="fade">
                                      <p:cBhvr>
                                        <p:cTn id="32" dur="500"/>
                                        <p:tgtEl>
                                          <p:spTgt spid="5">
                                            <p:graphicEl>
                                              <a:dgm id="{4D7B5A32-5EFF-4F1E-B703-4FDFCD6590C7}"/>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5">
                                            <p:graphicEl>
                                              <a:dgm id="{4E76F620-CEFA-4382-A30D-379B129DD6AE}"/>
                                            </p:graphicEl>
                                          </p:spTgt>
                                        </p:tgtEl>
                                        <p:attrNameLst>
                                          <p:attrName>style.visibility</p:attrName>
                                        </p:attrNameLst>
                                      </p:cBhvr>
                                      <p:to>
                                        <p:strVal val="visible"/>
                                      </p:to>
                                    </p:set>
                                    <p:anim calcmode="lin" valueType="num">
                                      <p:cBhvr>
                                        <p:cTn id="37" dur="500" fill="hold"/>
                                        <p:tgtEl>
                                          <p:spTgt spid="5">
                                            <p:graphicEl>
                                              <a:dgm id="{4E76F620-CEFA-4382-A30D-379B129DD6AE}"/>
                                            </p:graphicEl>
                                          </p:spTgt>
                                        </p:tgtEl>
                                        <p:attrNameLst>
                                          <p:attrName>ppt_w</p:attrName>
                                        </p:attrNameLst>
                                      </p:cBhvr>
                                      <p:tavLst>
                                        <p:tav tm="0">
                                          <p:val>
                                            <p:fltVal val="0"/>
                                          </p:val>
                                        </p:tav>
                                        <p:tav tm="100000">
                                          <p:val>
                                            <p:strVal val="#ppt_w"/>
                                          </p:val>
                                        </p:tav>
                                      </p:tavLst>
                                    </p:anim>
                                    <p:anim calcmode="lin" valueType="num">
                                      <p:cBhvr>
                                        <p:cTn id="38" dur="500" fill="hold"/>
                                        <p:tgtEl>
                                          <p:spTgt spid="5">
                                            <p:graphicEl>
                                              <a:dgm id="{4E76F620-CEFA-4382-A30D-379B129DD6AE}"/>
                                            </p:graphicEl>
                                          </p:spTgt>
                                        </p:tgtEl>
                                        <p:attrNameLst>
                                          <p:attrName>ppt_h</p:attrName>
                                        </p:attrNameLst>
                                      </p:cBhvr>
                                      <p:tavLst>
                                        <p:tav tm="0">
                                          <p:val>
                                            <p:fltVal val="0"/>
                                          </p:val>
                                        </p:tav>
                                        <p:tav tm="100000">
                                          <p:val>
                                            <p:strVal val="#ppt_h"/>
                                          </p:val>
                                        </p:tav>
                                      </p:tavLst>
                                    </p:anim>
                                    <p:animEffect transition="in" filter="fade">
                                      <p:cBhvr>
                                        <p:cTn id="39" dur="500"/>
                                        <p:tgtEl>
                                          <p:spTgt spid="5">
                                            <p:graphicEl>
                                              <a:dgm id="{4E76F620-CEFA-4382-A30D-379B129DD6AE}"/>
                                            </p:graphicEl>
                                          </p:spTgt>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
                                            <p:graphicEl>
                                              <a:dgm id="{330038F5-EDC3-42ED-8136-F051FE752754}"/>
                                            </p:graphicEl>
                                          </p:spTgt>
                                        </p:tgtEl>
                                        <p:attrNameLst>
                                          <p:attrName>style.visibility</p:attrName>
                                        </p:attrNameLst>
                                      </p:cBhvr>
                                      <p:to>
                                        <p:strVal val="visible"/>
                                      </p:to>
                                    </p:set>
                                    <p:anim calcmode="lin" valueType="num">
                                      <p:cBhvr>
                                        <p:cTn id="42" dur="500" fill="hold"/>
                                        <p:tgtEl>
                                          <p:spTgt spid="5">
                                            <p:graphicEl>
                                              <a:dgm id="{330038F5-EDC3-42ED-8136-F051FE752754}"/>
                                            </p:graphicEl>
                                          </p:spTgt>
                                        </p:tgtEl>
                                        <p:attrNameLst>
                                          <p:attrName>ppt_w</p:attrName>
                                        </p:attrNameLst>
                                      </p:cBhvr>
                                      <p:tavLst>
                                        <p:tav tm="0">
                                          <p:val>
                                            <p:fltVal val="0"/>
                                          </p:val>
                                        </p:tav>
                                        <p:tav tm="100000">
                                          <p:val>
                                            <p:strVal val="#ppt_w"/>
                                          </p:val>
                                        </p:tav>
                                      </p:tavLst>
                                    </p:anim>
                                    <p:anim calcmode="lin" valueType="num">
                                      <p:cBhvr>
                                        <p:cTn id="43" dur="500" fill="hold"/>
                                        <p:tgtEl>
                                          <p:spTgt spid="5">
                                            <p:graphicEl>
                                              <a:dgm id="{330038F5-EDC3-42ED-8136-F051FE752754}"/>
                                            </p:graphicEl>
                                          </p:spTgt>
                                        </p:tgtEl>
                                        <p:attrNameLst>
                                          <p:attrName>ppt_h</p:attrName>
                                        </p:attrNameLst>
                                      </p:cBhvr>
                                      <p:tavLst>
                                        <p:tav tm="0">
                                          <p:val>
                                            <p:fltVal val="0"/>
                                          </p:val>
                                        </p:tav>
                                        <p:tav tm="100000">
                                          <p:val>
                                            <p:strVal val="#ppt_h"/>
                                          </p:val>
                                        </p:tav>
                                      </p:tavLst>
                                    </p:anim>
                                    <p:animEffect transition="in" filter="fade">
                                      <p:cBhvr>
                                        <p:cTn id="44" dur="500"/>
                                        <p:tgtEl>
                                          <p:spTgt spid="5">
                                            <p:graphicEl>
                                              <a:dgm id="{330038F5-EDC3-42ED-8136-F051FE752754}"/>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5">
                                            <p:graphicEl>
                                              <a:dgm id="{5C1B7EF5-DE0E-47D8-A482-7882A74BDBB2}"/>
                                            </p:graphicEl>
                                          </p:spTgt>
                                        </p:tgtEl>
                                        <p:attrNameLst>
                                          <p:attrName>style.visibility</p:attrName>
                                        </p:attrNameLst>
                                      </p:cBhvr>
                                      <p:to>
                                        <p:strVal val="visible"/>
                                      </p:to>
                                    </p:set>
                                    <p:anim calcmode="lin" valueType="num">
                                      <p:cBhvr>
                                        <p:cTn id="49" dur="500" fill="hold"/>
                                        <p:tgtEl>
                                          <p:spTgt spid="5">
                                            <p:graphicEl>
                                              <a:dgm id="{5C1B7EF5-DE0E-47D8-A482-7882A74BDBB2}"/>
                                            </p:graphicEl>
                                          </p:spTgt>
                                        </p:tgtEl>
                                        <p:attrNameLst>
                                          <p:attrName>ppt_w</p:attrName>
                                        </p:attrNameLst>
                                      </p:cBhvr>
                                      <p:tavLst>
                                        <p:tav tm="0">
                                          <p:val>
                                            <p:fltVal val="0"/>
                                          </p:val>
                                        </p:tav>
                                        <p:tav tm="100000">
                                          <p:val>
                                            <p:strVal val="#ppt_w"/>
                                          </p:val>
                                        </p:tav>
                                      </p:tavLst>
                                    </p:anim>
                                    <p:anim calcmode="lin" valueType="num">
                                      <p:cBhvr>
                                        <p:cTn id="50" dur="500" fill="hold"/>
                                        <p:tgtEl>
                                          <p:spTgt spid="5">
                                            <p:graphicEl>
                                              <a:dgm id="{5C1B7EF5-DE0E-47D8-A482-7882A74BDBB2}"/>
                                            </p:graphicEl>
                                          </p:spTgt>
                                        </p:tgtEl>
                                        <p:attrNameLst>
                                          <p:attrName>ppt_h</p:attrName>
                                        </p:attrNameLst>
                                      </p:cBhvr>
                                      <p:tavLst>
                                        <p:tav tm="0">
                                          <p:val>
                                            <p:fltVal val="0"/>
                                          </p:val>
                                        </p:tav>
                                        <p:tav tm="100000">
                                          <p:val>
                                            <p:strVal val="#ppt_h"/>
                                          </p:val>
                                        </p:tav>
                                      </p:tavLst>
                                    </p:anim>
                                    <p:animEffect transition="in" filter="fade">
                                      <p:cBhvr>
                                        <p:cTn id="51" dur="500"/>
                                        <p:tgtEl>
                                          <p:spTgt spid="5">
                                            <p:graphicEl>
                                              <a:dgm id="{5C1B7EF5-DE0E-47D8-A482-7882A74BDBB2}"/>
                                            </p:graphicEl>
                                          </p:spTgt>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5">
                                            <p:graphicEl>
                                              <a:dgm id="{DC66EF41-2D14-4240-ADD8-E3A4D9353782}"/>
                                            </p:graphicEl>
                                          </p:spTgt>
                                        </p:tgtEl>
                                        <p:attrNameLst>
                                          <p:attrName>style.visibility</p:attrName>
                                        </p:attrNameLst>
                                      </p:cBhvr>
                                      <p:to>
                                        <p:strVal val="visible"/>
                                      </p:to>
                                    </p:set>
                                    <p:anim calcmode="lin" valueType="num">
                                      <p:cBhvr>
                                        <p:cTn id="54" dur="500" fill="hold"/>
                                        <p:tgtEl>
                                          <p:spTgt spid="5">
                                            <p:graphicEl>
                                              <a:dgm id="{DC66EF41-2D14-4240-ADD8-E3A4D9353782}"/>
                                            </p:graphicEl>
                                          </p:spTgt>
                                        </p:tgtEl>
                                        <p:attrNameLst>
                                          <p:attrName>ppt_w</p:attrName>
                                        </p:attrNameLst>
                                      </p:cBhvr>
                                      <p:tavLst>
                                        <p:tav tm="0">
                                          <p:val>
                                            <p:fltVal val="0"/>
                                          </p:val>
                                        </p:tav>
                                        <p:tav tm="100000">
                                          <p:val>
                                            <p:strVal val="#ppt_w"/>
                                          </p:val>
                                        </p:tav>
                                      </p:tavLst>
                                    </p:anim>
                                    <p:anim calcmode="lin" valueType="num">
                                      <p:cBhvr>
                                        <p:cTn id="55" dur="500" fill="hold"/>
                                        <p:tgtEl>
                                          <p:spTgt spid="5">
                                            <p:graphicEl>
                                              <a:dgm id="{DC66EF41-2D14-4240-ADD8-E3A4D9353782}"/>
                                            </p:graphicEl>
                                          </p:spTgt>
                                        </p:tgtEl>
                                        <p:attrNameLst>
                                          <p:attrName>ppt_h</p:attrName>
                                        </p:attrNameLst>
                                      </p:cBhvr>
                                      <p:tavLst>
                                        <p:tav tm="0">
                                          <p:val>
                                            <p:fltVal val="0"/>
                                          </p:val>
                                        </p:tav>
                                        <p:tav tm="100000">
                                          <p:val>
                                            <p:strVal val="#ppt_h"/>
                                          </p:val>
                                        </p:tav>
                                      </p:tavLst>
                                    </p:anim>
                                    <p:animEffect transition="in" filter="fade">
                                      <p:cBhvr>
                                        <p:cTn id="56" dur="500"/>
                                        <p:tgtEl>
                                          <p:spTgt spid="5">
                                            <p:graphicEl>
                                              <a:dgm id="{DC66EF41-2D14-4240-ADD8-E3A4D9353782}"/>
                                            </p:graphicEl>
                                          </p:spTgt>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5">
                                            <p:graphicEl>
                                              <a:dgm id="{F0B98C61-EC46-4701-AC94-3FBA84CB2A03}"/>
                                            </p:graphicEl>
                                          </p:spTgt>
                                        </p:tgtEl>
                                        <p:attrNameLst>
                                          <p:attrName>style.visibility</p:attrName>
                                        </p:attrNameLst>
                                      </p:cBhvr>
                                      <p:to>
                                        <p:strVal val="visible"/>
                                      </p:to>
                                    </p:set>
                                    <p:anim calcmode="lin" valueType="num">
                                      <p:cBhvr>
                                        <p:cTn id="59" dur="500" fill="hold"/>
                                        <p:tgtEl>
                                          <p:spTgt spid="5">
                                            <p:graphicEl>
                                              <a:dgm id="{F0B98C61-EC46-4701-AC94-3FBA84CB2A03}"/>
                                            </p:graphicEl>
                                          </p:spTgt>
                                        </p:tgtEl>
                                        <p:attrNameLst>
                                          <p:attrName>ppt_w</p:attrName>
                                        </p:attrNameLst>
                                      </p:cBhvr>
                                      <p:tavLst>
                                        <p:tav tm="0">
                                          <p:val>
                                            <p:fltVal val="0"/>
                                          </p:val>
                                        </p:tav>
                                        <p:tav tm="100000">
                                          <p:val>
                                            <p:strVal val="#ppt_w"/>
                                          </p:val>
                                        </p:tav>
                                      </p:tavLst>
                                    </p:anim>
                                    <p:anim calcmode="lin" valueType="num">
                                      <p:cBhvr>
                                        <p:cTn id="60" dur="500" fill="hold"/>
                                        <p:tgtEl>
                                          <p:spTgt spid="5">
                                            <p:graphicEl>
                                              <a:dgm id="{F0B98C61-EC46-4701-AC94-3FBA84CB2A03}"/>
                                            </p:graphicEl>
                                          </p:spTgt>
                                        </p:tgtEl>
                                        <p:attrNameLst>
                                          <p:attrName>ppt_h</p:attrName>
                                        </p:attrNameLst>
                                      </p:cBhvr>
                                      <p:tavLst>
                                        <p:tav tm="0">
                                          <p:val>
                                            <p:fltVal val="0"/>
                                          </p:val>
                                        </p:tav>
                                        <p:tav tm="100000">
                                          <p:val>
                                            <p:strVal val="#ppt_h"/>
                                          </p:val>
                                        </p:tav>
                                      </p:tavLst>
                                    </p:anim>
                                    <p:animEffect transition="in" filter="fade">
                                      <p:cBhvr>
                                        <p:cTn id="61" dur="500"/>
                                        <p:tgtEl>
                                          <p:spTgt spid="5">
                                            <p:graphicEl>
                                              <a:dgm id="{F0B98C61-EC46-4701-AC94-3FBA84CB2A0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Example:</a:t>
            </a:r>
            <a:endParaRPr lang="zh-TW" altLang="en-US" dirty="0"/>
          </a:p>
        </p:txBody>
      </p:sp>
      <p:sp>
        <p:nvSpPr>
          <p:cNvPr id="3" name="內容版面配置區 2"/>
          <p:cNvSpPr>
            <a:spLocks noGrp="1"/>
          </p:cNvSpPr>
          <p:nvPr>
            <p:ph idx="1"/>
          </p:nvPr>
        </p:nvSpPr>
        <p:spPr/>
        <p:txBody>
          <a:bodyPr>
            <a:normAutofit fontScale="85000" lnSpcReduction="10000"/>
          </a:bodyPr>
          <a:lstStyle/>
          <a:p>
            <a:pPr marL="0" indent="0" algn="just">
              <a:lnSpc>
                <a:spcPct val="150000"/>
              </a:lnSpc>
              <a:spcAft>
                <a:spcPts val="0"/>
              </a:spcAft>
              <a:buNone/>
            </a:pPr>
            <a:r>
              <a:rPr lang="en-US" altLang="zh-TW" sz="3200" kern="100" spc="100" dirty="0" smtClean="0">
                <a:latin typeface="Book Antiqua"/>
                <a:ea typeface="標楷體"/>
                <a:cs typeface="Times New Roman"/>
              </a:rPr>
              <a:t>IFRS </a:t>
            </a:r>
            <a:r>
              <a:rPr lang="en-US" altLang="zh-TW" sz="3200" kern="100" spc="100" dirty="0">
                <a:latin typeface="Book Antiqua"/>
                <a:ea typeface="標楷體"/>
                <a:cs typeface="Times New Roman"/>
              </a:rPr>
              <a:t>10</a:t>
            </a:r>
            <a:r>
              <a:rPr lang="zh-TW" altLang="zh-TW" sz="3200" kern="100" spc="100" dirty="0">
                <a:latin typeface="Book Antiqua"/>
                <a:ea typeface="標楷體"/>
                <a:cs typeface="Times New Roman"/>
              </a:rPr>
              <a:t>「合併財務報表」</a:t>
            </a:r>
            <a:endParaRPr lang="zh-TW" altLang="zh-TW" sz="3200" kern="100" dirty="0">
              <a:latin typeface="Book Antiqua"/>
              <a:ea typeface="標楷體"/>
              <a:cs typeface="Times New Roman"/>
            </a:endParaRPr>
          </a:p>
          <a:p>
            <a:pPr marL="0" indent="0" algn="just">
              <a:lnSpc>
                <a:spcPct val="150000"/>
              </a:lnSpc>
              <a:spcAft>
                <a:spcPts val="0"/>
              </a:spcAft>
              <a:buNone/>
            </a:pPr>
            <a:r>
              <a:rPr lang="zh-TW" altLang="zh-TW" sz="3200" kern="100" spc="100" dirty="0" smtClean="0">
                <a:latin typeface="Book Antiqua"/>
                <a:ea typeface="標楷體"/>
                <a:cs typeface="Times New Roman"/>
              </a:rPr>
              <a:t>此</a:t>
            </a:r>
            <a:r>
              <a:rPr lang="zh-TW" altLang="zh-TW" sz="3200" kern="100" spc="100" dirty="0">
                <a:latin typeface="Book Antiqua"/>
                <a:ea typeface="標楷體"/>
                <a:cs typeface="Times New Roman"/>
              </a:rPr>
              <a:t>準則將取代</a:t>
            </a:r>
            <a:r>
              <a:rPr lang="en-US" altLang="zh-TW" sz="3200" kern="100" spc="100" dirty="0">
                <a:latin typeface="Book Antiqua"/>
                <a:ea typeface="標楷體"/>
                <a:cs typeface="Times New Roman"/>
              </a:rPr>
              <a:t>IAS 27</a:t>
            </a:r>
            <a:r>
              <a:rPr lang="zh-TW" altLang="zh-TW" sz="3200" kern="100" spc="100" dirty="0">
                <a:latin typeface="Book Antiqua"/>
                <a:ea typeface="標楷體"/>
                <a:cs typeface="Times New Roman"/>
              </a:rPr>
              <a:t>「合併及單獨財務報表」，同時亦取代</a:t>
            </a:r>
            <a:r>
              <a:rPr lang="en-US" altLang="zh-TW" sz="3200" kern="100" spc="100" dirty="0">
                <a:latin typeface="Book Antiqua"/>
                <a:ea typeface="標楷體"/>
                <a:cs typeface="Times New Roman"/>
              </a:rPr>
              <a:t>SIC 12</a:t>
            </a:r>
            <a:r>
              <a:rPr lang="zh-TW" altLang="zh-TW" sz="3200" kern="100" spc="100" dirty="0">
                <a:latin typeface="Book Antiqua"/>
                <a:ea typeface="標楷體"/>
                <a:cs typeface="Times New Roman"/>
              </a:rPr>
              <a:t>「合併：特殊目的個體」。合併公司考量對其他個體是否具控制，據以決定應納入合併之個體。當合併公司有</a:t>
            </a:r>
            <a:r>
              <a:rPr lang="en-US" altLang="zh-TW" sz="3200" kern="100" spc="100" dirty="0">
                <a:solidFill>
                  <a:srgbClr val="000000"/>
                </a:solidFill>
                <a:latin typeface="Book Antiqua"/>
                <a:ea typeface="標楷體"/>
                <a:cs typeface="Times New Roman"/>
              </a:rPr>
              <a:t>(i)</a:t>
            </a:r>
            <a:r>
              <a:rPr lang="zh-TW" altLang="zh-TW" sz="3200" kern="100" spc="100" dirty="0">
                <a:solidFill>
                  <a:srgbClr val="000000"/>
                </a:solidFill>
                <a:latin typeface="Book Antiqua"/>
                <a:ea typeface="標楷體"/>
                <a:cs typeface="Times New Roman"/>
              </a:rPr>
              <a:t>對被投資者之權力、</a:t>
            </a:r>
            <a:r>
              <a:rPr lang="en-US" altLang="zh-TW" sz="3200" kern="100" spc="100" dirty="0">
                <a:solidFill>
                  <a:srgbClr val="000000"/>
                </a:solidFill>
                <a:latin typeface="Book Antiqua"/>
                <a:ea typeface="標楷體"/>
                <a:cs typeface="Times New Roman"/>
              </a:rPr>
              <a:t>(ii)</a:t>
            </a:r>
            <a:r>
              <a:rPr lang="zh-TW" altLang="zh-TW" sz="3200" kern="100" spc="100" dirty="0">
                <a:solidFill>
                  <a:srgbClr val="000000"/>
                </a:solidFill>
                <a:latin typeface="Book Antiqua"/>
                <a:ea typeface="標楷體"/>
                <a:cs typeface="Times New Roman"/>
              </a:rPr>
              <a:t>因</a:t>
            </a:r>
            <a:r>
              <a:rPr lang="zh-TW" altLang="zh-TW" sz="3200" kern="100" spc="100" dirty="0">
                <a:latin typeface="Book Antiqua"/>
                <a:ea typeface="標楷體"/>
                <a:cs typeface="Times New Roman"/>
              </a:rPr>
              <a:t>對被投資者之參與而產生變動報酬之暴險或權利，且</a:t>
            </a:r>
            <a:r>
              <a:rPr lang="en-US" altLang="zh-TW" sz="3200" kern="100" spc="100" dirty="0">
                <a:latin typeface="Book Antiqua"/>
                <a:ea typeface="標楷體"/>
                <a:cs typeface="Times New Roman"/>
              </a:rPr>
              <a:t>(iii)</a:t>
            </a:r>
            <a:r>
              <a:rPr lang="zh-TW" altLang="zh-TW" sz="3200" kern="100" spc="100" dirty="0">
                <a:solidFill>
                  <a:srgbClr val="000000"/>
                </a:solidFill>
                <a:latin typeface="Book Antiqua"/>
                <a:ea typeface="標楷體"/>
                <a:cs typeface="Times New Roman"/>
              </a:rPr>
              <a:t>使用</a:t>
            </a:r>
            <a:r>
              <a:rPr lang="zh-TW" altLang="zh-TW" sz="3200" kern="100" spc="100" dirty="0">
                <a:latin typeface="Book Antiqua"/>
                <a:ea typeface="標楷體"/>
                <a:cs typeface="Times New Roman"/>
              </a:rPr>
              <a:t>其對被投資者之權力</a:t>
            </a:r>
            <a:r>
              <a:rPr lang="zh-TW" altLang="zh-TW" sz="3200" kern="100" spc="100" dirty="0">
                <a:solidFill>
                  <a:srgbClr val="000000"/>
                </a:solidFill>
                <a:latin typeface="Book Antiqua"/>
                <a:ea typeface="標楷體"/>
                <a:cs typeface="Times New Roman"/>
              </a:rPr>
              <a:t>以</a:t>
            </a:r>
            <a:r>
              <a:rPr lang="zh-TW" altLang="zh-TW" sz="3200" kern="100" spc="100" dirty="0">
                <a:latin typeface="Book Antiqua"/>
                <a:ea typeface="標楷體"/>
                <a:cs typeface="Times New Roman"/>
              </a:rPr>
              <a:t>影響該等報酬金額之能力時，則合併公司對被投資者具控制</a:t>
            </a:r>
            <a:r>
              <a:rPr lang="zh-TW" altLang="zh-TW" sz="3200" kern="100" spc="100" dirty="0">
                <a:solidFill>
                  <a:srgbClr val="000000"/>
                </a:solidFill>
                <a:latin typeface="Book Antiqua"/>
                <a:ea typeface="標楷體"/>
                <a:cs typeface="Times New Roman"/>
              </a:rPr>
              <a:t>。此外，針對較為複雜之情況下投資者是否具控制之判斷，新準則提供較多指引。</a:t>
            </a:r>
            <a:endParaRPr lang="zh-TW" altLang="zh-TW" sz="3200" kern="100" dirty="0">
              <a:latin typeface="Book Antiqua"/>
              <a:ea typeface="標楷體"/>
              <a:cs typeface="Times New Roman"/>
            </a:endParaRPr>
          </a:p>
          <a:p>
            <a:endParaRPr lang="zh-TW" altLang="en-US" dirty="0"/>
          </a:p>
        </p:txBody>
      </p:sp>
    </p:spTree>
    <p:extLst>
      <p:ext uri="{BB962C8B-B14F-4D97-AF65-F5344CB8AC3E}">
        <p14:creationId xmlns:p14="http://schemas.microsoft.com/office/powerpoint/2010/main" val="3283699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zh-TW" b="1" dirty="0" smtClean="0">
                <a:latin typeface="+mn-lt"/>
                <a:ea typeface="微軟正黑體" pitchFamily="34" charset="-120"/>
              </a:rPr>
              <a:t>IFRS</a:t>
            </a:r>
            <a:r>
              <a:rPr lang="zh-TW" altLang="en-US" b="1" dirty="0" smtClean="0">
                <a:latin typeface="+mn-lt"/>
                <a:ea typeface="微軟正黑體" pitchFamily="34" charset="-120"/>
              </a:rPr>
              <a:t> </a:t>
            </a:r>
            <a:r>
              <a:rPr lang="en-US" altLang="zh-TW" b="1" dirty="0" smtClean="0">
                <a:latin typeface="+mn-lt"/>
                <a:ea typeface="微軟正黑體" pitchFamily="34" charset="-120"/>
              </a:rPr>
              <a:t>11</a:t>
            </a:r>
            <a:r>
              <a:rPr lang="zh-TW" altLang="en-US" b="1" dirty="0" smtClean="0">
                <a:latin typeface="+mn-lt"/>
                <a:ea typeface="微軟正黑體" pitchFamily="34" charset="-120"/>
              </a:rPr>
              <a:t>相較於</a:t>
            </a:r>
            <a:r>
              <a:rPr lang="en-US" altLang="zh-TW" b="1" dirty="0" smtClean="0">
                <a:latin typeface="+mn-lt"/>
                <a:ea typeface="微軟正黑體" pitchFamily="34" charset="-120"/>
              </a:rPr>
              <a:t>IAS 31</a:t>
            </a:r>
            <a:r>
              <a:rPr lang="zh-TW" altLang="en-US" b="1" dirty="0" smtClean="0">
                <a:latin typeface="+mn-lt"/>
                <a:ea typeface="微軟正黑體" pitchFamily="34" charset="-120"/>
              </a:rPr>
              <a:t>之重大變動彙總</a:t>
            </a:r>
            <a:endParaRPr lang="zh-TW" altLang="en-US" b="1" dirty="0">
              <a:latin typeface="+mn-lt"/>
              <a:ea typeface="微軟正黑體" pitchFamily="34" charset="-12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08744613"/>
              </p:ext>
            </p:extLst>
          </p:nvPr>
        </p:nvGraphicFramePr>
        <p:xfrm>
          <a:off x="445398" y="1349655"/>
          <a:ext cx="9267065" cy="5916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0"/>
          </p:nvPr>
        </p:nvSpPr>
        <p:spPr>
          <a:xfrm>
            <a:off x="172211" y="7509696"/>
            <a:ext cx="428628" cy="264293"/>
          </a:xfrm>
        </p:spPr>
        <p:txBody>
          <a:bodyPr/>
          <a:lstStyle/>
          <a:p>
            <a:fld id="{5C2BFDC5-D7DB-482A-BCCF-A292C6924E52}" type="slidenum">
              <a:rPr lang="en-US" smtClean="0">
                <a:solidFill>
                  <a:prstClr val="black">
                    <a:tint val="75000"/>
                  </a:prstClr>
                </a:solidFill>
              </a:rPr>
              <a:pPr/>
              <a:t>53</a:t>
            </a:fld>
            <a:endParaRPr lang="en-US" dirty="0">
              <a:solidFill>
                <a:prstClr val="black">
                  <a:tint val="75000"/>
                </a:prstClr>
              </a:solidFill>
            </a:endParaRPr>
          </a:p>
        </p:txBody>
      </p:sp>
    </p:spTree>
    <p:extLst>
      <p:ext uri="{BB962C8B-B14F-4D97-AF65-F5344CB8AC3E}">
        <p14:creationId xmlns:p14="http://schemas.microsoft.com/office/powerpoint/2010/main" val="26162898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graphicEl>
                                              <a:dgm id="{3813980A-B0C7-4D54-BAC5-85C6FBFF0ECA}"/>
                                            </p:graphicEl>
                                          </p:spTgt>
                                        </p:tgtEl>
                                        <p:attrNameLst>
                                          <p:attrName>style.visibility</p:attrName>
                                        </p:attrNameLst>
                                      </p:cBhvr>
                                      <p:to>
                                        <p:strVal val="visible"/>
                                      </p:to>
                                    </p:set>
                                    <p:anim calcmode="lin" valueType="num">
                                      <p:cBhvr>
                                        <p:cTn id="7" dur="500" fill="hold"/>
                                        <p:tgtEl>
                                          <p:spTgt spid="5">
                                            <p:graphicEl>
                                              <a:dgm id="{3813980A-B0C7-4D54-BAC5-85C6FBFF0ECA}"/>
                                            </p:graphicEl>
                                          </p:spTgt>
                                        </p:tgtEl>
                                        <p:attrNameLst>
                                          <p:attrName>ppt_w</p:attrName>
                                        </p:attrNameLst>
                                      </p:cBhvr>
                                      <p:tavLst>
                                        <p:tav tm="0">
                                          <p:val>
                                            <p:fltVal val="0"/>
                                          </p:val>
                                        </p:tav>
                                        <p:tav tm="100000">
                                          <p:val>
                                            <p:strVal val="#ppt_w"/>
                                          </p:val>
                                        </p:tav>
                                      </p:tavLst>
                                    </p:anim>
                                    <p:anim calcmode="lin" valueType="num">
                                      <p:cBhvr>
                                        <p:cTn id="8" dur="500" fill="hold"/>
                                        <p:tgtEl>
                                          <p:spTgt spid="5">
                                            <p:graphicEl>
                                              <a:dgm id="{3813980A-B0C7-4D54-BAC5-85C6FBFF0ECA}"/>
                                            </p:graphicEl>
                                          </p:spTgt>
                                        </p:tgtEl>
                                        <p:attrNameLst>
                                          <p:attrName>ppt_h</p:attrName>
                                        </p:attrNameLst>
                                      </p:cBhvr>
                                      <p:tavLst>
                                        <p:tav tm="0">
                                          <p:val>
                                            <p:fltVal val="0"/>
                                          </p:val>
                                        </p:tav>
                                        <p:tav tm="100000">
                                          <p:val>
                                            <p:strVal val="#ppt_h"/>
                                          </p:val>
                                        </p:tav>
                                      </p:tavLst>
                                    </p:anim>
                                    <p:animEffect transition="in" filter="fade">
                                      <p:cBhvr>
                                        <p:cTn id="9" dur="500"/>
                                        <p:tgtEl>
                                          <p:spTgt spid="5">
                                            <p:graphicEl>
                                              <a:dgm id="{3813980A-B0C7-4D54-BAC5-85C6FBFF0ECA}"/>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graphicEl>
                                              <a:dgm id="{A53DBA51-9E58-4EAA-976C-D3555C221F11}"/>
                                            </p:graphicEl>
                                          </p:spTgt>
                                        </p:tgtEl>
                                        <p:attrNameLst>
                                          <p:attrName>style.visibility</p:attrName>
                                        </p:attrNameLst>
                                      </p:cBhvr>
                                      <p:to>
                                        <p:strVal val="visible"/>
                                      </p:to>
                                    </p:set>
                                    <p:anim calcmode="lin" valueType="num">
                                      <p:cBhvr>
                                        <p:cTn id="14" dur="500" fill="hold"/>
                                        <p:tgtEl>
                                          <p:spTgt spid="5">
                                            <p:graphicEl>
                                              <a:dgm id="{A53DBA51-9E58-4EAA-976C-D3555C221F11}"/>
                                            </p:graphicEl>
                                          </p:spTgt>
                                        </p:tgtEl>
                                        <p:attrNameLst>
                                          <p:attrName>ppt_w</p:attrName>
                                        </p:attrNameLst>
                                      </p:cBhvr>
                                      <p:tavLst>
                                        <p:tav tm="0">
                                          <p:val>
                                            <p:fltVal val="0"/>
                                          </p:val>
                                        </p:tav>
                                        <p:tav tm="100000">
                                          <p:val>
                                            <p:strVal val="#ppt_w"/>
                                          </p:val>
                                        </p:tav>
                                      </p:tavLst>
                                    </p:anim>
                                    <p:anim calcmode="lin" valueType="num">
                                      <p:cBhvr>
                                        <p:cTn id="15" dur="500" fill="hold"/>
                                        <p:tgtEl>
                                          <p:spTgt spid="5">
                                            <p:graphicEl>
                                              <a:dgm id="{A53DBA51-9E58-4EAA-976C-D3555C221F11}"/>
                                            </p:graphicEl>
                                          </p:spTgt>
                                        </p:tgtEl>
                                        <p:attrNameLst>
                                          <p:attrName>ppt_h</p:attrName>
                                        </p:attrNameLst>
                                      </p:cBhvr>
                                      <p:tavLst>
                                        <p:tav tm="0">
                                          <p:val>
                                            <p:fltVal val="0"/>
                                          </p:val>
                                        </p:tav>
                                        <p:tav tm="100000">
                                          <p:val>
                                            <p:strVal val="#ppt_h"/>
                                          </p:val>
                                        </p:tav>
                                      </p:tavLst>
                                    </p:anim>
                                    <p:animEffect transition="in" filter="fade">
                                      <p:cBhvr>
                                        <p:cTn id="16" dur="500"/>
                                        <p:tgtEl>
                                          <p:spTgt spid="5">
                                            <p:graphicEl>
                                              <a:dgm id="{A53DBA51-9E58-4EAA-976C-D3555C221F11}"/>
                                            </p:graphic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graphicEl>
                                              <a:dgm id="{18E07DD9-EE3F-471F-9D52-FC5E4ED2EAE1}"/>
                                            </p:graphicEl>
                                          </p:spTgt>
                                        </p:tgtEl>
                                        <p:attrNameLst>
                                          <p:attrName>style.visibility</p:attrName>
                                        </p:attrNameLst>
                                      </p:cBhvr>
                                      <p:to>
                                        <p:strVal val="visible"/>
                                      </p:to>
                                    </p:set>
                                    <p:anim calcmode="lin" valueType="num">
                                      <p:cBhvr>
                                        <p:cTn id="19" dur="500" fill="hold"/>
                                        <p:tgtEl>
                                          <p:spTgt spid="5">
                                            <p:graphicEl>
                                              <a:dgm id="{18E07DD9-EE3F-471F-9D52-FC5E4ED2EAE1}"/>
                                            </p:graphicEl>
                                          </p:spTgt>
                                        </p:tgtEl>
                                        <p:attrNameLst>
                                          <p:attrName>ppt_w</p:attrName>
                                        </p:attrNameLst>
                                      </p:cBhvr>
                                      <p:tavLst>
                                        <p:tav tm="0">
                                          <p:val>
                                            <p:fltVal val="0"/>
                                          </p:val>
                                        </p:tav>
                                        <p:tav tm="100000">
                                          <p:val>
                                            <p:strVal val="#ppt_w"/>
                                          </p:val>
                                        </p:tav>
                                      </p:tavLst>
                                    </p:anim>
                                    <p:anim calcmode="lin" valueType="num">
                                      <p:cBhvr>
                                        <p:cTn id="20" dur="500" fill="hold"/>
                                        <p:tgtEl>
                                          <p:spTgt spid="5">
                                            <p:graphicEl>
                                              <a:dgm id="{18E07DD9-EE3F-471F-9D52-FC5E4ED2EAE1}"/>
                                            </p:graphicEl>
                                          </p:spTgt>
                                        </p:tgtEl>
                                        <p:attrNameLst>
                                          <p:attrName>ppt_h</p:attrName>
                                        </p:attrNameLst>
                                      </p:cBhvr>
                                      <p:tavLst>
                                        <p:tav tm="0">
                                          <p:val>
                                            <p:fltVal val="0"/>
                                          </p:val>
                                        </p:tav>
                                        <p:tav tm="100000">
                                          <p:val>
                                            <p:strVal val="#ppt_h"/>
                                          </p:val>
                                        </p:tav>
                                      </p:tavLst>
                                    </p:anim>
                                    <p:animEffect transition="in" filter="fade">
                                      <p:cBhvr>
                                        <p:cTn id="21" dur="500"/>
                                        <p:tgtEl>
                                          <p:spTgt spid="5">
                                            <p:graphicEl>
                                              <a:dgm id="{18E07DD9-EE3F-471F-9D52-FC5E4ED2EAE1}"/>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graphicEl>
                                              <a:dgm id="{72A7EF21-D8FC-4E7E-93EB-2D406C6496F3}"/>
                                            </p:graphicEl>
                                          </p:spTgt>
                                        </p:tgtEl>
                                        <p:attrNameLst>
                                          <p:attrName>style.visibility</p:attrName>
                                        </p:attrNameLst>
                                      </p:cBhvr>
                                      <p:to>
                                        <p:strVal val="visible"/>
                                      </p:to>
                                    </p:set>
                                    <p:anim calcmode="lin" valueType="num">
                                      <p:cBhvr>
                                        <p:cTn id="26" dur="500" fill="hold"/>
                                        <p:tgtEl>
                                          <p:spTgt spid="5">
                                            <p:graphicEl>
                                              <a:dgm id="{72A7EF21-D8FC-4E7E-93EB-2D406C6496F3}"/>
                                            </p:graphicEl>
                                          </p:spTgt>
                                        </p:tgtEl>
                                        <p:attrNameLst>
                                          <p:attrName>ppt_w</p:attrName>
                                        </p:attrNameLst>
                                      </p:cBhvr>
                                      <p:tavLst>
                                        <p:tav tm="0">
                                          <p:val>
                                            <p:fltVal val="0"/>
                                          </p:val>
                                        </p:tav>
                                        <p:tav tm="100000">
                                          <p:val>
                                            <p:strVal val="#ppt_w"/>
                                          </p:val>
                                        </p:tav>
                                      </p:tavLst>
                                    </p:anim>
                                    <p:anim calcmode="lin" valueType="num">
                                      <p:cBhvr>
                                        <p:cTn id="27" dur="500" fill="hold"/>
                                        <p:tgtEl>
                                          <p:spTgt spid="5">
                                            <p:graphicEl>
                                              <a:dgm id="{72A7EF21-D8FC-4E7E-93EB-2D406C6496F3}"/>
                                            </p:graphicEl>
                                          </p:spTgt>
                                        </p:tgtEl>
                                        <p:attrNameLst>
                                          <p:attrName>ppt_h</p:attrName>
                                        </p:attrNameLst>
                                      </p:cBhvr>
                                      <p:tavLst>
                                        <p:tav tm="0">
                                          <p:val>
                                            <p:fltVal val="0"/>
                                          </p:val>
                                        </p:tav>
                                        <p:tav tm="100000">
                                          <p:val>
                                            <p:strVal val="#ppt_h"/>
                                          </p:val>
                                        </p:tav>
                                      </p:tavLst>
                                    </p:anim>
                                    <p:animEffect transition="in" filter="fade">
                                      <p:cBhvr>
                                        <p:cTn id="28" dur="500"/>
                                        <p:tgtEl>
                                          <p:spTgt spid="5">
                                            <p:graphicEl>
                                              <a:dgm id="{72A7EF21-D8FC-4E7E-93EB-2D406C6496F3}"/>
                                            </p:graphicEl>
                                          </p:spTgt>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graphicEl>
                                              <a:dgm id="{84B8D7B6-5978-4BB8-9A10-1989E8092C11}"/>
                                            </p:graphicEl>
                                          </p:spTgt>
                                        </p:tgtEl>
                                        <p:attrNameLst>
                                          <p:attrName>style.visibility</p:attrName>
                                        </p:attrNameLst>
                                      </p:cBhvr>
                                      <p:to>
                                        <p:strVal val="visible"/>
                                      </p:to>
                                    </p:set>
                                    <p:anim calcmode="lin" valueType="num">
                                      <p:cBhvr>
                                        <p:cTn id="31" dur="500" fill="hold"/>
                                        <p:tgtEl>
                                          <p:spTgt spid="5">
                                            <p:graphicEl>
                                              <a:dgm id="{84B8D7B6-5978-4BB8-9A10-1989E8092C11}"/>
                                            </p:graphicEl>
                                          </p:spTgt>
                                        </p:tgtEl>
                                        <p:attrNameLst>
                                          <p:attrName>ppt_w</p:attrName>
                                        </p:attrNameLst>
                                      </p:cBhvr>
                                      <p:tavLst>
                                        <p:tav tm="0">
                                          <p:val>
                                            <p:fltVal val="0"/>
                                          </p:val>
                                        </p:tav>
                                        <p:tav tm="100000">
                                          <p:val>
                                            <p:strVal val="#ppt_w"/>
                                          </p:val>
                                        </p:tav>
                                      </p:tavLst>
                                    </p:anim>
                                    <p:anim calcmode="lin" valueType="num">
                                      <p:cBhvr>
                                        <p:cTn id="32" dur="500" fill="hold"/>
                                        <p:tgtEl>
                                          <p:spTgt spid="5">
                                            <p:graphicEl>
                                              <a:dgm id="{84B8D7B6-5978-4BB8-9A10-1989E8092C11}"/>
                                            </p:graphicEl>
                                          </p:spTgt>
                                        </p:tgtEl>
                                        <p:attrNameLst>
                                          <p:attrName>ppt_h</p:attrName>
                                        </p:attrNameLst>
                                      </p:cBhvr>
                                      <p:tavLst>
                                        <p:tav tm="0">
                                          <p:val>
                                            <p:fltVal val="0"/>
                                          </p:val>
                                        </p:tav>
                                        <p:tav tm="100000">
                                          <p:val>
                                            <p:strVal val="#ppt_h"/>
                                          </p:val>
                                        </p:tav>
                                      </p:tavLst>
                                    </p:anim>
                                    <p:animEffect transition="in" filter="fade">
                                      <p:cBhvr>
                                        <p:cTn id="33" dur="500"/>
                                        <p:tgtEl>
                                          <p:spTgt spid="5">
                                            <p:graphicEl>
                                              <a:dgm id="{84B8D7B6-5978-4BB8-9A10-1989E8092C11}"/>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5">
                                            <p:graphicEl>
                                              <a:dgm id="{180EA69F-47C8-4E74-854B-DE6408CF795E}"/>
                                            </p:graphicEl>
                                          </p:spTgt>
                                        </p:tgtEl>
                                        <p:attrNameLst>
                                          <p:attrName>style.visibility</p:attrName>
                                        </p:attrNameLst>
                                      </p:cBhvr>
                                      <p:to>
                                        <p:strVal val="visible"/>
                                      </p:to>
                                    </p:set>
                                    <p:anim calcmode="lin" valueType="num">
                                      <p:cBhvr>
                                        <p:cTn id="38" dur="500" fill="hold"/>
                                        <p:tgtEl>
                                          <p:spTgt spid="5">
                                            <p:graphicEl>
                                              <a:dgm id="{180EA69F-47C8-4E74-854B-DE6408CF795E}"/>
                                            </p:graphicEl>
                                          </p:spTgt>
                                        </p:tgtEl>
                                        <p:attrNameLst>
                                          <p:attrName>ppt_w</p:attrName>
                                        </p:attrNameLst>
                                      </p:cBhvr>
                                      <p:tavLst>
                                        <p:tav tm="0">
                                          <p:val>
                                            <p:fltVal val="0"/>
                                          </p:val>
                                        </p:tav>
                                        <p:tav tm="100000">
                                          <p:val>
                                            <p:strVal val="#ppt_w"/>
                                          </p:val>
                                        </p:tav>
                                      </p:tavLst>
                                    </p:anim>
                                    <p:anim calcmode="lin" valueType="num">
                                      <p:cBhvr>
                                        <p:cTn id="39" dur="500" fill="hold"/>
                                        <p:tgtEl>
                                          <p:spTgt spid="5">
                                            <p:graphicEl>
                                              <a:dgm id="{180EA69F-47C8-4E74-854B-DE6408CF795E}"/>
                                            </p:graphicEl>
                                          </p:spTgt>
                                        </p:tgtEl>
                                        <p:attrNameLst>
                                          <p:attrName>ppt_h</p:attrName>
                                        </p:attrNameLst>
                                      </p:cBhvr>
                                      <p:tavLst>
                                        <p:tav tm="0">
                                          <p:val>
                                            <p:fltVal val="0"/>
                                          </p:val>
                                        </p:tav>
                                        <p:tav tm="100000">
                                          <p:val>
                                            <p:strVal val="#ppt_h"/>
                                          </p:val>
                                        </p:tav>
                                      </p:tavLst>
                                    </p:anim>
                                    <p:animEffect transition="in" filter="fade">
                                      <p:cBhvr>
                                        <p:cTn id="40" dur="500"/>
                                        <p:tgtEl>
                                          <p:spTgt spid="5">
                                            <p:graphicEl>
                                              <a:dgm id="{180EA69F-47C8-4E74-854B-DE6408CF795E}"/>
                                            </p:graphicEl>
                                          </p:spTgt>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
                                            <p:graphicEl>
                                              <a:dgm id="{451CDF86-4226-4026-BDAA-89D83DCBCB68}"/>
                                            </p:graphicEl>
                                          </p:spTgt>
                                        </p:tgtEl>
                                        <p:attrNameLst>
                                          <p:attrName>style.visibility</p:attrName>
                                        </p:attrNameLst>
                                      </p:cBhvr>
                                      <p:to>
                                        <p:strVal val="visible"/>
                                      </p:to>
                                    </p:set>
                                    <p:anim calcmode="lin" valueType="num">
                                      <p:cBhvr>
                                        <p:cTn id="43" dur="500" fill="hold"/>
                                        <p:tgtEl>
                                          <p:spTgt spid="5">
                                            <p:graphicEl>
                                              <a:dgm id="{451CDF86-4226-4026-BDAA-89D83DCBCB68}"/>
                                            </p:graphicEl>
                                          </p:spTgt>
                                        </p:tgtEl>
                                        <p:attrNameLst>
                                          <p:attrName>ppt_w</p:attrName>
                                        </p:attrNameLst>
                                      </p:cBhvr>
                                      <p:tavLst>
                                        <p:tav tm="0">
                                          <p:val>
                                            <p:fltVal val="0"/>
                                          </p:val>
                                        </p:tav>
                                        <p:tav tm="100000">
                                          <p:val>
                                            <p:strVal val="#ppt_w"/>
                                          </p:val>
                                        </p:tav>
                                      </p:tavLst>
                                    </p:anim>
                                    <p:anim calcmode="lin" valueType="num">
                                      <p:cBhvr>
                                        <p:cTn id="44" dur="500" fill="hold"/>
                                        <p:tgtEl>
                                          <p:spTgt spid="5">
                                            <p:graphicEl>
                                              <a:dgm id="{451CDF86-4226-4026-BDAA-89D83DCBCB68}"/>
                                            </p:graphicEl>
                                          </p:spTgt>
                                        </p:tgtEl>
                                        <p:attrNameLst>
                                          <p:attrName>ppt_h</p:attrName>
                                        </p:attrNameLst>
                                      </p:cBhvr>
                                      <p:tavLst>
                                        <p:tav tm="0">
                                          <p:val>
                                            <p:fltVal val="0"/>
                                          </p:val>
                                        </p:tav>
                                        <p:tav tm="100000">
                                          <p:val>
                                            <p:strVal val="#ppt_h"/>
                                          </p:val>
                                        </p:tav>
                                      </p:tavLst>
                                    </p:anim>
                                    <p:animEffect transition="in" filter="fade">
                                      <p:cBhvr>
                                        <p:cTn id="45" dur="500"/>
                                        <p:tgtEl>
                                          <p:spTgt spid="5">
                                            <p:graphicEl>
                                              <a:dgm id="{451CDF86-4226-4026-BDAA-89D83DCBCB68}"/>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5">
                                            <p:graphicEl>
                                              <a:dgm id="{49C220F9-73CF-48A4-93AC-D21F5610A034}"/>
                                            </p:graphicEl>
                                          </p:spTgt>
                                        </p:tgtEl>
                                        <p:attrNameLst>
                                          <p:attrName>style.visibility</p:attrName>
                                        </p:attrNameLst>
                                      </p:cBhvr>
                                      <p:to>
                                        <p:strVal val="visible"/>
                                      </p:to>
                                    </p:set>
                                    <p:anim calcmode="lin" valueType="num">
                                      <p:cBhvr>
                                        <p:cTn id="50" dur="500" fill="hold"/>
                                        <p:tgtEl>
                                          <p:spTgt spid="5">
                                            <p:graphicEl>
                                              <a:dgm id="{49C220F9-73CF-48A4-93AC-D21F5610A034}"/>
                                            </p:graphicEl>
                                          </p:spTgt>
                                        </p:tgtEl>
                                        <p:attrNameLst>
                                          <p:attrName>ppt_w</p:attrName>
                                        </p:attrNameLst>
                                      </p:cBhvr>
                                      <p:tavLst>
                                        <p:tav tm="0">
                                          <p:val>
                                            <p:fltVal val="0"/>
                                          </p:val>
                                        </p:tav>
                                        <p:tav tm="100000">
                                          <p:val>
                                            <p:strVal val="#ppt_w"/>
                                          </p:val>
                                        </p:tav>
                                      </p:tavLst>
                                    </p:anim>
                                    <p:anim calcmode="lin" valueType="num">
                                      <p:cBhvr>
                                        <p:cTn id="51" dur="500" fill="hold"/>
                                        <p:tgtEl>
                                          <p:spTgt spid="5">
                                            <p:graphicEl>
                                              <a:dgm id="{49C220F9-73CF-48A4-93AC-D21F5610A034}"/>
                                            </p:graphicEl>
                                          </p:spTgt>
                                        </p:tgtEl>
                                        <p:attrNameLst>
                                          <p:attrName>ppt_h</p:attrName>
                                        </p:attrNameLst>
                                      </p:cBhvr>
                                      <p:tavLst>
                                        <p:tav tm="0">
                                          <p:val>
                                            <p:fltVal val="0"/>
                                          </p:val>
                                        </p:tav>
                                        <p:tav tm="100000">
                                          <p:val>
                                            <p:strVal val="#ppt_h"/>
                                          </p:val>
                                        </p:tav>
                                      </p:tavLst>
                                    </p:anim>
                                    <p:animEffect transition="in" filter="fade">
                                      <p:cBhvr>
                                        <p:cTn id="52" dur="500"/>
                                        <p:tgtEl>
                                          <p:spTgt spid="5">
                                            <p:graphicEl>
                                              <a:dgm id="{49C220F9-73CF-48A4-93AC-D21F5610A034}"/>
                                            </p:graphicEl>
                                          </p:spTgt>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5">
                                            <p:graphicEl>
                                              <a:dgm id="{2729B146-D65E-496E-BD2C-83AFB97257D9}"/>
                                            </p:graphicEl>
                                          </p:spTgt>
                                        </p:tgtEl>
                                        <p:attrNameLst>
                                          <p:attrName>style.visibility</p:attrName>
                                        </p:attrNameLst>
                                      </p:cBhvr>
                                      <p:to>
                                        <p:strVal val="visible"/>
                                      </p:to>
                                    </p:set>
                                    <p:anim calcmode="lin" valueType="num">
                                      <p:cBhvr>
                                        <p:cTn id="55" dur="500" fill="hold"/>
                                        <p:tgtEl>
                                          <p:spTgt spid="5">
                                            <p:graphicEl>
                                              <a:dgm id="{2729B146-D65E-496E-BD2C-83AFB97257D9}"/>
                                            </p:graphicEl>
                                          </p:spTgt>
                                        </p:tgtEl>
                                        <p:attrNameLst>
                                          <p:attrName>ppt_w</p:attrName>
                                        </p:attrNameLst>
                                      </p:cBhvr>
                                      <p:tavLst>
                                        <p:tav tm="0">
                                          <p:val>
                                            <p:fltVal val="0"/>
                                          </p:val>
                                        </p:tav>
                                        <p:tav tm="100000">
                                          <p:val>
                                            <p:strVal val="#ppt_w"/>
                                          </p:val>
                                        </p:tav>
                                      </p:tavLst>
                                    </p:anim>
                                    <p:anim calcmode="lin" valueType="num">
                                      <p:cBhvr>
                                        <p:cTn id="56" dur="500" fill="hold"/>
                                        <p:tgtEl>
                                          <p:spTgt spid="5">
                                            <p:graphicEl>
                                              <a:dgm id="{2729B146-D65E-496E-BD2C-83AFB97257D9}"/>
                                            </p:graphicEl>
                                          </p:spTgt>
                                        </p:tgtEl>
                                        <p:attrNameLst>
                                          <p:attrName>ppt_h</p:attrName>
                                        </p:attrNameLst>
                                      </p:cBhvr>
                                      <p:tavLst>
                                        <p:tav tm="0">
                                          <p:val>
                                            <p:fltVal val="0"/>
                                          </p:val>
                                        </p:tav>
                                        <p:tav tm="100000">
                                          <p:val>
                                            <p:strVal val="#ppt_h"/>
                                          </p:val>
                                        </p:tav>
                                      </p:tavLst>
                                    </p:anim>
                                    <p:animEffect transition="in" filter="fade">
                                      <p:cBhvr>
                                        <p:cTn id="57" dur="500"/>
                                        <p:tgtEl>
                                          <p:spTgt spid="5">
                                            <p:graphicEl>
                                              <a:dgm id="{2729B146-D65E-496E-BD2C-83AFB97257D9}"/>
                                            </p:graphicEl>
                                          </p:spTgt>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5">
                                            <p:graphicEl>
                                              <a:dgm id="{5D1100BE-F14B-41D5-99EC-4B254D28C45E}"/>
                                            </p:graphicEl>
                                          </p:spTgt>
                                        </p:tgtEl>
                                        <p:attrNameLst>
                                          <p:attrName>style.visibility</p:attrName>
                                        </p:attrNameLst>
                                      </p:cBhvr>
                                      <p:to>
                                        <p:strVal val="visible"/>
                                      </p:to>
                                    </p:set>
                                    <p:anim calcmode="lin" valueType="num">
                                      <p:cBhvr>
                                        <p:cTn id="60" dur="500" fill="hold"/>
                                        <p:tgtEl>
                                          <p:spTgt spid="5">
                                            <p:graphicEl>
                                              <a:dgm id="{5D1100BE-F14B-41D5-99EC-4B254D28C45E}"/>
                                            </p:graphicEl>
                                          </p:spTgt>
                                        </p:tgtEl>
                                        <p:attrNameLst>
                                          <p:attrName>ppt_w</p:attrName>
                                        </p:attrNameLst>
                                      </p:cBhvr>
                                      <p:tavLst>
                                        <p:tav tm="0">
                                          <p:val>
                                            <p:fltVal val="0"/>
                                          </p:val>
                                        </p:tav>
                                        <p:tav tm="100000">
                                          <p:val>
                                            <p:strVal val="#ppt_w"/>
                                          </p:val>
                                        </p:tav>
                                      </p:tavLst>
                                    </p:anim>
                                    <p:anim calcmode="lin" valueType="num">
                                      <p:cBhvr>
                                        <p:cTn id="61" dur="500" fill="hold"/>
                                        <p:tgtEl>
                                          <p:spTgt spid="5">
                                            <p:graphicEl>
                                              <a:dgm id="{5D1100BE-F14B-41D5-99EC-4B254D28C45E}"/>
                                            </p:graphicEl>
                                          </p:spTgt>
                                        </p:tgtEl>
                                        <p:attrNameLst>
                                          <p:attrName>ppt_h</p:attrName>
                                        </p:attrNameLst>
                                      </p:cBhvr>
                                      <p:tavLst>
                                        <p:tav tm="0">
                                          <p:val>
                                            <p:fltVal val="0"/>
                                          </p:val>
                                        </p:tav>
                                        <p:tav tm="100000">
                                          <p:val>
                                            <p:strVal val="#ppt_h"/>
                                          </p:val>
                                        </p:tav>
                                      </p:tavLst>
                                    </p:anim>
                                    <p:animEffect transition="in" filter="fade">
                                      <p:cBhvr>
                                        <p:cTn id="62" dur="500"/>
                                        <p:tgtEl>
                                          <p:spTgt spid="5">
                                            <p:graphicEl>
                                              <a:dgm id="{5D1100BE-F14B-41D5-99EC-4B254D28C45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Example</a:t>
            </a:r>
            <a:endParaRPr lang="zh-TW" altLang="en-US" dirty="0"/>
          </a:p>
        </p:txBody>
      </p:sp>
      <p:sp>
        <p:nvSpPr>
          <p:cNvPr id="3" name="內容版面配置區 2"/>
          <p:cNvSpPr>
            <a:spLocks noGrp="1"/>
          </p:cNvSpPr>
          <p:nvPr>
            <p:ph idx="1"/>
          </p:nvPr>
        </p:nvSpPr>
        <p:spPr/>
        <p:txBody>
          <a:bodyPr>
            <a:normAutofit lnSpcReduction="10000"/>
          </a:bodyPr>
          <a:lstStyle/>
          <a:p>
            <a:pPr marL="0" indent="0" algn="just">
              <a:lnSpc>
                <a:spcPct val="150000"/>
              </a:lnSpc>
              <a:spcAft>
                <a:spcPts val="0"/>
              </a:spcAft>
              <a:buNone/>
            </a:pPr>
            <a:r>
              <a:rPr lang="en-US" altLang="zh-TW" sz="3200" kern="100" spc="100" dirty="0" smtClean="0">
                <a:latin typeface="Book Antiqua"/>
                <a:ea typeface="標楷體"/>
                <a:cs typeface="Times New Roman"/>
              </a:rPr>
              <a:t>IFRS </a:t>
            </a:r>
            <a:r>
              <a:rPr lang="en-US" altLang="zh-TW" sz="3200" kern="100" spc="100" dirty="0">
                <a:latin typeface="Book Antiqua"/>
                <a:ea typeface="標楷體"/>
                <a:cs typeface="Times New Roman"/>
              </a:rPr>
              <a:t>11</a:t>
            </a:r>
            <a:r>
              <a:rPr lang="zh-TW" altLang="zh-TW" sz="3200" kern="100" spc="100" dirty="0">
                <a:latin typeface="Book Antiqua"/>
                <a:ea typeface="標楷體"/>
                <a:cs typeface="Times New Roman"/>
              </a:rPr>
              <a:t>「聯合協議</a:t>
            </a:r>
            <a:r>
              <a:rPr lang="zh-TW" altLang="zh-TW" sz="3200" kern="100" spc="100" dirty="0" smtClean="0">
                <a:latin typeface="Book Antiqua"/>
                <a:ea typeface="標楷體"/>
                <a:cs typeface="Times New Roman"/>
              </a:rPr>
              <a:t>」</a:t>
            </a:r>
            <a:endParaRPr lang="en-US" altLang="zh-TW" sz="3200" kern="100" spc="100" dirty="0" smtClean="0">
              <a:latin typeface="Book Antiqua"/>
              <a:ea typeface="標楷體"/>
              <a:cs typeface="Times New Roman"/>
            </a:endParaRPr>
          </a:p>
          <a:p>
            <a:pPr marL="0" indent="0" algn="just">
              <a:lnSpc>
                <a:spcPct val="150000"/>
              </a:lnSpc>
              <a:spcAft>
                <a:spcPts val="0"/>
              </a:spcAft>
              <a:buNone/>
            </a:pPr>
            <a:r>
              <a:rPr lang="zh-TW" altLang="zh-TW" sz="3200" kern="100" spc="100" dirty="0" smtClean="0">
                <a:latin typeface="Book Antiqua"/>
                <a:ea typeface="標楷體"/>
                <a:cs typeface="Times New Roman"/>
              </a:rPr>
              <a:t>此</a:t>
            </a:r>
            <a:r>
              <a:rPr lang="zh-TW" altLang="zh-TW" sz="3200" kern="100" spc="100" dirty="0">
                <a:latin typeface="Book Antiqua"/>
                <a:ea typeface="標楷體"/>
                <a:cs typeface="Times New Roman"/>
              </a:rPr>
              <a:t>準則將取代</a:t>
            </a:r>
            <a:r>
              <a:rPr lang="en-US" altLang="zh-TW" sz="3200" kern="100" spc="100" dirty="0">
                <a:latin typeface="Book Antiqua"/>
                <a:ea typeface="標楷體"/>
                <a:cs typeface="Times New Roman"/>
              </a:rPr>
              <a:t>IAS 31</a:t>
            </a:r>
            <a:r>
              <a:rPr lang="zh-TW" altLang="zh-TW" sz="3200" kern="100" spc="100" dirty="0">
                <a:latin typeface="Book Antiqua"/>
                <a:ea typeface="標楷體"/>
                <a:cs typeface="Times New Roman"/>
              </a:rPr>
              <a:t>「合資權益」及</a:t>
            </a:r>
            <a:r>
              <a:rPr lang="en-US" altLang="zh-TW" sz="3200" kern="100" spc="100" dirty="0">
                <a:latin typeface="Book Antiqua"/>
                <a:ea typeface="標楷體"/>
                <a:cs typeface="Times New Roman"/>
              </a:rPr>
              <a:t>SIC 13</a:t>
            </a:r>
            <a:r>
              <a:rPr lang="zh-TW" altLang="zh-TW" sz="3200" kern="100" spc="100" dirty="0">
                <a:latin typeface="Book Antiqua"/>
                <a:ea typeface="標楷體"/>
                <a:cs typeface="Times New Roman"/>
              </a:rPr>
              <a:t>「聯合控制個體－合資控制者之非貨幣性投入」。合併公司依照協議中各方之權利及義務，將聯合協議區分為聯合營運或合資</a:t>
            </a:r>
            <a:r>
              <a:rPr lang="zh-TW" altLang="zh-TW" sz="3200" kern="100" spc="100" dirty="0">
                <a:solidFill>
                  <a:srgbClr val="000000"/>
                </a:solidFill>
                <a:latin typeface="Book Antiqua"/>
                <a:ea typeface="標楷體"/>
                <a:cs typeface="Times New Roman"/>
              </a:rPr>
              <a:t>。合併公司對合資係採權益法。適用新準則</a:t>
            </a:r>
            <a:r>
              <a:rPr lang="zh-TW" altLang="zh-TW" sz="3200" kern="100" spc="100" dirty="0">
                <a:latin typeface="Book Antiqua"/>
                <a:ea typeface="標楷體"/>
                <a:cs typeface="Times New Roman"/>
              </a:rPr>
              <a:t>前，合併公司係將聯合協議區分為聯合控制個體、聯合控制資產及聯合控制營運，對聯合控制個體之權益係以比例合併法處理。</a:t>
            </a:r>
            <a:endParaRPr lang="zh-TW" altLang="zh-TW" sz="3200" kern="100" dirty="0">
              <a:latin typeface="Book Antiqua"/>
              <a:ea typeface="標楷體"/>
              <a:cs typeface="Times New Roman"/>
            </a:endParaRPr>
          </a:p>
          <a:p>
            <a:endParaRPr lang="zh-TW" altLang="en-US" dirty="0"/>
          </a:p>
        </p:txBody>
      </p:sp>
    </p:spTree>
    <p:extLst>
      <p:ext uri="{BB962C8B-B14F-4D97-AF65-F5344CB8AC3E}">
        <p14:creationId xmlns:p14="http://schemas.microsoft.com/office/powerpoint/2010/main" val="2878299099"/>
      </p:ext>
    </p:extLst>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2"/>
            <a:ext cx="9669987" cy="630000"/>
          </a:xfrm>
        </p:spPr>
        <p:txBody>
          <a:bodyPr>
            <a:noAutofit/>
          </a:bodyPr>
          <a:lstStyle/>
          <a:p>
            <a:r>
              <a:rPr lang="en-US" altLang="zh-TW" b="1" dirty="0" smtClean="0">
                <a:latin typeface="+mn-lt"/>
                <a:ea typeface="微軟正黑體" pitchFamily="34" charset="-120"/>
              </a:rPr>
              <a:t>IAS</a:t>
            </a:r>
            <a:r>
              <a:rPr lang="zh-TW" altLang="en-US" b="1" dirty="0" smtClean="0">
                <a:latin typeface="+mn-lt"/>
                <a:ea typeface="微軟正黑體" pitchFamily="34" charset="-120"/>
              </a:rPr>
              <a:t> </a:t>
            </a:r>
            <a:r>
              <a:rPr lang="en-US" altLang="zh-TW" b="1" dirty="0" smtClean="0">
                <a:latin typeface="+mn-lt"/>
                <a:ea typeface="微軟正黑體" pitchFamily="34" charset="-120"/>
              </a:rPr>
              <a:t>28(2011)</a:t>
            </a:r>
            <a:r>
              <a:rPr lang="zh-TW" altLang="en-US" b="1" dirty="0" smtClean="0">
                <a:latin typeface="+mn-lt"/>
                <a:ea typeface="微軟正黑體" pitchFamily="34" charset="-120"/>
              </a:rPr>
              <a:t>相較於</a:t>
            </a:r>
            <a:r>
              <a:rPr lang="en-US" altLang="zh-TW" b="1" dirty="0" smtClean="0">
                <a:latin typeface="+mn-lt"/>
                <a:ea typeface="微軟正黑體" pitchFamily="34" charset="-120"/>
              </a:rPr>
              <a:t>IAS 28(2003)</a:t>
            </a:r>
            <a:r>
              <a:rPr lang="zh-TW" altLang="en-US" b="1" dirty="0" smtClean="0">
                <a:latin typeface="+mn-lt"/>
                <a:ea typeface="微軟正黑體" pitchFamily="34" charset="-120"/>
              </a:rPr>
              <a:t>之重大變動彙總</a:t>
            </a:r>
            <a:endParaRPr lang="zh-TW" altLang="en-US" b="1" dirty="0">
              <a:latin typeface="+mn-lt"/>
              <a:ea typeface="微軟正黑體" pitchFamily="34" charset="-12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82232617"/>
              </p:ext>
            </p:extLst>
          </p:nvPr>
        </p:nvGraphicFramePr>
        <p:xfrm>
          <a:off x="445366" y="1349652"/>
          <a:ext cx="9267065" cy="5916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0"/>
          </p:nvPr>
        </p:nvSpPr>
        <p:spPr>
          <a:xfrm>
            <a:off x="172211" y="7509696"/>
            <a:ext cx="428628" cy="264293"/>
          </a:xfrm>
        </p:spPr>
        <p:txBody>
          <a:bodyPr/>
          <a:lstStyle/>
          <a:p>
            <a:fld id="{5C2BFDC5-D7DB-482A-BCCF-A292C6924E52}" type="slidenum">
              <a:rPr lang="en-US" smtClean="0">
                <a:solidFill>
                  <a:prstClr val="black">
                    <a:tint val="75000"/>
                  </a:prstClr>
                </a:solidFill>
              </a:rPr>
              <a:pPr/>
              <a:t>55</a:t>
            </a:fld>
            <a:endParaRPr lang="en-US" dirty="0">
              <a:solidFill>
                <a:prstClr val="black">
                  <a:tint val="75000"/>
                </a:prstClr>
              </a:solidFill>
            </a:endParaRPr>
          </a:p>
        </p:txBody>
      </p:sp>
    </p:spTree>
    <p:extLst>
      <p:ext uri="{BB962C8B-B14F-4D97-AF65-F5344CB8AC3E}">
        <p14:creationId xmlns:p14="http://schemas.microsoft.com/office/powerpoint/2010/main" val="96637188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graphicEl>
                                              <a:dgm id="{3813980A-B0C7-4D54-BAC5-85C6FBFF0ECA}"/>
                                            </p:graphicEl>
                                          </p:spTgt>
                                        </p:tgtEl>
                                        <p:attrNameLst>
                                          <p:attrName>style.visibility</p:attrName>
                                        </p:attrNameLst>
                                      </p:cBhvr>
                                      <p:to>
                                        <p:strVal val="visible"/>
                                      </p:to>
                                    </p:set>
                                    <p:anim calcmode="lin" valueType="num">
                                      <p:cBhvr>
                                        <p:cTn id="7" dur="500" fill="hold"/>
                                        <p:tgtEl>
                                          <p:spTgt spid="5">
                                            <p:graphicEl>
                                              <a:dgm id="{3813980A-B0C7-4D54-BAC5-85C6FBFF0ECA}"/>
                                            </p:graphicEl>
                                          </p:spTgt>
                                        </p:tgtEl>
                                        <p:attrNameLst>
                                          <p:attrName>ppt_w</p:attrName>
                                        </p:attrNameLst>
                                      </p:cBhvr>
                                      <p:tavLst>
                                        <p:tav tm="0">
                                          <p:val>
                                            <p:fltVal val="0"/>
                                          </p:val>
                                        </p:tav>
                                        <p:tav tm="100000">
                                          <p:val>
                                            <p:strVal val="#ppt_w"/>
                                          </p:val>
                                        </p:tav>
                                      </p:tavLst>
                                    </p:anim>
                                    <p:anim calcmode="lin" valueType="num">
                                      <p:cBhvr>
                                        <p:cTn id="8" dur="500" fill="hold"/>
                                        <p:tgtEl>
                                          <p:spTgt spid="5">
                                            <p:graphicEl>
                                              <a:dgm id="{3813980A-B0C7-4D54-BAC5-85C6FBFF0ECA}"/>
                                            </p:graphicEl>
                                          </p:spTgt>
                                        </p:tgtEl>
                                        <p:attrNameLst>
                                          <p:attrName>ppt_h</p:attrName>
                                        </p:attrNameLst>
                                      </p:cBhvr>
                                      <p:tavLst>
                                        <p:tav tm="0">
                                          <p:val>
                                            <p:fltVal val="0"/>
                                          </p:val>
                                        </p:tav>
                                        <p:tav tm="100000">
                                          <p:val>
                                            <p:strVal val="#ppt_h"/>
                                          </p:val>
                                        </p:tav>
                                      </p:tavLst>
                                    </p:anim>
                                    <p:animEffect transition="in" filter="fade">
                                      <p:cBhvr>
                                        <p:cTn id="9" dur="500"/>
                                        <p:tgtEl>
                                          <p:spTgt spid="5">
                                            <p:graphicEl>
                                              <a:dgm id="{3813980A-B0C7-4D54-BAC5-85C6FBFF0ECA}"/>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graphicEl>
                                              <a:dgm id="{A53DBA51-9E58-4EAA-976C-D3555C221F11}"/>
                                            </p:graphicEl>
                                          </p:spTgt>
                                        </p:tgtEl>
                                        <p:attrNameLst>
                                          <p:attrName>style.visibility</p:attrName>
                                        </p:attrNameLst>
                                      </p:cBhvr>
                                      <p:to>
                                        <p:strVal val="visible"/>
                                      </p:to>
                                    </p:set>
                                    <p:anim calcmode="lin" valueType="num">
                                      <p:cBhvr>
                                        <p:cTn id="14" dur="500" fill="hold"/>
                                        <p:tgtEl>
                                          <p:spTgt spid="5">
                                            <p:graphicEl>
                                              <a:dgm id="{A53DBA51-9E58-4EAA-976C-D3555C221F11}"/>
                                            </p:graphicEl>
                                          </p:spTgt>
                                        </p:tgtEl>
                                        <p:attrNameLst>
                                          <p:attrName>ppt_w</p:attrName>
                                        </p:attrNameLst>
                                      </p:cBhvr>
                                      <p:tavLst>
                                        <p:tav tm="0">
                                          <p:val>
                                            <p:fltVal val="0"/>
                                          </p:val>
                                        </p:tav>
                                        <p:tav tm="100000">
                                          <p:val>
                                            <p:strVal val="#ppt_w"/>
                                          </p:val>
                                        </p:tav>
                                      </p:tavLst>
                                    </p:anim>
                                    <p:anim calcmode="lin" valueType="num">
                                      <p:cBhvr>
                                        <p:cTn id="15" dur="500" fill="hold"/>
                                        <p:tgtEl>
                                          <p:spTgt spid="5">
                                            <p:graphicEl>
                                              <a:dgm id="{A53DBA51-9E58-4EAA-976C-D3555C221F11}"/>
                                            </p:graphicEl>
                                          </p:spTgt>
                                        </p:tgtEl>
                                        <p:attrNameLst>
                                          <p:attrName>ppt_h</p:attrName>
                                        </p:attrNameLst>
                                      </p:cBhvr>
                                      <p:tavLst>
                                        <p:tav tm="0">
                                          <p:val>
                                            <p:fltVal val="0"/>
                                          </p:val>
                                        </p:tav>
                                        <p:tav tm="100000">
                                          <p:val>
                                            <p:strVal val="#ppt_h"/>
                                          </p:val>
                                        </p:tav>
                                      </p:tavLst>
                                    </p:anim>
                                    <p:animEffect transition="in" filter="fade">
                                      <p:cBhvr>
                                        <p:cTn id="16" dur="500"/>
                                        <p:tgtEl>
                                          <p:spTgt spid="5">
                                            <p:graphicEl>
                                              <a:dgm id="{A53DBA51-9E58-4EAA-976C-D3555C221F11}"/>
                                            </p:graphic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graphicEl>
                                              <a:dgm id="{72BD8A67-1422-4670-8874-766E224371D3}"/>
                                            </p:graphicEl>
                                          </p:spTgt>
                                        </p:tgtEl>
                                        <p:attrNameLst>
                                          <p:attrName>style.visibility</p:attrName>
                                        </p:attrNameLst>
                                      </p:cBhvr>
                                      <p:to>
                                        <p:strVal val="visible"/>
                                      </p:to>
                                    </p:set>
                                    <p:anim calcmode="lin" valueType="num">
                                      <p:cBhvr>
                                        <p:cTn id="19" dur="500" fill="hold"/>
                                        <p:tgtEl>
                                          <p:spTgt spid="5">
                                            <p:graphicEl>
                                              <a:dgm id="{72BD8A67-1422-4670-8874-766E224371D3}"/>
                                            </p:graphicEl>
                                          </p:spTgt>
                                        </p:tgtEl>
                                        <p:attrNameLst>
                                          <p:attrName>ppt_w</p:attrName>
                                        </p:attrNameLst>
                                      </p:cBhvr>
                                      <p:tavLst>
                                        <p:tav tm="0">
                                          <p:val>
                                            <p:fltVal val="0"/>
                                          </p:val>
                                        </p:tav>
                                        <p:tav tm="100000">
                                          <p:val>
                                            <p:strVal val="#ppt_w"/>
                                          </p:val>
                                        </p:tav>
                                      </p:tavLst>
                                    </p:anim>
                                    <p:anim calcmode="lin" valueType="num">
                                      <p:cBhvr>
                                        <p:cTn id="20" dur="500" fill="hold"/>
                                        <p:tgtEl>
                                          <p:spTgt spid="5">
                                            <p:graphicEl>
                                              <a:dgm id="{72BD8A67-1422-4670-8874-766E224371D3}"/>
                                            </p:graphicEl>
                                          </p:spTgt>
                                        </p:tgtEl>
                                        <p:attrNameLst>
                                          <p:attrName>ppt_h</p:attrName>
                                        </p:attrNameLst>
                                      </p:cBhvr>
                                      <p:tavLst>
                                        <p:tav tm="0">
                                          <p:val>
                                            <p:fltVal val="0"/>
                                          </p:val>
                                        </p:tav>
                                        <p:tav tm="100000">
                                          <p:val>
                                            <p:strVal val="#ppt_h"/>
                                          </p:val>
                                        </p:tav>
                                      </p:tavLst>
                                    </p:anim>
                                    <p:animEffect transition="in" filter="fade">
                                      <p:cBhvr>
                                        <p:cTn id="21" dur="500"/>
                                        <p:tgtEl>
                                          <p:spTgt spid="5">
                                            <p:graphicEl>
                                              <a:dgm id="{72BD8A67-1422-4670-8874-766E224371D3}"/>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graphicEl>
                                              <a:dgm id="{6ED144F9-A2BA-41BA-BAFD-62667B4513C4}"/>
                                            </p:graphicEl>
                                          </p:spTgt>
                                        </p:tgtEl>
                                        <p:attrNameLst>
                                          <p:attrName>style.visibility</p:attrName>
                                        </p:attrNameLst>
                                      </p:cBhvr>
                                      <p:to>
                                        <p:strVal val="visible"/>
                                      </p:to>
                                    </p:set>
                                    <p:anim calcmode="lin" valueType="num">
                                      <p:cBhvr>
                                        <p:cTn id="26" dur="500" fill="hold"/>
                                        <p:tgtEl>
                                          <p:spTgt spid="5">
                                            <p:graphicEl>
                                              <a:dgm id="{6ED144F9-A2BA-41BA-BAFD-62667B4513C4}"/>
                                            </p:graphicEl>
                                          </p:spTgt>
                                        </p:tgtEl>
                                        <p:attrNameLst>
                                          <p:attrName>ppt_w</p:attrName>
                                        </p:attrNameLst>
                                      </p:cBhvr>
                                      <p:tavLst>
                                        <p:tav tm="0">
                                          <p:val>
                                            <p:fltVal val="0"/>
                                          </p:val>
                                        </p:tav>
                                        <p:tav tm="100000">
                                          <p:val>
                                            <p:strVal val="#ppt_w"/>
                                          </p:val>
                                        </p:tav>
                                      </p:tavLst>
                                    </p:anim>
                                    <p:anim calcmode="lin" valueType="num">
                                      <p:cBhvr>
                                        <p:cTn id="27" dur="500" fill="hold"/>
                                        <p:tgtEl>
                                          <p:spTgt spid="5">
                                            <p:graphicEl>
                                              <a:dgm id="{6ED144F9-A2BA-41BA-BAFD-62667B4513C4}"/>
                                            </p:graphicEl>
                                          </p:spTgt>
                                        </p:tgtEl>
                                        <p:attrNameLst>
                                          <p:attrName>ppt_h</p:attrName>
                                        </p:attrNameLst>
                                      </p:cBhvr>
                                      <p:tavLst>
                                        <p:tav tm="0">
                                          <p:val>
                                            <p:fltVal val="0"/>
                                          </p:val>
                                        </p:tav>
                                        <p:tav tm="100000">
                                          <p:val>
                                            <p:strVal val="#ppt_h"/>
                                          </p:val>
                                        </p:tav>
                                      </p:tavLst>
                                    </p:anim>
                                    <p:animEffect transition="in" filter="fade">
                                      <p:cBhvr>
                                        <p:cTn id="28" dur="500"/>
                                        <p:tgtEl>
                                          <p:spTgt spid="5">
                                            <p:graphicEl>
                                              <a:dgm id="{6ED144F9-A2BA-41BA-BAFD-62667B4513C4}"/>
                                            </p:graphicEl>
                                          </p:spTgt>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graphicEl>
                                              <a:dgm id="{4D7B5A32-5EFF-4F1E-B703-4FDFCD6590C7}"/>
                                            </p:graphicEl>
                                          </p:spTgt>
                                        </p:tgtEl>
                                        <p:attrNameLst>
                                          <p:attrName>style.visibility</p:attrName>
                                        </p:attrNameLst>
                                      </p:cBhvr>
                                      <p:to>
                                        <p:strVal val="visible"/>
                                      </p:to>
                                    </p:set>
                                    <p:anim calcmode="lin" valueType="num">
                                      <p:cBhvr>
                                        <p:cTn id="31" dur="500" fill="hold"/>
                                        <p:tgtEl>
                                          <p:spTgt spid="5">
                                            <p:graphicEl>
                                              <a:dgm id="{4D7B5A32-5EFF-4F1E-B703-4FDFCD6590C7}"/>
                                            </p:graphicEl>
                                          </p:spTgt>
                                        </p:tgtEl>
                                        <p:attrNameLst>
                                          <p:attrName>ppt_w</p:attrName>
                                        </p:attrNameLst>
                                      </p:cBhvr>
                                      <p:tavLst>
                                        <p:tav tm="0">
                                          <p:val>
                                            <p:fltVal val="0"/>
                                          </p:val>
                                        </p:tav>
                                        <p:tav tm="100000">
                                          <p:val>
                                            <p:strVal val="#ppt_w"/>
                                          </p:val>
                                        </p:tav>
                                      </p:tavLst>
                                    </p:anim>
                                    <p:anim calcmode="lin" valueType="num">
                                      <p:cBhvr>
                                        <p:cTn id="32" dur="500" fill="hold"/>
                                        <p:tgtEl>
                                          <p:spTgt spid="5">
                                            <p:graphicEl>
                                              <a:dgm id="{4D7B5A32-5EFF-4F1E-B703-4FDFCD6590C7}"/>
                                            </p:graphicEl>
                                          </p:spTgt>
                                        </p:tgtEl>
                                        <p:attrNameLst>
                                          <p:attrName>ppt_h</p:attrName>
                                        </p:attrNameLst>
                                      </p:cBhvr>
                                      <p:tavLst>
                                        <p:tav tm="0">
                                          <p:val>
                                            <p:fltVal val="0"/>
                                          </p:val>
                                        </p:tav>
                                        <p:tav tm="100000">
                                          <p:val>
                                            <p:strVal val="#ppt_h"/>
                                          </p:val>
                                        </p:tav>
                                      </p:tavLst>
                                    </p:anim>
                                    <p:animEffect transition="in" filter="fade">
                                      <p:cBhvr>
                                        <p:cTn id="33" dur="500"/>
                                        <p:tgtEl>
                                          <p:spTgt spid="5">
                                            <p:graphicEl>
                                              <a:dgm id="{4D7B5A32-5EFF-4F1E-B703-4FDFCD6590C7}"/>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5">
                                            <p:graphicEl>
                                              <a:dgm id="{4E76F620-CEFA-4382-A30D-379B129DD6AE}"/>
                                            </p:graphicEl>
                                          </p:spTgt>
                                        </p:tgtEl>
                                        <p:attrNameLst>
                                          <p:attrName>style.visibility</p:attrName>
                                        </p:attrNameLst>
                                      </p:cBhvr>
                                      <p:to>
                                        <p:strVal val="visible"/>
                                      </p:to>
                                    </p:set>
                                    <p:anim calcmode="lin" valueType="num">
                                      <p:cBhvr>
                                        <p:cTn id="38" dur="500" fill="hold"/>
                                        <p:tgtEl>
                                          <p:spTgt spid="5">
                                            <p:graphicEl>
                                              <a:dgm id="{4E76F620-CEFA-4382-A30D-379B129DD6AE}"/>
                                            </p:graphicEl>
                                          </p:spTgt>
                                        </p:tgtEl>
                                        <p:attrNameLst>
                                          <p:attrName>ppt_w</p:attrName>
                                        </p:attrNameLst>
                                      </p:cBhvr>
                                      <p:tavLst>
                                        <p:tav tm="0">
                                          <p:val>
                                            <p:fltVal val="0"/>
                                          </p:val>
                                        </p:tav>
                                        <p:tav tm="100000">
                                          <p:val>
                                            <p:strVal val="#ppt_w"/>
                                          </p:val>
                                        </p:tav>
                                      </p:tavLst>
                                    </p:anim>
                                    <p:anim calcmode="lin" valueType="num">
                                      <p:cBhvr>
                                        <p:cTn id="39" dur="500" fill="hold"/>
                                        <p:tgtEl>
                                          <p:spTgt spid="5">
                                            <p:graphicEl>
                                              <a:dgm id="{4E76F620-CEFA-4382-A30D-379B129DD6AE}"/>
                                            </p:graphicEl>
                                          </p:spTgt>
                                        </p:tgtEl>
                                        <p:attrNameLst>
                                          <p:attrName>ppt_h</p:attrName>
                                        </p:attrNameLst>
                                      </p:cBhvr>
                                      <p:tavLst>
                                        <p:tav tm="0">
                                          <p:val>
                                            <p:fltVal val="0"/>
                                          </p:val>
                                        </p:tav>
                                        <p:tav tm="100000">
                                          <p:val>
                                            <p:strVal val="#ppt_h"/>
                                          </p:val>
                                        </p:tav>
                                      </p:tavLst>
                                    </p:anim>
                                    <p:animEffect transition="in" filter="fade">
                                      <p:cBhvr>
                                        <p:cTn id="40" dur="500"/>
                                        <p:tgtEl>
                                          <p:spTgt spid="5">
                                            <p:graphicEl>
                                              <a:dgm id="{4E76F620-CEFA-4382-A30D-379B129DD6AE}"/>
                                            </p:graphicEl>
                                          </p:spTgt>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
                                            <p:graphicEl>
                                              <a:dgm id="{25011E33-9379-43F9-89D3-C1DD0A70A061}"/>
                                            </p:graphicEl>
                                          </p:spTgt>
                                        </p:tgtEl>
                                        <p:attrNameLst>
                                          <p:attrName>style.visibility</p:attrName>
                                        </p:attrNameLst>
                                      </p:cBhvr>
                                      <p:to>
                                        <p:strVal val="visible"/>
                                      </p:to>
                                    </p:set>
                                    <p:anim calcmode="lin" valueType="num">
                                      <p:cBhvr>
                                        <p:cTn id="43" dur="500" fill="hold"/>
                                        <p:tgtEl>
                                          <p:spTgt spid="5">
                                            <p:graphicEl>
                                              <a:dgm id="{25011E33-9379-43F9-89D3-C1DD0A70A061}"/>
                                            </p:graphicEl>
                                          </p:spTgt>
                                        </p:tgtEl>
                                        <p:attrNameLst>
                                          <p:attrName>ppt_w</p:attrName>
                                        </p:attrNameLst>
                                      </p:cBhvr>
                                      <p:tavLst>
                                        <p:tav tm="0">
                                          <p:val>
                                            <p:fltVal val="0"/>
                                          </p:val>
                                        </p:tav>
                                        <p:tav tm="100000">
                                          <p:val>
                                            <p:strVal val="#ppt_w"/>
                                          </p:val>
                                        </p:tav>
                                      </p:tavLst>
                                    </p:anim>
                                    <p:anim calcmode="lin" valueType="num">
                                      <p:cBhvr>
                                        <p:cTn id="44" dur="500" fill="hold"/>
                                        <p:tgtEl>
                                          <p:spTgt spid="5">
                                            <p:graphicEl>
                                              <a:dgm id="{25011E33-9379-43F9-89D3-C1DD0A70A061}"/>
                                            </p:graphicEl>
                                          </p:spTgt>
                                        </p:tgtEl>
                                        <p:attrNameLst>
                                          <p:attrName>ppt_h</p:attrName>
                                        </p:attrNameLst>
                                      </p:cBhvr>
                                      <p:tavLst>
                                        <p:tav tm="0">
                                          <p:val>
                                            <p:fltVal val="0"/>
                                          </p:val>
                                        </p:tav>
                                        <p:tav tm="100000">
                                          <p:val>
                                            <p:strVal val="#ppt_h"/>
                                          </p:val>
                                        </p:tav>
                                      </p:tavLst>
                                    </p:anim>
                                    <p:animEffect transition="in" filter="fade">
                                      <p:cBhvr>
                                        <p:cTn id="45" dur="500"/>
                                        <p:tgtEl>
                                          <p:spTgt spid="5">
                                            <p:graphicEl>
                                              <a:dgm id="{25011E33-9379-43F9-89D3-C1DD0A70A061}"/>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5">
                                            <p:graphicEl>
                                              <a:dgm id="{6727A1B3-8738-4F48-AC02-5255227079E1}"/>
                                            </p:graphicEl>
                                          </p:spTgt>
                                        </p:tgtEl>
                                        <p:attrNameLst>
                                          <p:attrName>style.visibility</p:attrName>
                                        </p:attrNameLst>
                                      </p:cBhvr>
                                      <p:to>
                                        <p:strVal val="visible"/>
                                      </p:to>
                                    </p:set>
                                    <p:anim calcmode="lin" valueType="num">
                                      <p:cBhvr>
                                        <p:cTn id="50" dur="500" fill="hold"/>
                                        <p:tgtEl>
                                          <p:spTgt spid="5">
                                            <p:graphicEl>
                                              <a:dgm id="{6727A1B3-8738-4F48-AC02-5255227079E1}"/>
                                            </p:graphicEl>
                                          </p:spTgt>
                                        </p:tgtEl>
                                        <p:attrNameLst>
                                          <p:attrName>ppt_w</p:attrName>
                                        </p:attrNameLst>
                                      </p:cBhvr>
                                      <p:tavLst>
                                        <p:tav tm="0">
                                          <p:val>
                                            <p:fltVal val="0"/>
                                          </p:val>
                                        </p:tav>
                                        <p:tav tm="100000">
                                          <p:val>
                                            <p:strVal val="#ppt_w"/>
                                          </p:val>
                                        </p:tav>
                                      </p:tavLst>
                                    </p:anim>
                                    <p:anim calcmode="lin" valueType="num">
                                      <p:cBhvr>
                                        <p:cTn id="51" dur="500" fill="hold"/>
                                        <p:tgtEl>
                                          <p:spTgt spid="5">
                                            <p:graphicEl>
                                              <a:dgm id="{6727A1B3-8738-4F48-AC02-5255227079E1}"/>
                                            </p:graphicEl>
                                          </p:spTgt>
                                        </p:tgtEl>
                                        <p:attrNameLst>
                                          <p:attrName>ppt_h</p:attrName>
                                        </p:attrNameLst>
                                      </p:cBhvr>
                                      <p:tavLst>
                                        <p:tav tm="0">
                                          <p:val>
                                            <p:fltVal val="0"/>
                                          </p:val>
                                        </p:tav>
                                        <p:tav tm="100000">
                                          <p:val>
                                            <p:strVal val="#ppt_h"/>
                                          </p:val>
                                        </p:tav>
                                      </p:tavLst>
                                    </p:anim>
                                    <p:animEffect transition="in" filter="fade">
                                      <p:cBhvr>
                                        <p:cTn id="52" dur="500"/>
                                        <p:tgtEl>
                                          <p:spTgt spid="5">
                                            <p:graphicEl>
                                              <a:dgm id="{6727A1B3-8738-4F48-AC02-5255227079E1}"/>
                                            </p:graphicEl>
                                          </p:spTgt>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5">
                                            <p:graphicEl>
                                              <a:dgm id="{330038F5-EDC3-42ED-8136-F051FE752754}"/>
                                            </p:graphicEl>
                                          </p:spTgt>
                                        </p:tgtEl>
                                        <p:attrNameLst>
                                          <p:attrName>style.visibility</p:attrName>
                                        </p:attrNameLst>
                                      </p:cBhvr>
                                      <p:to>
                                        <p:strVal val="visible"/>
                                      </p:to>
                                    </p:set>
                                    <p:anim calcmode="lin" valueType="num">
                                      <p:cBhvr>
                                        <p:cTn id="55" dur="500" fill="hold"/>
                                        <p:tgtEl>
                                          <p:spTgt spid="5">
                                            <p:graphicEl>
                                              <a:dgm id="{330038F5-EDC3-42ED-8136-F051FE752754}"/>
                                            </p:graphicEl>
                                          </p:spTgt>
                                        </p:tgtEl>
                                        <p:attrNameLst>
                                          <p:attrName>ppt_w</p:attrName>
                                        </p:attrNameLst>
                                      </p:cBhvr>
                                      <p:tavLst>
                                        <p:tav tm="0">
                                          <p:val>
                                            <p:fltVal val="0"/>
                                          </p:val>
                                        </p:tav>
                                        <p:tav tm="100000">
                                          <p:val>
                                            <p:strVal val="#ppt_w"/>
                                          </p:val>
                                        </p:tav>
                                      </p:tavLst>
                                    </p:anim>
                                    <p:anim calcmode="lin" valueType="num">
                                      <p:cBhvr>
                                        <p:cTn id="56" dur="500" fill="hold"/>
                                        <p:tgtEl>
                                          <p:spTgt spid="5">
                                            <p:graphicEl>
                                              <a:dgm id="{330038F5-EDC3-42ED-8136-F051FE752754}"/>
                                            </p:graphicEl>
                                          </p:spTgt>
                                        </p:tgtEl>
                                        <p:attrNameLst>
                                          <p:attrName>ppt_h</p:attrName>
                                        </p:attrNameLst>
                                      </p:cBhvr>
                                      <p:tavLst>
                                        <p:tav tm="0">
                                          <p:val>
                                            <p:fltVal val="0"/>
                                          </p:val>
                                        </p:tav>
                                        <p:tav tm="100000">
                                          <p:val>
                                            <p:strVal val="#ppt_h"/>
                                          </p:val>
                                        </p:tav>
                                      </p:tavLst>
                                    </p:anim>
                                    <p:animEffect transition="in" filter="fade">
                                      <p:cBhvr>
                                        <p:cTn id="57" dur="500"/>
                                        <p:tgtEl>
                                          <p:spTgt spid="5">
                                            <p:graphicEl>
                                              <a:dgm id="{330038F5-EDC3-42ED-8136-F051FE752754}"/>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5">
                                            <p:graphicEl>
                                              <a:dgm id="{5C1B7EF5-DE0E-47D8-A482-7882A74BDBB2}"/>
                                            </p:graphicEl>
                                          </p:spTgt>
                                        </p:tgtEl>
                                        <p:attrNameLst>
                                          <p:attrName>style.visibility</p:attrName>
                                        </p:attrNameLst>
                                      </p:cBhvr>
                                      <p:to>
                                        <p:strVal val="visible"/>
                                      </p:to>
                                    </p:set>
                                    <p:anim calcmode="lin" valueType="num">
                                      <p:cBhvr>
                                        <p:cTn id="62" dur="500" fill="hold"/>
                                        <p:tgtEl>
                                          <p:spTgt spid="5">
                                            <p:graphicEl>
                                              <a:dgm id="{5C1B7EF5-DE0E-47D8-A482-7882A74BDBB2}"/>
                                            </p:graphicEl>
                                          </p:spTgt>
                                        </p:tgtEl>
                                        <p:attrNameLst>
                                          <p:attrName>ppt_w</p:attrName>
                                        </p:attrNameLst>
                                      </p:cBhvr>
                                      <p:tavLst>
                                        <p:tav tm="0">
                                          <p:val>
                                            <p:fltVal val="0"/>
                                          </p:val>
                                        </p:tav>
                                        <p:tav tm="100000">
                                          <p:val>
                                            <p:strVal val="#ppt_w"/>
                                          </p:val>
                                        </p:tav>
                                      </p:tavLst>
                                    </p:anim>
                                    <p:anim calcmode="lin" valueType="num">
                                      <p:cBhvr>
                                        <p:cTn id="63" dur="500" fill="hold"/>
                                        <p:tgtEl>
                                          <p:spTgt spid="5">
                                            <p:graphicEl>
                                              <a:dgm id="{5C1B7EF5-DE0E-47D8-A482-7882A74BDBB2}"/>
                                            </p:graphicEl>
                                          </p:spTgt>
                                        </p:tgtEl>
                                        <p:attrNameLst>
                                          <p:attrName>ppt_h</p:attrName>
                                        </p:attrNameLst>
                                      </p:cBhvr>
                                      <p:tavLst>
                                        <p:tav tm="0">
                                          <p:val>
                                            <p:fltVal val="0"/>
                                          </p:val>
                                        </p:tav>
                                        <p:tav tm="100000">
                                          <p:val>
                                            <p:strVal val="#ppt_h"/>
                                          </p:val>
                                        </p:tav>
                                      </p:tavLst>
                                    </p:anim>
                                    <p:animEffect transition="in" filter="fade">
                                      <p:cBhvr>
                                        <p:cTn id="64" dur="500"/>
                                        <p:tgtEl>
                                          <p:spTgt spid="5">
                                            <p:graphicEl>
                                              <a:dgm id="{5C1B7EF5-DE0E-47D8-A482-7882A74BDBB2}"/>
                                            </p:graphicEl>
                                          </p:spTgt>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
                                            <p:graphicEl>
                                              <a:dgm id="{DC66EF41-2D14-4240-ADD8-E3A4D9353782}"/>
                                            </p:graphicEl>
                                          </p:spTgt>
                                        </p:tgtEl>
                                        <p:attrNameLst>
                                          <p:attrName>style.visibility</p:attrName>
                                        </p:attrNameLst>
                                      </p:cBhvr>
                                      <p:to>
                                        <p:strVal val="visible"/>
                                      </p:to>
                                    </p:set>
                                    <p:anim calcmode="lin" valueType="num">
                                      <p:cBhvr>
                                        <p:cTn id="67" dur="500" fill="hold"/>
                                        <p:tgtEl>
                                          <p:spTgt spid="5">
                                            <p:graphicEl>
                                              <a:dgm id="{DC66EF41-2D14-4240-ADD8-E3A4D9353782}"/>
                                            </p:graphicEl>
                                          </p:spTgt>
                                        </p:tgtEl>
                                        <p:attrNameLst>
                                          <p:attrName>ppt_w</p:attrName>
                                        </p:attrNameLst>
                                      </p:cBhvr>
                                      <p:tavLst>
                                        <p:tav tm="0">
                                          <p:val>
                                            <p:fltVal val="0"/>
                                          </p:val>
                                        </p:tav>
                                        <p:tav tm="100000">
                                          <p:val>
                                            <p:strVal val="#ppt_w"/>
                                          </p:val>
                                        </p:tav>
                                      </p:tavLst>
                                    </p:anim>
                                    <p:anim calcmode="lin" valueType="num">
                                      <p:cBhvr>
                                        <p:cTn id="68" dur="500" fill="hold"/>
                                        <p:tgtEl>
                                          <p:spTgt spid="5">
                                            <p:graphicEl>
                                              <a:dgm id="{DC66EF41-2D14-4240-ADD8-E3A4D9353782}"/>
                                            </p:graphicEl>
                                          </p:spTgt>
                                        </p:tgtEl>
                                        <p:attrNameLst>
                                          <p:attrName>ppt_h</p:attrName>
                                        </p:attrNameLst>
                                      </p:cBhvr>
                                      <p:tavLst>
                                        <p:tav tm="0">
                                          <p:val>
                                            <p:fltVal val="0"/>
                                          </p:val>
                                        </p:tav>
                                        <p:tav tm="100000">
                                          <p:val>
                                            <p:strVal val="#ppt_h"/>
                                          </p:val>
                                        </p:tav>
                                      </p:tavLst>
                                    </p:anim>
                                    <p:animEffect transition="in" filter="fade">
                                      <p:cBhvr>
                                        <p:cTn id="69" dur="500"/>
                                        <p:tgtEl>
                                          <p:spTgt spid="5">
                                            <p:graphicEl>
                                              <a:dgm id="{DC66EF41-2D14-4240-ADD8-E3A4D9353782}"/>
                                            </p:graphicEl>
                                          </p:spTgt>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5">
                                            <p:graphicEl>
                                              <a:dgm id="{F0B98C61-EC46-4701-AC94-3FBA84CB2A03}"/>
                                            </p:graphicEl>
                                          </p:spTgt>
                                        </p:tgtEl>
                                        <p:attrNameLst>
                                          <p:attrName>style.visibility</p:attrName>
                                        </p:attrNameLst>
                                      </p:cBhvr>
                                      <p:to>
                                        <p:strVal val="visible"/>
                                      </p:to>
                                    </p:set>
                                    <p:anim calcmode="lin" valueType="num">
                                      <p:cBhvr>
                                        <p:cTn id="72" dur="500" fill="hold"/>
                                        <p:tgtEl>
                                          <p:spTgt spid="5">
                                            <p:graphicEl>
                                              <a:dgm id="{F0B98C61-EC46-4701-AC94-3FBA84CB2A03}"/>
                                            </p:graphicEl>
                                          </p:spTgt>
                                        </p:tgtEl>
                                        <p:attrNameLst>
                                          <p:attrName>ppt_w</p:attrName>
                                        </p:attrNameLst>
                                      </p:cBhvr>
                                      <p:tavLst>
                                        <p:tav tm="0">
                                          <p:val>
                                            <p:fltVal val="0"/>
                                          </p:val>
                                        </p:tav>
                                        <p:tav tm="100000">
                                          <p:val>
                                            <p:strVal val="#ppt_w"/>
                                          </p:val>
                                        </p:tav>
                                      </p:tavLst>
                                    </p:anim>
                                    <p:anim calcmode="lin" valueType="num">
                                      <p:cBhvr>
                                        <p:cTn id="73" dur="500" fill="hold"/>
                                        <p:tgtEl>
                                          <p:spTgt spid="5">
                                            <p:graphicEl>
                                              <a:dgm id="{F0B98C61-EC46-4701-AC94-3FBA84CB2A03}"/>
                                            </p:graphicEl>
                                          </p:spTgt>
                                        </p:tgtEl>
                                        <p:attrNameLst>
                                          <p:attrName>ppt_h</p:attrName>
                                        </p:attrNameLst>
                                      </p:cBhvr>
                                      <p:tavLst>
                                        <p:tav tm="0">
                                          <p:val>
                                            <p:fltVal val="0"/>
                                          </p:val>
                                        </p:tav>
                                        <p:tav tm="100000">
                                          <p:val>
                                            <p:strVal val="#ppt_h"/>
                                          </p:val>
                                        </p:tav>
                                      </p:tavLst>
                                    </p:anim>
                                    <p:animEffect transition="in" filter="fade">
                                      <p:cBhvr>
                                        <p:cTn id="74" dur="500"/>
                                        <p:tgtEl>
                                          <p:spTgt spid="5">
                                            <p:graphicEl>
                                              <a:dgm id="{F0B98C61-EC46-4701-AC94-3FBA84CB2A0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Example</a:t>
            </a:r>
            <a:endParaRPr lang="zh-TW" altLang="en-US" dirty="0"/>
          </a:p>
        </p:txBody>
      </p:sp>
      <p:sp>
        <p:nvSpPr>
          <p:cNvPr id="3" name="內容版面配置區 2"/>
          <p:cNvSpPr>
            <a:spLocks noGrp="1"/>
          </p:cNvSpPr>
          <p:nvPr>
            <p:ph idx="1"/>
          </p:nvPr>
        </p:nvSpPr>
        <p:spPr/>
        <p:txBody>
          <a:bodyPr>
            <a:normAutofit fontScale="70000" lnSpcReduction="20000"/>
          </a:bodyPr>
          <a:lstStyle/>
          <a:p>
            <a:pPr marL="0" indent="0" algn="just">
              <a:lnSpc>
                <a:spcPct val="150000"/>
              </a:lnSpc>
              <a:spcAft>
                <a:spcPts val="0"/>
              </a:spcAft>
              <a:buNone/>
            </a:pPr>
            <a:r>
              <a:rPr lang="en-US" altLang="zh-TW" sz="3200" kern="100" spc="100" dirty="0">
                <a:latin typeface="Book Antiqua"/>
                <a:ea typeface="標楷體"/>
                <a:cs typeface="Times New Roman"/>
              </a:rPr>
              <a:t>IAS 28</a:t>
            </a:r>
            <a:r>
              <a:rPr lang="zh-TW" altLang="zh-TW" sz="3200" kern="100" spc="100" dirty="0">
                <a:latin typeface="Book Antiqua"/>
                <a:ea typeface="標楷體"/>
                <a:cs typeface="Times New Roman"/>
              </a:rPr>
              <a:t>「投資關聯企業及合資」之修訂</a:t>
            </a:r>
            <a:endParaRPr lang="zh-TW" altLang="zh-TW" sz="3200" kern="100" dirty="0">
              <a:latin typeface="Book Antiqua"/>
              <a:ea typeface="標楷體"/>
              <a:cs typeface="Times New Roman"/>
            </a:endParaRPr>
          </a:p>
          <a:p>
            <a:pPr marL="0" indent="0" algn="just">
              <a:lnSpc>
                <a:spcPct val="150000"/>
              </a:lnSpc>
              <a:spcAft>
                <a:spcPts val="0"/>
              </a:spcAft>
              <a:buNone/>
            </a:pPr>
            <a:r>
              <a:rPr lang="zh-TW" altLang="zh-TW" sz="3200" kern="100" spc="100" dirty="0" smtClean="0">
                <a:latin typeface="Book Antiqua"/>
                <a:ea typeface="標楷體"/>
                <a:cs typeface="Times New Roman"/>
              </a:rPr>
              <a:t>依</a:t>
            </a:r>
            <a:r>
              <a:rPr lang="zh-TW" altLang="zh-TW" sz="3200" kern="100" spc="100" dirty="0">
                <a:latin typeface="Book Antiqua"/>
                <a:ea typeface="標楷體"/>
                <a:cs typeface="Times New Roman"/>
              </a:rPr>
              <a:t>修訂之準則規定，合併公司僅將符合分類為待出售條件之投資關聯企業轉列為待出售，未分類為待出售之任何股權繼續採權益法。</a:t>
            </a:r>
            <a:r>
              <a:rPr lang="zh-TW" altLang="zh-TW" sz="3200" kern="100" spc="100" dirty="0">
                <a:solidFill>
                  <a:srgbClr val="000000"/>
                </a:solidFill>
                <a:latin typeface="Book Antiqua"/>
                <a:ea typeface="標楷體"/>
                <a:cs typeface="Times New Roman"/>
              </a:rPr>
              <a:t>適用該修訂前，當</a:t>
            </a:r>
            <a:r>
              <a:rPr lang="zh-TW" altLang="zh-TW" sz="3200" kern="100" spc="100" dirty="0">
                <a:latin typeface="Book Antiqua"/>
                <a:ea typeface="標楷體"/>
                <a:cs typeface="Times New Roman"/>
              </a:rPr>
              <a:t>投資關聯企業符合分類為待出售條件時，</a:t>
            </a:r>
            <a:r>
              <a:rPr lang="zh-TW" altLang="zh-TW" sz="3200" kern="100" spc="100" dirty="0">
                <a:solidFill>
                  <a:srgbClr val="000000"/>
                </a:solidFill>
                <a:latin typeface="Book Antiqua"/>
                <a:ea typeface="標楷體"/>
                <a:cs typeface="Times New Roman"/>
              </a:rPr>
              <a:t>合併公司係將</a:t>
            </a:r>
            <a:r>
              <a:rPr lang="zh-TW" altLang="zh-TW" sz="3200" kern="100" spc="100" dirty="0">
                <a:latin typeface="Book Antiqua"/>
                <a:ea typeface="標楷體"/>
                <a:cs typeface="Times New Roman"/>
              </a:rPr>
              <a:t>投資關聯企業全數轉列待出售，並全數停止採用權益法。</a:t>
            </a:r>
            <a:endParaRPr lang="zh-TW" altLang="zh-TW" sz="3200" kern="100" dirty="0">
              <a:latin typeface="Book Antiqua"/>
              <a:ea typeface="標楷體"/>
              <a:cs typeface="Times New Roman"/>
            </a:endParaRPr>
          </a:p>
          <a:p>
            <a:pPr marL="0" indent="0" algn="just">
              <a:lnSpc>
                <a:spcPct val="150000"/>
              </a:lnSpc>
              <a:spcAft>
                <a:spcPts val="0"/>
              </a:spcAft>
              <a:buNone/>
            </a:pPr>
            <a:r>
              <a:rPr lang="zh-TW" altLang="zh-TW" sz="3200" kern="100" spc="100" dirty="0" smtClean="0">
                <a:latin typeface="Book Antiqua"/>
                <a:ea typeface="標楷體"/>
                <a:cs typeface="Times New Roman"/>
              </a:rPr>
              <a:t>此外</a:t>
            </a:r>
            <a:r>
              <a:rPr lang="zh-TW" altLang="zh-TW" sz="3200" kern="100" spc="100" dirty="0">
                <a:latin typeface="Book Antiqua"/>
                <a:ea typeface="標楷體"/>
                <a:cs typeface="Times New Roman"/>
              </a:rPr>
              <a:t>，依照修訂之準則規定，當合併公司對關聯企業之部分投資係透過創業投資組織子公司持有時，透過創業投資組織子公司持有之股權係按透過損益按公允價值衡量，其餘非由創業投資組織子公司持有之股權係採權益法。</a:t>
            </a:r>
            <a:r>
              <a:rPr lang="zh-TW" altLang="zh-TW" sz="3200" kern="100" spc="100" dirty="0">
                <a:solidFill>
                  <a:srgbClr val="000000"/>
                </a:solidFill>
                <a:latin typeface="Book Antiqua"/>
                <a:ea typeface="標楷體"/>
                <a:cs typeface="Times New Roman"/>
              </a:rPr>
              <a:t>適用該修訂前，</a:t>
            </a:r>
            <a:r>
              <a:rPr lang="zh-TW" altLang="zh-TW" sz="3200" kern="100" spc="100" dirty="0">
                <a:latin typeface="Book Antiqua"/>
                <a:ea typeface="標楷體"/>
                <a:cs typeface="Times New Roman"/>
              </a:rPr>
              <a:t>合併公司對關聯企業之投資無論是否透過創業投資組織子公司持有，對關聯企業之全部持股係採權益法。</a:t>
            </a:r>
            <a:endParaRPr lang="zh-TW" altLang="zh-TW" sz="3200" kern="100" dirty="0">
              <a:latin typeface="Book Antiqua"/>
              <a:ea typeface="標楷體"/>
              <a:cs typeface="Times New Roman"/>
            </a:endParaRPr>
          </a:p>
          <a:p>
            <a:endParaRPr lang="zh-TW" altLang="en-US" dirty="0"/>
          </a:p>
        </p:txBody>
      </p:sp>
    </p:spTree>
    <p:extLst>
      <p:ext uri="{BB962C8B-B14F-4D97-AF65-F5344CB8AC3E}">
        <p14:creationId xmlns:p14="http://schemas.microsoft.com/office/powerpoint/2010/main" val="2130540706"/>
      </p:ext>
    </p:extLst>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b="1" dirty="0" smtClean="0"/>
              <a:t>IAS</a:t>
            </a:r>
            <a:r>
              <a:rPr lang="zh-TW" altLang="en-US" b="1" dirty="0" smtClean="0"/>
              <a:t> </a:t>
            </a:r>
            <a:r>
              <a:rPr lang="en-US" altLang="zh-TW" b="1" dirty="0" smtClean="0"/>
              <a:t>19</a:t>
            </a:r>
          </a:p>
        </p:txBody>
      </p:sp>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tint val="75000"/>
                  </a:prstClr>
                </a:solidFill>
              </a:rPr>
              <a:pPr>
                <a:defRPr/>
              </a:pPr>
              <a:t>57</a:t>
            </a:fld>
            <a:endParaRPr lang="en-US" altLang="zh-TW">
              <a:solidFill>
                <a:prstClr val="black">
                  <a:tint val="75000"/>
                </a:prstClr>
              </a:solidFill>
            </a:endParaRPr>
          </a:p>
        </p:txBody>
      </p:sp>
      <p:graphicFrame>
        <p:nvGraphicFramePr>
          <p:cNvPr id="5" name="內容版面配置區 4"/>
          <p:cNvGraphicFramePr>
            <a:graphicFrameLocks/>
          </p:cNvGraphicFramePr>
          <p:nvPr>
            <p:extLst>
              <p:ext uri="{D42A27DB-BD31-4B8C-83A1-F6EECF244321}">
                <p14:modId xmlns:p14="http://schemas.microsoft.com/office/powerpoint/2010/main" val="3404412006"/>
              </p:ext>
            </p:extLst>
          </p:nvPr>
        </p:nvGraphicFramePr>
        <p:xfrm>
          <a:off x="781523" y="1798763"/>
          <a:ext cx="8784976" cy="932879"/>
        </p:xfrm>
        <a:graphic>
          <a:graphicData uri="http://schemas.openxmlformats.org/drawingml/2006/table">
            <a:tbl>
              <a:tblPr firstRow="1" firstCol="1" lastRow="1" lastCol="1" bandRow="1" bandCol="1">
                <a:tableStyleId>{5C22544A-7EE6-4342-B048-85BDC9FD1C3A}</a:tableStyleId>
              </a:tblPr>
              <a:tblGrid>
                <a:gridCol w="2591843"/>
                <a:gridCol w="157374"/>
                <a:gridCol w="2204164"/>
                <a:gridCol w="157374"/>
                <a:gridCol w="1994947"/>
                <a:gridCol w="157374"/>
                <a:gridCol w="1521900"/>
              </a:tblGrid>
              <a:tr h="621919">
                <a:tc gridSpan="3">
                  <a:txBody>
                    <a:bodyPr/>
                    <a:lstStyle/>
                    <a:p>
                      <a:pPr marL="161925" indent="-161925" algn="dist">
                        <a:spcAft>
                          <a:spcPts val="0"/>
                        </a:spcAft>
                      </a:pPr>
                      <a:r>
                        <a:rPr lang="zh-TW" sz="2000" kern="100" dirty="0" smtClean="0">
                          <a:solidFill>
                            <a:schemeClr val="tx1"/>
                          </a:solidFill>
                          <a:effectLst/>
                          <a:latin typeface="微軟正黑體" pitchFamily="34" charset="-120"/>
                          <a:ea typeface="微軟正黑體" pitchFamily="34" charset="-120"/>
                        </a:rPr>
                        <a:t>新</a:t>
                      </a:r>
                      <a:r>
                        <a:rPr lang="zh-TW" sz="2000" kern="100" dirty="0">
                          <a:solidFill>
                            <a:schemeClr val="tx1"/>
                          </a:solidFill>
                          <a:effectLst/>
                          <a:latin typeface="微軟正黑體" pitchFamily="34" charset="-120"/>
                          <a:ea typeface="微軟正黑體" pitchFamily="34" charset="-120"/>
                        </a:rPr>
                        <a:t>／修正準則及解釋</a:t>
                      </a:r>
                    </a:p>
                    <a:p>
                      <a:pPr>
                        <a:spcAft>
                          <a:spcPts val="0"/>
                        </a:spcAft>
                      </a:pPr>
                      <a:r>
                        <a:rPr lang="en-US" sz="2000" kern="100" dirty="0">
                          <a:solidFill>
                            <a:schemeClr val="tx1"/>
                          </a:solidFill>
                          <a:effectLst/>
                          <a:latin typeface="微軟正黑體" pitchFamily="34" charset="-120"/>
                          <a:ea typeface="微軟正黑體" pitchFamily="34" charset="-120"/>
                        </a:rPr>
                        <a:t> </a:t>
                      </a: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c>
                  <a:txBody>
                    <a:bodyPr/>
                    <a:lstStyle/>
                    <a:p>
                      <a:pPr algn="dist">
                        <a:spcAft>
                          <a:spcPts val="0"/>
                        </a:spcAft>
                      </a:pPr>
                      <a:r>
                        <a:rPr lang="en-US" sz="2000" kern="100" dirty="0" smtClean="0">
                          <a:solidFill>
                            <a:schemeClr val="tx1"/>
                          </a:solidFill>
                          <a:effectLst/>
                          <a:latin typeface="微軟正黑體" pitchFamily="34" charset="-120"/>
                          <a:ea typeface="微軟正黑體" pitchFamily="34" charset="-120"/>
                        </a:rPr>
                        <a:t>IASB</a:t>
                      </a:r>
                      <a:r>
                        <a:rPr lang="zh-TW" sz="2000" kern="100" dirty="0">
                          <a:solidFill>
                            <a:schemeClr val="tx1"/>
                          </a:solidFill>
                          <a:effectLst/>
                          <a:latin typeface="微軟正黑體" pitchFamily="34" charset="-120"/>
                          <a:ea typeface="微軟正黑體" pitchFamily="34" charset="-120"/>
                        </a:rPr>
                        <a:t>發布之</a:t>
                      </a:r>
                      <a:r>
                        <a:rPr lang="zh-TW" sz="2000" kern="100" dirty="0" smtClean="0">
                          <a:solidFill>
                            <a:schemeClr val="tx1"/>
                          </a:solidFill>
                          <a:effectLst/>
                          <a:latin typeface="微軟正黑體" pitchFamily="34" charset="-120"/>
                          <a:ea typeface="微軟正黑體" pitchFamily="34" charset="-120"/>
                        </a:rPr>
                        <a:t>生效日</a:t>
                      </a: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tx2">
                        <a:lumMod val="20000"/>
                        <a:lumOff val="80000"/>
                      </a:schemeClr>
                    </a:solidFill>
                  </a:tcPr>
                </a:tc>
                <a:tc>
                  <a:txBody>
                    <a:bodyPr/>
                    <a:lstStyle/>
                    <a:p>
                      <a:pPr marL="161925" indent="-161925" algn="just">
                        <a:spcAft>
                          <a:spcPts val="0"/>
                        </a:spcAft>
                      </a:pPr>
                      <a:r>
                        <a:rPr lang="en-US" sz="2000" kern="100">
                          <a:solidFill>
                            <a:schemeClr val="tx1"/>
                          </a:solidFill>
                          <a:effectLst/>
                          <a:latin typeface="微軟正黑體" pitchFamily="34" charset="-120"/>
                          <a:ea typeface="微軟正黑體" pitchFamily="34" charset="-120"/>
                        </a:rPr>
                        <a:t> </a:t>
                      </a: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c>
                  <a:txBody>
                    <a:bodyPr/>
                    <a:lstStyle/>
                    <a:p>
                      <a:pPr algn="dist">
                        <a:spcAft>
                          <a:spcPts val="0"/>
                        </a:spcAft>
                      </a:pPr>
                      <a:r>
                        <a:rPr lang="en-US" sz="2000" kern="100" dirty="0">
                          <a:solidFill>
                            <a:schemeClr val="tx1"/>
                          </a:solidFill>
                          <a:effectLst/>
                          <a:latin typeface="微軟正黑體" pitchFamily="34" charset="-120"/>
                          <a:ea typeface="微軟正黑體" pitchFamily="34" charset="-120"/>
                        </a:rPr>
                        <a:t>IASB</a:t>
                      </a:r>
                      <a:r>
                        <a:rPr lang="zh-TW" sz="2000" kern="100" dirty="0">
                          <a:solidFill>
                            <a:schemeClr val="tx1"/>
                          </a:solidFill>
                          <a:effectLst/>
                          <a:latin typeface="微軟正黑體" pitchFamily="34" charset="-120"/>
                          <a:ea typeface="微軟正黑體" pitchFamily="34" charset="-120"/>
                        </a:rPr>
                        <a:t>發布日</a:t>
                      </a:r>
                      <a:r>
                        <a:rPr lang="en-US" sz="2000" kern="100" dirty="0">
                          <a:solidFill>
                            <a:schemeClr val="tx1"/>
                          </a:solidFill>
                          <a:effectLst/>
                          <a:latin typeface="微軟正黑體" pitchFamily="34" charset="-120"/>
                          <a:ea typeface="微軟正黑體" pitchFamily="34" charset="-120"/>
                        </a:rPr>
                        <a:t/>
                      </a:r>
                      <a:br>
                        <a:rPr lang="en-US" sz="2000" kern="100" dirty="0">
                          <a:solidFill>
                            <a:schemeClr val="tx1"/>
                          </a:solidFill>
                          <a:effectLst/>
                          <a:latin typeface="微軟正黑體" pitchFamily="34" charset="-120"/>
                          <a:ea typeface="微軟正黑體" pitchFamily="34" charset="-120"/>
                        </a:rPr>
                      </a:b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nchor="ctr">
                    <a:solidFill>
                      <a:schemeClr val="tx2">
                        <a:lumMod val="20000"/>
                        <a:lumOff val="80000"/>
                      </a:schemeClr>
                    </a:solidFill>
                  </a:tcPr>
                </a:tc>
              </a:tr>
              <a:tr h="310960">
                <a:tc>
                  <a:txBody>
                    <a:bodyPr/>
                    <a:lstStyle/>
                    <a:p>
                      <a:pPr marL="161925" indent="-161925" algn="just">
                        <a:spcAft>
                          <a:spcPts val="0"/>
                        </a:spcAft>
                      </a:pPr>
                      <a:r>
                        <a:rPr lang="zh-TW" altLang="zh-TW" sz="2000" b="1" u="sng" kern="1200" dirty="0" smtClean="0">
                          <a:solidFill>
                            <a:schemeClr val="tx1"/>
                          </a:solidFill>
                          <a:effectLst/>
                          <a:latin typeface="微軟正黑體" pitchFamily="34" charset="-120"/>
                          <a:ea typeface="微軟正黑體" pitchFamily="34" charset="-120"/>
                          <a:cs typeface="+mn-cs"/>
                        </a:rPr>
                        <a:t>金管會尚未認可</a:t>
                      </a: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61925" indent="-161925" algn="just">
                        <a:spcAft>
                          <a:spcPts val="0"/>
                        </a:spcAft>
                      </a:pPr>
                      <a:endParaRPr lang="zh-TW" sz="2000" kern="10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c>
                  <a:txBody>
                    <a:bodyPr/>
                    <a:lstStyle/>
                    <a:p>
                      <a:pPr marL="144145" indent="-144145" algn="just">
                        <a:spcAft>
                          <a:spcPts val="0"/>
                        </a:spcAft>
                      </a:pPr>
                      <a:endParaRPr lang="zh-TW" sz="2000" kern="100" dirty="0">
                        <a:solidFill>
                          <a:schemeClr val="tx1"/>
                        </a:solidFill>
                        <a:effectLst/>
                        <a:latin typeface="微軟正黑體" pitchFamily="34" charset="-120"/>
                        <a:ea typeface="微軟正黑體" pitchFamily="34" charset="-120"/>
                        <a:cs typeface="Times New Roman"/>
                      </a:endParaRPr>
                    </a:p>
                  </a:txBody>
                  <a:tcPr marL="17780" marR="17780" marT="0" marB="0">
                    <a:solidFill>
                      <a:schemeClr val="bg1">
                        <a:lumMod val="95000"/>
                      </a:schemeClr>
                    </a:solid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3012302578"/>
              </p:ext>
            </p:extLst>
          </p:nvPr>
        </p:nvGraphicFramePr>
        <p:xfrm>
          <a:off x="853530" y="2950890"/>
          <a:ext cx="8928982" cy="365760"/>
        </p:xfrm>
        <a:graphic>
          <a:graphicData uri="http://schemas.openxmlformats.org/drawingml/2006/table">
            <a:tbl>
              <a:tblPr firstRow="1" firstCol="1" lastRow="1" lastCol="1" bandRow="1" bandCol="1"/>
              <a:tblGrid>
                <a:gridCol w="2582306"/>
                <a:gridCol w="161277"/>
                <a:gridCol w="2258808"/>
                <a:gridCol w="161277"/>
                <a:gridCol w="1821096"/>
                <a:gridCol w="144016"/>
                <a:gridCol w="1800202"/>
              </a:tblGrid>
              <a:tr h="243840">
                <a:tc>
                  <a:txBody>
                    <a:bodyPr/>
                    <a:lstStyle/>
                    <a:p>
                      <a:pPr marL="161925" indent="-161925" algn="just">
                        <a:spcAft>
                          <a:spcPts val="0"/>
                        </a:spcAft>
                      </a:pPr>
                      <a:r>
                        <a:rPr lang="en-US" sz="2400" kern="100" dirty="0" smtClean="0">
                          <a:effectLst/>
                          <a:latin typeface="微軟正黑體" pitchFamily="34" charset="-120"/>
                          <a:ea typeface="微軟正黑體" pitchFamily="34" charset="-120"/>
                          <a:cs typeface="Times New Roman"/>
                        </a:rPr>
                        <a:t>I</a:t>
                      </a:r>
                      <a:r>
                        <a:rPr lang="en-US" altLang="zh-TW" sz="2400" kern="100" dirty="0" smtClean="0">
                          <a:effectLst/>
                          <a:latin typeface="微軟正黑體" pitchFamily="34" charset="-120"/>
                          <a:ea typeface="微軟正黑體" pitchFamily="34" charset="-120"/>
                          <a:cs typeface="Times New Roman"/>
                        </a:rPr>
                        <a:t>AS</a:t>
                      </a:r>
                      <a:r>
                        <a:rPr lang="zh-TW" altLang="en-US" sz="2400" kern="100" baseline="0" dirty="0" smtClean="0">
                          <a:effectLst/>
                          <a:latin typeface="微軟正黑體" pitchFamily="34" charset="-120"/>
                          <a:ea typeface="微軟正黑體" pitchFamily="34" charset="-120"/>
                          <a:cs typeface="Times New Roman"/>
                        </a:rPr>
                        <a:t> </a:t>
                      </a:r>
                      <a:r>
                        <a:rPr lang="en-US" altLang="zh-TW" sz="2400" kern="100" baseline="0" dirty="0" smtClean="0">
                          <a:effectLst/>
                          <a:latin typeface="微軟正黑體" pitchFamily="34" charset="-120"/>
                          <a:ea typeface="微軟正黑體" pitchFamily="34" charset="-120"/>
                          <a:cs typeface="Times New Roman"/>
                        </a:rPr>
                        <a:t>19</a:t>
                      </a:r>
                      <a:r>
                        <a:rPr lang="zh-TW" altLang="en-US" sz="2400" kern="100" baseline="0" dirty="0" smtClean="0">
                          <a:effectLst/>
                          <a:latin typeface="微軟正黑體" pitchFamily="34" charset="-120"/>
                          <a:ea typeface="微軟正黑體" pitchFamily="34" charset="-120"/>
                          <a:cs typeface="Times New Roman"/>
                        </a:rPr>
                        <a:t>之修正</a:t>
                      </a:r>
                      <a:endParaRPr lang="zh-TW" sz="2400" kern="100" dirty="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2400" kern="100">
                          <a:effectLst/>
                          <a:latin typeface="微軟正黑體" pitchFamily="34" charset="-120"/>
                          <a:ea typeface="微軟正黑體" pitchFamily="34" charset="-120"/>
                          <a:cs typeface="Times New Roman"/>
                        </a:rPr>
                        <a:t> </a:t>
                      </a:r>
                      <a:endParaRPr lang="zh-TW" sz="24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zh-TW" sz="2400" kern="100" dirty="0" smtClean="0">
                          <a:effectLst/>
                          <a:latin typeface="微軟正黑體" pitchFamily="34" charset="-120"/>
                          <a:ea typeface="微軟正黑體" pitchFamily="34" charset="-120"/>
                          <a:cs typeface="Times New Roman"/>
                        </a:rPr>
                        <a:t>「</a:t>
                      </a:r>
                      <a:r>
                        <a:rPr lang="zh-TW" altLang="en-US" sz="2400" kern="100" dirty="0" smtClean="0">
                          <a:effectLst/>
                          <a:latin typeface="微軟正黑體" pitchFamily="34" charset="-120"/>
                          <a:ea typeface="微軟正黑體" pitchFamily="34" charset="-120"/>
                          <a:cs typeface="Times New Roman"/>
                        </a:rPr>
                        <a:t>員工福利</a:t>
                      </a:r>
                      <a:r>
                        <a:rPr lang="zh-TW" sz="2400" kern="100" dirty="0" smtClean="0">
                          <a:effectLst/>
                          <a:latin typeface="微軟正黑體" pitchFamily="34" charset="-120"/>
                          <a:ea typeface="微軟正黑體" pitchFamily="34" charset="-120"/>
                          <a:cs typeface="Times New Roman"/>
                        </a:rPr>
                        <a:t>」</a:t>
                      </a:r>
                      <a:endParaRPr lang="zh-TW" sz="2400" kern="100" dirty="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2400" kern="100">
                          <a:effectLst/>
                          <a:latin typeface="微軟正黑體" pitchFamily="34" charset="-120"/>
                          <a:ea typeface="微軟正黑體" pitchFamily="34" charset="-120"/>
                          <a:cs typeface="Times New Roman"/>
                        </a:rPr>
                        <a:t> </a:t>
                      </a:r>
                      <a:endParaRPr lang="zh-TW" sz="24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2400" kern="100">
                          <a:effectLst/>
                          <a:latin typeface="微軟正黑體" pitchFamily="34" charset="-120"/>
                          <a:ea typeface="微軟正黑體" pitchFamily="34" charset="-120"/>
                          <a:cs typeface="Times New Roman"/>
                        </a:rPr>
                        <a:t>2013.1.1</a:t>
                      </a:r>
                      <a:endParaRPr lang="zh-TW" sz="24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61925" indent="-161925" algn="just">
                        <a:spcAft>
                          <a:spcPts val="0"/>
                        </a:spcAft>
                      </a:pPr>
                      <a:r>
                        <a:rPr lang="en-US" sz="2400" kern="100">
                          <a:effectLst/>
                          <a:latin typeface="微軟正黑體" pitchFamily="34" charset="-120"/>
                          <a:ea typeface="微軟正黑體" pitchFamily="34" charset="-120"/>
                          <a:cs typeface="Times New Roman"/>
                        </a:rPr>
                        <a:t> </a:t>
                      </a:r>
                      <a:endParaRPr lang="zh-TW" sz="2400" kern="100">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tcPr>
                </a:tc>
                <a:tc>
                  <a:txBody>
                    <a:bodyPr/>
                    <a:lstStyle/>
                    <a:p>
                      <a:pPr marL="144145" indent="-144145" algn="just">
                        <a:spcAft>
                          <a:spcPts val="0"/>
                        </a:spcAft>
                      </a:pPr>
                      <a:r>
                        <a:rPr lang="en-US" sz="2400" kern="0" dirty="0" smtClean="0">
                          <a:solidFill>
                            <a:schemeClr val="tx1"/>
                          </a:solidFill>
                          <a:effectLst/>
                          <a:latin typeface="微軟正黑體" pitchFamily="34" charset="-120"/>
                          <a:ea typeface="微軟正黑體" pitchFamily="34" charset="-120"/>
                          <a:cs typeface="Calibri"/>
                        </a:rPr>
                        <a:t>2011.0</a:t>
                      </a:r>
                      <a:r>
                        <a:rPr lang="en-US" altLang="zh-TW" sz="2400" kern="0" dirty="0" smtClean="0">
                          <a:solidFill>
                            <a:schemeClr val="tx1"/>
                          </a:solidFill>
                          <a:effectLst/>
                          <a:latin typeface="微軟正黑體" pitchFamily="34" charset="-120"/>
                          <a:ea typeface="微軟正黑體" pitchFamily="34" charset="-120"/>
                          <a:cs typeface="Calibri"/>
                        </a:rPr>
                        <a:t>6</a:t>
                      </a:r>
                      <a:r>
                        <a:rPr lang="en-US" sz="2400" kern="0" dirty="0" smtClean="0">
                          <a:solidFill>
                            <a:schemeClr val="tx1"/>
                          </a:solidFill>
                          <a:effectLst/>
                          <a:latin typeface="微軟正黑體" pitchFamily="34" charset="-120"/>
                          <a:ea typeface="微軟正黑體" pitchFamily="34" charset="-120"/>
                          <a:cs typeface="Calibri"/>
                        </a:rPr>
                        <a:t>.1</a:t>
                      </a:r>
                      <a:r>
                        <a:rPr lang="en-US" altLang="zh-TW" sz="2400" kern="0" dirty="0" smtClean="0">
                          <a:solidFill>
                            <a:schemeClr val="tx1"/>
                          </a:solidFill>
                          <a:effectLst/>
                          <a:latin typeface="微軟正黑體" pitchFamily="34" charset="-120"/>
                          <a:ea typeface="微軟正黑體" pitchFamily="34" charset="-120"/>
                          <a:cs typeface="Calibri"/>
                        </a:rPr>
                        <a:t>6</a:t>
                      </a:r>
                      <a:endParaRPr lang="zh-TW" sz="2400" kern="100" dirty="0">
                        <a:solidFill>
                          <a:schemeClr val="tx1"/>
                        </a:solidFill>
                        <a:effectLst/>
                        <a:latin typeface="微軟正黑體" pitchFamily="34" charset="-120"/>
                        <a:ea typeface="微軟正黑體" pitchFamily="34" charset="-120"/>
                        <a:cs typeface="Times New Roman"/>
                      </a:endParaRPr>
                    </a:p>
                  </a:txBody>
                  <a:tcPr marL="17780" marR="17780" marT="0" marB="0">
                    <a:lnL>
                      <a:noFill/>
                    </a:lnL>
                    <a:lnR>
                      <a:noFill/>
                    </a:lnR>
                    <a:lnT>
                      <a:noFill/>
                    </a:lnT>
                    <a:lnB>
                      <a:noFill/>
                    </a:lnB>
                    <a:solidFill>
                      <a:schemeClr val="bg1"/>
                    </a:solidFill>
                  </a:tcPr>
                </a:tc>
              </a:tr>
            </a:tbl>
          </a:graphicData>
        </a:graphic>
      </p:graphicFrame>
    </p:spTree>
    <p:extLst>
      <p:ext uri="{BB962C8B-B14F-4D97-AF65-F5344CB8AC3E}">
        <p14:creationId xmlns:p14="http://schemas.microsoft.com/office/powerpoint/2010/main" val="39545675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449265" y="396877"/>
            <a:ext cx="9266237" cy="7143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1019118" rtl="0" eaLnBrk="0" fontAlgn="base" hangingPunct="0">
              <a:lnSpc>
                <a:spcPts val="3400"/>
              </a:lnSpc>
              <a:spcBef>
                <a:spcPct val="0"/>
              </a:spcBef>
              <a:spcAft>
                <a:spcPct val="0"/>
              </a:spcAft>
              <a:defRPr sz="2600" b="1" kern="1200" baseline="0">
                <a:solidFill>
                  <a:schemeClr val="tx2"/>
                </a:solidFill>
                <a:latin typeface="+mj-lt"/>
                <a:ea typeface="+mj-ea"/>
                <a:cs typeface="Times New Roman" pitchFamily="18" charset="0"/>
              </a:defRPr>
            </a:lvl1pPr>
            <a:lvl2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2pPr>
            <a:lvl3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3pPr>
            <a:lvl4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4pPr>
            <a:lvl5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5pPr>
            <a:lvl6pPr marL="457174" algn="l" rtl="0" fontAlgn="base">
              <a:spcBef>
                <a:spcPct val="0"/>
              </a:spcBef>
              <a:spcAft>
                <a:spcPct val="0"/>
              </a:spcAft>
              <a:defRPr sz="2400" b="1">
                <a:solidFill>
                  <a:schemeClr val="accent1"/>
                </a:solidFill>
                <a:latin typeface="Arial" charset="0"/>
              </a:defRPr>
            </a:lvl6pPr>
            <a:lvl7pPr marL="914349" algn="l" rtl="0" fontAlgn="base">
              <a:spcBef>
                <a:spcPct val="0"/>
              </a:spcBef>
              <a:spcAft>
                <a:spcPct val="0"/>
              </a:spcAft>
              <a:defRPr sz="2400" b="1">
                <a:solidFill>
                  <a:schemeClr val="accent1"/>
                </a:solidFill>
                <a:latin typeface="Arial" charset="0"/>
              </a:defRPr>
            </a:lvl7pPr>
            <a:lvl8pPr marL="1371523" algn="l" rtl="0" fontAlgn="base">
              <a:spcBef>
                <a:spcPct val="0"/>
              </a:spcBef>
              <a:spcAft>
                <a:spcPct val="0"/>
              </a:spcAft>
              <a:defRPr sz="2400" b="1">
                <a:solidFill>
                  <a:schemeClr val="accent1"/>
                </a:solidFill>
                <a:latin typeface="Arial" charset="0"/>
              </a:defRPr>
            </a:lvl8pPr>
            <a:lvl9pPr marL="1828698" algn="l" rtl="0" fontAlgn="base">
              <a:spcBef>
                <a:spcPct val="0"/>
              </a:spcBef>
              <a:spcAft>
                <a:spcPct val="0"/>
              </a:spcAft>
              <a:defRPr sz="2400" b="1">
                <a:solidFill>
                  <a:schemeClr val="accent1"/>
                </a:solidFill>
                <a:latin typeface="Arial" charset="0"/>
              </a:defRPr>
            </a:lvl9pPr>
          </a:lstStyle>
          <a:p>
            <a:pPr>
              <a:defRPr/>
            </a:pPr>
            <a:r>
              <a:rPr kumimoji="0" lang="zh-TW" altLang="en-US" sz="3200" dirty="0" smtClean="0">
                <a:solidFill>
                  <a:srgbClr val="002776"/>
                </a:solidFill>
                <a:latin typeface="Arial"/>
                <a:ea typeface="標楷體" pitchFamily="65" charset="-120"/>
              </a:rPr>
              <a:t>退職</a:t>
            </a:r>
            <a:r>
              <a:rPr kumimoji="0" lang="zh-TW" altLang="en-US" sz="3200" dirty="0">
                <a:solidFill>
                  <a:srgbClr val="002776"/>
                </a:solidFill>
                <a:latin typeface="Arial"/>
                <a:ea typeface="標楷體" pitchFamily="65" charset="-120"/>
              </a:rPr>
              <a:t>後</a:t>
            </a:r>
            <a:r>
              <a:rPr kumimoji="0" lang="zh-TW" altLang="en-US" sz="3200" dirty="0" smtClean="0">
                <a:solidFill>
                  <a:srgbClr val="002776"/>
                </a:solidFill>
                <a:latin typeface="Arial"/>
                <a:ea typeface="標楷體" pitchFamily="65" charset="-120"/>
              </a:rPr>
              <a:t>確定給付計畫之重大修訂</a:t>
            </a:r>
            <a:r>
              <a:rPr kumimoji="0" lang="en-US" altLang="zh-TW" sz="3200" dirty="0" smtClean="0">
                <a:solidFill>
                  <a:srgbClr val="002776"/>
                </a:solidFill>
                <a:latin typeface="Arial"/>
                <a:ea typeface="標楷體" pitchFamily="65" charset="-120"/>
              </a:rPr>
              <a:t> </a:t>
            </a:r>
            <a:endParaRPr kumimoji="0" lang="en-US" sz="3200" dirty="0">
              <a:solidFill>
                <a:srgbClr val="002776"/>
              </a:solidFill>
              <a:latin typeface="Arial"/>
              <a:ea typeface="標楷體" pitchFamily="65" charset="-120"/>
            </a:endParaRPr>
          </a:p>
        </p:txBody>
      </p:sp>
      <p:sp>
        <p:nvSpPr>
          <p:cNvPr id="6" name="Content Placeholder 2"/>
          <p:cNvSpPr txBox="1">
            <a:spLocks/>
          </p:cNvSpPr>
          <p:nvPr/>
        </p:nvSpPr>
        <p:spPr bwMode="auto">
          <a:xfrm>
            <a:off x="444277" y="2086794"/>
            <a:ext cx="9266237" cy="47525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82588" indent="-382588" algn="l" defTabSz="1019175" rtl="0" eaLnBrk="0" fontAlgn="base" hangingPunct="0">
              <a:spcBef>
                <a:spcPts val="600"/>
              </a:spcBef>
              <a:spcAft>
                <a:spcPts val="600"/>
              </a:spcAft>
              <a:buFont typeface="Arial" pitchFamily="34" charset="0"/>
              <a:defRPr lang="en-US" sz="2400" kern="1200" dirty="0">
                <a:solidFill>
                  <a:schemeClr val="tx2"/>
                </a:solidFill>
                <a:latin typeface="+mn-lt"/>
                <a:ea typeface="+mn-ea"/>
                <a:cs typeface="+mn-cs"/>
              </a:defRPr>
            </a:lvl1pPr>
            <a:lvl2pPr marL="203200" indent="-203200" algn="l" defTabSz="1019175" rtl="0" eaLnBrk="0" fontAlgn="base" hangingPunct="0">
              <a:spcBef>
                <a:spcPts val="600"/>
              </a:spcBef>
              <a:spcAft>
                <a:spcPts val="600"/>
              </a:spcAft>
              <a:buFont typeface="Arial" pitchFamily="34" charset="0"/>
              <a:buChar char="•"/>
              <a:defRPr lang="en-US" sz="2000" kern="1200" dirty="0">
                <a:solidFill>
                  <a:schemeClr val="tx2"/>
                </a:solidFill>
                <a:latin typeface="+mn-lt"/>
                <a:ea typeface="+mj-ea"/>
                <a:cs typeface="+mj-cs"/>
              </a:defRPr>
            </a:lvl2pPr>
            <a:lvl3pPr marL="398463" indent="-195263" algn="l" defTabSz="1019175" rtl="0" eaLnBrk="0" fontAlgn="base" hangingPunct="0">
              <a:spcBef>
                <a:spcPts val="600"/>
              </a:spcBef>
              <a:spcAft>
                <a:spcPts val="600"/>
              </a:spcAft>
              <a:buFont typeface="Arial" pitchFamily="34" charset="0"/>
              <a:buChar char="‒"/>
              <a:defRPr lang="en-US" kern="1200" dirty="0">
                <a:solidFill>
                  <a:schemeClr val="tx2"/>
                </a:solidFill>
                <a:latin typeface="+mn-lt"/>
                <a:ea typeface="+mj-ea"/>
                <a:cs typeface="+mj-cs"/>
              </a:defRPr>
            </a:lvl3pPr>
            <a:lvl4pPr marL="601663" indent="-203200" algn="l" defTabSz="1019175" rtl="0" eaLnBrk="0" fontAlgn="base" hangingPunct="0">
              <a:spcBef>
                <a:spcPts val="600"/>
              </a:spcBef>
              <a:spcAft>
                <a:spcPts val="600"/>
              </a:spcAft>
              <a:buFont typeface="Arial" pitchFamily="34" charset="0"/>
              <a:buChar char="•"/>
              <a:defRPr lang="en-US" sz="1600" kern="1200" dirty="0">
                <a:solidFill>
                  <a:schemeClr val="tx2"/>
                </a:solidFill>
                <a:latin typeface="+mn-lt"/>
                <a:ea typeface="+mj-ea"/>
                <a:cs typeface="+mj-cs"/>
              </a:defRPr>
            </a:lvl4pPr>
            <a:lvl5pPr marL="793750" indent="-192088" algn="l" defTabSz="1019175" rtl="0" eaLnBrk="0" fontAlgn="base" hangingPunct="0">
              <a:spcBef>
                <a:spcPts val="600"/>
              </a:spcBef>
              <a:spcAft>
                <a:spcPts val="600"/>
              </a:spcAft>
              <a:buFont typeface="Arial" pitchFamily="34" charset="0"/>
              <a:buChar char="‒"/>
              <a:defRPr lang="en-GB" sz="1400" kern="1200" dirty="0">
                <a:solidFill>
                  <a:schemeClr val="tx2"/>
                </a:solidFill>
                <a:latin typeface="+mn-lt"/>
                <a:ea typeface="+mj-ea"/>
                <a:cs typeface="+mj-cs"/>
              </a:defRPr>
            </a:lvl5pPr>
            <a:lvl6pPr marL="895350" indent="-182563" algn="l" defTabSz="914400"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9500" indent="-184150"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2538" indent="-173038"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5100" indent="-182563"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a:lstStyle>
          <a:p>
            <a:pPr lvl="1"/>
            <a:r>
              <a:rPr kumimoji="0" lang="zh-TW" altLang="en-US" sz="2800" b="1" smtClean="0">
                <a:solidFill>
                  <a:srgbClr val="002776"/>
                </a:solidFill>
                <a:latin typeface="Calibri" pitchFamily="34" charset="0"/>
                <a:ea typeface="標楷體" pitchFamily="65" charset="-120"/>
              </a:rPr>
              <a:t>消除以緩衝區法認列精算損益之選項</a:t>
            </a:r>
            <a:endParaRPr kumimoji="0" altLang="zh-TW" sz="2800" b="1" smtClean="0">
              <a:solidFill>
                <a:srgbClr val="002776"/>
              </a:solidFill>
              <a:latin typeface="Calibri" pitchFamily="34" charset="0"/>
              <a:ea typeface="標楷體" pitchFamily="65" charset="-120"/>
            </a:endParaRPr>
          </a:p>
          <a:p>
            <a:pPr lvl="1"/>
            <a:r>
              <a:rPr kumimoji="0" lang="zh-TW" altLang="en-US" sz="2800" b="1" smtClean="0">
                <a:solidFill>
                  <a:srgbClr val="002776"/>
                </a:solidFill>
                <a:latin typeface="Calibri" pitchFamily="34" charset="0"/>
                <a:ea typeface="標楷體" pitchFamily="65" charset="-120"/>
              </a:rPr>
              <a:t>引進表達</a:t>
            </a:r>
            <a:r>
              <a:rPr kumimoji="0" lang="zh-TW" altLang="en-US" sz="2800" b="1" smtClean="0">
                <a:solidFill>
                  <a:srgbClr val="002776"/>
                </a:solidFill>
                <a:latin typeface="新細明體"/>
                <a:ea typeface="新細明體"/>
              </a:rPr>
              <a:t>「</a:t>
            </a:r>
            <a:r>
              <a:rPr kumimoji="0" lang="zh-TW" altLang="en-US" sz="2800" b="1" smtClean="0">
                <a:solidFill>
                  <a:srgbClr val="002776"/>
                </a:solidFill>
                <a:latin typeface="Calibri" pitchFamily="34" charset="0"/>
                <a:ea typeface="標楷體" pitchFamily="65" charset="-120"/>
              </a:rPr>
              <a:t>確定給付義務</a:t>
            </a:r>
            <a:r>
              <a:rPr kumimoji="0" lang="zh-TW" altLang="en-US" sz="2800" b="1" smtClean="0">
                <a:solidFill>
                  <a:srgbClr val="002776"/>
                </a:solidFill>
                <a:latin typeface="新細明體"/>
                <a:ea typeface="新細明體"/>
              </a:rPr>
              <a:t>」</a:t>
            </a:r>
            <a:r>
              <a:rPr kumimoji="0" lang="zh-TW" altLang="en-US" sz="2800" b="1" smtClean="0">
                <a:solidFill>
                  <a:srgbClr val="002776"/>
                </a:solidFill>
                <a:latin typeface="Calibri" pitchFamily="34" charset="0"/>
                <a:ea typeface="標楷體" pitchFamily="65" charset="-120"/>
              </a:rPr>
              <a:t>及</a:t>
            </a:r>
            <a:r>
              <a:rPr kumimoji="0" lang="zh-TW" altLang="en-US" sz="2800" b="1" smtClean="0">
                <a:solidFill>
                  <a:srgbClr val="002776"/>
                </a:solidFill>
                <a:latin typeface="新細明體"/>
                <a:ea typeface="新細明體"/>
              </a:rPr>
              <a:t>「</a:t>
            </a:r>
            <a:r>
              <a:rPr kumimoji="0" lang="zh-TW" altLang="en-US" sz="2800" b="1" smtClean="0">
                <a:solidFill>
                  <a:srgbClr val="002776"/>
                </a:solidFill>
                <a:latin typeface="Calibri" pitchFamily="34" charset="0"/>
                <a:ea typeface="標楷體" pitchFamily="65" charset="-120"/>
              </a:rPr>
              <a:t>計畫資產</a:t>
            </a:r>
            <a:r>
              <a:rPr kumimoji="0" lang="zh-TW" altLang="en-US" sz="2800" b="1" smtClean="0">
                <a:solidFill>
                  <a:srgbClr val="002776"/>
                </a:solidFill>
                <a:latin typeface="新細明體"/>
                <a:ea typeface="新細明體"/>
              </a:rPr>
              <a:t>」</a:t>
            </a:r>
            <a:r>
              <a:rPr kumimoji="0" lang="zh-TW" altLang="en-US" sz="2800" b="1" smtClean="0">
                <a:solidFill>
                  <a:srgbClr val="002776"/>
                </a:solidFill>
                <a:latin typeface="Calibri" pitchFamily="34" charset="0"/>
                <a:ea typeface="標楷體" pitchFamily="65" charset="-120"/>
              </a:rPr>
              <a:t>變動之新方法</a:t>
            </a:r>
            <a:endParaRPr kumimoji="0" altLang="zh-TW" sz="2800" b="1" smtClean="0">
              <a:solidFill>
                <a:srgbClr val="002776"/>
              </a:solidFill>
              <a:latin typeface="Calibri" pitchFamily="34" charset="0"/>
              <a:ea typeface="標楷體" pitchFamily="65" charset="-120"/>
            </a:endParaRPr>
          </a:p>
          <a:p>
            <a:pPr lvl="1"/>
            <a:r>
              <a:rPr kumimoji="0" lang="zh-TW" altLang="en-US" sz="2800" b="1">
                <a:solidFill>
                  <a:srgbClr val="002776"/>
                </a:solidFill>
                <a:latin typeface="Calibri" pitchFamily="34" charset="0"/>
                <a:ea typeface="標楷體" pitchFamily="65" charset="-120"/>
              </a:rPr>
              <a:t>改變揭露</a:t>
            </a:r>
            <a:r>
              <a:rPr kumimoji="0" lang="zh-TW" altLang="en-US" sz="2800" b="1" smtClean="0">
                <a:solidFill>
                  <a:srgbClr val="002776"/>
                </a:solidFill>
                <a:latin typeface="Calibri" pitchFamily="34" charset="0"/>
                <a:ea typeface="標楷體" pitchFamily="65" charset="-120"/>
              </a:rPr>
              <a:t>規定以增進揭露之</a:t>
            </a:r>
            <a:r>
              <a:rPr kumimoji="0" lang="zh-TW" altLang="en-US" sz="2800" b="1" smtClean="0">
                <a:solidFill>
                  <a:srgbClr val="002776"/>
                </a:solidFill>
                <a:latin typeface="新細明體"/>
                <a:ea typeface="新細明體"/>
              </a:rPr>
              <a:t>「</a:t>
            </a:r>
            <a:r>
              <a:rPr kumimoji="0" lang="zh-TW" altLang="en-US" sz="2800" b="1" smtClean="0">
                <a:solidFill>
                  <a:srgbClr val="002776"/>
                </a:solidFill>
                <a:latin typeface="Calibri" pitchFamily="34" charset="0"/>
                <a:ea typeface="標楷體" pitchFamily="65" charset="-120"/>
              </a:rPr>
              <a:t>可</a:t>
            </a:r>
            <a:r>
              <a:rPr kumimoji="0" lang="zh-TW" altLang="en-US" sz="2800" b="1">
                <a:solidFill>
                  <a:srgbClr val="002776"/>
                </a:solidFill>
                <a:latin typeface="Calibri" pitchFamily="34" charset="0"/>
                <a:ea typeface="標楷體" pitchFamily="65" charset="-120"/>
              </a:rPr>
              <a:t>了解</a:t>
            </a:r>
            <a:r>
              <a:rPr kumimoji="0" lang="zh-TW" altLang="en-US" sz="2800" b="1" smtClean="0">
                <a:solidFill>
                  <a:srgbClr val="002776"/>
                </a:solidFill>
                <a:latin typeface="Calibri" pitchFamily="34" charset="0"/>
                <a:ea typeface="標楷體" pitchFamily="65" charset="-120"/>
              </a:rPr>
              <a:t>性</a:t>
            </a:r>
            <a:r>
              <a:rPr kumimoji="0" lang="zh-TW" altLang="en-US" sz="2800" b="1" smtClean="0">
                <a:solidFill>
                  <a:srgbClr val="002776"/>
                </a:solidFill>
                <a:latin typeface="新細明體"/>
                <a:ea typeface="新細明體"/>
              </a:rPr>
              <a:t>」</a:t>
            </a:r>
            <a:r>
              <a:rPr kumimoji="0" lang="zh-TW" altLang="en-US" sz="2800" b="1" smtClean="0">
                <a:solidFill>
                  <a:srgbClr val="002776"/>
                </a:solidFill>
                <a:latin typeface="Calibri" pitchFamily="34" charset="0"/>
                <a:ea typeface="標楷體" pitchFamily="65" charset="-120"/>
              </a:rPr>
              <a:t>及</a:t>
            </a:r>
            <a:r>
              <a:rPr kumimoji="0" lang="zh-TW" altLang="en-US" sz="2800" b="1" smtClean="0">
                <a:solidFill>
                  <a:srgbClr val="002776"/>
                </a:solidFill>
                <a:latin typeface="新細明體"/>
                <a:ea typeface="新細明體"/>
              </a:rPr>
              <a:t>「</a:t>
            </a:r>
            <a:r>
              <a:rPr kumimoji="0" lang="zh-TW" altLang="en-US" sz="2800" b="1" smtClean="0">
                <a:solidFill>
                  <a:srgbClr val="002776"/>
                </a:solidFill>
                <a:latin typeface="Calibri" pitchFamily="34" charset="0"/>
                <a:ea typeface="標楷體" pitchFamily="65" charset="-120"/>
              </a:rPr>
              <a:t>有用性</a:t>
            </a:r>
            <a:r>
              <a:rPr kumimoji="0" lang="zh-TW" altLang="en-US" sz="2800" b="1" smtClean="0">
                <a:solidFill>
                  <a:srgbClr val="002776"/>
                </a:solidFill>
                <a:latin typeface="新細明體"/>
                <a:ea typeface="新細明體"/>
              </a:rPr>
              <a:t>」</a:t>
            </a:r>
            <a:endParaRPr kumimoji="0" sz="2800" b="1">
              <a:solidFill>
                <a:srgbClr val="002776"/>
              </a:solidFill>
              <a:latin typeface="Calibri" pitchFamily="34" charset="0"/>
            </a:endParaRPr>
          </a:p>
        </p:txBody>
      </p:sp>
    </p:spTree>
    <p:custDataLst>
      <p:tags r:id="rId1"/>
    </p:custDataLst>
    <p:extLst>
      <p:ext uri="{BB962C8B-B14F-4D97-AF65-F5344CB8AC3E}">
        <p14:creationId xmlns:p14="http://schemas.microsoft.com/office/powerpoint/2010/main" val="5954065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z="3200" dirty="0">
                <a:solidFill>
                  <a:schemeClr val="accent1"/>
                </a:solidFill>
                <a:latin typeface="+mn-lt"/>
                <a:ea typeface="標楷體" pitchFamily="65" charset="-120"/>
                <a:cs typeface="+mj-cs"/>
              </a:rPr>
              <a:t>精算損益之認列</a:t>
            </a:r>
            <a:endParaRPr lang="en-GB" sz="3200" dirty="0">
              <a:solidFill>
                <a:schemeClr val="accent1"/>
              </a:solidFill>
              <a:latin typeface="+mn-lt"/>
              <a:ea typeface="標楷體" pitchFamily="65" charset="-120"/>
              <a:cs typeface="+mj-cs"/>
            </a:endParaRPr>
          </a:p>
        </p:txBody>
      </p:sp>
      <p:sp>
        <p:nvSpPr>
          <p:cNvPr id="4" name="Slide Number Placeholder 3"/>
          <p:cNvSpPr>
            <a:spLocks noGrp="1"/>
          </p:cNvSpPr>
          <p:nvPr>
            <p:ph type="sldNum" sz="quarter" idx="10"/>
          </p:nvPr>
        </p:nvSpPr>
        <p:spPr/>
        <p:txBody>
          <a:bodyPr/>
          <a:lstStyle/>
          <a:p>
            <a:pPr>
              <a:defRPr/>
            </a:pPr>
            <a:r>
              <a:rPr lang="en-US" dirty="0" smtClean="0"/>
              <a:t>Slide </a:t>
            </a:r>
            <a:fld id="{53AA7C6E-AABC-49EC-96F7-04F048E5AE5D}" type="slidenum">
              <a:rPr lang="en-US" smtClean="0"/>
              <a:pPr>
                <a:defRPr/>
              </a:pPr>
              <a:t>59</a:t>
            </a:fld>
            <a:endParaRPr lang="en-US" dirty="0"/>
          </a:p>
        </p:txBody>
      </p:sp>
      <p:sp>
        <p:nvSpPr>
          <p:cNvPr id="5" name="Text Placeholder 9"/>
          <p:cNvSpPr txBox="1">
            <a:spLocks/>
          </p:cNvSpPr>
          <p:nvPr/>
        </p:nvSpPr>
        <p:spPr>
          <a:xfrm>
            <a:off x="414340" y="779465"/>
            <a:ext cx="8329612" cy="369332"/>
          </a:xfrm>
          <a:prstGeom prst="rect">
            <a:avLst/>
          </a:prstGeom>
        </p:spPr>
        <p:txBody>
          <a:bodyPr lIns="91436" tIns="45718" rIns="91436" bIns="45718"/>
          <a:lstStyle>
            <a:lvl1pPr marL="382588" indent="-382588" algn="l" defTabSz="1019175" rtl="0" eaLnBrk="0" fontAlgn="base" hangingPunct="0">
              <a:spcBef>
                <a:spcPts val="600"/>
              </a:spcBef>
              <a:spcAft>
                <a:spcPts val="600"/>
              </a:spcAft>
              <a:buFont typeface="Arial" pitchFamily="34" charset="0"/>
              <a:defRPr lang="en-US" sz="2400" kern="1200" dirty="0">
                <a:solidFill>
                  <a:schemeClr val="tx2"/>
                </a:solidFill>
                <a:latin typeface="+mn-lt"/>
                <a:ea typeface="+mn-ea"/>
                <a:cs typeface="+mn-cs"/>
              </a:defRPr>
            </a:lvl1pPr>
            <a:lvl2pPr marL="203200" indent="-203200" algn="l" defTabSz="1019175" rtl="0" eaLnBrk="0" fontAlgn="base" hangingPunct="0">
              <a:spcBef>
                <a:spcPts val="600"/>
              </a:spcBef>
              <a:spcAft>
                <a:spcPts val="600"/>
              </a:spcAft>
              <a:buFont typeface="Arial" pitchFamily="34" charset="0"/>
              <a:buChar char="•"/>
              <a:defRPr lang="en-US" sz="2000" kern="1200" dirty="0">
                <a:solidFill>
                  <a:schemeClr val="tx2"/>
                </a:solidFill>
                <a:latin typeface="+mn-lt"/>
                <a:ea typeface="+mj-ea"/>
                <a:cs typeface="+mj-cs"/>
              </a:defRPr>
            </a:lvl2pPr>
            <a:lvl3pPr marL="398463" indent="-195263" algn="l" defTabSz="1019175" rtl="0" eaLnBrk="0" fontAlgn="base" hangingPunct="0">
              <a:spcBef>
                <a:spcPts val="600"/>
              </a:spcBef>
              <a:spcAft>
                <a:spcPts val="600"/>
              </a:spcAft>
              <a:buFont typeface="Arial" pitchFamily="34" charset="0"/>
              <a:buChar char="‒"/>
              <a:defRPr lang="en-US" kern="1200" dirty="0">
                <a:solidFill>
                  <a:schemeClr val="tx2"/>
                </a:solidFill>
                <a:latin typeface="+mn-lt"/>
                <a:ea typeface="+mj-ea"/>
                <a:cs typeface="+mj-cs"/>
              </a:defRPr>
            </a:lvl3pPr>
            <a:lvl4pPr marL="601663" indent="-203200" algn="l" defTabSz="1019175" rtl="0" eaLnBrk="0" fontAlgn="base" hangingPunct="0">
              <a:spcBef>
                <a:spcPts val="600"/>
              </a:spcBef>
              <a:spcAft>
                <a:spcPts val="600"/>
              </a:spcAft>
              <a:buFont typeface="Arial" pitchFamily="34" charset="0"/>
              <a:buChar char="•"/>
              <a:defRPr lang="en-US" sz="1600" kern="1200" dirty="0">
                <a:solidFill>
                  <a:schemeClr val="tx2"/>
                </a:solidFill>
                <a:latin typeface="+mn-lt"/>
                <a:ea typeface="+mj-ea"/>
                <a:cs typeface="+mj-cs"/>
              </a:defRPr>
            </a:lvl4pPr>
            <a:lvl5pPr marL="793750" indent="-192088" algn="l" defTabSz="1019175" rtl="0" eaLnBrk="0" fontAlgn="base" hangingPunct="0">
              <a:spcBef>
                <a:spcPts val="600"/>
              </a:spcBef>
              <a:spcAft>
                <a:spcPts val="600"/>
              </a:spcAft>
              <a:buFont typeface="Arial" pitchFamily="34" charset="0"/>
              <a:buChar char="‒"/>
              <a:defRPr lang="en-GB" sz="1400" kern="1200" dirty="0">
                <a:solidFill>
                  <a:schemeClr val="tx2"/>
                </a:solidFill>
                <a:latin typeface="+mn-lt"/>
                <a:ea typeface="+mj-ea"/>
                <a:cs typeface="+mj-cs"/>
              </a:defRPr>
            </a:lvl5pPr>
            <a:lvl6pPr marL="895350" indent="-182563" algn="l" defTabSz="914400"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9500" indent="-184150"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2538" indent="-173038"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5100" indent="-182563"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a:lstStyle>
          <a:p>
            <a:pPr marL="0" indent="0">
              <a:defRPr/>
            </a:pPr>
            <a:r>
              <a:rPr kumimoji="0" altLang="zh-TW" b="1" smtClean="0">
                <a:solidFill>
                  <a:srgbClr val="002776"/>
                </a:solidFill>
                <a:ea typeface="標楷體" pitchFamily="65" charset="-120"/>
              </a:rPr>
              <a:t>(</a:t>
            </a:r>
            <a:r>
              <a:rPr kumimoji="0" lang="zh-TW" altLang="en-US" b="1" smtClean="0">
                <a:solidFill>
                  <a:srgbClr val="002776"/>
                </a:solidFill>
                <a:ea typeface="標楷體" pitchFamily="65" charset="-120"/>
              </a:rPr>
              <a:t>修訂前後版本之比較</a:t>
            </a:r>
            <a:r>
              <a:rPr kumimoji="0" altLang="zh-TW" b="1" smtClean="0">
                <a:solidFill>
                  <a:srgbClr val="002776"/>
                </a:solidFill>
                <a:ea typeface="標楷體" pitchFamily="65" charset="-120"/>
              </a:rPr>
              <a:t>)</a:t>
            </a:r>
            <a:endParaRPr kumimoji="0" b="1">
              <a:solidFill>
                <a:srgbClr val="002776"/>
              </a:solidFill>
              <a:ea typeface="標楷體" pitchFamily="65" charset="-120"/>
            </a:endParaRPr>
          </a:p>
        </p:txBody>
      </p:sp>
      <p:grpSp>
        <p:nvGrpSpPr>
          <p:cNvPr id="3" name="Group 2"/>
          <p:cNvGrpSpPr/>
          <p:nvPr/>
        </p:nvGrpSpPr>
        <p:grpSpPr>
          <a:xfrm>
            <a:off x="349474" y="1672417"/>
            <a:ext cx="8698670" cy="4822352"/>
            <a:chOff x="-168212" y="1672417"/>
            <a:chExt cx="8698670" cy="4822352"/>
          </a:xfrm>
        </p:grpSpPr>
        <p:sp>
          <p:nvSpPr>
            <p:cNvPr id="7" name="Rectangle 6"/>
            <p:cNvSpPr/>
            <p:nvPr/>
          </p:nvSpPr>
          <p:spPr>
            <a:xfrm>
              <a:off x="1672407" y="2243922"/>
              <a:ext cx="2214579" cy="20717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kumimoji="0" lang="zh-TW" altLang="en-US" sz="2400" b="1" dirty="0">
                  <a:solidFill>
                    <a:srgbClr val="FFFFFF"/>
                  </a:solidFill>
                  <a:latin typeface="標楷體" pitchFamily="65" charset="-120"/>
                  <a:ea typeface="標楷體" pitchFamily="65" charset="-120"/>
                </a:rPr>
                <a:t>精算</a:t>
              </a:r>
              <a:r>
                <a:rPr kumimoji="0" lang="zh-TW" altLang="en-US" sz="2400" b="1" dirty="0" smtClean="0">
                  <a:solidFill>
                    <a:srgbClr val="FFFFFF"/>
                  </a:solidFill>
                  <a:latin typeface="標楷體" pitchFamily="65" charset="-120"/>
                  <a:ea typeface="標楷體" pitchFamily="65" charset="-120"/>
                </a:rPr>
                <a:t>損益</a:t>
              </a:r>
              <a:endParaRPr kumimoji="0" lang="en-US" altLang="zh-TW" sz="2400" b="1" dirty="0" smtClean="0">
                <a:solidFill>
                  <a:srgbClr val="FFFFFF"/>
                </a:solidFill>
                <a:latin typeface="標楷體" pitchFamily="65" charset="-120"/>
                <a:ea typeface="標楷體" pitchFamily="65" charset="-120"/>
              </a:endParaRPr>
            </a:p>
            <a:p>
              <a:pPr algn="ctr"/>
              <a:r>
                <a:rPr kumimoji="0" lang="zh-TW" altLang="en-US" sz="2400" b="1" dirty="0" smtClean="0">
                  <a:solidFill>
                    <a:srgbClr val="FFFFFF"/>
                  </a:solidFill>
                  <a:latin typeface="標楷體" pitchFamily="65" charset="-120"/>
                  <a:ea typeface="標楷體" pitchFamily="65" charset="-120"/>
                </a:rPr>
                <a:t>之</a:t>
              </a:r>
              <a:r>
                <a:rPr kumimoji="0" lang="zh-TW" altLang="en-US" sz="2400" b="1" dirty="0">
                  <a:solidFill>
                    <a:srgbClr val="FFFFFF"/>
                  </a:solidFill>
                  <a:latin typeface="標楷體" pitchFamily="65" charset="-120"/>
                  <a:ea typeface="標楷體" pitchFamily="65" charset="-120"/>
                </a:rPr>
                <a:t>認列</a:t>
              </a:r>
              <a:endParaRPr kumimoji="0" lang="en-GB" sz="2400" b="1" dirty="0">
                <a:solidFill>
                  <a:srgbClr val="FFFFFF"/>
                </a:solidFill>
                <a:latin typeface="標楷體" pitchFamily="65" charset="-120"/>
                <a:ea typeface="標楷體" pitchFamily="65" charset="-120"/>
              </a:endParaRPr>
            </a:p>
          </p:txBody>
        </p:sp>
        <p:sp>
          <p:nvSpPr>
            <p:cNvPr id="8" name="Rectangle 7"/>
            <p:cNvSpPr/>
            <p:nvPr/>
          </p:nvSpPr>
          <p:spPr>
            <a:xfrm>
              <a:off x="6315879" y="2243922"/>
              <a:ext cx="2214579" cy="20717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kumimoji="0" lang="zh-TW" altLang="en-US" sz="2400" b="1" dirty="0">
                  <a:solidFill>
                    <a:srgbClr val="FFFFFF"/>
                  </a:solidFill>
                  <a:latin typeface="標楷體" pitchFamily="65" charset="-120"/>
                  <a:ea typeface="標楷體" pitchFamily="65" charset="-120"/>
                </a:rPr>
                <a:t>精算</a:t>
              </a:r>
              <a:r>
                <a:rPr kumimoji="0" lang="zh-TW" altLang="en-US" sz="2400" b="1" dirty="0" smtClean="0">
                  <a:solidFill>
                    <a:srgbClr val="FFFFFF"/>
                  </a:solidFill>
                  <a:latin typeface="標楷體" pitchFamily="65" charset="-120"/>
                  <a:ea typeface="標楷體" pitchFamily="65" charset="-120"/>
                </a:rPr>
                <a:t>損益</a:t>
              </a:r>
              <a:endParaRPr kumimoji="0" lang="en-US" altLang="zh-TW" sz="2400" b="1" dirty="0" smtClean="0">
                <a:solidFill>
                  <a:srgbClr val="FFFFFF"/>
                </a:solidFill>
                <a:latin typeface="標楷體" pitchFamily="65" charset="-120"/>
                <a:ea typeface="標楷體" pitchFamily="65" charset="-120"/>
              </a:endParaRPr>
            </a:p>
            <a:p>
              <a:pPr algn="ctr"/>
              <a:r>
                <a:rPr kumimoji="0" lang="zh-TW" altLang="en-US" sz="2400" b="1" dirty="0" smtClean="0">
                  <a:solidFill>
                    <a:srgbClr val="FFFFFF"/>
                  </a:solidFill>
                  <a:latin typeface="標楷體" pitchFamily="65" charset="-120"/>
                  <a:ea typeface="標楷體" pitchFamily="65" charset="-120"/>
                </a:rPr>
                <a:t>之</a:t>
              </a:r>
              <a:r>
                <a:rPr kumimoji="0" lang="zh-TW" altLang="en-US" sz="2400" b="1" dirty="0">
                  <a:solidFill>
                    <a:srgbClr val="FFFFFF"/>
                  </a:solidFill>
                  <a:latin typeface="標楷體" pitchFamily="65" charset="-120"/>
                  <a:ea typeface="標楷體" pitchFamily="65" charset="-120"/>
                </a:rPr>
                <a:t>認列</a:t>
              </a:r>
              <a:endParaRPr kumimoji="0" lang="en-GB" sz="2400" b="1" dirty="0">
                <a:solidFill>
                  <a:srgbClr val="FFFFFF"/>
                </a:solidFill>
                <a:latin typeface="標楷體" pitchFamily="65" charset="-120"/>
                <a:ea typeface="標楷體" pitchFamily="65" charset="-120"/>
              </a:endParaRPr>
            </a:p>
          </p:txBody>
        </p:sp>
        <p:sp>
          <p:nvSpPr>
            <p:cNvPr id="12" name="Down Arrow 11"/>
            <p:cNvSpPr/>
            <p:nvPr/>
          </p:nvSpPr>
          <p:spPr>
            <a:xfrm>
              <a:off x="2386789" y="4558076"/>
              <a:ext cx="642943" cy="928693"/>
            </a:xfrm>
            <a:prstGeom prst="downArrow">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kumimoji="0" lang="en-GB" dirty="0">
                <a:solidFill>
                  <a:srgbClr val="FFFFFF"/>
                </a:solidFill>
              </a:endParaRPr>
            </a:p>
          </p:txBody>
        </p:sp>
        <p:sp>
          <p:nvSpPr>
            <p:cNvPr id="13" name="Rectangle 12"/>
            <p:cNvSpPr/>
            <p:nvPr/>
          </p:nvSpPr>
          <p:spPr>
            <a:xfrm>
              <a:off x="1672407" y="1672417"/>
              <a:ext cx="2214579" cy="50006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kumimoji="0" lang="en-US" altLang="zh-TW" sz="2400" b="1" dirty="0" smtClean="0">
                  <a:solidFill>
                    <a:srgbClr val="002776"/>
                  </a:solidFill>
                  <a:latin typeface="Calibri" pitchFamily="34" charset="0"/>
                  <a:ea typeface="標楷體" pitchFamily="65" charset="-120"/>
                </a:rPr>
                <a:t>IAS 19(1998)</a:t>
              </a:r>
              <a:endParaRPr kumimoji="0" lang="en-GB" sz="2400" b="1" dirty="0">
                <a:solidFill>
                  <a:srgbClr val="002776"/>
                </a:solidFill>
                <a:latin typeface="Calibri" pitchFamily="34" charset="0"/>
                <a:ea typeface="標楷體" pitchFamily="65" charset="-120"/>
              </a:endParaRPr>
            </a:p>
          </p:txBody>
        </p:sp>
        <p:sp>
          <p:nvSpPr>
            <p:cNvPr id="14" name="Rectangle 13"/>
            <p:cNvSpPr/>
            <p:nvPr/>
          </p:nvSpPr>
          <p:spPr>
            <a:xfrm>
              <a:off x="6315879" y="1672417"/>
              <a:ext cx="2214579" cy="50006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kumimoji="0" lang="en-US" altLang="zh-TW" sz="2400" b="1" dirty="0">
                  <a:solidFill>
                    <a:srgbClr val="002776"/>
                  </a:solidFill>
                  <a:latin typeface="Calibri" pitchFamily="34" charset="0"/>
                  <a:ea typeface="標楷體" pitchFamily="65" charset="-120"/>
                </a:rPr>
                <a:t>IAS 19(2011)</a:t>
              </a:r>
              <a:endParaRPr kumimoji="0" lang="en-GB" sz="2400" b="1" dirty="0">
                <a:solidFill>
                  <a:srgbClr val="002776"/>
                </a:solidFill>
                <a:latin typeface="Calibri" pitchFamily="34" charset="0"/>
                <a:ea typeface="標楷體" pitchFamily="65" charset="-120"/>
              </a:endParaRPr>
            </a:p>
          </p:txBody>
        </p:sp>
        <p:sp>
          <p:nvSpPr>
            <p:cNvPr id="15" name="Down Arrow 14"/>
            <p:cNvSpPr/>
            <p:nvPr/>
          </p:nvSpPr>
          <p:spPr>
            <a:xfrm rot="18580316">
              <a:off x="3601347" y="4398571"/>
              <a:ext cx="642943" cy="928693"/>
            </a:xfrm>
            <a:prstGeom prst="downArrow">
              <a:avLst>
                <a:gd name="adj1" fmla="val 50000"/>
                <a:gd name="adj2" fmla="val 40247"/>
              </a:avLst>
            </a:prstGeom>
            <a:solidFill>
              <a:srgbClr val="92D4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kumimoji="0" lang="en-GB" dirty="0">
                <a:solidFill>
                  <a:srgbClr val="002776"/>
                </a:solidFill>
              </a:endParaRPr>
            </a:p>
          </p:txBody>
        </p:sp>
        <p:sp>
          <p:nvSpPr>
            <p:cNvPr id="16" name="Down Arrow 15"/>
            <p:cNvSpPr/>
            <p:nvPr/>
          </p:nvSpPr>
          <p:spPr>
            <a:xfrm rot="18241101">
              <a:off x="1299181" y="4468047"/>
              <a:ext cx="642942" cy="928695"/>
            </a:xfrm>
            <a:prstGeom prst="downArrow">
              <a:avLst/>
            </a:prstGeom>
            <a:solidFill>
              <a:srgbClr val="00A1DE"/>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kumimoji="0" lang="en-GB" dirty="0">
                <a:solidFill>
                  <a:srgbClr val="FFFFFF"/>
                </a:solidFill>
              </a:endParaRPr>
            </a:p>
          </p:txBody>
        </p:sp>
        <p:sp>
          <p:nvSpPr>
            <p:cNvPr id="18" name="Oval 17"/>
            <p:cNvSpPr/>
            <p:nvPr/>
          </p:nvSpPr>
          <p:spPr>
            <a:xfrm>
              <a:off x="3864460" y="5327154"/>
              <a:ext cx="2016000" cy="1008000"/>
            </a:xfrm>
            <a:prstGeom prst="ellipse">
              <a:avLst/>
            </a:prstGeom>
            <a:solidFill>
              <a:srgbClr val="92D4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kumimoji="0" lang="zh-TW" altLang="en-US" sz="1800" b="1" dirty="0" smtClean="0">
                  <a:solidFill>
                    <a:srgbClr val="002776"/>
                  </a:solidFill>
                  <a:latin typeface="標楷體" pitchFamily="65" charset="-120"/>
                  <a:ea typeface="標楷體" pitchFamily="65" charset="-120"/>
                </a:rPr>
                <a:t>採用緩衝區法予以遞延</a:t>
              </a:r>
              <a:endParaRPr kumimoji="0" lang="en-GB" sz="1800" b="1" dirty="0">
                <a:solidFill>
                  <a:srgbClr val="002776"/>
                </a:solidFill>
              </a:endParaRPr>
            </a:p>
          </p:txBody>
        </p:sp>
        <p:sp>
          <p:nvSpPr>
            <p:cNvPr id="20" name="Oval 19"/>
            <p:cNvSpPr/>
            <p:nvPr/>
          </p:nvSpPr>
          <p:spPr>
            <a:xfrm>
              <a:off x="-168212" y="5327266"/>
              <a:ext cx="2016000" cy="1008000"/>
            </a:xfrm>
            <a:prstGeom prst="ellipse">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kumimoji="0" lang="zh-TW" altLang="en-US" b="1" dirty="0" smtClean="0">
                  <a:solidFill>
                    <a:srgbClr val="FFFFFF"/>
                  </a:solidFill>
                  <a:latin typeface="標楷體" pitchFamily="65" charset="-120"/>
                  <a:ea typeface="標楷體" pitchFamily="65" charset="-120"/>
                </a:rPr>
                <a:t>透過損益立即認列 </a:t>
              </a:r>
              <a:endParaRPr kumimoji="0" lang="en-GB" b="1" dirty="0">
                <a:solidFill>
                  <a:srgbClr val="FFFFFF"/>
                </a:solidFill>
              </a:endParaRPr>
            </a:p>
          </p:txBody>
        </p:sp>
        <p:sp>
          <p:nvSpPr>
            <p:cNvPr id="21" name="Oval 20"/>
            <p:cNvSpPr/>
            <p:nvPr/>
          </p:nvSpPr>
          <p:spPr>
            <a:xfrm>
              <a:off x="1834332" y="5486769"/>
              <a:ext cx="2016000" cy="1008000"/>
            </a:xfrm>
            <a:prstGeom prst="ellipse">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kumimoji="0" lang="zh-TW" altLang="en-US" sz="1800" b="1" dirty="0" smtClean="0">
                  <a:solidFill>
                    <a:srgbClr val="FFFFFF"/>
                  </a:solidFill>
                  <a:latin typeface="標楷體" pitchFamily="65" charset="-120"/>
                  <a:ea typeface="標楷體" pitchFamily="65" charset="-120"/>
                </a:rPr>
                <a:t>透過其他綜合損益</a:t>
              </a:r>
              <a:r>
                <a:rPr kumimoji="0" lang="en-US" altLang="zh-TW" sz="1800" b="1" dirty="0" smtClean="0">
                  <a:solidFill>
                    <a:srgbClr val="FFFFFF"/>
                  </a:solidFill>
                  <a:latin typeface="Calibri" pitchFamily="34" charset="0"/>
                  <a:ea typeface="標楷體" pitchFamily="65" charset="-120"/>
                </a:rPr>
                <a:t>(OCI)</a:t>
              </a:r>
              <a:r>
                <a:rPr kumimoji="0" lang="zh-TW" altLang="en-US" sz="1800" b="1" dirty="0" smtClean="0">
                  <a:solidFill>
                    <a:srgbClr val="FFFFFF"/>
                  </a:solidFill>
                  <a:latin typeface="標楷體" pitchFamily="65" charset="-120"/>
                  <a:ea typeface="標楷體" pitchFamily="65" charset="-120"/>
                </a:rPr>
                <a:t>立即認列</a:t>
              </a:r>
              <a:endParaRPr kumimoji="0" lang="en-GB" sz="1800" b="1" dirty="0">
                <a:solidFill>
                  <a:srgbClr val="FFFFFF"/>
                </a:solidFill>
              </a:endParaRPr>
            </a:p>
          </p:txBody>
        </p:sp>
        <p:sp>
          <p:nvSpPr>
            <p:cNvPr id="22" name="Down Arrow 21"/>
            <p:cNvSpPr/>
            <p:nvPr/>
          </p:nvSpPr>
          <p:spPr>
            <a:xfrm>
              <a:off x="7173135" y="4529936"/>
              <a:ext cx="642943" cy="928693"/>
            </a:xfrm>
            <a:prstGeom prst="downArrow">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kumimoji="0" lang="en-GB" dirty="0">
                <a:solidFill>
                  <a:srgbClr val="FFFFFF"/>
                </a:solidFill>
              </a:endParaRPr>
            </a:p>
          </p:txBody>
        </p:sp>
        <p:sp>
          <p:nvSpPr>
            <p:cNvPr id="23" name="Oval 22"/>
            <p:cNvSpPr/>
            <p:nvPr/>
          </p:nvSpPr>
          <p:spPr>
            <a:xfrm>
              <a:off x="6456523" y="5486768"/>
              <a:ext cx="2016000" cy="1008000"/>
            </a:xfrm>
            <a:prstGeom prst="ellipse">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kumimoji="0" lang="en-US" altLang="zh-TW" sz="1800" b="1" dirty="0" smtClean="0">
                <a:solidFill>
                  <a:srgbClr val="FFFFFF"/>
                </a:solidFill>
                <a:latin typeface="標楷體" pitchFamily="65" charset="-120"/>
                <a:ea typeface="標楷體" pitchFamily="65" charset="-120"/>
              </a:endParaRPr>
            </a:p>
            <a:p>
              <a:pPr algn="ctr"/>
              <a:r>
                <a:rPr kumimoji="0" lang="zh-TW" altLang="en-US" sz="1800" b="1" dirty="0" smtClean="0">
                  <a:solidFill>
                    <a:srgbClr val="FFFFFF"/>
                  </a:solidFill>
                  <a:latin typeface="標楷體" pitchFamily="65" charset="-120"/>
                  <a:ea typeface="標楷體" pitchFamily="65" charset="-120"/>
                </a:rPr>
                <a:t>透過其他</a:t>
              </a:r>
              <a:r>
                <a:rPr kumimoji="0" lang="zh-TW" altLang="en-US" sz="1800" b="1" dirty="0">
                  <a:solidFill>
                    <a:srgbClr val="FFFFFF"/>
                  </a:solidFill>
                  <a:latin typeface="標楷體" pitchFamily="65" charset="-120"/>
                  <a:ea typeface="標楷體" pitchFamily="65" charset="-120"/>
                </a:rPr>
                <a:t>綜合</a:t>
              </a:r>
              <a:r>
                <a:rPr kumimoji="0" lang="zh-TW" altLang="en-US" sz="1800" b="1" dirty="0" smtClean="0">
                  <a:solidFill>
                    <a:srgbClr val="FFFFFF"/>
                  </a:solidFill>
                  <a:latin typeface="標楷體" pitchFamily="65" charset="-120"/>
                  <a:ea typeface="標楷體" pitchFamily="65" charset="-120"/>
                </a:rPr>
                <a:t>損益</a:t>
              </a:r>
              <a:r>
                <a:rPr kumimoji="0" lang="en-US" altLang="zh-TW" sz="1800" b="1" dirty="0" smtClean="0">
                  <a:solidFill>
                    <a:srgbClr val="FFFFFF"/>
                  </a:solidFill>
                  <a:latin typeface="Calibri" pitchFamily="34" charset="0"/>
                  <a:ea typeface="標楷體" pitchFamily="65" charset="-120"/>
                </a:rPr>
                <a:t>(OCI)</a:t>
              </a:r>
              <a:r>
                <a:rPr kumimoji="0" lang="zh-TW" altLang="en-US" sz="1800" b="1" dirty="0" smtClean="0">
                  <a:solidFill>
                    <a:srgbClr val="FFFFFF"/>
                  </a:solidFill>
                  <a:latin typeface="標楷體" pitchFamily="65" charset="-120"/>
                  <a:ea typeface="標楷體" pitchFamily="65" charset="-120"/>
                </a:rPr>
                <a:t>立即認列</a:t>
              </a:r>
              <a:endParaRPr kumimoji="0" lang="zh-TW" altLang="en-US" sz="1800" b="1" dirty="0">
                <a:solidFill>
                  <a:srgbClr val="FFFFFF"/>
                </a:solidFill>
                <a:latin typeface="標楷體" pitchFamily="65" charset="-120"/>
                <a:ea typeface="標楷體" pitchFamily="65" charset="-120"/>
              </a:endParaRPr>
            </a:p>
            <a:p>
              <a:pPr algn="ctr"/>
              <a:endParaRPr kumimoji="0" lang="en-GB" b="1" dirty="0">
                <a:solidFill>
                  <a:srgbClr val="FFFFFF"/>
                </a:solidFill>
              </a:endParaRPr>
            </a:p>
          </p:txBody>
        </p:sp>
      </p:grpSp>
    </p:spTree>
    <p:extLst>
      <p:ext uri="{BB962C8B-B14F-4D97-AF65-F5344CB8AC3E}">
        <p14:creationId xmlns:p14="http://schemas.microsoft.com/office/powerpoint/2010/main" val="365329745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標題 1"/>
          <p:cNvSpPr>
            <a:spLocks noGrp="1"/>
          </p:cNvSpPr>
          <p:nvPr>
            <p:ph type="title"/>
          </p:nvPr>
        </p:nvSpPr>
        <p:spPr/>
        <p:txBody>
          <a:bodyPr lIns="89929" tIns="44962" rIns="89929" bIns="44962" anchor="t">
            <a:normAutofit fontScale="90000"/>
          </a:bodyPr>
          <a:lstStyle/>
          <a:p>
            <a:r>
              <a:rPr lang="zh-TW" altLang="en-US" sz="3500" dirty="0">
                <a:latin typeface="微軟正黑體" pitchFamily="34" charset="-120"/>
                <a:ea typeface="微軟正黑體" pitchFamily="34" charset="-120"/>
              </a:rPr>
              <a:t>採用</a:t>
            </a:r>
            <a:r>
              <a:rPr lang="en-US" altLang="zh-TW" sz="3500" dirty="0">
                <a:latin typeface="微軟正黑體" pitchFamily="34" charset="-120"/>
                <a:ea typeface="微軟正黑體" pitchFamily="34" charset="-120"/>
              </a:rPr>
              <a:t>TIFRSs</a:t>
            </a:r>
            <a:r>
              <a:rPr lang="zh-TW" altLang="en-US" sz="3500" dirty="0">
                <a:latin typeface="微軟正黑體" pitchFamily="34" charset="-120"/>
                <a:ea typeface="微軟正黑體" pitchFamily="34" charset="-120"/>
              </a:rPr>
              <a:t>後，財務報告簽證意見及申報期限</a:t>
            </a:r>
          </a:p>
        </p:txBody>
      </p:sp>
      <p:sp>
        <p:nvSpPr>
          <p:cNvPr id="18485" name="投影片編號版面配置區 3"/>
          <p:cNvSpPr>
            <a:spLocks noGrp="1"/>
          </p:cNvSpPr>
          <p:nvPr>
            <p:ph type="sldNum" sz="quarter" idx="10"/>
          </p:nvPr>
        </p:nvSpPr>
        <p:spPr bwMode="auto">
          <a:ln>
            <a:miter lim="800000"/>
            <a:headEnd/>
            <a:tailEnd/>
          </a:ln>
        </p:spPr>
        <p:txBody>
          <a:bodyPr/>
          <a:lstStyle/>
          <a:p>
            <a:pPr>
              <a:defRPr/>
            </a:pPr>
            <a:fld id="{1DA29E24-334C-402D-B948-4546C97CB045}" type="slidenum">
              <a:rPr lang="en-US" altLang="zh-TW" smtClean="0">
                <a:solidFill>
                  <a:srgbClr val="000000"/>
                </a:solidFill>
                <a:latin typeface="Arial" pitchFamily="34" charset="0"/>
                <a:cs typeface="Arial" pitchFamily="34" charset="0"/>
              </a:rPr>
              <a:pPr>
                <a:defRPr/>
              </a:pPr>
              <a:t>6</a:t>
            </a:fld>
            <a:endParaRPr lang="en-US" altLang="zh-TW" smtClean="0">
              <a:solidFill>
                <a:srgbClr val="000000"/>
              </a:solidFill>
              <a:latin typeface="Arial" pitchFamily="34" charset="0"/>
              <a:cs typeface="Arial" pitchFamily="34" charset="0"/>
            </a:endParaRP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2792318643"/>
              </p:ext>
            </p:extLst>
          </p:nvPr>
        </p:nvGraphicFramePr>
        <p:xfrm>
          <a:off x="446085" y="1349379"/>
          <a:ext cx="9266232" cy="2987040"/>
        </p:xfrm>
        <a:graphic>
          <a:graphicData uri="http://schemas.openxmlformats.org/drawingml/2006/table">
            <a:tbl>
              <a:tblPr firstRow="1" bandRow="1">
                <a:tableStyleId>{FABFCF23-3B69-468F-B69F-88F6DE6A72F2}</a:tableStyleId>
              </a:tblPr>
              <a:tblGrid>
                <a:gridCol w="1487562"/>
                <a:gridCol w="1080120"/>
                <a:gridCol w="2065434"/>
                <a:gridCol w="1544372"/>
                <a:gridCol w="1544372"/>
                <a:gridCol w="1544372"/>
              </a:tblGrid>
              <a:tr h="426720">
                <a:tc gridSpan="2">
                  <a:txBody>
                    <a:bodyPr/>
                    <a:lstStyle/>
                    <a:p>
                      <a:r>
                        <a:rPr lang="en-US" altLang="zh-TW" sz="2200" dirty="0" smtClean="0">
                          <a:solidFill>
                            <a:srgbClr val="FF0000"/>
                          </a:solidFill>
                          <a:latin typeface="Cambria Math" pitchFamily="18" charset="0"/>
                          <a:ea typeface="微軟正黑體" pitchFamily="34" charset="-120"/>
                        </a:rPr>
                        <a:t>(</a:t>
                      </a:r>
                      <a:r>
                        <a:rPr lang="zh-TW" altLang="en-US" sz="2200" dirty="0" smtClean="0">
                          <a:solidFill>
                            <a:srgbClr val="FF0000"/>
                          </a:solidFill>
                          <a:latin typeface="Cambria Math" pitchFamily="18" charset="0"/>
                          <a:ea typeface="微軟正黑體" pitchFamily="34" charset="-120"/>
                        </a:rPr>
                        <a:t>興櫃公司為例</a:t>
                      </a:r>
                      <a:r>
                        <a:rPr lang="en-US" altLang="zh-TW" sz="2200" dirty="0" smtClean="0">
                          <a:solidFill>
                            <a:srgbClr val="FF0000"/>
                          </a:solidFill>
                          <a:latin typeface="Cambria Math" pitchFamily="18" charset="0"/>
                          <a:ea typeface="微軟正黑體" pitchFamily="34" charset="-120"/>
                        </a:rPr>
                        <a:t>)</a:t>
                      </a:r>
                      <a:endParaRPr lang="zh-TW" altLang="en-US" sz="2200" dirty="0">
                        <a:solidFill>
                          <a:srgbClr val="FF0000"/>
                        </a:solidFill>
                        <a:latin typeface="Cambria Math" pitchFamily="18" charset="0"/>
                        <a:ea typeface="微軟正黑體" pitchFamily="34" charset="-120"/>
                      </a:endParaRPr>
                    </a:p>
                  </a:txBody>
                  <a:tcPr/>
                </a:tc>
                <a:tc hMerge="1">
                  <a:txBody>
                    <a:bodyPr/>
                    <a:lstStyle/>
                    <a:p>
                      <a:endParaRPr lang="zh-TW" alt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solidFill>
                            <a:schemeClr val="bg1"/>
                          </a:solidFill>
                          <a:latin typeface="Cambria Math" pitchFamily="18" charset="0"/>
                          <a:ea typeface="微軟正黑體" pitchFamily="34" charset="-120"/>
                        </a:rPr>
                        <a:t>採用</a:t>
                      </a:r>
                      <a:r>
                        <a:rPr lang="en-US" altLang="zh-TW" sz="2200" dirty="0" smtClean="0">
                          <a:solidFill>
                            <a:schemeClr val="bg1"/>
                          </a:solidFill>
                          <a:latin typeface="Cambria Math" pitchFamily="18" charset="0"/>
                          <a:ea typeface="微軟正黑體" pitchFamily="34" charset="-120"/>
                        </a:rPr>
                        <a:t>TIFRSs</a:t>
                      </a:r>
                      <a:r>
                        <a:rPr lang="zh-TW" altLang="en-US" sz="2200" dirty="0" smtClean="0">
                          <a:solidFill>
                            <a:schemeClr val="bg1"/>
                          </a:solidFill>
                          <a:latin typeface="Cambria Math" pitchFamily="18" charset="0"/>
                          <a:ea typeface="微軟正黑體" pitchFamily="34" charset="-120"/>
                        </a:rPr>
                        <a:t>前</a:t>
                      </a:r>
                    </a:p>
                  </a:txBody>
                  <a:tcPr/>
                </a:tc>
                <a:tc hMerge="1">
                  <a:txBody>
                    <a:bodyPr/>
                    <a:lstStyle/>
                    <a:p>
                      <a:endParaRPr lang="zh-TW" alt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採用</a:t>
                      </a:r>
                      <a:r>
                        <a:rPr lang="en-US" altLang="zh-TW" sz="2200" dirty="0" smtClean="0">
                          <a:latin typeface="Cambria Math" pitchFamily="18" charset="0"/>
                          <a:ea typeface="Cambria Math" pitchFamily="18" charset="0"/>
                        </a:rPr>
                        <a:t>TIFRSs</a:t>
                      </a:r>
                      <a:r>
                        <a:rPr lang="zh-TW" altLang="en-US" sz="2200" dirty="0" smtClean="0">
                          <a:solidFill>
                            <a:srgbClr val="FF0000"/>
                          </a:solidFill>
                          <a:latin typeface="Cambria Math" pitchFamily="18" charset="0"/>
                          <a:ea typeface="微軟正黑體" pitchFamily="34" charset="-120"/>
                        </a:rPr>
                        <a:t>後</a:t>
                      </a:r>
                    </a:p>
                  </a:txBody>
                  <a:tcPr/>
                </a:tc>
                <a:tc hMerge="1">
                  <a:txBody>
                    <a:bodyPr/>
                    <a:lstStyle/>
                    <a:p>
                      <a:endParaRPr lang="zh-TW" altLang="en-US"/>
                    </a:p>
                  </a:txBody>
                  <a:tcPr/>
                </a:tc>
              </a:tr>
              <a:tr h="426720">
                <a:tc rowSpan="2" gridSpan="2">
                  <a:txBody>
                    <a:bodyPr/>
                    <a:lstStyle/>
                    <a:p>
                      <a:r>
                        <a:rPr lang="zh-TW" altLang="en-US" sz="2200" dirty="0" smtClean="0">
                          <a:latin typeface="Cambria Math" pitchFamily="18" charset="0"/>
                          <a:ea typeface="微軟正黑體" pitchFamily="34" charset="-120"/>
                        </a:rPr>
                        <a:t>財務報告</a:t>
                      </a:r>
                      <a:endParaRPr lang="zh-TW" altLang="en-US" sz="2200" dirty="0">
                        <a:latin typeface="Cambria Math" pitchFamily="18" charset="0"/>
                        <a:ea typeface="微軟正黑體" pitchFamily="34" charset="-120"/>
                      </a:endParaRPr>
                    </a:p>
                  </a:txBody>
                  <a:tcPr/>
                </a:tc>
                <a:tc rowSpan="2" hMerge="1">
                  <a:txBody>
                    <a:bodyPr/>
                    <a:lstStyle/>
                    <a:p>
                      <a:endParaRPr lang="zh-TW" altLang="en-US" sz="1800" dirty="0">
                        <a:latin typeface="+mn-lt"/>
                        <a:ea typeface="微軟正黑體" pitchFamily="34" charset="-120"/>
                      </a:endParaRPr>
                    </a:p>
                  </a:txBody>
                  <a:tcPr marL="83114" marR="83114" marT="40333" marB="40333"/>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2200" b="1" u="none" strike="noStrike" cap="none" normalizeH="0" baseline="0" dirty="0" smtClean="0">
                          <a:ln>
                            <a:noFill/>
                          </a:ln>
                          <a:solidFill>
                            <a:schemeClr val="tx1"/>
                          </a:solidFill>
                          <a:effectLst/>
                          <a:latin typeface="Cambria Math" pitchFamily="18" charset="0"/>
                          <a:ea typeface="微軟正黑體" pitchFamily="34" charset="-120"/>
                        </a:rPr>
                        <a:t>個體財報為主</a:t>
                      </a:r>
                      <a:endParaRPr kumimoji="0" lang="zh-TW" altLang="en-US" sz="2200" b="1" i="0" u="none" strike="noStrike" cap="none" normalizeH="0" baseline="0" dirty="0" smtClean="0">
                        <a:ln>
                          <a:noFill/>
                        </a:ln>
                        <a:solidFill>
                          <a:schemeClr val="tx1"/>
                        </a:solidFill>
                        <a:effectLst/>
                        <a:latin typeface="Cambria Math" pitchFamily="18" charset="0"/>
                        <a:ea typeface="微軟正黑體" pitchFamily="34" charset="-120"/>
                        <a:cs typeface="Times New Roman" pitchFamily="18" charset="0"/>
                      </a:endParaRPr>
                    </a:p>
                  </a:txBody>
                  <a:tcPr/>
                </a:tc>
                <a:tc hMerge="1">
                  <a:txBody>
                    <a:bodyPr/>
                    <a:lstStyle/>
                    <a:p>
                      <a:endParaRPr lang="zh-TW" alt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2200" b="1" u="none" strike="noStrike" cap="none" normalizeH="0" baseline="0" dirty="0" smtClean="0">
                          <a:ln>
                            <a:noFill/>
                          </a:ln>
                          <a:solidFill>
                            <a:schemeClr val="tx1"/>
                          </a:solidFill>
                          <a:effectLst/>
                          <a:latin typeface="Cambria Math" pitchFamily="18" charset="0"/>
                          <a:ea typeface="微軟正黑體" pitchFamily="34" charset="-120"/>
                        </a:rPr>
                        <a:t>合併財報為主</a:t>
                      </a:r>
                      <a:endParaRPr kumimoji="0" lang="zh-TW" altLang="en-US" sz="2200" b="1" i="0" u="none" strike="noStrike" cap="none" normalizeH="0" baseline="0" dirty="0" smtClean="0">
                        <a:ln>
                          <a:noFill/>
                        </a:ln>
                        <a:solidFill>
                          <a:schemeClr val="tx1"/>
                        </a:solidFill>
                        <a:effectLst/>
                        <a:latin typeface="Cambria Math" pitchFamily="18" charset="0"/>
                        <a:ea typeface="微軟正黑體" pitchFamily="34" charset="-120"/>
                        <a:cs typeface="Times New Roman" pitchFamily="18" charset="0"/>
                      </a:endParaRPr>
                    </a:p>
                  </a:txBody>
                  <a:tcPr/>
                </a:tc>
                <a:tc hMerge="1">
                  <a:txBody>
                    <a:bodyPr/>
                    <a:lstStyle/>
                    <a:p>
                      <a:endParaRPr lang="zh-TW" altLang="en-US" dirty="0"/>
                    </a:p>
                  </a:txBody>
                  <a:tcPr/>
                </a:tc>
              </a:tr>
              <a:tr h="426720">
                <a:tc gridSpan="2" vMerge="1">
                  <a:txBody>
                    <a:bodyPr/>
                    <a:lstStyle/>
                    <a:p>
                      <a:endParaRPr lang="zh-TW" altLang="en-US" sz="1800" dirty="0">
                        <a:latin typeface="+mn-lt"/>
                        <a:ea typeface="微軟正黑體" pitchFamily="34" charset="-120"/>
                      </a:endParaRPr>
                    </a:p>
                  </a:txBody>
                  <a:tcPr marL="83114" marR="83114" marT="40333" marB="40333"/>
                </a:tc>
                <a:tc hMerge="1" vMerge="1">
                  <a:txBody>
                    <a:bodyPr/>
                    <a:lstStyle/>
                    <a:p>
                      <a:endParaRPr lang="zh-TW" altLang="en-US" sz="1800" dirty="0">
                        <a:latin typeface="+mn-lt"/>
                        <a:ea typeface="微軟正黑體" pitchFamily="34" charset="-120"/>
                      </a:endParaRPr>
                    </a:p>
                  </a:txBody>
                  <a:tcPr marL="83114" marR="83114" marT="40333" marB="40333"/>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簽證意見</a:t>
                      </a:r>
                      <a:endParaRPr lang="zh-TW" altLang="en-US" sz="2200" b="1" dirty="0" smtClean="0">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申報期限</a:t>
                      </a:r>
                      <a:endParaRPr lang="zh-TW" altLang="en-US" sz="2200" b="1" dirty="0" smtClean="0">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簽證意見</a:t>
                      </a:r>
                      <a:endParaRPr lang="zh-TW" altLang="en-US" sz="2200" b="1" dirty="0" smtClean="0">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申報期限</a:t>
                      </a:r>
                      <a:endParaRPr lang="zh-TW" altLang="en-US" sz="2200" b="1" dirty="0" smtClean="0">
                        <a:latin typeface="Cambria Math" pitchFamily="18" charset="0"/>
                        <a:ea typeface="微軟正黑體" pitchFamily="34" charset="-120"/>
                      </a:endParaRPr>
                    </a:p>
                  </a:txBody>
                  <a:tcPr/>
                </a:tc>
              </a:tr>
              <a:tr h="42672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年報</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合併</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查核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微軟正黑體" pitchFamily="34" charset="-120"/>
                        </a:rPr>
                        <a:t>4</a:t>
                      </a:r>
                      <a:r>
                        <a:rPr lang="zh-TW" altLang="en-US" sz="2200" dirty="0" smtClean="0">
                          <a:latin typeface="Cambria Math" pitchFamily="18" charset="0"/>
                          <a:ea typeface="微軟正黑體" pitchFamily="34" charset="-120"/>
                        </a:rPr>
                        <a:t>個月</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查核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微軟正黑體" pitchFamily="34" charset="-120"/>
                        </a:rPr>
                        <a:t>4</a:t>
                      </a:r>
                      <a:r>
                        <a:rPr lang="zh-TW" altLang="en-US" sz="2200" dirty="0" smtClean="0">
                          <a:latin typeface="Cambria Math" pitchFamily="18" charset="0"/>
                          <a:ea typeface="微軟正黑體" pitchFamily="34" charset="-120"/>
                        </a:rPr>
                        <a:t>個月</a:t>
                      </a:r>
                    </a:p>
                  </a:txBody>
                  <a:tcPr/>
                </a:tc>
              </a:tr>
              <a:tr h="42672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1800" dirty="0">
                        <a:solidFill>
                          <a:schemeClr val="tx2"/>
                        </a:solidFill>
                        <a:latin typeface="+mn-lt"/>
                        <a:ea typeface="微軟正黑體" pitchFamily="34" charset="-120"/>
                      </a:endParaRPr>
                    </a:p>
                  </a:txBody>
                  <a:tcPr marL="83114" marR="83114" marT="40333" marB="4033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個體</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查核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微軟正黑體" pitchFamily="34" charset="-120"/>
                        </a:rPr>
                        <a:t>4</a:t>
                      </a:r>
                      <a:r>
                        <a:rPr lang="zh-TW" altLang="en-US" sz="2200" dirty="0" smtClean="0">
                          <a:latin typeface="Cambria Math" pitchFamily="18" charset="0"/>
                          <a:ea typeface="微軟正黑體" pitchFamily="34" charset="-120"/>
                        </a:rPr>
                        <a:t>個月</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查核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微軟正黑體" pitchFamily="34" charset="-120"/>
                        </a:rPr>
                        <a:t>4</a:t>
                      </a:r>
                      <a:r>
                        <a:rPr lang="zh-TW" altLang="en-US" sz="2200" dirty="0" smtClean="0">
                          <a:latin typeface="Cambria Math" pitchFamily="18" charset="0"/>
                          <a:ea typeface="微軟正黑體" pitchFamily="34" charset="-120"/>
                        </a:rPr>
                        <a:t>個月</a:t>
                      </a:r>
                    </a:p>
                  </a:txBody>
                  <a:tcPr/>
                </a:tc>
              </a:tr>
              <a:tr h="42672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半年報</a:t>
                      </a:r>
                      <a:endParaRPr lang="en-US" altLang="zh-TW" sz="2200" dirty="0" smtClean="0">
                        <a:latin typeface="Cambria Math" pitchFamily="18" charset="0"/>
                        <a:ea typeface="微軟正黑體" pitchFamily="34"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微軟正黑體" pitchFamily="34" charset="-120"/>
                        </a:rPr>
                        <a:t>/</a:t>
                      </a:r>
                      <a:r>
                        <a:rPr lang="zh-TW" altLang="en-US" sz="2200" dirty="0" smtClean="0">
                          <a:latin typeface="Cambria Math" pitchFamily="18" charset="0"/>
                          <a:ea typeface="微軟正黑體" pitchFamily="34" charset="-120"/>
                        </a:rPr>
                        <a:t>第</a:t>
                      </a:r>
                      <a:r>
                        <a:rPr lang="en-US" altLang="zh-TW" sz="2200" dirty="0" smtClean="0">
                          <a:latin typeface="Cambria Math" pitchFamily="18" charset="0"/>
                          <a:ea typeface="微軟正黑體" pitchFamily="34" charset="-120"/>
                        </a:rPr>
                        <a:t>2</a:t>
                      </a:r>
                      <a:r>
                        <a:rPr lang="zh-TW" altLang="en-US" sz="2200" dirty="0" smtClean="0">
                          <a:latin typeface="Cambria Math" pitchFamily="18" charset="0"/>
                          <a:ea typeface="微軟正黑體" pitchFamily="34" charset="-120"/>
                        </a:rPr>
                        <a:t>季</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合併</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核閱</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75</a:t>
                      </a:r>
                      <a:r>
                        <a:rPr lang="zh-TW" altLang="en-US" sz="2200" dirty="0" smtClean="0">
                          <a:latin typeface="Cambria Math" pitchFamily="18" charset="0"/>
                          <a:ea typeface="微軟正黑體" pitchFamily="34" charset="-120"/>
                        </a:rPr>
                        <a:t>天</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核閱</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solidFill>
                            <a:srgbClr val="FF0000"/>
                          </a:solidFill>
                          <a:latin typeface="Cambria Math" pitchFamily="18" charset="0"/>
                          <a:ea typeface="Cambria Math" pitchFamily="18" charset="0"/>
                        </a:rPr>
                        <a:t>45</a:t>
                      </a:r>
                      <a:r>
                        <a:rPr lang="zh-TW" altLang="en-US" sz="2200" dirty="0" smtClean="0">
                          <a:solidFill>
                            <a:srgbClr val="FF0000"/>
                          </a:solidFill>
                          <a:latin typeface="Cambria Math" pitchFamily="18" charset="0"/>
                          <a:ea typeface="微軟正黑體" pitchFamily="34" charset="-120"/>
                        </a:rPr>
                        <a:t>天</a:t>
                      </a:r>
                    </a:p>
                  </a:txBody>
                  <a:tcPr/>
                </a:tc>
              </a:tr>
              <a:tr h="42672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1800" dirty="0">
                        <a:solidFill>
                          <a:schemeClr val="tx2"/>
                        </a:solidFill>
                        <a:latin typeface="+mn-lt"/>
                        <a:ea typeface="微軟正黑體" pitchFamily="34" charset="-120"/>
                      </a:endParaRPr>
                    </a:p>
                  </a:txBody>
                  <a:tcPr marL="83114" marR="83114" marT="40333" marB="4033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個體</a:t>
                      </a:r>
                      <a:endParaRPr lang="zh-TW" altLang="en-US" sz="2200" b="1" i="0" dirty="0">
                        <a:solidFill>
                          <a:schemeClr val="tx2"/>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200" dirty="0" smtClean="0">
                          <a:latin typeface="Cambria Math" pitchFamily="18" charset="0"/>
                          <a:ea typeface="微軟正黑體" pitchFamily="34" charset="-120"/>
                        </a:rPr>
                        <a:t>查核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latin typeface="Cambria Math" pitchFamily="18" charset="0"/>
                          <a:ea typeface="Cambria Math" pitchFamily="18" charset="0"/>
                        </a:rPr>
                        <a:t>2</a:t>
                      </a:r>
                      <a:r>
                        <a:rPr lang="zh-TW" altLang="en-US" sz="2200" dirty="0" smtClean="0">
                          <a:latin typeface="Cambria Math" pitchFamily="18" charset="0"/>
                          <a:ea typeface="微軟正黑體" pitchFamily="34" charset="-120"/>
                        </a:rPr>
                        <a:t>個月</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solidFill>
                            <a:srgbClr val="FF0000"/>
                          </a:solidFill>
                          <a:latin typeface="Cambria Math" pitchFamily="18" charset="0"/>
                          <a:ea typeface="Cambria Math" pitchFamily="18" charset="0"/>
                        </a:rPr>
                        <a:t>NA</a:t>
                      </a:r>
                      <a:endParaRPr lang="zh-TW" altLang="en-US" sz="2200" dirty="0" smtClean="0">
                        <a:solidFill>
                          <a:srgbClr val="FF0000"/>
                        </a:solidFill>
                        <a:latin typeface="Cambria Math" pitchFamily="18" charset="0"/>
                        <a:ea typeface="微軟正黑體"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200" dirty="0" smtClean="0">
                          <a:solidFill>
                            <a:srgbClr val="FF0000"/>
                          </a:solidFill>
                          <a:latin typeface="Cambria Math" pitchFamily="18" charset="0"/>
                          <a:ea typeface="Cambria Math" pitchFamily="18" charset="0"/>
                        </a:rPr>
                        <a:t>NA</a:t>
                      </a:r>
                      <a:endParaRPr lang="zh-TW" altLang="en-US" sz="2200" dirty="0" smtClean="0">
                        <a:solidFill>
                          <a:srgbClr val="FF0000"/>
                        </a:solidFill>
                        <a:latin typeface="Cambria Math" pitchFamily="18" charset="0"/>
                        <a:ea typeface="微軟正黑體" pitchFamily="34" charset="-120"/>
                      </a:endParaRPr>
                    </a:p>
                  </a:txBody>
                  <a:tcPr/>
                </a:tc>
              </a:tr>
            </a:tbl>
          </a:graphicData>
        </a:graphic>
      </p:graphicFrame>
      <p:sp>
        <p:nvSpPr>
          <p:cNvPr id="6" name="Rounded Rectangle 5"/>
          <p:cNvSpPr/>
          <p:nvPr/>
        </p:nvSpPr>
        <p:spPr>
          <a:xfrm>
            <a:off x="421482" y="5111131"/>
            <a:ext cx="9217024" cy="648072"/>
          </a:xfrm>
          <a:prstGeom prst="roundRect">
            <a:avLst/>
          </a:prstGeom>
        </p:spPr>
        <p:style>
          <a:lnRef idx="0">
            <a:schemeClr val="accent1"/>
          </a:lnRef>
          <a:fillRef idx="3">
            <a:schemeClr val="accent1"/>
          </a:fillRef>
          <a:effectRef idx="3">
            <a:schemeClr val="accent1"/>
          </a:effectRef>
          <a:fontRef idx="minor">
            <a:schemeClr val="lt1"/>
          </a:fontRef>
        </p:style>
        <p:txBody>
          <a:bodyPr lIns="89958" tIns="44977" rIns="89958" bIns="44977" rtlCol="0" anchor="ctr"/>
          <a:lstStyle/>
          <a:p>
            <a:r>
              <a:rPr lang="zh-TW" altLang="en-US" sz="2500" b="1" dirty="0">
                <a:solidFill>
                  <a:srgbClr val="FFFFFF"/>
                </a:solidFill>
                <a:latin typeface="Cambria Math" pitchFamily="18" charset="0"/>
                <a:ea typeface="微軟正黑體" pitchFamily="34" charset="-120"/>
              </a:rPr>
              <a:t>合併第</a:t>
            </a:r>
            <a:r>
              <a:rPr lang="en-US" altLang="zh-TW" sz="2500" b="1" dirty="0">
                <a:solidFill>
                  <a:srgbClr val="FFFFFF"/>
                </a:solidFill>
                <a:latin typeface="Cambria Math" pitchFamily="18" charset="0"/>
                <a:ea typeface="Cambria Math" pitchFamily="18" charset="0"/>
              </a:rPr>
              <a:t>2</a:t>
            </a:r>
            <a:r>
              <a:rPr lang="zh-TW" altLang="en-US" sz="2500" b="1" dirty="0">
                <a:solidFill>
                  <a:srgbClr val="FFFFFF"/>
                </a:solidFill>
                <a:latin typeface="Cambria Math" pitchFamily="18" charset="0"/>
                <a:ea typeface="微軟正黑體" pitchFamily="34" charset="-120"/>
              </a:rPr>
              <a:t>季財務報告申報期限縮短了</a:t>
            </a:r>
            <a:r>
              <a:rPr lang="en-US" altLang="zh-TW" sz="2500" b="1" dirty="0">
                <a:solidFill>
                  <a:srgbClr val="FFFFFF"/>
                </a:solidFill>
                <a:latin typeface="Cambria Math" pitchFamily="18" charset="0"/>
                <a:ea typeface="Cambria Math" pitchFamily="18" charset="0"/>
              </a:rPr>
              <a:t>!</a:t>
            </a:r>
            <a:endParaRPr lang="zh-TW" altLang="en-US" sz="2500" b="1" dirty="0">
              <a:solidFill>
                <a:srgbClr val="FFFFFF"/>
              </a:solidFill>
              <a:latin typeface="Cambria Math" pitchFamily="18" charset="0"/>
              <a:ea typeface="微軟正黑體" pitchFamily="34" charset="-120"/>
            </a:endParaRPr>
          </a:p>
        </p:txBody>
      </p:sp>
      <p:sp>
        <p:nvSpPr>
          <p:cNvPr id="7" name="Rounded Rectangle 6"/>
          <p:cNvSpPr/>
          <p:nvPr/>
        </p:nvSpPr>
        <p:spPr>
          <a:xfrm>
            <a:off x="421482" y="5911607"/>
            <a:ext cx="9217024" cy="927720"/>
          </a:xfrm>
          <a:prstGeom prst="roundRect">
            <a:avLst/>
          </a:prstGeom>
        </p:spPr>
        <p:style>
          <a:lnRef idx="0">
            <a:schemeClr val="accent1"/>
          </a:lnRef>
          <a:fillRef idx="3">
            <a:schemeClr val="accent1"/>
          </a:fillRef>
          <a:effectRef idx="3">
            <a:schemeClr val="accent1"/>
          </a:effectRef>
          <a:fontRef idx="minor">
            <a:schemeClr val="lt1"/>
          </a:fontRef>
        </p:style>
        <p:txBody>
          <a:bodyPr lIns="89958" tIns="44977" rIns="89958" bIns="44977" rtlCol="0" anchor="ctr"/>
          <a:lstStyle/>
          <a:p>
            <a:r>
              <a:rPr lang="zh-TW" altLang="en-US" sz="2500" b="1" dirty="0">
                <a:solidFill>
                  <a:srgbClr val="FFFFFF"/>
                </a:solidFill>
                <a:latin typeface="Cambria Math" pitchFamily="18" charset="0"/>
                <a:ea typeface="微軟正黑體" pitchFamily="34" charset="-120"/>
              </a:rPr>
              <a:t>採用</a:t>
            </a:r>
            <a:r>
              <a:rPr lang="en-US" altLang="zh-TW" sz="2500" b="1" dirty="0">
                <a:solidFill>
                  <a:srgbClr val="FFFFFF"/>
                </a:solidFill>
                <a:latin typeface="Cambria Math" pitchFamily="18" charset="0"/>
                <a:ea typeface="Cambria Math" pitchFamily="18" charset="0"/>
              </a:rPr>
              <a:t>TIFRSs</a:t>
            </a:r>
            <a:r>
              <a:rPr lang="zh-TW" altLang="en-US" sz="2500" b="1" dirty="0">
                <a:solidFill>
                  <a:srgbClr val="FFFFFF"/>
                </a:solidFill>
                <a:latin typeface="Cambria Math" pitchFamily="18" charset="0"/>
                <a:ea typeface="微軟正黑體" pitchFamily="34" charset="-120"/>
              </a:rPr>
              <a:t>後，期中財務</a:t>
            </a:r>
            <a:r>
              <a:rPr lang="zh-TW" altLang="zh-TW" sz="2500" b="1" dirty="0">
                <a:solidFill>
                  <a:srgbClr val="FFFFFF"/>
                </a:solidFill>
                <a:latin typeface="Cambria Math" pitchFamily="18" charset="0"/>
                <a:ea typeface="微軟正黑體" pitchFamily="34" charset="-120"/>
              </a:rPr>
              <a:t>報告</a:t>
            </a:r>
            <a:r>
              <a:rPr lang="en-US" altLang="zh-TW" sz="2500" b="1" dirty="0">
                <a:solidFill>
                  <a:srgbClr val="FFFFFF"/>
                </a:solidFill>
                <a:latin typeface="Cambria Math" pitchFamily="18" charset="0"/>
                <a:ea typeface="Cambria Math" pitchFamily="18" charset="0"/>
              </a:rPr>
              <a:t>(</a:t>
            </a:r>
            <a:r>
              <a:rPr lang="zh-TW" altLang="zh-TW" sz="2500" b="1" dirty="0">
                <a:solidFill>
                  <a:srgbClr val="FFFFFF"/>
                </a:solidFill>
                <a:latin typeface="Cambria Math" pitchFamily="18" charset="0"/>
                <a:ea typeface="微軟正黑體" pitchFamily="34" charset="-120"/>
              </a:rPr>
              <a:t>半年報或季報</a:t>
            </a:r>
            <a:r>
              <a:rPr lang="en-US" altLang="zh-TW" sz="2500" b="1" dirty="0">
                <a:solidFill>
                  <a:srgbClr val="FFFFFF"/>
                </a:solidFill>
                <a:latin typeface="Cambria Math" pitchFamily="18" charset="0"/>
                <a:ea typeface="Cambria Math" pitchFamily="18" charset="0"/>
              </a:rPr>
              <a:t>)</a:t>
            </a:r>
            <a:r>
              <a:rPr lang="zh-TW" altLang="zh-TW" sz="2500" b="1" dirty="0">
                <a:solidFill>
                  <a:srgbClr val="FFFFFF"/>
                </a:solidFill>
                <a:latin typeface="Cambria Math" pitchFamily="18" charset="0"/>
                <a:ea typeface="微軟正黑體" pitchFamily="34" charset="-120"/>
              </a:rPr>
              <a:t>重要子公司皆需經會計師核閱。</a:t>
            </a:r>
            <a:r>
              <a:rPr lang="en-US" altLang="zh-TW" sz="2500" b="1" dirty="0">
                <a:solidFill>
                  <a:srgbClr val="FFFFFF"/>
                </a:solidFill>
                <a:latin typeface="Cambria Math" pitchFamily="18" charset="0"/>
                <a:ea typeface="Cambria Math" pitchFamily="18" charset="0"/>
              </a:rPr>
              <a:t>!</a:t>
            </a:r>
            <a:endParaRPr lang="zh-TW" altLang="en-US" sz="2500" b="1" dirty="0">
              <a:solidFill>
                <a:srgbClr val="FFFFFF"/>
              </a:solidFill>
              <a:latin typeface="Cambria Math" pitchFamily="18" charset="0"/>
              <a:ea typeface="微軟正黑體" pitchFamily="34" charset="-120"/>
            </a:endParaRPr>
          </a:p>
        </p:txBody>
      </p:sp>
    </p:spTree>
    <p:extLst>
      <p:ext uri="{BB962C8B-B14F-4D97-AF65-F5344CB8AC3E}">
        <p14:creationId xmlns:p14="http://schemas.microsoft.com/office/powerpoint/2010/main" val="86779022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altLang="zh-TW" sz="3200" b="1" dirty="0" smtClean="0">
                <a:latin typeface="Calibri" pitchFamily="34" charset="0"/>
                <a:ea typeface="標楷體" pitchFamily="65" charset="-120"/>
              </a:rPr>
              <a:t>IAS 19(1998)</a:t>
            </a:r>
            <a:r>
              <a:rPr lang="zh-TW" altLang="en-US" sz="3200" b="1" dirty="0" smtClean="0">
                <a:latin typeface="Calibri" pitchFamily="34" charset="0"/>
                <a:ea typeface="標楷體" pitchFamily="65" charset="-120"/>
              </a:rPr>
              <a:t>之表達方法</a:t>
            </a:r>
          </a:p>
        </p:txBody>
      </p:sp>
      <p:sp>
        <p:nvSpPr>
          <p:cNvPr id="5" name="Rectangle 4"/>
          <p:cNvSpPr/>
          <p:nvPr/>
        </p:nvSpPr>
        <p:spPr>
          <a:xfrm>
            <a:off x="1267540" y="1437827"/>
            <a:ext cx="1548000" cy="900000"/>
          </a:xfrm>
          <a:prstGeom prst="rect">
            <a:avLst/>
          </a:prstGeom>
        </p:spPr>
        <p:style>
          <a:lnRef idx="2">
            <a:schemeClr val="accent1"/>
          </a:lnRef>
          <a:fillRef idx="1">
            <a:schemeClr val="lt1"/>
          </a:fillRef>
          <a:effectRef idx="0">
            <a:schemeClr val="accent1"/>
          </a:effectRef>
          <a:fontRef idx="minor">
            <a:schemeClr val="dk1"/>
          </a:fontRef>
        </p:style>
        <p:txBody>
          <a:bodyPr lIns="101901" tIns="50950" rIns="101901" bIns="50950" anchor="ctr"/>
          <a:lstStyle/>
          <a:p>
            <a:pPr algn="ctr">
              <a:defRPr/>
            </a:pPr>
            <a:r>
              <a:rPr kumimoji="0" lang="zh-TW" altLang="en-US" sz="2200" b="1" dirty="0">
                <a:solidFill>
                  <a:srgbClr val="000000"/>
                </a:solidFill>
                <a:latin typeface="標楷體" pitchFamily="65" charset="-120"/>
                <a:ea typeface="標楷體" pitchFamily="65" charset="-120"/>
              </a:rPr>
              <a:t>服務成本</a:t>
            </a:r>
          </a:p>
        </p:txBody>
      </p:sp>
      <p:sp>
        <p:nvSpPr>
          <p:cNvPr id="6" name="Rectangle 5"/>
          <p:cNvSpPr/>
          <p:nvPr/>
        </p:nvSpPr>
        <p:spPr>
          <a:xfrm>
            <a:off x="1279874" y="2942827"/>
            <a:ext cx="1548000" cy="900000"/>
          </a:xfrm>
          <a:prstGeom prst="rect">
            <a:avLst/>
          </a:prstGeom>
        </p:spPr>
        <p:style>
          <a:lnRef idx="2">
            <a:schemeClr val="accent1"/>
          </a:lnRef>
          <a:fillRef idx="1">
            <a:schemeClr val="lt1"/>
          </a:fillRef>
          <a:effectRef idx="0">
            <a:schemeClr val="accent1"/>
          </a:effectRef>
          <a:fontRef idx="minor">
            <a:schemeClr val="dk1"/>
          </a:fontRef>
        </p:style>
        <p:txBody>
          <a:bodyPr lIns="101901" tIns="50950" rIns="101901" bIns="50950" anchor="ctr"/>
          <a:lstStyle/>
          <a:p>
            <a:pPr algn="ctr">
              <a:defRPr/>
            </a:pPr>
            <a:r>
              <a:rPr kumimoji="0" lang="zh-TW" altLang="en-US" sz="2200" b="1" dirty="0">
                <a:solidFill>
                  <a:srgbClr val="000000"/>
                </a:solidFill>
                <a:latin typeface="標楷體" pitchFamily="65" charset="-120"/>
                <a:ea typeface="標楷體" pitchFamily="65" charset="-120"/>
              </a:rPr>
              <a:t>利息成本</a:t>
            </a:r>
          </a:p>
        </p:txBody>
      </p:sp>
      <p:sp>
        <p:nvSpPr>
          <p:cNvPr id="7" name="Rectangle 6"/>
          <p:cNvSpPr/>
          <p:nvPr/>
        </p:nvSpPr>
        <p:spPr>
          <a:xfrm>
            <a:off x="1267540" y="4540225"/>
            <a:ext cx="1548000" cy="900000"/>
          </a:xfrm>
          <a:prstGeom prst="rect">
            <a:avLst/>
          </a:prstGeom>
        </p:spPr>
        <p:style>
          <a:lnRef idx="2">
            <a:schemeClr val="accent1"/>
          </a:lnRef>
          <a:fillRef idx="1">
            <a:schemeClr val="lt1"/>
          </a:fillRef>
          <a:effectRef idx="0">
            <a:schemeClr val="accent1"/>
          </a:effectRef>
          <a:fontRef idx="minor">
            <a:schemeClr val="dk1"/>
          </a:fontRef>
        </p:style>
        <p:txBody>
          <a:bodyPr lIns="101901" tIns="50950" rIns="101901" bIns="50950" anchor="ctr"/>
          <a:lstStyle/>
          <a:p>
            <a:pPr algn="ctr">
              <a:defRPr/>
            </a:pPr>
            <a:r>
              <a:rPr kumimoji="0" lang="zh-TW" altLang="en-US" sz="2200" b="1" dirty="0">
                <a:solidFill>
                  <a:srgbClr val="000000"/>
                </a:solidFill>
                <a:latin typeface="標楷體" pitchFamily="65" charset="-120"/>
                <a:ea typeface="標楷體" pitchFamily="65" charset="-120"/>
              </a:rPr>
              <a:t>計畫資產</a:t>
            </a:r>
            <a:endParaRPr kumimoji="0" lang="en-US" altLang="zh-TW" sz="2200" b="1" dirty="0">
              <a:solidFill>
                <a:srgbClr val="000000"/>
              </a:solidFill>
              <a:latin typeface="標楷體" pitchFamily="65" charset="-120"/>
              <a:ea typeface="標楷體" pitchFamily="65" charset="-120"/>
            </a:endParaRPr>
          </a:p>
          <a:p>
            <a:pPr algn="ctr">
              <a:defRPr/>
            </a:pPr>
            <a:r>
              <a:rPr kumimoji="0" lang="zh-TW" altLang="en-US" sz="2200" b="1" dirty="0">
                <a:solidFill>
                  <a:srgbClr val="000000"/>
                </a:solidFill>
                <a:latin typeface="標楷體" pitchFamily="65" charset="-120"/>
                <a:ea typeface="標楷體" pitchFamily="65" charset="-120"/>
              </a:rPr>
              <a:t>預期報酬</a:t>
            </a:r>
          </a:p>
        </p:txBody>
      </p:sp>
      <p:sp>
        <p:nvSpPr>
          <p:cNvPr id="8" name="Rectangle 7"/>
          <p:cNvSpPr/>
          <p:nvPr/>
        </p:nvSpPr>
        <p:spPr>
          <a:xfrm>
            <a:off x="1279874" y="6103987"/>
            <a:ext cx="1548000" cy="900000"/>
          </a:xfrm>
          <a:prstGeom prst="rect">
            <a:avLst/>
          </a:prstGeom>
        </p:spPr>
        <p:style>
          <a:lnRef idx="2">
            <a:schemeClr val="accent1"/>
          </a:lnRef>
          <a:fillRef idx="1">
            <a:schemeClr val="lt1"/>
          </a:fillRef>
          <a:effectRef idx="0">
            <a:schemeClr val="accent1"/>
          </a:effectRef>
          <a:fontRef idx="minor">
            <a:schemeClr val="dk1"/>
          </a:fontRef>
        </p:style>
        <p:txBody>
          <a:bodyPr lIns="101901" tIns="50950" rIns="101901" bIns="50950" anchor="ctr"/>
          <a:lstStyle/>
          <a:p>
            <a:pPr algn="ctr">
              <a:defRPr/>
            </a:pPr>
            <a:r>
              <a:rPr kumimoji="0" lang="zh-TW" altLang="en-US" sz="2200" b="1" dirty="0">
                <a:solidFill>
                  <a:srgbClr val="000000"/>
                </a:solidFill>
                <a:latin typeface="標楷體" pitchFamily="65" charset="-120"/>
                <a:ea typeface="標楷體" pitchFamily="65" charset="-120"/>
              </a:rPr>
              <a:t>精算損益</a:t>
            </a:r>
          </a:p>
        </p:txBody>
      </p:sp>
      <p:grpSp>
        <p:nvGrpSpPr>
          <p:cNvPr id="2" name="Group 17"/>
          <p:cNvGrpSpPr>
            <a:grpSpLocks/>
          </p:cNvGrpSpPr>
          <p:nvPr/>
        </p:nvGrpSpPr>
        <p:grpSpPr bwMode="auto">
          <a:xfrm>
            <a:off x="3763327" y="1275870"/>
            <a:ext cx="3564658" cy="2936840"/>
            <a:chOff x="3779912" y="1124744"/>
            <a:chExt cx="3240360" cy="2592288"/>
          </a:xfrm>
        </p:grpSpPr>
        <p:sp>
          <p:nvSpPr>
            <p:cNvPr id="12" name="Rectangle 11"/>
            <p:cNvSpPr/>
            <p:nvPr/>
          </p:nvSpPr>
          <p:spPr>
            <a:xfrm>
              <a:off x="3779912" y="1124744"/>
              <a:ext cx="3240360" cy="2592288"/>
            </a:xfrm>
            <a:prstGeom prst="rect">
              <a:avLst/>
            </a:prstGeom>
          </p:spPr>
          <p:style>
            <a:lnRef idx="2">
              <a:schemeClr val="accent2"/>
            </a:lnRef>
            <a:fillRef idx="1">
              <a:schemeClr val="lt1"/>
            </a:fillRef>
            <a:effectRef idx="0">
              <a:schemeClr val="accent2"/>
            </a:effectRef>
            <a:fontRef idx="minor">
              <a:schemeClr val="dk1"/>
            </a:fontRef>
          </p:style>
          <p:txBody>
            <a:bodyPr/>
            <a:lstStyle/>
            <a:p>
              <a:pPr algn="ctr">
                <a:defRPr/>
              </a:pPr>
              <a:r>
                <a:rPr kumimoji="0" lang="zh-TW" altLang="en-US" sz="2200" b="1" dirty="0">
                  <a:solidFill>
                    <a:srgbClr val="FF0000"/>
                  </a:solidFill>
                  <a:latin typeface="標楷體" pitchFamily="65" charset="-120"/>
                  <a:ea typeface="標楷體" pitchFamily="65" charset="-120"/>
                </a:rPr>
                <a:t>於當期認列</a:t>
              </a:r>
            </a:p>
          </p:txBody>
        </p:sp>
        <p:sp>
          <p:nvSpPr>
            <p:cNvPr id="9" name="Oval 8"/>
            <p:cNvSpPr/>
            <p:nvPr/>
          </p:nvSpPr>
          <p:spPr>
            <a:xfrm>
              <a:off x="4067272" y="1485313"/>
              <a:ext cx="2683439" cy="921517"/>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kumimoji="0" lang="zh-TW" altLang="en-US" sz="2200" b="1" dirty="0">
                  <a:solidFill>
                    <a:srgbClr val="000000"/>
                  </a:solidFill>
                  <a:latin typeface="標楷體" pitchFamily="65" charset="-120"/>
                  <a:ea typeface="標楷體" pitchFamily="65" charset="-120"/>
                </a:rPr>
                <a:t>損益</a:t>
              </a:r>
            </a:p>
          </p:txBody>
        </p:sp>
        <p:sp>
          <p:nvSpPr>
            <p:cNvPr id="11" name="Oval 10"/>
            <p:cNvSpPr/>
            <p:nvPr/>
          </p:nvSpPr>
          <p:spPr>
            <a:xfrm>
              <a:off x="4067272" y="2564938"/>
              <a:ext cx="2683439" cy="921517"/>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kumimoji="0" lang="zh-TW" altLang="en-US" sz="2200" b="1" dirty="0">
                  <a:solidFill>
                    <a:srgbClr val="000000"/>
                  </a:solidFill>
                  <a:latin typeface="標楷體" pitchFamily="65" charset="-120"/>
                  <a:ea typeface="標楷體" pitchFamily="65" charset="-120"/>
                </a:rPr>
                <a:t>其他綜合損益</a:t>
              </a:r>
            </a:p>
          </p:txBody>
        </p:sp>
      </p:grpSp>
      <p:grpSp>
        <p:nvGrpSpPr>
          <p:cNvPr id="3" name="Group 16"/>
          <p:cNvGrpSpPr>
            <a:grpSpLocks/>
          </p:cNvGrpSpPr>
          <p:nvPr/>
        </p:nvGrpSpPr>
        <p:grpSpPr bwMode="auto">
          <a:xfrm>
            <a:off x="3763327" y="4679083"/>
            <a:ext cx="3564658" cy="2717004"/>
            <a:chOff x="3779912" y="4127102"/>
            <a:chExt cx="3240360" cy="2398243"/>
          </a:xfrm>
        </p:grpSpPr>
        <p:sp>
          <p:nvSpPr>
            <p:cNvPr id="13" name="Rectangle 12"/>
            <p:cNvSpPr/>
            <p:nvPr/>
          </p:nvSpPr>
          <p:spPr>
            <a:xfrm>
              <a:off x="3779912" y="4127102"/>
              <a:ext cx="3240360" cy="2398243"/>
            </a:xfrm>
            <a:prstGeom prst="rect">
              <a:avLst/>
            </a:prstGeom>
          </p:spPr>
          <p:style>
            <a:lnRef idx="2">
              <a:schemeClr val="accent2"/>
            </a:lnRef>
            <a:fillRef idx="1">
              <a:schemeClr val="lt1"/>
            </a:fillRef>
            <a:effectRef idx="0">
              <a:schemeClr val="accent2"/>
            </a:effectRef>
            <a:fontRef idx="minor">
              <a:schemeClr val="dk1"/>
            </a:fontRef>
          </p:style>
          <p:txBody>
            <a:bodyPr/>
            <a:lstStyle/>
            <a:p>
              <a:pPr algn="ctr">
                <a:defRPr/>
              </a:pPr>
              <a:r>
                <a:rPr kumimoji="0" lang="zh-TW" altLang="en-US" sz="2200" b="1" dirty="0">
                  <a:solidFill>
                    <a:srgbClr val="FF0000"/>
                  </a:solidFill>
                  <a:latin typeface="標楷體" pitchFamily="65" charset="-120"/>
                  <a:ea typeface="標楷體" pitchFamily="65" charset="-120"/>
                </a:rPr>
                <a:t>不於當期認列</a:t>
              </a:r>
            </a:p>
          </p:txBody>
        </p:sp>
        <p:sp>
          <p:nvSpPr>
            <p:cNvPr id="14" name="Oval 13"/>
            <p:cNvSpPr/>
            <p:nvPr/>
          </p:nvSpPr>
          <p:spPr>
            <a:xfrm>
              <a:off x="4080402" y="4476783"/>
              <a:ext cx="2683439" cy="921517"/>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kumimoji="0" lang="zh-TW" altLang="en-US" b="1" dirty="0">
                  <a:solidFill>
                    <a:srgbClr val="000000"/>
                  </a:solidFill>
                  <a:latin typeface="標楷體" pitchFamily="65" charset="-120"/>
                  <a:ea typeface="標楷體" pitchFamily="65" charset="-120"/>
                </a:rPr>
                <a:t>緩衝區</a:t>
              </a:r>
              <a:r>
                <a:rPr kumimoji="0" lang="zh-TW" altLang="en-US" b="1" u="sng" dirty="0">
                  <a:solidFill>
                    <a:srgbClr val="000000"/>
                  </a:solidFill>
                  <a:latin typeface="標楷體" pitchFamily="65" charset="-120"/>
                  <a:ea typeface="標楷體" pitchFamily="65" charset="-120"/>
                </a:rPr>
                <a:t>內</a:t>
              </a:r>
              <a:r>
                <a:rPr kumimoji="0" lang="zh-TW" altLang="en-US" b="1" dirty="0">
                  <a:solidFill>
                    <a:srgbClr val="000000"/>
                  </a:solidFill>
                  <a:latin typeface="標楷體" pitchFamily="65" charset="-120"/>
                  <a:ea typeface="標楷體" pitchFamily="65" charset="-120"/>
                </a:rPr>
                <a:t>之精算損益不予以認</a:t>
              </a:r>
              <a:r>
                <a:rPr kumimoji="0" lang="zh-TW" altLang="en-US" b="1" dirty="0" smtClean="0">
                  <a:solidFill>
                    <a:srgbClr val="000000"/>
                  </a:solidFill>
                  <a:latin typeface="標楷體" pitchFamily="65" charset="-120"/>
                  <a:ea typeface="標楷體" pitchFamily="65" charset="-120"/>
                </a:rPr>
                <a:t>列</a:t>
              </a:r>
              <a:endParaRPr kumimoji="0" lang="zh-TW" altLang="en-US" b="1" dirty="0">
                <a:solidFill>
                  <a:srgbClr val="000000"/>
                </a:solidFill>
                <a:latin typeface="標楷體" pitchFamily="65" charset="-120"/>
                <a:ea typeface="標楷體" pitchFamily="65" charset="-120"/>
              </a:endParaRPr>
            </a:p>
          </p:txBody>
        </p:sp>
        <p:sp>
          <p:nvSpPr>
            <p:cNvPr id="15" name="Oval 14"/>
            <p:cNvSpPr/>
            <p:nvPr/>
          </p:nvSpPr>
          <p:spPr>
            <a:xfrm>
              <a:off x="4146157" y="5461860"/>
              <a:ext cx="2683439" cy="921517"/>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kumimoji="0" lang="zh-TW" altLang="en-US" b="1" dirty="0">
                  <a:solidFill>
                    <a:srgbClr val="000000"/>
                  </a:solidFill>
                  <a:latin typeface="標楷體" pitchFamily="65" charset="-120"/>
                  <a:ea typeface="標楷體" pitchFamily="65" charset="-120"/>
                </a:rPr>
                <a:t>緩衝區</a:t>
              </a:r>
              <a:r>
                <a:rPr kumimoji="0" lang="zh-TW" altLang="en-US" b="1" u="sng" dirty="0">
                  <a:solidFill>
                    <a:srgbClr val="000000"/>
                  </a:solidFill>
                  <a:latin typeface="標楷體" pitchFamily="65" charset="-120"/>
                  <a:ea typeface="標楷體" pitchFamily="65" charset="-120"/>
                </a:rPr>
                <a:t>外</a:t>
              </a:r>
              <a:r>
                <a:rPr kumimoji="0" lang="zh-TW" altLang="en-US" b="1" dirty="0">
                  <a:solidFill>
                    <a:srgbClr val="000000"/>
                  </a:solidFill>
                  <a:latin typeface="標楷體" pitchFamily="65" charset="-120"/>
                  <a:ea typeface="標楷體" pitchFamily="65" charset="-120"/>
                </a:rPr>
                <a:t>之精算損益遞延認列於</a:t>
              </a:r>
              <a:r>
                <a:rPr kumimoji="0" lang="zh-TW" altLang="en-US" b="1" dirty="0" smtClean="0">
                  <a:solidFill>
                    <a:srgbClr val="000000"/>
                  </a:solidFill>
                  <a:latin typeface="標楷體" pitchFamily="65" charset="-120"/>
                  <a:ea typeface="標楷體" pitchFamily="65" charset="-120"/>
                </a:rPr>
                <a:t>損益</a:t>
              </a:r>
              <a:endParaRPr kumimoji="0" lang="zh-TW" altLang="en-US" b="1" dirty="0">
                <a:solidFill>
                  <a:srgbClr val="000000"/>
                </a:solidFill>
                <a:latin typeface="標楷體" pitchFamily="65" charset="-120"/>
                <a:ea typeface="標楷體" pitchFamily="65" charset="-120"/>
              </a:endParaRPr>
            </a:p>
          </p:txBody>
        </p:sp>
      </p:grpSp>
      <p:sp>
        <p:nvSpPr>
          <p:cNvPr id="16" name="Rectangle 15"/>
          <p:cNvSpPr/>
          <p:nvPr/>
        </p:nvSpPr>
        <p:spPr>
          <a:xfrm>
            <a:off x="7802740" y="3723743"/>
            <a:ext cx="1980723" cy="1387441"/>
          </a:xfrm>
          <a:prstGeom prst="rect">
            <a:avLst/>
          </a:prstGeom>
        </p:spPr>
        <p:style>
          <a:lnRef idx="2">
            <a:schemeClr val="accent1"/>
          </a:lnRef>
          <a:fillRef idx="1">
            <a:schemeClr val="lt1"/>
          </a:fillRef>
          <a:effectRef idx="0">
            <a:schemeClr val="accent1"/>
          </a:effectRef>
          <a:fontRef idx="minor">
            <a:schemeClr val="dk1"/>
          </a:fontRef>
        </p:style>
        <p:txBody>
          <a:bodyPr lIns="101901" tIns="50950" rIns="101901" bIns="50950" anchor="ctr"/>
          <a:lstStyle/>
          <a:p>
            <a:pPr algn="ctr">
              <a:defRPr/>
            </a:pPr>
            <a:r>
              <a:rPr kumimoji="0" lang="zh-TW" altLang="en-US" sz="2200" b="1" dirty="0" smtClean="0">
                <a:solidFill>
                  <a:srgbClr val="000000"/>
                </a:solidFill>
                <a:latin typeface="標楷體" pitchFamily="65" charset="-120"/>
                <a:ea typeface="標楷體" pitchFamily="65" charset="-120"/>
              </a:rPr>
              <a:t>前期</a:t>
            </a:r>
            <a:endParaRPr kumimoji="0" lang="en-US" altLang="zh-TW" sz="2200" b="1" dirty="0">
              <a:solidFill>
                <a:srgbClr val="000000"/>
              </a:solidFill>
              <a:latin typeface="標楷體" pitchFamily="65" charset="-120"/>
              <a:ea typeface="標楷體" pitchFamily="65" charset="-120"/>
            </a:endParaRPr>
          </a:p>
          <a:p>
            <a:pPr algn="ctr">
              <a:defRPr/>
            </a:pPr>
            <a:r>
              <a:rPr kumimoji="0" lang="zh-TW" altLang="en-US" sz="2200" b="1" dirty="0">
                <a:solidFill>
                  <a:srgbClr val="000000"/>
                </a:solidFill>
                <a:latin typeface="標楷體" pitchFamily="65" charset="-120"/>
                <a:ea typeface="標楷體" pitchFamily="65" charset="-120"/>
              </a:rPr>
              <a:t>精算損益</a:t>
            </a:r>
          </a:p>
        </p:txBody>
      </p:sp>
      <p:cxnSp>
        <p:nvCxnSpPr>
          <p:cNvPr id="31" name="Straight Arrow Connector 30"/>
          <p:cNvCxnSpPr>
            <a:stCxn id="5" idx="3"/>
          </p:cNvCxnSpPr>
          <p:nvPr/>
        </p:nvCxnSpPr>
        <p:spPr>
          <a:xfrm>
            <a:off x="2815540" y="1887827"/>
            <a:ext cx="1263908" cy="326472"/>
          </a:xfrm>
          <a:prstGeom prst="straightConnector1">
            <a:avLst/>
          </a:prstGeom>
          <a:ln w="3810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6" idx="3"/>
          </p:cNvCxnSpPr>
          <p:nvPr/>
        </p:nvCxnSpPr>
        <p:spPr>
          <a:xfrm flipV="1">
            <a:off x="2827874" y="2249079"/>
            <a:ext cx="1304078" cy="1143748"/>
          </a:xfrm>
          <a:prstGeom prst="straightConnector1">
            <a:avLst/>
          </a:prstGeom>
          <a:ln w="3810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8" idx="3"/>
          </p:cNvCxnSpPr>
          <p:nvPr/>
        </p:nvCxnSpPr>
        <p:spPr>
          <a:xfrm flipV="1">
            <a:off x="2827874" y="2309643"/>
            <a:ext cx="1304078" cy="4244344"/>
          </a:xfrm>
          <a:prstGeom prst="straightConnector1">
            <a:avLst/>
          </a:prstGeom>
          <a:ln w="38100">
            <a:prstDash val="sysDot"/>
            <a:tailEnd type="arrow"/>
          </a:ln>
        </p:spPr>
        <p:style>
          <a:lnRef idx="3">
            <a:schemeClr val="accent4"/>
          </a:lnRef>
          <a:fillRef idx="0">
            <a:schemeClr val="accent4"/>
          </a:fillRef>
          <a:effectRef idx="2">
            <a:schemeClr val="accent4"/>
          </a:effectRef>
          <a:fontRef idx="minor">
            <a:schemeClr val="tx1"/>
          </a:fontRef>
        </p:style>
      </p:cxnSp>
      <p:cxnSp>
        <p:nvCxnSpPr>
          <p:cNvPr id="55" name="Straight Arrow Connector 54"/>
          <p:cNvCxnSpPr>
            <a:stCxn id="8" idx="3"/>
          </p:cNvCxnSpPr>
          <p:nvPr/>
        </p:nvCxnSpPr>
        <p:spPr>
          <a:xfrm flipV="1">
            <a:off x="2827874" y="3533075"/>
            <a:ext cx="1304078" cy="3020912"/>
          </a:xfrm>
          <a:prstGeom prst="straightConnector1">
            <a:avLst/>
          </a:prstGeom>
          <a:ln w="38100">
            <a:prstDash val="sysDot"/>
            <a:tailEnd type="arrow"/>
          </a:ln>
        </p:spPr>
        <p:style>
          <a:lnRef idx="3">
            <a:schemeClr val="accent4"/>
          </a:lnRef>
          <a:fillRef idx="0">
            <a:schemeClr val="accent4"/>
          </a:fillRef>
          <a:effectRef idx="2">
            <a:schemeClr val="accent4"/>
          </a:effectRef>
          <a:fontRef idx="minor">
            <a:schemeClr val="tx1"/>
          </a:fontRef>
        </p:style>
      </p:cxnSp>
      <p:cxnSp>
        <p:nvCxnSpPr>
          <p:cNvPr id="61" name="Straight Arrow Connector 60"/>
          <p:cNvCxnSpPr>
            <a:stCxn id="8" idx="3"/>
            <a:endCxn id="13" idx="1"/>
          </p:cNvCxnSpPr>
          <p:nvPr/>
        </p:nvCxnSpPr>
        <p:spPr>
          <a:xfrm flipV="1">
            <a:off x="2827874" y="6037585"/>
            <a:ext cx="935453" cy="516402"/>
          </a:xfrm>
          <a:prstGeom prst="straightConnector1">
            <a:avLst/>
          </a:prstGeom>
          <a:ln w="38100">
            <a:prstDash val="sysDot"/>
            <a:tailEnd type="arrow"/>
          </a:ln>
        </p:spPr>
        <p:style>
          <a:lnRef idx="3">
            <a:schemeClr val="accent4"/>
          </a:lnRef>
          <a:fillRef idx="0">
            <a:schemeClr val="accent4"/>
          </a:fillRef>
          <a:effectRef idx="2">
            <a:schemeClr val="accent4"/>
          </a:effectRef>
          <a:fontRef idx="minor">
            <a:schemeClr val="tx1"/>
          </a:fontRef>
        </p:style>
      </p:cxnSp>
      <p:cxnSp>
        <p:nvCxnSpPr>
          <p:cNvPr id="69" name="Straight Arrow Connector 68"/>
          <p:cNvCxnSpPr>
            <a:endCxn id="9" idx="6"/>
          </p:cNvCxnSpPr>
          <p:nvPr/>
        </p:nvCxnSpPr>
        <p:spPr>
          <a:xfrm flipH="1" flipV="1">
            <a:off x="7031446" y="2206364"/>
            <a:ext cx="771294" cy="1896654"/>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71" name="Straight Arrow Connector 70"/>
          <p:cNvCxnSpPr>
            <a:stCxn id="13" idx="3"/>
            <a:endCxn id="16" idx="1"/>
          </p:cNvCxnSpPr>
          <p:nvPr/>
        </p:nvCxnSpPr>
        <p:spPr>
          <a:xfrm flipV="1">
            <a:off x="7327985" y="4417464"/>
            <a:ext cx="474755" cy="1620121"/>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54" name="Straight Arrow Connector 39"/>
          <p:cNvCxnSpPr>
            <a:stCxn id="7" idx="3"/>
            <a:endCxn id="9" idx="2"/>
          </p:cNvCxnSpPr>
          <p:nvPr/>
        </p:nvCxnSpPr>
        <p:spPr>
          <a:xfrm flipV="1">
            <a:off x="2815540" y="2206364"/>
            <a:ext cx="1263906" cy="2783861"/>
          </a:xfrm>
          <a:prstGeom prst="straightConnector1">
            <a:avLst/>
          </a:prstGeom>
          <a:ln w="38100">
            <a:prstDash val="sysDash"/>
            <a:tailEnd type="arrow"/>
          </a:ln>
        </p:spPr>
        <p:style>
          <a:lnRef idx="1">
            <a:schemeClr val="accent1"/>
          </a:lnRef>
          <a:fillRef idx="0">
            <a:schemeClr val="accent1"/>
          </a:fillRef>
          <a:effectRef idx="0">
            <a:schemeClr val="accent1"/>
          </a:effectRef>
          <a:fontRef idx="minor">
            <a:schemeClr val="tx1"/>
          </a:fontRef>
        </p:style>
      </p:cxnSp>
      <p:sp>
        <p:nvSpPr>
          <p:cNvPr id="25" name="Slide Number Placeholder 3"/>
          <p:cNvSpPr>
            <a:spLocks noGrp="1"/>
          </p:cNvSpPr>
          <p:nvPr>
            <p:ph type="sldNum" sz="quarter" idx="10"/>
          </p:nvPr>
        </p:nvSpPr>
        <p:spPr bwMode="auto">
          <a:xfrm>
            <a:off x="8688390" y="7385050"/>
            <a:ext cx="1025525" cy="241300"/>
          </a:xfrm>
          <a:noFill/>
          <a:ln>
            <a:miter lim="800000"/>
            <a:headEnd/>
            <a:tailEnd/>
          </a:ln>
        </p:spPr>
        <p:txBody>
          <a:bodyPr vert="horz" wrap="square" lIns="91436" tIns="45718" rIns="91436" bIns="45718" numCol="1" anchor="t" anchorCtr="0" compatLnSpc="1">
            <a:prstTxWarp prst="textNoShape">
              <a:avLst/>
            </a:prstTxWarp>
          </a:bodyPr>
          <a:lstStyle/>
          <a:p>
            <a:r>
              <a:rPr lang="en-US" dirty="0">
                <a:latin typeface="Arial" pitchFamily="34" charset="0"/>
                <a:cs typeface="Arial" pitchFamily="34" charset="0"/>
              </a:rPr>
              <a:t>Slide </a:t>
            </a:r>
            <a:fld id="{7226E441-8201-4623-A5AB-716CBD92C412}" type="slidenum">
              <a:rPr lang="en-US">
                <a:latin typeface="Arial" pitchFamily="34" charset="0"/>
                <a:cs typeface="Arial" pitchFamily="34" charset="0"/>
              </a:rPr>
              <a:pPr/>
              <a:t>60</a:t>
            </a:fld>
            <a:endParaRPr lang="en-US" dirty="0">
              <a:latin typeface="Arial" pitchFamily="34" charset="0"/>
              <a:cs typeface="Arial" pitchFamily="34" charset="0"/>
            </a:endParaRPr>
          </a:p>
        </p:txBody>
      </p:sp>
    </p:spTree>
    <p:extLst>
      <p:ext uri="{BB962C8B-B14F-4D97-AF65-F5344CB8AC3E}">
        <p14:creationId xmlns:p14="http://schemas.microsoft.com/office/powerpoint/2010/main" val="1089410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ox(in)">
                                      <p:cBhvr>
                                        <p:cTn id="24" dur="500"/>
                                        <p:tgtEl>
                                          <p:spTgt spid="2"/>
                                        </p:tgtEl>
                                      </p:cBhvr>
                                    </p:animEffect>
                                  </p:childTnLst>
                                </p:cTn>
                              </p:par>
                              <p:par>
                                <p:cTn id="25" presetID="4" presetClass="entr" presetSubtype="16"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ox(in)">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4"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down)">
                                      <p:cBhvr>
                                        <p:cTn id="35" dur="500"/>
                                        <p:tgtEl>
                                          <p:spTgt spid="40"/>
                                        </p:tgtEl>
                                      </p:cBhvr>
                                    </p:animEffect>
                                  </p:childTnLst>
                                </p:cTn>
                              </p:par>
                              <p:par>
                                <p:cTn id="36" presetID="22" presetClass="entr" presetSubtype="4"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down)">
                                      <p:cBhvr>
                                        <p:cTn id="38" dur="500"/>
                                        <p:tgtEl>
                                          <p:spTgt spid="50"/>
                                        </p:tgtEl>
                                      </p:cBhvr>
                                    </p:animEffect>
                                  </p:childTnLst>
                                </p:cTn>
                              </p:par>
                              <p:par>
                                <p:cTn id="39" presetID="22" presetClass="entr" presetSubtype="4" fill="hold"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down)">
                                      <p:cBhvr>
                                        <p:cTn id="41" dur="500"/>
                                        <p:tgtEl>
                                          <p:spTgt spid="54"/>
                                        </p:tgtEl>
                                      </p:cBhvr>
                                    </p:animEffect>
                                  </p:childTnLst>
                                </p:cTn>
                              </p:par>
                              <p:par>
                                <p:cTn id="42" presetID="22" presetClass="entr" presetSubtype="4" fill="hold"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down)">
                                      <p:cBhvr>
                                        <p:cTn id="44" dur="500"/>
                                        <p:tgtEl>
                                          <p:spTgt spid="55"/>
                                        </p:tgtEl>
                                      </p:cBhvr>
                                    </p:animEffect>
                                  </p:childTnLst>
                                </p:cTn>
                              </p:par>
                              <p:par>
                                <p:cTn id="45" presetID="22" presetClass="entr" presetSubtype="4"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down)">
                                      <p:cBhvr>
                                        <p:cTn id="47" dur="500"/>
                                        <p:tgtEl>
                                          <p:spTgt spid="6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right)">
                                      <p:cBhvr>
                                        <p:cTn id="52" dur="500"/>
                                        <p:tgtEl>
                                          <p:spTgt spid="69"/>
                                        </p:tgtEl>
                                      </p:cBhvr>
                                    </p:animEffect>
                                  </p:childTnLst>
                                </p:cTn>
                              </p:par>
                              <p:par>
                                <p:cTn id="53" presetID="22" presetClass="entr" presetSubtype="2"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wipe(right)">
                                      <p:cBhvr>
                                        <p:cTn id="55" dur="500"/>
                                        <p:tgtEl>
                                          <p:spTgt spid="71"/>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right)">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altLang="zh-TW" sz="3200" b="1" dirty="0" smtClean="0">
                <a:latin typeface="Calibri" pitchFamily="34" charset="0"/>
                <a:ea typeface="標楷體" pitchFamily="65" charset="-120"/>
              </a:rPr>
              <a:t>IAS</a:t>
            </a:r>
            <a:r>
              <a:rPr lang="zh-TW" altLang="en-US" sz="3200" b="1" dirty="0" smtClean="0">
                <a:latin typeface="Calibri" pitchFamily="34" charset="0"/>
                <a:ea typeface="標楷體" pitchFamily="65" charset="-120"/>
              </a:rPr>
              <a:t> </a:t>
            </a:r>
            <a:r>
              <a:rPr lang="en-US" altLang="zh-TW" sz="3200" b="1" dirty="0" smtClean="0">
                <a:latin typeface="Calibri" pitchFamily="34" charset="0"/>
                <a:ea typeface="標楷體" pitchFamily="65" charset="-120"/>
              </a:rPr>
              <a:t>19(2011)</a:t>
            </a:r>
            <a:r>
              <a:rPr lang="zh-TW" altLang="en-US" sz="3200" b="1" dirty="0" smtClean="0">
                <a:latin typeface="Calibri" pitchFamily="34" charset="0"/>
                <a:ea typeface="標楷體" pitchFamily="65" charset="-120"/>
              </a:rPr>
              <a:t>之表達方法</a:t>
            </a:r>
          </a:p>
        </p:txBody>
      </p:sp>
      <p:sp>
        <p:nvSpPr>
          <p:cNvPr id="5" name="Rectangle 4"/>
          <p:cNvSpPr/>
          <p:nvPr/>
        </p:nvSpPr>
        <p:spPr>
          <a:xfrm>
            <a:off x="1505206" y="1510730"/>
            <a:ext cx="2336851" cy="1642055"/>
          </a:xfrm>
          <a:prstGeom prst="rect">
            <a:avLst/>
          </a:prstGeom>
        </p:spPr>
        <p:style>
          <a:lnRef idx="2">
            <a:schemeClr val="accent1"/>
          </a:lnRef>
          <a:fillRef idx="1">
            <a:schemeClr val="lt1"/>
          </a:fillRef>
          <a:effectRef idx="0">
            <a:schemeClr val="accent1"/>
          </a:effectRef>
          <a:fontRef idx="minor">
            <a:schemeClr val="dk1"/>
          </a:fontRef>
        </p:style>
        <p:txBody>
          <a:bodyPr lIns="101901" tIns="50950" rIns="101901" bIns="50950" anchor="ctr"/>
          <a:lstStyle/>
          <a:p>
            <a:pPr algn="ctr">
              <a:defRPr/>
            </a:pPr>
            <a:r>
              <a:rPr kumimoji="0" lang="zh-TW" altLang="en-US" sz="2800" b="1" dirty="0">
                <a:solidFill>
                  <a:srgbClr val="000000"/>
                </a:solidFill>
                <a:latin typeface="標楷體" pitchFamily="65" charset="-120"/>
                <a:ea typeface="標楷體" pitchFamily="65" charset="-120"/>
              </a:rPr>
              <a:t>服務</a:t>
            </a:r>
            <a:r>
              <a:rPr kumimoji="0" lang="zh-TW" altLang="en-US" sz="2800" b="1" dirty="0" smtClean="0">
                <a:solidFill>
                  <a:srgbClr val="000000"/>
                </a:solidFill>
                <a:latin typeface="標楷體" pitchFamily="65" charset="-120"/>
                <a:ea typeface="標楷體" pitchFamily="65" charset="-120"/>
              </a:rPr>
              <a:t>成本</a:t>
            </a:r>
            <a:endParaRPr kumimoji="0" lang="en-US" altLang="zh-TW" sz="1600" dirty="0" smtClean="0">
              <a:solidFill>
                <a:srgbClr val="000000"/>
              </a:solidFill>
              <a:latin typeface="標楷體" pitchFamily="65" charset="-120"/>
              <a:ea typeface="標楷體" pitchFamily="65" charset="-120"/>
            </a:endParaRPr>
          </a:p>
          <a:p>
            <a:pPr marL="285750" marR="115570" lvl="0" indent="-285750" algn="just">
              <a:spcAft>
                <a:spcPts val="0"/>
              </a:spcAft>
              <a:buSzPts val="800"/>
              <a:buFont typeface="Wingdings" pitchFamily="2" charset="2"/>
              <a:buChar char="l"/>
            </a:pPr>
            <a:r>
              <a:rPr lang="zh-TW" altLang="zh-TW" sz="1600" kern="100" dirty="0" smtClean="0">
                <a:latin typeface="Calibri" pitchFamily="34" charset="0"/>
                <a:ea typeface="標楷體" pitchFamily="65" charset="-120"/>
              </a:rPr>
              <a:t>當</a:t>
            </a:r>
            <a:r>
              <a:rPr lang="zh-TW" altLang="zh-TW" sz="1600" kern="100" dirty="0">
                <a:latin typeface="Calibri" pitchFamily="34" charset="0"/>
                <a:ea typeface="標楷體" pitchFamily="65" charset="-120"/>
              </a:rPr>
              <a:t>期</a:t>
            </a:r>
            <a:r>
              <a:rPr lang="zh-TW" altLang="en-US" sz="1600" kern="100" dirty="0">
                <a:latin typeface="Calibri" pitchFamily="34" charset="0"/>
                <a:ea typeface="標楷體" pitchFamily="65" charset="-120"/>
              </a:rPr>
              <a:t>服務成本</a:t>
            </a:r>
            <a:endParaRPr lang="en-US" altLang="zh-TW" sz="1600" kern="100" dirty="0">
              <a:latin typeface="Calibri" pitchFamily="34" charset="0"/>
              <a:ea typeface="標楷體" pitchFamily="65" charset="-120"/>
            </a:endParaRPr>
          </a:p>
          <a:p>
            <a:pPr marL="285750" marR="115570" lvl="0" indent="-285750" algn="just">
              <a:spcAft>
                <a:spcPts val="0"/>
              </a:spcAft>
              <a:buSzPts val="800"/>
              <a:buFont typeface="Wingdings" pitchFamily="2" charset="2"/>
              <a:buChar char="l"/>
            </a:pPr>
            <a:r>
              <a:rPr lang="zh-TW" altLang="zh-TW" sz="1600" kern="100" dirty="0">
                <a:latin typeface="Calibri" pitchFamily="34" charset="0"/>
                <a:ea typeface="標楷體" pitchFamily="65" charset="-120"/>
              </a:rPr>
              <a:t>前期服務成本</a:t>
            </a:r>
            <a:endParaRPr lang="en-US" altLang="zh-TW" sz="1600" kern="100" dirty="0">
              <a:latin typeface="Calibri" pitchFamily="34" charset="0"/>
              <a:ea typeface="標楷體" pitchFamily="65" charset="-120"/>
            </a:endParaRPr>
          </a:p>
          <a:p>
            <a:pPr marL="285750" marR="115570" lvl="0" indent="-285750" algn="just">
              <a:spcAft>
                <a:spcPts val="0"/>
              </a:spcAft>
              <a:buSzPts val="800"/>
              <a:buFont typeface="Wingdings" pitchFamily="2" charset="2"/>
              <a:buChar char="l"/>
            </a:pPr>
            <a:r>
              <a:rPr lang="zh-TW" altLang="en-US" sz="1600" kern="100" dirty="0">
                <a:latin typeface="Calibri" pitchFamily="34" charset="0"/>
                <a:ea typeface="標楷體" pitchFamily="65" charset="-120"/>
              </a:rPr>
              <a:t>清償</a:t>
            </a:r>
            <a:r>
              <a:rPr lang="zh-TW" altLang="en-US" sz="1600" kern="100" dirty="0" smtClean="0">
                <a:latin typeface="Calibri" pitchFamily="34" charset="0"/>
                <a:ea typeface="標楷體" pitchFamily="65" charset="-120"/>
              </a:rPr>
              <a:t>損益</a:t>
            </a:r>
            <a:endParaRPr lang="zh-TW" altLang="zh-TW" sz="1600" kern="100" dirty="0">
              <a:latin typeface="Calibri" pitchFamily="34" charset="0"/>
              <a:ea typeface="標楷體" pitchFamily="65" charset="-120"/>
            </a:endParaRPr>
          </a:p>
        </p:txBody>
      </p:sp>
      <p:sp>
        <p:nvSpPr>
          <p:cNvPr id="6" name="Rectangle 5"/>
          <p:cNvSpPr/>
          <p:nvPr/>
        </p:nvSpPr>
        <p:spPr>
          <a:xfrm>
            <a:off x="1465036" y="3670970"/>
            <a:ext cx="2336851" cy="1033013"/>
          </a:xfrm>
          <a:prstGeom prst="rect">
            <a:avLst/>
          </a:prstGeom>
        </p:spPr>
        <p:style>
          <a:lnRef idx="2">
            <a:schemeClr val="accent1"/>
          </a:lnRef>
          <a:fillRef idx="1">
            <a:schemeClr val="lt1"/>
          </a:fillRef>
          <a:effectRef idx="0">
            <a:schemeClr val="accent1"/>
          </a:effectRef>
          <a:fontRef idx="minor">
            <a:schemeClr val="dk1"/>
          </a:fontRef>
        </p:style>
        <p:txBody>
          <a:bodyPr lIns="101901" tIns="50950" rIns="101901" bIns="50950" anchor="ctr"/>
          <a:lstStyle/>
          <a:p>
            <a:pPr algn="ctr">
              <a:defRPr/>
            </a:pPr>
            <a:endParaRPr kumimoji="0" lang="en-US" altLang="zh-TW" sz="2400" b="1" u="sng" dirty="0" smtClean="0">
              <a:solidFill>
                <a:srgbClr val="000000"/>
              </a:solidFill>
              <a:latin typeface="標楷體" pitchFamily="65" charset="-120"/>
              <a:ea typeface="標楷體" pitchFamily="65" charset="-120"/>
            </a:endParaRPr>
          </a:p>
          <a:p>
            <a:pPr algn="ctr">
              <a:defRPr/>
            </a:pPr>
            <a:r>
              <a:rPr kumimoji="0" lang="zh-TW" altLang="en-US" sz="2400" b="1" u="sng" dirty="0" smtClean="0">
                <a:solidFill>
                  <a:srgbClr val="000000"/>
                </a:solidFill>
                <a:latin typeface="標楷體" pitchFamily="65" charset="-120"/>
                <a:ea typeface="標楷體" pitchFamily="65" charset="-120"/>
              </a:rPr>
              <a:t>淨</a:t>
            </a:r>
            <a:r>
              <a:rPr kumimoji="0" lang="zh-TW" altLang="en-US" sz="2400" b="1" dirty="0" smtClean="0">
                <a:solidFill>
                  <a:srgbClr val="000000"/>
                </a:solidFill>
                <a:latin typeface="標楷體" pitchFamily="65" charset="-120"/>
                <a:ea typeface="標楷體" pitchFamily="65" charset="-120"/>
              </a:rPr>
              <a:t>利息</a:t>
            </a:r>
            <a:endParaRPr kumimoji="0" lang="en-US" altLang="zh-TW" sz="2400" b="1" dirty="0" smtClean="0">
              <a:solidFill>
                <a:srgbClr val="000000"/>
              </a:solidFill>
              <a:latin typeface="標楷體" pitchFamily="65" charset="-120"/>
              <a:ea typeface="標楷體" pitchFamily="65" charset="-120"/>
            </a:endParaRPr>
          </a:p>
          <a:p>
            <a:pPr marL="285750" lvl="0" indent="-285750">
              <a:buFont typeface="Wingdings" pitchFamily="2" charset="2"/>
              <a:buChar char="l"/>
              <a:defRPr/>
            </a:pPr>
            <a:r>
              <a:rPr lang="zh-TW" altLang="en-US" sz="1600" kern="100" dirty="0">
                <a:latin typeface="Calibri" pitchFamily="34" charset="0"/>
                <a:ea typeface="標楷體" pitchFamily="65" charset="-120"/>
              </a:rPr>
              <a:t>淨確定給付負債</a:t>
            </a:r>
            <a:r>
              <a:rPr lang="en-US" altLang="zh-TW" sz="1600" kern="100" dirty="0">
                <a:latin typeface="Calibri" pitchFamily="34" charset="0"/>
                <a:ea typeface="標楷體" pitchFamily="65" charset="-120"/>
              </a:rPr>
              <a:t>(</a:t>
            </a:r>
            <a:r>
              <a:rPr lang="zh-TW" altLang="en-US" sz="1600" kern="100" dirty="0">
                <a:latin typeface="Calibri" pitchFamily="34" charset="0"/>
                <a:ea typeface="標楷體" pitchFamily="65" charset="-120"/>
              </a:rPr>
              <a:t>資產</a:t>
            </a:r>
            <a:r>
              <a:rPr lang="en-US" altLang="zh-TW" sz="1600" kern="100" dirty="0">
                <a:latin typeface="Calibri" pitchFamily="34" charset="0"/>
                <a:ea typeface="標楷體" pitchFamily="65" charset="-120"/>
              </a:rPr>
              <a:t>)</a:t>
            </a:r>
            <a:r>
              <a:rPr lang="zh-TW" altLang="zh-TW" sz="1600" kern="100" dirty="0">
                <a:latin typeface="Calibri" pitchFamily="34" charset="0"/>
                <a:ea typeface="標楷體" pitchFamily="65" charset="-120"/>
              </a:rPr>
              <a:t>之利息</a:t>
            </a:r>
            <a:endParaRPr lang="zh-TW" altLang="zh-TW" sz="1600" kern="100" dirty="0">
              <a:latin typeface="Calibri" pitchFamily="34" charset="0"/>
              <a:ea typeface="標楷體" pitchFamily="65" charset="-120"/>
              <a:cs typeface="Times New Roman"/>
            </a:endParaRPr>
          </a:p>
          <a:p>
            <a:pPr algn="ctr">
              <a:defRPr/>
            </a:pPr>
            <a:endParaRPr kumimoji="0" lang="zh-TW" altLang="en-US" sz="2400" b="1" dirty="0">
              <a:solidFill>
                <a:srgbClr val="000000"/>
              </a:solidFill>
              <a:latin typeface="標楷體" pitchFamily="65" charset="-120"/>
              <a:ea typeface="標楷體" pitchFamily="65" charset="-120"/>
            </a:endParaRPr>
          </a:p>
        </p:txBody>
      </p:sp>
      <p:sp>
        <p:nvSpPr>
          <p:cNvPr id="7" name="Rectangle 6"/>
          <p:cNvSpPr/>
          <p:nvPr/>
        </p:nvSpPr>
        <p:spPr>
          <a:xfrm>
            <a:off x="1505206" y="5111130"/>
            <a:ext cx="2336851" cy="2520280"/>
          </a:xfrm>
          <a:prstGeom prst="rect">
            <a:avLst/>
          </a:prstGeom>
        </p:spPr>
        <p:style>
          <a:lnRef idx="2">
            <a:schemeClr val="accent1"/>
          </a:lnRef>
          <a:fillRef idx="1">
            <a:schemeClr val="lt1"/>
          </a:fillRef>
          <a:effectRef idx="0">
            <a:schemeClr val="accent1"/>
          </a:effectRef>
          <a:fontRef idx="minor">
            <a:schemeClr val="dk1"/>
          </a:fontRef>
        </p:style>
        <p:txBody>
          <a:bodyPr lIns="101901" tIns="50950" rIns="101901" bIns="50950" anchor="ctr"/>
          <a:lstStyle/>
          <a:p>
            <a:pPr algn="ctr">
              <a:defRPr/>
            </a:pPr>
            <a:r>
              <a:rPr kumimoji="0" lang="zh-TW" altLang="en-US" sz="2400" b="1" dirty="0">
                <a:solidFill>
                  <a:srgbClr val="000000"/>
                </a:solidFill>
                <a:latin typeface="標楷體" pitchFamily="65" charset="-120"/>
                <a:ea typeface="標楷體" pitchFamily="65" charset="-120"/>
              </a:rPr>
              <a:t>再</a:t>
            </a:r>
            <a:r>
              <a:rPr kumimoji="0" lang="zh-TW" altLang="en-US" sz="2400" b="1" dirty="0" smtClean="0">
                <a:solidFill>
                  <a:srgbClr val="000000"/>
                </a:solidFill>
                <a:latin typeface="標楷體" pitchFamily="65" charset="-120"/>
                <a:ea typeface="標楷體" pitchFamily="65" charset="-120"/>
              </a:rPr>
              <a:t>衡量數</a:t>
            </a:r>
            <a:endParaRPr kumimoji="0" lang="en-US" altLang="zh-TW" sz="2400" b="1" dirty="0" smtClean="0">
              <a:solidFill>
                <a:srgbClr val="000000"/>
              </a:solidFill>
              <a:latin typeface="標楷體" pitchFamily="65" charset="-120"/>
              <a:ea typeface="標楷體" pitchFamily="65" charset="-120"/>
            </a:endParaRPr>
          </a:p>
          <a:p>
            <a:pPr marL="342900" marR="115570" lvl="0" indent="-342900" algn="just">
              <a:spcAft>
                <a:spcPts val="0"/>
              </a:spcAft>
              <a:buSzPts val="800"/>
              <a:buFont typeface="Symbol"/>
              <a:buChar char=""/>
            </a:pPr>
            <a:r>
              <a:rPr lang="zh-TW" altLang="zh-TW" sz="1600" kern="100" dirty="0">
                <a:latin typeface="Calibri" pitchFamily="34" charset="0"/>
                <a:ea typeface="標楷體" pitchFamily="65" charset="-120"/>
              </a:rPr>
              <a:t>精算損益</a:t>
            </a:r>
          </a:p>
          <a:p>
            <a:pPr marL="342900" marR="115570" lvl="0" indent="-342900" algn="just">
              <a:spcAft>
                <a:spcPts val="0"/>
              </a:spcAft>
              <a:buSzPts val="800"/>
              <a:buFont typeface="Symbol"/>
              <a:buChar char=""/>
            </a:pPr>
            <a:r>
              <a:rPr lang="zh-TW" altLang="zh-TW" sz="1600" kern="100" dirty="0">
                <a:latin typeface="Calibri" pitchFamily="34" charset="0"/>
                <a:ea typeface="標楷體" pitchFamily="65" charset="-120"/>
              </a:rPr>
              <a:t>計畫資產</a:t>
            </a:r>
            <a:r>
              <a:rPr lang="zh-TW" altLang="en-US" sz="1600" kern="100" dirty="0">
                <a:latin typeface="Calibri" pitchFamily="34" charset="0"/>
                <a:ea typeface="標楷體" pitchFamily="65" charset="-120"/>
              </a:rPr>
              <a:t>報酬</a:t>
            </a:r>
            <a:r>
              <a:rPr lang="en-US" altLang="zh-TW" sz="1600" kern="100" dirty="0">
                <a:latin typeface="Calibri" pitchFamily="34" charset="0"/>
                <a:ea typeface="標楷體" pitchFamily="65" charset="-120"/>
              </a:rPr>
              <a:t>-</a:t>
            </a:r>
            <a:r>
              <a:rPr lang="zh-TW" altLang="en-US" sz="1600" kern="100" dirty="0">
                <a:latin typeface="Calibri" pitchFamily="34" charset="0"/>
                <a:ea typeface="標楷體" pitchFamily="65" charset="-120"/>
              </a:rPr>
              <a:t>淨確定給付負債</a:t>
            </a:r>
            <a:r>
              <a:rPr lang="en-US" altLang="zh-TW" sz="1600" kern="100" dirty="0">
                <a:latin typeface="Calibri" pitchFamily="34" charset="0"/>
                <a:ea typeface="標楷體" pitchFamily="65" charset="-120"/>
              </a:rPr>
              <a:t>(</a:t>
            </a:r>
            <a:r>
              <a:rPr lang="zh-TW" altLang="en-US" sz="1600" kern="100" dirty="0">
                <a:latin typeface="Calibri" pitchFamily="34" charset="0"/>
                <a:ea typeface="標楷體" pitchFamily="65" charset="-120"/>
              </a:rPr>
              <a:t>資產</a:t>
            </a:r>
            <a:r>
              <a:rPr lang="en-US" altLang="zh-TW" sz="1600" kern="100" dirty="0">
                <a:latin typeface="Calibri" pitchFamily="34" charset="0"/>
                <a:ea typeface="標楷體" pitchFamily="65" charset="-120"/>
              </a:rPr>
              <a:t>)</a:t>
            </a:r>
            <a:r>
              <a:rPr lang="zh-TW" altLang="en-US" sz="1600" kern="100" dirty="0">
                <a:latin typeface="Calibri" pitchFamily="34" charset="0"/>
                <a:ea typeface="標楷體" pitchFamily="65" charset="-120"/>
              </a:rPr>
              <a:t>淨利息</a:t>
            </a:r>
            <a:endParaRPr lang="zh-TW" altLang="zh-TW" sz="1600" kern="100" dirty="0">
              <a:latin typeface="Calibri" pitchFamily="34" charset="0"/>
              <a:ea typeface="標楷體" pitchFamily="65" charset="-120"/>
            </a:endParaRPr>
          </a:p>
          <a:p>
            <a:pPr marL="342900" marR="115570" lvl="0" indent="-342900" algn="just">
              <a:spcAft>
                <a:spcPts val="0"/>
              </a:spcAft>
              <a:buSzPts val="800"/>
              <a:buFont typeface="Symbol"/>
              <a:buChar char=""/>
            </a:pPr>
            <a:r>
              <a:rPr lang="zh-TW" altLang="zh-TW" sz="1600" kern="100" dirty="0">
                <a:latin typeface="Calibri" pitchFamily="34" charset="0"/>
                <a:ea typeface="標楷體" pitchFamily="65" charset="-120"/>
              </a:rPr>
              <a:t>資產上限之影響</a:t>
            </a:r>
            <a:r>
              <a:rPr lang="en-US" altLang="zh-TW" sz="1600" kern="100" dirty="0">
                <a:latin typeface="Calibri" pitchFamily="34" charset="0"/>
                <a:ea typeface="標楷體" pitchFamily="65" charset="-120"/>
              </a:rPr>
              <a:t>-</a:t>
            </a:r>
            <a:r>
              <a:rPr lang="zh-TW" altLang="en-US" sz="1600" kern="100" dirty="0">
                <a:latin typeface="Calibri" pitchFamily="34" charset="0"/>
                <a:ea typeface="標楷體" pitchFamily="65" charset="-120"/>
              </a:rPr>
              <a:t>淨確定給付負債</a:t>
            </a:r>
            <a:r>
              <a:rPr lang="en-US" altLang="zh-TW" sz="1600" kern="100" dirty="0">
                <a:latin typeface="Calibri" pitchFamily="34" charset="0"/>
                <a:ea typeface="標楷體" pitchFamily="65" charset="-120"/>
              </a:rPr>
              <a:t>(</a:t>
            </a:r>
            <a:r>
              <a:rPr lang="zh-TW" altLang="en-US" sz="1600" kern="100" dirty="0">
                <a:latin typeface="Calibri" pitchFamily="34" charset="0"/>
                <a:ea typeface="標楷體" pitchFamily="65" charset="-120"/>
              </a:rPr>
              <a:t>資產</a:t>
            </a:r>
            <a:r>
              <a:rPr lang="en-US" altLang="zh-TW" sz="1600" kern="100" dirty="0">
                <a:latin typeface="Calibri" pitchFamily="34" charset="0"/>
                <a:ea typeface="標楷體" pitchFamily="65" charset="-120"/>
              </a:rPr>
              <a:t>)</a:t>
            </a:r>
            <a:r>
              <a:rPr lang="zh-TW" altLang="en-US" sz="1600" kern="100" dirty="0">
                <a:latin typeface="Calibri" pitchFamily="34" charset="0"/>
                <a:ea typeface="標楷體" pitchFamily="65" charset="-120"/>
              </a:rPr>
              <a:t>淨</a:t>
            </a:r>
            <a:r>
              <a:rPr lang="zh-TW" altLang="en-US" sz="1600" kern="100" dirty="0" smtClean="0">
                <a:latin typeface="Calibri" pitchFamily="34" charset="0"/>
                <a:ea typeface="標楷體" pitchFamily="65" charset="-120"/>
              </a:rPr>
              <a:t>利息</a:t>
            </a:r>
            <a:endParaRPr lang="zh-TW" altLang="en-US" sz="1600" kern="100" dirty="0">
              <a:latin typeface="Calibri" pitchFamily="34" charset="0"/>
              <a:ea typeface="標楷體" pitchFamily="65" charset="-120"/>
            </a:endParaRPr>
          </a:p>
        </p:txBody>
      </p:sp>
      <p:grpSp>
        <p:nvGrpSpPr>
          <p:cNvPr id="2" name="Group 17"/>
          <p:cNvGrpSpPr>
            <a:grpSpLocks/>
          </p:cNvGrpSpPr>
          <p:nvPr/>
        </p:nvGrpSpPr>
        <p:grpSpPr bwMode="auto">
          <a:xfrm>
            <a:off x="4713574" y="1651421"/>
            <a:ext cx="3564658" cy="5630742"/>
            <a:chOff x="3779912" y="1297644"/>
            <a:chExt cx="3240360" cy="2592288"/>
          </a:xfrm>
        </p:grpSpPr>
        <p:sp>
          <p:nvSpPr>
            <p:cNvPr id="12" name="Rectangle 11"/>
            <p:cNvSpPr/>
            <p:nvPr/>
          </p:nvSpPr>
          <p:spPr>
            <a:xfrm>
              <a:off x="3779912" y="1297644"/>
              <a:ext cx="3240360" cy="2592288"/>
            </a:xfrm>
            <a:prstGeom prst="rect">
              <a:avLst/>
            </a:prstGeom>
          </p:spPr>
          <p:style>
            <a:lnRef idx="2">
              <a:schemeClr val="accent2"/>
            </a:lnRef>
            <a:fillRef idx="1">
              <a:schemeClr val="lt1"/>
            </a:fillRef>
            <a:effectRef idx="0">
              <a:schemeClr val="accent2"/>
            </a:effectRef>
            <a:fontRef idx="minor">
              <a:schemeClr val="dk1"/>
            </a:fontRef>
          </p:style>
          <p:txBody>
            <a:bodyPr/>
            <a:lstStyle/>
            <a:p>
              <a:pPr algn="ctr">
                <a:defRPr/>
              </a:pPr>
              <a:r>
                <a:rPr kumimoji="0" lang="zh-TW" altLang="en-US" sz="2400" b="1" dirty="0">
                  <a:solidFill>
                    <a:srgbClr val="FF0000"/>
                  </a:solidFill>
                  <a:latin typeface="標楷體" pitchFamily="65" charset="-120"/>
                  <a:ea typeface="標楷體" pitchFamily="65" charset="-120"/>
                </a:rPr>
                <a:t>於當期認列</a:t>
              </a:r>
            </a:p>
          </p:txBody>
        </p:sp>
        <p:sp>
          <p:nvSpPr>
            <p:cNvPr id="10" name="Oval 9"/>
            <p:cNvSpPr/>
            <p:nvPr/>
          </p:nvSpPr>
          <p:spPr>
            <a:xfrm>
              <a:off x="4139783" y="1715681"/>
              <a:ext cx="2683439" cy="712670"/>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kumimoji="0" lang="zh-TW" altLang="en-US" sz="2400" b="1" dirty="0">
                  <a:solidFill>
                    <a:srgbClr val="000000"/>
                  </a:solidFill>
                  <a:latin typeface="標楷體" pitchFamily="65" charset="-120"/>
                  <a:ea typeface="標楷體" pitchFamily="65" charset="-120"/>
                </a:rPr>
                <a:t>損益</a:t>
              </a:r>
            </a:p>
          </p:txBody>
        </p:sp>
        <p:sp>
          <p:nvSpPr>
            <p:cNvPr id="11" name="Oval 10"/>
            <p:cNvSpPr/>
            <p:nvPr/>
          </p:nvSpPr>
          <p:spPr>
            <a:xfrm>
              <a:off x="4133301" y="2959699"/>
              <a:ext cx="2683439" cy="712670"/>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kumimoji="0" lang="zh-TW" altLang="en-US" sz="2400" b="1" dirty="0">
                  <a:solidFill>
                    <a:srgbClr val="000000"/>
                  </a:solidFill>
                  <a:latin typeface="標楷體" pitchFamily="65" charset="-120"/>
                  <a:ea typeface="標楷體" pitchFamily="65" charset="-120"/>
                </a:rPr>
                <a:t>其他綜合損益</a:t>
              </a:r>
            </a:p>
          </p:txBody>
        </p:sp>
      </p:grpSp>
      <p:cxnSp>
        <p:nvCxnSpPr>
          <p:cNvPr id="31" name="Straight Arrow Connector 30"/>
          <p:cNvCxnSpPr>
            <a:stCxn id="5" idx="3"/>
          </p:cNvCxnSpPr>
          <p:nvPr/>
        </p:nvCxnSpPr>
        <p:spPr>
          <a:xfrm>
            <a:off x="3842057" y="2331758"/>
            <a:ext cx="1267403" cy="983856"/>
          </a:xfrm>
          <a:prstGeom prst="straightConnector1">
            <a:avLst/>
          </a:prstGeom>
          <a:ln w="3810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6" idx="3"/>
          </p:cNvCxnSpPr>
          <p:nvPr/>
        </p:nvCxnSpPr>
        <p:spPr>
          <a:xfrm flipV="1">
            <a:off x="3801887" y="3338209"/>
            <a:ext cx="1307574" cy="849268"/>
          </a:xfrm>
          <a:prstGeom prst="straightConnector1">
            <a:avLst/>
          </a:prstGeom>
          <a:ln w="3810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3842057" y="5999962"/>
            <a:ext cx="1187636" cy="35630"/>
          </a:xfrm>
          <a:prstGeom prst="straightConnector1">
            <a:avLst/>
          </a:prstGeom>
          <a:ln w="38100">
            <a:prstDash val="sys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4619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ox(in)">
                                      <p:cBhvr>
                                        <p:cTn id="20" dur="500"/>
                                        <p:tgtEl>
                                          <p:spTgt spid="2"/>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500"/>
                                        <p:tgtEl>
                                          <p:spTgt spid="31"/>
                                        </p:tgtEl>
                                      </p:cBhvr>
                                    </p:animEffect>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down)">
                                      <p:cBhvr>
                                        <p:cTn id="28" dur="500"/>
                                        <p:tgtEl>
                                          <p:spTgt spid="40"/>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Example</a:t>
            </a:r>
            <a:endParaRPr lang="zh-TW" altLang="en-US" dirty="0"/>
          </a:p>
        </p:txBody>
      </p:sp>
      <p:sp>
        <p:nvSpPr>
          <p:cNvPr id="3" name="內容版面配置區 2"/>
          <p:cNvSpPr>
            <a:spLocks noGrp="1"/>
          </p:cNvSpPr>
          <p:nvPr>
            <p:ph idx="1"/>
          </p:nvPr>
        </p:nvSpPr>
        <p:spPr/>
        <p:txBody>
          <a:bodyPr>
            <a:normAutofit fontScale="92500" lnSpcReduction="10000"/>
          </a:bodyPr>
          <a:lstStyle/>
          <a:p>
            <a:pPr marL="0" indent="0" algn="just">
              <a:lnSpc>
                <a:spcPct val="150000"/>
              </a:lnSpc>
              <a:spcAft>
                <a:spcPts val="0"/>
              </a:spcAft>
              <a:buNone/>
            </a:pPr>
            <a:r>
              <a:rPr lang="en-US" altLang="zh-TW" sz="3200" kern="100" spc="100" dirty="0" smtClean="0">
                <a:latin typeface="Book Antiqua"/>
                <a:ea typeface="標楷體"/>
              </a:rPr>
              <a:t>IAS </a:t>
            </a:r>
            <a:r>
              <a:rPr lang="en-US" altLang="zh-TW" sz="3200" kern="100" spc="100" dirty="0">
                <a:latin typeface="Book Antiqua"/>
                <a:ea typeface="標楷體"/>
              </a:rPr>
              <a:t>19</a:t>
            </a:r>
            <a:r>
              <a:rPr lang="zh-TW" altLang="zh-TW" sz="3200" kern="100" spc="100" dirty="0">
                <a:latin typeface="Book Antiqua"/>
                <a:ea typeface="標楷體"/>
              </a:rPr>
              <a:t>「員工給付」之</a:t>
            </a:r>
            <a:r>
              <a:rPr lang="zh-TW" altLang="zh-TW" sz="3200" kern="100" spc="100" dirty="0" smtClean="0">
                <a:latin typeface="Book Antiqua"/>
                <a:ea typeface="標楷體"/>
              </a:rPr>
              <a:t>修訂</a:t>
            </a:r>
            <a:endParaRPr lang="en-US" altLang="zh-TW" sz="3200" kern="100" spc="100" dirty="0" smtClean="0">
              <a:latin typeface="Book Antiqua"/>
              <a:ea typeface="標楷體"/>
            </a:endParaRPr>
          </a:p>
          <a:p>
            <a:pPr marL="0" indent="0" algn="just">
              <a:lnSpc>
                <a:spcPct val="150000"/>
              </a:lnSpc>
              <a:spcAft>
                <a:spcPts val="0"/>
              </a:spcAft>
              <a:buNone/>
            </a:pPr>
            <a:r>
              <a:rPr lang="zh-TW" altLang="zh-TW" sz="3200" kern="100" spc="100" dirty="0" smtClean="0">
                <a:latin typeface="Book Antiqua"/>
                <a:ea typeface="標楷體"/>
                <a:cs typeface="Times New Roman"/>
              </a:rPr>
              <a:t>該</a:t>
            </a:r>
            <a:r>
              <a:rPr lang="zh-TW" altLang="zh-TW" sz="3200" kern="100" spc="100" dirty="0">
                <a:latin typeface="Book Antiqua"/>
                <a:ea typeface="標楷體"/>
                <a:cs typeface="Times New Roman"/>
              </a:rPr>
              <a:t>修訂準則規定確定給付義務變動及計畫資產公允價值變動係於發生時認列，因而排除過去得按「緩衝區法」處理之選擇，並加速前期服務成本之認列。該修訂規定所有精算損益將立即認列於其他綜合損益，俾使已認列之淨退休金資產或負債反映計畫短絀或剩餘之整體價值。此外，「淨利息」將取代適用修訂準則前之利息成本及計畫資產之預期報酬，並以淨確定給付負債</a:t>
            </a:r>
            <a:r>
              <a:rPr lang="zh-TW" altLang="zh-TW" sz="3200" kern="100" spc="100" dirty="0">
                <a:latin typeface="Book Antiqua"/>
                <a:ea typeface="標楷體"/>
                <a:cs typeface="MHeiHK-Light"/>
              </a:rPr>
              <a:t>（資產）乘以折現率決定</a:t>
            </a:r>
            <a:r>
              <a:rPr lang="zh-TW" altLang="zh-TW" sz="3200" kern="100" spc="100" dirty="0">
                <a:latin typeface="Book Antiqua"/>
                <a:ea typeface="標楷體"/>
                <a:cs typeface="Times New Roman"/>
              </a:rPr>
              <a:t>淨利息</a:t>
            </a:r>
            <a:r>
              <a:rPr lang="zh-TW" altLang="zh-TW" sz="3200" kern="100" spc="100" dirty="0">
                <a:latin typeface="Book Antiqua"/>
                <a:ea typeface="標楷體"/>
                <a:cs typeface="MHeiHK-Light"/>
              </a:rPr>
              <a:t>。</a:t>
            </a:r>
            <a:endParaRPr lang="zh-TW" altLang="zh-TW" sz="3200" kern="100" dirty="0">
              <a:latin typeface="Book Antiqua"/>
              <a:ea typeface="標楷體"/>
              <a:cs typeface="Times New Roman"/>
            </a:endParaRPr>
          </a:p>
          <a:p>
            <a:endParaRPr lang="zh-TW" altLang="en-US" dirty="0"/>
          </a:p>
        </p:txBody>
      </p:sp>
    </p:spTree>
    <p:extLst>
      <p:ext uri="{BB962C8B-B14F-4D97-AF65-F5344CB8AC3E}">
        <p14:creationId xmlns:p14="http://schemas.microsoft.com/office/powerpoint/2010/main" val="3538053177"/>
      </p:ext>
    </p:ext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zh-TW" altLang="en-US" dirty="0" smtClean="0">
                <a:sym typeface="Wingdings" pitchFamily="2" charset="2"/>
              </a:rPr>
              <a:t>不可忽視的財</a:t>
            </a:r>
            <a:r>
              <a:rPr lang="zh-TW" altLang="en-US" dirty="0">
                <a:sym typeface="Wingdings" pitchFamily="2" charset="2"/>
              </a:rPr>
              <a:t>報</a:t>
            </a:r>
            <a:r>
              <a:rPr lang="zh-TW" altLang="en-US" dirty="0" smtClean="0">
                <a:sym typeface="Wingdings" pitchFamily="2" charset="2"/>
              </a:rPr>
              <a:t>附註</a:t>
            </a:r>
            <a:endParaRPr lang="zh-TW" altLang="en-US" dirty="0">
              <a:solidFill>
                <a:srgbClr val="808000"/>
              </a:solidFill>
              <a:latin typeface="+mn-lt"/>
            </a:endParaRPr>
          </a:p>
        </p:txBody>
      </p:sp>
    </p:spTree>
    <p:extLst>
      <p:ext uri="{BB962C8B-B14F-4D97-AF65-F5344CB8AC3E}">
        <p14:creationId xmlns:p14="http://schemas.microsoft.com/office/powerpoint/2010/main" val="1533016085"/>
      </p:ext>
    </p:ext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http://www.varbak.com/chinaphoto/%E5%BD%A9%E8%89%B2%E7%85%A7%E7%89%87%E7%9A%84%E4%B8%80%E4%B8%AA%E9%97%AE%E5%8F%B7-nb104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2278" y="1360121"/>
            <a:ext cx="3074219" cy="277418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標題 1"/>
          <p:cNvSpPr>
            <a:spLocks noGrp="1"/>
          </p:cNvSpPr>
          <p:nvPr>
            <p:ph type="title"/>
          </p:nvPr>
        </p:nvSpPr>
        <p:spPr/>
        <p:txBody>
          <a:bodyPr/>
          <a:lstStyle/>
          <a:p>
            <a:pPr>
              <a:defRPr/>
            </a:pPr>
            <a:r>
              <a:rPr lang="zh-TW" altLang="en-US" sz="3200" dirty="0"/>
              <a:t>不可忽視的重要資訊～財務報表附註</a:t>
            </a:r>
          </a:p>
        </p:txBody>
      </p:sp>
      <p:sp>
        <p:nvSpPr>
          <p:cNvPr id="4" name="投影片編號版面配置區 3"/>
          <p:cNvSpPr>
            <a:spLocks noGrp="1"/>
          </p:cNvSpPr>
          <p:nvPr>
            <p:ph type="sldNum" sz="quarter" idx="10"/>
          </p:nvPr>
        </p:nvSpPr>
        <p:spPr/>
        <p:txBody>
          <a:bodyPr/>
          <a:lstStyle/>
          <a:p>
            <a:pPr>
              <a:defRPr/>
            </a:pPr>
            <a:fld id="{6BABB870-A063-4AC4-B880-C6D435475D93}" type="slidenum">
              <a:rPr lang="zh-TW" altLang="en-US" smtClean="0">
                <a:solidFill>
                  <a:srgbClr val="000000"/>
                </a:solidFill>
              </a:rPr>
              <a:pPr>
                <a:defRPr/>
              </a:pPr>
              <a:t>8</a:t>
            </a:fld>
            <a:endParaRPr lang="zh-TW" altLang="en-US" dirty="0">
              <a:solidFill>
                <a:srgbClr val="000000"/>
              </a:solidFill>
            </a:endParaRPr>
          </a:p>
        </p:txBody>
      </p:sp>
      <p:sp>
        <p:nvSpPr>
          <p:cNvPr id="3" name="圓角矩形圖說文字 2"/>
          <p:cNvSpPr/>
          <p:nvPr/>
        </p:nvSpPr>
        <p:spPr>
          <a:xfrm>
            <a:off x="3589835" y="3923361"/>
            <a:ext cx="2448271" cy="1584175"/>
          </a:xfrm>
          <a:prstGeom prst="wedgeRoundRectCallout">
            <a:avLst>
              <a:gd name="adj1" fmla="val 69821"/>
              <a:gd name="adj2" fmla="val 14804"/>
              <a:gd name="adj3" fmla="val 16667"/>
            </a:avLst>
          </a:prstGeom>
          <a:solidFill>
            <a:srgbClr val="92D050"/>
          </a:solidFill>
          <a:ln>
            <a:noFill/>
          </a:ln>
        </p:spPr>
        <p:style>
          <a:lnRef idx="2">
            <a:schemeClr val="accent3"/>
          </a:lnRef>
          <a:fillRef idx="1">
            <a:schemeClr val="lt1"/>
          </a:fillRef>
          <a:effectRef idx="0">
            <a:schemeClr val="accent3"/>
          </a:effectRef>
          <a:fontRef idx="minor">
            <a:schemeClr val="dk1"/>
          </a:fontRef>
        </p:style>
        <p:txBody>
          <a:bodyPr lIns="89914" tIns="44955" rIns="89914" bIns="44955" rtlCol="0" anchor="ctr"/>
          <a:lstStyle/>
          <a:p>
            <a:r>
              <a:rPr lang="zh-TW" altLang="en-US" sz="2200" b="1" dirty="0">
                <a:solidFill>
                  <a:srgbClr val="000000"/>
                </a:solidFill>
                <a:latin typeface="Calibri" pitchFamily="34" charset="0"/>
                <a:ea typeface="微軟正黑體" pitchFamily="34" charset="-120"/>
                <a:cs typeface="Calibri" pitchFamily="34" charset="0"/>
              </a:rPr>
              <a:t>光看報表感覺很模糊，有沒有更清楚的說明</a:t>
            </a:r>
            <a:r>
              <a:rPr lang="en-US" altLang="zh-TW" sz="2200" b="1" dirty="0">
                <a:solidFill>
                  <a:srgbClr val="000000"/>
                </a:solidFill>
                <a:latin typeface="Calibri" pitchFamily="34" charset="0"/>
                <a:ea typeface="微軟正黑體" pitchFamily="34" charset="-120"/>
                <a:cs typeface="Calibri" pitchFamily="34" charset="0"/>
              </a:rPr>
              <a:t>?</a:t>
            </a:r>
            <a:endParaRPr lang="zh-TW" altLang="en-US" sz="2200" b="1" dirty="0">
              <a:solidFill>
                <a:srgbClr val="000000"/>
              </a:solidFill>
              <a:latin typeface="Calibri" pitchFamily="34" charset="0"/>
              <a:ea typeface="微軟正黑體" pitchFamily="34" charset="-120"/>
              <a:cs typeface="Calibri" pitchFamily="34" charset="0"/>
            </a:endParaRPr>
          </a:p>
        </p:txBody>
      </p:sp>
      <p:sp>
        <p:nvSpPr>
          <p:cNvPr id="7" name="書卷 (垂直) 6"/>
          <p:cNvSpPr/>
          <p:nvPr/>
        </p:nvSpPr>
        <p:spPr>
          <a:xfrm>
            <a:off x="660060" y="1341374"/>
            <a:ext cx="2304257" cy="2160240"/>
          </a:xfrm>
          <a:prstGeom prst="verticalScroll">
            <a:avLst/>
          </a:prstGeom>
          <a:solidFill>
            <a:srgbClr val="FFD671"/>
          </a:solidFill>
          <a:ln>
            <a:solidFill>
              <a:srgbClr val="943112"/>
            </a:solidFill>
          </a:ln>
        </p:spPr>
        <p:style>
          <a:lnRef idx="2">
            <a:schemeClr val="accent1">
              <a:shade val="50000"/>
            </a:schemeClr>
          </a:lnRef>
          <a:fillRef idx="1">
            <a:schemeClr val="accent1"/>
          </a:fillRef>
          <a:effectRef idx="0">
            <a:schemeClr val="accent1"/>
          </a:effectRef>
          <a:fontRef idx="minor">
            <a:schemeClr val="lt1"/>
          </a:fontRef>
        </p:style>
        <p:txBody>
          <a:bodyPr lIns="89914" tIns="44955" rIns="89914" bIns="44955" rtlCol="0" anchor="ctr"/>
          <a:lstStyle/>
          <a:p>
            <a:pPr algn="ctr"/>
            <a:r>
              <a:rPr lang="zh-TW" altLang="en-US" sz="2500" b="1" dirty="0">
                <a:solidFill>
                  <a:srgbClr val="000000"/>
                </a:solidFill>
                <a:latin typeface="微軟正黑體" pitchFamily="34" charset="-120"/>
                <a:ea typeface="微軟正黑體" pitchFamily="34" charset="-120"/>
              </a:rPr>
              <a:t>資產負債表</a:t>
            </a:r>
          </a:p>
        </p:txBody>
      </p:sp>
      <p:sp>
        <p:nvSpPr>
          <p:cNvPr id="9" name="書卷 (垂直) 8"/>
          <p:cNvSpPr/>
          <p:nvPr/>
        </p:nvSpPr>
        <p:spPr>
          <a:xfrm>
            <a:off x="2906762" y="1307079"/>
            <a:ext cx="2304257" cy="2160240"/>
          </a:xfrm>
          <a:prstGeom prst="verticalScroll">
            <a:avLst/>
          </a:prstGeom>
          <a:solidFill>
            <a:srgbClr val="FFD671"/>
          </a:solidFill>
          <a:ln>
            <a:solidFill>
              <a:srgbClr val="943112"/>
            </a:solidFill>
          </a:ln>
        </p:spPr>
        <p:style>
          <a:lnRef idx="2">
            <a:schemeClr val="accent1">
              <a:shade val="50000"/>
            </a:schemeClr>
          </a:lnRef>
          <a:fillRef idx="1">
            <a:schemeClr val="accent1"/>
          </a:fillRef>
          <a:effectRef idx="0">
            <a:schemeClr val="accent1"/>
          </a:effectRef>
          <a:fontRef idx="minor">
            <a:schemeClr val="lt1"/>
          </a:fontRef>
        </p:style>
        <p:txBody>
          <a:bodyPr lIns="89914" tIns="44955" rIns="89914" bIns="44955" rtlCol="0" anchor="ctr"/>
          <a:lstStyle/>
          <a:p>
            <a:pPr algn="ctr"/>
            <a:r>
              <a:rPr lang="zh-TW" altLang="en-US" sz="2500" b="1" dirty="0">
                <a:solidFill>
                  <a:srgbClr val="000000"/>
                </a:solidFill>
                <a:latin typeface="微軟正黑體" pitchFamily="34" charset="-120"/>
                <a:ea typeface="微軟正黑體" pitchFamily="34" charset="-120"/>
              </a:rPr>
              <a:t>綜合損益表</a:t>
            </a:r>
          </a:p>
        </p:txBody>
      </p:sp>
      <p:sp>
        <p:nvSpPr>
          <p:cNvPr id="10" name="內容版面配置區 9"/>
          <p:cNvSpPr>
            <a:spLocks noGrp="1"/>
          </p:cNvSpPr>
          <p:nvPr>
            <p:ph idx="1"/>
          </p:nvPr>
        </p:nvSpPr>
        <p:spPr>
          <a:xfrm>
            <a:off x="422657" y="3759365"/>
            <a:ext cx="2556283" cy="2520280"/>
          </a:xfrm>
          <a:prstGeom prst="verticalScroll">
            <a:avLst/>
          </a:prstGeom>
          <a:solidFill>
            <a:srgbClr val="FFD671"/>
          </a:solidFill>
          <a:ln>
            <a:solidFill>
              <a:srgbClr val="9431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500" b="1" dirty="0">
                <a:solidFill>
                  <a:schemeClr val="tx1"/>
                </a:solidFill>
              </a:rPr>
              <a:t>權益變動表</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2203" y="3994971"/>
            <a:ext cx="2952328" cy="3025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3706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bg/>
                                          </p:spTgt>
                                        </p:tgtEl>
                                        <p:attrNameLst>
                                          <p:attrName>style.visibility</p:attrName>
                                        </p:attrNameLst>
                                      </p:cBhvr>
                                      <p:to>
                                        <p:strVal val="visible"/>
                                      </p:to>
                                    </p:set>
                                    <p:animEffect transition="in" filter="fade">
                                      <p:cBhvr>
                                        <p:cTn id="13" dur="500"/>
                                        <p:tgtEl>
                                          <p:spTgt spid="10">
                                            <p:bg/>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xEl>
                                              <p:pRg st="0" end="0"/>
                                            </p:txEl>
                                          </p:spTgt>
                                        </p:tgtEl>
                                        <p:attrNameLst>
                                          <p:attrName>style.visibility</p:attrName>
                                        </p:attrNameLst>
                                      </p:cBhvr>
                                      <p:to>
                                        <p:strVal val="visible"/>
                                      </p:to>
                                    </p:set>
                                    <p:animEffect transition="in" filter="fade">
                                      <p:cBhvr>
                                        <p:cTn id="16" dur="500"/>
                                        <p:tgtEl>
                                          <p:spTgt spid="10">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par>
                                <p:cTn id="22" presetID="16" presetClass="entr" presetSubtype="21"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9" grpId="0" animBg="1"/>
      <p:bldP spid="10"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圓角矩形 4"/>
          <p:cNvSpPr/>
          <p:nvPr/>
        </p:nvSpPr>
        <p:spPr>
          <a:xfrm>
            <a:off x="133456" y="2878886"/>
            <a:ext cx="9649072" cy="3600400"/>
          </a:xfrm>
          <a:prstGeom prst="roundRect">
            <a:avLst/>
          </a:prstGeom>
          <a:solidFill>
            <a:schemeClr val="bg1"/>
          </a:solidFill>
          <a:ln w="38100">
            <a:solidFill>
              <a:srgbClr val="0558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0639" tIns="45318" rIns="90639" bIns="45318" rtlCol="0" anchor="ctr"/>
          <a:lstStyle/>
          <a:p>
            <a:pPr algn="ctr"/>
            <a:endParaRPr lang="zh-TW" altLang="en-US"/>
          </a:p>
        </p:txBody>
      </p:sp>
      <p:sp>
        <p:nvSpPr>
          <p:cNvPr id="2" name="標題 1"/>
          <p:cNvSpPr>
            <a:spLocks noGrp="1"/>
          </p:cNvSpPr>
          <p:nvPr>
            <p:ph type="title"/>
          </p:nvPr>
        </p:nvSpPr>
        <p:spPr/>
        <p:txBody>
          <a:bodyPr/>
          <a:lstStyle/>
          <a:p>
            <a:r>
              <a:rPr lang="zh-TW" altLang="en-US" dirty="0"/>
              <a:t>財務報表附註包括那些資訊</a:t>
            </a:r>
            <a:r>
              <a:rPr lang="zh-TW" altLang="en-US" dirty="0">
                <a:latin typeface="微軟正黑體"/>
                <a:ea typeface="微軟正黑體"/>
              </a:rPr>
              <a:t>？</a:t>
            </a:r>
            <a:endParaRPr lang="zh-TW" altLang="en-US" dirty="0"/>
          </a:p>
        </p:txBody>
      </p:sp>
      <p:sp>
        <p:nvSpPr>
          <p:cNvPr id="3" name="內容版面配置區 2"/>
          <p:cNvSpPr>
            <a:spLocks noGrp="1"/>
          </p:cNvSpPr>
          <p:nvPr>
            <p:ph idx="1"/>
          </p:nvPr>
        </p:nvSpPr>
        <p:spPr>
          <a:xfrm>
            <a:off x="205458" y="1294707"/>
            <a:ext cx="9721080" cy="5916612"/>
          </a:xfrm>
        </p:spPr>
        <p:txBody>
          <a:bodyPr/>
          <a:lstStyle/>
          <a:p>
            <a:r>
              <a:rPr lang="zh-TW" altLang="en-US" dirty="0">
                <a:effectLst>
                  <a:outerShdw blurRad="38100" dist="38100" dir="2700000" algn="tl">
                    <a:srgbClr val="000000">
                      <a:alpha val="43137"/>
                    </a:srgbClr>
                  </a:outerShdw>
                </a:effectLst>
              </a:rPr>
              <a:t>財務報告編製</a:t>
            </a:r>
            <a:r>
              <a:rPr lang="zh-TW" altLang="en-US" dirty="0" smtClean="0">
                <a:effectLst>
                  <a:outerShdw blurRad="38100" dist="38100" dir="2700000" algn="tl">
                    <a:srgbClr val="000000">
                      <a:alpha val="43137"/>
                    </a:srgbClr>
                  </a:outerShdw>
                </a:effectLst>
              </a:rPr>
              <a:t>準則第</a:t>
            </a:r>
            <a:r>
              <a:rPr lang="en-US" altLang="zh-TW" dirty="0" smtClean="0">
                <a:effectLst>
                  <a:outerShdw blurRad="38100" dist="38100" dir="2700000" algn="tl">
                    <a:srgbClr val="000000">
                      <a:alpha val="43137"/>
                    </a:srgbClr>
                  </a:outerShdw>
                </a:effectLst>
              </a:rPr>
              <a:t>15</a:t>
            </a:r>
            <a:r>
              <a:rPr lang="zh-TW" altLang="en-US" dirty="0" smtClean="0">
                <a:effectLst>
                  <a:outerShdw blurRad="38100" dist="38100" dir="2700000" algn="tl">
                    <a:srgbClr val="000000">
                      <a:alpha val="43137"/>
                    </a:srgbClr>
                  </a:outerShdw>
                </a:effectLst>
              </a:rPr>
              <a:t>條：</a:t>
            </a:r>
            <a:endParaRPr lang="en-US" altLang="zh-TW" dirty="0" smtClean="0">
              <a:effectLst>
                <a:outerShdw blurRad="38100" dist="38100" dir="2700000" algn="tl">
                  <a:srgbClr val="000000">
                    <a:alpha val="43137"/>
                  </a:srgbClr>
                </a:outerShdw>
              </a:effectLst>
            </a:endParaRPr>
          </a:p>
          <a:p>
            <a:r>
              <a:rPr lang="zh-TW" altLang="en-US" dirty="0" smtClean="0"/>
              <a:t>財務</a:t>
            </a:r>
            <a:r>
              <a:rPr lang="zh-TW" altLang="en-US" dirty="0"/>
              <a:t>報告為期詳盡表達財務狀況、財務績效及現金流量之資訊，對下列</a:t>
            </a:r>
            <a:r>
              <a:rPr lang="zh-TW" altLang="en-US" dirty="0" smtClean="0"/>
              <a:t>事項</a:t>
            </a:r>
            <a:r>
              <a:rPr lang="zh-TW" altLang="en-US" dirty="0"/>
              <a:t>應加註釋： </a:t>
            </a:r>
            <a:endParaRPr lang="en-US" altLang="zh-TW" dirty="0" smtClean="0"/>
          </a:p>
          <a:p>
            <a:r>
              <a:rPr lang="zh-TW" altLang="en-US" dirty="0" smtClean="0"/>
              <a:t>一</a:t>
            </a:r>
            <a:r>
              <a:rPr lang="zh-TW" altLang="en-US" dirty="0"/>
              <a:t>、公司沿革及業務範圍說明。 </a:t>
            </a:r>
            <a:endParaRPr lang="en-US" altLang="zh-TW" dirty="0" smtClean="0"/>
          </a:p>
          <a:p>
            <a:r>
              <a:rPr lang="zh-TW" altLang="en-US" dirty="0" smtClean="0"/>
              <a:t>二</a:t>
            </a:r>
            <a:r>
              <a:rPr lang="zh-TW" altLang="en-US" dirty="0"/>
              <a:t>、聲明財務報告依照本準則、有關法令（法令名稱）及國際財務報導</a:t>
            </a:r>
            <a:r>
              <a:rPr lang="zh-TW" altLang="en-US" dirty="0" smtClean="0"/>
              <a:t>準則</a:t>
            </a:r>
            <a:r>
              <a:rPr lang="zh-TW" altLang="en-US" dirty="0"/>
              <a:t>、國際會計準則、解釋及解釋公告編製</a:t>
            </a:r>
            <a:r>
              <a:rPr lang="zh-TW" altLang="en-US" dirty="0" smtClean="0"/>
              <a:t>。</a:t>
            </a:r>
            <a:endParaRPr lang="en-US" altLang="zh-TW" dirty="0" smtClean="0"/>
          </a:p>
          <a:p>
            <a:r>
              <a:rPr lang="zh-TW" altLang="en-US" sz="2500" dirty="0">
                <a:solidFill>
                  <a:srgbClr val="FF0000"/>
                </a:solidFill>
              </a:rPr>
              <a:t>三、通過財務報告之日期及通過之程序。 </a:t>
            </a:r>
            <a:endParaRPr lang="en-US" altLang="zh-TW" sz="2500" dirty="0">
              <a:solidFill>
                <a:srgbClr val="FF0000"/>
              </a:solidFill>
            </a:endParaRPr>
          </a:p>
          <a:p>
            <a:r>
              <a:rPr lang="zh-TW" altLang="en-US" sz="2500" dirty="0">
                <a:solidFill>
                  <a:srgbClr val="FF0000"/>
                </a:solidFill>
              </a:rPr>
              <a:t>四、已採用或尚未採用本會認可之新發布、修訂後國際財務報導準則、國際會計準則、解釋及解釋公告之影響情形。</a:t>
            </a:r>
            <a:endParaRPr lang="en-US" altLang="zh-TW" sz="2500" dirty="0">
              <a:solidFill>
                <a:srgbClr val="FF0000"/>
              </a:solidFill>
            </a:endParaRPr>
          </a:p>
          <a:p>
            <a:r>
              <a:rPr lang="zh-TW" altLang="en-US" sz="2500" dirty="0">
                <a:solidFill>
                  <a:srgbClr val="FF0000"/>
                </a:solidFill>
              </a:rPr>
              <a:t>五、對了解財務報告攸關之重大會計政策彙總說明及編製財務報告所採用之衡量基礎。 </a:t>
            </a:r>
            <a:endParaRPr lang="en-US" altLang="zh-TW" sz="2500" dirty="0">
              <a:solidFill>
                <a:srgbClr val="FF0000"/>
              </a:solidFill>
            </a:endParaRPr>
          </a:p>
          <a:p>
            <a:r>
              <a:rPr lang="zh-TW" altLang="en-US" sz="2500" dirty="0">
                <a:solidFill>
                  <a:srgbClr val="FF0000"/>
                </a:solidFill>
              </a:rPr>
              <a:t>六、重大會計判斷、估計及假設，以及與所作假設及估計不確定性其他主要來源有關之資訊。 </a:t>
            </a:r>
            <a:endParaRPr lang="en-US" altLang="zh-TW" sz="2500" dirty="0">
              <a:solidFill>
                <a:srgbClr val="FF0000"/>
              </a:solidFill>
            </a:endParaRPr>
          </a:p>
          <a:p>
            <a:r>
              <a:rPr lang="zh-TW" altLang="en-US" sz="2500" dirty="0">
                <a:solidFill>
                  <a:srgbClr val="FF0000"/>
                </a:solidFill>
              </a:rPr>
              <a:t>七、管理資本之目標、政策及程序，及資本結構之變動，包括資金、負債及權益等。 </a:t>
            </a:r>
            <a:endParaRPr lang="en-US" altLang="zh-TW" sz="2500" dirty="0">
              <a:solidFill>
                <a:srgbClr val="FF0000"/>
              </a:solidFill>
            </a:endParaRPr>
          </a:p>
          <a:p>
            <a:r>
              <a:rPr lang="zh-TW" altLang="en-US" dirty="0" smtClean="0"/>
              <a:t>八</a:t>
            </a:r>
            <a:r>
              <a:rPr lang="zh-TW" altLang="en-US" dirty="0"/>
              <a:t>、會計處理因特殊原因變更而影響前後各期財務資料之比較者，應</a:t>
            </a:r>
            <a:r>
              <a:rPr lang="zh-TW" altLang="en-US" dirty="0" smtClean="0"/>
              <a:t>註明變更</a:t>
            </a:r>
            <a:r>
              <a:rPr lang="zh-TW" altLang="en-US" dirty="0"/>
              <a:t>之理由與對財務報告之影響。 </a:t>
            </a:r>
            <a:endParaRPr lang="en-US" altLang="zh-TW" dirty="0" smtClean="0"/>
          </a:p>
          <a:p>
            <a:r>
              <a:rPr lang="zh-TW" altLang="en-US" dirty="0" smtClean="0"/>
              <a:t>九</a:t>
            </a:r>
            <a:r>
              <a:rPr lang="zh-TW" altLang="en-US" dirty="0"/>
              <a:t>、財務報告所列金額，金融工具或其他有註明評價基礎之必要者，</a:t>
            </a:r>
            <a:r>
              <a:rPr lang="zh-TW" altLang="en-US" dirty="0" smtClean="0"/>
              <a:t>應予註明。</a:t>
            </a:r>
            <a:endParaRPr lang="en-US" altLang="zh-TW" dirty="0" smtClean="0"/>
          </a:p>
          <a:p>
            <a:r>
              <a:rPr lang="en-US" altLang="zh-TW" dirty="0" smtClean="0"/>
              <a:t>…..</a:t>
            </a:r>
            <a:r>
              <a:rPr lang="zh-TW" altLang="en-US" dirty="0" smtClean="0"/>
              <a:t> </a:t>
            </a:r>
            <a:endParaRPr lang="zh-TW" altLang="en-US" dirty="0"/>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pPr>
                <a:defRPr/>
              </a:pPr>
              <a:t>9</a:t>
            </a:fld>
            <a:endParaRPr lang="en-US" altLang="zh-TW"/>
          </a:p>
        </p:txBody>
      </p:sp>
    </p:spTree>
    <p:extLst>
      <p:ext uri="{BB962C8B-B14F-4D97-AF65-F5344CB8AC3E}">
        <p14:creationId xmlns:p14="http://schemas.microsoft.com/office/powerpoint/2010/main" val="8267097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GUID" val="e717f25a-4cd9-4ce9-8b78-00a74542bd76"/>
</p:tagLst>
</file>

<file path=ppt/theme/theme1.xml><?xml version="1.0" encoding="utf-8"?>
<a:theme xmlns:a="http://schemas.openxmlformats.org/drawingml/2006/main" name="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DTTL">
      <a:majorFont>
        <a:latin typeface="Arial"/>
        <a:ea typeface="微軟正黑體"/>
        <a:cs typeface=""/>
      </a:majorFont>
      <a:minorFont>
        <a:latin typeface="Arial"/>
        <a:ea typeface="微軟正黑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8_PiL2005">
  <a:themeElements>
    <a:clrScheme name="">
      <a:dk1>
        <a:srgbClr val="000000"/>
      </a:dk1>
      <a:lt1>
        <a:srgbClr val="FFFFFF"/>
      </a:lt1>
      <a:dk2>
        <a:srgbClr val="000000"/>
      </a:dk2>
      <a:lt2>
        <a:srgbClr val="FFFFFF"/>
      </a:lt2>
      <a:accent1>
        <a:srgbClr val="002776"/>
      </a:accent1>
      <a:accent2>
        <a:srgbClr val="92D400"/>
      </a:accent2>
      <a:accent3>
        <a:srgbClr val="AAAAAA"/>
      </a:accent3>
      <a:accent4>
        <a:srgbClr val="DADADA"/>
      </a:accent4>
      <a:accent5>
        <a:srgbClr val="AAACBD"/>
      </a:accent5>
      <a:accent6>
        <a:srgbClr val="84C000"/>
      </a:accent6>
      <a:hlink>
        <a:srgbClr val="000066"/>
      </a:hlink>
      <a:folHlink>
        <a:srgbClr val="99CC00"/>
      </a:folHlink>
    </a:clrScheme>
    <a:fontScheme name="7_PiL2005">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PiL2005 1">
        <a:dk1>
          <a:srgbClr val="9CD100"/>
        </a:dk1>
        <a:lt1>
          <a:srgbClr val="FFFFFF"/>
        </a:lt1>
        <a:dk2>
          <a:srgbClr val="091D5D"/>
        </a:dk2>
        <a:lt2>
          <a:srgbClr val="FFFFFF"/>
        </a:lt2>
        <a:accent1>
          <a:srgbClr val="9773AE"/>
        </a:accent1>
        <a:accent2>
          <a:srgbClr val="DC8240"/>
        </a:accent2>
        <a:accent3>
          <a:srgbClr val="AAABB6"/>
        </a:accent3>
        <a:accent4>
          <a:srgbClr val="DADADA"/>
        </a:accent4>
        <a:accent5>
          <a:srgbClr val="C9BCD3"/>
        </a:accent5>
        <a:accent6>
          <a:srgbClr val="C77539"/>
        </a:accent6>
        <a:hlink>
          <a:srgbClr val="577D3D"/>
        </a:hlink>
        <a:folHlink>
          <a:srgbClr val="549CB5"/>
        </a:folHlink>
      </a:clrScheme>
      <a:clrMap bg1="dk2" tx1="lt1" bg2="dk1" tx2="lt2" accent1="accent1" accent2="accent2" accent3="accent3" accent4="accent4" accent5="accent5" accent6="accent6" hlink="hlink" folHlink="folHlink"/>
    </a:extraClrScheme>
    <a:extraClrScheme>
      <a:clrScheme name="7_PiL2005 2">
        <a:dk1>
          <a:srgbClr val="091D5D"/>
        </a:dk1>
        <a:lt1>
          <a:srgbClr val="FFFFFF"/>
        </a:lt1>
        <a:dk2>
          <a:srgbClr val="596E6E"/>
        </a:dk2>
        <a:lt2>
          <a:srgbClr val="9CD100"/>
        </a:lt2>
        <a:accent1>
          <a:srgbClr val="9773AE"/>
        </a:accent1>
        <a:accent2>
          <a:srgbClr val="DC8240"/>
        </a:accent2>
        <a:accent3>
          <a:srgbClr val="FFFFFF"/>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0_Blank">
  <a:themeElements>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3.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4.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5.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6.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7.xml><?xml version="1.0" encoding="utf-8"?>
<a:themeOverride xmlns:a="http://schemas.openxmlformats.org/drawingml/2006/main">
  <a:clrScheme name="">
    <a:dk1>
      <a:srgbClr val="000000"/>
    </a:dk1>
    <a:lt1>
      <a:srgbClr val="FFFFFF"/>
    </a:lt1>
    <a:dk2>
      <a:srgbClr val="000000"/>
    </a:dk2>
    <a:lt2>
      <a:srgbClr val="FFFFFF"/>
    </a:lt2>
    <a:accent1>
      <a:srgbClr val="002776"/>
    </a:accent1>
    <a:accent2>
      <a:srgbClr val="92D400"/>
    </a:accent2>
    <a:accent3>
      <a:srgbClr val="AAAAAA"/>
    </a:accent3>
    <a:accent4>
      <a:srgbClr val="DADADA"/>
    </a:accent4>
    <a:accent5>
      <a:srgbClr val="AAACBD"/>
    </a:accent5>
    <a:accent6>
      <a:srgbClr val="84C000"/>
    </a:accent6>
    <a:hlink>
      <a:srgbClr val="000066"/>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2009年-07</Template>
  <TotalTime>7973</TotalTime>
  <Words>8295</Words>
  <Application>Microsoft Office PowerPoint</Application>
  <PresentationFormat>自訂</PresentationFormat>
  <Paragraphs>1212</Paragraphs>
  <Slides>62</Slides>
  <Notes>36</Notes>
  <HiddenSlides>0</HiddenSlides>
  <MMClips>0</MMClips>
  <ScaleCrop>false</ScaleCrop>
  <HeadingPairs>
    <vt:vector size="4" baseType="variant">
      <vt:variant>
        <vt:lpstr>佈景主題</vt:lpstr>
      </vt:variant>
      <vt:variant>
        <vt:i4>9</vt:i4>
      </vt:variant>
      <vt:variant>
        <vt:lpstr>投影片標題</vt:lpstr>
      </vt:variant>
      <vt:variant>
        <vt:i4>62</vt:i4>
      </vt:variant>
    </vt:vector>
  </HeadingPairs>
  <TitlesOfParts>
    <vt:vector size="71" baseType="lpstr">
      <vt:lpstr>2009年-07</vt:lpstr>
      <vt:lpstr>Office 佈景主題</vt:lpstr>
      <vt:lpstr>1_2009年-07</vt:lpstr>
      <vt:lpstr>1_Office 佈景主題</vt:lpstr>
      <vt:lpstr>2_Office 佈景主題</vt:lpstr>
      <vt:lpstr>blank</vt:lpstr>
      <vt:lpstr>3_Office 佈景主題</vt:lpstr>
      <vt:lpstr>8_PiL2005</vt:lpstr>
      <vt:lpstr>20_Blank</vt:lpstr>
      <vt:lpstr>認識期中四大表</vt:lpstr>
      <vt:lpstr>期中四大表</vt:lpstr>
      <vt:lpstr>Example: Q2季報應予列示之報表</vt:lpstr>
      <vt:lpstr>財務報告類型及申報期限</vt:lpstr>
      <vt:lpstr>採用TIFRSs後，財務報告簽證意見及申報期限</vt:lpstr>
      <vt:lpstr>採用TIFRSs後，財務報告簽證意見及申報期限</vt:lpstr>
      <vt:lpstr>不可忽視的財報附註</vt:lpstr>
      <vt:lpstr>不可忽視的重要資訊～財務報表附註</vt:lpstr>
      <vt:lpstr>財務報表附註包括那些資訊？</vt:lpstr>
      <vt:lpstr>已發布尚未生效之新準則</vt:lpstr>
      <vt:lpstr>重大會計判斷</vt:lpstr>
      <vt:lpstr>重大估計不確定性之主要來源</vt:lpstr>
      <vt:lpstr>資本風險管理[IAS 1]</vt:lpstr>
      <vt:lpstr>財務報表之核准[IAS 10]</vt:lpstr>
      <vt:lpstr>閱讀財報之常見問題</vt:lpstr>
      <vt:lpstr>產品別營收哪裡看?</vt:lpstr>
      <vt:lpstr>營業外收入及支出包括哪些呢?</vt:lpstr>
      <vt:lpstr>每股盈餘計算有不一樣嗎?</vt:lpstr>
      <vt:lpstr>母子公司有無重複認列營收?</vt:lpstr>
      <vt:lpstr>各產業之財務報告應注意事項</vt:lpstr>
      <vt:lpstr>高科技業</vt:lpstr>
      <vt:lpstr>產品銷售包括售後服務之收入認列</vt:lpstr>
      <vt:lpstr>PowerPoint 簡報</vt:lpstr>
      <vt:lpstr>銷貨退回及折讓之認列與表達</vt:lpstr>
      <vt:lpstr>備抵銷貨退回及折讓於財務報表之表達</vt:lpstr>
      <vt:lpstr>案例－台積電：備抵銷貨及折讓(重分類)</vt:lpstr>
      <vt:lpstr>百貨業/零售業</vt:lpstr>
      <vt:lpstr>收入認列「總額認列」改為「淨額認列」</vt:lpstr>
      <vt:lpstr>PowerPoint 簡報</vt:lpstr>
      <vt:lpstr>TIFRS下收入會計政策</vt:lpstr>
      <vt:lpstr>向供應商收取之陳列費視為進貨折讓</vt:lpstr>
      <vt:lpstr>營建業</vt:lpstr>
      <vt:lpstr>工程合約會計處理改為商品銷售會計處理</vt:lpstr>
      <vt:lpstr>PowerPoint 簡報</vt:lpstr>
      <vt:lpstr>PowerPoint 簡報</vt:lpstr>
      <vt:lpstr>PowerPoint 簡報</vt:lpstr>
      <vt:lpstr>金融業/航空業/百貨業..</vt:lpstr>
      <vt:lpstr>客戶忠誠計畫</vt:lpstr>
      <vt:lpstr>客戶忠誠計畫之會計處理</vt:lpstr>
      <vt:lpstr>PowerPoint 簡報</vt:lpstr>
      <vt:lpstr>PowerPoint 簡報</vt:lpstr>
      <vt:lpstr>尚未實施之新公報對企業的影響</vt:lpstr>
      <vt:lpstr>IFRS 9</vt:lpstr>
      <vt:lpstr>IFRS 9金融資產分類 </vt:lpstr>
      <vt:lpstr>IFRS 9金融負債分類</vt:lpstr>
      <vt:lpstr>PowerPoint 簡報</vt:lpstr>
      <vt:lpstr>Example</vt:lpstr>
      <vt:lpstr>IFRS 10、11、12、IAS 27、28</vt:lpstr>
      <vt:lpstr>IFRS 10  合併財務報表</vt:lpstr>
      <vt:lpstr>IFRS 10, 11, 12與IAS 28之關係</vt:lpstr>
      <vt:lpstr>IFRS 10相較於IAS 27之重大變動彙總</vt:lpstr>
      <vt:lpstr>Example:</vt:lpstr>
      <vt:lpstr>IFRS 11相較於IAS 31之重大變動彙總</vt:lpstr>
      <vt:lpstr>Example</vt:lpstr>
      <vt:lpstr>IAS 28(2011)相較於IAS 28(2003)之重大變動彙總</vt:lpstr>
      <vt:lpstr>Example</vt:lpstr>
      <vt:lpstr>IAS 19</vt:lpstr>
      <vt:lpstr>PowerPoint 簡報</vt:lpstr>
      <vt:lpstr>精算損益之認列</vt:lpstr>
      <vt:lpstr>IAS 19(1998)之表達方法</vt:lpstr>
      <vt:lpstr>IAS 19(2011)之表達方法</vt:lpstr>
      <vt:lpstr>Example</vt:lpstr>
    </vt:vector>
  </TitlesOfParts>
  <Company>Deloitte Touche Tohmatsu Services,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國際會計準則IFRS接軌  對稅賦影響之探討與分析</dc:title>
  <dc:creator>johnnyjcheng</dc:creator>
  <cp:lastModifiedBy>Fan, Sophia (TW - Taipei)</cp:lastModifiedBy>
  <cp:revision>968</cp:revision>
  <cp:lastPrinted>2012-07-26T09:59:08Z</cp:lastPrinted>
  <dcterms:created xsi:type="dcterms:W3CDTF">2010-01-05T01:20:14Z</dcterms:created>
  <dcterms:modified xsi:type="dcterms:W3CDTF">2013-11-15T03:40:59Z</dcterms:modified>
</cp:coreProperties>
</file>