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firstSlideNum="0" saveSubsetFonts="1" conformance="strict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4" r:id="rId3"/>
    <p:sldId id="279" r:id="rId4"/>
    <p:sldId id="265" r:id="rId5"/>
    <p:sldId id="273" r:id="rId6"/>
    <p:sldId id="272" r:id="rId7"/>
    <p:sldId id="270" r:id="rId8"/>
    <p:sldId id="278" r:id="rId9"/>
    <p:sldId id="267" r:id="rId10"/>
    <p:sldId id="281" r:id="rId11"/>
    <p:sldId id="282" r:id="rId12"/>
    <p:sldId id="283" r:id="rId13"/>
    <p:sldId id="284" r:id="rId14"/>
    <p:sldId id="276" r:id="rId15"/>
    <p:sldId id="275" r:id="rId16"/>
    <p:sldId id="277" r:id="rId17"/>
    <p:sldId id="271" r:id="rId18"/>
    <p:sldId id="266" r:id="rId19"/>
    <p:sldId id="269" r:id="rId20"/>
    <p:sldId id="260" r:id="rId2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%"/>
      </a:spcBef>
      <a:spcAft>
        <a:spcPct val="0%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%"/>
      </a:spcBef>
      <a:spcAft>
        <a:spcPct val="0%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%"/>
      </a:spcBef>
      <a:spcAft>
        <a:spcPct val="0%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%"/>
      </a:spcBef>
      <a:spcAft>
        <a:spcPct val="0%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%"/>
      </a:spcBef>
      <a:spcAft>
        <a:spcPct val="0%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purl.oclc.org/ooxml/drawingml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%"/>
            </a:schemeClr>
          </a:solidFill>
        </a:fill>
      </a:tcStyle>
    </a:wholeTbl>
    <a:band1H>
      <a:tcStyle>
        <a:tcBdr/>
        <a:fill>
          <a:solidFill>
            <a:schemeClr val="accent1">
              <a:tint val="40%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%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%"/>
            </a:schemeClr>
          </a:solidFill>
        </a:fill>
      </a:tcStyle>
    </a:wholeTbl>
    <a:band1H>
      <a:tcStyle>
        <a:tcBdr/>
        <a:fill>
          <a:solidFill>
            <a:schemeClr val="accent3">
              <a:tint val="40%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%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purl.oclc.org/ooxml/drawingml/main" xmlns:r="http://purl.oclc.org/ooxml/officeDocument/relationships" xmlns:p="http://purl.oclc.org/ooxml/presentationml/main" lastView="sldThumbnailView">
  <p:normalViewPr horzBarState="maximized">
    <p:restoredLeft sz="15.62%"/>
    <p:restoredTop sz="94.66%"/>
  </p:normalViewPr>
  <p:slideViewPr>
    <p:cSldViewPr>
      <p:cViewPr varScale="1">
        <p:scale>
          <a:sx n="87" d="100"/>
          <a:sy n="87" d="100"/>
        </p:scale>
        <p:origin x="1330" y="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228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7.xml"/><Relationship Id="rId13" Type="http://purl.oclc.org/ooxml/officeDocument/relationships/slide" Target="slides/slide12.xml"/><Relationship Id="rId18" Type="http://purl.oclc.org/ooxml/officeDocument/relationships/slide" Target="slides/slide17.xml"/><Relationship Id="rId26" Type="http://purl.oclc.org/ooxml/officeDocument/relationships/theme" Target="theme/theme1.xml"/><Relationship Id="rId3" Type="http://purl.oclc.org/ooxml/officeDocument/relationships/slide" Target="slides/slide2.xml"/><Relationship Id="rId21" Type="http://purl.oclc.org/ooxml/officeDocument/relationships/slide" Target="slides/slide20.xml"/><Relationship Id="rId7" Type="http://purl.oclc.org/ooxml/officeDocument/relationships/slide" Target="slides/slide6.xml"/><Relationship Id="rId12" Type="http://purl.oclc.org/ooxml/officeDocument/relationships/slide" Target="slides/slide11.xml"/><Relationship Id="rId17" Type="http://purl.oclc.org/ooxml/officeDocument/relationships/slide" Target="slides/slide16.xml"/><Relationship Id="rId25" Type="http://purl.oclc.org/ooxml/officeDocument/relationships/viewProps" Target="viewProps.xml"/><Relationship Id="rId2" Type="http://purl.oclc.org/ooxml/officeDocument/relationships/slide" Target="slides/slide1.xml"/><Relationship Id="rId16" Type="http://purl.oclc.org/ooxml/officeDocument/relationships/slide" Target="slides/slide15.xml"/><Relationship Id="rId20" Type="http://purl.oclc.org/ooxml/officeDocument/relationships/slide" Target="slides/slide19.xml"/><Relationship Id="rId1" Type="http://purl.oclc.org/ooxml/officeDocument/relationships/slideMaster" Target="slideMasters/slideMaster1.xml"/><Relationship Id="rId6" Type="http://purl.oclc.org/ooxml/officeDocument/relationships/slide" Target="slides/slide5.xml"/><Relationship Id="rId11" Type="http://purl.oclc.org/ooxml/officeDocument/relationships/slide" Target="slides/slide10.xml"/><Relationship Id="rId24" Type="http://purl.oclc.org/ooxml/officeDocument/relationships/presProps" Target="presProps.xml"/><Relationship Id="rId5" Type="http://purl.oclc.org/ooxml/officeDocument/relationships/slide" Target="slides/slide4.xml"/><Relationship Id="rId15" Type="http://purl.oclc.org/ooxml/officeDocument/relationships/slide" Target="slides/slide14.xml"/><Relationship Id="rId23" Type="http://purl.oclc.org/ooxml/officeDocument/relationships/handoutMaster" Target="handoutMasters/handoutMaster1.xml"/><Relationship Id="rId10" Type="http://purl.oclc.org/ooxml/officeDocument/relationships/slide" Target="slides/slide9.xml"/><Relationship Id="rId19" Type="http://purl.oclc.org/ooxml/officeDocument/relationships/slide" Target="slides/slide18.xml"/><Relationship Id="rId4" Type="http://purl.oclc.org/ooxml/officeDocument/relationships/slide" Target="slides/slide3.xml"/><Relationship Id="rId9" Type="http://purl.oclc.org/ooxml/officeDocument/relationships/slide" Target="slides/slide8.xml"/><Relationship Id="rId14" Type="http://purl.oclc.org/ooxml/officeDocument/relationships/slide" Target="slides/slide13.xml"/><Relationship Id="rId22" Type="http://purl.oclc.org/ooxml/officeDocument/relationships/notesMaster" Target="notesMasters/notesMaster1.xml"/><Relationship Id="rId27" Type="http://purl.oclc.org/ooxml/officeDocument/relationships/tableStyles" Target="tableStyles.xml"/></Relationships>
</file>

<file path=ppt/diagrams/colors1.xml><?xml version="1.0" encoding="utf-8"?>
<dgm:colorsDef xmlns:dgm="http://purl.oclc.org/ooxml/drawingml/diagram" xmlns:a="http://purl.oclc.org/ooxml/drawingml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%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%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%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%"/>
      </a:schemeClr>
    </dgm:fillClrLst>
    <dgm:linClrLst meth="repeat">
      <a:schemeClr val="accent1">
        <a:tint val="60%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%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%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%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%"/>
        <a:tint val="40%"/>
      </a:schemeClr>
    </dgm:fillClrLst>
    <dgm:linClrLst meth="repeat">
      <a:schemeClr val="accent1">
        <a:alpha val="90%"/>
        <a:tint val="40%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%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%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%"/>
        <a:alpha val="40%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%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%"/>
      </a:schemeClr>
    </dgm:fillClrLst>
    <dgm:linClrLst meth="repeat">
      <a:schemeClr val="dk1">
        <a:alpha val="0%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purl.oclc.org/ooxml/drawingml/diagram" xmlns:a="http://purl.oclc.org/ooxml/drawingml/main">
  <dgm:ptLst>
    <dgm:pt modelId="{67D95B42-6F06-4CDB-B627-6C19515CD2A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45E4C64-20BD-4D47-B9AF-0F0AA99D1E76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電腦系統格式調整說明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FA504EB-D4AE-4D6A-8F02-EA2247C0AD25}" type="parTrans" cxnId="{07037C1B-C56C-4CDA-8D1E-921810D7D817}">
      <dgm:prSet/>
      <dgm:spPr/>
      <dgm:t>
        <a:bodyPr/>
        <a:lstStyle/>
        <a:p>
          <a:endParaRPr lang="zh-TW" altLang="en-US" sz="2400"/>
        </a:p>
      </dgm:t>
    </dgm:pt>
    <dgm:pt modelId="{A67F6DA5-F4CE-4779-8881-A398FCA755E6}" type="sibTrans" cxnId="{07037C1B-C56C-4CDA-8D1E-921810D7D817}">
      <dgm:prSet/>
      <dgm:spPr/>
      <dgm:t>
        <a:bodyPr/>
        <a:lstStyle/>
        <a:p>
          <a:endParaRPr lang="zh-TW" altLang="en-US" sz="2400"/>
        </a:p>
      </dgm:t>
    </dgm:pt>
    <dgm:pt modelId="{2E977297-1668-48DC-BE53-E42456CE604A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系統上線規劃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FD8FD75-EE99-48BB-862D-F329B380FDEF}" type="parTrans" cxnId="{B7516DF3-B2CC-4561-9D24-D6795C8F73F7}">
      <dgm:prSet/>
      <dgm:spPr/>
      <dgm:t>
        <a:bodyPr/>
        <a:lstStyle/>
        <a:p>
          <a:endParaRPr lang="zh-TW" altLang="en-US" sz="2400"/>
        </a:p>
      </dgm:t>
    </dgm:pt>
    <dgm:pt modelId="{A178521C-DD83-487F-BF07-80A0CA9F83AF}" type="sibTrans" cxnId="{B7516DF3-B2CC-4561-9D24-D6795C8F73F7}">
      <dgm:prSet/>
      <dgm:spPr/>
      <dgm:t>
        <a:bodyPr/>
        <a:lstStyle/>
        <a:p>
          <a:endParaRPr lang="zh-TW" altLang="en-US" sz="2400"/>
        </a:p>
      </dgm:t>
    </dgm:pt>
    <dgm:pt modelId="{961A7F9C-3A23-4720-957F-6A0E63485194}">
      <dgm:prSet phldrT="[文字]" custT="1"/>
      <dgm:spPr/>
      <dgm:t>
        <a:bodyPr/>
        <a:lstStyle/>
        <a:p>
          <a:r>
            <a: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TMP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格式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B2B8B0D-E585-491B-BA12-8D8763A11834}" type="parTrans" cxnId="{AB7453A2-FBB2-4BD0-A9FA-7B0038D2CEF3}">
      <dgm:prSet/>
      <dgm:spPr/>
      <dgm:t>
        <a:bodyPr/>
        <a:lstStyle/>
        <a:p>
          <a:endParaRPr lang="zh-TW" altLang="en-US" sz="2400"/>
        </a:p>
      </dgm:t>
    </dgm:pt>
    <dgm:pt modelId="{0E68B3B4-F7B2-42ED-B583-E6323A37617E}" type="sibTrans" cxnId="{AB7453A2-FBB2-4BD0-A9FA-7B0038D2CEF3}">
      <dgm:prSet/>
      <dgm:spPr/>
      <dgm:t>
        <a:bodyPr/>
        <a:lstStyle/>
        <a:p>
          <a:endParaRPr lang="zh-TW" altLang="en-US" sz="2400"/>
        </a:p>
      </dgm:t>
    </dgm:pt>
    <dgm:pt modelId="{DB7D40CD-2A84-4BFB-BB00-BF28F2F62B6B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行情資訊系統格式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CFA0B41-5FCB-4C66-B6FA-78AB7424CA54}" type="parTrans" cxnId="{0D7556A5-F5B7-466E-9A80-FB51B830BDFF}">
      <dgm:prSet/>
      <dgm:spPr/>
      <dgm:t>
        <a:bodyPr/>
        <a:lstStyle/>
        <a:p>
          <a:endParaRPr lang="zh-TW" altLang="en-US" sz="2400"/>
        </a:p>
      </dgm:t>
    </dgm:pt>
    <dgm:pt modelId="{3562B6C3-FCA4-4286-8143-352E4763827C}" type="sibTrans" cxnId="{0D7556A5-F5B7-466E-9A80-FB51B830BDFF}">
      <dgm:prSet/>
      <dgm:spPr/>
      <dgm:t>
        <a:bodyPr/>
        <a:lstStyle/>
        <a:p>
          <a:endParaRPr lang="zh-TW" altLang="en-US" sz="2400"/>
        </a:p>
      </dgm:t>
    </dgm:pt>
    <dgm:pt modelId="{F8A7C8DB-BCB0-4ECB-93C2-EFC41B308F69}">
      <dgm:prSet phldrT="[文字]" custT="1"/>
      <dgm:spPr/>
      <dgm:t>
        <a:bodyPr/>
        <a:lstStyle/>
        <a:p>
          <a:r>
            <a: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FIX4.4</a:t>
          </a:r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格式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BD5ED32-049D-47C0-965B-DACA5C626C7B}" type="parTrans" cxnId="{E1DC57F4-BE80-4E10-AC21-4ABEBFF3E86A}">
      <dgm:prSet/>
      <dgm:spPr/>
      <dgm:t>
        <a:bodyPr/>
        <a:lstStyle/>
        <a:p>
          <a:endParaRPr lang="zh-TW" altLang="en-US" sz="2400"/>
        </a:p>
      </dgm:t>
    </dgm:pt>
    <dgm:pt modelId="{8E1FA004-F8DB-4BD8-898A-B10FA273B327}" type="sibTrans" cxnId="{E1DC57F4-BE80-4E10-AC21-4ABEBFF3E86A}">
      <dgm:prSet/>
      <dgm:spPr/>
      <dgm:t>
        <a:bodyPr/>
        <a:lstStyle/>
        <a:p>
          <a:endParaRPr lang="zh-TW" altLang="en-US" sz="2400"/>
        </a:p>
      </dgm:t>
    </dgm:pt>
    <dgm:pt modelId="{8AEFB466-5181-4E2A-B900-D75AFF636500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系統上線應注意事項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0032316-C6D9-47A8-ADBD-07473D81CFB8}" type="parTrans" cxnId="{80A603DC-6E44-4484-B1AB-FA2269CF12B1}">
      <dgm:prSet/>
      <dgm:spPr/>
      <dgm:t>
        <a:bodyPr/>
        <a:lstStyle/>
        <a:p>
          <a:endParaRPr lang="zh-TW" altLang="en-US" sz="2400"/>
        </a:p>
      </dgm:t>
    </dgm:pt>
    <dgm:pt modelId="{EF2ADC1E-7746-47BD-AA76-5CF7777815A7}" type="sibTrans" cxnId="{80A603DC-6E44-4484-B1AB-FA2269CF12B1}">
      <dgm:prSet/>
      <dgm:spPr/>
      <dgm:t>
        <a:bodyPr/>
        <a:lstStyle/>
        <a:p>
          <a:endParaRPr lang="zh-TW" altLang="en-US" sz="2400"/>
        </a:p>
      </dgm:t>
    </dgm:pt>
    <dgm:pt modelId="{2642C232-3F59-4166-A260-0E744EC33360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盤中零股業務推動時程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ED1257C-47CE-459C-A0C0-DA1C24633105}" type="parTrans" cxnId="{C4709C91-2C67-4B91-A0DC-CEC530E000D9}">
      <dgm:prSet/>
      <dgm:spPr/>
      <dgm:t>
        <a:bodyPr/>
        <a:lstStyle/>
        <a:p>
          <a:endParaRPr lang="zh-TW" altLang="en-US" sz="2400"/>
        </a:p>
      </dgm:t>
    </dgm:pt>
    <dgm:pt modelId="{05B3FFE7-A235-4CCD-ACB0-636D26423E00}" type="sibTrans" cxnId="{C4709C91-2C67-4B91-A0DC-CEC530E000D9}">
      <dgm:prSet/>
      <dgm:spPr/>
      <dgm:t>
        <a:bodyPr/>
        <a:lstStyle/>
        <a:p>
          <a:endParaRPr lang="zh-TW" altLang="en-US" sz="2400"/>
        </a:p>
      </dgm:t>
    </dgm:pt>
    <dgm:pt modelId="{807B868F-51B2-4C3D-86E9-8717218BF058}" type="pres">
      <dgm:prSet presAssocID="{67D95B42-6F06-4CDB-B627-6C19515CD2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2B3BCCB-0A4B-452C-A2C2-3DCCC03E38F2}" type="pres">
      <dgm:prSet presAssocID="{2642C232-3F59-4166-A260-0E744EC33360}" presName="parentLin" presStyleCnt="0"/>
      <dgm:spPr/>
    </dgm:pt>
    <dgm:pt modelId="{4E4BBD2F-863E-450F-877E-3FCE83B8E4C2}" type="pres">
      <dgm:prSet presAssocID="{2642C232-3F59-4166-A260-0E744EC33360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28075EBC-3F71-435C-84C9-A2EE2EFAA78C}" type="pres">
      <dgm:prSet presAssocID="{2642C232-3F59-4166-A260-0E744EC3336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C7A100-7036-45E3-8BB4-1937B43F5F37}" type="pres">
      <dgm:prSet presAssocID="{2642C232-3F59-4166-A260-0E744EC33360}" presName="negativeSpace" presStyleCnt="0"/>
      <dgm:spPr/>
    </dgm:pt>
    <dgm:pt modelId="{C210E071-BA28-4FF8-AF23-C2BFB4903EF5}" type="pres">
      <dgm:prSet presAssocID="{2642C232-3F59-4166-A260-0E744EC33360}" presName="childText" presStyleLbl="conFgAcc1" presStyleIdx="0" presStyleCnt="4">
        <dgm:presLayoutVars>
          <dgm:bulletEnabled val="1"/>
        </dgm:presLayoutVars>
      </dgm:prSet>
      <dgm:spPr/>
    </dgm:pt>
    <dgm:pt modelId="{D713E21E-AF6B-48EF-9899-45680C018EEB}" type="pres">
      <dgm:prSet presAssocID="{05B3FFE7-A235-4CCD-ACB0-636D26423E00}" presName="spaceBetweenRectangles" presStyleCnt="0"/>
      <dgm:spPr/>
    </dgm:pt>
    <dgm:pt modelId="{BD18E0F3-A30C-44F6-A415-C9C4ECA63995}" type="pres">
      <dgm:prSet presAssocID="{F45E4C64-20BD-4D47-B9AF-0F0AA99D1E76}" presName="parentLin" presStyleCnt="0"/>
      <dgm:spPr/>
    </dgm:pt>
    <dgm:pt modelId="{28484C42-9DC0-4AC9-9C29-B055F08BA46B}" type="pres">
      <dgm:prSet presAssocID="{F45E4C64-20BD-4D47-B9AF-0F0AA99D1E76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69A3B934-4B22-4B37-ACB9-0FBFB709EBBF}" type="pres">
      <dgm:prSet presAssocID="{F45E4C64-20BD-4D47-B9AF-0F0AA99D1E7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61F7F3-5749-45FD-9DCD-B0D09766D519}" type="pres">
      <dgm:prSet presAssocID="{F45E4C64-20BD-4D47-B9AF-0F0AA99D1E76}" presName="negativeSpace" presStyleCnt="0"/>
      <dgm:spPr/>
    </dgm:pt>
    <dgm:pt modelId="{ED733674-511E-42D2-9363-5562CC3847EF}" type="pres">
      <dgm:prSet presAssocID="{F45E4C64-20BD-4D47-B9AF-0F0AA99D1E76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DC0197-A19A-4D10-9FA4-6E7CB3710C34}" type="pres">
      <dgm:prSet presAssocID="{A67F6DA5-F4CE-4779-8881-A398FCA755E6}" presName="spaceBetweenRectangles" presStyleCnt="0"/>
      <dgm:spPr/>
    </dgm:pt>
    <dgm:pt modelId="{54006050-D065-4C97-A642-073FF9AA23A6}" type="pres">
      <dgm:prSet presAssocID="{8AEFB466-5181-4E2A-B900-D75AFF636500}" presName="parentLin" presStyleCnt="0"/>
      <dgm:spPr/>
    </dgm:pt>
    <dgm:pt modelId="{2C3F9391-C21D-4C4E-8912-84556E9739B9}" type="pres">
      <dgm:prSet presAssocID="{8AEFB466-5181-4E2A-B900-D75AFF636500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19179605-A805-4602-BC54-F2851623DCD9}" type="pres">
      <dgm:prSet presAssocID="{8AEFB466-5181-4E2A-B900-D75AFF63650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A14D12-2F84-4659-927B-66205620D2F9}" type="pres">
      <dgm:prSet presAssocID="{8AEFB466-5181-4E2A-B900-D75AFF636500}" presName="negativeSpace" presStyleCnt="0"/>
      <dgm:spPr/>
    </dgm:pt>
    <dgm:pt modelId="{E2543A67-8C51-4536-A113-125F4E10F4F6}" type="pres">
      <dgm:prSet presAssocID="{8AEFB466-5181-4E2A-B900-D75AFF636500}" presName="childText" presStyleLbl="conFgAcc1" presStyleIdx="2" presStyleCnt="4">
        <dgm:presLayoutVars>
          <dgm:bulletEnabled val="1"/>
        </dgm:presLayoutVars>
      </dgm:prSet>
      <dgm:spPr/>
    </dgm:pt>
    <dgm:pt modelId="{CCF55AD7-5755-4A19-8FA6-2F6D1542BAFB}" type="pres">
      <dgm:prSet presAssocID="{EF2ADC1E-7746-47BD-AA76-5CF7777815A7}" presName="spaceBetweenRectangles" presStyleCnt="0"/>
      <dgm:spPr/>
    </dgm:pt>
    <dgm:pt modelId="{30FB29C5-6493-4D8F-B523-8CD91D3ED90A}" type="pres">
      <dgm:prSet presAssocID="{2E977297-1668-48DC-BE53-E42456CE604A}" presName="parentLin" presStyleCnt="0"/>
      <dgm:spPr/>
    </dgm:pt>
    <dgm:pt modelId="{AF49D855-5D6B-4E69-B1BC-6181BAEB42E7}" type="pres">
      <dgm:prSet presAssocID="{2E977297-1668-48DC-BE53-E42456CE604A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A479EB65-7DD4-4BBC-AB1D-A66B251D5D71}" type="pres">
      <dgm:prSet presAssocID="{2E977297-1668-48DC-BE53-E42456CE604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8A9050-37E5-4995-B04F-485A2B990A26}" type="pres">
      <dgm:prSet presAssocID="{2E977297-1668-48DC-BE53-E42456CE604A}" presName="negativeSpace" presStyleCnt="0"/>
      <dgm:spPr/>
    </dgm:pt>
    <dgm:pt modelId="{4000056C-A459-43EE-94D4-D7167D31BC8A}" type="pres">
      <dgm:prSet presAssocID="{2E977297-1668-48DC-BE53-E42456CE604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7516DF3-B2CC-4561-9D24-D6795C8F73F7}" srcId="{67D95B42-6F06-4CDB-B627-6C19515CD2A2}" destId="{2E977297-1668-48DC-BE53-E42456CE604A}" srcOrd="3" destOrd="0" parTransId="{3FD8FD75-EE99-48BB-862D-F329B380FDEF}" sibTransId="{A178521C-DD83-487F-BF07-80A0CA9F83AF}"/>
    <dgm:cxn modelId="{C4709C91-2C67-4B91-A0DC-CEC530E000D9}" srcId="{67D95B42-6F06-4CDB-B627-6C19515CD2A2}" destId="{2642C232-3F59-4166-A260-0E744EC33360}" srcOrd="0" destOrd="0" parTransId="{4ED1257C-47CE-459C-A0C0-DA1C24633105}" sibTransId="{05B3FFE7-A235-4CCD-ACB0-636D26423E00}"/>
    <dgm:cxn modelId="{1A63D877-A9A0-4F77-88B2-53587BC67CB9}" type="presOf" srcId="{8AEFB466-5181-4E2A-B900-D75AFF636500}" destId="{19179605-A805-4602-BC54-F2851623DCD9}" srcOrd="1" destOrd="0" presId="urn:microsoft.com/office/officeart/2005/8/layout/list1"/>
    <dgm:cxn modelId="{1BB888E6-97D9-4233-846C-8D89A7CD9F66}" type="presOf" srcId="{8AEFB466-5181-4E2A-B900-D75AFF636500}" destId="{2C3F9391-C21D-4C4E-8912-84556E9739B9}" srcOrd="0" destOrd="0" presId="urn:microsoft.com/office/officeart/2005/8/layout/list1"/>
    <dgm:cxn modelId="{8E6AE05C-CFD5-4B19-8982-EDEEE2952AC3}" type="presOf" srcId="{67D95B42-6F06-4CDB-B627-6C19515CD2A2}" destId="{807B868F-51B2-4C3D-86E9-8717218BF058}" srcOrd="0" destOrd="0" presId="urn:microsoft.com/office/officeart/2005/8/layout/list1"/>
    <dgm:cxn modelId="{E1DC57F4-BE80-4E10-AC21-4ABEBFF3E86A}" srcId="{F45E4C64-20BD-4D47-B9AF-0F0AA99D1E76}" destId="{F8A7C8DB-BCB0-4ECB-93C2-EFC41B308F69}" srcOrd="1" destOrd="0" parTransId="{5BD5ED32-049D-47C0-965B-DACA5C626C7B}" sibTransId="{8E1FA004-F8DB-4BD8-898A-B10FA273B327}"/>
    <dgm:cxn modelId="{9E62B8DA-0FCB-4D67-AB7A-9791263710C1}" type="presOf" srcId="{F45E4C64-20BD-4D47-B9AF-0F0AA99D1E76}" destId="{69A3B934-4B22-4B37-ACB9-0FBFB709EBBF}" srcOrd="1" destOrd="0" presId="urn:microsoft.com/office/officeart/2005/8/layout/list1"/>
    <dgm:cxn modelId="{B0A47387-AFB8-4AA8-AD98-4C667DBFC36B}" type="presOf" srcId="{DB7D40CD-2A84-4BFB-BB00-BF28F2F62B6B}" destId="{ED733674-511E-42D2-9363-5562CC3847EF}" srcOrd="0" destOrd="2" presId="urn:microsoft.com/office/officeart/2005/8/layout/list1"/>
    <dgm:cxn modelId="{0D7556A5-F5B7-466E-9A80-FB51B830BDFF}" srcId="{F45E4C64-20BD-4D47-B9AF-0F0AA99D1E76}" destId="{DB7D40CD-2A84-4BFB-BB00-BF28F2F62B6B}" srcOrd="2" destOrd="0" parTransId="{DCFA0B41-5FCB-4C66-B6FA-78AB7424CA54}" sibTransId="{3562B6C3-FCA4-4286-8143-352E4763827C}"/>
    <dgm:cxn modelId="{117300A7-5FD2-4E5E-A5A1-0816E86792B4}" type="presOf" srcId="{2642C232-3F59-4166-A260-0E744EC33360}" destId="{4E4BBD2F-863E-450F-877E-3FCE83B8E4C2}" srcOrd="0" destOrd="0" presId="urn:microsoft.com/office/officeart/2005/8/layout/list1"/>
    <dgm:cxn modelId="{51F30A3F-CF08-411A-97B8-E2AE5F56224C}" type="presOf" srcId="{F45E4C64-20BD-4D47-B9AF-0F0AA99D1E76}" destId="{28484C42-9DC0-4AC9-9C29-B055F08BA46B}" srcOrd="0" destOrd="0" presId="urn:microsoft.com/office/officeart/2005/8/layout/list1"/>
    <dgm:cxn modelId="{80A603DC-6E44-4484-B1AB-FA2269CF12B1}" srcId="{67D95B42-6F06-4CDB-B627-6C19515CD2A2}" destId="{8AEFB466-5181-4E2A-B900-D75AFF636500}" srcOrd="2" destOrd="0" parTransId="{50032316-C6D9-47A8-ADBD-07473D81CFB8}" sibTransId="{EF2ADC1E-7746-47BD-AA76-5CF7777815A7}"/>
    <dgm:cxn modelId="{EFBFE4AA-45B6-44BB-B4D9-520C1D55D17E}" type="presOf" srcId="{2E977297-1668-48DC-BE53-E42456CE604A}" destId="{A479EB65-7DD4-4BBC-AB1D-A66B251D5D71}" srcOrd="1" destOrd="0" presId="urn:microsoft.com/office/officeart/2005/8/layout/list1"/>
    <dgm:cxn modelId="{7DDF6AB1-6FE0-4473-84DE-C5B43C3688B0}" type="presOf" srcId="{2642C232-3F59-4166-A260-0E744EC33360}" destId="{28075EBC-3F71-435C-84C9-A2EE2EFAA78C}" srcOrd="1" destOrd="0" presId="urn:microsoft.com/office/officeart/2005/8/layout/list1"/>
    <dgm:cxn modelId="{052CDCA3-3B9F-4457-82EF-C6A581E1766B}" type="presOf" srcId="{F8A7C8DB-BCB0-4ECB-93C2-EFC41B308F69}" destId="{ED733674-511E-42D2-9363-5562CC3847EF}" srcOrd="0" destOrd="1" presId="urn:microsoft.com/office/officeart/2005/8/layout/list1"/>
    <dgm:cxn modelId="{07037C1B-C56C-4CDA-8D1E-921810D7D817}" srcId="{67D95B42-6F06-4CDB-B627-6C19515CD2A2}" destId="{F45E4C64-20BD-4D47-B9AF-0F0AA99D1E76}" srcOrd="1" destOrd="0" parTransId="{CFA504EB-D4AE-4D6A-8F02-EA2247C0AD25}" sibTransId="{A67F6DA5-F4CE-4779-8881-A398FCA755E6}"/>
    <dgm:cxn modelId="{AB7453A2-FBB2-4BD0-A9FA-7B0038D2CEF3}" srcId="{F45E4C64-20BD-4D47-B9AF-0F0AA99D1E76}" destId="{961A7F9C-3A23-4720-957F-6A0E63485194}" srcOrd="0" destOrd="0" parTransId="{6B2B8B0D-E585-491B-BA12-8D8763A11834}" sibTransId="{0E68B3B4-F7B2-42ED-B583-E6323A37617E}"/>
    <dgm:cxn modelId="{B478B7F6-A4A8-4CE8-AEEB-6B0379E741EA}" type="presOf" srcId="{2E977297-1668-48DC-BE53-E42456CE604A}" destId="{AF49D855-5D6B-4E69-B1BC-6181BAEB42E7}" srcOrd="0" destOrd="0" presId="urn:microsoft.com/office/officeart/2005/8/layout/list1"/>
    <dgm:cxn modelId="{6832A1B3-4F77-4A90-8BCD-A1B849856754}" type="presOf" srcId="{961A7F9C-3A23-4720-957F-6A0E63485194}" destId="{ED733674-511E-42D2-9363-5562CC3847EF}" srcOrd="0" destOrd="0" presId="urn:microsoft.com/office/officeart/2005/8/layout/list1"/>
    <dgm:cxn modelId="{72E105D2-D331-4FDB-9785-CF565EFFD8A3}" type="presParOf" srcId="{807B868F-51B2-4C3D-86E9-8717218BF058}" destId="{92B3BCCB-0A4B-452C-A2C2-3DCCC03E38F2}" srcOrd="0" destOrd="0" presId="urn:microsoft.com/office/officeart/2005/8/layout/list1"/>
    <dgm:cxn modelId="{7248F663-97B6-4415-9A89-82F135068D58}" type="presParOf" srcId="{92B3BCCB-0A4B-452C-A2C2-3DCCC03E38F2}" destId="{4E4BBD2F-863E-450F-877E-3FCE83B8E4C2}" srcOrd="0" destOrd="0" presId="urn:microsoft.com/office/officeart/2005/8/layout/list1"/>
    <dgm:cxn modelId="{70D2707A-CE5C-4969-8305-EA600E977F09}" type="presParOf" srcId="{92B3BCCB-0A4B-452C-A2C2-3DCCC03E38F2}" destId="{28075EBC-3F71-435C-84C9-A2EE2EFAA78C}" srcOrd="1" destOrd="0" presId="urn:microsoft.com/office/officeart/2005/8/layout/list1"/>
    <dgm:cxn modelId="{3114018D-0611-4D6D-8D71-E4C38B935CBD}" type="presParOf" srcId="{807B868F-51B2-4C3D-86E9-8717218BF058}" destId="{2CC7A100-7036-45E3-8BB4-1937B43F5F37}" srcOrd="1" destOrd="0" presId="urn:microsoft.com/office/officeart/2005/8/layout/list1"/>
    <dgm:cxn modelId="{C36FF3D4-FB81-469D-AF1B-05DA03C5F5B0}" type="presParOf" srcId="{807B868F-51B2-4C3D-86E9-8717218BF058}" destId="{C210E071-BA28-4FF8-AF23-C2BFB4903EF5}" srcOrd="2" destOrd="0" presId="urn:microsoft.com/office/officeart/2005/8/layout/list1"/>
    <dgm:cxn modelId="{E8F00ECD-41B7-4F9E-838C-8CB84EBF92C2}" type="presParOf" srcId="{807B868F-51B2-4C3D-86E9-8717218BF058}" destId="{D713E21E-AF6B-48EF-9899-45680C018EEB}" srcOrd="3" destOrd="0" presId="urn:microsoft.com/office/officeart/2005/8/layout/list1"/>
    <dgm:cxn modelId="{A0DB8F25-C122-446E-B010-2AFEB0A15C04}" type="presParOf" srcId="{807B868F-51B2-4C3D-86E9-8717218BF058}" destId="{BD18E0F3-A30C-44F6-A415-C9C4ECA63995}" srcOrd="4" destOrd="0" presId="urn:microsoft.com/office/officeart/2005/8/layout/list1"/>
    <dgm:cxn modelId="{7E080EF1-A765-4CC2-9269-4F83DC11863D}" type="presParOf" srcId="{BD18E0F3-A30C-44F6-A415-C9C4ECA63995}" destId="{28484C42-9DC0-4AC9-9C29-B055F08BA46B}" srcOrd="0" destOrd="0" presId="urn:microsoft.com/office/officeart/2005/8/layout/list1"/>
    <dgm:cxn modelId="{44424B99-B7E8-433F-BDCB-AB810A6A5D16}" type="presParOf" srcId="{BD18E0F3-A30C-44F6-A415-C9C4ECA63995}" destId="{69A3B934-4B22-4B37-ACB9-0FBFB709EBBF}" srcOrd="1" destOrd="0" presId="urn:microsoft.com/office/officeart/2005/8/layout/list1"/>
    <dgm:cxn modelId="{195BEA31-180E-4037-B7EF-C5F881CDC592}" type="presParOf" srcId="{807B868F-51B2-4C3D-86E9-8717218BF058}" destId="{7961F7F3-5749-45FD-9DCD-B0D09766D519}" srcOrd="5" destOrd="0" presId="urn:microsoft.com/office/officeart/2005/8/layout/list1"/>
    <dgm:cxn modelId="{F96EC25B-FB45-47AC-9678-DA8A9C5AEF1D}" type="presParOf" srcId="{807B868F-51B2-4C3D-86E9-8717218BF058}" destId="{ED733674-511E-42D2-9363-5562CC3847EF}" srcOrd="6" destOrd="0" presId="urn:microsoft.com/office/officeart/2005/8/layout/list1"/>
    <dgm:cxn modelId="{15DF7757-651C-408F-AEC5-5FC2FAAEA592}" type="presParOf" srcId="{807B868F-51B2-4C3D-86E9-8717218BF058}" destId="{7ADC0197-A19A-4D10-9FA4-6E7CB3710C34}" srcOrd="7" destOrd="0" presId="urn:microsoft.com/office/officeart/2005/8/layout/list1"/>
    <dgm:cxn modelId="{AF7F62F8-2D4B-4458-B2AB-E07AD9CDA8A7}" type="presParOf" srcId="{807B868F-51B2-4C3D-86E9-8717218BF058}" destId="{54006050-D065-4C97-A642-073FF9AA23A6}" srcOrd="8" destOrd="0" presId="urn:microsoft.com/office/officeart/2005/8/layout/list1"/>
    <dgm:cxn modelId="{B9C1EC2D-61D4-4E6C-8BF0-928700D7C345}" type="presParOf" srcId="{54006050-D065-4C97-A642-073FF9AA23A6}" destId="{2C3F9391-C21D-4C4E-8912-84556E9739B9}" srcOrd="0" destOrd="0" presId="urn:microsoft.com/office/officeart/2005/8/layout/list1"/>
    <dgm:cxn modelId="{1D052DF9-3CCA-4AAC-9952-3CD5511E52E7}" type="presParOf" srcId="{54006050-D065-4C97-A642-073FF9AA23A6}" destId="{19179605-A805-4602-BC54-F2851623DCD9}" srcOrd="1" destOrd="0" presId="urn:microsoft.com/office/officeart/2005/8/layout/list1"/>
    <dgm:cxn modelId="{F0C819F6-0F02-4A9B-A437-D521D00C03AB}" type="presParOf" srcId="{807B868F-51B2-4C3D-86E9-8717218BF058}" destId="{18A14D12-2F84-4659-927B-66205620D2F9}" srcOrd="9" destOrd="0" presId="urn:microsoft.com/office/officeart/2005/8/layout/list1"/>
    <dgm:cxn modelId="{CABE4990-4BA9-41BB-A90D-149CE8CEE223}" type="presParOf" srcId="{807B868F-51B2-4C3D-86E9-8717218BF058}" destId="{E2543A67-8C51-4536-A113-125F4E10F4F6}" srcOrd="10" destOrd="0" presId="urn:microsoft.com/office/officeart/2005/8/layout/list1"/>
    <dgm:cxn modelId="{44CFC100-D328-4652-8577-C6DD3E00C3DB}" type="presParOf" srcId="{807B868F-51B2-4C3D-86E9-8717218BF058}" destId="{CCF55AD7-5755-4A19-8FA6-2F6D1542BAFB}" srcOrd="11" destOrd="0" presId="urn:microsoft.com/office/officeart/2005/8/layout/list1"/>
    <dgm:cxn modelId="{5D83AC91-AA50-4DEE-80EE-24B3C5EE5920}" type="presParOf" srcId="{807B868F-51B2-4C3D-86E9-8717218BF058}" destId="{30FB29C5-6493-4D8F-B523-8CD91D3ED90A}" srcOrd="12" destOrd="0" presId="urn:microsoft.com/office/officeart/2005/8/layout/list1"/>
    <dgm:cxn modelId="{600D481A-369B-46C5-8568-DFFD9424ABEE}" type="presParOf" srcId="{30FB29C5-6493-4D8F-B523-8CD91D3ED90A}" destId="{AF49D855-5D6B-4E69-B1BC-6181BAEB42E7}" srcOrd="0" destOrd="0" presId="urn:microsoft.com/office/officeart/2005/8/layout/list1"/>
    <dgm:cxn modelId="{294AA24E-6E75-4590-98B6-7BF95995FA7B}" type="presParOf" srcId="{30FB29C5-6493-4D8F-B523-8CD91D3ED90A}" destId="{A479EB65-7DD4-4BBC-AB1D-A66B251D5D71}" srcOrd="1" destOrd="0" presId="urn:microsoft.com/office/officeart/2005/8/layout/list1"/>
    <dgm:cxn modelId="{1A23414D-12B0-40D7-9E88-F0A312D5C401}" type="presParOf" srcId="{807B868F-51B2-4C3D-86E9-8717218BF058}" destId="{198A9050-37E5-4995-B04F-485A2B990A26}" srcOrd="13" destOrd="0" presId="urn:microsoft.com/office/officeart/2005/8/layout/list1"/>
    <dgm:cxn modelId="{208DA3D0-941D-458D-B8DA-77E74B80B6AD}" type="presParOf" srcId="{807B868F-51B2-4C3D-86E9-8717218BF058}" destId="{4000056C-A459-43EE-94D4-D7167D31BC8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purl.oclc.org/ooxml/drawingml/diagram" xmlns:dsp="http://schemas.microsoft.com/office/drawing/2008/diagram" xmlns:a="http://purl.oclc.org/ooxml/drawingml/main">
  <dsp:spTree>
    <dsp:nvGrpSpPr>
      <dsp:cNvPr id="0" name=""/>
      <dsp:cNvGrpSpPr/>
    </dsp:nvGrpSpPr>
    <dsp:grpSpPr/>
    <dsp:sp modelId="{C210E071-BA28-4FF8-AF23-C2BFB4903EF5}">
      <dsp:nvSpPr>
        <dsp:cNvPr id="0" name=""/>
        <dsp:cNvSpPr/>
      </dsp:nvSpPr>
      <dsp:spPr>
        <a:xfrm>
          <a:off x="0" y="301317"/>
          <a:ext cx="8229600" cy="504000"/>
        </a:xfrm>
        <a:prstGeom prst="rect">
          <a:avLst/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254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</dsp:sp>
    <dsp:sp modelId="{28075EBC-3F71-435C-84C9-A2EE2EFAA78C}">
      <dsp:nvSpPr>
        <dsp:cNvPr id="0" name=""/>
        <dsp:cNvSpPr/>
      </dsp:nvSpPr>
      <dsp:spPr>
        <a:xfrm>
          <a:off x="411480" y="6117"/>
          <a:ext cx="5760720" cy="590400"/>
        </a:xfrm>
        <a:prstGeom prst="roundRect">
          <a:avLst/>
        </a:prstGeom>
        <a:solidFill>
          <a:schemeClr val="accent1">
            <a:hueOff val="0"/>
            <a:satOff val="0%"/>
            <a:lumOff val="0%"/>
            <a:alphaOff val="0%"/>
          </a:schemeClr>
        </a:solidFill>
        <a:ln w="254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%"/>
            </a:lnSpc>
            <a:spcBef>
              <a:spcPct val="0%"/>
            </a:spcBef>
            <a:spcAft>
              <a:spcPct val="35%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盤中零股業務推動時程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0301" y="34938"/>
        <a:ext cx="5703078" cy="532758"/>
      </dsp:txXfrm>
    </dsp:sp>
    <dsp:sp modelId="{ED733674-511E-42D2-9363-5562CC3847EF}">
      <dsp:nvSpPr>
        <dsp:cNvPr id="0" name=""/>
        <dsp:cNvSpPr/>
      </dsp:nvSpPr>
      <dsp:spPr>
        <a:xfrm>
          <a:off x="0" y="1208518"/>
          <a:ext cx="8229600" cy="1795500"/>
        </a:xfrm>
        <a:prstGeom prst="rect">
          <a:avLst/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254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  <dsp:txBody>
        <a:bodyPr spcFirstLastPara="0" vert="horz" wrap="square" lIns="638708" tIns="416560" rIns="63870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%"/>
            </a:lnSpc>
            <a:spcBef>
              <a:spcPct val="0%"/>
            </a:spcBef>
            <a:spcAft>
              <a:spcPct val="15%"/>
            </a:spcAft>
            <a:buChar char="••"/>
          </a:pPr>
          <a:r>
            <a:rPr lang="en-US" altLang="zh-TW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TMP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格式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1066800">
            <a:lnSpc>
              <a:spcPct val="90%"/>
            </a:lnSpc>
            <a:spcBef>
              <a:spcPct val="0%"/>
            </a:spcBef>
            <a:spcAft>
              <a:spcPct val="15%"/>
            </a:spcAft>
            <a:buChar char="••"/>
          </a:pPr>
          <a:r>
            <a:rPr lang="en-US" altLang="zh-TW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FIX4.4</a:t>
          </a: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格式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28600" lvl="1" indent="-228600" algn="l" defTabSz="1066800">
            <a:lnSpc>
              <a:spcPct val="90%"/>
            </a:lnSpc>
            <a:spcBef>
              <a:spcPct val="0%"/>
            </a:spcBef>
            <a:spcAft>
              <a:spcPct val="15%"/>
            </a:spcAft>
            <a:buChar char="••"/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行情資訊系統格式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1208518"/>
        <a:ext cx="8229600" cy="1795500"/>
      </dsp:txXfrm>
    </dsp:sp>
    <dsp:sp modelId="{69A3B934-4B22-4B37-ACB9-0FBFB709EBBF}">
      <dsp:nvSpPr>
        <dsp:cNvPr id="0" name=""/>
        <dsp:cNvSpPr/>
      </dsp:nvSpPr>
      <dsp:spPr>
        <a:xfrm>
          <a:off x="411480" y="913318"/>
          <a:ext cx="5760720" cy="590400"/>
        </a:xfrm>
        <a:prstGeom prst="roundRect">
          <a:avLst/>
        </a:prstGeom>
        <a:solidFill>
          <a:schemeClr val="accent1">
            <a:hueOff val="0"/>
            <a:satOff val="0%"/>
            <a:lumOff val="0%"/>
            <a:alphaOff val="0%"/>
          </a:schemeClr>
        </a:solidFill>
        <a:ln w="254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%"/>
            </a:lnSpc>
            <a:spcBef>
              <a:spcPct val="0%"/>
            </a:spcBef>
            <a:spcAft>
              <a:spcPct val="35%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電腦系統格式調整說明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0301" y="942139"/>
        <a:ext cx="5703078" cy="532758"/>
      </dsp:txXfrm>
    </dsp:sp>
    <dsp:sp modelId="{E2543A67-8C51-4536-A113-125F4E10F4F6}">
      <dsp:nvSpPr>
        <dsp:cNvPr id="0" name=""/>
        <dsp:cNvSpPr/>
      </dsp:nvSpPr>
      <dsp:spPr>
        <a:xfrm>
          <a:off x="0" y="3407218"/>
          <a:ext cx="8229600" cy="504000"/>
        </a:xfrm>
        <a:prstGeom prst="rect">
          <a:avLst/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254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</dsp:sp>
    <dsp:sp modelId="{19179605-A805-4602-BC54-F2851623DCD9}">
      <dsp:nvSpPr>
        <dsp:cNvPr id="0" name=""/>
        <dsp:cNvSpPr/>
      </dsp:nvSpPr>
      <dsp:spPr>
        <a:xfrm>
          <a:off x="411480" y="3112018"/>
          <a:ext cx="5760720" cy="590400"/>
        </a:xfrm>
        <a:prstGeom prst="roundRect">
          <a:avLst/>
        </a:prstGeom>
        <a:solidFill>
          <a:schemeClr val="accent1">
            <a:hueOff val="0"/>
            <a:satOff val="0%"/>
            <a:lumOff val="0%"/>
            <a:alphaOff val="0%"/>
          </a:schemeClr>
        </a:solidFill>
        <a:ln w="254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%"/>
            </a:lnSpc>
            <a:spcBef>
              <a:spcPct val="0%"/>
            </a:spcBef>
            <a:spcAft>
              <a:spcPct val="35%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系統上線應注意事項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0301" y="3140839"/>
        <a:ext cx="5703078" cy="532758"/>
      </dsp:txXfrm>
    </dsp:sp>
    <dsp:sp modelId="{4000056C-A459-43EE-94D4-D7167D31BC8A}">
      <dsp:nvSpPr>
        <dsp:cNvPr id="0" name=""/>
        <dsp:cNvSpPr/>
      </dsp:nvSpPr>
      <dsp:spPr>
        <a:xfrm>
          <a:off x="0" y="4314418"/>
          <a:ext cx="8229600" cy="504000"/>
        </a:xfrm>
        <a:prstGeom prst="rect">
          <a:avLst/>
        </a:prstGeom>
        <a:solidFill>
          <a:schemeClr val="lt1">
            <a:alpha val="90%"/>
            <a:hueOff val="0"/>
            <a:satOff val="0%"/>
            <a:lumOff val="0%"/>
            <a:alphaOff val="0%"/>
          </a:schemeClr>
        </a:solidFill>
        <a:ln w="25400" cap="flat" cmpd="sng" algn="ctr">
          <a:solidFill>
            <a:schemeClr val="accent1">
              <a:hueOff val="0"/>
              <a:satOff val="0%"/>
              <a:lumOff val="0%"/>
              <a:alphaOff val="0%"/>
            </a:schemeClr>
          </a:solidFill>
          <a:prstDash val="solid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/>
      </dsp:style>
    </dsp:sp>
    <dsp:sp modelId="{A479EB65-7DD4-4BBC-AB1D-A66B251D5D71}">
      <dsp:nvSpPr>
        <dsp:cNvPr id="0" name=""/>
        <dsp:cNvSpPr/>
      </dsp:nvSpPr>
      <dsp:spPr>
        <a:xfrm>
          <a:off x="411480" y="4019218"/>
          <a:ext cx="5760720" cy="590400"/>
        </a:xfrm>
        <a:prstGeom prst="roundRect">
          <a:avLst/>
        </a:prstGeom>
        <a:solidFill>
          <a:schemeClr val="accent1">
            <a:hueOff val="0"/>
            <a:satOff val="0%"/>
            <a:lumOff val="0%"/>
            <a:alphaOff val="0%"/>
          </a:schemeClr>
        </a:solidFill>
        <a:ln w="25400" cap="flat" cmpd="sng" algn="ctr">
          <a:solidFill>
            <a:schemeClr val="lt1">
              <a:hueOff val="0"/>
              <a:satOff val="0%"/>
              <a:lumOff val="0%"/>
              <a:alphaOff val="0%"/>
            </a:schemeClr>
          </a:solidFill>
          <a:prstDash val="solid"/>
        </a:ln>
        <a:effectLst/>
      </dsp:spPr>
      <dsp:style>
        <a:lnRef idx="2">
          <a:scrgbClr r="0%" g="0%" b="0%"/>
        </a:lnRef>
        <a:fillRef idx="1">
          <a:scrgbClr r="0%" g="0%" b="0%"/>
        </a:fillRef>
        <a:effectRef idx="0">
          <a:scrgbClr r="0%" g="0%" b="0%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%"/>
            </a:lnSpc>
            <a:spcBef>
              <a:spcPct val="0%"/>
            </a:spcBef>
            <a:spcAft>
              <a:spcPct val="35%"/>
            </a:spcAft>
          </a:pPr>
          <a:r>
            <a:rPr lang="zh-TW" altLang="en-US" sz="24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系統上線規劃</a:t>
          </a:r>
          <a:endParaRPr lang="zh-TW" altLang="en-US" sz="24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0301" y="4048039"/>
        <a:ext cx="5703078" cy="532758"/>
      </dsp:txXfrm>
    </dsp:sp>
  </dsp:spTree>
</dsp:drawing>
</file>

<file path=ppt/diagrams/layout1.xml><?xml version="1.0" encoding="utf-8"?>
<dgm:layoutDef xmlns:dgm="http://purl.oclc.org/ooxml/drawingml/diagram" xmlns:a="http://purl.oclc.org/ooxml/drawingml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purl.oclc.org/ooxml/officeDocument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purl.oclc.org/ooxml/officeDocument/relationships" r:blip="">
          <dgm:adjLst/>
        </dgm:shape>
        <dgm:presOf/>
        <dgm:constrLst/>
        <dgm:ruleLst/>
        <dgm:layoutNode name="parentLeftMargin">
          <dgm:alg type="sp"/>
          <dgm:shape xmlns:r="http://purl.oclc.org/ooxml/officeDocument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purl.oclc.org/ooxml/officeDocument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purl.oclc.org/ooxml/officeDocument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purl.oclc.org/ooxml/officeDocument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purl.oclc.org/ooxml/officeDocument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purl.oclc.org/ooxml/drawingml/diagram" xmlns:a="http://purl.oclc.org/ooxml/drawingml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%" g="0%" b="0%"/>
      </a:lnRef>
      <a:fillRef idx="1">
        <a:scrgbClr r="0%" g="0%" b="0%"/>
      </a:fillRef>
      <a:effectRef idx="0">
        <a:scrgbClr r="0%" g="0%" b="0%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%" g="0%" b="0%"/>
      </a:lnRef>
      <a:fillRef idx="0">
        <a:scrgbClr r="0%" g="0%" b="0%"/>
      </a:fillRef>
      <a:effectRef idx="0">
        <a:scrgbClr r="0%" g="0%" b="0%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purl.oclc.org/ooxml/officeDocument/relationships/theme" Target="../theme/theme3.xml"/></Relationships>
</file>

<file path=ppt/handoutMasters/handoutMaster1.xml><?xml version="1.0" encoding="utf-8"?>
<p:handout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9C7DC-0CE7-46AF-8F38-438AA0F0611A}" type="datetimeFigureOut">
              <a:rPr lang="zh-TW" altLang="en-US" smtClean="0"/>
              <a:t>2020/6/12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7F9D1-90D5-4D09-B0AB-62D01CD3F6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8186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2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9A5885C8-119D-44BA-A07B-E0C60552ECAB}" type="datetimeFigureOut">
              <a:rPr lang="zh-TW" altLang="en-US"/>
              <a:pPr>
                <a:defRPr/>
              </a:pPr>
              <a:t>2020/6/12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0D94D5-F5A5-4AD9-8EC5-6E653E858478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%"/>
      </a:spcBef>
      <a:spcAft>
        <a:spcPct val="0%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%"/>
      </a:spcBef>
      <a:spcAft>
        <a:spcPct val="0%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%"/>
      </a:spcBef>
      <a:spcAft>
        <a:spcPct val="0%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%"/>
      </a:spcBef>
      <a:spcAft>
        <a:spcPct val="0%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%"/>
      </a:spcBef>
      <a:spcAft>
        <a:spcPct val="0%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purl.oclc.org/ooxml/officeDocument/relationships/image" Target="../media/image5.png"/><Relationship Id="rId2" Type="http://purl.oclc.org/ooxml/officeDocument/relationships/image" Target="../media/image4.jpeg"/><Relationship Id="rId1" Type="http://purl.oclc.org/ooxml/officeDocument/relationships/slideMaster" Target="../slideMasters/slideMaster1.xml"/><Relationship Id="rId5" Type="http://purl.oclc.org/ooxml/officeDocument/relationships/image" Target="../media/image7.png"/><Relationship Id="rId4" Type="http://purl.oclc.org/ooxml/officeDocument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purl.oclc.org/ooxml/officeDocument/relationships/image" Target="../media/image8.png"/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showMasterSp="0" type="title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 descr="簡報封面頁-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5" name="圖片 6" descr="臺灣證券交易所LOGO、1願景-彩色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04800"/>
            <a:ext cx="33162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6" name="Picture 2" descr="D:\yi-siou\Twse\1020527-證交所各類文宣品\LOGO、標語-PNG檔\竭誠為您服務-藍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49275"/>
            <a:ext cx="223996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7" name="Picture 3" descr="D:\yi-siou\Twse\1020527-證交所各類文宣品\LOGO、標語-PNG檔\2任務3策略標語-簡報封面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6307138"/>
            <a:ext cx="80279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7D9C8-64F6-4011-B6E0-1CB73E6A7E61}" type="datetime1">
              <a:rPr lang="zh-TW" altLang="en-US" smtClean="0"/>
              <a:t>2020/6/12</a:t>
            </a:fld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C71D1-1B41-437B-B299-85A3FBBA410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844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B3B1F-CD22-4F5C-9DF4-0F53E12C32EA}" type="datetime1">
              <a:rPr lang="zh-TW" altLang="en-US" smtClean="0"/>
              <a:t>2020/6/12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3E37D-9E96-4ADF-94F0-3840DF3D57E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980632"/>
      </p:ext>
    </p:extLst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CF337-2502-475A-9920-68073AF00171}" type="datetime1">
              <a:rPr lang="zh-TW" altLang="en-US" smtClean="0"/>
              <a:t>2020/6/12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979CA-CCC9-407C-A345-AFD302796BD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418038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內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%"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%">
                <a:ea typeface="標楷體" panose="03000509000000000000" pitchFamily="65" charset="-120"/>
              </a:defRPr>
            </a:lvl1pPr>
            <a:lvl2pPr>
              <a:defRPr baseline="0%">
                <a:ea typeface="標楷體" panose="03000509000000000000" pitchFamily="65" charset="-120"/>
              </a:defRPr>
            </a:lvl2pPr>
            <a:lvl3pPr>
              <a:defRPr baseline="0%">
                <a:ea typeface="標楷體" panose="03000509000000000000" pitchFamily="65" charset="-120"/>
              </a:defRPr>
            </a:lvl3pPr>
            <a:lvl4pPr>
              <a:defRPr baseline="0%">
                <a:ea typeface="標楷體" panose="03000509000000000000" pitchFamily="65" charset="-120"/>
              </a:defRPr>
            </a:lvl4pPr>
            <a:lvl5pPr>
              <a:defRPr baseline="0%"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A7DD4-D0CD-4835-BFAE-D8402C7290FF}" type="datetime1">
              <a:rPr lang="zh-TW" altLang="en-US" smtClean="0"/>
              <a:t>2020/6/12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59E38E4-1230-4132-A830-1BEC97A888D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5132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preserve="1" userDrawn="1">
  <p:cSld name="底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yi-siou\Twse\1020527-排版\簡報底頁-W2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6335713"/>
            <a:ext cx="83661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2564904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F0691-E172-43BF-896A-71955AEBDB6B}" type="datetime1">
              <a:rPr lang="zh-TW" altLang="en-US" smtClean="0"/>
              <a:t>2020/6/12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FC3E0-C13A-40C7-A0CE-C4087CEF98B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6572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46F25-DC0E-4708-9191-4370647D7C63}" type="datetime1">
              <a:rPr lang="zh-TW" altLang="en-US" smtClean="0"/>
              <a:t>2020/6/12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24BEA-CD68-4199-BA7B-89530D652D9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2065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E2615-0131-479A-B076-B46EED1352C3}" type="datetime1">
              <a:rPr lang="zh-TW" altLang="en-US" smtClean="0"/>
              <a:t>2020/6/12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41B3D-CF34-4D7B-965F-9247D86F6C5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8161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5529D-A147-43B1-941F-03707125D2A7}" type="datetime1">
              <a:rPr lang="zh-TW" altLang="en-US" smtClean="0"/>
              <a:t>2020/6/12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8B590-E587-4F1D-BB0B-BEA3AAC4E45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0519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27C1B-5345-48B3-AC4F-9EA28D8F23F2}" type="datetime1">
              <a:rPr lang="zh-TW" altLang="en-US" smtClean="0"/>
              <a:t>2020/6/12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3CB35-803C-4EE9-A445-5D047598D45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0722191"/>
      </p:ext>
    </p:extLst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529AC-20C7-4B7E-B3E5-9A296F00C897}" type="datetime1">
              <a:rPr lang="zh-TW" altLang="en-US" smtClean="0"/>
              <a:t>2020/6/12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DBCF8-AD19-42E6-9BBA-16731A0679E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3169247"/>
      </p:ext>
    </p:extLst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9F112-910B-437E-BA29-3F17CDAFBD2F}" type="datetime1">
              <a:rPr lang="zh-TW" altLang="en-US" smtClean="0"/>
              <a:t>2020/6/12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F0B51-DAAD-4AF8-B929-86AF6B76919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518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13" Type="http://purl.oclc.org/ooxml/officeDocument/relationships/image" Target="../media/image1.jpeg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theme" Target="../theme/theme1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5" Type="http://purl.oclc.org/ooxml/officeDocument/relationships/image" Target="../media/image3.png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Relationship Id="rId14" Type="http://purl.oclc.org/ooxml/officeDocument/relationships/image" Target="../media/image2.png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6" descr="簡報內頁、底頁-A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027" name="Picture 2" descr="C:\Users\user\Desktop\簡報內頁-W25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77800"/>
            <a:ext cx="731837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1028" name="Picture 2" descr="C:\Users\user\Desktop\簡報內頁-W25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88" y="417513"/>
            <a:ext cx="172243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sp>
        <p:nvSpPr>
          <p:cNvPr id="1029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0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%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737D7C8-B57D-48E0-91BC-50624A5381D4}" type="datetime1">
              <a:rPr lang="zh-TW" altLang="en-US" smtClean="0"/>
              <a:t>2020/6/12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79596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%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3127375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3EDB26C-9A00-4E62-86F2-6FD8B7635D31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ftr="0" dt="0"/>
  <p:txStyles>
    <p:titleStyle>
      <a:lvl1pPr algn="ctr" rtl="0" eaLnBrk="0" fontAlgn="base" hangingPunct="0">
        <a:spcBef>
          <a:spcPct val="0%"/>
        </a:spcBef>
        <a:spcAft>
          <a:spcPct val="0%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%"/>
        </a:spcBef>
        <a:spcAft>
          <a:spcPct val="0%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%"/>
        </a:spcBef>
        <a:spcAft>
          <a:spcPct val="0%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%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%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%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%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purl.oclc.org/ooxml/officeDocument/relationships/diagramLayout" Target="../diagrams/layout1.xml"/><Relationship Id="rId2" Type="http://purl.oclc.org/ooxml/officeDocument/relationships/diagramData" Target="../diagrams/data1.xml"/><Relationship Id="rId1" Type="http://purl.oclc.org/ooxml/officeDocument/relationships/slideLayout" Target="../slideLayouts/slideLayout2.xml"/><Relationship Id="rId6" Type="http://schemas.microsoft.com/office/2007/relationships/diagramDrawing" Target="../diagrams/drawing1.xml"/><Relationship Id="rId5" Type="http://purl.oclc.org/ooxml/officeDocument/relationships/diagramColors" Target="../diagrams/colors1.xml"/><Relationship Id="rId4" Type="http://purl.oclc.org/ooxml/officeDocument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purl.oclc.org/ooxml/officeDocument/relationships/image" Target="../media/image9.png"/><Relationship Id="rId1" Type="http://purl.oclc.org/ooxml/officeDocument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586607"/>
          </a:xfrm>
        </p:spPr>
        <p:txBody>
          <a:bodyPr/>
          <a:lstStyle/>
          <a:p>
            <a:r>
              <a:rPr lang="zh-TW" altLang="en-US" sz="4800" dirty="0" smtClean="0">
                <a:effectLst>
                  <a:outerShdw blurRad="38100" dist="38100" dir="2700000" algn="tl">
                    <a:srgbClr val="000000">
                      <a:alpha val="43.137%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盤中零股交易電腦系統規劃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345704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zh-TW" altLang="en-US" dirty="0" smtClean="0">
                <a:solidFill>
                  <a:schemeClr val="tx1">
                    <a:lumMod val="85%"/>
                    <a:lumOff val="15%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電腦規劃部</a:t>
            </a:r>
            <a:endParaRPr lang="en-US" altLang="zh-TW" dirty="0" smtClean="0">
              <a:solidFill>
                <a:schemeClr val="tx1">
                  <a:lumMod val="85%"/>
                  <a:lumOff val="15%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charset="0"/>
              <a:buNone/>
              <a:defRPr/>
            </a:pPr>
            <a:endParaRPr lang="zh-TW" altLang="en-US" dirty="0">
              <a:solidFill>
                <a:schemeClr val="tx1">
                  <a:lumMod val="85%"/>
                  <a:lumOff val="15%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C71D1-1B41-437B-B299-85A3FBBA4105}" type="slidenum">
              <a:rPr lang="zh-TW" altLang="en-US" smtClean="0"/>
              <a:pPr/>
              <a:t>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3488" y="116632"/>
            <a:ext cx="8229600" cy="706090"/>
          </a:xfrm>
        </p:spPr>
        <p:txBody>
          <a:bodyPr/>
          <a:lstStyle/>
          <a:p>
            <a:r>
              <a:rPr lang="zh-TW" altLang="en-US" sz="3200" dirty="0" smtClean="0">
                <a:latin typeface="標楷體" panose="03000509000000000000" pitchFamily="65" charset="-120"/>
              </a:rPr>
              <a:t>格式二十二、    </a:t>
            </a:r>
            <a:r>
              <a:rPr lang="en-US" altLang="zh-TW" sz="3200" dirty="0" smtClean="0">
                <a:latin typeface="標楷體" panose="03000509000000000000" pitchFamily="65" charset="-120"/>
              </a:rPr>
              <a:t/>
            </a:r>
            <a:br>
              <a:rPr lang="en-US" altLang="zh-TW" sz="3200" dirty="0" smtClean="0">
                <a:latin typeface="標楷體" panose="03000509000000000000" pitchFamily="65" charset="-120"/>
              </a:rPr>
            </a:br>
            <a:r>
              <a:rPr lang="zh-TW" altLang="en-US" sz="3200" dirty="0" smtClean="0">
                <a:latin typeface="標楷體" panose="03000509000000000000" pitchFamily="65" charset="-120"/>
              </a:rPr>
              <a:t>盤中零股交易個股基本資料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5800" y="1340768"/>
            <a:ext cx="8784976" cy="4896544"/>
          </a:xfrm>
        </p:spPr>
        <p:txBody>
          <a:bodyPr/>
          <a:lstStyle/>
          <a:p>
            <a:r>
              <a:rPr lang="zh-TW" altLang="en-US" sz="2800" dirty="0" smtClean="0"/>
              <a:t>盤</a:t>
            </a:r>
            <a:r>
              <a:rPr lang="zh-TW" altLang="en-US" sz="2800" dirty="0"/>
              <a:t>中零</a:t>
            </a:r>
            <a:r>
              <a:rPr lang="zh-TW" altLang="en-US" sz="2800" dirty="0" smtClean="0"/>
              <a:t>股個股基本資料除</a:t>
            </a:r>
            <a:r>
              <a:rPr lang="zh-TW" altLang="en-US" sz="2800" u="sng" dirty="0" smtClean="0">
                <a:effectLst>
                  <a:outerShdw blurRad="38100" dist="38100" dir="2700000" algn="tl">
                    <a:srgbClr val="000000">
                      <a:alpha val="43.137%"/>
                    </a:srgbClr>
                  </a:outerShdw>
                </a:effectLst>
              </a:rPr>
              <a:t>可現股當沖</a:t>
            </a:r>
            <a:r>
              <a:rPr lang="zh-TW" altLang="zh-TW" sz="2800" u="sng" dirty="0">
                <a:effectLst>
                  <a:outerShdw blurRad="38100" dist="38100" dir="2700000" algn="tl">
                    <a:srgbClr val="000000">
                      <a:alpha val="43.137%"/>
                    </a:srgbClr>
                  </a:outerShdw>
                </a:effectLst>
              </a:rPr>
              <a:t>註記</a:t>
            </a:r>
            <a:r>
              <a:rPr lang="zh-TW" altLang="en-US" sz="2800" dirty="0" smtClean="0"/>
              <a:t>欄位外，其它欄位值與</a:t>
            </a:r>
            <a:r>
              <a:rPr lang="en-US" altLang="zh-TW" sz="28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【</a:t>
            </a:r>
            <a:r>
              <a:rPr lang="zh-TW" altLang="zh-TW" sz="2800" dirty="0" smtClean="0"/>
              <a:t>格式</a:t>
            </a:r>
            <a:r>
              <a:rPr lang="zh-TW" altLang="zh-TW" sz="2800" dirty="0"/>
              <a:t>一：集中市場普通股個股</a:t>
            </a:r>
            <a:r>
              <a:rPr lang="zh-TW" altLang="zh-TW" sz="2800" dirty="0" smtClean="0"/>
              <a:t>基本資料</a:t>
            </a:r>
            <a:r>
              <a:rPr lang="en-US" altLang="zh-TW" sz="2800" dirty="0" smtClean="0">
                <a:latin typeface="標楷體" panose="03000509000000000000" pitchFamily="65" charset="-120"/>
              </a:rPr>
              <a:t>】</a:t>
            </a:r>
            <a:r>
              <a:rPr lang="zh-TW" altLang="en-US" sz="2800" dirty="0" smtClean="0"/>
              <a:t>相同</a:t>
            </a:r>
            <a:endParaRPr lang="en-US" altLang="zh-TW" sz="2800" dirty="0" smtClean="0"/>
          </a:p>
          <a:p>
            <a:r>
              <a:rPr lang="zh-TW" altLang="zh-TW" sz="2800" u="sng" dirty="0" smtClean="0">
                <a:effectLst>
                  <a:outerShdw blurRad="38100" dist="38100" dir="2700000" algn="tl">
                    <a:srgbClr val="000000">
                      <a:alpha val="43.137%"/>
                    </a:srgbClr>
                  </a:outerShdw>
                </a:effectLst>
              </a:rPr>
              <a:t>交易單位</a:t>
            </a:r>
            <a:r>
              <a:rPr lang="zh-TW" altLang="en-US" sz="2800" dirty="0" smtClean="0"/>
              <a:t>欄位為</a:t>
            </a:r>
            <a:r>
              <a:rPr lang="zh-TW" altLang="zh-TW" sz="2800" dirty="0"/>
              <a:t>該</a:t>
            </a:r>
            <a:r>
              <a:rPr lang="zh-TW" altLang="zh-TW" sz="2800" dirty="0" smtClean="0"/>
              <a:t>股票</a:t>
            </a:r>
            <a:r>
              <a:rPr lang="zh-TW" altLang="en-US" sz="2800" dirty="0" smtClean="0"/>
              <a:t>於普通交易委託時，</a:t>
            </a:r>
            <a:r>
              <a:rPr lang="zh-TW" altLang="zh-TW" sz="2800" dirty="0" smtClean="0"/>
              <a:t>每一交易單位所代表</a:t>
            </a:r>
            <a:r>
              <a:rPr lang="zh-TW" altLang="zh-TW" sz="2800" dirty="0"/>
              <a:t>之股</a:t>
            </a:r>
            <a:r>
              <a:rPr lang="zh-TW" altLang="zh-TW" sz="2800" dirty="0" smtClean="0"/>
              <a:t>數</a:t>
            </a:r>
            <a:r>
              <a:rPr lang="zh-TW" altLang="en-US" sz="2800" dirty="0" smtClean="0"/>
              <a:t>，</a:t>
            </a:r>
            <a:r>
              <a:rPr lang="zh-TW" altLang="zh-TW" sz="2800" dirty="0" smtClean="0"/>
              <a:t>於</a:t>
            </a:r>
            <a:r>
              <a:rPr lang="zh-TW" altLang="zh-TW" sz="2800" dirty="0"/>
              <a:t>盤中零股交易時</a:t>
            </a:r>
            <a:r>
              <a:rPr lang="zh-TW" altLang="zh-TW" sz="2800" dirty="0" smtClean="0"/>
              <a:t>，</a:t>
            </a:r>
            <a:r>
              <a:rPr lang="zh-TW" altLang="en-US" sz="2800" dirty="0" smtClean="0"/>
              <a:t>每筆新增</a:t>
            </a:r>
            <a:r>
              <a:rPr lang="zh-TW" altLang="zh-TW" sz="2800" dirty="0" smtClean="0"/>
              <a:t>委託</a:t>
            </a:r>
            <a:r>
              <a:rPr lang="zh-TW" altLang="en-US" sz="2800" dirty="0" smtClean="0"/>
              <a:t>數量需小於該</a:t>
            </a:r>
            <a:r>
              <a:rPr lang="zh-TW" altLang="zh-TW" sz="2800" dirty="0" smtClean="0"/>
              <a:t>交易單位。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zh-TW" sz="2600" dirty="0" smtClean="0"/>
              <a:t>如</a:t>
            </a:r>
            <a:r>
              <a:rPr lang="zh-TW" altLang="zh-TW" sz="2600" dirty="0"/>
              <a:t>記錄值為</a:t>
            </a:r>
            <a:r>
              <a:rPr lang="en-US" altLang="zh-TW" sz="2600" dirty="0"/>
              <a:t>1000</a:t>
            </a:r>
            <a:r>
              <a:rPr lang="zh-TW" altLang="zh-TW" sz="2600" dirty="0" smtClean="0"/>
              <a:t>表示</a:t>
            </a:r>
            <a:r>
              <a:rPr lang="zh-TW" altLang="en-US" sz="2600" dirty="0" smtClean="0"/>
              <a:t>，該標的於</a:t>
            </a:r>
            <a:r>
              <a:rPr lang="zh-TW" altLang="zh-TW" sz="2600" dirty="0" smtClean="0"/>
              <a:t>盤</a:t>
            </a:r>
            <a:r>
              <a:rPr lang="zh-TW" altLang="zh-TW" sz="2600" dirty="0"/>
              <a:t>中零</a:t>
            </a:r>
            <a:r>
              <a:rPr lang="zh-TW" altLang="zh-TW" sz="2600" dirty="0" smtClean="0"/>
              <a:t>股</a:t>
            </a:r>
            <a:r>
              <a:rPr lang="zh-TW" altLang="en-US" sz="2600" dirty="0" smtClean="0"/>
              <a:t>每筆</a:t>
            </a:r>
            <a:r>
              <a:rPr lang="zh-TW" altLang="zh-TW" sz="2600" dirty="0" smtClean="0"/>
              <a:t>委託</a:t>
            </a:r>
            <a:r>
              <a:rPr lang="zh-TW" altLang="zh-TW" sz="2600" dirty="0"/>
              <a:t>股</a:t>
            </a:r>
            <a:r>
              <a:rPr lang="zh-TW" altLang="zh-TW" sz="2600" dirty="0" smtClean="0"/>
              <a:t>數</a:t>
            </a:r>
            <a:r>
              <a:rPr lang="zh-TW" altLang="en-US" sz="2600" dirty="0" smtClean="0"/>
              <a:t>最大值</a:t>
            </a:r>
            <a:r>
              <a:rPr lang="zh-TW" altLang="zh-TW" sz="2600" dirty="0" smtClean="0"/>
              <a:t>為</a:t>
            </a:r>
            <a:r>
              <a:rPr lang="en-US" altLang="zh-TW" sz="2600" dirty="0"/>
              <a:t>999</a:t>
            </a:r>
            <a:r>
              <a:rPr lang="zh-TW" altLang="zh-TW" sz="2600" dirty="0" smtClean="0"/>
              <a:t>股</a:t>
            </a:r>
            <a:endParaRPr lang="en-US" altLang="zh-TW" sz="2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zh-TW" sz="2600" dirty="0" smtClean="0"/>
              <a:t>若</a:t>
            </a:r>
            <a:r>
              <a:rPr lang="zh-TW" altLang="zh-TW" sz="2600" dirty="0"/>
              <a:t>記錄值為</a:t>
            </a:r>
            <a:r>
              <a:rPr lang="en-US" altLang="zh-TW" sz="2600" dirty="0"/>
              <a:t>500</a:t>
            </a:r>
            <a:r>
              <a:rPr lang="zh-TW" altLang="zh-TW" sz="2600" dirty="0" smtClean="0"/>
              <a:t>表示</a:t>
            </a:r>
            <a:r>
              <a:rPr lang="zh-TW" altLang="en-US" sz="2600" dirty="0" smtClean="0"/>
              <a:t>，該</a:t>
            </a:r>
            <a:r>
              <a:rPr lang="zh-TW" altLang="en-US" sz="2600" dirty="0"/>
              <a:t>標的於</a:t>
            </a:r>
            <a:r>
              <a:rPr lang="zh-TW" altLang="zh-TW" sz="2600" dirty="0"/>
              <a:t>盤中零股</a:t>
            </a:r>
            <a:r>
              <a:rPr lang="zh-TW" altLang="en-US" sz="2600" dirty="0"/>
              <a:t>每筆</a:t>
            </a:r>
            <a:r>
              <a:rPr lang="zh-TW" altLang="zh-TW" sz="2600" dirty="0"/>
              <a:t>委託股數</a:t>
            </a:r>
            <a:r>
              <a:rPr lang="zh-TW" altLang="en-US" sz="2600" dirty="0"/>
              <a:t>最大值</a:t>
            </a:r>
            <a:r>
              <a:rPr lang="zh-TW" altLang="zh-TW" sz="2600" dirty="0" smtClean="0"/>
              <a:t>為</a:t>
            </a:r>
            <a:r>
              <a:rPr lang="en-US" altLang="zh-TW" sz="2600" dirty="0" smtClean="0"/>
              <a:t>499</a:t>
            </a:r>
            <a:r>
              <a:rPr lang="zh-TW" altLang="zh-TW" sz="2600" dirty="0" smtClean="0"/>
              <a:t>股</a:t>
            </a:r>
            <a:endParaRPr lang="en-US" altLang="zh-TW" sz="26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38E4-1230-4132-A830-1BEC97A888D8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266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28029"/>
            <a:ext cx="8229600" cy="706090"/>
          </a:xfrm>
        </p:spPr>
        <p:txBody>
          <a:bodyPr/>
          <a:lstStyle/>
          <a:p>
            <a:r>
              <a:rPr lang="zh-TW" altLang="en-US" sz="3600" dirty="0" smtClean="0"/>
              <a:t>個</a:t>
            </a:r>
            <a:r>
              <a:rPr lang="zh-TW" altLang="en-US" sz="3600" dirty="0"/>
              <a:t>股</a:t>
            </a:r>
            <a:r>
              <a:rPr lang="zh-TW" altLang="en-US" sz="3600" dirty="0" smtClean="0"/>
              <a:t>基本資料</a:t>
            </a:r>
            <a:r>
              <a:rPr lang="en-US" altLang="zh-TW" sz="3600" dirty="0" smtClean="0"/>
              <a:t>BODY</a:t>
            </a:r>
            <a:r>
              <a:rPr lang="zh-TW" altLang="en-US" sz="3600" dirty="0" smtClean="0"/>
              <a:t>格式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33256"/>
          </a:xfrm>
        </p:spPr>
        <p:txBody>
          <a:bodyPr/>
          <a:lstStyle/>
          <a:p>
            <a:endParaRPr lang="zh-TW" altLang="en-US" sz="28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781144"/>
              </p:ext>
            </p:extLst>
          </p:nvPr>
        </p:nvGraphicFramePr>
        <p:xfrm>
          <a:off x="539553" y="1772811"/>
          <a:ext cx="8147246" cy="4421505"/>
        </p:xfrm>
        <a:graphic>
          <a:graphicData uri="http://purl.oclc.org/ooxml/drawingml/table">
            <a:tbl>
              <a:tblPr firstRow="1" bandRow="1">
                <a:tableStyleId>{5C22544A-7EE6-4342-B048-85BDC9FD1C3A}</a:tableStyleId>
              </a:tblPr>
              <a:tblGrid>
                <a:gridCol w="2588925">
                  <a:extLst>
                    <a:ext uri="{9D8B030D-6E8A-4147-A177-3AD203B41FA5}">
                      <a16:colId xmlns:a16="http://schemas.microsoft.com/office/drawing/2014/main" val="895173176"/>
                    </a:ext>
                  </a:extLst>
                </a:gridCol>
                <a:gridCol w="1849232">
                  <a:extLst>
                    <a:ext uri="{9D8B030D-6E8A-4147-A177-3AD203B41FA5}">
                      <a16:colId xmlns:a16="http://schemas.microsoft.com/office/drawing/2014/main" val="23312916"/>
                    </a:ext>
                  </a:extLst>
                </a:gridCol>
                <a:gridCol w="3709089">
                  <a:extLst>
                    <a:ext uri="{9D8B030D-6E8A-4147-A177-3AD203B41FA5}">
                      <a16:colId xmlns:a16="http://schemas.microsoft.com/office/drawing/2014/main" val="3599908100"/>
                    </a:ext>
                  </a:extLst>
                </a:gridCol>
              </a:tblGrid>
              <a:tr h="4019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lt"/>
                          <a:ea typeface="標楷體" pitchFamily="65" charset="-120"/>
                        </a:rPr>
                        <a:t>欄位名稱</a:t>
                      </a:r>
                      <a:endParaRPr lang="zh-TW" altLang="en-US" sz="2000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lt"/>
                          <a:ea typeface="標楷體" pitchFamily="65" charset="-120"/>
                        </a:rPr>
                        <a:t>長度</a:t>
                      </a:r>
                      <a:endParaRPr lang="zh-TW" altLang="en-US" sz="2000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814906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0" indent="635" algn="l" defTabSz="914400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股票代號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indent="133985" algn="l" defTabSz="914400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X(06)</a:t>
                      </a:r>
                      <a:endParaRPr lang="zh-TW" sz="2000" kern="1200">
                        <a:solidFill>
                          <a:schemeClr val="tx1"/>
                        </a:solidFill>
                        <a:latin typeface="+mn-lt"/>
                        <a:ea typeface="標楷體" pitchFamily="65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862268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0" indent="635" algn="l" defTabSz="914400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股票簡稱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indent="133985" algn="l" defTabSz="914400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X(16)</a:t>
                      </a:r>
                      <a:endParaRPr lang="zh-TW" sz="2000" kern="1200">
                        <a:solidFill>
                          <a:schemeClr val="tx1"/>
                        </a:solidFill>
                        <a:latin typeface="+mn-lt"/>
                        <a:ea typeface="標楷體" pitchFamily="65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431487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0" indent="635" algn="l" defTabSz="914400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股票筆數註記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indent="133985" algn="l" defTabSz="914400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X(02)</a:t>
                      </a:r>
                      <a:endParaRPr lang="zh-TW" sz="2000" kern="1200" dirty="0">
                        <a:solidFill>
                          <a:schemeClr val="tx1"/>
                        </a:solidFill>
                        <a:latin typeface="+mn-lt"/>
                        <a:ea typeface="標楷體" pitchFamily="65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206705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0" indent="635" algn="l" defTabSz="914400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股票異常代碼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indent="133985" algn="l" defTabSz="914400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9(02)</a:t>
                      </a:r>
                      <a:endParaRPr lang="zh-TW" sz="2000" kern="1200">
                        <a:solidFill>
                          <a:schemeClr val="tx1"/>
                        </a:solidFill>
                        <a:latin typeface="+mn-lt"/>
                        <a:ea typeface="標楷體" pitchFamily="65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774227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0" indent="635" algn="l" defTabSz="914400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今日參考價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indent="133985" algn="l" defTabSz="914400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9(5)V9(4)</a:t>
                      </a:r>
                      <a:endParaRPr lang="zh-TW" sz="2000" kern="1200">
                        <a:solidFill>
                          <a:schemeClr val="tx1"/>
                        </a:solidFill>
                        <a:latin typeface="+mn-lt"/>
                        <a:ea typeface="標楷體" pitchFamily="65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497204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0" indent="635" algn="l" defTabSz="914400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漲停價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indent="133985" algn="l" defTabSz="914400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9(5)V9(4)</a:t>
                      </a:r>
                      <a:endParaRPr lang="zh-TW" sz="2000" kern="1200">
                        <a:solidFill>
                          <a:schemeClr val="tx1"/>
                        </a:solidFill>
                        <a:latin typeface="+mn-lt"/>
                        <a:ea typeface="標楷體" pitchFamily="65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776008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0" indent="635" algn="l" defTabSz="914400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000" kern="120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跌停價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indent="133985" algn="l" defTabSz="914400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9(5)V9(4)</a:t>
                      </a:r>
                      <a:endParaRPr lang="zh-TW" sz="2000" kern="1200" dirty="0">
                        <a:solidFill>
                          <a:schemeClr val="tx1"/>
                        </a:solidFill>
                        <a:latin typeface="+mn-lt"/>
                        <a:ea typeface="標楷體" pitchFamily="65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548909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0" indent="635" algn="l" defTabSz="914400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000" kern="1200" dirty="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可現股當沖註記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indent="133985" algn="l" defTabSz="914400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X(01)</a:t>
                      </a:r>
                      <a:endParaRPr lang="zh-TW" sz="2000" kern="1200" dirty="0">
                        <a:solidFill>
                          <a:schemeClr val="tx1"/>
                        </a:solidFill>
                        <a:latin typeface="+mn-lt"/>
                        <a:ea typeface="標楷體" pitchFamily="65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依零股現股當沖業務調整</a:t>
                      </a:r>
                      <a:endParaRPr lang="zh-TW" altLang="en-US" sz="20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875896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0" indent="635" algn="l" defTabSz="914400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000" kern="120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撮合循環秒數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indent="133985" algn="l" defTabSz="914400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9(06)</a:t>
                      </a:r>
                      <a:endParaRPr lang="zh-TW" sz="2000" kern="1200" dirty="0">
                        <a:solidFill>
                          <a:schemeClr val="tx1"/>
                        </a:solidFill>
                        <a:latin typeface="+mn-lt"/>
                        <a:ea typeface="標楷體" pitchFamily="65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384489"/>
                  </a:ext>
                </a:extLst>
              </a:tr>
              <a:tr h="40195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zh-TW" sz="2000" kern="120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交易單位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indent="97790" algn="l" defTabSz="914400" rtl="0" eaLnBrk="1" latinLnBrk="0" hangingPunct="1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  <a:cs typeface="+mn-cs"/>
                        </a:rPr>
                        <a:t>9(05)</a:t>
                      </a:r>
                      <a:endParaRPr lang="zh-TW" sz="2000" kern="1200" dirty="0">
                        <a:solidFill>
                          <a:schemeClr val="tx1"/>
                        </a:solidFill>
                        <a:latin typeface="+mn-lt"/>
                        <a:ea typeface="標楷體" pitchFamily="65" charset="-120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318382"/>
                  </a:ext>
                </a:extLst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38E4-1230-4132-A830-1BEC97A888D8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950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3488" y="116632"/>
            <a:ext cx="8229600" cy="706090"/>
          </a:xfrm>
        </p:spPr>
        <p:txBody>
          <a:bodyPr/>
          <a:lstStyle/>
          <a:p>
            <a:r>
              <a:rPr lang="zh-TW" altLang="en-US" sz="3200" dirty="0" smtClean="0">
                <a:latin typeface="標楷體" panose="03000509000000000000" pitchFamily="65" charset="-120"/>
              </a:rPr>
              <a:t>格式二十三、</a:t>
            </a:r>
            <a:r>
              <a:rPr lang="en-US" altLang="zh-TW" sz="3200" dirty="0" smtClean="0">
                <a:latin typeface="標楷體" panose="03000509000000000000" pitchFamily="65" charset="-120"/>
              </a:rPr>
              <a:t/>
            </a:r>
            <a:br>
              <a:rPr lang="en-US" altLang="zh-TW" sz="3200" dirty="0" smtClean="0">
                <a:latin typeface="標楷體" panose="03000509000000000000" pitchFamily="65" charset="-120"/>
              </a:rPr>
            </a:br>
            <a:r>
              <a:rPr lang="zh-TW" altLang="en-US" sz="3200" dirty="0" smtClean="0">
                <a:latin typeface="標楷體" panose="03000509000000000000" pitchFamily="65" charset="-120"/>
              </a:rPr>
              <a:t>盤</a:t>
            </a:r>
            <a:r>
              <a:rPr lang="zh-TW" altLang="en-US" sz="3200" dirty="0">
                <a:latin typeface="標楷體" panose="03000509000000000000" pitchFamily="65" charset="-120"/>
              </a:rPr>
              <a:t>中零股交易</a:t>
            </a:r>
            <a:r>
              <a:rPr lang="zh-TW" altLang="en-US" sz="3200" dirty="0" smtClean="0"/>
              <a:t>即時</a:t>
            </a:r>
            <a:r>
              <a:rPr lang="zh-TW" altLang="en-US" sz="3200" dirty="0"/>
              <a:t>行情資訊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896544"/>
          </a:xfrm>
        </p:spPr>
        <p:txBody>
          <a:bodyPr/>
          <a:lstStyle/>
          <a:p>
            <a:r>
              <a:rPr lang="zh-TW" altLang="en-US" sz="2800" dirty="0" smtClean="0"/>
              <a:t>格式二十三欄位定義與格式六之差異處如下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600" dirty="0" smtClean="0"/>
              <a:t>數量欄位為</a:t>
            </a:r>
            <a:r>
              <a:rPr lang="en-US" altLang="zh-TW" sz="2600" dirty="0" smtClean="0"/>
              <a:t>9(12)</a:t>
            </a:r>
            <a:r>
              <a:rPr lang="zh-TW" altLang="en-US" sz="2600" dirty="0" smtClean="0"/>
              <a:t>，共</a:t>
            </a:r>
            <a:r>
              <a:rPr lang="en-US" altLang="zh-TW" sz="2600" dirty="0" smtClean="0"/>
              <a:t>6 bytes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600" dirty="0" smtClean="0"/>
              <a:t>盤中零</a:t>
            </a:r>
            <a:r>
              <a:rPr lang="zh-TW" altLang="en-US" sz="2600" dirty="0"/>
              <a:t>股沒有延後開、收盤機制，</a:t>
            </a:r>
            <a:r>
              <a:rPr lang="en-US" altLang="zh-TW" sz="2600" dirty="0"/>
              <a:t> </a:t>
            </a:r>
            <a:r>
              <a:rPr lang="zh-TW" altLang="zh-TW" sz="2600" dirty="0" smtClean="0"/>
              <a:t>狀態</a:t>
            </a:r>
            <a:r>
              <a:rPr lang="zh-TW" altLang="zh-TW" sz="2600" dirty="0"/>
              <a:t>註記</a:t>
            </a:r>
            <a:r>
              <a:rPr lang="zh-TW" altLang="en-US" sz="2600" dirty="0"/>
              <a:t>的</a:t>
            </a:r>
            <a:r>
              <a:rPr lang="en-US" altLang="zh-TW" sz="2600" dirty="0"/>
              <a:t>bit 5</a:t>
            </a:r>
            <a:r>
              <a:rPr lang="zh-TW" altLang="en-US" sz="2600" dirty="0"/>
              <a:t>、</a:t>
            </a:r>
            <a:r>
              <a:rPr lang="en-US" altLang="zh-TW" sz="2600" dirty="0" smtClean="0"/>
              <a:t>6</a:t>
            </a:r>
            <a:r>
              <a:rPr lang="zh-TW" altLang="en-US" sz="2600" dirty="0" smtClean="0"/>
              <a:t>設定為保留</a:t>
            </a:r>
            <a:endParaRPr lang="en-US" altLang="zh-TW" sz="2600" dirty="0" smtClean="0"/>
          </a:p>
          <a:p>
            <a:r>
              <a:rPr lang="zh-TW" altLang="en-US" sz="2800" dirty="0" smtClean="0"/>
              <a:t>個股開</a:t>
            </a:r>
            <a:r>
              <a:rPr lang="en-US" altLang="zh-TW" sz="2800" dirty="0" smtClean="0"/>
              <a:t>/</a:t>
            </a:r>
            <a:r>
              <a:rPr lang="zh-TW" altLang="en-US" sz="2800" dirty="0" smtClean="0"/>
              <a:t>收盤註記</a:t>
            </a:r>
            <a:r>
              <a:rPr lang="en-US" altLang="zh-TW" sz="2800" dirty="0" smtClean="0"/>
              <a:t>(</a:t>
            </a:r>
            <a:r>
              <a:rPr lang="zh-TW" altLang="zh-TW" sz="2800" dirty="0"/>
              <a:t>狀態註記</a:t>
            </a:r>
            <a:r>
              <a:rPr lang="zh-TW" altLang="en-US" sz="2800" dirty="0"/>
              <a:t>的</a:t>
            </a:r>
            <a:r>
              <a:rPr lang="en-US" altLang="zh-TW" sz="2800" dirty="0" smtClean="0"/>
              <a:t>bit 3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2)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600" dirty="0" smtClean="0"/>
              <a:t>只有在</a:t>
            </a:r>
            <a:r>
              <a:rPr lang="zh-TW" altLang="en-US" sz="2600" u="sng" dirty="0" smtClean="0">
                <a:effectLst>
                  <a:outerShdw blurRad="38100" dist="38100" dir="2700000" algn="tl">
                    <a:srgbClr val="000000">
                      <a:alpha val="43.137%"/>
                    </a:srgbClr>
                  </a:outerShdw>
                </a:effectLst>
              </a:rPr>
              <a:t>第一次集合競價的即時行情</a:t>
            </a:r>
            <a:r>
              <a:rPr lang="zh-TW" altLang="en-US" sz="2600" dirty="0" smtClean="0"/>
              <a:t>中，</a:t>
            </a:r>
            <a:r>
              <a:rPr lang="zh-TW" altLang="zh-TW" sz="2600" dirty="0" smtClean="0"/>
              <a:t>開盤註記</a:t>
            </a:r>
            <a:r>
              <a:rPr lang="zh-TW" altLang="en-US" sz="2600" dirty="0" smtClean="0"/>
              <a:t>為 </a:t>
            </a:r>
            <a:r>
              <a:rPr lang="en-US" altLang="zh-TW" sz="2600" dirty="0" smtClean="0"/>
              <a:t>1</a:t>
            </a:r>
            <a:r>
              <a:rPr lang="zh-TW" altLang="en-US" sz="2600" dirty="0" smtClean="0"/>
              <a:t>，表示個股已開盤，其它時間開盤註記均為 </a:t>
            </a:r>
            <a:r>
              <a:rPr lang="en-US" altLang="zh-TW" sz="2600" dirty="0" smtClean="0"/>
              <a:t>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2600" dirty="0" smtClean="0"/>
              <a:t>只有在</a:t>
            </a:r>
            <a:r>
              <a:rPr lang="zh-TW" altLang="en-US" sz="2600" u="sng" dirty="0" smtClean="0">
                <a:effectLst>
                  <a:outerShdw blurRad="38100" dist="38100" dir="2700000" algn="tl">
                    <a:srgbClr val="000000">
                      <a:alpha val="43.137%"/>
                    </a:srgbClr>
                  </a:outerShdw>
                </a:effectLst>
              </a:rPr>
              <a:t>最後一次</a:t>
            </a:r>
            <a:r>
              <a:rPr lang="zh-TW" altLang="en-US" sz="2600" u="sng" dirty="0">
                <a:effectLst>
                  <a:outerShdw blurRad="38100" dist="38100" dir="2700000" algn="tl">
                    <a:srgbClr val="000000">
                      <a:alpha val="43.137%"/>
                    </a:srgbClr>
                  </a:outerShdw>
                </a:effectLst>
              </a:rPr>
              <a:t>集合競價</a:t>
            </a:r>
            <a:r>
              <a:rPr lang="zh-TW" altLang="en-US" sz="2600" u="sng" dirty="0" smtClean="0">
                <a:effectLst>
                  <a:outerShdw blurRad="38100" dist="38100" dir="2700000" algn="tl">
                    <a:srgbClr val="000000">
                      <a:alpha val="43.137%"/>
                    </a:srgbClr>
                  </a:outerShdw>
                </a:effectLst>
              </a:rPr>
              <a:t>的即時行情</a:t>
            </a:r>
            <a:r>
              <a:rPr lang="zh-TW" altLang="en-US" sz="2600" dirty="0"/>
              <a:t>中</a:t>
            </a:r>
            <a:r>
              <a:rPr lang="zh-TW" altLang="en-US" sz="2600" dirty="0" smtClean="0"/>
              <a:t>，收</a:t>
            </a:r>
            <a:r>
              <a:rPr lang="zh-TW" altLang="zh-TW" sz="2600" dirty="0" smtClean="0"/>
              <a:t>盤</a:t>
            </a:r>
            <a:r>
              <a:rPr lang="zh-TW" altLang="zh-TW" sz="2600" dirty="0"/>
              <a:t>註記</a:t>
            </a:r>
            <a:r>
              <a:rPr lang="zh-TW" altLang="en-US" sz="2600" dirty="0" smtClean="0"/>
              <a:t>為 </a:t>
            </a:r>
            <a:r>
              <a:rPr lang="en-US" altLang="zh-TW" sz="2600" dirty="0" smtClean="0"/>
              <a:t>1</a:t>
            </a:r>
            <a:r>
              <a:rPr lang="zh-TW" altLang="en-US" sz="2600" dirty="0"/>
              <a:t>，表示</a:t>
            </a:r>
            <a:r>
              <a:rPr lang="zh-TW" altLang="en-US" sz="2600" dirty="0" smtClean="0"/>
              <a:t>個股已收盤，其它時間收盤註記均為 </a:t>
            </a:r>
            <a:r>
              <a:rPr lang="en-US" altLang="zh-TW" sz="2600" dirty="0" smtClean="0"/>
              <a:t>0</a:t>
            </a:r>
            <a:endParaRPr lang="en-US" altLang="zh-TW" sz="2600" dirty="0"/>
          </a:p>
          <a:p>
            <a:endParaRPr lang="en-US" altLang="zh-TW" sz="28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38E4-1230-4132-A830-1BEC97A888D8}" type="slidenum">
              <a:rPr lang="zh-TW" altLang="en-US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94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864" y="116632"/>
            <a:ext cx="8229600" cy="706090"/>
          </a:xfrm>
        </p:spPr>
        <p:txBody>
          <a:bodyPr/>
          <a:lstStyle/>
          <a:p>
            <a:r>
              <a:rPr lang="zh-TW" altLang="en-US" sz="3600" dirty="0" smtClean="0"/>
              <a:t>即時</a:t>
            </a:r>
            <a:r>
              <a:rPr lang="zh-TW" altLang="en-US" sz="3600" dirty="0"/>
              <a:t>行情</a:t>
            </a:r>
            <a:r>
              <a:rPr lang="en-US" altLang="zh-TW" sz="3600" dirty="0" smtClean="0"/>
              <a:t>BODY</a:t>
            </a:r>
            <a:r>
              <a:rPr lang="zh-TW" altLang="en-US" sz="3600" dirty="0" smtClean="0"/>
              <a:t>格式</a:t>
            </a:r>
            <a:endParaRPr lang="zh-TW" altLang="en-US" sz="36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260845"/>
              </p:ext>
            </p:extLst>
          </p:nvPr>
        </p:nvGraphicFramePr>
        <p:xfrm>
          <a:off x="251520" y="1700811"/>
          <a:ext cx="8719087" cy="4518990"/>
        </p:xfrm>
        <a:graphic>
          <a:graphicData uri="http://purl.oclc.org/ooxml/drawingml/table">
            <a:tbl>
              <a:tblPr firstRow="1" bandRow="1">
                <a:tableStyleId>{5C22544A-7EE6-4342-B048-85BDC9FD1C3A}</a:tableStyleId>
              </a:tblPr>
              <a:tblGrid>
                <a:gridCol w="2770638">
                  <a:extLst>
                    <a:ext uri="{9D8B030D-6E8A-4147-A177-3AD203B41FA5}">
                      <a16:colId xmlns:a16="http://schemas.microsoft.com/office/drawing/2014/main" val="895173176"/>
                    </a:ext>
                  </a:extLst>
                </a:gridCol>
                <a:gridCol w="1979026">
                  <a:extLst>
                    <a:ext uri="{9D8B030D-6E8A-4147-A177-3AD203B41FA5}">
                      <a16:colId xmlns:a16="http://schemas.microsoft.com/office/drawing/2014/main" val="23312916"/>
                    </a:ext>
                  </a:extLst>
                </a:gridCol>
                <a:gridCol w="3969423">
                  <a:extLst>
                    <a:ext uri="{9D8B030D-6E8A-4147-A177-3AD203B41FA5}">
                      <a16:colId xmlns:a16="http://schemas.microsoft.com/office/drawing/2014/main" val="3599908100"/>
                    </a:ext>
                  </a:extLst>
                </a:gridCol>
              </a:tblGrid>
              <a:tr h="45189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lt"/>
                          <a:ea typeface="標楷體" pitchFamily="65" charset="-120"/>
                        </a:rPr>
                        <a:t>欄位名稱</a:t>
                      </a:r>
                      <a:endParaRPr lang="zh-TW" altLang="en-US" sz="2000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lt"/>
                          <a:ea typeface="標楷體" pitchFamily="65" charset="-120"/>
                        </a:rPr>
                        <a:t>長度</a:t>
                      </a:r>
                      <a:endParaRPr lang="zh-TW" altLang="en-US" sz="2000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814906"/>
                  </a:ext>
                </a:extLst>
              </a:tr>
              <a:tr h="451899">
                <a:tc>
                  <a:txBody>
                    <a:bodyPr/>
                    <a:lstStyle/>
                    <a:p>
                      <a:pPr marL="57785" indent="57785"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股票代號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129540"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X(06)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862268"/>
                  </a:ext>
                </a:extLst>
              </a:tr>
              <a:tr h="451899">
                <a:tc>
                  <a:txBody>
                    <a:bodyPr/>
                    <a:lstStyle/>
                    <a:p>
                      <a:pPr marL="57785" indent="57785"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撮合時間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129540"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9(12)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431487"/>
                  </a:ext>
                </a:extLst>
              </a:tr>
              <a:tr h="451899">
                <a:tc>
                  <a:txBody>
                    <a:bodyPr/>
                    <a:lstStyle/>
                    <a:p>
                      <a:pPr marL="57785" indent="57785"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揭示項目註記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129540"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X(01)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206705"/>
                  </a:ext>
                </a:extLst>
              </a:tr>
              <a:tr h="451899">
                <a:tc>
                  <a:txBody>
                    <a:bodyPr/>
                    <a:lstStyle/>
                    <a:p>
                      <a:pPr marL="57785" indent="57785"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漲跌停註記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129540"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X(01)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774227"/>
                  </a:ext>
                </a:extLst>
              </a:tr>
              <a:tr h="451899">
                <a:tc>
                  <a:txBody>
                    <a:bodyPr/>
                    <a:lstStyle/>
                    <a:p>
                      <a:pPr marL="57785" indent="57785"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狀態註記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129540"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X(01)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497204"/>
                  </a:ext>
                </a:extLst>
              </a:tr>
              <a:tr h="451899">
                <a:tc>
                  <a:txBody>
                    <a:bodyPr/>
                    <a:lstStyle/>
                    <a:p>
                      <a:pPr marL="57785" indent="57785"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累計成交數量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129540"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9(12)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位數字，共</a:t>
                      </a: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200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bytes</a:t>
                      </a:r>
                      <a:endParaRPr lang="zh-TW" altLang="en-US" sz="20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776008"/>
                  </a:ext>
                </a:extLst>
              </a:tr>
              <a:tr h="451899">
                <a:tc>
                  <a:txBody>
                    <a:bodyPr/>
                    <a:lstStyle/>
                    <a:p>
                      <a:pPr marL="57785" indent="57785"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即時行情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129540"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548909"/>
                  </a:ext>
                </a:extLst>
              </a:tr>
              <a:tr h="451899">
                <a:tc>
                  <a:txBody>
                    <a:bodyPr/>
                    <a:lstStyle/>
                    <a:p>
                      <a:pPr marL="57785" indent="209550"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價格欄位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129540"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9(05)V9(4)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875896"/>
                  </a:ext>
                </a:extLst>
              </a:tr>
              <a:tr h="451899">
                <a:tc>
                  <a:txBody>
                    <a:bodyPr/>
                    <a:lstStyle/>
                    <a:p>
                      <a:pPr marL="57785" indent="209550"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數量欄位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129540"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9(12)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%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位數字，共</a:t>
                      </a: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200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00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bytes</a:t>
                      </a:r>
                      <a:endParaRPr lang="zh-TW" altLang="en-US" sz="2000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384489"/>
                  </a:ext>
                </a:extLst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38E4-1230-4132-A830-1BEC97A888D8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9" name="矩形圖說文字 8"/>
          <p:cNvSpPr/>
          <p:nvPr/>
        </p:nvSpPr>
        <p:spPr>
          <a:xfrm>
            <a:off x="4427984" y="2204864"/>
            <a:ext cx="4716016" cy="2222040"/>
          </a:xfrm>
          <a:prstGeom prst="wedgeRectCallout">
            <a:avLst>
              <a:gd name="adj1" fmla="val -63222"/>
              <a:gd name="adj2" fmla="val 37977"/>
            </a:avLst>
          </a:prstGeom>
        </p:spPr>
        <p:style>
          <a:lnRef idx="2">
            <a:schemeClr val="accent3">
              <a:shade val="50%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288065"/>
              </p:ext>
            </p:extLst>
          </p:nvPr>
        </p:nvGraphicFramePr>
        <p:xfrm>
          <a:off x="4572001" y="2348880"/>
          <a:ext cx="4424617" cy="1974966"/>
        </p:xfrm>
        <a:graphic>
          <a:graphicData uri="http://purl.oclc.org/ooxml/drawingml/table">
            <a:tbl>
              <a:tblPr bandRow="1">
                <a:tableStyleId>{F5AB1C69-6EDB-4FF4-983F-18BD219EF322}</a:tableStyleId>
              </a:tblPr>
              <a:tblGrid>
                <a:gridCol w="679693">
                  <a:extLst>
                    <a:ext uri="{9D8B030D-6E8A-4147-A177-3AD203B41FA5}">
                      <a16:colId xmlns:a16="http://schemas.microsoft.com/office/drawing/2014/main" val="666462155"/>
                    </a:ext>
                  </a:extLst>
                </a:gridCol>
                <a:gridCol w="1314426">
                  <a:extLst>
                    <a:ext uri="{9D8B030D-6E8A-4147-A177-3AD203B41FA5}">
                      <a16:colId xmlns:a16="http://schemas.microsoft.com/office/drawing/2014/main" val="159891988"/>
                    </a:ext>
                  </a:extLst>
                </a:gridCol>
                <a:gridCol w="1215249">
                  <a:extLst>
                    <a:ext uri="{9D8B030D-6E8A-4147-A177-3AD203B41FA5}">
                      <a16:colId xmlns:a16="http://schemas.microsoft.com/office/drawing/2014/main" val="593295820"/>
                    </a:ext>
                  </a:extLst>
                </a:gridCol>
                <a:gridCol w="1215249">
                  <a:extLst>
                    <a:ext uri="{9D8B030D-6E8A-4147-A177-3AD203B41FA5}">
                      <a16:colId xmlns:a16="http://schemas.microsoft.com/office/drawing/2014/main" val="689191267"/>
                    </a:ext>
                  </a:extLst>
                </a:gridCol>
              </a:tblGrid>
              <a:tr h="282138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baseline="0%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Bit 7</a:t>
                      </a:r>
                      <a:endParaRPr lang="zh-TW" sz="1500" kern="100" baseline="0%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1755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baseline="0%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試算狀態註記</a:t>
                      </a:r>
                      <a:endParaRPr lang="zh-TW" sz="1500" kern="100" baseline="0%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1755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baseline="0%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0</a:t>
                      </a:r>
                      <a:r>
                        <a:rPr lang="zh-TW" sz="1500" kern="100" baseline="0%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：一般揭示</a:t>
                      </a:r>
                      <a:endParaRPr lang="zh-TW" sz="1500" kern="100" baseline="0%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1755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baseline="0%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1500" kern="100" baseline="0%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：試算揭示</a:t>
                      </a:r>
                      <a:endParaRPr lang="zh-TW" sz="1500" kern="100" baseline="0%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1755" marR="0" marT="0" marB="0"/>
                </a:tc>
                <a:extLst>
                  <a:ext uri="{0D108BD9-81ED-4DB2-BD59-A6C34878D82A}">
                    <a16:rowId xmlns:a16="http://schemas.microsoft.com/office/drawing/2014/main" val="1594464533"/>
                  </a:ext>
                </a:extLst>
              </a:tr>
              <a:tr h="282138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baseline="0%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Bit 6</a:t>
                      </a:r>
                      <a:endParaRPr lang="zh-TW" sz="1500" kern="100" baseline="0%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1755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baseline="0%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保留</a:t>
                      </a:r>
                      <a:endParaRPr lang="zh-TW" sz="1500" kern="100" baseline="0%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1755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baseline="0%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500" kern="100" baseline="0%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1755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baseline="0%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500" kern="100" baseline="0%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1755" marR="0" marT="0" marB="0"/>
                </a:tc>
                <a:extLst>
                  <a:ext uri="{0D108BD9-81ED-4DB2-BD59-A6C34878D82A}">
                    <a16:rowId xmlns:a16="http://schemas.microsoft.com/office/drawing/2014/main" val="1998420408"/>
                  </a:ext>
                </a:extLst>
              </a:tr>
              <a:tr h="282138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baseline="0%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Bit 5</a:t>
                      </a:r>
                      <a:endParaRPr lang="zh-TW" sz="1500" kern="100" baseline="0%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1755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baseline="0%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保留</a:t>
                      </a:r>
                      <a:endParaRPr lang="zh-TW" sz="1500" kern="100" baseline="0%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1755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baseline="0%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500" kern="100" baseline="0%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1755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baseline="0%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500" kern="100" baseline="0%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1755" marR="0" marT="0" marB="0"/>
                </a:tc>
                <a:extLst>
                  <a:ext uri="{0D108BD9-81ED-4DB2-BD59-A6C34878D82A}">
                    <a16:rowId xmlns:a16="http://schemas.microsoft.com/office/drawing/2014/main" val="2853018854"/>
                  </a:ext>
                </a:extLst>
              </a:tr>
              <a:tr h="282138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baseline="0%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Bit 4</a:t>
                      </a:r>
                      <a:endParaRPr lang="zh-TW" sz="1500" kern="100" baseline="0%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1755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baseline="0%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撮合方式註記</a:t>
                      </a:r>
                      <a:endParaRPr lang="zh-TW" sz="1500" kern="100" baseline="0%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1755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baseline="0%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0</a:t>
                      </a:r>
                      <a:r>
                        <a:rPr lang="zh-TW" sz="1500" kern="100" baseline="0%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：集合競價</a:t>
                      </a:r>
                      <a:endParaRPr lang="zh-TW" sz="1500" kern="100" baseline="0%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1755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baseline="0%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1500" kern="100" baseline="0%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：逐筆撮合</a:t>
                      </a:r>
                      <a:endParaRPr lang="zh-TW" sz="1500" kern="100" baseline="0%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1755" marR="0" marT="0" marB="0"/>
                </a:tc>
                <a:extLst>
                  <a:ext uri="{0D108BD9-81ED-4DB2-BD59-A6C34878D82A}">
                    <a16:rowId xmlns:a16="http://schemas.microsoft.com/office/drawing/2014/main" val="1902233877"/>
                  </a:ext>
                </a:extLst>
              </a:tr>
              <a:tr h="282138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00" baseline="0%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Bit 3</a:t>
                      </a:r>
                      <a:endParaRPr lang="zh-TW" sz="1500" b="0" kern="100" baseline="0%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1755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500" b="0" kern="100" baseline="0%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開盤註記</a:t>
                      </a:r>
                      <a:endParaRPr lang="zh-TW" sz="1500" b="0" kern="100" baseline="0%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1755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00" baseline="0%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0</a:t>
                      </a:r>
                      <a:r>
                        <a:rPr lang="zh-TW" sz="1500" b="0" kern="100" baseline="0%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：否</a:t>
                      </a:r>
                      <a:endParaRPr lang="zh-TW" sz="1500" b="0" kern="100" baseline="0%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1755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00" baseline="0%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1500" b="0" kern="100" baseline="0%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：是</a:t>
                      </a:r>
                      <a:endParaRPr lang="zh-TW" sz="1500" b="0" kern="100" baseline="0%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1755" marR="0" marT="0" marB="0"/>
                </a:tc>
                <a:extLst>
                  <a:ext uri="{0D108BD9-81ED-4DB2-BD59-A6C34878D82A}">
                    <a16:rowId xmlns:a16="http://schemas.microsoft.com/office/drawing/2014/main" val="564605219"/>
                  </a:ext>
                </a:extLst>
              </a:tr>
              <a:tr h="282138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00" baseline="0%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Bit 2</a:t>
                      </a:r>
                      <a:endParaRPr lang="zh-TW" sz="1500" b="0" kern="100" baseline="0%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1755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500" b="0" kern="100" baseline="0%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收盤註記</a:t>
                      </a:r>
                      <a:endParaRPr lang="zh-TW" sz="1500" b="0" kern="100" baseline="0%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1755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00" baseline="0%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0</a:t>
                      </a:r>
                      <a:r>
                        <a:rPr lang="zh-TW" sz="1500" b="0" kern="100" baseline="0%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：否</a:t>
                      </a:r>
                      <a:endParaRPr lang="zh-TW" sz="1500" b="0" kern="100" baseline="0%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1755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00" baseline="0%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1500" b="0" kern="100" baseline="0%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：是</a:t>
                      </a:r>
                      <a:endParaRPr lang="zh-TW" sz="1500" b="0" kern="100" baseline="0%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1755" marR="0" marT="0" marB="0"/>
                </a:tc>
                <a:extLst>
                  <a:ext uri="{0D108BD9-81ED-4DB2-BD59-A6C34878D82A}">
                    <a16:rowId xmlns:a16="http://schemas.microsoft.com/office/drawing/2014/main" val="3451532767"/>
                  </a:ext>
                </a:extLst>
              </a:tr>
              <a:tr h="282138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baseline="0%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Bit 1-0</a:t>
                      </a:r>
                      <a:endParaRPr lang="zh-TW" sz="1500" kern="100" baseline="0%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1755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baseline="0%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保留</a:t>
                      </a:r>
                      <a:endParaRPr lang="zh-TW" sz="1500" kern="100" baseline="0%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1755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baseline="0%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500" kern="100" baseline="0%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1755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baseline="0%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 </a:t>
                      </a:r>
                      <a:endParaRPr lang="zh-TW" sz="1500" kern="100" baseline="0%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1755" marR="0" marT="0" marB="0"/>
                </a:tc>
                <a:extLst>
                  <a:ext uri="{0D108BD9-81ED-4DB2-BD59-A6C34878D82A}">
                    <a16:rowId xmlns:a16="http://schemas.microsoft.com/office/drawing/2014/main" val="4027515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2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27168" cy="778098"/>
          </a:xfrm>
        </p:spPr>
        <p:txBody>
          <a:bodyPr/>
          <a:lstStyle/>
          <a:p>
            <a:r>
              <a:rPr lang="zh-TW" altLang="en-US" sz="3600" dirty="0"/>
              <a:t>行情</a:t>
            </a:r>
            <a:r>
              <a:rPr lang="zh-TW" altLang="en-US" sz="3600" dirty="0" smtClean="0"/>
              <a:t>傳輸分群設定</a:t>
            </a:r>
            <a:r>
              <a:rPr lang="en-US" altLang="zh-TW" sz="3600" dirty="0" smtClean="0"/>
              <a:t>_</a:t>
            </a:r>
            <a:r>
              <a:rPr lang="zh-TW" altLang="en-US" sz="3600" dirty="0" smtClean="0"/>
              <a:t>集中市場</a:t>
            </a:r>
            <a:endParaRPr lang="zh-TW" altLang="en-US" sz="2800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475401"/>
              </p:ext>
            </p:extLst>
          </p:nvPr>
        </p:nvGraphicFramePr>
        <p:xfrm>
          <a:off x="457200" y="1340865"/>
          <a:ext cx="8229600" cy="4896447"/>
        </p:xfrm>
        <a:graphic>
          <a:graphicData uri="http://purl.oclc.org/ooxml/drawingml/table">
            <a:tbl>
              <a:tblPr firstRow="1" bandRow="1">
                <a:tableStyleId>{5C22544A-7EE6-4342-B048-85BDC9FD1C3A}</a:tableStyleId>
              </a:tblPr>
              <a:tblGrid>
                <a:gridCol w="1738536">
                  <a:extLst>
                    <a:ext uri="{9D8B030D-6E8A-4147-A177-3AD203B41FA5}">
                      <a16:colId xmlns:a16="http://schemas.microsoft.com/office/drawing/2014/main" val="398677177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773027027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70114439"/>
                    </a:ext>
                  </a:extLst>
                </a:gridCol>
                <a:gridCol w="2818656">
                  <a:extLst>
                    <a:ext uri="{9D8B030D-6E8A-4147-A177-3AD203B41FA5}">
                      <a16:colId xmlns:a16="http://schemas.microsoft.com/office/drawing/2014/main" val="2277234207"/>
                    </a:ext>
                  </a:extLst>
                </a:gridCol>
              </a:tblGrid>
              <a:tr h="73606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傳送通道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Interface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Multicast group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傳送格式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7168231"/>
                  </a:ext>
                </a:extLst>
              </a:tr>
              <a:tr h="416038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第一</a:t>
                      </a:r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IP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224.0.100.100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股票及格式一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428681"/>
                  </a:ext>
                </a:extLst>
              </a:tr>
              <a:tr h="416038">
                <a:tc vMerge="1">
                  <a:txBody>
                    <a:bodyPr/>
                    <a:lstStyle/>
                    <a:p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224.0.200.200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股票及格式一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441311"/>
                  </a:ext>
                </a:extLst>
              </a:tr>
              <a:tr h="416038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第二</a:t>
                      </a:r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IP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224.2.100.100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權證及格式一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599698"/>
                  </a:ext>
                </a:extLst>
              </a:tr>
              <a:tr h="416038">
                <a:tc vMerge="1">
                  <a:txBody>
                    <a:bodyPr/>
                    <a:lstStyle/>
                    <a:p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224.2.200.200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權證及格式一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116370"/>
                  </a:ext>
                </a:extLst>
              </a:tr>
              <a:tr h="416038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第三</a:t>
                      </a:r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224.4.100.100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股票</a:t>
                      </a:r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秒行情快照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127542"/>
                  </a:ext>
                </a:extLst>
              </a:tr>
              <a:tr h="416038">
                <a:tc vMerge="1">
                  <a:txBody>
                    <a:bodyPr/>
                    <a:lstStyle/>
                    <a:p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224.4.200.200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股票</a:t>
                      </a:r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秒行情快照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415772"/>
                  </a:ext>
                </a:extLst>
              </a:tr>
              <a:tr h="416038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第四</a:t>
                      </a:r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IP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224.6.100.100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其他格式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897974"/>
                  </a:ext>
                </a:extLst>
              </a:tr>
              <a:tr h="416038">
                <a:tc vMerge="1">
                  <a:txBody>
                    <a:bodyPr/>
                    <a:lstStyle/>
                    <a:p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224.6.200.200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其他格式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246960"/>
                  </a:ext>
                </a:extLst>
              </a:tr>
              <a:tr h="416038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.137%"/>
                              </a:srgbClr>
                            </a:outerShdw>
                          </a:effectLst>
                          <a:latin typeface="+mn-lt"/>
                          <a:ea typeface="標楷體" panose="03000509000000000000" pitchFamily="65" charset="-120"/>
                        </a:rPr>
                        <a:t>第五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.137%"/>
                              </a:srgbClr>
                            </a:outerShdw>
                          </a:effectLst>
                          <a:latin typeface="+mn-lt"/>
                          <a:ea typeface="標楷體" panose="03000509000000000000" pitchFamily="65" charset="-120"/>
                        </a:rPr>
                        <a:t>IP</a:t>
                      </a:r>
                    </a:p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.137%"/>
                              </a:srgbClr>
                            </a:outerShdw>
                          </a:effectLst>
                          <a:latin typeface="+mn-lt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.137%"/>
                              </a:srgbClr>
                            </a:outerShdw>
                          </a:effectLst>
                          <a:latin typeface="+mn-lt"/>
                          <a:ea typeface="標楷體" panose="03000509000000000000" pitchFamily="65" charset="-120"/>
                        </a:rPr>
                        <a:t>新增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.137%"/>
                              </a:srgbClr>
                            </a:outerShdw>
                          </a:effectLst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.137%"/>
                            </a:srgbClr>
                          </a:outerShdw>
                        </a:effectLst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.137%"/>
                              </a:srgbClr>
                            </a:outerShdw>
                          </a:effectLst>
                          <a:latin typeface="+mn-lt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.137%"/>
                            </a:srgbClr>
                          </a:outerShdw>
                        </a:effectLst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.137%"/>
                              </a:srgbClr>
                            </a:outerShdw>
                          </a:effectLst>
                          <a:latin typeface="+mn-lt"/>
                          <a:ea typeface="標楷體" panose="03000509000000000000" pitchFamily="65" charset="-120"/>
                        </a:rPr>
                        <a:t>224.8.100.100</a:t>
                      </a:r>
                      <a:endParaRPr lang="zh-TW" altLang="en-US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.137%"/>
                            </a:srgbClr>
                          </a:outerShdw>
                        </a:effectLst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.137%"/>
                              </a:srgbClr>
                            </a:outerShdw>
                          </a:effectLst>
                          <a:latin typeface="+mn-lt"/>
                          <a:ea typeface="標楷體" panose="03000509000000000000" pitchFamily="65" charset="-120"/>
                        </a:rPr>
                        <a:t>盤中零股</a:t>
                      </a:r>
                      <a:endParaRPr lang="zh-TW" altLang="en-US" sz="20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.137%"/>
                            </a:srgbClr>
                          </a:outerShdw>
                        </a:effectLst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743151"/>
                  </a:ext>
                </a:extLst>
              </a:tr>
              <a:tr h="416038">
                <a:tc vMerge="1">
                  <a:txBody>
                    <a:bodyPr/>
                    <a:lstStyle/>
                    <a:p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.137%"/>
                              </a:srgbClr>
                            </a:outerShdw>
                          </a:effectLst>
                          <a:latin typeface="+mn-lt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.137%"/>
                            </a:srgbClr>
                          </a:outerShdw>
                        </a:effectLst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.137%"/>
                              </a:srgbClr>
                            </a:outerShdw>
                          </a:effectLst>
                          <a:latin typeface="+mn-lt"/>
                          <a:ea typeface="標楷體" panose="03000509000000000000" pitchFamily="65" charset="-120"/>
                        </a:rPr>
                        <a:t>224.8.200.200</a:t>
                      </a:r>
                      <a:endParaRPr lang="zh-TW" altLang="en-US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.137%"/>
                            </a:srgbClr>
                          </a:outerShdw>
                        </a:effectLst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.137%"/>
                              </a:srgbClr>
                            </a:outerShdw>
                          </a:effectLst>
                          <a:latin typeface="+mn-lt"/>
                          <a:ea typeface="標楷體" panose="03000509000000000000" pitchFamily="65" charset="-120"/>
                        </a:rPr>
                        <a:t>盤中零股</a:t>
                      </a:r>
                      <a:endParaRPr lang="zh-TW" altLang="en-US" sz="20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.137%"/>
                            </a:srgbClr>
                          </a:outerShdw>
                        </a:effectLst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360344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38E4-1230-4132-A830-1BEC97A888D8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349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27168" cy="778098"/>
          </a:xfrm>
        </p:spPr>
        <p:txBody>
          <a:bodyPr/>
          <a:lstStyle/>
          <a:p>
            <a:r>
              <a:rPr lang="zh-TW" altLang="en-US" sz="3600" dirty="0" smtClean="0"/>
              <a:t>行情</a:t>
            </a:r>
            <a:r>
              <a:rPr lang="zh-TW" altLang="en-US" sz="3600" dirty="0"/>
              <a:t>傳輸分群設定</a:t>
            </a:r>
            <a:r>
              <a:rPr lang="en-US" altLang="zh-TW" sz="3600" dirty="0" smtClean="0"/>
              <a:t>_</a:t>
            </a:r>
            <a:r>
              <a:rPr lang="zh-TW" altLang="en-US" sz="3600" dirty="0" smtClean="0"/>
              <a:t>櫃</a:t>
            </a:r>
            <a:r>
              <a:rPr lang="zh-TW" altLang="en-US" sz="3600" dirty="0"/>
              <a:t>買</a:t>
            </a:r>
            <a:r>
              <a:rPr lang="zh-TW" altLang="en-US" sz="3600" dirty="0" smtClean="0"/>
              <a:t>市場</a:t>
            </a:r>
            <a:endParaRPr lang="zh-TW" altLang="en-US" sz="2800" dirty="0"/>
          </a:p>
        </p:txBody>
      </p:sp>
      <p:graphicFrame>
        <p:nvGraphicFramePr>
          <p:cNvPr id="8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756324"/>
              </p:ext>
            </p:extLst>
          </p:nvPr>
        </p:nvGraphicFramePr>
        <p:xfrm>
          <a:off x="457200" y="1341438"/>
          <a:ext cx="8229600" cy="4896447"/>
        </p:xfrm>
        <a:graphic>
          <a:graphicData uri="http://purl.oclc.org/ooxml/drawingml/table">
            <a:tbl>
              <a:tblPr firstRow="1" bandRow="1">
                <a:tableStyleId>{5C22544A-7EE6-4342-B048-85BDC9FD1C3A}</a:tableStyleId>
              </a:tblPr>
              <a:tblGrid>
                <a:gridCol w="1738536">
                  <a:extLst>
                    <a:ext uri="{9D8B030D-6E8A-4147-A177-3AD203B41FA5}">
                      <a16:colId xmlns:a16="http://schemas.microsoft.com/office/drawing/2014/main" val="398677177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773027027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70114439"/>
                    </a:ext>
                  </a:extLst>
                </a:gridCol>
                <a:gridCol w="2818656">
                  <a:extLst>
                    <a:ext uri="{9D8B030D-6E8A-4147-A177-3AD203B41FA5}">
                      <a16:colId xmlns:a16="http://schemas.microsoft.com/office/drawing/2014/main" val="2277234207"/>
                    </a:ext>
                  </a:extLst>
                </a:gridCol>
              </a:tblGrid>
              <a:tr h="73606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傳送通道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Interface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Multicast group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傳送格式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7168231"/>
                  </a:ext>
                </a:extLst>
              </a:tr>
              <a:tr h="416038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第一</a:t>
                      </a:r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IP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224.0.30.30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股票及格式一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428681"/>
                  </a:ext>
                </a:extLst>
              </a:tr>
              <a:tr h="416038">
                <a:tc vMerge="1">
                  <a:txBody>
                    <a:bodyPr/>
                    <a:lstStyle/>
                    <a:p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224.0.130.130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股票及格式一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441311"/>
                  </a:ext>
                </a:extLst>
              </a:tr>
              <a:tr h="416038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第二</a:t>
                      </a:r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IP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224.2.30.30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權證及格式一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599698"/>
                  </a:ext>
                </a:extLst>
              </a:tr>
              <a:tr h="416038">
                <a:tc vMerge="1">
                  <a:txBody>
                    <a:bodyPr/>
                    <a:lstStyle/>
                    <a:p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224.2.130.130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權證及格式一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116370"/>
                  </a:ext>
                </a:extLst>
              </a:tr>
              <a:tr h="416038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第三</a:t>
                      </a:r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224.4.30.30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股票</a:t>
                      </a:r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秒行情快照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127542"/>
                  </a:ext>
                </a:extLst>
              </a:tr>
              <a:tr h="416038">
                <a:tc vMerge="1">
                  <a:txBody>
                    <a:bodyPr/>
                    <a:lstStyle/>
                    <a:p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224.4.130.130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股票</a:t>
                      </a:r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5</a:t>
                      </a:r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秒行情快照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415772"/>
                  </a:ext>
                </a:extLst>
              </a:tr>
              <a:tr h="416038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第四</a:t>
                      </a:r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IP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224.6.30.30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其他格式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897974"/>
                  </a:ext>
                </a:extLst>
              </a:tr>
              <a:tr h="416038">
                <a:tc vMerge="1">
                  <a:txBody>
                    <a:bodyPr/>
                    <a:lstStyle/>
                    <a:p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標楷體" panose="03000509000000000000" pitchFamily="65" charset="-120"/>
                        </a:rPr>
                        <a:t>224.6.130.130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+mn-lt"/>
                          <a:ea typeface="標楷體" panose="03000509000000000000" pitchFamily="65" charset="-120"/>
                        </a:rPr>
                        <a:t>其他格式</a:t>
                      </a:r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246960"/>
                  </a:ext>
                </a:extLst>
              </a:tr>
              <a:tr h="416038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.137%"/>
                              </a:srgbClr>
                            </a:outerShdw>
                          </a:effectLst>
                          <a:latin typeface="+mn-lt"/>
                          <a:ea typeface="標楷體" panose="03000509000000000000" pitchFamily="65" charset="-120"/>
                        </a:rPr>
                        <a:t>第五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.137%"/>
                              </a:srgbClr>
                            </a:outerShdw>
                          </a:effectLst>
                          <a:latin typeface="+mn-lt"/>
                          <a:ea typeface="標楷體" panose="03000509000000000000" pitchFamily="65" charset="-120"/>
                        </a:rPr>
                        <a:t>IP</a:t>
                      </a:r>
                    </a:p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.137%"/>
                              </a:srgbClr>
                            </a:outerShdw>
                          </a:effectLst>
                          <a:latin typeface="+mn-lt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.137%"/>
                              </a:srgbClr>
                            </a:outerShdw>
                          </a:effectLst>
                          <a:latin typeface="+mn-lt"/>
                          <a:ea typeface="標楷體" panose="03000509000000000000" pitchFamily="65" charset="-120"/>
                        </a:rPr>
                        <a:t>新增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.137%"/>
                              </a:srgbClr>
                            </a:outerShdw>
                          </a:effectLst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.137%"/>
                            </a:srgbClr>
                          </a:outerShdw>
                        </a:effectLst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.137%"/>
                              </a:srgbClr>
                            </a:outerShdw>
                          </a:effectLst>
                          <a:latin typeface="+mn-lt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.137%"/>
                            </a:srgbClr>
                          </a:outerShdw>
                        </a:effectLst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.137%"/>
                              </a:srgbClr>
                            </a:outerShdw>
                          </a:effectLst>
                          <a:latin typeface="+mn-lt"/>
                          <a:ea typeface="標楷體" panose="03000509000000000000" pitchFamily="65" charset="-120"/>
                        </a:rPr>
                        <a:t>224.8.30.30</a:t>
                      </a:r>
                      <a:endParaRPr lang="zh-TW" altLang="en-US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.137%"/>
                            </a:srgbClr>
                          </a:outerShdw>
                        </a:effectLst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.137%"/>
                              </a:srgbClr>
                            </a:outerShdw>
                          </a:effectLst>
                          <a:latin typeface="+mn-lt"/>
                          <a:ea typeface="標楷體" panose="03000509000000000000" pitchFamily="65" charset="-120"/>
                        </a:rPr>
                        <a:t>盤中零股</a:t>
                      </a:r>
                      <a:endParaRPr lang="zh-TW" altLang="en-US" sz="20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.137%"/>
                            </a:srgbClr>
                          </a:outerShdw>
                        </a:effectLst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743151"/>
                  </a:ext>
                </a:extLst>
              </a:tr>
              <a:tr h="416038">
                <a:tc vMerge="1">
                  <a:txBody>
                    <a:bodyPr/>
                    <a:lstStyle/>
                    <a:p>
                      <a:endParaRPr lang="zh-TW" altLang="en-US" sz="20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.137%"/>
                              </a:srgbClr>
                            </a:outerShdw>
                          </a:effectLst>
                          <a:latin typeface="+mn-lt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.137%"/>
                            </a:srgbClr>
                          </a:outerShdw>
                        </a:effectLst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.137%"/>
                              </a:srgbClr>
                            </a:outerShdw>
                          </a:effectLst>
                          <a:latin typeface="+mn-lt"/>
                          <a:ea typeface="標楷體" panose="03000509000000000000" pitchFamily="65" charset="-120"/>
                        </a:rPr>
                        <a:t>224.8.130.130</a:t>
                      </a:r>
                      <a:endParaRPr lang="zh-TW" altLang="en-US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.137%"/>
                            </a:srgbClr>
                          </a:outerShdw>
                        </a:effectLst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.137%"/>
                              </a:srgbClr>
                            </a:outerShdw>
                          </a:effectLst>
                          <a:latin typeface="+mn-lt"/>
                          <a:ea typeface="標楷體" panose="03000509000000000000" pitchFamily="65" charset="-120"/>
                        </a:rPr>
                        <a:t>盤中零股</a:t>
                      </a:r>
                      <a:endParaRPr lang="zh-TW" altLang="en-US" sz="20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.137%"/>
                            </a:srgbClr>
                          </a:outerShdw>
                        </a:effectLst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360344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38E4-1230-4132-A830-1BEC97A888D8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09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1208" y="116632"/>
            <a:ext cx="8229600" cy="706090"/>
          </a:xfrm>
        </p:spPr>
        <p:txBody>
          <a:bodyPr/>
          <a:lstStyle/>
          <a:p>
            <a:r>
              <a:rPr lang="zh-TW" altLang="en-US" sz="3600" dirty="0" smtClean="0"/>
              <a:t>應注意事項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一</a:t>
            </a:r>
            <a:r>
              <a:rPr lang="en-US" altLang="zh-TW" sz="3600" dirty="0" smtClean="0"/>
              <a:t>)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zh-TW" altLang="en-US" dirty="0"/>
              <a:t>使用</a:t>
            </a:r>
            <a:r>
              <a:rPr lang="en-US" altLang="zh-TW" dirty="0"/>
              <a:t>TMP</a:t>
            </a:r>
            <a:r>
              <a:rPr lang="zh-TW" altLang="en-US" dirty="0" smtClean="0"/>
              <a:t>連線之證券商，需配置</a:t>
            </a:r>
            <a:r>
              <a:rPr lang="zh-TW" altLang="en-US" dirty="0"/>
              <a:t>額外</a:t>
            </a:r>
            <a:r>
              <a:rPr lang="en-US" altLang="zh-TW" dirty="0" smtClean="0"/>
              <a:t>PVC</a:t>
            </a:r>
            <a:r>
              <a:rPr lang="zh-TW" altLang="en-US" dirty="0" smtClean="0"/>
              <a:t>線路以執行</a:t>
            </a:r>
            <a:r>
              <a:rPr lang="zh-TW" altLang="en-US" dirty="0"/>
              <a:t>盤中零股</a:t>
            </a:r>
            <a:r>
              <a:rPr lang="zh-TW" altLang="en-US" dirty="0" smtClean="0"/>
              <a:t>委託下單作業</a:t>
            </a:r>
            <a:endParaRPr lang="en-US" altLang="zh-TW" dirty="0" smtClean="0"/>
          </a:p>
          <a:p>
            <a:r>
              <a:rPr lang="zh-TW" altLang="en-US" dirty="0" smtClean="0"/>
              <a:t>盤中零股交易與盤後零股交易為兩獨立子系統，盤中零股交易收盤後，須將連線系統切換至盤後零股交易</a:t>
            </a:r>
            <a:endParaRPr lang="zh-TW" altLang="en-US" dirty="0"/>
          </a:p>
          <a:p>
            <a:endParaRPr lang="zh-TW" altLang="en-US" sz="2800" dirty="0" smtClean="0"/>
          </a:p>
        </p:txBody>
      </p:sp>
      <p:sp>
        <p:nvSpPr>
          <p:cNvPr id="5" name="矩形 4"/>
          <p:cNvSpPr/>
          <p:nvPr/>
        </p:nvSpPr>
        <p:spPr>
          <a:xfrm>
            <a:off x="1103526" y="4968878"/>
            <a:ext cx="4804824" cy="432048"/>
          </a:xfrm>
          <a:prstGeom prst="rect">
            <a:avLst/>
          </a:prstGeom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i="1" u="sng" dirty="0" smtClean="0">
                <a:effectLst>
                  <a:outerShdw blurRad="38100" dist="38100" dir="2700000" algn="tl">
                    <a:srgbClr val="000000">
                      <a:alpha val="43.137%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普通交</a:t>
            </a:r>
            <a:r>
              <a:rPr lang="zh-TW" altLang="en-US" b="1" i="1" u="sng" dirty="0">
                <a:effectLst>
                  <a:outerShdw blurRad="38100" dist="38100" dir="2700000" algn="tl">
                    <a:srgbClr val="000000">
                      <a:alpha val="43.137%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易</a:t>
            </a:r>
          </a:p>
        </p:txBody>
      </p:sp>
      <p:sp>
        <p:nvSpPr>
          <p:cNvPr id="6" name="矩形 5"/>
          <p:cNvSpPr/>
          <p:nvPr/>
        </p:nvSpPr>
        <p:spPr>
          <a:xfrm>
            <a:off x="1679590" y="4483632"/>
            <a:ext cx="4228760" cy="432048"/>
          </a:xfrm>
          <a:prstGeom prst="rect">
            <a:avLst/>
          </a:prstGeom>
        </p:spPr>
        <p:style>
          <a:lnRef idx="2">
            <a:schemeClr val="accent2">
              <a:shade val="50%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i="1" u="sng" dirty="0" smtClean="0">
                <a:effectLst>
                  <a:outerShdw blurRad="38100" dist="38100" dir="2700000" algn="tl">
                    <a:srgbClr val="000000">
                      <a:alpha val="43.137%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盤</a:t>
            </a:r>
            <a:r>
              <a:rPr lang="zh-TW" altLang="en-US" b="1" i="1" u="sng" dirty="0">
                <a:effectLst>
                  <a:outerShdw blurRad="38100" dist="38100" dir="2700000" algn="tl">
                    <a:srgbClr val="000000">
                      <a:alpha val="43.137%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中零股</a:t>
            </a:r>
            <a:r>
              <a:rPr lang="zh-TW" altLang="en-US" b="1" i="1" u="sng" dirty="0" smtClean="0">
                <a:effectLst>
                  <a:outerShdw blurRad="38100" dist="38100" dir="2700000" algn="tl">
                    <a:srgbClr val="000000">
                      <a:alpha val="43.137%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交易</a:t>
            </a:r>
            <a:endParaRPr lang="zh-TW" altLang="en-US" b="1" i="1" u="sng" dirty="0">
              <a:effectLst>
                <a:outerShdw blurRad="38100" dist="38100" dir="2700000" algn="tl">
                  <a:srgbClr val="000000">
                    <a:alpha val="43.137%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79590" y="3998386"/>
            <a:ext cx="3384376" cy="432048"/>
          </a:xfrm>
          <a:prstGeom prst="rect">
            <a:avLst/>
          </a:prstGeom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證金標借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8" name="直線接點 7"/>
          <p:cNvCxnSpPr/>
          <p:nvPr/>
        </p:nvCxnSpPr>
        <p:spPr>
          <a:xfrm>
            <a:off x="1115616" y="5623260"/>
            <a:ext cx="6696250" cy="1978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1403648" y="58323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09:00</a:t>
            </a:r>
            <a:endParaRPr lang="zh-TW" altLang="en-US" dirty="0"/>
          </a:p>
        </p:txBody>
      </p:sp>
      <p:cxnSp>
        <p:nvCxnSpPr>
          <p:cNvPr id="10" name="直線接點 9"/>
          <p:cNvCxnSpPr/>
          <p:nvPr/>
        </p:nvCxnSpPr>
        <p:spPr>
          <a:xfrm>
            <a:off x="5920440" y="5414153"/>
            <a:ext cx="494" cy="40437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1691186" y="5407235"/>
            <a:ext cx="494" cy="40437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1129458" y="5407235"/>
            <a:ext cx="494" cy="40437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5075562" y="5401092"/>
            <a:ext cx="494" cy="40437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5312528" y="585306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13:30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4469508" y="585306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12:10</a:t>
            </a:r>
            <a:endParaRPr lang="zh-TW" altLang="en-US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682291" y="58182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08:30</a:t>
            </a:r>
            <a:endParaRPr lang="zh-TW" altLang="en-US" dirty="0"/>
          </a:p>
        </p:txBody>
      </p:sp>
      <p:cxnSp>
        <p:nvCxnSpPr>
          <p:cNvPr id="35" name="直線接點 34"/>
          <p:cNvCxnSpPr/>
          <p:nvPr/>
        </p:nvCxnSpPr>
        <p:spPr>
          <a:xfrm>
            <a:off x="6176624" y="5421071"/>
            <a:ext cx="494" cy="40437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7811866" y="5427989"/>
            <a:ext cx="494" cy="40437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/>
          <p:cNvSpPr txBox="1"/>
          <p:nvPr/>
        </p:nvSpPr>
        <p:spPr>
          <a:xfrm>
            <a:off x="5914009" y="585675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13:40</a:t>
            </a:r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7596336" y="58323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14:30</a:t>
            </a:r>
            <a:endParaRPr lang="zh-TW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6176624" y="4507900"/>
            <a:ext cx="1635242" cy="432048"/>
          </a:xfrm>
          <a:prstGeom prst="rect">
            <a:avLst/>
          </a:prstGeom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i="1" u="sng" dirty="0" smtClean="0">
                <a:effectLst>
                  <a:outerShdw blurRad="38100" dist="38100" dir="2700000" algn="tl">
                    <a:srgbClr val="000000">
                      <a:alpha val="43.137%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盤後</a:t>
            </a:r>
            <a:r>
              <a:rPr lang="zh-TW" altLang="en-US" b="1" i="1" u="sng" dirty="0">
                <a:effectLst>
                  <a:outerShdw blurRad="38100" dist="38100" dir="2700000" algn="tl">
                    <a:srgbClr val="000000">
                      <a:alpha val="43.137%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零</a:t>
            </a:r>
            <a:r>
              <a:rPr lang="zh-TW" altLang="en-US" b="1" i="1" u="sng" dirty="0" smtClean="0">
                <a:effectLst>
                  <a:outerShdw blurRad="38100" dist="38100" dir="2700000" algn="tl">
                    <a:srgbClr val="000000">
                      <a:alpha val="43.137%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股交易</a:t>
            </a:r>
            <a:endParaRPr lang="zh-TW" altLang="en-US" b="1" i="1" u="sng" dirty="0">
              <a:effectLst>
                <a:outerShdw blurRad="38100" dist="38100" dir="2700000" algn="tl">
                  <a:srgbClr val="000000">
                    <a:alpha val="43.137%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803754" y="4983464"/>
            <a:ext cx="1008606" cy="432048"/>
          </a:xfrm>
          <a:prstGeom prst="rect">
            <a:avLst/>
          </a:prstGeom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i="1" u="sng" dirty="0" smtClean="0">
                <a:effectLst>
                  <a:outerShdw blurRad="38100" dist="38100" dir="2700000" algn="tl">
                    <a:srgbClr val="000000">
                      <a:alpha val="43.137%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盤後</a:t>
            </a:r>
            <a:r>
              <a:rPr lang="zh-TW" altLang="en-US" sz="1600" b="1" i="1" u="sng" dirty="0">
                <a:effectLst>
                  <a:outerShdw blurRad="38100" dist="38100" dir="2700000" algn="tl">
                    <a:srgbClr val="000000">
                      <a:alpha val="43.137%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定價</a:t>
            </a:r>
          </a:p>
        </p:txBody>
      </p:sp>
      <p:cxnSp>
        <p:nvCxnSpPr>
          <p:cNvPr id="43" name="直線接點 42"/>
          <p:cNvCxnSpPr/>
          <p:nvPr/>
        </p:nvCxnSpPr>
        <p:spPr>
          <a:xfrm>
            <a:off x="6803754" y="5421070"/>
            <a:ext cx="494" cy="40437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/>
          <p:cNvSpPr txBox="1"/>
          <p:nvPr/>
        </p:nvSpPr>
        <p:spPr>
          <a:xfrm>
            <a:off x="6562807" y="58679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14:00</a:t>
            </a:r>
            <a:endParaRPr lang="zh-TW" altLang="en-US" dirty="0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38E4-1230-4132-A830-1BEC97A888D8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35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3488" y="116632"/>
            <a:ext cx="8229600" cy="706090"/>
          </a:xfrm>
        </p:spPr>
        <p:txBody>
          <a:bodyPr/>
          <a:lstStyle/>
          <a:p>
            <a:r>
              <a:rPr lang="zh-TW" altLang="en-US" sz="3600" dirty="0" smtClean="0"/>
              <a:t>應注意事項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二</a:t>
            </a:r>
            <a:r>
              <a:rPr lang="en-US" altLang="zh-TW" sz="3600" dirty="0" smtClean="0"/>
              <a:t>)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zh-TW" altLang="en-US" sz="2800" dirty="0" smtClean="0"/>
              <a:t>成交回報：盤中零股交易撮合時段</a:t>
            </a:r>
            <a:r>
              <a:rPr lang="en-US" altLang="zh-TW" sz="2800" dirty="0" smtClean="0"/>
              <a:t>(09:10~13:30)</a:t>
            </a:r>
            <a:r>
              <a:rPr lang="zh-TW" altLang="en-US" sz="2800" dirty="0" smtClean="0"/>
              <a:t>，其成交資料併入普通交易成交資料，以現行回報線路回報</a:t>
            </a:r>
            <a:endParaRPr lang="en-US" altLang="zh-TW" sz="2800" strike="sngStrik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2800" dirty="0" smtClean="0"/>
              <a:t>  </a:t>
            </a:r>
            <a:r>
              <a:rPr lang="zh-TW" altLang="en-US" sz="2400" b="1" u="sng" dirty="0" smtClean="0">
                <a:solidFill>
                  <a:schemeClr val="tx2"/>
                </a:solidFill>
              </a:rPr>
              <a:t>成交回</a:t>
            </a:r>
            <a:r>
              <a:rPr lang="zh-TW" altLang="en-US" sz="2400" b="1" u="sng" dirty="0">
                <a:solidFill>
                  <a:schemeClr val="tx2"/>
                </a:solidFill>
              </a:rPr>
              <a:t>報</a:t>
            </a:r>
            <a:r>
              <a:rPr lang="zh-TW" altLang="en-US" sz="2400" b="1" u="sng" dirty="0" smtClean="0">
                <a:solidFill>
                  <a:schemeClr val="tx2"/>
                </a:solidFill>
              </a:rPr>
              <a:t>檔案</a:t>
            </a:r>
            <a:r>
              <a:rPr lang="zh-TW" altLang="en-US" sz="2400" b="1" u="sng" dirty="0">
                <a:solidFill>
                  <a:schemeClr val="tx2"/>
                </a:solidFill>
              </a:rPr>
              <a:t>格式</a:t>
            </a:r>
            <a:r>
              <a:rPr lang="zh-TW" altLang="en-US" sz="2400" b="1" u="sng" dirty="0" smtClean="0">
                <a:solidFill>
                  <a:schemeClr val="tx2"/>
                </a:solidFill>
              </a:rPr>
              <a:t>代號</a:t>
            </a:r>
            <a:r>
              <a:rPr lang="en-US" altLang="zh-TW" sz="2400" b="1" u="sng" dirty="0" smtClean="0">
                <a:solidFill>
                  <a:schemeClr val="tx2"/>
                </a:solidFill>
              </a:rPr>
              <a:t>:R3</a:t>
            </a:r>
            <a:endParaRPr lang="zh-TW" altLang="en-US" sz="2800" b="1" u="sng" dirty="0" smtClean="0">
              <a:solidFill>
                <a:schemeClr val="tx2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051293"/>
              </p:ext>
            </p:extLst>
          </p:nvPr>
        </p:nvGraphicFramePr>
        <p:xfrm>
          <a:off x="309816" y="3230563"/>
          <a:ext cx="8496944" cy="2895600"/>
        </p:xfrm>
        <a:graphic>
          <a:graphicData uri="http://purl.oclc.org/ooxml/drawingml/table">
            <a:tbl>
              <a:tblPr firstRow="1" bandRow="1">
                <a:tableStyleId>{5C22544A-7EE6-4342-B048-85BDC9FD1C3A}</a:tableStyleId>
              </a:tblPr>
              <a:tblGrid>
                <a:gridCol w="936103">
                  <a:extLst>
                    <a:ext uri="{9D8B030D-6E8A-4147-A177-3AD203B41FA5}">
                      <a16:colId xmlns:a16="http://schemas.microsoft.com/office/drawing/2014/main" val="1046057918"/>
                    </a:ext>
                  </a:extLst>
                </a:gridCol>
                <a:gridCol w="2232249">
                  <a:extLst>
                    <a:ext uri="{9D8B030D-6E8A-4147-A177-3AD203B41FA5}">
                      <a16:colId xmlns:a16="http://schemas.microsoft.com/office/drawing/2014/main" val="63086569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873517377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521933491"/>
                    </a:ext>
                  </a:extLst>
                </a:gridCol>
              </a:tblGrid>
              <a:tr h="420933">
                <a:tc gridSpan="2">
                  <a:txBody>
                    <a:bodyPr/>
                    <a:lstStyle/>
                    <a:p>
                      <a:r>
                        <a:rPr lang="en-US" altLang="zh-TW" sz="2200" dirty="0" smtClean="0"/>
                        <a:t>FILED NAME</a:t>
                      </a:r>
                      <a:endParaRPr lang="zh-TW" altLang="en-US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dirty="0" smtClean="0"/>
                        <a:t>FORMAT</a:t>
                      </a:r>
                      <a:endParaRPr lang="zh-TW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dirty="0" smtClean="0"/>
                        <a:t>CONTENTS</a:t>
                      </a:r>
                      <a:endParaRPr lang="zh-TW" alt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835847"/>
                  </a:ext>
                </a:extLst>
              </a:tr>
              <a:tr h="420933">
                <a:tc rowSpan="5">
                  <a:txBody>
                    <a:bodyPr/>
                    <a:lstStyle/>
                    <a:p>
                      <a:r>
                        <a:rPr lang="en-US" altLang="zh-TW" sz="2200" dirty="0" smtClean="0">
                          <a:latin typeface="+mn-lt"/>
                        </a:rPr>
                        <a:t>BODY</a:t>
                      </a:r>
                      <a:endParaRPr lang="zh-TW" altLang="en-US" sz="2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b="0" dirty="0" smtClean="0">
                          <a:latin typeface="+mn-lt"/>
                        </a:rPr>
                        <a:t>STKNO</a:t>
                      </a:r>
                      <a:endParaRPr lang="zh-TW" altLang="en-US" sz="2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b="0" dirty="0" smtClean="0">
                          <a:latin typeface="+mn-lt"/>
                        </a:rPr>
                        <a:t>X(6)</a:t>
                      </a:r>
                      <a:endParaRPr lang="zh-TW" altLang="en-US" sz="2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2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814964"/>
                  </a:ext>
                </a:extLst>
              </a:tr>
              <a:tr h="4209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b="0" i="0" dirty="0" smtClean="0">
                          <a:latin typeface="+mn-lt"/>
                        </a:rPr>
                        <a:t>…..</a:t>
                      </a:r>
                      <a:endParaRPr lang="zh-TW" altLang="en-US" sz="2200" b="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b="0" dirty="0" smtClean="0">
                          <a:latin typeface="+mn-lt"/>
                        </a:rPr>
                        <a:t>…..</a:t>
                      </a:r>
                      <a:endParaRPr lang="zh-TW" altLang="en-US" sz="2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2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785786"/>
                  </a:ext>
                </a:extLst>
              </a:tr>
              <a:tr h="4209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EXCD(</a:t>
                      </a:r>
                      <a:r>
                        <a:rPr lang="zh-TW" altLang="en-US" sz="2200" b="0" dirty="0" smtClean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交易種類</a:t>
                      </a:r>
                      <a:r>
                        <a:rPr lang="en-US" altLang="zh-TW" sz="22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)</a:t>
                      </a:r>
                      <a:endParaRPr lang="zh-TW" altLang="en-US" sz="22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9(1)</a:t>
                      </a:r>
                      <a:endParaRPr lang="zh-TW" altLang="en-US" sz="22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b="0" dirty="0" smtClean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0(</a:t>
                      </a:r>
                      <a:r>
                        <a:rPr lang="zh-TW" altLang="en-US" sz="2200" b="0" dirty="0" smtClean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整股</a:t>
                      </a:r>
                      <a:r>
                        <a:rPr lang="en-US" altLang="zh-TW" sz="2200" b="0" dirty="0" smtClean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200" b="0" dirty="0" smtClean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：普通交易、盤後定價</a:t>
                      </a:r>
                      <a:endParaRPr lang="en-US" altLang="zh-TW" sz="2200" b="0" dirty="0" smtClean="0">
                        <a:solidFill>
                          <a:srgbClr val="FF0000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2200" b="0" dirty="0" smtClean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2(</a:t>
                      </a:r>
                      <a:r>
                        <a:rPr lang="zh-TW" altLang="en-US" sz="2200" b="0" dirty="0" smtClean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零股</a:t>
                      </a:r>
                      <a:r>
                        <a:rPr lang="en-US" altLang="zh-TW" sz="2200" b="0" dirty="0" smtClean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200" b="0" dirty="0" smtClean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：盤中零股、盤後零股</a:t>
                      </a:r>
                      <a:endParaRPr lang="en-US" altLang="zh-TW" sz="2200" b="0" dirty="0" smtClean="0">
                        <a:solidFill>
                          <a:srgbClr val="FF0000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149776"/>
                  </a:ext>
                </a:extLst>
              </a:tr>
              <a:tr h="42093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b="0" dirty="0" smtClean="0">
                          <a:latin typeface="+mn-lt"/>
                        </a:rPr>
                        <a:t>BUY-SELL</a:t>
                      </a:r>
                      <a:endParaRPr lang="zh-TW" altLang="en-US" sz="2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b="0" dirty="0" smtClean="0">
                          <a:latin typeface="+mn-lt"/>
                        </a:rPr>
                        <a:t>X(1)</a:t>
                      </a:r>
                      <a:endParaRPr lang="zh-TW" altLang="en-US" sz="2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2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754314"/>
                  </a:ext>
                </a:extLst>
              </a:tr>
              <a:tr h="42093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b="0" dirty="0" smtClean="0">
                          <a:latin typeface="+mn-lt"/>
                        </a:rPr>
                        <a:t>…..</a:t>
                      </a:r>
                      <a:endParaRPr lang="zh-TW" altLang="en-US" sz="2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b="0" dirty="0" smtClean="0">
                          <a:latin typeface="+mn-lt"/>
                        </a:rPr>
                        <a:t>…..</a:t>
                      </a:r>
                      <a:endParaRPr lang="zh-TW" altLang="en-US" sz="2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2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488269"/>
                  </a:ext>
                </a:extLst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38E4-1230-4132-A830-1BEC97A888D8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207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/>
          <a:lstStyle/>
          <a:p>
            <a:r>
              <a:rPr lang="zh-TW" altLang="en-US" sz="3600" dirty="0" smtClean="0"/>
              <a:t>系統上線規劃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88632"/>
          </a:xfrm>
        </p:spPr>
        <p:txBody>
          <a:bodyPr/>
          <a:lstStyle/>
          <a:p>
            <a:r>
              <a:rPr lang="en-US" altLang="zh-TW" sz="2800" dirty="0"/>
              <a:t>109</a:t>
            </a:r>
            <a:r>
              <a:rPr lang="zh-TW" altLang="en-US" sz="2800" dirty="0"/>
              <a:t>年</a:t>
            </a:r>
            <a:r>
              <a:rPr lang="en-US" altLang="zh-TW" sz="2800" dirty="0"/>
              <a:t>7</a:t>
            </a:r>
            <a:r>
              <a:rPr lang="zh-TW" altLang="en-US" sz="2800" dirty="0"/>
              <a:t>月</a:t>
            </a:r>
            <a:r>
              <a:rPr lang="en-US" altLang="zh-TW" sz="2800" dirty="0"/>
              <a:t>27</a:t>
            </a:r>
            <a:r>
              <a:rPr lang="zh-TW" altLang="en-US" sz="2800" dirty="0" smtClean="0"/>
              <a:t>日台北</a:t>
            </a:r>
            <a:r>
              <a:rPr lang="en-US" altLang="zh-TW" sz="2800" dirty="0" smtClean="0"/>
              <a:t>UAT</a:t>
            </a:r>
            <a:r>
              <a:rPr lang="zh-TW" altLang="en-US" sz="2800" dirty="0" smtClean="0"/>
              <a:t>測試環境提供盤中零股交易系統測試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/>
              <a:t>交易時間：營業日</a:t>
            </a:r>
            <a:r>
              <a:rPr lang="en-US" altLang="zh-TW" dirty="0" smtClean="0"/>
              <a:t>09:30~21:30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/>
              <a:t>盤中零股交易系統功能</a:t>
            </a:r>
            <a:r>
              <a:rPr lang="zh-TW" altLang="en-US" dirty="0" smtClean="0"/>
              <a:t>測試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/>
              <a:t>行情傳輸系統功能測試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/>
              <a:t>帳務申報調整等盤後作業功能</a:t>
            </a:r>
            <a:endParaRPr lang="en-US" altLang="zh-TW" dirty="0" smtClean="0"/>
          </a:p>
          <a:p>
            <a:r>
              <a:rPr lang="en-US" altLang="zh-TW" sz="2800" dirty="0" smtClean="0"/>
              <a:t>109</a:t>
            </a:r>
            <a:r>
              <a:rPr lang="zh-TW" altLang="en-US" sz="2800" dirty="0" smtClean="0"/>
              <a:t>年</a:t>
            </a:r>
            <a:r>
              <a:rPr lang="en-US" altLang="zh-TW" sz="2800" dirty="0" smtClean="0"/>
              <a:t>9</a:t>
            </a:r>
            <a:r>
              <a:rPr lang="zh-TW" altLang="en-US" sz="2800" dirty="0"/>
              <a:t>月</a:t>
            </a:r>
            <a:r>
              <a:rPr lang="en-US" altLang="zh-TW" sz="2800" dirty="0" smtClean="0"/>
              <a:t>27</a:t>
            </a:r>
            <a:r>
              <a:rPr lang="zh-TW" altLang="en-US" sz="2800" dirty="0" smtClean="0"/>
              <a:t>日與</a:t>
            </a:r>
            <a:r>
              <a:rPr lang="en-US" altLang="zh-TW" sz="2800" dirty="0" smtClean="0"/>
              <a:t>109</a:t>
            </a:r>
            <a:r>
              <a:rPr lang="zh-TW" altLang="en-US" sz="2800" dirty="0"/>
              <a:t>年</a:t>
            </a:r>
            <a:r>
              <a:rPr lang="en-US" altLang="zh-TW" sz="2800" dirty="0"/>
              <a:t>10</a:t>
            </a:r>
            <a:r>
              <a:rPr lang="zh-TW" altLang="en-US" sz="2800" dirty="0"/>
              <a:t>月</a:t>
            </a:r>
            <a:r>
              <a:rPr lang="en-US" altLang="zh-TW" sz="2800" dirty="0"/>
              <a:t>25</a:t>
            </a:r>
            <a:r>
              <a:rPr lang="zh-TW" altLang="en-US" sz="2800" dirty="0" smtClean="0"/>
              <a:t>日舉辦兩次市場實況模擬測試</a:t>
            </a:r>
            <a:endParaRPr lang="en-US" altLang="zh-TW" sz="2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/>
              <a:t>測試範圍：普通交易、盤中零股、盤後定價、盤後零股</a:t>
            </a:r>
            <a:endParaRPr lang="en-US" altLang="zh-TW" dirty="0" smtClean="0"/>
          </a:p>
          <a:p>
            <a:pPr marL="357188" lvl="1">
              <a:buFont typeface="Arial" panose="020B0604020202020204" pitchFamily="34" charset="0"/>
              <a:buChar char="•"/>
            </a:pPr>
            <a:r>
              <a:rPr lang="en-US" altLang="zh-TW" dirty="0"/>
              <a:t>109</a:t>
            </a:r>
            <a:r>
              <a:rPr lang="zh-TW" altLang="en-US" dirty="0"/>
              <a:t>年</a:t>
            </a:r>
            <a:r>
              <a:rPr lang="en-US" altLang="zh-TW" dirty="0"/>
              <a:t>10</a:t>
            </a:r>
            <a:r>
              <a:rPr lang="zh-TW" altLang="en-US" dirty="0"/>
              <a:t>月</a:t>
            </a:r>
            <a:r>
              <a:rPr lang="en-US" altLang="zh-TW" dirty="0" smtClean="0"/>
              <a:t>26</a:t>
            </a:r>
            <a:r>
              <a:rPr lang="zh-TW" altLang="en-US" dirty="0" smtClean="0"/>
              <a:t>日</a:t>
            </a:r>
            <a:r>
              <a:rPr lang="zh-TW" altLang="en-US" dirty="0"/>
              <a:t>盤中零股交易</a:t>
            </a:r>
            <a:r>
              <a:rPr lang="zh-TW" altLang="en-US" dirty="0" smtClean="0"/>
              <a:t>系統上線</a:t>
            </a:r>
            <a:endParaRPr lang="en-US" altLang="zh-TW" dirty="0"/>
          </a:p>
          <a:p>
            <a:pPr marL="457200" lvl="1" indent="0">
              <a:buNone/>
            </a:pPr>
            <a:endParaRPr lang="en-US" altLang="zh-TW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38E4-1230-4132-A830-1BEC97A888D8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788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/>
          <a:lstStyle/>
          <a:p>
            <a:r>
              <a:rPr lang="zh-TW" altLang="en-US" sz="3600" dirty="0" smtClean="0"/>
              <a:t>聯絡窗口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12776"/>
            <a:ext cx="8507288" cy="4713387"/>
          </a:xfrm>
        </p:spPr>
        <p:txBody>
          <a:bodyPr/>
          <a:lstStyle/>
          <a:p>
            <a:r>
              <a:rPr lang="zh-TW" altLang="en-US" dirty="0" smtClean="0"/>
              <a:t>盤</a:t>
            </a:r>
            <a:r>
              <a:rPr lang="zh-TW" altLang="en-US" dirty="0"/>
              <a:t>中零股</a:t>
            </a:r>
            <a:r>
              <a:rPr lang="zh-TW" altLang="en-US" dirty="0" smtClean="0"/>
              <a:t>交易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/>
              <a:t>林宏陽專員：</a:t>
            </a:r>
            <a:r>
              <a:rPr lang="en-US" altLang="zh-TW" dirty="0" smtClean="0">
                <a:sym typeface="Wingdings" panose="05000000000000000000" pitchFamily="2" charset="2"/>
              </a:rPr>
              <a:t>(02)8101-5852</a:t>
            </a:r>
            <a:r>
              <a:rPr lang="zh-TW" altLang="en-US" dirty="0" smtClean="0">
                <a:sym typeface="Wingdings" panose="05000000000000000000" pitchFamily="2" charset="2"/>
              </a:rPr>
              <a:t> </a:t>
            </a:r>
            <a:r>
              <a:rPr lang="en-US" altLang="zh-TW" u="sng" dirty="0" smtClean="0">
                <a:solidFill>
                  <a:schemeClr val="accent1">
                    <a:lumMod val="75%"/>
                  </a:schemeClr>
                </a:solidFill>
              </a:rPr>
              <a:t>1094@twse.com.tw</a:t>
            </a:r>
            <a:endParaRPr lang="zh-TW" altLang="en-US" u="sng" dirty="0" smtClean="0">
              <a:solidFill>
                <a:schemeClr val="accent1">
                  <a:lumMod val="75%"/>
                </a:schemeClr>
              </a:solidFill>
            </a:endParaRPr>
          </a:p>
          <a:p>
            <a:r>
              <a:rPr lang="zh-TW" altLang="en-US" dirty="0" smtClean="0"/>
              <a:t>主機連線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/>
              <a:t>江財銘專員：</a:t>
            </a:r>
            <a:r>
              <a:rPr lang="en-US" altLang="zh-TW" dirty="0" smtClean="0">
                <a:sym typeface="Wingdings" panose="05000000000000000000" pitchFamily="2" charset="2"/>
              </a:rPr>
              <a:t>(02)8101-5912</a:t>
            </a:r>
            <a:r>
              <a:rPr lang="zh-TW" altLang="en-US" dirty="0" smtClean="0"/>
              <a:t> </a:t>
            </a:r>
            <a:r>
              <a:rPr lang="en-US" altLang="zh-TW" u="sng" dirty="0" smtClean="0">
                <a:solidFill>
                  <a:schemeClr val="accent1">
                    <a:lumMod val="75%"/>
                  </a:schemeClr>
                </a:solidFill>
              </a:rPr>
              <a:t>0506@twse.com.tw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/>
              <a:t>洪琴婷專員：</a:t>
            </a:r>
            <a:r>
              <a:rPr lang="en-US" altLang="zh-TW" dirty="0" smtClean="0">
                <a:sym typeface="Wingdings" panose="05000000000000000000" pitchFamily="2" charset="2"/>
              </a:rPr>
              <a:t>(02)8101-5903</a:t>
            </a:r>
            <a:r>
              <a:rPr lang="zh-TW" altLang="en-US" dirty="0" smtClean="0">
                <a:sym typeface="Wingdings" panose="05000000000000000000" pitchFamily="2" charset="2"/>
              </a:rPr>
              <a:t> </a:t>
            </a:r>
            <a:r>
              <a:rPr lang="en-US" altLang="zh-TW" u="sng" dirty="0" smtClean="0">
                <a:solidFill>
                  <a:schemeClr val="accent1">
                    <a:lumMod val="75%"/>
                  </a:schemeClr>
                </a:solidFill>
                <a:sym typeface="Wingdings" panose="05000000000000000000" pitchFamily="2" charset="2"/>
              </a:rPr>
              <a:t>1050@twse.com.tw</a:t>
            </a:r>
            <a:endParaRPr lang="en-US" altLang="zh-TW" dirty="0">
              <a:sym typeface="Wingdings" panose="05000000000000000000" pitchFamily="2" charset="2"/>
            </a:endParaRPr>
          </a:p>
          <a:p>
            <a:r>
              <a:rPr lang="zh-TW" altLang="en-US" dirty="0" smtClean="0"/>
              <a:t>行情傳輸</a:t>
            </a:r>
            <a:endParaRPr lang="en-US" altLang="zh-TW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dirty="0" smtClean="0"/>
              <a:t>張洪奇專員：</a:t>
            </a:r>
            <a:r>
              <a:rPr lang="en-US" altLang="zh-TW" dirty="0" smtClean="0"/>
              <a:t>(02)8101-5864</a:t>
            </a:r>
            <a:r>
              <a:rPr lang="zh-TW" altLang="en-US" dirty="0" smtClean="0"/>
              <a:t> </a:t>
            </a:r>
            <a:r>
              <a:rPr lang="en-US" altLang="zh-TW" u="sng" dirty="0" smtClean="0">
                <a:solidFill>
                  <a:schemeClr val="accent1">
                    <a:lumMod val="75%"/>
                  </a:schemeClr>
                </a:solidFill>
              </a:rPr>
              <a:t>1126@twse.com.tw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zh-TW" altLang="en-US" sz="2400" dirty="0" smtClean="0"/>
              <a:t>                             </a:t>
            </a:r>
            <a:endParaRPr lang="zh-TW" altLang="en-US" u="sng" dirty="0">
              <a:solidFill>
                <a:schemeClr val="accent1">
                  <a:lumMod val="75%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38E4-1230-4132-A830-1BEC97A888D8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008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字方塊 3"/>
          <p:cNvSpPr txBox="1">
            <a:spLocks noChangeArrowheads="1"/>
          </p:cNvSpPr>
          <p:nvPr/>
        </p:nvSpPr>
        <p:spPr bwMode="auto">
          <a:xfrm>
            <a:off x="6875463" y="333375"/>
            <a:ext cx="194468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147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3412"/>
          </a:xfrm>
        </p:spPr>
        <p:txBody>
          <a:bodyPr/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簡報大綱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866643"/>
              </p:ext>
            </p:extLst>
          </p:nvPr>
        </p:nvGraphicFramePr>
        <p:xfrm>
          <a:off x="457200" y="1412776"/>
          <a:ext cx="8229600" cy="4824536"/>
        </p:xfrm>
        <a:graphic>
          <a:graphicData uri="http://purl.oclc.org/ooxml/drawingml/diagram">
            <dgm:relIds xmlns:dgm="http://purl.oclc.org/ooxml/drawingml/diagram" xmlns:r="http://purl.oclc.org/ooxml/officeDocument/relationships" r:dm="rId2" r:lo="rId3" r:qs="rId4" r:cs="rId5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38E4-1230-4132-A830-1BEC97A888D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57599" y="2132856"/>
            <a:ext cx="5290865" cy="2159744"/>
          </a:xfrm>
        </p:spPr>
        <p:txBody>
          <a:bodyPr/>
          <a:lstStyle/>
          <a:p>
            <a:pPr>
              <a:defRPr/>
            </a:pPr>
            <a:r>
              <a:rPr lang="zh-TW" altLang="en-US" sz="5400" dirty="0" smtClean="0">
                <a:solidFill>
                  <a:schemeClr val="tx2">
                    <a:lumMod val="75%"/>
                  </a:schemeClr>
                </a:solidFill>
                <a:effectLst>
                  <a:outerShdw blurRad="38100" dist="38100" dir="2700000" algn="tl">
                    <a:srgbClr val="000000">
                      <a:alpha val="43.137%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簡報完畢</a:t>
            </a:r>
            <a:r>
              <a:rPr lang="en-US" altLang="zh-TW" sz="6000" dirty="0" smtClean="0">
                <a:solidFill>
                  <a:schemeClr val="tx2">
                    <a:lumMod val="75%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6000" dirty="0" smtClean="0">
                <a:solidFill>
                  <a:schemeClr val="tx2">
                    <a:lumMod val="75%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1600" dirty="0" smtClean="0">
                <a:solidFill>
                  <a:schemeClr val="tx2">
                    <a:lumMod val="75%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600" dirty="0" smtClean="0">
                <a:solidFill>
                  <a:schemeClr val="tx2">
                    <a:lumMod val="75%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dirty="0" smtClean="0">
                <a:solidFill>
                  <a:schemeClr val="tx2">
                    <a:lumMod val="75%"/>
                  </a:schemeClr>
                </a:solidFill>
                <a:effectLst>
                  <a:outerShdw blurRad="38100" dist="38100" dir="2700000" algn="tl">
                    <a:srgbClr val="000000">
                      <a:alpha val="43.137%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敬請指教</a:t>
            </a:r>
            <a:endParaRPr lang="zh-TW" altLang="en-US" sz="6000" dirty="0">
              <a:solidFill>
                <a:schemeClr val="tx2">
                  <a:lumMod val="75%"/>
                </a:schemeClr>
              </a:solidFill>
              <a:effectLst>
                <a:outerShdw blurRad="38100" dist="38100" dir="2700000" algn="tl">
                  <a:srgbClr val="000000">
                    <a:alpha val="43.137%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44002"/>
            <a:ext cx="2808312" cy="5002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%"/>
              </a:prstClr>
            </a:outerShdw>
          </a:effec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FC3E0-C13A-40C7-A0CE-C4087CEF98BA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3488" y="188640"/>
            <a:ext cx="7872928" cy="706090"/>
          </a:xfrm>
        </p:spPr>
        <p:txBody>
          <a:bodyPr/>
          <a:lstStyle/>
          <a:p>
            <a:r>
              <a:rPr lang="zh-TW" altLang="en-US" sz="3600" dirty="0" smtClean="0"/>
              <a:t>盤中零股業務推動時程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1199" y="1268760"/>
            <a:ext cx="8229600" cy="4929411"/>
          </a:xfrm>
        </p:spPr>
        <p:txBody>
          <a:bodyPr/>
          <a:lstStyle/>
          <a:p>
            <a:r>
              <a:rPr lang="en-US" altLang="zh-TW" sz="2800" dirty="0" smtClean="0"/>
              <a:t>109</a:t>
            </a:r>
            <a:r>
              <a:rPr lang="zh-TW" altLang="en-US" sz="2800" dirty="0" smtClean="0"/>
              <a:t>年</a:t>
            </a:r>
            <a:r>
              <a:rPr lang="en-US" altLang="zh-TW" sz="2800" dirty="0" smtClean="0"/>
              <a:t>2</a:t>
            </a:r>
            <a:r>
              <a:rPr lang="zh-TW" altLang="en-US" sz="2800" dirty="0" smtClean="0"/>
              <a:t>月</a:t>
            </a:r>
            <a:r>
              <a:rPr lang="en-US" altLang="zh-TW" sz="2800" dirty="0" smtClean="0"/>
              <a:t>6</a:t>
            </a:r>
            <a:r>
              <a:rPr lang="zh-TW" altLang="en-US" sz="2800" dirty="0" smtClean="0"/>
              <a:t>日交易部公告「上市</a:t>
            </a:r>
            <a:r>
              <a:rPr lang="zh-TW" altLang="en-US" sz="2800" dirty="0"/>
              <a:t>股票零股交易</a:t>
            </a:r>
            <a:r>
              <a:rPr lang="zh-TW" altLang="en-US" sz="2800" dirty="0" smtClean="0"/>
              <a:t>辦法</a:t>
            </a:r>
            <a:r>
              <a:rPr lang="zh-TW" altLang="en-US" sz="2800" dirty="0"/>
              <a:t>」修正條文</a:t>
            </a:r>
            <a:endParaRPr lang="en-US" altLang="zh-TW" sz="2800" dirty="0" smtClean="0"/>
          </a:p>
          <a:p>
            <a:r>
              <a:rPr lang="en-US" altLang="zh-TW" sz="2800" dirty="0" smtClean="0"/>
              <a:t>109</a:t>
            </a:r>
            <a:r>
              <a:rPr lang="zh-TW" altLang="en-US" sz="2800" dirty="0" smtClean="0"/>
              <a:t>年</a:t>
            </a:r>
            <a:r>
              <a:rPr lang="en-US" altLang="zh-TW" sz="2800" dirty="0" smtClean="0"/>
              <a:t>4</a:t>
            </a:r>
            <a:r>
              <a:rPr lang="zh-TW" altLang="en-US" sz="2800" dirty="0" smtClean="0"/>
              <a:t>月</a:t>
            </a:r>
            <a:r>
              <a:rPr lang="en-US" altLang="zh-TW" sz="2800" dirty="0" smtClean="0"/>
              <a:t>24</a:t>
            </a:r>
            <a:r>
              <a:rPr lang="zh-TW" altLang="en-US" sz="2800" dirty="0" smtClean="0"/>
              <a:t>日電腦規劃部</a:t>
            </a:r>
            <a:r>
              <a:rPr lang="zh-TW" altLang="en-US" sz="2800" dirty="0"/>
              <a:t>公布</a:t>
            </a:r>
            <a:r>
              <a:rPr lang="zh-TW" altLang="en-US" sz="2800" dirty="0" smtClean="0"/>
              <a:t>盤</a:t>
            </a:r>
            <a:r>
              <a:rPr lang="zh-TW" altLang="en-US" sz="2800" dirty="0"/>
              <a:t>中零股</a:t>
            </a:r>
            <a:r>
              <a:rPr lang="zh-TW" altLang="en-US" sz="2800" dirty="0" smtClean="0"/>
              <a:t>交易案增修之相關電腦系統電文格式</a:t>
            </a:r>
            <a:endParaRPr lang="en-US" altLang="zh-TW" sz="2800" dirty="0" smtClean="0"/>
          </a:p>
          <a:p>
            <a:r>
              <a:rPr lang="en-US" altLang="zh-TW" sz="2800" dirty="0" smtClean="0"/>
              <a:t>109</a:t>
            </a:r>
            <a:r>
              <a:rPr lang="zh-TW" altLang="en-US" sz="2800" dirty="0" smtClean="0"/>
              <a:t>年</a:t>
            </a:r>
            <a:r>
              <a:rPr lang="en-US" altLang="zh-TW" sz="2800" dirty="0" smtClean="0"/>
              <a:t>7</a:t>
            </a:r>
            <a:r>
              <a:rPr lang="zh-TW" altLang="en-US" sz="2800" dirty="0" smtClean="0"/>
              <a:t>月</a:t>
            </a:r>
            <a:r>
              <a:rPr lang="en-US" altLang="zh-TW" sz="2800" dirty="0" smtClean="0"/>
              <a:t>27</a:t>
            </a:r>
            <a:r>
              <a:rPr lang="zh-TW" altLang="en-US" sz="2800" dirty="0" smtClean="0"/>
              <a:t>日臺北</a:t>
            </a:r>
            <a:r>
              <a:rPr lang="en-US" altLang="zh-TW" sz="2800" dirty="0" smtClean="0"/>
              <a:t>UAT</a:t>
            </a:r>
            <a:r>
              <a:rPr lang="zh-TW" altLang="en-US" sz="2800" dirty="0" smtClean="0"/>
              <a:t>測試環境建置盤中零股交易系統供證券商測試</a:t>
            </a:r>
            <a:endParaRPr lang="en-US" altLang="zh-TW" sz="2800" dirty="0" smtClean="0"/>
          </a:p>
          <a:p>
            <a:r>
              <a:rPr lang="en-US" altLang="zh-TW" sz="2800" dirty="0" smtClean="0"/>
              <a:t>109</a:t>
            </a:r>
            <a:r>
              <a:rPr lang="zh-TW" altLang="en-US" sz="2800" dirty="0" smtClean="0"/>
              <a:t>年</a:t>
            </a:r>
            <a:r>
              <a:rPr lang="en-US" altLang="zh-TW" sz="2800" dirty="0" smtClean="0"/>
              <a:t>9</a:t>
            </a:r>
            <a:r>
              <a:rPr lang="zh-TW" altLang="en-US" sz="2800" dirty="0" smtClean="0"/>
              <a:t>月</a:t>
            </a:r>
            <a:r>
              <a:rPr lang="en-US" altLang="zh-TW" sz="2800" dirty="0" smtClean="0"/>
              <a:t>27</a:t>
            </a:r>
            <a:r>
              <a:rPr lang="zh-TW" altLang="en-US" sz="2800" dirty="0" smtClean="0"/>
              <a:t>日舉辦第一</a:t>
            </a:r>
            <a:r>
              <a:rPr lang="zh-TW" altLang="en-US" sz="2800" dirty="0"/>
              <a:t>次</a:t>
            </a:r>
            <a:r>
              <a:rPr lang="zh-TW" altLang="en-US" sz="2800" dirty="0" smtClean="0"/>
              <a:t>盤</a:t>
            </a:r>
            <a:r>
              <a:rPr lang="zh-TW" altLang="en-US" sz="2800" dirty="0"/>
              <a:t>中零股交易系統市場</a:t>
            </a:r>
            <a:r>
              <a:rPr lang="zh-TW" altLang="en-US" sz="2800" dirty="0" smtClean="0"/>
              <a:t>會測</a:t>
            </a:r>
            <a:endParaRPr lang="en-US" altLang="zh-TW" sz="2800" dirty="0" smtClean="0"/>
          </a:p>
          <a:p>
            <a:r>
              <a:rPr lang="en-US" altLang="zh-TW" sz="2800" dirty="0"/>
              <a:t>109</a:t>
            </a:r>
            <a:r>
              <a:rPr lang="zh-TW" altLang="en-US" sz="2800" dirty="0"/>
              <a:t>年</a:t>
            </a:r>
            <a:r>
              <a:rPr lang="en-US" altLang="zh-TW" sz="2800" dirty="0"/>
              <a:t>10</a:t>
            </a:r>
            <a:r>
              <a:rPr lang="zh-TW" altLang="en-US" sz="2800" dirty="0"/>
              <a:t>月</a:t>
            </a:r>
            <a:r>
              <a:rPr lang="en-US" altLang="zh-TW" sz="2800" dirty="0"/>
              <a:t>25</a:t>
            </a:r>
            <a:r>
              <a:rPr lang="zh-TW" altLang="en-US" sz="2800" dirty="0"/>
              <a:t>日</a:t>
            </a:r>
            <a:r>
              <a:rPr lang="zh-TW" altLang="en-US" sz="2800" dirty="0" smtClean="0"/>
              <a:t>舉辦第二次盤</a:t>
            </a:r>
            <a:r>
              <a:rPr lang="zh-TW" altLang="en-US" sz="2800" dirty="0"/>
              <a:t>中零股交易系統市場會測</a:t>
            </a:r>
            <a:endParaRPr lang="en-US" altLang="zh-TW" sz="2800" dirty="0"/>
          </a:p>
          <a:p>
            <a:r>
              <a:rPr lang="en-US" altLang="zh-TW" sz="2800" dirty="0" smtClean="0"/>
              <a:t>109</a:t>
            </a:r>
            <a:r>
              <a:rPr lang="zh-TW" altLang="en-US" sz="2800" dirty="0" smtClean="0"/>
              <a:t>年</a:t>
            </a:r>
            <a:r>
              <a:rPr lang="en-US" altLang="zh-TW" sz="2800" dirty="0" smtClean="0"/>
              <a:t>10</a:t>
            </a:r>
            <a:r>
              <a:rPr lang="zh-TW" altLang="en-US" sz="2800" dirty="0" smtClean="0"/>
              <a:t>月</a:t>
            </a:r>
            <a:r>
              <a:rPr lang="en-US" altLang="zh-TW" sz="2800" dirty="0" smtClean="0"/>
              <a:t>26</a:t>
            </a:r>
            <a:r>
              <a:rPr lang="zh-TW" altLang="en-US" sz="2800" dirty="0"/>
              <a:t>日盤中零股交易系統上線</a:t>
            </a:r>
            <a:endParaRPr lang="en-US" altLang="zh-TW" sz="2800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38E4-1230-4132-A830-1BEC97A888D8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67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9759" y="116632"/>
            <a:ext cx="8229600" cy="706090"/>
          </a:xfrm>
        </p:spPr>
        <p:txBody>
          <a:bodyPr/>
          <a:lstStyle/>
          <a:p>
            <a:r>
              <a:rPr lang="en-US" altLang="zh-TW" sz="3600" dirty="0" smtClean="0"/>
              <a:t>TMP</a:t>
            </a:r>
            <a:r>
              <a:rPr lang="zh-TW" altLang="en-US" sz="3600" dirty="0" smtClean="0"/>
              <a:t>格式 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一</a:t>
            </a:r>
            <a:r>
              <a:rPr lang="en-US" altLang="zh-TW" sz="3600" dirty="0" smtClean="0"/>
              <a:t>)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19869"/>
            <a:ext cx="8229600" cy="5001419"/>
          </a:xfrm>
        </p:spPr>
        <p:txBody>
          <a:bodyPr/>
          <a:lstStyle/>
          <a:p>
            <a:r>
              <a:rPr lang="en-US" altLang="zh-TW" dirty="0" smtClean="0"/>
              <a:t>L040</a:t>
            </a:r>
            <a:r>
              <a:rPr lang="zh-TW" altLang="en-US" dirty="0" smtClean="0"/>
              <a:t>登錄訊息增加</a:t>
            </a:r>
            <a:r>
              <a:rPr lang="en-US" altLang="zh-TW" dirty="0" smtClean="0"/>
              <a:t>AP-CODE</a:t>
            </a:r>
            <a:r>
              <a:rPr lang="zh-TW" altLang="en-US" dirty="0" smtClean="0"/>
              <a:t>：</a:t>
            </a:r>
            <a:r>
              <a:rPr lang="en-US" altLang="zh-TW" dirty="0" smtClean="0"/>
              <a:t>C(</a:t>
            </a:r>
            <a:r>
              <a:rPr lang="zh-TW" altLang="en-US" dirty="0" smtClean="0"/>
              <a:t>盤中零股</a:t>
            </a:r>
            <a:r>
              <a:rPr lang="en-US" altLang="zh-TW" dirty="0" smtClean="0"/>
              <a:t>)</a:t>
            </a:r>
          </a:p>
          <a:p>
            <a:pPr marL="457200" lvl="1" indent="0">
              <a:buNone/>
            </a:pPr>
            <a:endParaRPr lang="en-US" altLang="zh-TW" dirty="0"/>
          </a:p>
          <a:p>
            <a:pPr marL="457200" lvl="1" indent="0">
              <a:buNone/>
            </a:pPr>
            <a:endParaRPr lang="en-US" altLang="zh-TW" dirty="0" smtClean="0"/>
          </a:p>
          <a:p>
            <a:pPr marL="457200" lvl="1" indent="0">
              <a:buNone/>
            </a:pPr>
            <a:endParaRPr lang="en-US" altLang="zh-TW" dirty="0" smtClean="0"/>
          </a:p>
          <a:p>
            <a:pPr marL="457200" lvl="1" indent="0">
              <a:buNone/>
            </a:pPr>
            <a:endParaRPr lang="en-US" altLang="zh-TW" dirty="0"/>
          </a:p>
          <a:p>
            <a:pPr marL="457200" lvl="1" indent="0">
              <a:buNone/>
            </a:pPr>
            <a:endParaRPr lang="en-US" altLang="zh-TW" dirty="0" smtClean="0"/>
          </a:p>
          <a:p>
            <a:pPr marL="457200" lvl="1" indent="0">
              <a:buNone/>
            </a:pPr>
            <a:endParaRPr lang="en-US" altLang="zh-TW" dirty="0" smtClean="0"/>
          </a:p>
          <a:p>
            <a:pPr marL="457200" lvl="1" indent="0">
              <a:buNone/>
            </a:pPr>
            <a:endParaRPr lang="en-US" altLang="zh-TW" dirty="0" smtClean="0"/>
          </a:p>
          <a:p>
            <a:pPr marL="457200" lvl="1" indent="0">
              <a:buNone/>
            </a:pPr>
            <a:endParaRPr lang="en-US" altLang="zh-TW" dirty="0"/>
          </a:p>
          <a:p>
            <a:pPr marL="457200" lvl="1" indent="0">
              <a:buNone/>
            </a:pPr>
            <a:endParaRPr lang="en-US" altLang="zh-TW" sz="2000" dirty="0" smtClean="0"/>
          </a:p>
          <a:p>
            <a:pPr marL="457200" lvl="1" indent="0">
              <a:buNone/>
            </a:pPr>
            <a:r>
              <a:rPr lang="zh-TW" altLang="en-US" sz="2400" dirty="0" smtClean="0"/>
              <a:t>註：盤後零股作業</a:t>
            </a:r>
            <a:r>
              <a:rPr lang="en-US" altLang="zh-TW" sz="2400" dirty="0" smtClean="0"/>
              <a:t>AP-CODE</a:t>
            </a:r>
            <a:r>
              <a:rPr lang="zh-TW" altLang="en-US" sz="2400" dirty="0" smtClean="0"/>
              <a:t>為</a:t>
            </a:r>
            <a:r>
              <a:rPr lang="en-US" altLang="zh-TW" sz="2400" dirty="0" smtClean="0"/>
              <a:t>2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657435"/>
              </p:ext>
            </p:extLst>
          </p:nvPr>
        </p:nvGraphicFramePr>
        <p:xfrm>
          <a:off x="539552" y="1700808"/>
          <a:ext cx="7920880" cy="4267200"/>
        </p:xfrm>
        <a:graphic>
          <a:graphicData uri="http://purl.oclc.org/ooxml/drawingml/table">
            <a:tbl>
              <a:tblPr firstRow="1" bandRow="1">
                <a:tableStyleId>{5C22544A-7EE6-4342-B048-85BDC9FD1C3A}</a:tableStyleId>
              </a:tblPr>
              <a:tblGrid>
                <a:gridCol w="1533727">
                  <a:extLst>
                    <a:ext uri="{9D8B030D-6E8A-4147-A177-3AD203B41FA5}">
                      <a16:colId xmlns:a16="http://schemas.microsoft.com/office/drawing/2014/main" val="1046057918"/>
                    </a:ext>
                  </a:extLst>
                </a:gridCol>
                <a:gridCol w="2723933">
                  <a:extLst>
                    <a:ext uri="{9D8B030D-6E8A-4147-A177-3AD203B41FA5}">
                      <a16:colId xmlns:a16="http://schemas.microsoft.com/office/drawing/2014/main" val="630865693"/>
                    </a:ext>
                  </a:extLst>
                </a:gridCol>
                <a:gridCol w="1683000">
                  <a:extLst>
                    <a:ext uri="{9D8B030D-6E8A-4147-A177-3AD203B41FA5}">
                      <a16:colId xmlns:a16="http://schemas.microsoft.com/office/drawing/2014/main" val="873517377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val="521933491"/>
                    </a:ext>
                  </a:extLst>
                </a:gridCol>
              </a:tblGrid>
              <a:tr h="420933">
                <a:tc gridSpan="2">
                  <a:txBody>
                    <a:bodyPr/>
                    <a:lstStyle/>
                    <a:p>
                      <a:r>
                        <a:rPr lang="en-US" altLang="zh-TW" sz="2200" dirty="0" smtClean="0"/>
                        <a:t>FILED NAME</a:t>
                      </a:r>
                      <a:endParaRPr lang="zh-TW" altLang="en-US" sz="2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dirty="0" smtClean="0"/>
                        <a:t>FORMAT</a:t>
                      </a:r>
                      <a:endParaRPr lang="zh-TW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dirty="0" smtClean="0"/>
                        <a:t>CONTENTS</a:t>
                      </a:r>
                      <a:endParaRPr lang="zh-TW" alt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835847"/>
                  </a:ext>
                </a:extLst>
              </a:tr>
              <a:tr h="420933">
                <a:tc rowSpan="5">
                  <a:txBody>
                    <a:bodyPr/>
                    <a:lstStyle/>
                    <a:p>
                      <a:r>
                        <a:rPr lang="en-US" altLang="zh-TW" sz="2200" dirty="0" smtClean="0"/>
                        <a:t>CONTROL</a:t>
                      </a:r>
                    </a:p>
                    <a:p>
                      <a:r>
                        <a:rPr lang="en-US" altLang="zh-TW" sz="2200" dirty="0" smtClean="0"/>
                        <a:t>HEADER</a:t>
                      </a:r>
                      <a:endParaRPr lang="zh-TW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b="0" dirty="0" smtClean="0"/>
                        <a:t>SUBSYSTEM-NAME</a:t>
                      </a:r>
                      <a:endParaRPr lang="zh-TW" alt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b="0" dirty="0" smtClean="0"/>
                        <a:t>9(2)</a:t>
                      </a:r>
                      <a:endParaRPr lang="zh-TW" alt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b="0" dirty="0" smtClean="0"/>
                        <a:t>10</a:t>
                      </a:r>
                      <a:endParaRPr lang="zh-TW" altLang="en-US" sz="2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814964"/>
                  </a:ext>
                </a:extLst>
              </a:tr>
              <a:tr h="4209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b="0" i="0" dirty="0" smtClean="0"/>
                        <a:t>FUNCTION-CODE</a:t>
                      </a:r>
                      <a:endParaRPr lang="zh-TW" altLang="en-US" sz="22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b="0" dirty="0" smtClean="0"/>
                        <a:t>9(2)</a:t>
                      </a:r>
                      <a:endParaRPr lang="zh-TW" alt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b="0" dirty="0" smtClean="0"/>
                        <a:t>20</a:t>
                      </a:r>
                      <a:endParaRPr lang="zh-TW" altLang="en-US" sz="2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785786"/>
                  </a:ext>
                </a:extLst>
              </a:tr>
              <a:tr h="4209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b="0" dirty="0" smtClean="0"/>
                        <a:t>MESSAGE-TYPE</a:t>
                      </a:r>
                      <a:endParaRPr lang="zh-TW" alt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b="0" dirty="0" smtClean="0"/>
                        <a:t>9(2)</a:t>
                      </a:r>
                      <a:endParaRPr lang="zh-TW" alt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b="0" dirty="0" smtClean="0"/>
                        <a:t>03</a:t>
                      </a:r>
                      <a:endParaRPr lang="zh-TW" altLang="en-US" sz="2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149776"/>
                  </a:ext>
                </a:extLst>
              </a:tr>
              <a:tr h="42093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b="0" dirty="0" smtClean="0"/>
                        <a:t>MESSAGE-TIME</a:t>
                      </a:r>
                      <a:endParaRPr lang="zh-TW" alt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b="0" dirty="0" smtClean="0"/>
                        <a:t>9(6)</a:t>
                      </a:r>
                      <a:endParaRPr lang="zh-TW" alt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754314"/>
                  </a:ext>
                </a:extLst>
              </a:tr>
              <a:tr h="42093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b="0" dirty="0" smtClean="0"/>
                        <a:t>STATUS-CODE</a:t>
                      </a:r>
                      <a:endParaRPr lang="zh-TW" alt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b="0" dirty="0" smtClean="0"/>
                        <a:t>9(2)</a:t>
                      </a:r>
                      <a:endParaRPr lang="zh-TW" alt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488269"/>
                  </a:ext>
                </a:extLst>
              </a:tr>
              <a:tr h="420933">
                <a:tc rowSpan="4">
                  <a:txBody>
                    <a:bodyPr/>
                    <a:lstStyle/>
                    <a:p>
                      <a:r>
                        <a:rPr lang="en-US" altLang="zh-TW" sz="2200" dirty="0" smtClean="0"/>
                        <a:t>BODY</a:t>
                      </a:r>
                      <a:endParaRPr lang="zh-TW" alt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b="0" dirty="0" smtClean="0"/>
                        <a:t>APPEND-NO</a:t>
                      </a:r>
                      <a:endParaRPr lang="zh-TW" alt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b="0" dirty="0" smtClean="0"/>
                        <a:t>9(3)</a:t>
                      </a:r>
                      <a:endParaRPr lang="zh-TW" alt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423351"/>
                  </a:ext>
                </a:extLst>
              </a:tr>
              <a:tr h="42093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b="0" dirty="0" smtClean="0"/>
                        <a:t>BROKER-ID</a:t>
                      </a:r>
                      <a:endParaRPr lang="zh-TW" alt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b="0" dirty="0" smtClean="0"/>
                        <a:t>X(4)</a:t>
                      </a:r>
                      <a:endParaRPr lang="zh-TW" alt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63001"/>
                  </a:ext>
                </a:extLst>
              </a:tr>
              <a:tr h="42093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b="0" dirty="0" smtClean="0">
                          <a:solidFill>
                            <a:srgbClr val="FF0000"/>
                          </a:solidFill>
                        </a:rPr>
                        <a:t>AP-CODE</a:t>
                      </a:r>
                      <a:endParaRPr lang="zh-TW" altLang="en-US" sz="22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b="0" dirty="0" smtClean="0">
                          <a:solidFill>
                            <a:srgbClr val="FF0000"/>
                          </a:solidFill>
                        </a:rPr>
                        <a:t>X(1)</a:t>
                      </a:r>
                      <a:endParaRPr lang="zh-TW" altLang="en-US" sz="22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b="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zh-TW" altLang="en-US" sz="22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348009"/>
                  </a:ext>
                </a:extLst>
              </a:tr>
              <a:tr h="42093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b="0" dirty="0" smtClean="0"/>
                        <a:t>KEY-VALUE</a:t>
                      </a:r>
                      <a:endParaRPr lang="zh-TW" alt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200" b="0" dirty="0" smtClean="0"/>
                        <a:t>9(2)</a:t>
                      </a:r>
                      <a:endParaRPr lang="zh-TW" altLang="en-US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576393"/>
                  </a:ext>
                </a:extLst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38E4-1230-4132-A830-1BEC97A888D8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83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/>
          <a:lstStyle/>
          <a:p>
            <a:r>
              <a:rPr lang="en-US" altLang="zh-TW" sz="3600" dirty="0" smtClean="0"/>
              <a:t>TMP</a:t>
            </a:r>
            <a:r>
              <a:rPr lang="zh-TW" altLang="en-US" sz="3600" dirty="0" smtClean="0"/>
              <a:t>格式 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二</a:t>
            </a:r>
            <a:r>
              <a:rPr lang="en-US" altLang="zh-TW" sz="3600" dirty="0" smtClean="0"/>
              <a:t>)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r>
              <a:rPr lang="zh-TW" altLang="en-US" dirty="0" smtClean="0"/>
              <a:t>委託訊息格式</a:t>
            </a:r>
            <a:r>
              <a:rPr lang="en-US" altLang="zh-TW" dirty="0" smtClean="0"/>
              <a:t>HEADER</a:t>
            </a:r>
            <a:r>
              <a:rPr lang="zh-TW" altLang="en-US" dirty="0"/>
              <a:t>：</a:t>
            </a:r>
            <a:r>
              <a:rPr lang="en-US" altLang="zh-TW" dirty="0" smtClean="0"/>
              <a:t>SUBSYSTEM-NAME</a:t>
            </a:r>
            <a:r>
              <a:rPr lang="zh-TW" altLang="en-US" dirty="0" smtClean="0"/>
              <a:t>欄位</a:t>
            </a:r>
            <a:r>
              <a:rPr lang="zh-TW" altLang="en-US" dirty="0"/>
              <a:t>值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.137%"/>
                    </a:srgbClr>
                  </a:outerShdw>
                </a:effectLst>
              </a:rPr>
              <a:t>33</a:t>
            </a:r>
            <a:r>
              <a:rPr lang="zh-TW" altLang="en-US" dirty="0"/>
              <a:t>為</a:t>
            </a:r>
            <a:r>
              <a:rPr lang="zh-TW" altLang="en-US" dirty="0" smtClean="0"/>
              <a:t>盤中零股交易 </a:t>
            </a:r>
            <a:r>
              <a:rPr lang="en-US" altLang="zh-TW" dirty="0" smtClean="0"/>
              <a:t>(</a:t>
            </a:r>
            <a:r>
              <a:rPr lang="zh-TW" altLang="en-US" dirty="0" smtClean="0"/>
              <a:t>櫃買市場為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.137%"/>
                    </a:srgbClr>
                  </a:outerShdw>
                </a:effectLst>
              </a:rPr>
              <a:t>83</a:t>
            </a:r>
            <a:r>
              <a:rPr lang="en-US" altLang="zh-TW" dirty="0" smtClean="0"/>
              <a:t>)</a:t>
            </a:r>
          </a:p>
          <a:p>
            <a:pPr lvl="1"/>
            <a:endParaRPr lang="en-US" altLang="zh-TW" sz="3000" dirty="0"/>
          </a:p>
          <a:p>
            <a:endParaRPr lang="en-US" altLang="zh-TW" sz="3000" dirty="0" smtClean="0"/>
          </a:p>
          <a:p>
            <a:endParaRPr lang="en-US" altLang="zh-TW" sz="3000" dirty="0"/>
          </a:p>
          <a:p>
            <a:endParaRPr lang="en-US" altLang="zh-TW" sz="3000" dirty="0" smtClean="0"/>
          </a:p>
          <a:p>
            <a:endParaRPr lang="en-US" altLang="zh-TW" sz="3000" dirty="0"/>
          </a:p>
          <a:p>
            <a:pPr marL="0" indent="0">
              <a:buNone/>
            </a:pPr>
            <a:r>
              <a:rPr lang="zh-TW" altLang="en-US" sz="3000" dirty="0" smtClean="0"/>
              <a:t>  </a:t>
            </a:r>
            <a:endParaRPr lang="en-US" altLang="zh-TW" sz="3000" dirty="0" smtClean="0"/>
          </a:p>
          <a:p>
            <a:pPr marL="0" indent="0">
              <a:buNone/>
            </a:pPr>
            <a:r>
              <a:rPr lang="zh-TW" altLang="en-US" sz="2400" dirty="0" smtClean="0"/>
              <a:t>    註：集中市場盤</a:t>
            </a:r>
            <a:r>
              <a:rPr lang="zh-TW" altLang="en-US" sz="2400" dirty="0"/>
              <a:t>後零</a:t>
            </a:r>
            <a:r>
              <a:rPr lang="zh-TW" altLang="en-US" sz="2400" dirty="0" smtClean="0"/>
              <a:t>股交易</a:t>
            </a:r>
            <a:r>
              <a:rPr lang="en-US" altLang="zh-TW" sz="2400" dirty="0" smtClean="0"/>
              <a:t>SUBSYSTEM-NAME</a:t>
            </a:r>
            <a:r>
              <a:rPr lang="zh-TW" altLang="en-US" sz="2400" dirty="0" smtClean="0"/>
              <a:t>為</a:t>
            </a:r>
            <a:r>
              <a:rPr lang="en-US" altLang="zh-TW" sz="2400" dirty="0" smtClean="0"/>
              <a:t>40</a:t>
            </a:r>
          </a:p>
          <a:p>
            <a:pPr marL="0" indent="0"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         </a:t>
            </a:r>
            <a:r>
              <a:rPr lang="zh-TW" altLang="en-US" sz="2400" dirty="0" smtClean="0"/>
              <a:t> 櫃買市場盤後零股交易</a:t>
            </a:r>
            <a:r>
              <a:rPr lang="en-US" altLang="zh-TW" sz="2400" dirty="0" smtClean="0"/>
              <a:t>SUBSYSTEM-NAME</a:t>
            </a:r>
            <a:r>
              <a:rPr lang="zh-TW" altLang="en-US" sz="2400" dirty="0" smtClean="0"/>
              <a:t>為</a:t>
            </a:r>
            <a:r>
              <a:rPr lang="en-US" altLang="zh-TW" sz="2400" dirty="0" smtClean="0"/>
              <a:t>94</a:t>
            </a:r>
            <a:endParaRPr lang="zh-TW" altLang="en-US" sz="24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30464"/>
              </p:ext>
            </p:extLst>
          </p:nvPr>
        </p:nvGraphicFramePr>
        <p:xfrm>
          <a:off x="719572" y="2348880"/>
          <a:ext cx="7704856" cy="2743200"/>
        </p:xfrm>
        <a:graphic>
          <a:graphicData uri="http://purl.oclc.org/ooxml/drawingml/table">
            <a:tbl>
              <a:tblPr firstRow="1" bandRow="1">
                <a:tableStyleId>{5C22544A-7EE6-4342-B048-85BDC9FD1C3A}</a:tableStyleId>
              </a:tblPr>
              <a:tblGrid>
                <a:gridCol w="1491898">
                  <a:extLst>
                    <a:ext uri="{9D8B030D-6E8A-4147-A177-3AD203B41FA5}">
                      <a16:colId xmlns:a16="http://schemas.microsoft.com/office/drawing/2014/main" val="1046057918"/>
                    </a:ext>
                  </a:extLst>
                </a:gridCol>
                <a:gridCol w="2649644">
                  <a:extLst>
                    <a:ext uri="{9D8B030D-6E8A-4147-A177-3AD203B41FA5}">
                      <a16:colId xmlns:a16="http://schemas.microsoft.com/office/drawing/2014/main" val="630865693"/>
                    </a:ext>
                  </a:extLst>
                </a:gridCol>
                <a:gridCol w="1637100">
                  <a:extLst>
                    <a:ext uri="{9D8B030D-6E8A-4147-A177-3AD203B41FA5}">
                      <a16:colId xmlns:a16="http://schemas.microsoft.com/office/drawing/2014/main" val="873517377"/>
                    </a:ext>
                  </a:extLst>
                </a:gridCol>
                <a:gridCol w="1926214">
                  <a:extLst>
                    <a:ext uri="{9D8B030D-6E8A-4147-A177-3AD203B41FA5}">
                      <a16:colId xmlns:a16="http://schemas.microsoft.com/office/drawing/2014/main" val="521933491"/>
                    </a:ext>
                  </a:extLst>
                </a:gridCol>
              </a:tblGrid>
              <a:tr h="420933">
                <a:tc gridSpan="2">
                  <a:txBody>
                    <a:bodyPr/>
                    <a:lstStyle/>
                    <a:p>
                      <a:r>
                        <a:rPr lang="en-US" altLang="zh-TW" sz="2400" dirty="0" smtClean="0"/>
                        <a:t>FILED NAME</a:t>
                      </a:r>
                      <a:endParaRPr lang="zh-TW" alt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FORMAT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CONTENTS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835847"/>
                  </a:ext>
                </a:extLst>
              </a:tr>
              <a:tr h="420933">
                <a:tc rowSpan="5">
                  <a:txBody>
                    <a:bodyPr/>
                    <a:lstStyle/>
                    <a:p>
                      <a:r>
                        <a:rPr lang="en-US" altLang="zh-TW" sz="2400" dirty="0" smtClean="0"/>
                        <a:t>CONTROL</a:t>
                      </a:r>
                    </a:p>
                    <a:p>
                      <a:r>
                        <a:rPr lang="en-US" altLang="zh-TW" sz="2400" dirty="0" smtClean="0"/>
                        <a:t>HEADER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/>
                        <a:t>SUBSYSTEM-NAME</a:t>
                      </a:r>
                      <a:endParaRPr lang="zh-TW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/>
                        <a:t>9(2)</a:t>
                      </a:r>
                      <a:endParaRPr lang="zh-TW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zh-TW" alt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814964"/>
                  </a:ext>
                </a:extLst>
              </a:tr>
              <a:tr h="4209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0" i="0" dirty="0" smtClean="0"/>
                        <a:t>FUNCTION-CODE</a:t>
                      </a:r>
                      <a:endParaRPr lang="zh-TW" altLang="en-US" sz="2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/>
                        <a:t>9(2)</a:t>
                      </a:r>
                      <a:endParaRPr lang="zh-TW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785786"/>
                  </a:ext>
                </a:extLst>
              </a:tr>
              <a:tr h="4209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/>
                        <a:t>MESSAGE-TYPE</a:t>
                      </a:r>
                      <a:endParaRPr lang="zh-TW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/>
                        <a:t>9(2)</a:t>
                      </a:r>
                      <a:endParaRPr lang="zh-TW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/>
                        <a:t>00</a:t>
                      </a:r>
                      <a:endParaRPr lang="zh-TW" alt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149776"/>
                  </a:ext>
                </a:extLst>
              </a:tr>
              <a:tr h="42093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/>
                        <a:t>MESSAGE-TIME</a:t>
                      </a:r>
                      <a:endParaRPr lang="zh-TW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/>
                        <a:t>9(6)</a:t>
                      </a:r>
                      <a:endParaRPr lang="zh-TW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754314"/>
                  </a:ext>
                </a:extLst>
              </a:tr>
              <a:tr h="42093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/>
                        <a:t>STATUS-CODE</a:t>
                      </a:r>
                      <a:endParaRPr lang="zh-TW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/>
                        <a:t>9(2)</a:t>
                      </a:r>
                      <a:endParaRPr lang="zh-TW" alt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0" dirty="0" smtClean="0"/>
                        <a:t>00</a:t>
                      </a:r>
                      <a:endParaRPr lang="zh-TW" alt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488269"/>
                  </a:ext>
                </a:extLst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38E4-1230-4132-A830-1BEC97A888D8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842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/>
          <a:lstStyle/>
          <a:p>
            <a:r>
              <a:rPr lang="en-US" altLang="zh-TW" sz="3600" dirty="0" smtClean="0"/>
              <a:t>FIX</a:t>
            </a:r>
            <a:r>
              <a:rPr lang="zh-TW" altLang="en-US" sz="3600" dirty="0" smtClean="0"/>
              <a:t>格式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zh-TW" altLang="en-US" dirty="0" smtClean="0"/>
              <a:t>標準格式表頭</a:t>
            </a:r>
            <a:r>
              <a:rPr lang="en-US" altLang="zh-TW" dirty="0" smtClean="0"/>
              <a:t>(</a:t>
            </a:r>
            <a:r>
              <a:rPr lang="en-US" altLang="zh-TW" dirty="0"/>
              <a:t>Standard </a:t>
            </a:r>
            <a:r>
              <a:rPr lang="en-US" altLang="zh-TW" dirty="0" smtClean="0"/>
              <a:t>Header):Tag 57</a:t>
            </a:r>
            <a:r>
              <a:rPr lang="zh-TW" altLang="en-US" dirty="0" smtClean="0"/>
              <a:t>欄位值 </a:t>
            </a:r>
            <a:r>
              <a:rPr lang="en-US" altLang="zh-TW" dirty="0" smtClean="0"/>
              <a:t>“C”</a:t>
            </a:r>
            <a:r>
              <a:rPr lang="zh-TW" altLang="en-US" dirty="0" smtClean="0"/>
              <a:t>為盤中零股交易子系統</a:t>
            </a:r>
            <a:endParaRPr lang="en-US" altLang="zh-TW" dirty="0"/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836256"/>
              </p:ext>
            </p:extLst>
          </p:nvPr>
        </p:nvGraphicFramePr>
        <p:xfrm>
          <a:off x="899591" y="2708920"/>
          <a:ext cx="7272809" cy="2743200"/>
        </p:xfrm>
        <a:graphic>
          <a:graphicData uri="http://purl.oclc.org/ooxml/drawingml/table">
            <a:tbl>
              <a:tblPr firstRow="1" bandRow="1">
                <a:tableStyleId>{5C22544A-7EE6-4342-B048-85BDC9FD1C3A}</a:tableStyleId>
              </a:tblPr>
              <a:tblGrid>
                <a:gridCol w="1136377">
                  <a:extLst>
                    <a:ext uri="{9D8B030D-6E8A-4147-A177-3AD203B41FA5}">
                      <a16:colId xmlns:a16="http://schemas.microsoft.com/office/drawing/2014/main" val="1971238759"/>
                    </a:ext>
                  </a:extLst>
                </a:gridCol>
                <a:gridCol w="1969719">
                  <a:extLst>
                    <a:ext uri="{9D8B030D-6E8A-4147-A177-3AD203B41FA5}">
                      <a16:colId xmlns:a16="http://schemas.microsoft.com/office/drawing/2014/main" val="2972242352"/>
                    </a:ext>
                  </a:extLst>
                </a:gridCol>
                <a:gridCol w="1358401">
                  <a:extLst>
                    <a:ext uri="{9D8B030D-6E8A-4147-A177-3AD203B41FA5}">
                      <a16:colId xmlns:a16="http://schemas.microsoft.com/office/drawing/2014/main" val="246852324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26486976"/>
                    </a:ext>
                  </a:extLst>
                </a:gridCol>
              </a:tblGrid>
              <a:tr h="679379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Field ID (Tag)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Field Name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Data Type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Description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073869"/>
                  </a:ext>
                </a:extLst>
              </a:tr>
              <a:tr h="1552869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57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err="1" smtClean="0"/>
                        <a:t>TargetSubID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String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交易盤別</a:t>
                      </a:r>
                      <a:endParaRPr lang="en-US" altLang="zh-TW" sz="2400" dirty="0" smtClean="0"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2400" dirty="0" smtClean="0">
                          <a:latin typeface="+mn-lt"/>
                          <a:ea typeface="標楷體" panose="03000509000000000000" pitchFamily="65" charset="-120"/>
                        </a:rPr>
                        <a:t>“0”</a:t>
                      </a:r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普通交易</a:t>
                      </a:r>
                      <a:endParaRPr lang="en-US" altLang="zh-TW" sz="2400" dirty="0" smtClean="0"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2400" dirty="0" smtClean="0">
                          <a:latin typeface="+mn-lt"/>
                          <a:ea typeface="標楷體" panose="03000509000000000000" pitchFamily="65" charset="-120"/>
                        </a:rPr>
                        <a:t>“2”</a:t>
                      </a: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盤後</a:t>
                      </a:r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零股</a:t>
                      </a:r>
                      <a:endParaRPr lang="en-US" altLang="zh-TW" sz="2400" dirty="0" smtClean="0"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2400" dirty="0" smtClean="0">
                          <a:latin typeface="+mn-lt"/>
                          <a:ea typeface="標楷體" panose="03000509000000000000" pitchFamily="65" charset="-120"/>
                        </a:rPr>
                        <a:t>“7”</a:t>
                      </a:r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盤後定價</a:t>
                      </a:r>
                      <a:endParaRPr lang="en-US" altLang="zh-TW" sz="2400" dirty="0" smtClean="0"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2400" dirty="0" smtClean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“C”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盤中零股</a:t>
                      </a:r>
                      <a:endParaRPr lang="zh-TW" altLang="en-US" sz="2400" dirty="0">
                        <a:solidFill>
                          <a:srgbClr val="FF0000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972778"/>
                  </a:ext>
                </a:extLst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38E4-1230-4132-A830-1BEC97A888D8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614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864" y="116632"/>
            <a:ext cx="8229600" cy="706090"/>
          </a:xfrm>
        </p:spPr>
        <p:txBody>
          <a:bodyPr/>
          <a:lstStyle/>
          <a:p>
            <a:r>
              <a:rPr lang="zh-TW" altLang="en-US" sz="3600" dirty="0" smtClean="0"/>
              <a:t>委託訊息格式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33256"/>
          </a:xfrm>
        </p:spPr>
        <p:txBody>
          <a:bodyPr/>
          <a:lstStyle/>
          <a:p>
            <a:r>
              <a:rPr lang="zh-TW" altLang="en-US" sz="2800" dirty="0" smtClean="0"/>
              <a:t>盤中零股與盤</a:t>
            </a:r>
            <a:r>
              <a:rPr lang="zh-TW" altLang="en-US" sz="2800" dirty="0"/>
              <a:t>後零</a:t>
            </a:r>
            <a:r>
              <a:rPr lang="zh-TW" altLang="en-US" sz="2800" dirty="0" smtClean="0"/>
              <a:t>股之委託訊息格式相同</a:t>
            </a:r>
            <a:endParaRPr lang="zh-TW" altLang="en-US" sz="28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438849"/>
              </p:ext>
            </p:extLst>
          </p:nvPr>
        </p:nvGraphicFramePr>
        <p:xfrm>
          <a:off x="755576" y="1556792"/>
          <a:ext cx="7272809" cy="5120640"/>
        </p:xfrm>
        <a:graphic>
          <a:graphicData uri="http://purl.oclc.org/ooxml/drawingml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89517317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331291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70325610"/>
                    </a:ext>
                  </a:extLst>
                </a:gridCol>
                <a:gridCol w="2088233">
                  <a:extLst>
                    <a:ext uri="{9D8B030D-6E8A-4147-A177-3AD203B41FA5}">
                      <a16:colId xmlns:a16="http://schemas.microsoft.com/office/drawing/2014/main" val="3599908100"/>
                    </a:ext>
                  </a:extLst>
                </a:gridCol>
              </a:tblGrid>
              <a:tr h="3497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+mn-lt"/>
                          <a:ea typeface="標楷體" pitchFamily="65" charset="-120"/>
                        </a:rPr>
                        <a:t>欄位名稱</a:t>
                      </a:r>
                      <a:endParaRPr lang="zh-TW" altLang="en-US" sz="1800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+mn-lt"/>
                          <a:ea typeface="標楷體" pitchFamily="65" charset="-120"/>
                        </a:rPr>
                        <a:t>長度</a:t>
                      </a:r>
                      <a:endParaRPr lang="zh-TW" altLang="en-US" sz="1800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+mn-lt"/>
                          <a:ea typeface="標楷體" pitchFamily="65" charset="-120"/>
                        </a:rPr>
                        <a:t>中文說明</a:t>
                      </a:r>
                      <a:endParaRPr lang="zh-TW" altLang="en-US" sz="1800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814906"/>
                  </a:ext>
                </a:extLst>
              </a:tr>
              <a:tr h="349753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+mn-lt"/>
                          <a:ea typeface="標楷體" pitchFamily="65" charset="-120"/>
                        </a:rPr>
                        <a:t>BROKER-ID</a:t>
                      </a:r>
                      <a:endParaRPr lang="zh-TW" altLang="en-US" sz="1800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+mn-lt"/>
                          <a:ea typeface="標楷體" pitchFamily="65" charset="-120"/>
                        </a:rPr>
                        <a:t>X(4)</a:t>
                      </a:r>
                      <a:endParaRPr lang="zh-TW" altLang="en-US" sz="1800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+mn-lt"/>
                          <a:ea typeface="標楷體" pitchFamily="65" charset="-120"/>
                        </a:rPr>
                        <a:t>證券商代號</a:t>
                      </a:r>
                      <a:endParaRPr lang="zh-TW" altLang="en-US" sz="1800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862268"/>
                  </a:ext>
                </a:extLst>
              </a:tr>
              <a:tr h="349753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+mn-lt"/>
                          <a:ea typeface="標楷體" pitchFamily="65" charset="-120"/>
                        </a:rPr>
                        <a:t>PVC-ID</a:t>
                      </a:r>
                      <a:endParaRPr lang="zh-TW" altLang="en-US" sz="1800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+mn-lt"/>
                          <a:ea typeface="標楷體" pitchFamily="65" charset="-120"/>
                        </a:rPr>
                        <a:t>X(2)</a:t>
                      </a:r>
                      <a:endParaRPr lang="zh-TW" altLang="en-US" sz="1800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+mn-lt"/>
                          <a:ea typeface="標楷體" pitchFamily="65" charset="-120"/>
                        </a:rPr>
                        <a:t>連線</a:t>
                      </a:r>
                      <a:r>
                        <a:rPr lang="en-US" altLang="zh-TW" sz="1800" dirty="0" smtClean="0">
                          <a:latin typeface="+mn-lt"/>
                          <a:ea typeface="標楷體" pitchFamily="65" charset="-120"/>
                        </a:rPr>
                        <a:t>ID</a:t>
                      </a:r>
                      <a:endParaRPr lang="zh-TW" altLang="en-US" sz="1800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431487"/>
                  </a:ext>
                </a:extLst>
              </a:tr>
              <a:tr h="349753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+mn-lt"/>
                          <a:ea typeface="標楷體" pitchFamily="65" charset="-120"/>
                        </a:rPr>
                        <a:t>ORDER-NO</a:t>
                      </a:r>
                      <a:endParaRPr lang="zh-TW" altLang="en-US" sz="1800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+mn-lt"/>
                          <a:ea typeface="標楷體" pitchFamily="65" charset="-120"/>
                        </a:rPr>
                        <a:t>X(5)</a:t>
                      </a:r>
                      <a:endParaRPr lang="zh-TW" altLang="en-US" sz="1800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+mn-lt"/>
                          <a:ea typeface="標楷體" pitchFamily="65" charset="-120"/>
                        </a:rPr>
                        <a:t>委託書編號</a:t>
                      </a:r>
                      <a:endParaRPr lang="zh-TW" altLang="en-US" sz="1800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206705"/>
                  </a:ext>
                </a:extLst>
              </a:tr>
              <a:tr h="349753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+mn-lt"/>
                          <a:ea typeface="標楷體" pitchFamily="65" charset="-120"/>
                        </a:rPr>
                        <a:t>IVACNO</a:t>
                      </a:r>
                      <a:endParaRPr lang="zh-TW" altLang="en-US" sz="1800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+mn-lt"/>
                          <a:ea typeface="標楷體" pitchFamily="65" charset="-120"/>
                        </a:rPr>
                        <a:t>X(7)</a:t>
                      </a:r>
                      <a:endParaRPr lang="zh-TW" altLang="en-US" sz="1800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+mn-lt"/>
                          <a:ea typeface="標楷體" pitchFamily="65" charset="-120"/>
                        </a:rPr>
                        <a:t>投資人帳號</a:t>
                      </a:r>
                      <a:endParaRPr lang="zh-TW" altLang="en-US" sz="1800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774227"/>
                  </a:ext>
                </a:extLst>
              </a:tr>
              <a:tr h="349753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+mn-lt"/>
                          <a:ea typeface="標楷體" pitchFamily="65" charset="-120"/>
                        </a:rPr>
                        <a:t>IVACNO-FLAG</a:t>
                      </a:r>
                      <a:endParaRPr lang="zh-TW" altLang="en-US" sz="1800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+mn-lt"/>
                          <a:ea typeface="標楷體" pitchFamily="65" charset="-120"/>
                        </a:rPr>
                        <a:t>X(1)</a:t>
                      </a:r>
                      <a:endParaRPr lang="zh-TW" altLang="en-US" sz="1800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+mn-lt"/>
                          <a:ea typeface="標楷體" pitchFamily="65" charset="-120"/>
                        </a:rPr>
                        <a:t>投資人下單類別</a:t>
                      </a:r>
                      <a:endParaRPr lang="zh-TW" altLang="en-US" sz="1800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497204"/>
                  </a:ext>
                </a:extLst>
              </a:tr>
              <a:tr h="349753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+mn-lt"/>
                          <a:ea typeface="標楷體" pitchFamily="65" charset="-120"/>
                        </a:rPr>
                        <a:t>STOCK-NO</a:t>
                      </a:r>
                      <a:endParaRPr lang="zh-TW" altLang="en-US" sz="1800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+mn-lt"/>
                          <a:ea typeface="標楷體" pitchFamily="65" charset="-120"/>
                        </a:rPr>
                        <a:t>X(6)</a:t>
                      </a:r>
                      <a:endParaRPr lang="zh-TW" altLang="en-US" sz="1800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+mn-lt"/>
                          <a:ea typeface="標楷體" pitchFamily="65" charset="-120"/>
                        </a:rPr>
                        <a:t>證券代號</a:t>
                      </a:r>
                      <a:endParaRPr lang="zh-TW" altLang="en-US" sz="1800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776008"/>
                  </a:ext>
                </a:extLst>
              </a:tr>
              <a:tr h="349753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</a:rPr>
                        <a:t>PRICE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+mn-lt"/>
                          <a:ea typeface="標楷體" pitchFamily="65" charset="-120"/>
                        </a:rPr>
                        <a:t>9(5)V9(4)</a:t>
                      </a:r>
                      <a:endParaRPr lang="zh-TW" altLang="en-US" sz="1800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+mn-lt"/>
                          <a:ea typeface="標楷體" pitchFamily="65" charset="-120"/>
                        </a:rPr>
                        <a:t>委託價格</a:t>
                      </a:r>
                      <a:endParaRPr lang="zh-TW" altLang="en-US" sz="1800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548909"/>
                  </a:ext>
                </a:extLst>
              </a:tr>
              <a:tr h="349753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</a:rPr>
                        <a:t>QUANTITY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+mn-lt"/>
                          <a:ea typeface="標楷體" pitchFamily="65" charset="-120"/>
                        </a:rPr>
                        <a:t>9(6)</a:t>
                      </a:r>
                      <a:endParaRPr lang="zh-TW" altLang="en-US" sz="1800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+mn-lt"/>
                          <a:ea typeface="標楷體" pitchFamily="65" charset="-120"/>
                        </a:rPr>
                        <a:t>委託數量</a:t>
                      </a:r>
                      <a:endParaRPr lang="zh-TW" altLang="en-US" sz="1800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875896"/>
                  </a:ext>
                </a:extLst>
              </a:tr>
              <a:tr h="349753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+mn-lt"/>
                          <a:ea typeface="標楷體" pitchFamily="65" charset="-120"/>
                        </a:rPr>
                        <a:t>BUY-SELL-CODE</a:t>
                      </a:r>
                      <a:endParaRPr lang="zh-TW" altLang="en-US" sz="1800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+mn-lt"/>
                          <a:ea typeface="標楷體" pitchFamily="65" charset="-120"/>
                        </a:rPr>
                        <a:t>X(1)</a:t>
                      </a:r>
                      <a:endParaRPr lang="zh-TW" altLang="en-US" sz="1800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+mn-lt"/>
                          <a:ea typeface="標楷體" pitchFamily="65" charset="-120"/>
                        </a:rPr>
                        <a:t>買賣別</a:t>
                      </a:r>
                      <a:endParaRPr lang="zh-TW" altLang="en-US" sz="1800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384489"/>
                  </a:ext>
                </a:extLst>
              </a:tr>
              <a:tr h="349753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+mn-lt"/>
                          <a:ea typeface="標楷體" pitchFamily="65" charset="-120"/>
                        </a:rPr>
                        <a:t>EXCHANGE-CODE</a:t>
                      </a:r>
                      <a:endParaRPr lang="zh-TW" altLang="en-US" sz="1800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+mn-lt"/>
                          <a:ea typeface="標楷體" pitchFamily="65" charset="-120"/>
                        </a:rPr>
                        <a:t>9(1)</a:t>
                      </a:r>
                      <a:endParaRPr lang="zh-TW" altLang="en-US" sz="1800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+mn-lt"/>
                          <a:ea typeface="標楷體" pitchFamily="65" charset="-120"/>
                        </a:rPr>
                        <a:t>交易種類</a:t>
                      </a:r>
                      <a:endParaRPr lang="zh-TW" altLang="en-US" sz="1800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零股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:2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318382"/>
                  </a:ext>
                </a:extLst>
              </a:tr>
              <a:tr h="349753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+mn-lt"/>
                          <a:ea typeface="標楷體" pitchFamily="65" charset="-120"/>
                        </a:rPr>
                        <a:t>ORDER-TYPE</a:t>
                      </a:r>
                      <a:endParaRPr lang="zh-TW" altLang="en-US" sz="1800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+mn-lt"/>
                          <a:ea typeface="標楷體" pitchFamily="65" charset="-120"/>
                        </a:rPr>
                        <a:t>X(1)</a:t>
                      </a:r>
                      <a:endParaRPr lang="zh-TW" altLang="en-US" sz="1800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+mn-lt"/>
                          <a:ea typeface="標楷體" pitchFamily="65" charset="-120"/>
                        </a:rPr>
                        <a:t>委託種類</a:t>
                      </a:r>
                      <a:endParaRPr lang="zh-TW" altLang="en-US" sz="1800" dirty="0"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現股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:0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775590"/>
                  </a:ext>
                </a:extLst>
              </a:tr>
              <a:tr h="349753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</a:rPr>
                        <a:t>PRICE-TYPE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</a:rPr>
                        <a:t>X(1)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</a:rPr>
                        <a:t>價格委託種類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限價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:2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025316"/>
                  </a:ext>
                </a:extLst>
              </a:tr>
              <a:tr h="349753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</a:rPr>
                        <a:t>TIME-IN-FORCE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</a:rPr>
                        <a:t>X(1)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</a:rPr>
                        <a:t>委託時間有效期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ROD:0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053732"/>
                  </a:ext>
                </a:extLst>
              </a:tr>
            </a:tbl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38E4-1230-4132-A830-1BEC97A888D8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0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3488" y="116632"/>
            <a:ext cx="8229600" cy="706090"/>
          </a:xfrm>
        </p:spPr>
        <p:txBody>
          <a:bodyPr/>
          <a:lstStyle/>
          <a:p>
            <a:r>
              <a:rPr lang="zh-TW" altLang="zh-TW" sz="3600" dirty="0"/>
              <a:t>盤中零</a:t>
            </a:r>
            <a:r>
              <a:rPr lang="zh-TW" altLang="zh-TW" sz="3600" dirty="0" smtClean="0"/>
              <a:t>股</a:t>
            </a:r>
            <a:r>
              <a:rPr lang="zh-TW" altLang="en-US" sz="3600" dirty="0" smtClean="0"/>
              <a:t>資料檔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5800" y="1124744"/>
            <a:ext cx="8784976" cy="5112568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 smtClean="0"/>
              <a:t>新增檔案傳輸</a:t>
            </a:r>
            <a:endParaRPr lang="en-US" altLang="zh-TW" sz="2800" dirty="0" smtClean="0"/>
          </a:p>
          <a:p>
            <a:r>
              <a:rPr lang="en-US" altLang="zh-TW" sz="2800" dirty="0" smtClean="0"/>
              <a:t>O60</a:t>
            </a:r>
            <a:r>
              <a:rPr lang="zh-TW" altLang="en-US" sz="2800" dirty="0" smtClean="0"/>
              <a:t>：「</a:t>
            </a:r>
            <a:r>
              <a:rPr lang="zh-TW" altLang="zh-TW" sz="2800" dirty="0"/>
              <a:t>盤中零股價格資料檔</a:t>
            </a:r>
            <a:r>
              <a:rPr lang="zh-TW" altLang="en-US" sz="2800" dirty="0" smtClean="0"/>
              <a:t>」</a:t>
            </a:r>
            <a:endParaRPr lang="en-US" altLang="zh-TW" sz="2800" dirty="0" smtClean="0"/>
          </a:p>
          <a:p>
            <a:pPr marL="447675">
              <a:buFont typeface="Wingdings" panose="05000000000000000000" pitchFamily="2" charset="2"/>
              <a:buChar char="Ø"/>
            </a:pPr>
            <a:r>
              <a:rPr lang="zh-TW" altLang="zh-TW" sz="2600" dirty="0"/>
              <a:t>為盤中零股可交易</a:t>
            </a:r>
            <a:r>
              <a:rPr lang="zh-TW" altLang="en-US" sz="2600" dirty="0"/>
              <a:t>之</a:t>
            </a:r>
            <a:r>
              <a:rPr lang="zh-TW" altLang="zh-TW" sz="2600" dirty="0"/>
              <a:t>證券價格資料檔</a:t>
            </a:r>
            <a:r>
              <a:rPr lang="zh-TW" altLang="en-US" sz="2600" dirty="0"/>
              <a:t>，公告開盤參考價、漲跌停價、可零股當沖註記</a:t>
            </a:r>
            <a:endParaRPr lang="en-US" altLang="zh-TW" sz="2600" dirty="0"/>
          </a:p>
          <a:p>
            <a:pPr marL="447675">
              <a:buFont typeface="Wingdings" panose="05000000000000000000" pitchFamily="2" charset="2"/>
              <a:buChar char="Ø"/>
            </a:pPr>
            <a:r>
              <a:rPr lang="zh-TW" altLang="en-US" sz="2600" dirty="0" smtClean="0"/>
              <a:t>開盤前傳送</a:t>
            </a:r>
            <a:r>
              <a:rPr lang="en-US" altLang="zh-TW" sz="2600" dirty="0" smtClean="0"/>
              <a:t>(</a:t>
            </a:r>
            <a:r>
              <a:rPr kumimoji="1" lang="zh-TW" altLang="zh-TW" sz="2600" dirty="0" smtClean="0">
                <a:solidFill>
                  <a:prstClr val="black"/>
                </a:solidFill>
              </a:rPr>
              <a:t>約</a:t>
            </a:r>
            <a:r>
              <a:rPr kumimoji="1" lang="en-US" altLang="zh-TW" sz="2600" dirty="0" smtClean="0">
                <a:solidFill>
                  <a:prstClr val="black"/>
                </a:solidFill>
              </a:rPr>
              <a:t>08</a:t>
            </a:r>
            <a:r>
              <a:rPr kumimoji="1" lang="zh-TW" altLang="en-US" sz="2600" dirty="0" smtClean="0">
                <a:solidFill>
                  <a:prstClr val="black"/>
                </a:solidFill>
              </a:rPr>
              <a:t>：</a:t>
            </a:r>
            <a:r>
              <a:rPr kumimoji="1" lang="en-US" altLang="zh-TW" sz="2600" dirty="0" smtClean="0">
                <a:solidFill>
                  <a:prstClr val="black"/>
                </a:solidFill>
              </a:rPr>
              <a:t>00)</a:t>
            </a:r>
            <a:r>
              <a:rPr lang="zh-TW" altLang="en-US" sz="2600" dirty="0" smtClean="0"/>
              <a:t>，</a:t>
            </a:r>
            <a:r>
              <a:rPr lang="en-US" altLang="zh-TW" sz="2600" dirty="0" smtClean="0"/>
              <a:t>13</a:t>
            </a:r>
            <a:r>
              <a:rPr lang="zh-TW" altLang="zh-TW" sz="2600" dirty="0"/>
              <a:t>：</a:t>
            </a:r>
            <a:r>
              <a:rPr lang="en-US" altLang="zh-TW" sz="2600" dirty="0" smtClean="0"/>
              <a:t>30</a:t>
            </a:r>
            <a:r>
              <a:rPr lang="zh-TW" altLang="en-US" sz="2600" dirty="0" smtClean="0"/>
              <a:t>前</a:t>
            </a:r>
            <a:r>
              <a:rPr lang="zh-TW" altLang="zh-TW" sz="2600" dirty="0" smtClean="0"/>
              <a:t>證券商可自行</a:t>
            </a:r>
            <a:r>
              <a:rPr lang="zh-TW" altLang="en-US" sz="2600" dirty="0" smtClean="0"/>
              <a:t>下載</a:t>
            </a:r>
            <a:endParaRPr lang="en-US" altLang="zh-TW" sz="2600" dirty="0"/>
          </a:p>
          <a:p>
            <a:r>
              <a:rPr lang="en-US" altLang="zh-TW" sz="2800" dirty="0" smtClean="0"/>
              <a:t>O70</a:t>
            </a:r>
            <a:r>
              <a:rPr lang="zh-TW" altLang="en-US" sz="2800" dirty="0" smtClean="0"/>
              <a:t>：「</a:t>
            </a:r>
            <a:r>
              <a:rPr lang="zh-TW" altLang="zh-TW" sz="2800" dirty="0"/>
              <a:t>盤中零股當日成交量值</a:t>
            </a:r>
            <a:r>
              <a:rPr lang="zh-TW" altLang="en-US" sz="2800" dirty="0"/>
              <a:t>檔</a:t>
            </a:r>
            <a:r>
              <a:rPr lang="zh-TW" altLang="en-US" sz="2800" dirty="0" smtClean="0"/>
              <a:t>」</a:t>
            </a:r>
            <a:endParaRPr lang="en-US" altLang="zh-TW" sz="2800" dirty="0" smtClean="0"/>
          </a:p>
          <a:p>
            <a:pPr marL="447675">
              <a:buFont typeface="Wingdings" panose="05000000000000000000" pitchFamily="2" charset="2"/>
              <a:buChar char="Ø"/>
            </a:pPr>
            <a:r>
              <a:rPr lang="zh-TW" altLang="en-US" sz="2600" dirty="0"/>
              <a:t>為盤中零股可交易之證券當日累計成交筆數、金額、股數，當日最高與最低成交價，最後一盤撮合之成交價及最佳一檔買賣價量</a:t>
            </a:r>
            <a:endParaRPr lang="en-US" altLang="zh-TW" sz="2600" dirty="0"/>
          </a:p>
          <a:p>
            <a:pPr marL="447675">
              <a:buFont typeface="Wingdings" panose="05000000000000000000" pitchFamily="2" charset="2"/>
              <a:buChar char="Ø"/>
            </a:pPr>
            <a:r>
              <a:rPr lang="zh-TW" altLang="en-US" sz="2600" dirty="0" smtClean="0"/>
              <a:t>收盤後</a:t>
            </a:r>
            <a:r>
              <a:rPr lang="zh-TW" altLang="en-US" sz="2600" dirty="0"/>
              <a:t>傳送</a:t>
            </a:r>
            <a:r>
              <a:rPr lang="en-US" altLang="zh-TW" sz="2600" dirty="0" smtClean="0"/>
              <a:t>(</a:t>
            </a:r>
            <a:r>
              <a:rPr lang="zh-TW" altLang="zh-TW" sz="2600" dirty="0" smtClean="0"/>
              <a:t>約</a:t>
            </a:r>
            <a:r>
              <a:rPr lang="en-US" altLang="zh-TW" sz="2600" dirty="0"/>
              <a:t>13</a:t>
            </a:r>
            <a:r>
              <a:rPr lang="zh-TW" altLang="zh-TW" sz="2600" dirty="0"/>
              <a:t>：</a:t>
            </a:r>
            <a:r>
              <a:rPr lang="en-US" altLang="zh-TW" sz="2600" dirty="0" smtClean="0"/>
              <a:t>30)</a:t>
            </a:r>
            <a:r>
              <a:rPr lang="zh-TW" altLang="en-US" sz="2600" dirty="0" smtClean="0"/>
              <a:t>，</a:t>
            </a:r>
            <a:r>
              <a:rPr lang="en-US" altLang="zh-TW" sz="2600" dirty="0" smtClean="0"/>
              <a:t>17</a:t>
            </a:r>
            <a:r>
              <a:rPr lang="zh-TW" altLang="zh-TW" sz="2600" dirty="0" smtClean="0"/>
              <a:t>：</a:t>
            </a:r>
            <a:r>
              <a:rPr lang="en-US" altLang="zh-TW" sz="2600" dirty="0" smtClean="0"/>
              <a:t>00</a:t>
            </a:r>
            <a:r>
              <a:rPr lang="zh-TW" altLang="en-US" sz="2600" dirty="0" smtClean="0"/>
              <a:t>前</a:t>
            </a:r>
            <a:r>
              <a:rPr lang="zh-TW" altLang="zh-TW" sz="2600" dirty="0" smtClean="0"/>
              <a:t>證券商</a:t>
            </a:r>
            <a:r>
              <a:rPr lang="zh-TW" altLang="zh-TW" sz="2600" dirty="0"/>
              <a:t>可自行</a:t>
            </a:r>
            <a:r>
              <a:rPr lang="zh-TW" altLang="en-US" sz="2600" dirty="0"/>
              <a:t>下載</a:t>
            </a:r>
            <a:endParaRPr lang="en-US" altLang="zh-TW" sz="2600" dirty="0"/>
          </a:p>
          <a:p>
            <a:pPr marL="630238">
              <a:buFont typeface="Wingdings" panose="05000000000000000000" pitchFamily="2" charset="2"/>
              <a:buChar char="Ø"/>
            </a:pPr>
            <a:endParaRPr lang="en-US" altLang="zh-TW" sz="28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38E4-1230-4132-A830-1BEC97A888D8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738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pPr lvl="0"/>
            <a:r>
              <a:rPr lang="zh-TW" altLang="en-US" sz="3600" dirty="0">
                <a:latin typeface="標楷體" panose="03000509000000000000" pitchFamily="65" charset="-120"/>
              </a:rPr>
              <a:t>行情資訊系統格式</a:t>
            </a:r>
            <a:endParaRPr lang="en-US" altLang="zh-TW" sz="3600" dirty="0">
              <a:latin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472608"/>
          </a:xfrm>
        </p:spPr>
        <p:txBody>
          <a:bodyPr/>
          <a:lstStyle/>
          <a:p>
            <a:pPr marL="0" lvl="0" indent="0">
              <a:buNone/>
            </a:pPr>
            <a:r>
              <a:rPr lang="zh-TW" altLang="en-US" sz="2800" dirty="0" smtClean="0"/>
              <a:t>新增行情傳輸格式</a:t>
            </a:r>
            <a:endParaRPr lang="en-US" altLang="zh-TW" sz="2800" dirty="0" smtClean="0"/>
          </a:p>
          <a:p>
            <a:pPr lvl="0"/>
            <a:r>
              <a:rPr lang="zh-TW" altLang="en-US" sz="2800" dirty="0" smtClean="0"/>
              <a:t>格式</a:t>
            </a:r>
            <a:r>
              <a:rPr lang="zh-TW" altLang="en-US" sz="2800" dirty="0"/>
              <a:t>二十二：盤中零股交易個股</a:t>
            </a:r>
            <a:r>
              <a:rPr lang="zh-TW" altLang="en-US" sz="2800" dirty="0" smtClean="0"/>
              <a:t>基本資料</a:t>
            </a:r>
            <a:endParaRPr lang="en-US" altLang="zh-TW" sz="2800" dirty="0" smtClean="0"/>
          </a:p>
          <a:p>
            <a:pPr marL="630238">
              <a:buFont typeface="Wingdings" panose="05000000000000000000" pitchFamily="2" charset="2"/>
              <a:buChar char="Ø"/>
            </a:pPr>
            <a:r>
              <a:rPr kumimoji="1" lang="zh-TW" altLang="en-US" sz="2600" dirty="0">
                <a:solidFill>
                  <a:prstClr val="black"/>
                </a:solidFill>
              </a:rPr>
              <a:t>開盤前</a:t>
            </a:r>
            <a:r>
              <a:rPr kumimoji="1" lang="zh-TW" altLang="zh-TW" sz="2600" dirty="0">
                <a:solidFill>
                  <a:prstClr val="black"/>
                </a:solidFill>
              </a:rPr>
              <a:t>（約</a:t>
            </a:r>
            <a:r>
              <a:rPr kumimoji="1" lang="en-US" altLang="zh-TW" sz="2600" dirty="0">
                <a:solidFill>
                  <a:prstClr val="black"/>
                </a:solidFill>
              </a:rPr>
              <a:t>07:40</a:t>
            </a:r>
            <a:r>
              <a:rPr kumimoji="1" lang="zh-TW" altLang="zh-TW" sz="2600" dirty="0">
                <a:solidFill>
                  <a:prstClr val="black"/>
                </a:solidFill>
              </a:rPr>
              <a:t>～</a:t>
            </a:r>
            <a:r>
              <a:rPr kumimoji="1" lang="en-US" altLang="zh-TW" sz="2600" dirty="0">
                <a:solidFill>
                  <a:prstClr val="black"/>
                </a:solidFill>
              </a:rPr>
              <a:t>08:40</a:t>
            </a:r>
            <a:r>
              <a:rPr kumimoji="1" lang="zh-TW" altLang="zh-TW" sz="2600" dirty="0" smtClean="0">
                <a:solidFill>
                  <a:prstClr val="black"/>
                </a:solidFill>
              </a:rPr>
              <a:t>）</a:t>
            </a:r>
            <a:r>
              <a:rPr kumimoji="1" lang="zh-TW" altLang="en-US" sz="2600" dirty="0" smtClean="0">
                <a:solidFill>
                  <a:prstClr val="black"/>
                </a:solidFill>
              </a:rPr>
              <a:t>每</a:t>
            </a:r>
            <a:r>
              <a:rPr kumimoji="1" lang="en-US" altLang="zh-TW" sz="2600" dirty="0">
                <a:solidFill>
                  <a:prstClr val="black"/>
                </a:solidFill>
              </a:rPr>
              <a:t>1</a:t>
            </a:r>
            <a:r>
              <a:rPr kumimoji="1" lang="zh-TW" altLang="en-US" sz="2600" dirty="0">
                <a:solidFill>
                  <a:prstClr val="black"/>
                </a:solidFill>
              </a:rPr>
              <a:t>分鐘傳送</a:t>
            </a:r>
            <a:r>
              <a:rPr kumimoji="1" lang="zh-TW" altLang="en-US" sz="2600" dirty="0" smtClean="0">
                <a:solidFill>
                  <a:prstClr val="black"/>
                </a:solidFill>
              </a:rPr>
              <a:t>一次</a:t>
            </a:r>
            <a:endParaRPr kumimoji="1" lang="en-US" altLang="zh-TW" sz="2600" dirty="0" smtClean="0">
              <a:solidFill>
                <a:prstClr val="black"/>
              </a:solidFill>
            </a:endParaRPr>
          </a:p>
          <a:p>
            <a:pPr marL="630238">
              <a:buFont typeface="Wingdings" panose="05000000000000000000" pitchFamily="2" charset="2"/>
              <a:buChar char="Ø"/>
            </a:pPr>
            <a:r>
              <a:rPr lang="zh-TW" altLang="en-US" sz="2600" dirty="0"/>
              <a:t>盤中</a:t>
            </a:r>
            <a:r>
              <a:rPr lang="zh-TW" altLang="zh-TW" sz="2600" dirty="0"/>
              <a:t>（約</a:t>
            </a:r>
            <a:r>
              <a:rPr lang="en-US" altLang="zh-TW" sz="2600" dirty="0"/>
              <a:t>08:40</a:t>
            </a:r>
            <a:r>
              <a:rPr lang="zh-TW" altLang="zh-TW" sz="2600" dirty="0"/>
              <a:t>～</a:t>
            </a:r>
            <a:r>
              <a:rPr lang="en-US" altLang="zh-TW" sz="2600" dirty="0"/>
              <a:t>13:30</a:t>
            </a:r>
            <a:r>
              <a:rPr lang="zh-TW" altLang="zh-TW" sz="2600" dirty="0"/>
              <a:t>）每</a:t>
            </a:r>
            <a:r>
              <a:rPr lang="en-US" altLang="zh-TW" sz="2600" dirty="0"/>
              <a:t>5</a:t>
            </a:r>
            <a:r>
              <a:rPr lang="zh-TW" altLang="zh-TW" sz="2600" dirty="0"/>
              <a:t>分鐘傳送</a:t>
            </a:r>
            <a:r>
              <a:rPr lang="zh-TW" altLang="zh-TW" sz="2600" dirty="0" smtClean="0"/>
              <a:t>一次當日</a:t>
            </a:r>
            <a:r>
              <a:rPr lang="zh-TW" altLang="zh-TW" sz="2600" dirty="0"/>
              <a:t>新增</a:t>
            </a:r>
            <a:r>
              <a:rPr lang="zh-TW" altLang="zh-TW" sz="2600" dirty="0" smtClean="0"/>
              <a:t>股票</a:t>
            </a:r>
            <a:r>
              <a:rPr lang="zh-TW" altLang="en-US" sz="2600" dirty="0" smtClean="0"/>
              <a:t>資料</a:t>
            </a:r>
            <a:endParaRPr lang="en-US" altLang="zh-TW" sz="2600" dirty="0" smtClean="0"/>
          </a:p>
          <a:p>
            <a:pPr lvl="0"/>
            <a:r>
              <a:rPr lang="zh-TW" altLang="en-US" sz="2800" dirty="0"/>
              <a:t>格式二十三：盤中零股交易即時行情</a:t>
            </a:r>
            <a:r>
              <a:rPr lang="zh-TW" altLang="en-US" sz="2800" dirty="0" smtClean="0"/>
              <a:t>資訊</a:t>
            </a:r>
            <a:endParaRPr lang="en-US" altLang="zh-TW" sz="2800" dirty="0" smtClean="0"/>
          </a:p>
          <a:p>
            <a:pPr marL="630238" lvl="0">
              <a:buFont typeface="Wingdings" panose="05000000000000000000" pitchFamily="2" charset="2"/>
              <a:buChar char="Ø"/>
            </a:pPr>
            <a:r>
              <a:rPr lang="zh-TW" altLang="zh-TW" sz="2600" dirty="0" smtClean="0"/>
              <a:t>每</a:t>
            </a:r>
            <a:r>
              <a:rPr lang="en-US" altLang="zh-TW" sz="2600" dirty="0" smtClean="0"/>
              <a:t>10</a:t>
            </a:r>
            <a:r>
              <a:rPr lang="zh-TW" altLang="zh-TW" sz="2600" dirty="0" smtClean="0"/>
              <a:t>秒試</a:t>
            </a:r>
            <a:r>
              <a:rPr lang="zh-TW" altLang="zh-TW" sz="2600" dirty="0"/>
              <a:t>算撮合</a:t>
            </a:r>
            <a:r>
              <a:rPr lang="zh-TW" altLang="zh-TW" sz="2600" dirty="0" smtClean="0"/>
              <a:t>後</a:t>
            </a:r>
            <a:r>
              <a:rPr lang="zh-TW" altLang="en-US" sz="2600" dirty="0" smtClean="0"/>
              <a:t>，</a:t>
            </a:r>
            <a:r>
              <a:rPr lang="zh-TW" altLang="zh-TW" sz="2600" dirty="0"/>
              <a:t>揭露</a:t>
            </a:r>
            <a:r>
              <a:rPr lang="zh-TW" altLang="zh-TW" sz="2600" dirty="0" smtClean="0"/>
              <a:t>模擬成交</a:t>
            </a:r>
            <a:r>
              <a:rPr lang="zh-TW" altLang="zh-TW" sz="2600" dirty="0"/>
              <a:t>價量</a:t>
            </a:r>
            <a:r>
              <a:rPr lang="zh-TW" altLang="en-US" sz="2600" dirty="0" smtClean="0"/>
              <a:t>及</a:t>
            </a:r>
            <a:r>
              <a:rPr lang="zh-TW" altLang="zh-TW" sz="2600" dirty="0"/>
              <a:t>最佳</a:t>
            </a:r>
            <a:r>
              <a:rPr lang="en-US" altLang="zh-TW" sz="2600" dirty="0"/>
              <a:t>5</a:t>
            </a:r>
            <a:r>
              <a:rPr lang="zh-TW" altLang="zh-TW" sz="2600" dirty="0"/>
              <a:t>檔</a:t>
            </a:r>
            <a:r>
              <a:rPr lang="zh-TW" altLang="zh-TW" sz="2600" dirty="0" smtClean="0"/>
              <a:t>委託</a:t>
            </a:r>
            <a:r>
              <a:rPr lang="zh-TW" altLang="zh-TW" sz="2600" dirty="0"/>
              <a:t>買賣</a:t>
            </a:r>
            <a:r>
              <a:rPr lang="zh-TW" altLang="zh-TW" sz="2600" dirty="0" smtClean="0"/>
              <a:t>價</a:t>
            </a:r>
            <a:r>
              <a:rPr lang="zh-TW" altLang="zh-TW" sz="2600" dirty="0"/>
              <a:t>量資訊</a:t>
            </a:r>
            <a:endParaRPr lang="en-US" altLang="zh-TW" sz="2600" dirty="0" smtClean="0"/>
          </a:p>
          <a:p>
            <a:pPr marL="630238" lvl="0">
              <a:buFont typeface="Wingdings" panose="05000000000000000000" pitchFamily="2" charset="2"/>
              <a:buChar char="Ø"/>
            </a:pPr>
            <a:r>
              <a:rPr lang="zh-TW" altLang="zh-TW" sz="2600" dirty="0" smtClean="0"/>
              <a:t>每盤</a:t>
            </a:r>
            <a:r>
              <a:rPr lang="en-US" altLang="zh-TW" sz="2600" dirty="0" smtClean="0"/>
              <a:t>(3</a:t>
            </a:r>
            <a:r>
              <a:rPr lang="zh-TW" altLang="en-US" sz="2600" dirty="0" smtClean="0"/>
              <a:t>分鐘</a:t>
            </a:r>
            <a:r>
              <a:rPr lang="en-US" altLang="zh-TW" sz="2600" dirty="0" smtClean="0"/>
              <a:t>)</a:t>
            </a:r>
            <a:r>
              <a:rPr lang="zh-TW" altLang="en-US" sz="2600" dirty="0" smtClean="0"/>
              <a:t>撮合後，</a:t>
            </a:r>
            <a:r>
              <a:rPr lang="zh-TW" altLang="zh-TW" sz="2600" dirty="0" smtClean="0"/>
              <a:t>揭露</a:t>
            </a:r>
            <a:r>
              <a:rPr lang="zh-TW" altLang="en-US" sz="2600" dirty="0" smtClean="0"/>
              <a:t>當盤</a:t>
            </a:r>
            <a:r>
              <a:rPr lang="zh-TW" altLang="zh-TW" sz="2600" dirty="0" smtClean="0"/>
              <a:t>成交</a:t>
            </a:r>
            <a:r>
              <a:rPr lang="zh-TW" altLang="zh-TW" sz="2600" dirty="0"/>
              <a:t>價量</a:t>
            </a:r>
            <a:r>
              <a:rPr lang="zh-TW" altLang="en-US" sz="2600" dirty="0" smtClean="0"/>
              <a:t>及未成交</a:t>
            </a:r>
            <a:r>
              <a:rPr lang="zh-TW" altLang="zh-TW" sz="2600" dirty="0" smtClean="0"/>
              <a:t>最佳</a:t>
            </a:r>
            <a:r>
              <a:rPr lang="en-US" altLang="zh-TW" sz="2600" dirty="0"/>
              <a:t>5</a:t>
            </a:r>
            <a:r>
              <a:rPr lang="zh-TW" altLang="zh-TW" sz="2600" dirty="0" smtClean="0"/>
              <a:t>檔委託</a:t>
            </a:r>
            <a:r>
              <a:rPr lang="zh-TW" altLang="zh-TW" sz="2600" dirty="0"/>
              <a:t>買賣</a:t>
            </a:r>
            <a:r>
              <a:rPr lang="zh-TW" altLang="zh-TW" sz="2600" dirty="0" smtClean="0"/>
              <a:t>價</a:t>
            </a:r>
            <a:r>
              <a:rPr lang="zh-TW" altLang="zh-TW" sz="2600" dirty="0"/>
              <a:t>量</a:t>
            </a:r>
            <a:r>
              <a:rPr lang="zh-TW" altLang="zh-TW" sz="2600" dirty="0" smtClean="0"/>
              <a:t>資訊</a:t>
            </a:r>
            <a:endParaRPr lang="zh-TW" altLang="en-US" sz="26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E38E4-1230-4132-A830-1BEC97A888D8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143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purl.oclc.org/ooxml/drawingml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purl.oclc.org/ooxml/drawingml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purl.oclc.org/ooxml/drawingml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purl.oclc.org/ooxml/officeDocument/extendedProperties" xmlns:vt="http://purl.oclc.org/ooxml/officeDocument/docPropsVTypes">
  <TotalTime>13842</TotalTime>
  <Words>1653</Words>
  <Application>Microsoft Office PowerPoint</Application>
  <PresentationFormat>如螢幕大小 (4:3)</PresentationFormat>
  <Paragraphs>408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8" baseType="lpstr">
      <vt:lpstr>PMingLiU</vt:lpstr>
      <vt:lpstr>PMingLiU</vt:lpstr>
      <vt:lpstr>標楷體</vt:lpstr>
      <vt:lpstr>Arial</vt:lpstr>
      <vt:lpstr>Calibri</vt:lpstr>
      <vt:lpstr>Times New Roman</vt:lpstr>
      <vt:lpstr>Wingdings</vt:lpstr>
      <vt:lpstr>Office 佈景主題</vt:lpstr>
      <vt:lpstr>盤中零股交易電腦系統規劃</vt:lpstr>
      <vt:lpstr>簡報大綱</vt:lpstr>
      <vt:lpstr>盤中零股業務推動時程</vt:lpstr>
      <vt:lpstr>TMP格式 (一)</vt:lpstr>
      <vt:lpstr>TMP格式 (二)</vt:lpstr>
      <vt:lpstr>FIX格式</vt:lpstr>
      <vt:lpstr>委託訊息格式</vt:lpstr>
      <vt:lpstr>盤中零股資料檔</vt:lpstr>
      <vt:lpstr>行情資訊系統格式</vt:lpstr>
      <vt:lpstr>格式二十二、     盤中零股交易個股基本資料</vt:lpstr>
      <vt:lpstr>個股基本資料BODY格式</vt:lpstr>
      <vt:lpstr>格式二十三、 盤中零股交易即時行情資訊</vt:lpstr>
      <vt:lpstr>即時行情BODY格式</vt:lpstr>
      <vt:lpstr>行情傳輸分群設定_集中市場</vt:lpstr>
      <vt:lpstr>行情傳輸分群設定_櫃買市場</vt:lpstr>
      <vt:lpstr>應注意事項(一)</vt:lpstr>
      <vt:lpstr>應注意事項(二)</vt:lpstr>
      <vt:lpstr>系統上線規劃</vt:lpstr>
      <vt:lpstr>聯絡窗口</vt:lpstr>
      <vt:lpstr>簡報完畢  敬請指教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林宏陽</cp:lastModifiedBy>
  <cp:revision>172</cp:revision>
  <dcterms:created xsi:type="dcterms:W3CDTF">2013-06-26T09:28:02Z</dcterms:created>
  <dcterms:modified xsi:type="dcterms:W3CDTF">2020-06-15T01:43:24Z</dcterms:modified>
</cp:coreProperties>
</file>