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3" r:id="rId14"/>
    <p:sldId id="275" r:id="rId15"/>
    <p:sldId id="276" r:id="rId16"/>
    <p:sldId id="277" r:id="rId17"/>
    <p:sldId id="278" r:id="rId18"/>
    <p:sldId id="268" r:id="rId19"/>
    <p:sldId id="270" r:id="rId20"/>
    <p:sldId id="269" r:id="rId21"/>
    <p:sldId id="283" r:id="rId22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3CDA2-9216-4E45-B80B-31F7C94F6E93}" type="datetimeFigureOut">
              <a:rPr lang="zh-TW" altLang="en-US" smtClean="0"/>
              <a:pPr/>
              <a:t>2018/9/6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1532C-FEAD-4F83-A7D4-4CF443326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8FA11-C36C-4E7D-9DF0-7564F004FE71}" type="slidenum">
              <a:rPr lang="zh-TW" altLang="en-US" smtClean="0">
                <a:solidFill>
                  <a:prstClr val="black"/>
                </a:solidFill>
              </a:rPr>
              <a:pPr/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8FA11-C36C-4E7D-9DF0-7564F004FE71}" type="slidenum">
              <a:rPr lang="zh-TW" altLang="en-US" smtClean="0">
                <a:solidFill>
                  <a:prstClr val="black"/>
                </a:solidFill>
              </a:rPr>
              <a:pPr/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8FA11-C36C-4E7D-9DF0-7564F004FE71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簡報封面頁-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6" descr="臺灣證券交易所LOGO、1願景-彩色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yi-siou\Twse\1020527-證交所各類文宣品\LOGO、標語-PNG檔\竭誠為您服務-藍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yi-siou\Twse\1020527-證交所各類文宣品\LOGO、標語-PNG檔\2任務3策略標語-簡報封面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307138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4276-D77F-41EB-B3DF-02AEAF97E1E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087C-020B-4272-A9CE-50B11F7EDBD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CDE49-C492-4FEF-BA5B-B3EDC0925B9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1488-FBD6-4646-8B53-B87338238C4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F991-F52A-4FD7-A6B6-B5660408BEB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8771-D20A-4AFD-B2FD-473C14D0B7A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B12C-66E8-4BFC-B751-564AAE87038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C58B3-4395-49E8-A6A3-377F199FC42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底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yi-siou\Twse\1020527-排版\簡報底頁-W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335713"/>
            <a:ext cx="836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513D-CF43-49A9-B63F-DF52D621006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FDDB-B6B0-4BEC-A7D4-EF351FBCC60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0461-F4F0-423C-85DC-F8C852D7721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2B42-58EF-4A40-850D-BE7274E297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2E71B-1565-4EB1-AAD4-98613E49B2C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C2B74-462D-406C-966F-5F48684994B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5B57-4360-4AD0-988D-DC87F4F40B8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9035-EA91-4145-86AE-ABCF69C1DC96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66261-6B04-4646-A25B-E9B6B3DE1B4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80F6-5A4A-4683-A132-FA98BC0DEB9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F29A9-C697-4A5C-A664-E6CA4E30F69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10CC-3E33-40F5-8881-98A54C99BC8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B048-5DB9-4CE8-8347-956E67F722F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114C-B6AF-4377-BC8E-CDFC1112B65C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簡報內頁、底頁-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user\Desktop\簡報內頁-W25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763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C:\Users\user\Desktop\簡報內頁-W25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50088" y="417513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F23A3B6-DA29-46AE-801E-B510C732549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2018/9/6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7959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1273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9EC14C-5CFE-41C7-B48F-BCBEF796BAD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996952"/>
            <a:ext cx="9144000" cy="150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Aft>
                <a:spcPct val="0"/>
              </a:spcAft>
              <a:defRPr/>
            </a:pPr>
            <a:r>
              <a:rPr lang="zh-TW" altLang="en-US" sz="4000" b="1" dirty="0" smtClean="0">
                <a:solidFill>
                  <a:srgbClr val="1708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全面推動逐</a:t>
            </a:r>
            <a:r>
              <a:rPr lang="zh-TW" altLang="en-US" sz="4000" b="1" dirty="0">
                <a:solidFill>
                  <a:srgbClr val="1708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筆</a:t>
            </a:r>
            <a:r>
              <a:rPr lang="zh-TW" altLang="en-US" sz="4000" b="1" dirty="0" smtClean="0">
                <a:solidFill>
                  <a:srgbClr val="1708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交易</a:t>
            </a:r>
            <a:endParaRPr lang="en-US" altLang="zh-TW" sz="4000" b="1" dirty="0" smtClean="0">
              <a:solidFill>
                <a:srgbClr val="1708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0" fontAlgn="base" hangingPunct="0">
              <a:lnSpc>
                <a:spcPct val="120000"/>
              </a:lnSpc>
              <a:spcAft>
                <a:spcPct val="0"/>
              </a:spcAft>
              <a:defRPr/>
            </a:pPr>
            <a:r>
              <a:rPr lang="zh-TW" altLang="en-US" sz="4000" b="1" dirty="0" smtClean="0">
                <a:solidFill>
                  <a:srgbClr val="1708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制度說</a:t>
            </a:r>
            <a:r>
              <a:rPr lang="zh-TW" altLang="en-US" sz="4000" b="1" dirty="0">
                <a:solidFill>
                  <a:srgbClr val="1708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明</a:t>
            </a:r>
            <a:endParaRPr lang="zh-TW" altLang="zh-TW" sz="4000" b="1" dirty="0">
              <a:solidFill>
                <a:srgbClr val="1708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4"/>
          <p:cNvSpPr txBox="1">
            <a:spLocks noChangeArrowheads="1"/>
          </p:cNvSpPr>
          <p:nvPr/>
        </p:nvSpPr>
        <p:spPr bwMode="auto">
          <a:xfrm>
            <a:off x="1691680" y="0"/>
            <a:ext cx="51125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實施方式及資訊</a:t>
            </a:r>
            <a:endParaRPr kumimoji="0" lang="en-US" altLang="zh-CN" sz="4000" b="1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gray">
          <a:xfrm>
            <a:off x="323528" y="2204864"/>
            <a:ext cx="8352928" cy="2304256"/>
          </a:xfrm>
          <a:prstGeom prst="roundRect">
            <a:avLst>
              <a:gd name="adj" fmla="val 948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CN" altLang="en-US">
              <a:solidFill>
                <a:prstClr val="black"/>
              </a:solidFill>
            </a:endParaRPr>
          </a:p>
        </p:txBody>
      </p:sp>
      <p:sp>
        <p:nvSpPr>
          <p:cNvPr id="93" name="AutoShape 5"/>
          <p:cNvSpPr>
            <a:spLocks noChangeArrowheads="1"/>
          </p:cNvSpPr>
          <p:nvPr/>
        </p:nvSpPr>
        <p:spPr bwMode="gray">
          <a:xfrm>
            <a:off x="539552" y="1700808"/>
            <a:ext cx="3600400" cy="777553"/>
          </a:xfrm>
          <a:prstGeom prst="roundRect">
            <a:avLst>
              <a:gd name="adj" fmla="val 2791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solidFill>
                <a:prstClr val="white"/>
              </a:solidFill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611560" y="184482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實施方式及資訊</a:t>
            </a:r>
            <a:endParaRPr kumimoji="0" lang="zh-TW" altLang="en-US" sz="3000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611560" y="2636912"/>
            <a:ext cx="820891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實施方式</a:t>
            </a:r>
            <a:r>
              <a:rPr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：上線時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一次全面實施</a:t>
            </a:r>
            <a:endParaRPr kumimoji="0" lang="en-US" altLang="zh-TW" sz="26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分級資訊</a:t>
            </a:r>
            <a:r>
              <a:rPr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：「即時交易資訊」及</a:t>
            </a:r>
            <a:r>
              <a:rPr lang="en-US" altLang="zh-TW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秒「行情快照」</a:t>
            </a:r>
            <a:endParaRPr kumimoji="0" lang="en-US" altLang="zh-TW" sz="26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26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218" name="Picture 2" descr="「trading information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085184"/>
            <a:ext cx="3233936" cy="15880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新增委託種類</a:t>
            </a:r>
            <a:endParaRPr lang="en-US" altLang="zh-CN" b="1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395536" y="3140968"/>
          <a:ext cx="1800200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價格類別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限價</a:t>
                      </a:r>
                      <a:endParaRPr lang="zh-TW" altLang="en-US" sz="28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市價</a:t>
                      </a:r>
                      <a:endParaRPr lang="zh-TW" altLang="en-US" sz="28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內容版面配置區 6"/>
          <p:cNvGraphicFramePr>
            <a:graphicFrameLocks/>
          </p:cNvGraphicFramePr>
          <p:nvPr/>
        </p:nvGraphicFramePr>
        <p:xfrm>
          <a:off x="2771800" y="2348880"/>
          <a:ext cx="2736304" cy="3169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存續種類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當日有效</a:t>
                      </a:r>
                      <a:endParaRPr lang="en-US" altLang="zh-TW" sz="26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26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(ROD)</a:t>
                      </a:r>
                      <a:endParaRPr lang="zh-TW" altLang="en-US" sz="26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立即成交或取消</a:t>
                      </a:r>
                      <a:endParaRPr lang="en-US" altLang="zh-TW" sz="26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26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(IOC)</a:t>
                      </a:r>
                      <a:endParaRPr lang="zh-TW" altLang="en-US" sz="26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全部成交或取消</a:t>
                      </a:r>
                      <a:endParaRPr lang="en-US" altLang="zh-TW" sz="2600" b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26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(FOK)</a:t>
                      </a:r>
                      <a:endParaRPr lang="zh-TW" altLang="en-US" sz="26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" name="文字方塊 32"/>
          <p:cNvSpPr txBox="1"/>
          <p:nvPr/>
        </p:nvSpPr>
        <p:spPr>
          <a:xfrm>
            <a:off x="2195736" y="357301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0000FF"/>
                </a:solidFill>
              </a:rPr>
              <a:t>&amp;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012160" y="2060848"/>
            <a:ext cx="2088232" cy="369331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限價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ROD</a:t>
            </a:r>
          </a:p>
          <a:p>
            <a:pPr algn="ctr">
              <a:lnSpc>
                <a:spcPct val="150000"/>
              </a:lnSpc>
            </a:pP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限價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IOC</a:t>
            </a:r>
          </a:p>
          <a:p>
            <a:pPr algn="ctr">
              <a:lnSpc>
                <a:spcPct val="150000"/>
              </a:lnSpc>
            </a:pP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限價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FOK</a:t>
            </a:r>
          </a:p>
          <a:p>
            <a:pPr algn="ctr">
              <a:lnSpc>
                <a:spcPct val="150000"/>
              </a:lnSpc>
            </a:pP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市價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ROD</a:t>
            </a:r>
          </a:p>
          <a:p>
            <a:pPr algn="ctr">
              <a:lnSpc>
                <a:spcPct val="150000"/>
              </a:lnSpc>
            </a:pP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市價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IOC</a:t>
            </a:r>
          </a:p>
          <a:p>
            <a:pPr algn="ctr">
              <a:lnSpc>
                <a:spcPct val="150000"/>
              </a:lnSpc>
            </a:pP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市價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FOK</a:t>
            </a:r>
            <a:endParaRPr lang="zh-TW" altLang="en-US" sz="2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5508104" y="35730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 smtClean="0">
                <a:solidFill>
                  <a:srgbClr val="0000FF"/>
                </a:solidFill>
              </a:rPr>
              <a:t>=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3074" name="AutoShape 2" descr="「new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「new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" name="爆炸 1 24"/>
          <p:cNvSpPr/>
          <p:nvPr/>
        </p:nvSpPr>
        <p:spPr>
          <a:xfrm rot="21358961">
            <a:off x="7802817" y="3463659"/>
            <a:ext cx="1259632" cy="1008112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NEW</a:t>
            </a:r>
            <a:endParaRPr lang="zh-TW" alt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4"/>
          <p:cNvSpPr txBox="1">
            <a:spLocks noChangeArrowheads="1"/>
          </p:cNvSpPr>
          <p:nvPr/>
        </p:nvSpPr>
        <p:spPr bwMode="auto">
          <a:xfrm>
            <a:off x="1259632" y="0"/>
            <a:ext cx="60486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en-US" altLang="zh-TW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IOC</a:t>
            </a: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委託</a:t>
            </a:r>
            <a:endParaRPr kumimoji="0" lang="en-US" altLang="zh-CN" sz="4000" b="1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gray">
          <a:xfrm>
            <a:off x="251520" y="1412776"/>
            <a:ext cx="8352928" cy="1944216"/>
          </a:xfrm>
          <a:prstGeom prst="roundRect">
            <a:avLst>
              <a:gd name="adj" fmla="val 948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CN" altLang="en-US">
              <a:solidFill>
                <a:prstClr val="black"/>
              </a:solidFill>
            </a:endParaRPr>
          </a:p>
        </p:txBody>
      </p:sp>
      <p:sp>
        <p:nvSpPr>
          <p:cNvPr id="93" name="AutoShape 5"/>
          <p:cNvSpPr>
            <a:spLocks noChangeArrowheads="1"/>
          </p:cNvSpPr>
          <p:nvPr/>
        </p:nvSpPr>
        <p:spPr bwMode="gray">
          <a:xfrm>
            <a:off x="323528" y="1052736"/>
            <a:ext cx="3600400" cy="576064"/>
          </a:xfrm>
          <a:prstGeom prst="roundRect">
            <a:avLst>
              <a:gd name="adj" fmla="val 2791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dirty="0">
              <a:solidFill>
                <a:schemeClr val="bg1"/>
              </a:solidFill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323528" y="105273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限價及市價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IOC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委託</a:t>
            </a:r>
            <a:endParaRPr kumimoji="0" lang="zh-TW" altLang="en-US" sz="2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395536" y="1556792"/>
            <a:ext cx="820891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逐筆交易時段適用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IOC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係指即刻成交或取消。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殘餘委託不會留存於委託簿</a:t>
            </a:r>
            <a:endParaRPr lang="en-US" altLang="zh-TW" sz="24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功能：在想要的價位內成交，剩下不留存，需要再重下</a:t>
            </a:r>
            <a:endParaRPr lang="en-US" altLang="zh-TW" sz="24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8" name="內容版面配置區 4"/>
          <p:cNvGraphicFramePr>
            <a:graphicFrameLocks noGrp="1"/>
          </p:cNvGraphicFramePr>
          <p:nvPr>
            <p:ph idx="1"/>
          </p:nvPr>
        </p:nvGraphicFramePr>
        <p:xfrm>
          <a:off x="395536" y="3645024"/>
          <a:ext cx="2952328" cy="302497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委買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委賣張數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294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294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2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294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3419872" y="4725144"/>
            <a:ext cx="432048" cy="794802"/>
          </a:xfrm>
          <a:prstGeom prst="strip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0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93515"/>
              </p:ext>
            </p:extLst>
          </p:nvPr>
        </p:nvGraphicFramePr>
        <p:xfrm>
          <a:off x="3858561" y="4068419"/>
          <a:ext cx="2448271" cy="210825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74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6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順序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成交張數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6875568" y="4068419"/>
            <a:ext cx="2088232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剩餘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張委買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直接取消、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不會留委託簿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5536" y="4509120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</a:p>
          <a:p>
            <a:pPr algn="ctr"/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(IOC)</a:t>
            </a:r>
            <a:endParaRPr lang="zh-TW" altLang="en-US" sz="24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向右箭號 13"/>
          <p:cNvSpPr/>
          <p:nvPr/>
        </p:nvSpPr>
        <p:spPr>
          <a:xfrm>
            <a:off x="6375176" y="4725144"/>
            <a:ext cx="432048" cy="794802"/>
          </a:xfrm>
          <a:prstGeom prst="strip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4"/>
          <p:cNvSpPr txBox="1">
            <a:spLocks noChangeArrowheads="1"/>
          </p:cNvSpPr>
          <p:nvPr/>
        </p:nvSpPr>
        <p:spPr bwMode="auto">
          <a:xfrm>
            <a:off x="1259632" y="0"/>
            <a:ext cx="57606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en-US" altLang="zh-TW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FOK</a:t>
            </a: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委託</a:t>
            </a:r>
            <a:endParaRPr kumimoji="0" lang="en-US" altLang="zh-CN" sz="4000" b="1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gray">
          <a:xfrm>
            <a:off x="251520" y="1412776"/>
            <a:ext cx="8352928" cy="1944216"/>
          </a:xfrm>
          <a:prstGeom prst="roundRect">
            <a:avLst>
              <a:gd name="adj" fmla="val 948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CN" altLang="en-US">
              <a:solidFill>
                <a:prstClr val="black"/>
              </a:solidFill>
            </a:endParaRPr>
          </a:p>
        </p:txBody>
      </p:sp>
      <p:sp>
        <p:nvSpPr>
          <p:cNvPr id="93" name="AutoShape 5"/>
          <p:cNvSpPr>
            <a:spLocks noChangeArrowheads="1"/>
          </p:cNvSpPr>
          <p:nvPr/>
        </p:nvSpPr>
        <p:spPr bwMode="gray">
          <a:xfrm>
            <a:off x="323528" y="1052736"/>
            <a:ext cx="3744416" cy="576064"/>
          </a:xfrm>
          <a:prstGeom prst="roundRect">
            <a:avLst>
              <a:gd name="adj" fmla="val 2791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dirty="0">
              <a:solidFill>
                <a:schemeClr val="bg1"/>
              </a:solidFill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323528" y="105273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限價及市價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FOK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委託</a:t>
            </a:r>
            <a:endParaRPr kumimoji="0" lang="zh-TW" altLang="en-US" sz="2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395536" y="1556792"/>
            <a:ext cx="82089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逐筆交易時段適用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FOK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係指全數成交或取消。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委託不會留存於委託簿。</a:t>
            </a:r>
            <a:endParaRPr lang="en-US" altLang="zh-TW" sz="24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功能：如不想部分成交，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投資人可以用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FOK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委託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8" name="內容版面配置區 4"/>
          <p:cNvGraphicFramePr>
            <a:graphicFrameLocks noGrp="1"/>
          </p:cNvGraphicFramePr>
          <p:nvPr>
            <p:ph idx="1"/>
          </p:nvPr>
        </p:nvGraphicFramePr>
        <p:xfrm>
          <a:off x="611560" y="3717032"/>
          <a:ext cx="2952328" cy="298384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委買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委賣張數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294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294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2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294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3995936" y="4869160"/>
            <a:ext cx="432048" cy="794802"/>
          </a:xfrm>
          <a:prstGeom prst="strip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000" b="1" dirty="0" smtClean="0">
              <a:solidFill>
                <a:schemeClr val="tx2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860032" y="4653136"/>
            <a:ext cx="302433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張委買直接取消、不會留委託簿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11560" y="4509120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</a:p>
          <a:p>
            <a:pPr algn="ctr"/>
            <a:r>
              <a:rPr lang="en-US" altLang="zh-TW" sz="24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(FOK)</a:t>
            </a:r>
            <a:endParaRPr lang="zh-TW" altLang="en-US" sz="24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64291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市價委託</a:t>
            </a:r>
            <a:r>
              <a:rPr lang="en-US" altLang="zh-TW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(1/4)</a:t>
            </a:r>
            <a:endParaRPr lang="zh-TW" altLang="en-US" sz="40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00892" y="6400800"/>
            <a:ext cx="1905000" cy="457200"/>
          </a:xfrm>
        </p:spPr>
        <p:txBody>
          <a:bodyPr/>
          <a:lstStyle/>
          <a:p>
            <a:fld id="{28B9FB29-C549-4FF3-BBB9-01474B2B8C5D}" type="slidenum">
              <a:rPr lang="en-US" altLang="zh-TW" smtClean="0"/>
              <a:pPr/>
              <a:t>14</a:t>
            </a:fld>
            <a:endParaRPr lang="en-US" altLang="zh-TW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179512" y="1268760"/>
            <a:ext cx="8712968" cy="4896544"/>
          </a:xfrm>
          <a:prstGeom prst="roundRect">
            <a:avLst>
              <a:gd name="adj" fmla="val 948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CN" altLang="en-US">
              <a:solidFill>
                <a:prstClr val="black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5536" y="1412776"/>
            <a:ext cx="84969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</a:pP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市價委託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(ROD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IOC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FOK)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逐筆交易適用，無須指定價格</a:t>
            </a:r>
            <a:endParaRPr lang="en-US" altLang="zh-TW" sz="24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撮合順序：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市價委託優先於限價委託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6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含漲跌停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4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拼成交速度</a:t>
            </a:r>
            <a:endParaRPr lang="en-US" altLang="zh-TW" sz="24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轉換參考價：撮合前，若委託簿有買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賣市價委託，給予轉換參考價格。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最近一次成交價、買單限價、賣單限價。市價買進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者取高者、市價賣出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者取低者。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依對手方價格成交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zh-TW" altLang="en-US" sz="26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64291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市價委託</a:t>
            </a:r>
            <a:r>
              <a:rPr lang="en-US" altLang="zh-TW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(2/4)</a:t>
            </a:r>
            <a:endParaRPr lang="zh-TW" altLang="en-US" sz="40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908720"/>
            <a:ext cx="8572560" cy="5812120"/>
          </a:xfrm>
        </p:spPr>
        <p:txBody>
          <a:bodyPr/>
          <a:lstStyle/>
          <a:p>
            <a:pPr marL="441325" indent="-258763">
              <a:spcBef>
                <a:spcPts val="0"/>
              </a:spcBef>
              <a:buNone/>
            </a:pPr>
            <a:r>
              <a:rPr lang="en-US" altLang="zh-TW" sz="2800" kern="100" dirty="0" smtClean="0">
                <a:solidFill>
                  <a:srgbClr val="000000"/>
                </a:solidFill>
                <a:latin typeface="標楷體"/>
                <a:ea typeface="標楷體"/>
              </a:rPr>
              <a:t/>
            </a:r>
            <a:br>
              <a:rPr lang="en-US" altLang="zh-TW" sz="2800" kern="100" dirty="0" smtClean="0">
                <a:solidFill>
                  <a:srgbClr val="000000"/>
                </a:solidFill>
                <a:latin typeface="標楷體"/>
                <a:ea typeface="標楷體"/>
              </a:rPr>
            </a:br>
            <a:endParaRPr lang="en-US" altLang="zh-TW" sz="2800" kern="100" dirty="0" smtClean="0">
              <a:solidFill>
                <a:srgbClr val="FF0000"/>
              </a:solidFill>
              <a:latin typeface="標楷體"/>
              <a:ea typeface="標楷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00892" y="6400800"/>
            <a:ext cx="1905000" cy="457200"/>
          </a:xfrm>
        </p:spPr>
        <p:txBody>
          <a:bodyPr/>
          <a:lstStyle/>
          <a:p>
            <a:fld id="{28B9FB29-C549-4FF3-BBB9-01474B2B8C5D}" type="slidenum">
              <a:rPr lang="en-US" altLang="zh-TW" smtClean="0"/>
              <a:pPr/>
              <a:t>15</a:t>
            </a:fld>
            <a:endParaRPr lang="en-US" altLang="zh-TW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00034" y="1214422"/>
          <a:ext cx="8001057" cy="9085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4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25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新輸委託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已輸入委託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價格決定原則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5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市價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限價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依限價價格成交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38"/>
          <p:cNvGraphicFramePr>
            <a:graphicFrameLocks noGrp="1"/>
          </p:cNvGraphicFramePr>
          <p:nvPr/>
        </p:nvGraphicFramePr>
        <p:xfrm>
          <a:off x="785787" y="2357429"/>
          <a:ext cx="7429552" cy="4189263"/>
        </p:xfrm>
        <a:graphic>
          <a:graphicData uri="http://schemas.openxmlformats.org/drawingml/2006/table">
            <a:tbl>
              <a:tblPr/>
              <a:tblGrid>
                <a:gridCol w="264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買進張數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價位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賣出張數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M/O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104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Symbol"/>
                        </a:rPr>
                        <a:t></a:t>
                      </a: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Symbol"/>
                        </a:rPr>
                        <a:t>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98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M/O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" name="群組 29"/>
          <p:cNvGrpSpPr>
            <a:grpSpLocks/>
          </p:cNvGrpSpPr>
          <p:nvPr/>
        </p:nvGrpSpPr>
        <p:grpSpPr bwMode="auto">
          <a:xfrm>
            <a:off x="1428728" y="2928934"/>
            <a:ext cx="1724974" cy="428624"/>
            <a:chOff x="1643042" y="2143116"/>
            <a:chExt cx="1357322" cy="500066"/>
          </a:xfrm>
        </p:grpSpPr>
        <p:sp>
          <p:nvSpPr>
            <p:cNvPr id="10" name="橢圓 9"/>
            <p:cNvSpPr/>
            <p:nvPr/>
          </p:nvSpPr>
          <p:spPr>
            <a:xfrm>
              <a:off x="1643042" y="2143116"/>
              <a:ext cx="714937" cy="500066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400" dirty="0" smtClean="0">
                  <a:solidFill>
                    <a:srgbClr val="FF0000"/>
                  </a:solidFill>
                </a:rPr>
                <a:t>6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直線單箭頭接點 10"/>
            <p:cNvCxnSpPr/>
            <p:nvPr/>
          </p:nvCxnSpPr>
          <p:spPr>
            <a:xfrm>
              <a:off x="2357979" y="2357430"/>
              <a:ext cx="642385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3459480" y="5501640"/>
            <a:ext cx="2214578" cy="5029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461380" y="4998720"/>
            <a:ext cx="2214578" cy="518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465870" y="4450080"/>
            <a:ext cx="2212259" cy="550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上箭號圖說文字 16"/>
          <p:cNvSpPr/>
          <p:nvPr/>
        </p:nvSpPr>
        <p:spPr>
          <a:xfrm>
            <a:off x="899592" y="3429000"/>
            <a:ext cx="2520280" cy="1872208"/>
          </a:xfrm>
          <a:prstGeom prst="upArrowCallout">
            <a:avLst>
              <a:gd name="adj1" fmla="val 15416"/>
              <a:gd name="adj2" fmla="val 25000"/>
              <a:gd name="adj3" fmla="val 11024"/>
              <a:gd name="adj4" fmla="val 82148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轉換參考價：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最近一次成交價：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買單限價：無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賣單限價：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pPr algn="ctr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endParaRPr lang="zh-TW" alt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64291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市價委託</a:t>
            </a:r>
            <a:r>
              <a:rPr lang="en-US" altLang="zh-TW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(3/4)</a:t>
            </a:r>
            <a:endParaRPr lang="zh-TW" altLang="en-US" sz="40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6215082"/>
          </a:xfrm>
        </p:spPr>
        <p:txBody>
          <a:bodyPr/>
          <a:lstStyle/>
          <a:p>
            <a:pPr marL="441325" indent="-258763">
              <a:spcBef>
                <a:spcPts val="0"/>
              </a:spcBef>
              <a:buNone/>
            </a:pPr>
            <a:r>
              <a:rPr lang="en-US" altLang="zh-TW" sz="2800" kern="100" dirty="0" smtClean="0">
                <a:solidFill>
                  <a:srgbClr val="000000"/>
                </a:solidFill>
                <a:latin typeface="標楷體"/>
                <a:ea typeface="標楷體"/>
              </a:rPr>
              <a:t/>
            </a:r>
            <a:br>
              <a:rPr lang="en-US" altLang="zh-TW" sz="2800" kern="100" dirty="0" smtClean="0">
                <a:solidFill>
                  <a:srgbClr val="000000"/>
                </a:solidFill>
                <a:latin typeface="標楷體"/>
                <a:ea typeface="標楷體"/>
              </a:rPr>
            </a:br>
            <a:endParaRPr lang="en-US" altLang="zh-TW" sz="2800" kern="100" dirty="0" smtClean="0">
              <a:solidFill>
                <a:srgbClr val="FF0000"/>
              </a:solidFill>
              <a:latin typeface="標楷體"/>
              <a:ea typeface="標楷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00892" y="6400800"/>
            <a:ext cx="1905000" cy="457200"/>
          </a:xfrm>
        </p:spPr>
        <p:txBody>
          <a:bodyPr/>
          <a:lstStyle/>
          <a:p>
            <a:fld id="{28B9FB29-C549-4FF3-BBB9-01474B2B8C5D}" type="slidenum">
              <a:rPr lang="en-US" altLang="zh-TW" smtClean="0"/>
              <a:pPr/>
              <a:t>16</a:t>
            </a:fld>
            <a:endParaRPr lang="en-US" altLang="zh-TW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28596" y="1214422"/>
          <a:ext cx="8001057" cy="10352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4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1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新輸委託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已輸入委託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價格決定原則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9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市價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市價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最近一次成交價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138"/>
          <p:cNvGraphicFramePr>
            <a:graphicFrameLocks noGrp="1"/>
          </p:cNvGraphicFramePr>
          <p:nvPr/>
        </p:nvGraphicFramePr>
        <p:xfrm>
          <a:off x="857224" y="2500308"/>
          <a:ext cx="7429552" cy="4000527"/>
        </p:xfrm>
        <a:graphic>
          <a:graphicData uri="http://schemas.openxmlformats.org/drawingml/2006/table">
            <a:tbl>
              <a:tblPr/>
              <a:tblGrid>
                <a:gridCol w="264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4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買進張數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價位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賣出張數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M/O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Symbol"/>
                        </a:rPr>
                        <a:t>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Symbol"/>
                        </a:rPr>
                        <a:t>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M/O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" name="群組 29"/>
          <p:cNvGrpSpPr>
            <a:grpSpLocks/>
          </p:cNvGrpSpPr>
          <p:nvPr/>
        </p:nvGrpSpPr>
        <p:grpSpPr bwMode="auto">
          <a:xfrm>
            <a:off x="1500166" y="3286124"/>
            <a:ext cx="1724974" cy="428624"/>
            <a:chOff x="1643042" y="2143116"/>
            <a:chExt cx="1357322" cy="500066"/>
          </a:xfrm>
        </p:grpSpPr>
        <p:sp>
          <p:nvSpPr>
            <p:cNvPr id="10" name="橢圓 9"/>
            <p:cNvSpPr/>
            <p:nvPr/>
          </p:nvSpPr>
          <p:spPr>
            <a:xfrm>
              <a:off x="1643042" y="2143116"/>
              <a:ext cx="714937" cy="500066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400" dirty="0" smtClean="0">
                  <a:solidFill>
                    <a:srgbClr val="FF0000"/>
                  </a:solidFill>
                </a:rPr>
                <a:t>6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直線單箭頭接點 10"/>
            <p:cNvCxnSpPr/>
            <p:nvPr/>
          </p:nvCxnSpPr>
          <p:spPr>
            <a:xfrm>
              <a:off x="2357979" y="2357430"/>
              <a:ext cx="642385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6732240" y="5229200"/>
            <a:ext cx="93610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上箭號圖說文字 13"/>
          <p:cNvSpPr/>
          <p:nvPr/>
        </p:nvSpPr>
        <p:spPr>
          <a:xfrm>
            <a:off x="827584" y="3789040"/>
            <a:ext cx="2520280" cy="1872208"/>
          </a:xfrm>
          <a:prstGeom prst="upArrowCallout">
            <a:avLst>
              <a:gd name="adj1" fmla="val 15416"/>
              <a:gd name="adj2" fmla="val 25000"/>
              <a:gd name="adj3" fmla="val 11024"/>
              <a:gd name="adj4" fmla="val 82148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轉換參考價：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最近一次成交價：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買單限價：無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賣單限價：無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endParaRPr lang="zh-TW" alt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向下箭號圖說文字 15"/>
          <p:cNvSpPr/>
          <p:nvPr/>
        </p:nvSpPr>
        <p:spPr>
          <a:xfrm>
            <a:off x="5868144" y="4149080"/>
            <a:ext cx="2520280" cy="1728192"/>
          </a:xfrm>
          <a:prstGeom prst="downArrowCallout">
            <a:avLst>
              <a:gd name="adj1" fmla="val 21370"/>
              <a:gd name="adj2" fmla="val 25000"/>
              <a:gd name="adj3" fmla="val 11568"/>
              <a:gd name="adj4" fmla="val 82039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轉換參考價：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最近一次成交價：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買單限價：無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賣單限價：無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endParaRPr lang="zh-TW" alt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64291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市價委託</a:t>
            </a:r>
            <a:r>
              <a:rPr lang="en-US" altLang="zh-TW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(4/4)</a:t>
            </a:r>
            <a:endParaRPr lang="zh-TW" altLang="en-US" sz="40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6215082"/>
          </a:xfrm>
        </p:spPr>
        <p:txBody>
          <a:bodyPr/>
          <a:lstStyle/>
          <a:p>
            <a:pPr marL="441325" indent="-258763">
              <a:spcBef>
                <a:spcPts val="0"/>
              </a:spcBef>
              <a:buNone/>
            </a:pPr>
            <a:r>
              <a:rPr lang="en-US" altLang="zh-TW" sz="2800" kern="100" dirty="0" smtClean="0">
                <a:solidFill>
                  <a:srgbClr val="000000"/>
                </a:solidFill>
                <a:latin typeface="標楷體"/>
                <a:ea typeface="標楷體"/>
              </a:rPr>
              <a:t/>
            </a:r>
            <a:br>
              <a:rPr lang="en-US" altLang="zh-TW" sz="2800" kern="100" dirty="0" smtClean="0">
                <a:solidFill>
                  <a:srgbClr val="000000"/>
                </a:solidFill>
                <a:latin typeface="標楷體"/>
                <a:ea typeface="標楷體"/>
              </a:rPr>
            </a:br>
            <a:endParaRPr lang="en-US" altLang="zh-TW" sz="2800" kern="100" dirty="0" smtClean="0">
              <a:solidFill>
                <a:srgbClr val="FF0000"/>
              </a:solidFill>
              <a:latin typeface="標楷體"/>
              <a:ea typeface="標楷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00892" y="6400800"/>
            <a:ext cx="1905000" cy="457200"/>
          </a:xfrm>
        </p:spPr>
        <p:txBody>
          <a:bodyPr/>
          <a:lstStyle/>
          <a:p>
            <a:fld id="{28B9FB29-C549-4FF3-BBB9-01474B2B8C5D}" type="slidenum">
              <a:rPr lang="en-US" altLang="zh-TW" smtClean="0"/>
              <a:pPr/>
              <a:t>17</a:t>
            </a:fld>
            <a:endParaRPr lang="en-US" altLang="zh-TW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00034" y="1142984"/>
          <a:ext cx="8392446" cy="18776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8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1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新輸委託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已輸入委託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價格決定原則</a:t>
                      </a:r>
                      <a:endParaRPr lang="zh-TW" alt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3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市價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市價</a:t>
                      </a:r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限價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委託簿市價賣單以下列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價格採低價：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74638" indent="-274638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最近一次成交價</a:t>
                      </a:r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($100)</a:t>
                      </a:r>
                    </a:p>
                    <a:p>
                      <a:pPr marL="274638" indent="-274638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賣單限價</a:t>
                      </a:r>
                      <a:r>
                        <a:rPr lang="en-US" altLang="zh-TW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($99)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38"/>
          <p:cNvGraphicFramePr>
            <a:graphicFrameLocks noGrp="1"/>
          </p:cNvGraphicFramePr>
          <p:nvPr/>
        </p:nvGraphicFramePr>
        <p:xfrm>
          <a:off x="539552" y="3071811"/>
          <a:ext cx="6696744" cy="3571899"/>
        </p:xfrm>
        <a:graphic>
          <a:graphicData uri="http://schemas.openxmlformats.org/drawingml/2006/table">
            <a:tbl>
              <a:tblPr/>
              <a:tblGrid>
                <a:gridCol w="238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8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買進張數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價位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賣出張數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M/O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Symbol"/>
                        </a:rPr>
                        <a:t>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Symbol"/>
                        </a:rPr>
                        <a:t>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M/O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" name="群組 29"/>
          <p:cNvGrpSpPr>
            <a:grpSpLocks/>
          </p:cNvGrpSpPr>
          <p:nvPr/>
        </p:nvGrpSpPr>
        <p:grpSpPr bwMode="auto">
          <a:xfrm>
            <a:off x="1043608" y="3717032"/>
            <a:ext cx="1724974" cy="428624"/>
            <a:chOff x="1643042" y="2143116"/>
            <a:chExt cx="1357322" cy="500066"/>
          </a:xfrm>
        </p:grpSpPr>
        <p:sp>
          <p:nvSpPr>
            <p:cNvPr id="9" name="橢圓 8"/>
            <p:cNvSpPr/>
            <p:nvPr/>
          </p:nvSpPr>
          <p:spPr>
            <a:xfrm>
              <a:off x="1643042" y="2143116"/>
              <a:ext cx="714937" cy="500066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400" dirty="0" smtClean="0">
                  <a:solidFill>
                    <a:srgbClr val="FF0000"/>
                  </a:solidFill>
                </a:rPr>
                <a:t>3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直線單箭頭接點 9"/>
            <p:cNvCxnSpPr/>
            <p:nvPr/>
          </p:nvCxnSpPr>
          <p:spPr>
            <a:xfrm>
              <a:off x="2357979" y="2357430"/>
              <a:ext cx="642385" cy="158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7452320" y="6021288"/>
            <a:ext cx="79208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上箭號圖說文字 12"/>
          <p:cNvSpPr/>
          <p:nvPr/>
        </p:nvSpPr>
        <p:spPr>
          <a:xfrm>
            <a:off x="395536" y="4221088"/>
            <a:ext cx="2448272" cy="1872208"/>
          </a:xfrm>
          <a:prstGeom prst="upArrowCallout">
            <a:avLst>
              <a:gd name="adj1" fmla="val 15416"/>
              <a:gd name="adj2" fmla="val 25000"/>
              <a:gd name="adj3" fmla="val 11024"/>
              <a:gd name="adj4" fmla="val 82148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轉換參考價：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最近一次成交價：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買單限價：無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賣單限價：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pPr algn="ctr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endParaRPr lang="zh-TW" alt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直線圖說文字 1 15"/>
          <p:cNvSpPr/>
          <p:nvPr/>
        </p:nvSpPr>
        <p:spPr>
          <a:xfrm>
            <a:off x="6660232" y="4869160"/>
            <a:ext cx="2304256" cy="1512168"/>
          </a:xfrm>
          <a:prstGeom prst="borderCallout1">
            <a:avLst>
              <a:gd name="adj1" fmla="val 17894"/>
              <a:gd name="adj2" fmla="val -1234"/>
              <a:gd name="adj3" fmla="val 97097"/>
              <a:gd name="adj4" fmla="val -705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轉換參考價：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最近一次成交價：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買單限價：無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賣單限價：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99</a:t>
            </a:r>
          </a:p>
          <a:p>
            <a:pPr algn="ctr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99</a:t>
            </a:r>
            <a:endParaRPr lang="zh-TW" alt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4"/>
          <p:cNvSpPr txBox="1">
            <a:spLocks noChangeArrowheads="1"/>
          </p:cNvSpPr>
          <p:nvPr/>
        </p:nvSpPr>
        <p:spPr bwMode="auto">
          <a:xfrm>
            <a:off x="1691680" y="0"/>
            <a:ext cx="51125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委託改價</a:t>
            </a:r>
            <a:endParaRPr kumimoji="0" lang="en-US" altLang="zh-TW" sz="4000" b="1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gray">
          <a:xfrm>
            <a:off x="251520" y="1988840"/>
            <a:ext cx="8640960" cy="4032448"/>
          </a:xfrm>
          <a:prstGeom prst="roundRect">
            <a:avLst>
              <a:gd name="adj" fmla="val 948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CN" altLang="en-US">
              <a:solidFill>
                <a:prstClr val="black"/>
              </a:solidFill>
            </a:endParaRPr>
          </a:p>
        </p:txBody>
      </p:sp>
      <p:sp>
        <p:nvSpPr>
          <p:cNvPr id="93" name="AutoShape 5"/>
          <p:cNvSpPr>
            <a:spLocks noChangeArrowheads="1"/>
          </p:cNvSpPr>
          <p:nvPr/>
        </p:nvSpPr>
        <p:spPr bwMode="gray">
          <a:xfrm>
            <a:off x="251520" y="1556792"/>
            <a:ext cx="3600400" cy="648072"/>
          </a:xfrm>
          <a:prstGeom prst="roundRect">
            <a:avLst>
              <a:gd name="adj" fmla="val 2791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solidFill>
                <a:prstClr val="white"/>
              </a:solidFill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323528" y="1628800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新增委託功能</a:t>
            </a:r>
            <a:endParaRPr kumimoji="0" lang="zh-TW" altLang="en-US" sz="3000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539552" y="2276872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</a:pP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委託改價功能</a:t>
            </a:r>
            <a:endParaRPr lang="en-US" altLang="zh-TW" sz="28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indent="-457200">
              <a:lnSpc>
                <a:spcPct val="150000"/>
              </a:lnSpc>
              <a:spcBef>
                <a:spcPts val="1200"/>
              </a:spcBef>
            </a:pPr>
            <a:r>
              <a:rPr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為降低資訊量，減少「取消委託」比例，可直接就</a:t>
            </a:r>
            <a:endParaRPr lang="en-US" altLang="zh-TW" sz="26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indent="-457200">
              <a:lnSpc>
                <a:spcPct val="150000"/>
              </a:lnSpc>
              <a:spcBef>
                <a:spcPts val="1200"/>
              </a:spcBef>
            </a:pPr>
            <a:r>
              <a:rPr lang="zh-TW" altLang="en-US" sz="26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限價委託改價</a:t>
            </a:r>
            <a:r>
              <a:rPr lang="en-US" altLang="zh-TW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限價改限價</a:t>
            </a:r>
            <a:r>
              <a:rPr lang="en-US" altLang="zh-TW" sz="2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原委託時間調整為改價後時間</a:t>
            </a:r>
          </a:p>
        </p:txBody>
      </p:sp>
      <p:sp>
        <p:nvSpPr>
          <p:cNvPr id="7170" name="AutoShape 2" descr="「change price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72" name="AutoShape 4" descr="「change price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74" name="AutoShape 6" descr="「change price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76" name="AutoShape 8" descr="「change price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7177" name="Picture 9" descr="C:\Users\1042\Desktop\price-ch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86916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467544" y="2564904"/>
            <a:ext cx="8280920" cy="374441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Rectangle 74"/>
          <p:cNvSpPr txBox="1">
            <a:spLocks noChangeArrowheads="1"/>
          </p:cNvSpPr>
          <p:nvPr/>
        </p:nvSpPr>
        <p:spPr bwMode="auto">
          <a:xfrm>
            <a:off x="25152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Arial" charset="0"/>
              </a:rPr>
              <a:t>瞬間價格穩定措施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5536" y="1340768"/>
            <a:ext cx="856895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現行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集合競價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可能成交價超過前一次成交價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3.5%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altLang="zh-TW" sz="26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altLang="zh-TW" sz="26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26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827584" y="4941168"/>
            <a:ext cx="7200800" cy="0"/>
          </a:xfrm>
          <a:prstGeom prst="line">
            <a:avLst/>
          </a:prstGeom>
          <a:ln w="254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619672" y="4797152"/>
            <a:ext cx="0" cy="216024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3563888" y="4797152"/>
            <a:ext cx="0" cy="216024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5436096" y="4797152"/>
            <a:ext cx="0" cy="216024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1115616" y="51571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9:01:00</a:t>
            </a:r>
            <a:endParaRPr lang="zh-TW" altLang="en-US" b="1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131840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9:01:05</a:t>
            </a:r>
            <a:endParaRPr lang="zh-TW" altLang="en-US" b="1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004048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9:01:10</a:t>
            </a:r>
            <a:endParaRPr lang="zh-TW" altLang="en-US" b="1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7740352" y="51571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…</a:t>
            </a:r>
            <a:endParaRPr lang="zh-TW" altLang="en-US" b="1" dirty="0"/>
          </a:p>
        </p:txBody>
      </p:sp>
      <p:sp>
        <p:nvSpPr>
          <p:cNvPr id="28" name="弧形向右箭號 27"/>
          <p:cNvSpPr/>
          <p:nvPr/>
        </p:nvSpPr>
        <p:spPr>
          <a:xfrm rot="5400000">
            <a:off x="2357754" y="2978950"/>
            <a:ext cx="324036" cy="16561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9" name="弧形向右箭號 28"/>
          <p:cNvSpPr/>
          <p:nvPr/>
        </p:nvSpPr>
        <p:spPr>
          <a:xfrm rot="5400000">
            <a:off x="4445986" y="2906942"/>
            <a:ext cx="324036" cy="18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971600" y="436510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成交價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483768" y="400506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可能成交價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101</a:t>
            </a:r>
            <a:b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實際成交價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101)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4788024" y="31409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超過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3.5%!</a:t>
            </a:r>
            <a:endParaRPr lang="zh-TW" altLang="en-US" sz="20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4572000" y="422108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可能成交價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105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7164288" y="4797152"/>
            <a:ext cx="0" cy="216024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6732240" y="51571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9:</a:t>
            </a:r>
            <a:r>
              <a:rPr lang="en-US" altLang="zh-TW" b="1" dirty="0" smtClean="0">
                <a:solidFill>
                  <a:srgbClr val="C00000"/>
                </a:solidFill>
              </a:rPr>
              <a:t>03</a:t>
            </a:r>
            <a:r>
              <a:rPr lang="en-US" altLang="zh-TW" b="1" dirty="0" smtClean="0"/>
              <a:t>:10</a:t>
            </a:r>
            <a:endParaRPr lang="zh-TW" altLang="en-US" b="1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5436096" y="57332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延後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分鐘撮合</a:t>
            </a:r>
            <a:endParaRPr lang="zh-TW" altLang="en-US" sz="20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331640" y="2924944"/>
            <a:ext cx="6408712" cy="1080120"/>
            <a:chOff x="576" y="1934"/>
            <a:chExt cx="3981" cy="640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gray">
            <a:xfrm>
              <a:off x="576" y="2030"/>
              <a:ext cx="3981" cy="5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832" name="AutoShape 9"/>
            <p:cNvSpPr>
              <a:spLocks noChangeArrowheads="1"/>
            </p:cNvSpPr>
            <p:nvPr/>
          </p:nvSpPr>
          <p:spPr bwMode="gray">
            <a:xfrm>
              <a:off x="576" y="1934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4823" name="Rectangle 16"/>
          <p:cNvSpPr>
            <a:spLocks noChangeArrowheads="1"/>
          </p:cNvSpPr>
          <p:nvPr/>
        </p:nvSpPr>
        <p:spPr bwMode="gray">
          <a:xfrm>
            <a:off x="1619672" y="3068960"/>
            <a:ext cx="590465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34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規劃內容</a:t>
            </a:r>
            <a:endParaRPr lang="en-US" altLang="zh-CN" sz="3400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標題 2"/>
          <p:cNvSpPr txBox="1">
            <a:spLocks/>
          </p:cNvSpPr>
          <p:nvPr/>
        </p:nvSpPr>
        <p:spPr bwMode="auto">
          <a:xfrm>
            <a:off x="46754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b="1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題綱</a:t>
            </a:r>
            <a:endParaRPr lang="zh-TW" altLang="en-US" sz="44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59632" y="1340768"/>
            <a:ext cx="6319838" cy="1008429"/>
            <a:chOff x="576" y="1008"/>
            <a:chExt cx="3981" cy="748"/>
          </a:xfrm>
        </p:grpSpPr>
        <p:sp>
          <p:nvSpPr>
            <p:cNvPr id="30" name="AutoShape 12"/>
            <p:cNvSpPr>
              <a:spLocks noChangeArrowheads="1"/>
            </p:cNvSpPr>
            <p:nvPr/>
          </p:nvSpPr>
          <p:spPr bwMode="gray">
            <a:xfrm>
              <a:off x="576" y="1104"/>
              <a:ext cx="3981" cy="652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AutoShape 13"/>
            <p:cNvSpPr>
              <a:spLocks noChangeArrowheads="1"/>
            </p:cNvSpPr>
            <p:nvPr/>
          </p:nvSpPr>
          <p:spPr bwMode="gray">
            <a:xfrm>
              <a:off x="576" y="1008"/>
              <a:ext cx="3981" cy="628"/>
            </a:xfrm>
            <a:prstGeom prst="roundRect">
              <a:avLst>
                <a:gd name="adj" fmla="val 16667"/>
              </a:avLst>
            </a:prstGeom>
            <a:solidFill>
              <a:srgbClr val="81A042"/>
            </a:solidFill>
            <a:ln>
              <a:noFill/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1403648" y="1412776"/>
            <a:ext cx="60486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4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推動緣由及制度比較</a:t>
            </a: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D22E6-BFDB-49D5-A6AC-6E7934F1E42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251520" y="1484784"/>
            <a:ext cx="8640960" cy="5112568"/>
          </a:xfrm>
          <a:prstGeom prst="roundRect">
            <a:avLst>
              <a:gd name="adj" fmla="val 948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539552" y="980728"/>
            <a:ext cx="3672408" cy="633537"/>
          </a:xfrm>
          <a:prstGeom prst="roundRect">
            <a:avLst>
              <a:gd name="adj" fmla="val 2791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83568" y="1052736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瞬間價格穩定措施</a:t>
            </a:r>
            <a:endParaRPr lang="zh-TW" altLang="en-US" sz="3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Rectangle 74"/>
          <p:cNvSpPr txBox="1">
            <a:spLocks noChangeArrowheads="1"/>
          </p:cNvSpPr>
          <p:nvPr/>
        </p:nvSpPr>
        <p:spPr bwMode="auto">
          <a:xfrm>
            <a:off x="25152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Arial" charset="0"/>
              </a:rPr>
              <a:t>瞬間價格穩定措施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5536" y="1628800"/>
            <a:ext cx="84249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6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標準：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可能成交價超逾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前5分鐘加權平均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價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3.5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，延緩撮合2分鐘，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之後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以集合競價撮合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暫緩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期間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zh-TW" sz="2600" b="1" dirty="0" smtClean="0">
                <a:latin typeface="微軟正黑體" pitchFamily="34" charset="-120"/>
                <a:ea typeface="微軟正黑體" pitchFamily="34" charset="-120"/>
              </a:rPr>
              <a:t>可輸入一般限價委託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，不接受市價、IOC、FOK委託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本公司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刪除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留存之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市價委託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每5秒揭露模擬撮合成交價、量及最佳5檔買賣價量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「WAIT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564904"/>
            <a:ext cx="1441176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72400" cy="1362075"/>
          </a:xfrm>
        </p:spPr>
        <p:txBody>
          <a:bodyPr/>
          <a:lstStyle/>
          <a:p>
            <a:pPr>
              <a:defRPr/>
            </a:pPr>
            <a:r>
              <a:rPr kumimoji="1" lang="zh-TW" altLang="en-US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謝謝各位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780DC-DE99-4A3E-A6D8-69C42A3BC31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27584" y="2852936"/>
            <a:ext cx="7704856" cy="1728192"/>
            <a:chOff x="576" y="1008"/>
            <a:chExt cx="3981" cy="768"/>
          </a:xfrm>
        </p:grpSpPr>
        <p:sp>
          <p:nvSpPr>
            <p:cNvPr id="30" name="AutoShape 12"/>
            <p:cNvSpPr>
              <a:spLocks noChangeArrowheads="1"/>
            </p:cNvSpPr>
            <p:nvPr/>
          </p:nvSpPr>
          <p:spPr bwMode="gray">
            <a:xfrm>
              <a:off x="576" y="1104"/>
              <a:ext cx="3981" cy="672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sz="2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AutoShape 13"/>
            <p:cNvSpPr>
              <a:spLocks noChangeArrowheads="1"/>
            </p:cNvSpPr>
            <p:nvPr/>
          </p:nvSpPr>
          <p:spPr bwMode="gray">
            <a:xfrm>
              <a:off x="576" y="1008"/>
              <a:ext cx="3981" cy="628"/>
            </a:xfrm>
            <a:prstGeom prst="roundRect">
              <a:avLst>
                <a:gd name="adj" fmla="val 16667"/>
              </a:avLst>
            </a:prstGeom>
            <a:solidFill>
              <a:srgbClr val="81A042"/>
            </a:solidFill>
            <a:ln>
              <a:noFill/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sz="26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2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D22E6-BFDB-49D5-A6AC-6E7934F1E42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115616" y="3212976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4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推動緣由及制度比較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5725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國外撮合方式</a:t>
            </a:r>
            <a:endParaRPr lang="zh-TW" altLang="en-US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aphicFrame>
        <p:nvGraphicFramePr>
          <p:cNvPr id="3" name="表格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872240"/>
              </p:ext>
            </p:extLst>
          </p:nvPr>
        </p:nvGraphicFramePr>
        <p:xfrm>
          <a:off x="611560" y="1412776"/>
          <a:ext cx="7700963" cy="47770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證交所</a:t>
                      </a:r>
                      <a:endParaRPr lang="zh-TW" altLang="en-US" sz="2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開盤</a:t>
                      </a:r>
                      <a:endParaRPr lang="zh-TW" altLang="en-US" sz="2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盤中</a:t>
                      </a:r>
                      <a:endParaRPr lang="zh-TW" altLang="en-US" sz="26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收盤</a:t>
                      </a:r>
                      <a:endParaRPr lang="zh-TW" altLang="en-US" sz="2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臺灣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24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集合</a:t>
                      </a:r>
                      <a:endParaRPr lang="zh-TW" altLang="en-US" sz="24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3000" b="1" kern="1200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集合</a:t>
                      </a:r>
                      <a:endParaRPr lang="zh-TW" altLang="en-US" sz="3000" b="1" kern="1200" dirty="0" smtClean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 horzOverflow="overflow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集合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紐約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3000" b="1" kern="12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逐筆</a:t>
                      </a:r>
                      <a:endParaRPr lang="zh-TW" altLang="en-US" sz="3000" b="1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倫敦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德意志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東京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新加坡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韓國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香港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24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上海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kern="1200" dirty="0" smtClean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zh-TW" altLang="en-US" sz="24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FB3EA-8CD3-4C25-8128-08694C670ED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矩形 192"/>
          <p:cNvSpPr/>
          <p:nvPr/>
        </p:nvSpPr>
        <p:spPr>
          <a:xfrm>
            <a:off x="0" y="3933056"/>
            <a:ext cx="9144000" cy="2924944"/>
          </a:xfrm>
          <a:prstGeom prst="rect">
            <a:avLst/>
          </a:prstGeom>
          <a:solidFill>
            <a:schemeClr val="accent4">
              <a:lumMod val="20000"/>
              <a:lumOff val="8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0" y="980728"/>
            <a:ext cx="9144000" cy="2952328"/>
          </a:xfrm>
          <a:prstGeom prst="rect">
            <a:avLst/>
          </a:prstGeom>
          <a:solidFill>
            <a:srgbClr val="FFFFCC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80" name="直線圖說文字 1 (加上強調線) 179"/>
          <p:cNvSpPr/>
          <p:nvPr/>
        </p:nvSpPr>
        <p:spPr>
          <a:xfrm rot="5400000">
            <a:off x="1799692" y="5913276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19856"/>
              <a:gd name="adj4" fmla="val -702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85725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撮合效率、資訊揭露</a:t>
            </a:r>
            <a:endParaRPr lang="zh-TW" altLang="en-US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FB3EA-8CD3-4C25-8128-08694C670ED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gray">
          <a:xfrm>
            <a:off x="0" y="2492896"/>
            <a:ext cx="9144000" cy="142875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5" name="Text Box 89"/>
          <p:cNvSpPr txBox="1">
            <a:spLocks noChangeArrowheads="1"/>
          </p:cNvSpPr>
          <p:nvPr/>
        </p:nvSpPr>
        <p:spPr bwMode="auto">
          <a:xfrm>
            <a:off x="539552" y="1844824"/>
            <a:ext cx="1255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9:00:00</a:t>
            </a:r>
            <a:endParaRPr lang="en-US" altLang="zh-CN" sz="24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6" name="Text Box 89"/>
          <p:cNvSpPr txBox="1">
            <a:spLocks noChangeArrowheads="1"/>
          </p:cNvSpPr>
          <p:nvPr/>
        </p:nvSpPr>
        <p:spPr bwMode="auto">
          <a:xfrm>
            <a:off x="3347864" y="1844824"/>
            <a:ext cx="1255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9:00:05</a:t>
            </a:r>
            <a:endParaRPr lang="en-US" altLang="zh-CN" sz="24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7" name="Text Box 89"/>
          <p:cNvSpPr txBox="1">
            <a:spLocks noChangeArrowheads="1"/>
          </p:cNvSpPr>
          <p:nvPr/>
        </p:nvSpPr>
        <p:spPr bwMode="auto">
          <a:xfrm>
            <a:off x="6156176" y="1844824"/>
            <a:ext cx="1255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4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9:00:10</a:t>
            </a:r>
            <a:endParaRPr lang="en-US" altLang="zh-CN" sz="24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8" name="Text Box 89"/>
          <p:cNvSpPr txBox="1">
            <a:spLocks noChangeArrowheads="1"/>
          </p:cNvSpPr>
          <p:nvPr/>
        </p:nvSpPr>
        <p:spPr bwMode="auto">
          <a:xfrm>
            <a:off x="8028384" y="1988840"/>
            <a:ext cx="373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…</a:t>
            </a:r>
            <a:endParaRPr lang="en-US" altLang="zh-CN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gray">
          <a:xfrm>
            <a:off x="683568" y="2276872"/>
            <a:ext cx="1071563" cy="50405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3" name="AutoShape 5"/>
          <p:cNvSpPr>
            <a:spLocks noChangeArrowheads="1"/>
          </p:cNvSpPr>
          <p:nvPr/>
        </p:nvSpPr>
        <p:spPr bwMode="gray">
          <a:xfrm>
            <a:off x="3347864" y="2276872"/>
            <a:ext cx="1071563" cy="50405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4" name="AutoShape 5"/>
          <p:cNvSpPr>
            <a:spLocks noChangeArrowheads="1"/>
          </p:cNvSpPr>
          <p:nvPr/>
        </p:nvSpPr>
        <p:spPr bwMode="gray">
          <a:xfrm>
            <a:off x="6156176" y="2276872"/>
            <a:ext cx="1071563" cy="50405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9" name="Freeform 9"/>
          <p:cNvSpPr>
            <a:spLocks/>
          </p:cNvSpPr>
          <p:nvPr/>
        </p:nvSpPr>
        <p:spPr bwMode="gray">
          <a:xfrm>
            <a:off x="0" y="1268760"/>
            <a:ext cx="2483768" cy="216024"/>
          </a:xfrm>
          <a:custGeom>
            <a:avLst/>
            <a:gdLst>
              <a:gd name="T0" fmla="*/ 1832 w 1832"/>
              <a:gd name="T1" fmla="*/ 32 h 408"/>
              <a:gd name="T2" fmla="*/ 1830 w 1832"/>
              <a:gd name="T3" fmla="*/ 66 h 408"/>
              <a:gd name="T4" fmla="*/ 1814 w 1832"/>
              <a:gd name="T5" fmla="*/ 128 h 408"/>
              <a:gd name="T6" fmla="*/ 1788 w 1832"/>
              <a:gd name="T7" fmla="*/ 188 h 408"/>
              <a:gd name="T8" fmla="*/ 1754 w 1832"/>
              <a:gd name="T9" fmla="*/ 240 h 408"/>
              <a:gd name="T10" fmla="*/ 1712 w 1832"/>
              <a:gd name="T11" fmla="*/ 288 h 408"/>
              <a:gd name="T12" fmla="*/ 1664 w 1832"/>
              <a:gd name="T13" fmla="*/ 330 h 408"/>
              <a:gd name="T14" fmla="*/ 1610 w 1832"/>
              <a:gd name="T15" fmla="*/ 362 h 408"/>
              <a:gd name="T16" fmla="*/ 1550 w 1832"/>
              <a:gd name="T17" fmla="*/ 388 h 408"/>
              <a:gd name="T18" fmla="*/ 1486 w 1832"/>
              <a:gd name="T19" fmla="*/ 402 h 408"/>
              <a:gd name="T20" fmla="*/ 1418 w 1832"/>
              <a:gd name="T21" fmla="*/ 408 h 408"/>
              <a:gd name="T22" fmla="*/ 0 w 1832"/>
              <a:gd name="T23" fmla="*/ 408 h 408"/>
              <a:gd name="T24" fmla="*/ 0 w 1832"/>
              <a:gd name="T25" fmla="*/ 0 h 408"/>
              <a:gd name="T26" fmla="*/ 1832 w 1832"/>
              <a:gd name="T27" fmla="*/ 0 h 408"/>
              <a:gd name="T28" fmla="*/ 1832 w 1832"/>
              <a:gd name="T29" fmla="*/ 32 h 408"/>
              <a:gd name="T30" fmla="*/ 1832 w 1832"/>
              <a:gd name="T31" fmla="*/ 32 h 4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32"/>
              <a:gd name="T49" fmla="*/ 0 h 408"/>
              <a:gd name="T50" fmla="*/ 1832 w 1832"/>
              <a:gd name="T51" fmla="*/ 408 h 4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32" h="408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608788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31" name="Freeform 12"/>
          <p:cNvSpPr>
            <a:spLocks/>
          </p:cNvSpPr>
          <p:nvPr/>
        </p:nvSpPr>
        <p:spPr bwMode="gray">
          <a:xfrm flipV="1">
            <a:off x="0" y="908720"/>
            <a:ext cx="2483768" cy="432050"/>
          </a:xfrm>
          <a:custGeom>
            <a:avLst/>
            <a:gdLst>
              <a:gd name="T0" fmla="*/ 1832 w 1832"/>
              <a:gd name="T1" fmla="*/ 32 h 408"/>
              <a:gd name="T2" fmla="*/ 1830 w 1832"/>
              <a:gd name="T3" fmla="*/ 66 h 408"/>
              <a:gd name="T4" fmla="*/ 1814 w 1832"/>
              <a:gd name="T5" fmla="*/ 128 h 408"/>
              <a:gd name="T6" fmla="*/ 1788 w 1832"/>
              <a:gd name="T7" fmla="*/ 188 h 408"/>
              <a:gd name="T8" fmla="*/ 1754 w 1832"/>
              <a:gd name="T9" fmla="*/ 240 h 408"/>
              <a:gd name="T10" fmla="*/ 1712 w 1832"/>
              <a:gd name="T11" fmla="*/ 288 h 408"/>
              <a:gd name="T12" fmla="*/ 1664 w 1832"/>
              <a:gd name="T13" fmla="*/ 330 h 408"/>
              <a:gd name="T14" fmla="*/ 1610 w 1832"/>
              <a:gd name="T15" fmla="*/ 362 h 408"/>
              <a:gd name="T16" fmla="*/ 1550 w 1832"/>
              <a:gd name="T17" fmla="*/ 388 h 408"/>
              <a:gd name="T18" fmla="*/ 1486 w 1832"/>
              <a:gd name="T19" fmla="*/ 402 h 408"/>
              <a:gd name="T20" fmla="*/ 1418 w 1832"/>
              <a:gd name="T21" fmla="*/ 408 h 408"/>
              <a:gd name="T22" fmla="*/ 0 w 1832"/>
              <a:gd name="T23" fmla="*/ 408 h 408"/>
              <a:gd name="T24" fmla="*/ 0 w 1832"/>
              <a:gd name="T25" fmla="*/ 0 h 408"/>
              <a:gd name="T26" fmla="*/ 1832 w 1832"/>
              <a:gd name="T27" fmla="*/ 0 h 408"/>
              <a:gd name="T28" fmla="*/ 1832 w 1832"/>
              <a:gd name="T29" fmla="*/ 32 h 408"/>
              <a:gd name="T30" fmla="*/ 1832 w 1832"/>
              <a:gd name="T31" fmla="*/ 32 h 4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32"/>
              <a:gd name="T49" fmla="*/ 0 h 408"/>
              <a:gd name="T50" fmla="*/ 1832 w 1832"/>
              <a:gd name="T51" fmla="*/ 408 h 4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32" h="408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98B5B6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251520" y="90872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集合競價</a:t>
            </a:r>
          </a:p>
        </p:txBody>
      </p:sp>
      <p:sp>
        <p:nvSpPr>
          <p:cNvPr id="135" name="直線圖說文字 1 (加上強調線) 134"/>
          <p:cNvSpPr/>
          <p:nvPr/>
        </p:nvSpPr>
        <p:spPr>
          <a:xfrm rot="5400000">
            <a:off x="1007604" y="2888940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10273"/>
              <a:gd name="adj4" fmla="val -6574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2411760" y="98072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79646">
                    <a:lumMod val="75000"/>
                  </a:srgbClr>
                </a:solidFill>
                <a:latin typeface="微軟正黑體" pitchFamily="34" charset="-120"/>
                <a:ea typeface="微軟正黑體" pitchFamily="34" charset="-120"/>
              </a:rPr>
              <a:t>盤中每</a:t>
            </a:r>
            <a:r>
              <a:rPr lang="en-US" altLang="zh-TW" sz="2400" b="1" dirty="0">
                <a:solidFill>
                  <a:srgbClr val="F79646">
                    <a:lumMod val="75000"/>
                  </a:srgbClr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b="1" dirty="0">
                <a:solidFill>
                  <a:srgbClr val="F79646">
                    <a:lumMod val="75000"/>
                  </a:srgbClr>
                </a:solidFill>
                <a:latin typeface="微軟正黑體" pitchFamily="34" charset="-120"/>
                <a:ea typeface="微軟正黑體" pitchFamily="34" charset="-120"/>
              </a:rPr>
              <a:t>秒撮合一次</a:t>
            </a:r>
          </a:p>
        </p:txBody>
      </p:sp>
      <p:sp>
        <p:nvSpPr>
          <p:cNvPr id="137" name="文字方塊 136"/>
          <p:cNvSpPr txBox="1"/>
          <p:nvPr/>
        </p:nvSpPr>
        <p:spPr>
          <a:xfrm>
            <a:off x="755576" y="3140968"/>
            <a:ext cx="11521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38" name="直線圖說文字 1 (加上強調線) 137"/>
          <p:cNvSpPr/>
          <p:nvPr/>
        </p:nvSpPr>
        <p:spPr>
          <a:xfrm rot="5400000">
            <a:off x="3599892" y="2888940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5481"/>
              <a:gd name="adj4" fmla="val -6724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39" name="直線圖說文字 1 (加上強調線) 138"/>
          <p:cNvSpPr/>
          <p:nvPr/>
        </p:nvSpPr>
        <p:spPr>
          <a:xfrm rot="5400000">
            <a:off x="6552220" y="2888940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19857"/>
              <a:gd name="adj4" fmla="val -6125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3347864" y="3140968"/>
            <a:ext cx="108012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41" name="文字方塊 140"/>
          <p:cNvSpPr txBox="1"/>
          <p:nvPr/>
        </p:nvSpPr>
        <p:spPr>
          <a:xfrm>
            <a:off x="6300192" y="3140968"/>
            <a:ext cx="11521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6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42" name="Text Box 89"/>
          <p:cNvSpPr txBox="1">
            <a:spLocks noChangeArrowheads="1"/>
          </p:cNvSpPr>
          <p:nvPr/>
        </p:nvSpPr>
        <p:spPr bwMode="auto">
          <a:xfrm>
            <a:off x="107504" y="2060848"/>
            <a:ext cx="373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…</a:t>
            </a:r>
            <a:endParaRPr lang="en-US" altLang="zh-CN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" name="Freeform 12"/>
          <p:cNvSpPr>
            <a:spLocks/>
          </p:cNvSpPr>
          <p:nvPr/>
        </p:nvSpPr>
        <p:spPr bwMode="gray">
          <a:xfrm flipV="1">
            <a:off x="0" y="3933056"/>
            <a:ext cx="2483768" cy="432050"/>
          </a:xfrm>
          <a:custGeom>
            <a:avLst/>
            <a:gdLst>
              <a:gd name="T0" fmla="*/ 1832 w 1832"/>
              <a:gd name="T1" fmla="*/ 32 h 408"/>
              <a:gd name="T2" fmla="*/ 1830 w 1832"/>
              <a:gd name="T3" fmla="*/ 66 h 408"/>
              <a:gd name="T4" fmla="*/ 1814 w 1832"/>
              <a:gd name="T5" fmla="*/ 128 h 408"/>
              <a:gd name="T6" fmla="*/ 1788 w 1832"/>
              <a:gd name="T7" fmla="*/ 188 h 408"/>
              <a:gd name="T8" fmla="*/ 1754 w 1832"/>
              <a:gd name="T9" fmla="*/ 240 h 408"/>
              <a:gd name="T10" fmla="*/ 1712 w 1832"/>
              <a:gd name="T11" fmla="*/ 288 h 408"/>
              <a:gd name="T12" fmla="*/ 1664 w 1832"/>
              <a:gd name="T13" fmla="*/ 330 h 408"/>
              <a:gd name="T14" fmla="*/ 1610 w 1832"/>
              <a:gd name="T15" fmla="*/ 362 h 408"/>
              <a:gd name="T16" fmla="*/ 1550 w 1832"/>
              <a:gd name="T17" fmla="*/ 388 h 408"/>
              <a:gd name="T18" fmla="*/ 1486 w 1832"/>
              <a:gd name="T19" fmla="*/ 402 h 408"/>
              <a:gd name="T20" fmla="*/ 1418 w 1832"/>
              <a:gd name="T21" fmla="*/ 408 h 408"/>
              <a:gd name="T22" fmla="*/ 0 w 1832"/>
              <a:gd name="T23" fmla="*/ 408 h 408"/>
              <a:gd name="T24" fmla="*/ 0 w 1832"/>
              <a:gd name="T25" fmla="*/ 0 h 408"/>
              <a:gd name="T26" fmla="*/ 1832 w 1832"/>
              <a:gd name="T27" fmla="*/ 0 h 408"/>
              <a:gd name="T28" fmla="*/ 1832 w 1832"/>
              <a:gd name="T29" fmla="*/ 32 h 408"/>
              <a:gd name="T30" fmla="*/ 1832 w 1832"/>
              <a:gd name="T31" fmla="*/ 32 h 4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32"/>
              <a:gd name="T49" fmla="*/ 0 h 408"/>
              <a:gd name="T50" fmla="*/ 1832 w 1832"/>
              <a:gd name="T51" fmla="*/ 408 h 4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32" h="408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98B5B6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4" name="Freeform 9"/>
          <p:cNvSpPr>
            <a:spLocks/>
          </p:cNvSpPr>
          <p:nvPr/>
        </p:nvSpPr>
        <p:spPr bwMode="gray">
          <a:xfrm>
            <a:off x="0" y="4365104"/>
            <a:ext cx="2483768" cy="144016"/>
          </a:xfrm>
          <a:custGeom>
            <a:avLst/>
            <a:gdLst>
              <a:gd name="T0" fmla="*/ 1832 w 1832"/>
              <a:gd name="T1" fmla="*/ 32 h 408"/>
              <a:gd name="T2" fmla="*/ 1830 w 1832"/>
              <a:gd name="T3" fmla="*/ 66 h 408"/>
              <a:gd name="T4" fmla="*/ 1814 w 1832"/>
              <a:gd name="T5" fmla="*/ 128 h 408"/>
              <a:gd name="T6" fmla="*/ 1788 w 1832"/>
              <a:gd name="T7" fmla="*/ 188 h 408"/>
              <a:gd name="T8" fmla="*/ 1754 w 1832"/>
              <a:gd name="T9" fmla="*/ 240 h 408"/>
              <a:gd name="T10" fmla="*/ 1712 w 1832"/>
              <a:gd name="T11" fmla="*/ 288 h 408"/>
              <a:gd name="T12" fmla="*/ 1664 w 1832"/>
              <a:gd name="T13" fmla="*/ 330 h 408"/>
              <a:gd name="T14" fmla="*/ 1610 w 1832"/>
              <a:gd name="T15" fmla="*/ 362 h 408"/>
              <a:gd name="T16" fmla="*/ 1550 w 1832"/>
              <a:gd name="T17" fmla="*/ 388 h 408"/>
              <a:gd name="T18" fmla="*/ 1486 w 1832"/>
              <a:gd name="T19" fmla="*/ 402 h 408"/>
              <a:gd name="T20" fmla="*/ 1418 w 1832"/>
              <a:gd name="T21" fmla="*/ 408 h 408"/>
              <a:gd name="T22" fmla="*/ 0 w 1832"/>
              <a:gd name="T23" fmla="*/ 408 h 408"/>
              <a:gd name="T24" fmla="*/ 0 w 1832"/>
              <a:gd name="T25" fmla="*/ 0 h 408"/>
              <a:gd name="T26" fmla="*/ 1832 w 1832"/>
              <a:gd name="T27" fmla="*/ 0 h 408"/>
              <a:gd name="T28" fmla="*/ 1832 w 1832"/>
              <a:gd name="T29" fmla="*/ 32 h 408"/>
              <a:gd name="T30" fmla="*/ 1832 w 1832"/>
              <a:gd name="T31" fmla="*/ 32 h 4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32"/>
              <a:gd name="T49" fmla="*/ 0 h 408"/>
              <a:gd name="T50" fmla="*/ 1832 w 1832"/>
              <a:gd name="T51" fmla="*/ 408 h 4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32" h="408">
                <a:moveTo>
                  <a:pt x="1832" y="32"/>
                </a:moveTo>
                <a:lnTo>
                  <a:pt x="1830" y="66"/>
                </a:lnTo>
                <a:lnTo>
                  <a:pt x="1814" y="128"/>
                </a:lnTo>
                <a:lnTo>
                  <a:pt x="1788" y="188"/>
                </a:lnTo>
                <a:lnTo>
                  <a:pt x="1754" y="240"/>
                </a:lnTo>
                <a:lnTo>
                  <a:pt x="1712" y="288"/>
                </a:lnTo>
                <a:lnTo>
                  <a:pt x="1664" y="330"/>
                </a:lnTo>
                <a:lnTo>
                  <a:pt x="1610" y="362"/>
                </a:lnTo>
                <a:lnTo>
                  <a:pt x="1550" y="388"/>
                </a:lnTo>
                <a:lnTo>
                  <a:pt x="1486" y="402"/>
                </a:lnTo>
                <a:lnTo>
                  <a:pt x="1418" y="408"/>
                </a:lnTo>
                <a:lnTo>
                  <a:pt x="0" y="408"/>
                </a:lnTo>
                <a:lnTo>
                  <a:pt x="0" y="0"/>
                </a:lnTo>
                <a:lnTo>
                  <a:pt x="1832" y="0"/>
                </a:lnTo>
                <a:lnTo>
                  <a:pt x="1832" y="32"/>
                </a:lnTo>
                <a:close/>
              </a:path>
            </a:pathLst>
          </a:custGeom>
          <a:solidFill>
            <a:srgbClr val="608788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0" y="393305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逐筆交易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gray">
          <a:xfrm>
            <a:off x="0" y="5589240"/>
            <a:ext cx="9144000" cy="142875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7" name="Text Box 89"/>
          <p:cNvSpPr txBox="1">
            <a:spLocks noChangeArrowheads="1"/>
          </p:cNvSpPr>
          <p:nvPr/>
        </p:nvSpPr>
        <p:spPr bwMode="auto">
          <a:xfrm>
            <a:off x="683568" y="5085184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9:00:00</a:t>
            </a:r>
            <a:endParaRPr lang="en-US" altLang="zh-CN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1" name="AutoShape 5"/>
          <p:cNvSpPr>
            <a:spLocks noChangeArrowheads="1"/>
          </p:cNvSpPr>
          <p:nvPr/>
        </p:nvSpPr>
        <p:spPr bwMode="gray">
          <a:xfrm>
            <a:off x="755576" y="5445224"/>
            <a:ext cx="936104" cy="36004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1" name="AutoShape 5"/>
          <p:cNvSpPr>
            <a:spLocks noChangeArrowheads="1"/>
          </p:cNvSpPr>
          <p:nvPr/>
        </p:nvSpPr>
        <p:spPr bwMode="gray">
          <a:xfrm>
            <a:off x="1835696" y="5445224"/>
            <a:ext cx="576064" cy="36004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2" name="AutoShape 5"/>
          <p:cNvSpPr>
            <a:spLocks noChangeArrowheads="1"/>
          </p:cNvSpPr>
          <p:nvPr/>
        </p:nvSpPr>
        <p:spPr bwMode="gray">
          <a:xfrm>
            <a:off x="2771800" y="5445224"/>
            <a:ext cx="576064" cy="36004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4" name="AutoShape 5"/>
          <p:cNvSpPr>
            <a:spLocks noChangeArrowheads="1"/>
          </p:cNvSpPr>
          <p:nvPr/>
        </p:nvSpPr>
        <p:spPr bwMode="gray">
          <a:xfrm>
            <a:off x="4067944" y="5445224"/>
            <a:ext cx="576064" cy="36004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gray">
          <a:xfrm>
            <a:off x="5796136" y="5445224"/>
            <a:ext cx="576064" cy="36004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撮合</a:t>
            </a:r>
            <a:endParaRPr lang="zh-CN" altLang="en-US" b="1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6" name="Text Box 89"/>
          <p:cNvSpPr txBox="1">
            <a:spLocks noChangeArrowheads="1"/>
          </p:cNvSpPr>
          <p:nvPr/>
        </p:nvSpPr>
        <p:spPr bwMode="auto">
          <a:xfrm>
            <a:off x="2627784" y="4509120"/>
            <a:ext cx="899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9:00:02</a:t>
            </a:r>
            <a:endParaRPr lang="en-US" altLang="zh-CN" sz="1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7" name="Text Box 89"/>
          <p:cNvSpPr txBox="1">
            <a:spLocks noChangeArrowheads="1"/>
          </p:cNvSpPr>
          <p:nvPr/>
        </p:nvSpPr>
        <p:spPr bwMode="auto">
          <a:xfrm>
            <a:off x="1475656" y="4509120"/>
            <a:ext cx="899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9:00:01</a:t>
            </a:r>
          </a:p>
        </p:txBody>
      </p:sp>
      <p:sp>
        <p:nvSpPr>
          <p:cNvPr id="168" name="Text Box 89"/>
          <p:cNvSpPr txBox="1">
            <a:spLocks noChangeArrowheads="1"/>
          </p:cNvSpPr>
          <p:nvPr/>
        </p:nvSpPr>
        <p:spPr bwMode="auto">
          <a:xfrm>
            <a:off x="3851920" y="4509120"/>
            <a:ext cx="899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9:00:03</a:t>
            </a:r>
            <a:endParaRPr lang="en-US" altLang="zh-CN" sz="1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0" name="Text Box 89"/>
          <p:cNvSpPr txBox="1">
            <a:spLocks noChangeArrowheads="1"/>
          </p:cNvSpPr>
          <p:nvPr/>
        </p:nvSpPr>
        <p:spPr bwMode="auto">
          <a:xfrm>
            <a:off x="5580112" y="4509120"/>
            <a:ext cx="899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9:00:05</a:t>
            </a:r>
            <a:endParaRPr lang="en-US" altLang="zh-CN" sz="1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1" name="Text Box 89"/>
          <p:cNvSpPr txBox="1">
            <a:spLocks noChangeArrowheads="1"/>
          </p:cNvSpPr>
          <p:nvPr/>
        </p:nvSpPr>
        <p:spPr bwMode="auto">
          <a:xfrm>
            <a:off x="7236296" y="4941168"/>
            <a:ext cx="47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800" dirty="0">
                <a:solidFill>
                  <a:prstClr val="black"/>
                </a:solidFill>
                <a:latin typeface="Verdana" pitchFamily="34" charset="0"/>
              </a:rPr>
              <a:t>…</a:t>
            </a:r>
            <a:endParaRPr lang="en-US" altLang="zh-CN" sz="28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2" name="直線圖說文字 1 (加上強調線) 171"/>
          <p:cNvSpPr/>
          <p:nvPr/>
        </p:nvSpPr>
        <p:spPr>
          <a:xfrm rot="5400000">
            <a:off x="647564" y="5913276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-13687"/>
              <a:gd name="adj4" fmla="val -6574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395536" y="6165304"/>
            <a:ext cx="1080120" cy="5952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76" name="文字方塊 175"/>
          <p:cNvSpPr txBox="1"/>
          <p:nvPr/>
        </p:nvSpPr>
        <p:spPr>
          <a:xfrm>
            <a:off x="1547664" y="6165304"/>
            <a:ext cx="1080120" cy="5695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81" name="直線圖說文字 1 (加上強調線) 180"/>
          <p:cNvSpPr/>
          <p:nvPr/>
        </p:nvSpPr>
        <p:spPr>
          <a:xfrm rot="5400000">
            <a:off x="2951820" y="5913276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42219"/>
              <a:gd name="adj4" fmla="val -6275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182" name="直線圖說文字 1 (加上強調線) 181"/>
          <p:cNvSpPr/>
          <p:nvPr/>
        </p:nvSpPr>
        <p:spPr>
          <a:xfrm rot="5400000">
            <a:off x="4175956" y="5913276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39024"/>
              <a:gd name="adj4" fmla="val -6275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183" name="直線圖說文字 1 (加上強調線) 182"/>
          <p:cNvSpPr/>
          <p:nvPr/>
        </p:nvSpPr>
        <p:spPr>
          <a:xfrm rot="5400000">
            <a:off x="5904148" y="5913276"/>
            <a:ext cx="576064" cy="1080120"/>
          </a:xfrm>
          <a:prstGeom prst="accentCallout1">
            <a:avLst>
              <a:gd name="adj1" fmla="val 50696"/>
              <a:gd name="adj2" fmla="val -10330"/>
              <a:gd name="adj3" fmla="val 39024"/>
              <a:gd name="adj4" fmla="val -6275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2699792" y="6165304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85" name="文字方塊 184"/>
          <p:cNvSpPr txBox="1"/>
          <p:nvPr/>
        </p:nvSpPr>
        <p:spPr>
          <a:xfrm>
            <a:off x="3923928" y="6165304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86" name="文字方塊 185"/>
          <p:cNvSpPr txBox="1"/>
          <p:nvPr/>
        </p:nvSpPr>
        <p:spPr>
          <a:xfrm>
            <a:off x="5652120" y="6165304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成交價量、</a:t>
            </a:r>
            <a:r>
              <a:rPr lang="en-US" altLang="zh-TW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檔資訊</a:t>
            </a:r>
          </a:p>
        </p:txBody>
      </p:sp>
      <p:sp>
        <p:nvSpPr>
          <p:cNvPr id="187" name="文字方塊 186"/>
          <p:cNvSpPr txBox="1"/>
          <p:nvPr/>
        </p:nvSpPr>
        <p:spPr>
          <a:xfrm>
            <a:off x="2483768" y="40050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79646">
                    <a:lumMod val="75000"/>
                  </a:srgbClr>
                </a:solidFill>
                <a:latin typeface="微軟正黑體" pitchFamily="34" charset="-120"/>
                <a:ea typeface="微軟正黑體" pitchFamily="34" charset="-120"/>
              </a:rPr>
              <a:t>一有委託立即撮合、資訊透明度高</a:t>
            </a:r>
          </a:p>
        </p:txBody>
      </p:sp>
      <p:sp>
        <p:nvSpPr>
          <p:cNvPr id="15362" name="AutoShape 2" descr="「order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5364" name="AutoShape 4" descr="「order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69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 rot="21197929">
            <a:off x="5796136" y="4797152"/>
            <a:ext cx="576064" cy="648072"/>
          </a:xfrm>
          <a:prstGeom prst="rect">
            <a:avLst/>
          </a:prstGeom>
          <a:noFill/>
        </p:spPr>
      </p:pic>
      <p:pic>
        <p:nvPicPr>
          <p:cNvPr id="70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lum bright="10000" contrast="-30000"/>
            <a:duotone>
              <a:prstClr val="black"/>
              <a:schemeClr val="accent2"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17564">
            <a:off x="4067944" y="4797152"/>
            <a:ext cx="576064" cy="648072"/>
          </a:xfrm>
          <a:prstGeom prst="rect">
            <a:avLst/>
          </a:prstGeom>
          <a:noFill/>
        </p:spPr>
      </p:pic>
      <p:pic>
        <p:nvPicPr>
          <p:cNvPr id="71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 rot="21058171">
            <a:off x="2771800" y="4797152"/>
            <a:ext cx="576064" cy="648072"/>
          </a:xfrm>
          <a:prstGeom prst="rect">
            <a:avLst/>
          </a:prstGeom>
          <a:noFill/>
        </p:spPr>
      </p:pic>
      <p:pic>
        <p:nvPicPr>
          <p:cNvPr id="72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lum bright="10000" contrast="-30000"/>
            <a:duotone>
              <a:prstClr val="black"/>
              <a:schemeClr val="accent2"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85202">
            <a:off x="1835696" y="4797152"/>
            <a:ext cx="576064" cy="6480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73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>
            <a:off x="2051720" y="2708920"/>
            <a:ext cx="576064" cy="792088"/>
          </a:xfrm>
          <a:prstGeom prst="rect">
            <a:avLst/>
          </a:prstGeom>
          <a:noFill/>
        </p:spPr>
      </p:pic>
      <p:pic>
        <p:nvPicPr>
          <p:cNvPr id="74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lum bright="10000" contrast="-30000"/>
            <a:duotone>
              <a:prstClr val="black"/>
              <a:schemeClr val="accent2"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636912"/>
            <a:ext cx="576064" cy="792088"/>
          </a:xfrm>
          <a:prstGeom prst="rect">
            <a:avLst/>
          </a:prstGeom>
          <a:noFill/>
        </p:spPr>
      </p:pic>
      <p:pic>
        <p:nvPicPr>
          <p:cNvPr id="75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>
            <a:off x="5436096" y="2636912"/>
            <a:ext cx="504056" cy="792088"/>
          </a:xfrm>
          <a:prstGeom prst="rect">
            <a:avLst/>
          </a:prstGeom>
          <a:noFill/>
        </p:spPr>
      </p:pic>
      <p:pic>
        <p:nvPicPr>
          <p:cNvPr id="76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lum bright="10000" contrast="-30000"/>
            <a:duotone>
              <a:prstClr val="black"/>
              <a:schemeClr val="accent2"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636912"/>
            <a:ext cx="504056" cy="792088"/>
          </a:xfrm>
          <a:prstGeom prst="rect">
            <a:avLst/>
          </a:prstGeom>
          <a:noFill/>
        </p:spPr>
      </p:pic>
      <p:pic>
        <p:nvPicPr>
          <p:cNvPr id="77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>
            <a:off x="5580112" y="1700808"/>
            <a:ext cx="504056" cy="792088"/>
          </a:xfrm>
          <a:prstGeom prst="rect">
            <a:avLst/>
          </a:prstGeom>
          <a:noFill/>
        </p:spPr>
      </p:pic>
      <p:pic>
        <p:nvPicPr>
          <p:cNvPr id="78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lum bright="10000" contrast="-30000"/>
            <a:duotone>
              <a:prstClr val="black"/>
              <a:schemeClr val="accent2"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700808"/>
            <a:ext cx="504056" cy="792088"/>
          </a:xfrm>
          <a:prstGeom prst="rect">
            <a:avLst/>
          </a:prstGeom>
          <a:noFill/>
        </p:spPr>
      </p:pic>
      <p:pic>
        <p:nvPicPr>
          <p:cNvPr id="79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>
            <a:off x="4572000" y="1700808"/>
            <a:ext cx="504056" cy="792088"/>
          </a:xfrm>
          <a:prstGeom prst="rect">
            <a:avLst/>
          </a:prstGeom>
          <a:noFill/>
        </p:spPr>
      </p:pic>
      <p:pic>
        <p:nvPicPr>
          <p:cNvPr id="80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lum bright="10000" contrast="-30000"/>
          </a:blip>
          <a:srcRect/>
          <a:stretch>
            <a:fillRect/>
          </a:stretch>
        </p:blipFill>
        <p:spPr bwMode="auto">
          <a:xfrm rot="21353150">
            <a:off x="2771800" y="1700808"/>
            <a:ext cx="576064" cy="792088"/>
          </a:xfrm>
          <a:prstGeom prst="rect">
            <a:avLst/>
          </a:prstGeom>
          <a:noFill/>
        </p:spPr>
      </p:pic>
      <p:pic>
        <p:nvPicPr>
          <p:cNvPr id="81" name="Picture 6" descr="「order」的圖片搜尋結果"/>
          <p:cNvPicPr>
            <a:picLocks noChangeAspect="1" noChangeArrowheads="1"/>
          </p:cNvPicPr>
          <p:nvPr/>
        </p:nvPicPr>
        <p:blipFill>
          <a:blip r:embed="rId2" cstate="print">
            <a:lum bright="10000" contrast="-30000"/>
            <a:duotone>
              <a:prstClr val="black"/>
              <a:schemeClr val="accent2"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85759">
            <a:off x="2007384" y="1720452"/>
            <a:ext cx="576064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7920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集合競價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79513" y="1268760"/>
          <a:ext cx="5112567" cy="532148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6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6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累積委買張數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委買張數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委賣張數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累積委賣張數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103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98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110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97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4F6228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endParaRPr lang="zh-TW" altLang="en-US" sz="2200" b="1" dirty="0">
                        <a:solidFill>
                          <a:srgbClr val="4F6228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588224" y="1196752"/>
          <a:ext cx="1584176" cy="15067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80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成交張數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400" b="1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向右箭號 13"/>
          <p:cNvSpPr/>
          <p:nvPr/>
        </p:nvSpPr>
        <p:spPr>
          <a:xfrm rot="20452532">
            <a:off x="5774368" y="1798067"/>
            <a:ext cx="288032" cy="794802"/>
          </a:xfrm>
          <a:prstGeom prst="strip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000" b="1" dirty="0" smtClean="0">
              <a:solidFill>
                <a:schemeClr val="tx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512" y="2708920"/>
            <a:ext cx="5112568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五角星形 8"/>
          <p:cNvSpPr/>
          <p:nvPr/>
        </p:nvSpPr>
        <p:spPr>
          <a:xfrm>
            <a:off x="2051720" y="2780928"/>
            <a:ext cx="144016" cy="144016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五角星形 11"/>
          <p:cNvSpPr/>
          <p:nvPr/>
        </p:nvSpPr>
        <p:spPr>
          <a:xfrm>
            <a:off x="3923928" y="2780928"/>
            <a:ext cx="144016" cy="144016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五角星形 14"/>
          <p:cNvSpPr/>
          <p:nvPr/>
        </p:nvSpPr>
        <p:spPr>
          <a:xfrm>
            <a:off x="3923928" y="3429000"/>
            <a:ext cx="144016" cy="144016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角星形 15"/>
          <p:cNvSpPr/>
          <p:nvPr/>
        </p:nvSpPr>
        <p:spPr>
          <a:xfrm>
            <a:off x="3923928" y="4077072"/>
            <a:ext cx="144016" cy="144016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6300192" y="3428998"/>
          <a:ext cx="2592286" cy="331236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55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69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委買張數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委賣張數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5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103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8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25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64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98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64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97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6516216" y="299695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剩餘委託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0" animBg="1"/>
      <p:bldP spid="12" grpId="0" animBg="1"/>
      <p:bldP spid="15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7920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逐筆交易撮合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5040560" cy="50691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6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委買張數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委賣張數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103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98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7030A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97</a:t>
                      </a:r>
                      <a:endParaRPr lang="zh-TW" altLang="en-US" sz="2400" b="1" dirty="0">
                        <a:solidFill>
                          <a:srgbClr val="7030A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向右箭號圖說文字 9"/>
          <p:cNvSpPr/>
          <p:nvPr/>
        </p:nvSpPr>
        <p:spPr>
          <a:xfrm>
            <a:off x="683568" y="2852936"/>
            <a:ext cx="1152128" cy="46166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318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r>
              <a:rPr lang="en-US" altLang="zh-TW" sz="2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  <a:endParaRPr lang="zh-TW" altLang="en-US" sz="2400" b="1" dirty="0">
              <a:ln w="12700">
                <a:noFill/>
                <a:prstDash val="solid"/>
              </a:ln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228184" y="1134848"/>
          <a:ext cx="2749152" cy="2042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31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00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順序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成交張數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200" b="1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101</a:t>
                      </a:r>
                      <a:endParaRPr lang="zh-TW" altLang="en-US" sz="2200" b="1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endParaRPr lang="zh-TW" altLang="en-US" sz="2200" b="1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向右箭號 13"/>
          <p:cNvSpPr/>
          <p:nvPr/>
        </p:nvSpPr>
        <p:spPr>
          <a:xfrm rot="19839344">
            <a:off x="5530537" y="2405976"/>
            <a:ext cx="441118" cy="794802"/>
          </a:xfrm>
          <a:prstGeom prst="strip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0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156176" y="3861045"/>
          <a:ext cx="2808313" cy="288032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26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98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委買張數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2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委賣張數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53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103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89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102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53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99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98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sz="2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97</a:t>
                      </a:r>
                      <a:endParaRPr lang="zh-TW" alt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endParaRPr lang="zh-TW" altLang="en-US" sz="2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6516216" y="3429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剩餘委託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4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60232" y="1124744"/>
            <a:ext cx="1770063" cy="1771650"/>
            <a:chOff x="1307" y="1048"/>
            <a:chExt cx="1088" cy="1088"/>
          </a:xfrm>
        </p:grpSpPr>
        <p:sp>
          <p:nvSpPr>
            <p:cNvPr id="216093" name="Oval 4"/>
            <p:cNvSpPr>
              <a:spLocks noChangeArrowheads="1"/>
            </p:cNvSpPr>
            <p:nvPr/>
          </p:nvSpPr>
          <p:spPr bwMode="auto">
            <a:xfrm>
              <a:off x="1307" y="1048"/>
              <a:ext cx="1088" cy="1088"/>
            </a:xfrm>
            <a:prstGeom prst="ellipse">
              <a:avLst/>
            </a:prstGeom>
            <a:noFill/>
            <a:ln w="762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094" name="Oval 5"/>
            <p:cNvSpPr>
              <a:spLocks noChangeArrowheads="1"/>
            </p:cNvSpPr>
            <p:nvPr/>
          </p:nvSpPr>
          <p:spPr bwMode="auto">
            <a:xfrm>
              <a:off x="1422" y="1164"/>
              <a:ext cx="856" cy="856"/>
            </a:xfrm>
            <a:prstGeom prst="ellipse">
              <a:avLst/>
            </a:prstGeom>
            <a:noFill/>
            <a:ln w="117475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095" name="Oval 6"/>
            <p:cNvSpPr>
              <a:spLocks noChangeArrowheads="1"/>
            </p:cNvSpPr>
            <p:nvPr/>
          </p:nvSpPr>
          <p:spPr bwMode="auto">
            <a:xfrm>
              <a:off x="1596" y="1337"/>
              <a:ext cx="510" cy="510"/>
            </a:xfrm>
            <a:prstGeom prst="ellipse">
              <a:avLst/>
            </a:prstGeom>
            <a:noFill/>
            <a:ln w="1778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19672" y="1124744"/>
            <a:ext cx="1771650" cy="1770063"/>
            <a:chOff x="1307" y="1048"/>
            <a:chExt cx="1088" cy="1088"/>
          </a:xfrm>
        </p:grpSpPr>
        <p:sp>
          <p:nvSpPr>
            <p:cNvPr id="216090" name="Oval 8"/>
            <p:cNvSpPr>
              <a:spLocks noChangeArrowheads="1"/>
            </p:cNvSpPr>
            <p:nvPr/>
          </p:nvSpPr>
          <p:spPr bwMode="auto">
            <a:xfrm>
              <a:off x="1307" y="1048"/>
              <a:ext cx="1088" cy="1088"/>
            </a:xfrm>
            <a:prstGeom prst="ellipse">
              <a:avLst/>
            </a:prstGeom>
            <a:noFill/>
            <a:ln w="762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091" name="Oval 9"/>
            <p:cNvSpPr>
              <a:spLocks noChangeArrowheads="1"/>
            </p:cNvSpPr>
            <p:nvPr/>
          </p:nvSpPr>
          <p:spPr bwMode="auto">
            <a:xfrm>
              <a:off x="1422" y="1164"/>
              <a:ext cx="856" cy="856"/>
            </a:xfrm>
            <a:prstGeom prst="ellipse">
              <a:avLst/>
            </a:prstGeom>
            <a:noFill/>
            <a:ln w="117475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092" name="Oval 10"/>
            <p:cNvSpPr>
              <a:spLocks noChangeArrowheads="1"/>
            </p:cNvSpPr>
            <p:nvPr/>
          </p:nvSpPr>
          <p:spPr bwMode="auto">
            <a:xfrm>
              <a:off x="1596" y="1337"/>
              <a:ext cx="510" cy="510"/>
            </a:xfrm>
            <a:prstGeom prst="ellipse">
              <a:avLst/>
            </a:prstGeom>
            <a:noFill/>
            <a:ln w="1778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195736" y="1340768"/>
            <a:ext cx="1208087" cy="1454150"/>
            <a:chOff x="1380" y="1216"/>
            <a:chExt cx="898" cy="1081"/>
          </a:xfrm>
        </p:grpSpPr>
        <p:sp>
          <p:nvSpPr>
            <p:cNvPr id="216088" name="Oval 12"/>
            <p:cNvSpPr>
              <a:spLocks noChangeArrowheads="1"/>
            </p:cNvSpPr>
            <p:nvPr/>
          </p:nvSpPr>
          <p:spPr bwMode="blackWhite">
            <a:xfrm rot="66259" flipH="1">
              <a:off x="1727" y="1216"/>
              <a:ext cx="234" cy="228"/>
            </a:xfrm>
            <a:prstGeom prst="ellipse">
              <a:avLst/>
            </a:pr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91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6089" name="Freeform 13"/>
            <p:cNvSpPr>
              <a:spLocks/>
            </p:cNvSpPr>
            <p:nvPr/>
          </p:nvSpPr>
          <p:spPr bwMode="blackWhite">
            <a:xfrm rot="66259" flipH="1">
              <a:off x="1380" y="1223"/>
              <a:ext cx="898" cy="1074"/>
            </a:xfrm>
            <a:custGeom>
              <a:avLst/>
              <a:gdLst>
                <a:gd name="T0" fmla="*/ 7 w 3312"/>
                <a:gd name="T1" fmla="*/ 4 h 3962"/>
                <a:gd name="T2" fmla="*/ 9 w 3312"/>
                <a:gd name="T3" fmla="*/ 5 h 3962"/>
                <a:gd name="T4" fmla="*/ 11 w 3312"/>
                <a:gd name="T5" fmla="*/ 4 h 3962"/>
                <a:gd name="T6" fmla="*/ 16 w 3312"/>
                <a:gd name="T7" fmla="*/ 0 h 3962"/>
                <a:gd name="T8" fmla="*/ 17 w 3312"/>
                <a:gd name="T9" fmla="*/ 1 h 3962"/>
                <a:gd name="T10" fmla="*/ 17 w 3312"/>
                <a:gd name="T11" fmla="*/ 2 h 3962"/>
                <a:gd name="T12" fmla="*/ 12 w 3312"/>
                <a:gd name="T13" fmla="*/ 6 h 3962"/>
                <a:gd name="T14" fmla="*/ 13 w 3312"/>
                <a:gd name="T15" fmla="*/ 13 h 3962"/>
                <a:gd name="T16" fmla="*/ 12 w 3312"/>
                <a:gd name="T17" fmla="*/ 13 h 3962"/>
                <a:gd name="T18" fmla="*/ 14 w 3312"/>
                <a:gd name="T19" fmla="*/ 20 h 3962"/>
                <a:gd name="T20" fmla="*/ 14 w 3312"/>
                <a:gd name="T21" fmla="*/ 21 h 3962"/>
                <a:gd name="T22" fmla="*/ 12 w 3312"/>
                <a:gd name="T23" fmla="*/ 20 h 3962"/>
                <a:gd name="T24" fmla="*/ 10 w 3312"/>
                <a:gd name="T25" fmla="*/ 14 h 3962"/>
                <a:gd name="T26" fmla="*/ 8 w 3312"/>
                <a:gd name="T27" fmla="*/ 14 h 3962"/>
                <a:gd name="T28" fmla="*/ 6 w 3312"/>
                <a:gd name="T29" fmla="*/ 20 h 3962"/>
                <a:gd name="T30" fmla="*/ 4 w 3312"/>
                <a:gd name="T31" fmla="*/ 21 h 3962"/>
                <a:gd name="T32" fmla="*/ 4 w 3312"/>
                <a:gd name="T33" fmla="*/ 19 h 3962"/>
                <a:gd name="T34" fmla="*/ 5 w 3312"/>
                <a:gd name="T35" fmla="*/ 13 h 3962"/>
                <a:gd name="T36" fmla="*/ 4 w 3312"/>
                <a:gd name="T37" fmla="*/ 13 h 3962"/>
                <a:gd name="T38" fmla="*/ 6 w 3312"/>
                <a:gd name="T39" fmla="*/ 6 h 3962"/>
                <a:gd name="T40" fmla="*/ 1 w 3312"/>
                <a:gd name="T41" fmla="*/ 3 h 3962"/>
                <a:gd name="T42" fmla="*/ 0 w 3312"/>
                <a:gd name="T43" fmla="*/ 1 h 3962"/>
                <a:gd name="T44" fmla="*/ 2 w 3312"/>
                <a:gd name="T45" fmla="*/ 1 h 3962"/>
                <a:gd name="T46" fmla="*/ 7 w 3312"/>
                <a:gd name="T47" fmla="*/ 4 h 39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12"/>
                <a:gd name="T73" fmla="*/ 0 h 3962"/>
                <a:gd name="T74" fmla="*/ 3312 w 3312"/>
                <a:gd name="T75" fmla="*/ 3962 h 39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91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>
              <a:flatTx/>
            </a:bodyPr>
            <a:lstStyle/>
            <a:p>
              <a:endParaRPr lang="zh-TW" altLang="en-US"/>
            </a:p>
          </p:txBody>
        </p:sp>
      </p:grpSp>
      <p:sp>
        <p:nvSpPr>
          <p:cNvPr id="121870" name="AutoShape 14"/>
          <p:cNvSpPr>
            <a:spLocks noChangeArrowheads="1"/>
          </p:cNvSpPr>
          <p:nvPr/>
        </p:nvSpPr>
        <p:spPr bwMode="gray">
          <a:xfrm>
            <a:off x="395536" y="2497138"/>
            <a:ext cx="3328739" cy="4244230"/>
          </a:xfrm>
          <a:prstGeom prst="flowChartDocument">
            <a:avLst/>
          </a:prstGeom>
          <a:solidFill>
            <a:srgbClr val="D5DFCB"/>
          </a:solidFill>
          <a:ln w="19050" algn="ctr">
            <a:noFill/>
            <a:miter lim="800000"/>
            <a:headEnd/>
            <a:tailEnd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452320" y="1268760"/>
            <a:ext cx="1003300" cy="1428750"/>
            <a:chOff x="4876" y="1969"/>
            <a:chExt cx="746" cy="1061"/>
          </a:xfrm>
        </p:grpSpPr>
        <p:sp>
          <p:nvSpPr>
            <p:cNvPr id="216086" name="Oval 16"/>
            <p:cNvSpPr>
              <a:spLocks noChangeArrowheads="1"/>
            </p:cNvSpPr>
            <p:nvPr/>
          </p:nvSpPr>
          <p:spPr bwMode="blackWhite">
            <a:xfrm rot="381936" flipH="1">
              <a:off x="5093" y="1969"/>
              <a:ext cx="230" cy="225"/>
            </a:xfrm>
            <a:prstGeom prst="ellipse">
              <a:avLst/>
            </a:pr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91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6087" name="Freeform 17"/>
            <p:cNvSpPr>
              <a:spLocks/>
            </p:cNvSpPr>
            <p:nvPr/>
          </p:nvSpPr>
          <p:spPr bwMode="blackWhite">
            <a:xfrm>
              <a:off x="4876" y="2140"/>
              <a:ext cx="746" cy="890"/>
            </a:xfrm>
            <a:custGeom>
              <a:avLst/>
              <a:gdLst>
                <a:gd name="T0" fmla="*/ 440 w 746"/>
                <a:gd name="T1" fmla="*/ 32 h 890"/>
                <a:gd name="T2" fmla="*/ 352 w 746"/>
                <a:gd name="T3" fmla="*/ 74 h 890"/>
                <a:gd name="T4" fmla="*/ 283 w 746"/>
                <a:gd name="T5" fmla="*/ 0 h 890"/>
                <a:gd name="T6" fmla="*/ 224 w 746"/>
                <a:gd name="T7" fmla="*/ 37 h 890"/>
                <a:gd name="T8" fmla="*/ 42 w 746"/>
                <a:gd name="T9" fmla="*/ 273 h 890"/>
                <a:gd name="T10" fmla="*/ 75 w 746"/>
                <a:gd name="T11" fmla="*/ 363 h 890"/>
                <a:gd name="T12" fmla="*/ 216 w 746"/>
                <a:gd name="T13" fmla="*/ 91 h 890"/>
                <a:gd name="T14" fmla="*/ 87 w 746"/>
                <a:gd name="T15" fmla="*/ 426 h 890"/>
                <a:gd name="T16" fmla="*/ 145 w 746"/>
                <a:gd name="T17" fmla="*/ 449 h 890"/>
                <a:gd name="T18" fmla="*/ 16 w 746"/>
                <a:gd name="T19" fmla="*/ 742 h 890"/>
                <a:gd name="T20" fmla="*/ 24 w 746"/>
                <a:gd name="T21" fmla="*/ 835 h 890"/>
                <a:gd name="T22" fmla="*/ 113 w 746"/>
                <a:gd name="T23" fmla="*/ 784 h 890"/>
                <a:gd name="T24" fmla="*/ 265 w 746"/>
                <a:gd name="T25" fmla="*/ 488 h 890"/>
                <a:gd name="T26" fmla="*/ 365 w 746"/>
                <a:gd name="T27" fmla="*/ 501 h 890"/>
                <a:gd name="T28" fmla="*/ 425 w 746"/>
                <a:gd name="T29" fmla="*/ 818 h 890"/>
                <a:gd name="T30" fmla="*/ 488 w 746"/>
                <a:gd name="T31" fmla="*/ 888 h 890"/>
                <a:gd name="T32" fmla="*/ 530 w 746"/>
                <a:gd name="T33" fmla="*/ 799 h 890"/>
                <a:gd name="T34" fmla="*/ 474 w 746"/>
                <a:gd name="T35" fmla="*/ 491 h 890"/>
                <a:gd name="T36" fmla="*/ 545 w 746"/>
                <a:gd name="T37" fmla="*/ 481 h 890"/>
                <a:gd name="T38" fmla="*/ 481 w 746"/>
                <a:gd name="T39" fmla="*/ 120 h 890"/>
                <a:gd name="T40" fmla="*/ 607 w 746"/>
                <a:gd name="T41" fmla="*/ 407 h 890"/>
                <a:gd name="T42" fmla="*/ 704 w 746"/>
                <a:gd name="T43" fmla="*/ 445 h 890"/>
                <a:gd name="T44" fmla="*/ 720 w 746"/>
                <a:gd name="T45" fmla="*/ 344 h 890"/>
                <a:gd name="T46" fmla="*/ 537 w 746"/>
                <a:gd name="T47" fmla="*/ 37 h 890"/>
                <a:gd name="T48" fmla="*/ 440 w 746"/>
                <a:gd name="T49" fmla="*/ 32 h 8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6"/>
                <a:gd name="T76" fmla="*/ 0 h 890"/>
                <a:gd name="T77" fmla="*/ 746 w 746"/>
                <a:gd name="T78" fmla="*/ 890 h 8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6" h="890">
                  <a:moveTo>
                    <a:pt x="440" y="32"/>
                  </a:moveTo>
                  <a:cubicBezTo>
                    <a:pt x="429" y="59"/>
                    <a:pt x="390" y="76"/>
                    <a:pt x="352" y="74"/>
                  </a:cubicBezTo>
                  <a:cubicBezTo>
                    <a:pt x="312" y="67"/>
                    <a:pt x="291" y="25"/>
                    <a:pt x="283" y="0"/>
                  </a:cubicBezTo>
                  <a:cubicBezTo>
                    <a:pt x="283" y="0"/>
                    <a:pt x="246" y="16"/>
                    <a:pt x="224" y="37"/>
                  </a:cubicBezTo>
                  <a:cubicBezTo>
                    <a:pt x="201" y="58"/>
                    <a:pt x="58" y="243"/>
                    <a:pt x="42" y="273"/>
                  </a:cubicBezTo>
                  <a:cubicBezTo>
                    <a:pt x="36" y="305"/>
                    <a:pt x="84" y="395"/>
                    <a:pt x="75" y="363"/>
                  </a:cubicBezTo>
                  <a:cubicBezTo>
                    <a:pt x="66" y="333"/>
                    <a:pt x="215" y="82"/>
                    <a:pt x="216" y="91"/>
                  </a:cubicBezTo>
                  <a:lnTo>
                    <a:pt x="87" y="426"/>
                  </a:lnTo>
                  <a:lnTo>
                    <a:pt x="145" y="449"/>
                  </a:lnTo>
                  <a:lnTo>
                    <a:pt x="16" y="742"/>
                  </a:lnTo>
                  <a:cubicBezTo>
                    <a:pt x="1" y="787"/>
                    <a:pt x="0" y="819"/>
                    <a:pt x="24" y="835"/>
                  </a:cubicBezTo>
                  <a:cubicBezTo>
                    <a:pt x="59" y="848"/>
                    <a:pt x="91" y="826"/>
                    <a:pt x="113" y="784"/>
                  </a:cubicBezTo>
                  <a:cubicBezTo>
                    <a:pt x="154" y="720"/>
                    <a:pt x="234" y="534"/>
                    <a:pt x="265" y="488"/>
                  </a:cubicBezTo>
                  <a:lnTo>
                    <a:pt x="365" y="501"/>
                  </a:lnTo>
                  <a:cubicBezTo>
                    <a:pt x="377" y="565"/>
                    <a:pt x="407" y="754"/>
                    <a:pt x="425" y="818"/>
                  </a:cubicBezTo>
                  <a:cubicBezTo>
                    <a:pt x="434" y="855"/>
                    <a:pt x="457" y="890"/>
                    <a:pt x="488" y="888"/>
                  </a:cubicBezTo>
                  <a:cubicBezTo>
                    <a:pt x="512" y="876"/>
                    <a:pt x="536" y="867"/>
                    <a:pt x="530" y="799"/>
                  </a:cubicBezTo>
                  <a:lnTo>
                    <a:pt x="474" y="491"/>
                  </a:lnTo>
                  <a:lnTo>
                    <a:pt x="545" y="481"/>
                  </a:lnTo>
                  <a:lnTo>
                    <a:pt x="481" y="120"/>
                  </a:lnTo>
                  <a:lnTo>
                    <a:pt x="607" y="407"/>
                  </a:lnTo>
                  <a:cubicBezTo>
                    <a:pt x="643" y="460"/>
                    <a:pt x="687" y="456"/>
                    <a:pt x="704" y="445"/>
                  </a:cubicBezTo>
                  <a:cubicBezTo>
                    <a:pt x="746" y="429"/>
                    <a:pt x="731" y="390"/>
                    <a:pt x="720" y="344"/>
                  </a:cubicBezTo>
                  <a:cubicBezTo>
                    <a:pt x="698" y="307"/>
                    <a:pt x="586" y="29"/>
                    <a:pt x="537" y="37"/>
                  </a:cubicBezTo>
                  <a:lnTo>
                    <a:pt x="440" y="32"/>
                  </a:lnTo>
                  <a:close/>
                </a:path>
              </a:pathLst>
            </a:cu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91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>
              <a:flatTx/>
            </a:bodyPr>
            <a:lstStyle/>
            <a:p>
              <a:endParaRPr lang="zh-TW" altLang="en-US"/>
            </a:p>
          </p:txBody>
        </p:sp>
      </p:grpSp>
      <p:sp>
        <p:nvSpPr>
          <p:cNvPr id="121874" name="AutoShape 18"/>
          <p:cNvSpPr>
            <a:spLocks noChangeArrowheads="1"/>
          </p:cNvSpPr>
          <p:nvPr/>
        </p:nvSpPr>
        <p:spPr bwMode="gray">
          <a:xfrm>
            <a:off x="5724128" y="2636912"/>
            <a:ext cx="3168352" cy="3960440"/>
          </a:xfrm>
          <a:prstGeom prst="flowChartDocument">
            <a:avLst/>
          </a:prstGeom>
          <a:solidFill>
            <a:srgbClr val="D9C1D7"/>
          </a:solidFill>
          <a:ln w="19050" algn="ctr">
            <a:noFill/>
            <a:miter lim="800000"/>
            <a:headEnd/>
            <a:tailEnd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16073" name="AutoShape 19"/>
          <p:cNvSpPr>
            <a:spLocks noChangeArrowheads="1"/>
          </p:cNvSpPr>
          <p:nvPr/>
        </p:nvSpPr>
        <p:spPr bwMode="gray">
          <a:xfrm>
            <a:off x="395536" y="2246312"/>
            <a:ext cx="3349377" cy="534615"/>
          </a:xfrm>
          <a:prstGeom prst="bevel">
            <a:avLst>
              <a:gd name="adj" fmla="val 9569"/>
            </a:avLst>
          </a:prstGeom>
          <a:solidFill>
            <a:srgbClr val="A5BB8F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074" name="AutoShape 20"/>
          <p:cNvSpPr>
            <a:spLocks noChangeArrowheads="1"/>
          </p:cNvSpPr>
          <p:nvPr/>
        </p:nvSpPr>
        <p:spPr bwMode="gray">
          <a:xfrm>
            <a:off x="5652120" y="2276872"/>
            <a:ext cx="3257674" cy="576064"/>
          </a:xfrm>
          <a:prstGeom prst="bevel">
            <a:avLst>
              <a:gd name="adj" fmla="val 9569"/>
            </a:avLst>
          </a:prstGeom>
          <a:solidFill>
            <a:srgbClr val="BB8FB8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076" name="Text Box 22"/>
          <p:cNvSpPr txBox="1">
            <a:spLocks noChangeArrowheads="1"/>
          </p:cNvSpPr>
          <p:nvPr/>
        </p:nvSpPr>
        <p:spPr bwMode="auto">
          <a:xfrm>
            <a:off x="5868144" y="2348880"/>
            <a:ext cx="290830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000" b="1" dirty="0" smtClean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逐筆交易</a:t>
            </a:r>
            <a:endParaRPr lang="en-US" altLang="zh-CN" sz="3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6077" name="Text Box 23"/>
          <p:cNvSpPr txBox="1">
            <a:spLocks noChangeArrowheads="1"/>
          </p:cNvSpPr>
          <p:nvPr/>
        </p:nvSpPr>
        <p:spPr bwMode="auto">
          <a:xfrm>
            <a:off x="251520" y="2284413"/>
            <a:ext cx="374441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000" b="1" dirty="0" smtClean="0">
                <a:solidFill>
                  <a:srgbClr val="CC3300"/>
                </a:solidFill>
                <a:latin typeface="微軟正黑體" pitchFamily="34" charset="-120"/>
                <a:ea typeface="微軟正黑體" pitchFamily="34" charset="-120"/>
              </a:rPr>
              <a:t>集合競價</a:t>
            </a:r>
            <a:endParaRPr lang="en-US" altLang="zh-CN" sz="3000" b="1" dirty="0">
              <a:solidFill>
                <a:srgbClr val="CC33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6079" name="Rectangle 27"/>
          <p:cNvSpPr>
            <a:spLocks noChangeArrowheads="1"/>
          </p:cNvSpPr>
          <p:nvPr/>
        </p:nvSpPr>
        <p:spPr bwMode="black">
          <a:xfrm>
            <a:off x="467544" y="2996952"/>
            <a:ext cx="3240360" cy="332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lnSpc>
                <a:spcPct val="200000"/>
              </a:lnSpc>
              <a:spcBef>
                <a:spcPts val="1200"/>
              </a:spcBef>
              <a:buFontTx/>
              <a:buChar char="•"/>
            </a:pP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盤中：</a:t>
            </a:r>
            <a:r>
              <a:rPr lang="en-US" altLang="zh-TW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秒撮合</a:t>
            </a:r>
            <a:endParaRPr lang="en-US" altLang="zh-TW" sz="2000" b="1" dirty="0" smtClean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14300" indent="-114300">
              <a:lnSpc>
                <a:spcPct val="150000"/>
              </a:lnSpc>
              <a:spcBef>
                <a:spcPts val="1200"/>
              </a:spcBef>
              <a:buFontTx/>
              <a:buChar char="•"/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滿足</a:t>
            </a:r>
            <a:r>
              <a:rPr lang="zh-TW" altLang="zh-TW" sz="2000" b="1" dirty="0">
                <a:latin typeface="微軟正黑體" pitchFamily="34" charset="-120"/>
                <a:ea typeface="微軟正黑體" pitchFamily="34" charset="-120"/>
              </a:rPr>
              <a:t>最大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成交量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一個成交價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14300" indent="-114300">
              <a:lnSpc>
                <a:spcPct val="200000"/>
              </a:lnSpc>
              <a:spcBef>
                <a:spcPts val="1200"/>
              </a:spcBef>
              <a:buFontTx/>
              <a:buChar char="•"/>
            </a:pPr>
            <a:r>
              <a:rPr lang="zh-TW" altLang="en-US" sz="2000" b="1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提供成交</a:t>
            </a: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後資訊</a:t>
            </a:r>
            <a:endParaRPr lang="en-US" altLang="zh-TW" sz="2000" b="1" dirty="0" smtClean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14300" indent="-114300">
              <a:lnSpc>
                <a:spcPct val="200000"/>
              </a:lnSpc>
              <a:spcBef>
                <a:spcPts val="1200"/>
              </a:spcBef>
              <a:buFontTx/>
              <a:buChar char="•"/>
            </a:pPr>
            <a:r>
              <a:rPr lang="zh-TW" altLang="en-US" sz="2000" b="1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限價單</a:t>
            </a:r>
            <a:endParaRPr lang="en-US" altLang="zh-CN" sz="2000" b="1" dirty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集合與逐筆差異彙總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black">
          <a:xfrm>
            <a:off x="5652120" y="3140968"/>
            <a:ext cx="3240360" cy="3016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lnSpc>
                <a:spcPct val="150000"/>
              </a:lnSpc>
              <a:spcBef>
                <a:spcPts val="1200"/>
              </a:spcBef>
              <a:buFontTx/>
              <a:buChar char="•"/>
            </a:pPr>
            <a:r>
              <a:rPr lang="zh-TW" altLang="en-US" sz="2000" b="1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盤中：隨到隨</a:t>
            </a: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撮</a:t>
            </a:r>
            <a:endParaRPr lang="en-US" altLang="zh-CN" sz="2000" b="1" dirty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14300" indent="-114300">
              <a:lnSpc>
                <a:spcPct val="150000"/>
              </a:lnSpc>
              <a:spcBef>
                <a:spcPts val="1200"/>
              </a:spcBef>
              <a:buFontTx/>
              <a:buChar char="•"/>
            </a:pP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依委託簿對手方價格、</a:t>
            </a:r>
            <a:r>
              <a:rPr lang="en-US" altLang="zh-TW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多個成交價</a:t>
            </a:r>
            <a:endParaRPr lang="en-US" altLang="zh-TW" sz="2000" b="1" dirty="0" smtClean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14300" indent="-114300">
              <a:lnSpc>
                <a:spcPct val="150000"/>
              </a:lnSpc>
              <a:spcBef>
                <a:spcPts val="1800"/>
              </a:spcBef>
              <a:buFontTx/>
              <a:buChar char="•"/>
            </a:pPr>
            <a:r>
              <a:rPr lang="zh-TW" altLang="en-US" sz="2000" b="1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提供成交前</a:t>
            </a:r>
            <a:r>
              <a:rPr lang="en-US" altLang="zh-TW" sz="2000" b="1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sz="2000" b="1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成交後</a:t>
            </a: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資訊</a:t>
            </a:r>
            <a:endParaRPr lang="en-US" altLang="zh-TW" sz="2000" b="1" dirty="0" smtClean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14300" indent="-114300">
              <a:lnSpc>
                <a:spcPct val="150000"/>
              </a:lnSpc>
              <a:spcBef>
                <a:spcPts val="1800"/>
              </a:spcBef>
              <a:buFontTx/>
              <a:buChar char="•"/>
            </a:pPr>
            <a:r>
              <a:rPr lang="zh-TW" altLang="en-US" sz="2000" b="1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多種委託單</a:t>
            </a:r>
            <a:endParaRPr lang="en-US" altLang="zh-CN" sz="2000" b="1" dirty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左-右雙向箭號圖說文字 36"/>
          <p:cNvSpPr/>
          <p:nvPr/>
        </p:nvSpPr>
        <p:spPr>
          <a:xfrm>
            <a:off x="3779912" y="3212976"/>
            <a:ext cx="1872208" cy="430887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6502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067944" y="3212976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交易效率</a:t>
            </a:r>
            <a:endParaRPr lang="zh-TW" altLang="en-US" sz="2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左-右雙向箭號圖說文字 38"/>
          <p:cNvSpPr/>
          <p:nvPr/>
        </p:nvSpPr>
        <p:spPr>
          <a:xfrm>
            <a:off x="3779912" y="4005064"/>
            <a:ext cx="1872208" cy="430887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9683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4067944" y="4005064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價格決定</a:t>
            </a:r>
            <a:endParaRPr lang="zh-TW" altLang="en-US" sz="2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左-右雙向箭號圖說文字 40"/>
          <p:cNvSpPr/>
          <p:nvPr/>
        </p:nvSpPr>
        <p:spPr>
          <a:xfrm>
            <a:off x="3779912" y="5085184"/>
            <a:ext cx="1872208" cy="430887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6682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4067944" y="5085184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資訊透明</a:t>
            </a:r>
            <a:endParaRPr lang="zh-TW" altLang="en-US" sz="2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左-右雙向箭號圖說文字 43"/>
          <p:cNvSpPr/>
          <p:nvPr/>
        </p:nvSpPr>
        <p:spPr>
          <a:xfrm>
            <a:off x="3779912" y="5733256"/>
            <a:ext cx="1872208" cy="430887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668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endParaRPr lang="en-US" altLang="zh-TW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067944" y="5733256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委託種類</a:t>
            </a:r>
            <a:endParaRPr lang="zh-TW" altLang="en-US" sz="2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6" name="AutoShape 4" descr="「勝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3320" name="Picture 8" descr="「勝 icon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10977">
            <a:off x="8629403" y="4907508"/>
            <a:ext cx="476250" cy="476250"/>
          </a:xfrm>
          <a:prstGeom prst="rect">
            <a:avLst/>
          </a:prstGeom>
          <a:noFill/>
        </p:spPr>
      </p:pic>
      <p:pic>
        <p:nvPicPr>
          <p:cNvPr id="13322" name="Picture 10" descr="「勝 icon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18440">
            <a:off x="7740352" y="3140968"/>
            <a:ext cx="476250" cy="476250"/>
          </a:xfrm>
          <a:prstGeom prst="rect">
            <a:avLst/>
          </a:prstGeom>
          <a:noFill/>
        </p:spPr>
      </p:pic>
      <p:pic>
        <p:nvPicPr>
          <p:cNvPr id="13324" name="Picture 12" descr="「勝 icon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80104">
            <a:off x="7234603" y="5587548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59632" y="2780928"/>
            <a:ext cx="6408712" cy="1296144"/>
            <a:chOff x="576" y="1934"/>
            <a:chExt cx="3981" cy="768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gray">
            <a:xfrm>
              <a:off x="576" y="2030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2" name="AutoShape 9"/>
            <p:cNvSpPr>
              <a:spLocks noChangeArrowheads="1"/>
            </p:cNvSpPr>
            <p:nvPr/>
          </p:nvSpPr>
          <p:spPr bwMode="gray">
            <a:xfrm>
              <a:off x="576" y="1934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823" name="Rectangle 16"/>
          <p:cNvSpPr>
            <a:spLocks noChangeArrowheads="1"/>
          </p:cNvSpPr>
          <p:nvPr/>
        </p:nvSpPr>
        <p:spPr bwMode="gray">
          <a:xfrm>
            <a:off x="1331640" y="2852936"/>
            <a:ext cx="62646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3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規劃內容</a:t>
            </a:r>
            <a:endParaRPr lang="en-US" altLang="zh-CN" sz="3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D22E6-BFDB-49D5-A6AC-6E7934F1E42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6.8"/>
</p:tagLst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1038</Words>
  <Application>Microsoft Office PowerPoint</Application>
  <PresentationFormat>如螢幕大小 (4:3)</PresentationFormat>
  <Paragraphs>373</Paragraphs>
  <Slides>21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2" baseType="lpstr">
      <vt:lpstr>宋体</vt:lpstr>
      <vt:lpstr>微軟正黑體</vt:lpstr>
      <vt:lpstr>新細明體</vt:lpstr>
      <vt:lpstr>標楷體</vt:lpstr>
      <vt:lpstr>Arial</vt:lpstr>
      <vt:lpstr>Calibri</vt:lpstr>
      <vt:lpstr>Symbol</vt:lpstr>
      <vt:lpstr>Times New Roman</vt:lpstr>
      <vt:lpstr>Verdana</vt:lpstr>
      <vt:lpstr>Wingdings</vt:lpstr>
      <vt:lpstr>1_Office 佈景主題</vt:lpstr>
      <vt:lpstr>PowerPoint 簡報</vt:lpstr>
      <vt:lpstr>PowerPoint 簡報</vt:lpstr>
      <vt:lpstr>PowerPoint 簡報</vt:lpstr>
      <vt:lpstr>國外撮合方式</vt:lpstr>
      <vt:lpstr>撮合效率、資訊揭露</vt:lpstr>
      <vt:lpstr>集合競價</vt:lpstr>
      <vt:lpstr>逐筆交易撮合</vt:lpstr>
      <vt:lpstr>集合與逐筆差異彙總</vt:lpstr>
      <vt:lpstr>PowerPoint 簡報</vt:lpstr>
      <vt:lpstr>PowerPoint 簡報</vt:lpstr>
      <vt:lpstr>新增委託種類</vt:lpstr>
      <vt:lpstr>PowerPoint 簡報</vt:lpstr>
      <vt:lpstr>PowerPoint 簡報</vt:lpstr>
      <vt:lpstr>市價委託(1/4)</vt:lpstr>
      <vt:lpstr>市價委託(2/4)</vt:lpstr>
      <vt:lpstr>市價委託(3/4)</vt:lpstr>
      <vt:lpstr>市價委託(4/4)</vt:lpstr>
      <vt:lpstr>PowerPoint 簡報</vt:lpstr>
      <vt:lpstr>PowerPoint 簡報</vt:lpstr>
      <vt:lpstr>PowerPoint 簡報</vt:lpstr>
      <vt:lpstr>謝謝各位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00</dc:creator>
  <cp:lastModifiedBy>劉貞佑</cp:lastModifiedBy>
  <cp:revision>67</cp:revision>
  <cp:lastPrinted>2017-12-01T08:51:50Z</cp:lastPrinted>
  <dcterms:created xsi:type="dcterms:W3CDTF">2017-02-14T02:02:16Z</dcterms:created>
  <dcterms:modified xsi:type="dcterms:W3CDTF">2018-09-06T07:03:41Z</dcterms:modified>
</cp:coreProperties>
</file>