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14"/>
  </p:notesMasterIdLst>
  <p:sldIdLst>
    <p:sldId id="256" r:id="rId2"/>
    <p:sldId id="268" r:id="rId3"/>
    <p:sldId id="296" r:id="rId4"/>
    <p:sldId id="271" r:id="rId5"/>
    <p:sldId id="297" r:id="rId6"/>
    <p:sldId id="275" r:id="rId7"/>
    <p:sldId id="276" r:id="rId8"/>
    <p:sldId id="277" r:id="rId9"/>
    <p:sldId id="278" r:id="rId10"/>
    <p:sldId id="280" r:id="rId11"/>
    <p:sldId id="281" r:id="rId12"/>
    <p:sldId id="298" r:id="rId13"/>
    <p:sldId id="284" r:id="rId14"/>
    <p:sldId id="283" r:id="rId15"/>
    <p:sldId id="299" r:id="rId16"/>
    <p:sldId id="474" r:id="rId17"/>
    <p:sldId id="475" r:id="rId18"/>
    <p:sldId id="476" r:id="rId19"/>
    <p:sldId id="478" r:id="rId20"/>
    <p:sldId id="300" r:id="rId21"/>
    <p:sldId id="291" r:id="rId22"/>
    <p:sldId id="292" r:id="rId23"/>
    <p:sldId id="293" r:id="rId24"/>
    <p:sldId id="301" r:id="rId25"/>
    <p:sldId id="303" r:id="rId26"/>
    <p:sldId id="304" r:id="rId27"/>
    <p:sldId id="305" r:id="rId28"/>
    <p:sldId id="306" r:id="rId29"/>
    <p:sldId id="307" r:id="rId30"/>
    <p:sldId id="481" r:id="rId31"/>
    <p:sldId id="308" r:id="rId32"/>
    <p:sldId id="309" r:id="rId33"/>
    <p:sldId id="310" r:id="rId34"/>
    <p:sldId id="311" r:id="rId35"/>
    <p:sldId id="312" r:id="rId36"/>
    <p:sldId id="313" r:id="rId37"/>
    <p:sldId id="315" r:id="rId38"/>
    <p:sldId id="318" r:id="rId39"/>
    <p:sldId id="317"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3" r:id="rId53"/>
    <p:sldId id="480" r:id="rId54"/>
    <p:sldId id="347" r:id="rId55"/>
    <p:sldId id="348" r:id="rId56"/>
    <p:sldId id="349" r:id="rId57"/>
    <p:sldId id="355" r:id="rId58"/>
    <p:sldId id="356" r:id="rId59"/>
    <p:sldId id="358" r:id="rId60"/>
    <p:sldId id="359" r:id="rId61"/>
    <p:sldId id="360" r:id="rId62"/>
    <p:sldId id="366" r:id="rId63"/>
    <p:sldId id="367" r:id="rId64"/>
    <p:sldId id="368" r:id="rId65"/>
    <p:sldId id="369" r:id="rId66"/>
    <p:sldId id="370" r:id="rId67"/>
    <p:sldId id="376" r:id="rId68"/>
    <p:sldId id="377" r:id="rId69"/>
    <p:sldId id="378" r:id="rId70"/>
    <p:sldId id="379" r:id="rId71"/>
    <p:sldId id="380" r:id="rId72"/>
    <p:sldId id="386" r:id="rId73"/>
    <p:sldId id="389" r:id="rId74"/>
    <p:sldId id="390" r:id="rId75"/>
    <p:sldId id="391" r:id="rId76"/>
    <p:sldId id="392" r:id="rId77"/>
    <p:sldId id="400" r:id="rId78"/>
    <p:sldId id="401" r:id="rId79"/>
    <p:sldId id="402" r:id="rId80"/>
    <p:sldId id="403" r:id="rId81"/>
    <p:sldId id="404" r:id="rId82"/>
    <p:sldId id="405" r:id="rId83"/>
    <p:sldId id="406" r:id="rId84"/>
    <p:sldId id="407" r:id="rId85"/>
    <p:sldId id="414" r:id="rId86"/>
    <p:sldId id="415" r:id="rId87"/>
    <p:sldId id="416" r:id="rId88"/>
    <p:sldId id="417" r:id="rId89"/>
    <p:sldId id="418" r:id="rId90"/>
    <p:sldId id="426" r:id="rId91"/>
    <p:sldId id="427" r:id="rId92"/>
    <p:sldId id="428" r:id="rId93"/>
    <p:sldId id="429" r:id="rId94"/>
    <p:sldId id="431" r:id="rId95"/>
    <p:sldId id="432" r:id="rId96"/>
    <p:sldId id="433" r:id="rId97"/>
    <p:sldId id="434" r:id="rId98"/>
    <p:sldId id="441" r:id="rId99"/>
    <p:sldId id="442" r:id="rId100"/>
    <p:sldId id="443" r:id="rId101"/>
    <p:sldId id="444" r:id="rId102"/>
    <p:sldId id="445" r:id="rId103"/>
    <p:sldId id="446" r:id="rId104"/>
    <p:sldId id="447" r:id="rId105"/>
    <p:sldId id="448" r:id="rId106"/>
    <p:sldId id="450" r:id="rId107"/>
    <p:sldId id="449" r:id="rId108"/>
    <p:sldId id="451" r:id="rId109"/>
    <p:sldId id="453" r:id="rId110"/>
    <p:sldId id="457" r:id="rId111"/>
    <p:sldId id="472" r:id="rId112"/>
    <p:sldId id="458" r:id="rId113"/>
  </p:sldIdLst>
  <p:sldSz cx="12192000" cy="6858000"/>
  <p:notesSz cx="6805613" cy="9939338"/>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66FF"/>
    <a:srgbClr val="CDEDFF"/>
    <a:srgbClr val="F8C55E"/>
    <a:srgbClr val="F6AE1E"/>
    <a:srgbClr val="15ABFF"/>
    <a:srgbClr val="3399FF"/>
    <a:srgbClr val="1594C6"/>
    <a:srgbClr val="0066A0"/>
    <a:srgbClr val="0A8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80" d="100"/>
          <a:sy n="80" d="100"/>
        </p:scale>
        <p:origin x="110" y="41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工作表1!$B$22</c:f>
              <c:strCache>
                <c:ptCount val="1"/>
                <c:pt idx="0">
                  <c:v>成交總張數(仟張)</c:v>
                </c:pt>
              </c:strCache>
            </c:strRef>
          </c:tx>
          <c:spPr>
            <a:solidFill>
              <a:schemeClr val="accent1"/>
            </a:solidFill>
            <a:ln>
              <a:noFill/>
            </a:ln>
            <a:effectLst/>
          </c:spPr>
          <c:invertIfNegative val="0"/>
          <c:cat>
            <c:strRef>
              <c:f>工作表1!$A$23:$A$44</c:f>
              <c:strCache>
                <c:ptCount val="22"/>
                <c:pt idx="0">
                  <c:v>2004年</c:v>
                </c:pt>
                <c:pt idx="1">
                  <c:v>2005年</c:v>
                </c:pt>
                <c:pt idx="2">
                  <c:v>2006年</c:v>
                </c:pt>
                <c:pt idx="3">
                  <c:v>2007年</c:v>
                </c:pt>
                <c:pt idx="4">
                  <c:v>2008年</c:v>
                </c:pt>
                <c:pt idx="5">
                  <c:v>2009年</c:v>
                </c:pt>
                <c:pt idx="6">
                  <c:v>2010年</c:v>
                </c:pt>
                <c:pt idx="7">
                  <c:v>2011年</c:v>
                </c:pt>
                <c:pt idx="8">
                  <c:v>2012年</c:v>
                </c:pt>
                <c:pt idx="9">
                  <c:v>2013年</c:v>
                </c:pt>
                <c:pt idx="10">
                  <c:v>2014年</c:v>
                </c:pt>
                <c:pt idx="11">
                  <c:v>2015年</c:v>
                </c:pt>
                <c:pt idx="12">
                  <c:v>2016年</c:v>
                </c:pt>
                <c:pt idx="13">
                  <c:v>2017年</c:v>
                </c:pt>
                <c:pt idx="14">
                  <c:v>2018年</c:v>
                </c:pt>
                <c:pt idx="15">
                  <c:v>2019年</c:v>
                </c:pt>
                <c:pt idx="16">
                  <c:v>2020年</c:v>
                </c:pt>
                <c:pt idx="17">
                  <c:v>2021年</c:v>
                </c:pt>
                <c:pt idx="18">
                  <c:v>2022年</c:v>
                </c:pt>
                <c:pt idx="19">
                  <c:v>2023年</c:v>
                </c:pt>
                <c:pt idx="20">
                  <c:v>2024年</c:v>
                </c:pt>
                <c:pt idx="21">
                  <c:v>2025年</c:v>
                </c:pt>
              </c:strCache>
            </c:strRef>
          </c:cat>
          <c:val>
            <c:numRef>
              <c:f>工作表1!$B$23:$B$44</c:f>
              <c:numCache>
                <c:formatCode>[$-10404]#,##0</c:formatCode>
                <c:ptCount val="22"/>
                <c:pt idx="0">
                  <c:v>3049</c:v>
                </c:pt>
                <c:pt idx="1">
                  <c:v>2275</c:v>
                </c:pt>
                <c:pt idx="2">
                  <c:v>2761</c:v>
                </c:pt>
                <c:pt idx="3">
                  <c:v>5739</c:v>
                </c:pt>
                <c:pt idx="4">
                  <c:v>9721</c:v>
                </c:pt>
                <c:pt idx="5">
                  <c:v>11490</c:v>
                </c:pt>
                <c:pt idx="6">
                  <c:v>19825</c:v>
                </c:pt>
                <c:pt idx="7">
                  <c:v>23714</c:v>
                </c:pt>
                <c:pt idx="8">
                  <c:v>21139</c:v>
                </c:pt>
                <c:pt idx="9">
                  <c:v>30718</c:v>
                </c:pt>
                <c:pt idx="10">
                  <c:v>28522</c:v>
                </c:pt>
                <c:pt idx="11">
                  <c:v>40144</c:v>
                </c:pt>
                <c:pt idx="12">
                  <c:v>39781</c:v>
                </c:pt>
                <c:pt idx="13">
                  <c:v>39057</c:v>
                </c:pt>
                <c:pt idx="14">
                  <c:v>42329</c:v>
                </c:pt>
                <c:pt idx="15">
                  <c:v>37738</c:v>
                </c:pt>
                <c:pt idx="16">
                  <c:v>49439</c:v>
                </c:pt>
                <c:pt idx="17">
                  <c:v>57502</c:v>
                </c:pt>
                <c:pt idx="18">
                  <c:v>65447</c:v>
                </c:pt>
                <c:pt idx="19">
                  <c:v>64676</c:v>
                </c:pt>
                <c:pt idx="20">
                  <c:v>88443</c:v>
                </c:pt>
                <c:pt idx="21">
                  <c:v>94483</c:v>
                </c:pt>
              </c:numCache>
            </c:numRef>
          </c:val>
          <c:extLst>
            <c:ext xmlns:c16="http://schemas.microsoft.com/office/drawing/2014/chart" uri="{C3380CC4-5D6E-409C-BE32-E72D297353CC}">
              <c16:uniqueId val="{00000000-9C50-4C65-953B-E7A16937EA1F}"/>
            </c:ext>
          </c:extLst>
        </c:ser>
        <c:dLbls>
          <c:showLegendKey val="0"/>
          <c:showVal val="0"/>
          <c:showCatName val="0"/>
          <c:showSerName val="0"/>
          <c:showPercent val="0"/>
          <c:showBubbleSize val="0"/>
        </c:dLbls>
        <c:gapWidth val="150"/>
        <c:axId val="255548816"/>
        <c:axId val="560208064"/>
      </c:barChart>
      <c:lineChart>
        <c:grouping val="standard"/>
        <c:varyColors val="0"/>
        <c:ser>
          <c:idx val="1"/>
          <c:order val="1"/>
          <c:tx>
            <c:strRef>
              <c:f>工作表1!$C$22</c:f>
              <c:strCache>
                <c:ptCount val="1"/>
                <c:pt idx="0">
                  <c:v>成交總市值(億元)</c:v>
                </c:pt>
              </c:strCache>
            </c:strRef>
          </c:tx>
          <c:spPr>
            <a:ln w="28575" cap="rnd">
              <a:solidFill>
                <a:schemeClr val="accent2"/>
              </a:solidFill>
              <a:round/>
            </a:ln>
            <a:effectLst/>
          </c:spPr>
          <c:marker>
            <c:symbol val="none"/>
          </c:marker>
          <c:cat>
            <c:strRef>
              <c:f>工作表1!$A$23:$A$44</c:f>
              <c:strCache>
                <c:ptCount val="22"/>
                <c:pt idx="0">
                  <c:v>2004年</c:v>
                </c:pt>
                <c:pt idx="1">
                  <c:v>2005年</c:v>
                </c:pt>
                <c:pt idx="2">
                  <c:v>2006年</c:v>
                </c:pt>
                <c:pt idx="3">
                  <c:v>2007年</c:v>
                </c:pt>
                <c:pt idx="4">
                  <c:v>2008年</c:v>
                </c:pt>
                <c:pt idx="5">
                  <c:v>2009年</c:v>
                </c:pt>
                <c:pt idx="6">
                  <c:v>2010年</c:v>
                </c:pt>
                <c:pt idx="7">
                  <c:v>2011年</c:v>
                </c:pt>
                <c:pt idx="8">
                  <c:v>2012年</c:v>
                </c:pt>
                <c:pt idx="9">
                  <c:v>2013年</c:v>
                </c:pt>
                <c:pt idx="10">
                  <c:v>2014年</c:v>
                </c:pt>
                <c:pt idx="11">
                  <c:v>2015年</c:v>
                </c:pt>
                <c:pt idx="12">
                  <c:v>2016年</c:v>
                </c:pt>
                <c:pt idx="13">
                  <c:v>2017年</c:v>
                </c:pt>
                <c:pt idx="14">
                  <c:v>2018年</c:v>
                </c:pt>
                <c:pt idx="15">
                  <c:v>2019年</c:v>
                </c:pt>
                <c:pt idx="16">
                  <c:v>2020年</c:v>
                </c:pt>
                <c:pt idx="17">
                  <c:v>2021年</c:v>
                </c:pt>
                <c:pt idx="18">
                  <c:v>2022年</c:v>
                </c:pt>
                <c:pt idx="19">
                  <c:v>2023年</c:v>
                </c:pt>
                <c:pt idx="20">
                  <c:v>2024年</c:v>
                </c:pt>
                <c:pt idx="21">
                  <c:v>2025年</c:v>
                </c:pt>
              </c:strCache>
            </c:strRef>
          </c:cat>
          <c:val>
            <c:numRef>
              <c:f>工作表1!$C$23:$C$44</c:f>
              <c:numCache>
                <c:formatCode>#,##0_ </c:formatCode>
                <c:ptCount val="22"/>
                <c:pt idx="0">
                  <c:v>812</c:v>
                </c:pt>
                <c:pt idx="1">
                  <c:v>684</c:v>
                </c:pt>
                <c:pt idx="2">
                  <c:v>872</c:v>
                </c:pt>
                <c:pt idx="3">
                  <c:v>2949</c:v>
                </c:pt>
                <c:pt idx="4">
                  <c:v>4573</c:v>
                </c:pt>
                <c:pt idx="5" formatCode="[$-10404]#,##0.##">
                  <c:v>4040.32</c:v>
                </c:pt>
                <c:pt idx="6" formatCode="[$-10404]#,##0.##">
                  <c:v>9658.2999999999993</c:v>
                </c:pt>
                <c:pt idx="7" formatCode="[$-10404]#,##0.##">
                  <c:v>11832.75</c:v>
                </c:pt>
                <c:pt idx="8" formatCode="[$-10404]#,##0.##">
                  <c:v>9776.99</c:v>
                </c:pt>
                <c:pt idx="9" formatCode="[$-10404]#,##0.##">
                  <c:v>14060.63</c:v>
                </c:pt>
                <c:pt idx="10" formatCode="[$-10404]#,##0.##">
                  <c:v>12999.99</c:v>
                </c:pt>
                <c:pt idx="11" formatCode="[$-10404]#,##0.##">
                  <c:v>17328.55</c:v>
                </c:pt>
                <c:pt idx="12" formatCode="[$-10404]#,##0.##">
                  <c:v>16698.689999999999</c:v>
                </c:pt>
                <c:pt idx="13" formatCode="[$-10404]#,##0.##">
                  <c:v>18154.75</c:v>
                </c:pt>
                <c:pt idx="14" formatCode="[$-10404]#,##0.##">
                  <c:v>22416.23</c:v>
                </c:pt>
                <c:pt idx="15" formatCode="[$-10404]#,##0.##">
                  <c:v>20593.11</c:v>
                </c:pt>
                <c:pt idx="16" formatCode="[$-10404]#,##0.##">
                  <c:v>33053.74</c:v>
                </c:pt>
                <c:pt idx="17" formatCode="[$-10404]#,##0.##">
                  <c:v>46597.46</c:v>
                </c:pt>
                <c:pt idx="18" formatCode="[$-10404]#,##0.##">
                  <c:v>46695.6</c:v>
                </c:pt>
                <c:pt idx="19" formatCode="[$-10404]#,##0.##">
                  <c:v>56213.87</c:v>
                </c:pt>
                <c:pt idx="20" formatCode="[$-10404]#,##0.##">
                  <c:v>98001.22</c:v>
                </c:pt>
                <c:pt idx="21" formatCode="[$-10404]#,##0.##">
                  <c:v>111939.26</c:v>
                </c:pt>
              </c:numCache>
            </c:numRef>
          </c:val>
          <c:smooth val="0"/>
          <c:extLst>
            <c:ext xmlns:c16="http://schemas.microsoft.com/office/drawing/2014/chart" uri="{C3380CC4-5D6E-409C-BE32-E72D297353CC}">
              <c16:uniqueId val="{00000001-9C50-4C65-953B-E7A16937EA1F}"/>
            </c:ext>
          </c:extLst>
        </c:ser>
        <c:dLbls>
          <c:showLegendKey val="0"/>
          <c:showVal val="0"/>
          <c:showCatName val="0"/>
          <c:showSerName val="0"/>
          <c:showPercent val="0"/>
          <c:showBubbleSize val="0"/>
        </c:dLbls>
        <c:marker val="1"/>
        <c:smooth val="0"/>
        <c:axId val="554696632"/>
        <c:axId val="469980552"/>
      </c:lineChart>
      <c:catAx>
        <c:axId val="25554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60208064"/>
        <c:crosses val="autoZero"/>
        <c:auto val="1"/>
        <c:lblAlgn val="ctr"/>
        <c:lblOffset val="100"/>
        <c:noMultiLvlLbl val="0"/>
      </c:catAx>
      <c:valAx>
        <c:axId val="560208064"/>
        <c:scaling>
          <c:orientation val="minMax"/>
        </c:scaling>
        <c:delete val="0"/>
        <c:axPos val="l"/>
        <c:majorGridlines>
          <c:spPr>
            <a:ln w="9525" cap="flat" cmpd="sng" algn="ctr">
              <a:solidFill>
                <a:schemeClr val="tx1">
                  <a:lumMod val="15000"/>
                  <a:lumOff val="85000"/>
                </a:schemeClr>
              </a:solidFill>
              <a:round/>
            </a:ln>
            <a:effectLst/>
          </c:spPr>
        </c:majorGridlines>
        <c:numFmt formatCode="[$-10404]#,##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55548816"/>
        <c:crosses val="autoZero"/>
        <c:crossBetween val="between"/>
      </c:valAx>
      <c:valAx>
        <c:axId val="469980552"/>
        <c:scaling>
          <c:orientation val="minMax"/>
        </c:scaling>
        <c:delete val="0"/>
        <c:axPos val="r"/>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54696632"/>
        <c:crosses val="max"/>
        <c:crossBetween val="between"/>
      </c:valAx>
      <c:catAx>
        <c:axId val="554696632"/>
        <c:scaling>
          <c:orientation val="minMax"/>
        </c:scaling>
        <c:delete val="1"/>
        <c:axPos val="b"/>
        <c:numFmt formatCode="General" sourceLinked="1"/>
        <c:majorTickMark val="none"/>
        <c:minorTickMark val="none"/>
        <c:tickLblPos val="nextTo"/>
        <c:crossAx val="469980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13662386687454E-2"/>
          <c:y val="0.12779261983401835"/>
          <c:w val="0.85799747385378755"/>
          <c:h val="0.73150118703637712"/>
        </c:manualLayout>
      </c:layout>
      <c:barChart>
        <c:barDir val="col"/>
        <c:grouping val="clustered"/>
        <c:varyColors val="0"/>
        <c:ser>
          <c:idx val="0"/>
          <c:order val="0"/>
          <c:tx>
            <c:strRef>
              <c:f>工作表1!$B$2</c:f>
              <c:strCache>
                <c:ptCount val="1"/>
                <c:pt idx="0">
                  <c:v>成交總張數(仟張)</c:v>
                </c:pt>
              </c:strCache>
            </c:strRef>
          </c:tx>
          <c:spPr>
            <a:solidFill>
              <a:schemeClr val="accent1"/>
            </a:solidFill>
            <a:ln>
              <a:noFill/>
            </a:ln>
            <a:effectLst/>
          </c:spPr>
          <c:invertIfNegative val="0"/>
          <c:cat>
            <c:strRef>
              <c:f>工作表1!$A$3:$A$19</c:f>
              <c:strCache>
                <c:ptCount val="17"/>
                <c:pt idx="0">
                  <c:v>2009年</c:v>
                </c:pt>
                <c:pt idx="1">
                  <c:v>2010年</c:v>
                </c:pt>
                <c:pt idx="2">
                  <c:v>2011年</c:v>
                </c:pt>
                <c:pt idx="3">
                  <c:v>2012年</c:v>
                </c:pt>
                <c:pt idx="4">
                  <c:v>2013年</c:v>
                </c:pt>
                <c:pt idx="5">
                  <c:v>2014年</c:v>
                </c:pt>
                <c:pt idx="6">
                  <c:v>2015年</c:v>
                </c:pt>
                <c:pt idx="7">
                  <c:v>2016年</c:v>
                </c:pt>
                <c:pt idx="8">
                  <c:v>2017年</c:v>
                </c:pt>
                <c:pt idx="9">
                  <c:v>2018年</c:v>
                </c:pt>
                <c:pt idx="10">
                  <c:v>2019年</c:v>
                </c:pt>
                <c:pt idx="11">
                  <c:v>2020年</c:v>
                </c:pt>
                <c:pt idx="12">
                  <c:v>2021年</c:v>
                </c:pt>
                <c:pt idx="13">
                  <c:v>2022年</c:v>
                </c:pt>
                <c:pt idx="14">
                  <c:v>2023年</c:v>
                </c:pt>
                <c:pt idx="15">
                  <c:v>2024年</c:v>
                </c:pt>
                <c:pt idx="16">
                  <c:v>2025年</c:v>
                </c:pt>
              </c:strCache>
            </c:strRef>
          </c:cat>
          <c:val>
            <c:numRef>
              <c:f>工作表1!$B$3:$B$19</c:f>
              <c:numCache>
                <c:formatCode>[$-10404]#,##0</c:formatCode>
                <c:ptCount val="17"/>
                <c:pt idx="0">
                  <c:v>1479</c:v>
                </c:pt>
                <c:pt idx="1">
                  <c:v>4673</c:v>
                </c:pt>
                <c:pt idx="2">
                  <c:v>7257</c:v>
                </c:pt>
                <c:pt idx="3">
                  <c:v>7217</c:v>
                </c:pt>
                <c:pt idx="4">
                  <c:v>8148</c:v>
                </c:pt>
                <c:pt idx="5">
                  <c:v>7028</c:v>
                </c:pt>
                <c:pt idx="6">
                  <c:v>8602</c:v>
                </c:pt>
                <c:pt idx="7">
                  <c:v>9677</c:v>
                </c:pt>
                <c:pt idx="8">
                  <c:v>11753</c:v>
                </c:pt>
                <c:pt idx="9">
                  <c:v>14004</c:v>
                </c:pt>
                <c:pt idx="10">
                  <c:v>17415</c:v>
                </c:pt>
                <c:pt idx="11">
                  <c:v>24222</c:v>
                </c:pt>
                <c:pt idx="12">
                  <c:v>27315</c:v>
                </c:pt>
                <c:pt idx="13">
                  <c:v>33464</c:v>
                </c:pt>
                <c:pt idx="14">
                  <c:v>38640</c:v>
                </c:pt>
                <c:pt idx="15">
                  <c:v>52572</c:v>
                </c:pt>
                <c:pt idx="16">
                  <c:v>51379</c:v>
                </c:pt>
              </c:numCache>
            </c:numRef>
          </c:val>
          <c:extLst>
            <c:ext xmlns:c16="http://schemas.microsoft.com/office/drawing/2014/chart" uri="{C3380CC4-5D6E-409C-BE32-E72D297353CC}">
              <c16:uniqueId val="{00000000-3B8D-45B9-A7B0-443121833184}"/>
            </c:ext>
          </c:extLst>
        </c:ser>
        <c:dLbls>
          <c:showLegendKey val="0"/>
          <c:showVal val="0"/>
          <c:showCatName val="0"/>
          <c:showSerName val="0"/>
          <c:showPercent val="0"/>
          <c:showBubbleSize val="0"/>
        </c:dLbls>
        <c:gapWidth val="150"/>
        <c:axId val="457728768"/>
        <c:axId val="457727784"/>
      </c:barChart>
      <c:lineChart>
        <c:grouping val="standard"/>
        <c:varyColors val="0"/>
        <c:ser>
          <c:idx val="1"/>
          <c:order val="1"/>
          <c:tx>
            <c:strRef>
              <c:f>工作表1!$C$2</c:f>
              <c:strCache>
                <c:ptCount val="1"/>
                <c:pt idx="0">
                  <c:v>成交總市值(億元)</c:v>
                </c:pt>
              </c:strCache>
            </c:strRef>
          </c:tx>
          <c:spPr>
            <a:ln w="28575" cap="rnd">
              <a:solidFill>
                <a:schemeClr val="accent2"/>
              </a:solidFill>
              <a:round/>
            </a:ln>
            <a:effectLst/>
          </c:spPr>
          <c:marker>
            <c:symbol val="none"/>
          </c:marker>
          <c:cat>
            <c:strRef>
              <c:f>工作表1!$A$3:$A$19</c:f>
              <c:strCache>
                <c:ptCount val="17"/>
                <c:pt idx="0">
                  <c:v>2009年</c:v>
                </c:pt>
                <c:pt idx="1">
                  <c:v>2010年</c:v>
                </c:pt>
                <c:pt idx="2">
                  <c:v>2011年</c:v>
                </c:pt>
                <c:pt idx="3">
                  <c:v>2012年</c:v>
                </c:pt>
                <c:pt idx="4">
                  <c:v>2013年</c:v>
                </c:pt>
                <c:pt idx="5">
                  <c:v>2014年</c:v>
                </c:pt>
                <c:pt idx="6">
                  <c:v>2015年</c:v>
                </c:pt>
                <c:pt idx="7">
                  <c:v>2016年</c:v>
                </c:pt>
                <c:pt idx="8">
                  <c:v>2017年</c:v>
                </c:pt>
                <c:pt idx="9">
                  <c:v>2018年</c:v>
                </c:pt>
                <c:pt idx="10">
                  <c:v>2019年</c:v>
                </c:pt>
                <c:pt idx="11">
                  <c:v>2020年</c:v>
                </c:pt>
                <c:pt idx="12">
                  <c:v>2021年</c:v>
                </c:pt>
                <c:pt idx="13">
                  <c:v>2022年</c:v>
                </c:pt>
                <c:pt idx="14">
                  <c:v>2023年</c:v>
                </c:pt>
                <c:pt idx="15">
                  <c:v>2024年</c:v>
                </c:pt>
                <c:pt idx="16">
                  <c:v>2025年</c:v>
                </c:pt>
              </c:strCache>
            </c:strRef>
          </c:cat>
          <c:val>
            <c:numRef>
              <c:f>工作表1!$C$3:$C$19</c:f>
              <c:numCache>
                <c:formatCode>[$-10404]#,##0.##</c:formatCode>
                <c:ptCount val="17"/>
                <c:pt idx="0">
                  <c:v>595.82303830000001</c:v>
                </c:pt>
                <c:pt idx="1">
                  <c:v>2192.3501213999998</c:v>
                </c:pt>
                <c:pt idx="2">
                  <c:v>3525.6848988000002</c:v>
                </c:pt>
                <c:pt idx="3">
                  <c:v>3288.9445632000002</c:v>
                </c:pt>
                <c:pt idx="4">
                  <c:v>3712.9561586999998</c:v>
                </c:pt>
                <c:pt idx="5">
                  <c:v>2956.6164305000002</c:v>
                </c:pt>
                <c:pt idx="6">
                  <c:v>3193.56447669</c:v>
                </c:pt>
                <c:pt idx="7">
                  <c:v>3421.12</c:v>
                </c:pt>
                <c:pt idx="8">
                  <c:v>4464.72</c:v>
                </c:pt>
                <c:pt idx="9">
                  <c:v>6170.19</c:v>
                </c:pt>
                <c:pt idx="10">
                  <c:v>7252.99</c:v>
                </c:pt>
                <c:pt idx="11">
                  <c:v>11079.03</c:v>
                </c:pt>
                <c:pt idx="12">
                  <c:v>15527.55</c:v>
                </c:pt>
                <c:pt idx="13">
                  <c:v>17018.310000000001</c:v>
                </c:pt>
                <c:pt idx="14">
                  <c:v>21798.91</c:v>
                </c:pt>
                <c:pt idx="15">
                  <c:v>30601.89</c:v>
                </c:pt>
                <c:pt idx="16">
                  <c:v>31444.32</c:v>
                </c:pt>
              </c:numCache>
            </c:numRef>
          </c:val>
          <c:smooth val="0"/>
          <c:extLst>
            <c:ext xmlns:c16="http://schemas.microsoft.com/office/drawing/2014/chart" uri="{C3380CC4-5D6E-409C-BE32-E72D297353CC}">
              <c16:uniqueId val="{00000001-3B8D-45B9-A7B0-443121833184}"/>
            </c:ext>
          </c:extLst>
        </c:ser>
        <c:dLbls>
          <c:showLegendKey val="0"/>
          <c:showVal val="0"/>
          <c:showCatName val="0"/>
          <c:showSerName val="0"/>
          <c:showPercent val="0"/>
          <c:showBubbleSize val="0"/>
        </c:dLbls>
        <c:marker val="1"/>
        <c:smooth val="0"/>
        <c:axId val="470050768"/>
        <c:axId val="470050440"/>
      </c:lineChart>
      <c:catAx>
        <c:axId val="45772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57727784"/>
        <c:crosses val="autoZero"/>
        <c:auto val="1"/>
        <c:lblAlgn val="ctr"/>
        <c:lblOffset val="100"/>
        <c:noMultiLvlLbl val="0"/>
      </c:catAx>
      <c:valAx>
        <c:axId val="457727784"/>
        <c:scaling>
          <c:orientation val="minMax"/>
        </c:scaling>
        <c:delete val="0"/>
        <c:axPos val="l"/>
        <c:majorGridlines>
          <c:spPr>
            <a:ln w="9525" cap="flat" cmpd="sng" algn="ctr">
              <a:solidFill>
                <a:schemeClr val="tx1">
                  <a:lumMod val="15000"/>
                  <a:lumOff val="85000"/>
                </a:schemeClr>
              </a:solidFill>
              <a:round/>
            </a:ln>
            <a:effectLst/>
          </c:spPr>
        </c:majorGridlines>
        <c:numFmt formatCode="[$-10404]#,##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57728768"/>
        <c:crosses val="autoZero"/>
        <c:crossBetween val="between"/>
      </c:valAx>
      <c:valAx>
        <c:axId val="470050440"/>
        <c:scaling>
          <c:orientation val="minMax"/>
        </c:scaling>
        <c:delete val="0"/>
        <c:axPos val="r"/>
        <c:numFmt formatCode="[$-10404]#,##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70050768"/>
        <c:crosses val="max"/>
        <c:crossBetween val="between"/>
      </c:valAx>
      <c:catAx>
        <c:axId val="470050768"/>
        <c:scaling>
          <c:orientation val="minMax"/>
        </c:scaling>
        <c:delete val="1"/>
        <c:axPos val="b"/>
        <c:numFmt formatCode="General" sourceLinked="1"/>
        <c:majorTickMark val="none"/>
        <c:minorTickMark val="none"/>
        <c:tickLblPos val="nextTo"/>
        <c:crossAx val="470050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工作表1!$B$47</c:f>
              <c:strCache>
                <c:ptCount val="1"/>
                <c:pt idx="0">
                  <c:v>定價交易</c:v>
                </c:pt>
              </c:strCache>
            </c:strRef>
          </c:tx>
          <c:spPr>
            <a:solidFill>
              <a:schemeClr val="accent1"/>
            </a:solidFill>
            <a:ln>
              <a:noFill/>
            </a:ln>
            <a:effectLst/>
            <a:sp3d/>
          </c:spPr>
          <c:invertIfNegative val="0"/>
          <c:cat>
            <c:strRef>
              <c:f>工作表1!$C$46:$Y$46</c:f>
              <c:strCache>
                <c:ptCount val="23"/>
                <c:pt idx="0">
                  <c:v>92年</c:v>
                </c:pt>
                <c:pt idx="1">
                  <c:v>93年</c:v>
                </c:pt>
                <c:pt idx="2">
                  <c:v>94年</c:v>
                </c:pt>
                <c:pt idx="3">
                  <c:v>95年</c:v>
                </c:pt>
                <c:pt idx="4">
                  <c:v>96年</c:v>
                </c:pt>
                <c:pt idx="5">
                  <c:v>97年</c:v>
                </c:pt>
                <c:pt idx="6">
                  <c:v>98年</c:v>
                </c:pt>
                <c:pt idx="7">
                  <c:v>99年</c:v>
                </c:pt>
                <c:pt idx="8">
                  <c:v>100年</c:v>
                </c:pt>
                <c:pt idx="9">
                  <c:v>101年</c:v>
                </c:pt>
                <c:pt idx="10">
                  <c:v>102年</c:v>
                </c:pt>
                <c:pt idx="11">
                  <c:v>103年</c:v>
                </c:pt>
                <c:pt idx="12">
                  <c:v>104年</c:v>
                </c:pt>
                <c:pt idx="13">
                  <c:v>105年</c:v>
                </c:pt>
                <c:pt idx="14">
                  <c:v>106年</c:v>
                </c:pt>
                <c:pt idx="15">
                  <c:v>107年</c:v>
                </c:pt>
                <c:pt idx="16">
                  <c:v>108年</c:v>
                </c:pt>
                <c:pt idx="17">
                  <c:v>109年</c:v>
                </c:pt>
                <c:pt idx="18">
                  <c:v>110年</c:v>
                </c:pt>
                <c:pt idx="19">
                  <c:v>111年</c:v>
                </c:pt>
                <c:pt idx="20">
                  <c:v>112年</c:v>
                </c:pt>
                <c:pt idx="21">
                  <c:v>113年</c:v>
                </c:pt>
                <c:pt idx="22">
                  <c:v>114年</c:v>
                </c:pt>
              </c:strCache>
            </c:strRef>
          </c:cat>
          <c:val>
            <c:numRef>
              <c:f>工作表1!$C$47:$Y$47</c:f>
              <c:numCache>
                <c:formatCode>General</c:formatCode>
                <c:ptCount val="23"/>
                <c:pt idx="0">
                  <c:v>73.45</c:v>
                </c:pt>
                <c:pt idx="1">
                  <c:v>6.2</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0-5287-4CEF-A8DA-55F241590DAB}"/>
            </c:ext>
          </c:extLst>
        </c:ser>
        <c:ser>
          <c:idx val="1"/>
          <c:order val="1"/>
          <c:tx>
            <c:strRef>
              <c:f>工作表1!$B$48</c:f>
              <c:strCache>
                <c:ptCount val="1"/>
                <c:pt idx="0">
                  <c:v>競價交易</c:v>
                </c:pt>
              </c:strCache>
            </c:strRef>
          </c:tx>
          <c:spPr>
            <a:solidFill>
              <a:schemeClr val="accent2"/>
            </a:solidFill>
            <a:ln>
              <a:noFill/>
            </a:ln>
            <a:effectLst/>
            <a:sp3d/>
          </c:spPr>
          <c:invertIfNegative val="0"/>
          <c:cat>
            <c:strRef>
              <c:f>工作表1!$C$46:$Y$46</c:f>
              <c:strCache>
                <c:ptCount val="23"/>
                <c:pt idx="0">
                  <c:v>92年</c:v>
                </c:pt>
                <c:pt idx="1">
                  <c:v>93年</c:v>
                </c:pt>
                <c:pt idx="2">
                  <c:v>94年</c:v>
                </c:pt>
                <c:pt idx="3">
                  <c:v>95年</c:v>
                </c:pt>
                <c:pt idx="4">
                  <c:v>96年</c:v>
                </c:pt>
                <c:pt idx="5">
                  <c:v>97年</c:v>
                </c:pt>
                <c:pt idx="6">
                  <c:v>98年</c:v>
                </c:pt>
                <c:pt idx="7">
                  <c:v>99年</c:v>
                </c:pt>
                <c:pt idx="8">
                  <c:v>100年</c:v>
                </c:pt>
                <c:pt idx="9">
                  <c:v>101年</c:v>
                </c:pt>
                <c:pt idx="10">
                  <c:v>102年</c:v>
                </c:pt>
                <c:pt idx="11">
                  <c:v>103年</c:v>
                </c:pt>
                <c:pt idx="12">
                  <c:v>104年</c:v>
                </c:pt>
                <c:pt idx="13">
                  <c:v>105年</c:v>
                </c:pt>
                <c:pt idx="14">
                  <c:v>106年</c:v>
                </c:pt>
                <c:pt idx="15">
                  <c:v>107年</c:v>
                </c:pt>
                <c:pt idx="16">
                  <c:v>108年</c:v>
                </c:pt>
                <c:pt idx="17">
                  <c:v>109年</c:v>
                </c:pt>
                <c:pt idx="18">
                  <c:v>110年</c:v>
                </c:pt>
                <c:pt idx="19">
                  <c:v>111年</c:v>
                </c:pt>
                <c:pt idx="20">
                  <c:v>112年</c:v>
                </c:pt>
                <c:pt idx="21">
                  <c:v>113年</c:v>
                </c:pt>
                <c:pt idx="22">
                  <c:v>114年</c:v>
                </c:pt>
              </c:strCache>
            </c:strRef>
          </c:cat>
          <c:val>
            <c:numRef>
              <c:f>工作表1!$C$48:$Y$48</c:f>
              <c:numCache>
                <c:formatCode>General</c:formatCode>
                <c:ptCount val="23"/>
                <c:pt idx="0">
                  <c:v>9.67</c:v>
                </c:pt>
                <c:pt idx="1">
                  <c:v>85.18</c:v>
                </c:pt>
                <c:pt idx="2">
                  <c:v>86.18</c:v>
                </c:pt>
                <c:pt idx="3">
                  <c:v>75.84</c:v>
                </c:pt>
                <c:pt idx="4">
                  <c:v>32.35</c:v>
                </c:pt>
                <c:pt idx="5">
                  <c:v>34.57</c:v>
                </c:pt>
                <c:pt idx="6">
                  <c:v>58.55</c:v>
                </c:pt>
                <c:pt idx="7">
                  <c:v>40.65</c:v>
                </c:pt>
                <c:pt idx="8">
                  <c:v>31.94</c:v>
                </c:pt>
                <c:pt idx="9">
                  <c:v>34.590000000000003</c:v>
                </c:pt>
                <c:pt idx="10">
                  <c:v>27.82</c:v>
                </c:pt>
                <c:pt idx="11">
                  <c:v>16.87</c:v>
                </c:pt>
                <c:pt idx="12">
                  <c:v>13.67</c:v>
                </c:pt>
                <c:pt idx="13">
                  <c:v>12.98</c:v>
                </c:pt>
                <c:pt idx="14">
                  <c:v>12.18</c:v>
                </c:pt>
                <c:pt idx="15">
                  <c:v>9.18</c:v>
                </c:pt>
                <c:pt idx="16">
                  <c:v>9.16</c:v>
                </c:pt>
                <c:pt idx="17">
                  <c:v>8.6</c:v>
                </c:pt>
                <c:pt idx="18">
                  <c:v>5.36</c:v>
                </c:pt>
                <c:pt idx="19">
                  <c:v>4.01</c:v>
                </c:pt>
                <c:pt idx="20">
                  <c:v>2.88</c:v>
                </c:pt>
                <c:pt idx="21">
                  <c:v>2.4500000000000002</c:v>
                </c:pt>
                <c:pt idx="22">
                  <c:v>2.92</c:v>
                </c:pt>
              </c:numCache>
            </c:numRef>
          </c:val>
          <c:extLst>
            <c:ext xmlns:c16="http://schemas.microsoft.com/office/drawing/2014/chart" uri="{C3380CC4-5D6E-409C-BE32-E72D297353CC}">
              <c16:uniqueId val="{00000001-5287-4CEF-A8DA-55F241590DAB}"/>
            </c:ext>
          </c:extLst>
        </c:ser>
        <c:ser>
          <c:idx val="2"/>
          <c:order val="2"/>
          <c:tx>
            <c:strRef>
              <c:f>工作表1!$B$49</c:f>
              <c:strCache>
                <c:ptCount val="1"/>
                <c:pt idx="0">
                  <c:v>議借交易</c:v>
                </c:pt>
              </c:strCache>
            </c:strRef>
          </c:tx>
          <c:spPr>
            <a:solidFill>
              <a:schemeClr val="accent3"/>
            </a:solidFill>
            <a:ln>
              <a:noFill/>
            </a:ln>
            <a:effectLst/>
            <a:sp3d/>
          </c:spPr>
          <c:invertIfNegative val="0"/>
          <c:cat>
            <c:strRef>
              <c:f>工作表1!$C$46:$Y$46</c:f>
              <c:strCache>
                <c:ptCount val="23"/>
                <c:pt idx="0">
                  <c:v>92年</c:v>
                </c:pt>
                <c:pt idx="1">
                  <c:v>93年</c:v>
                </c:pt>
                <c:pt idx="2">
                  <c:v>94年</c:v>
                </c:pt>
                <c:pt idx="3">
                  <c:v>95年</c:v>
                </c:pt>
                <c:pt idx="4">
                  <c:v>96年</c:v>
                </c:pt>
                <c:pt idx="5">
                  <c:v>97年</c:v>
                </c:pt>
                <c:pt idx="6">
                  <c:v>98年</c:v>
                </c:pt>
                <c:pt idx="7">
                  <c:v>99年</c:v>
                </c:pt>
                <c:pt idx="8">
                  <c:v>100年</c:v>
                </c:pt>
                <c:pt idx="9">
                  <c:v>101年</c:v>
                </c:pt>
                <c:pt idx="10">
                  <c:v>102年</c:v>
                </c:pt>
                <c:pt idx="11">
                  <c:v>103年</c:v>
                </c:pt>
                <c:pt idx="12">
                  <c:v>104年</c:v>
                </c:pt>
                <c:pt idx="13">
                  <c:v>105年</c:v>
                </c:pt>
                <c:pt idx="14">
                  <c:v>106年</c:v>
                </c:pt>
                <c:pt idx="15">
                  <c:v>107年</c:v>
                </c:pt>
                <c:pt idx="16">
                  <c:v>108年</c:v>
                </c:pt>
                <c:pt idx="17">
                  <c:v>109年</c:v>
                </c:pt>
                <c:pt idx="18">
                  <c:v>110年</c:v>
                </c:pt>
                <c:pt idx="19">
                  <c:v>111年</c:v>
                </c:pt>
                <c:pt idx="20">
                  <c:v>112年</c:v>
                </c:pt>
                <c:pt idx="21">
                  <c:v>113年</c:v>
                </c:pt>
                <c:pt idx="22">
                  <c:v>114年</c:v>
                </c:pt>
              </c:strCache>
            </c:strRef>
          </c:cat>
          <c:val>
            <c:numRef>
              <c:f>工作表1!$C$49:$Y$49</c:f>
              <c:numCache>
                <c:formatCode>General</c:formatCode>
                <c:ptCount val="23"/>
                <c:pt idx="0">
                  <c:v>16.88</c:v>
                </c:pt>
                <c:pt idx="1">
                  <c:v>8.6199999999999992</c:v>
                </c:pt>
                <c:pt idx="2">
                  <c:v>13.82</c:v>
                </c:pt>
                <c:pt idx="3">
                  <c:v>24.16</c:v>
                </c:pt>
                <c:pt idx="4">
                  <c:v>67.650000000000006</c:v>
                </c:pt>
                <c:pt idx="5">
                  <c:v>65.430000000000007</c:v>
                </c:pt>
                <c:pt idx="6">
                  <c:v>41.45</c:v>
                </c:pt>
                <c:pt idx="7">
                  <c:v>59.35</c:v>
                </c:pt>
                <c:pt idx="8">
                  <c:v>68.06</c:v>
                </c:pt>
                <c:pt idx="9">
                  <c:v>65.41</c:v>
                </c:pt>
                <c:pt idx="10">
                  <c:v>72.180000000000007</c:v>
                </c:pt>
                <c:pt idx="11">
                  <c:v>83.13</c:v>
                </c:pt>
                <c:pt idx="12">
                  <c:v>86.33</c:v>
                </c:pt>
                <c:pt idx="13">
                  <c:v>87.02</c:v>
                </c:pt>
                <c:pt idx="14">
                  <c:v>87.82</c:v>
                </c:pt>
                <c:pt idx="15">
                  <c:v>90.82</c:v>
                </c:pt>
                <c:pt idx="16">
                  <c:v>90.84</c:v>
                </c:pt>
                <c:pt idx="17">
                  <c:v>91.4</c:v>
                </c:pt>
                <c:pt idx="18">
                  <c:v>94.64</c:v>
                </c:pt>
                <c:pt idx="19">
                  <c:v>95.99</c:v>
                </c:pt>
                <c:pt idx="20">
                  <c:v>97.12</c:v>
                </c:pt>
                <c:pt idx="21">
                  <c:v>97.55</c:v>
                </c:pt>
                <c:pt idx="22">
                  <c:v>97.08</c:v>
                </c:pt>
              </c:numCache>
            </c:numRef>
          </c:val>
          <c:extLst>
            <c:ext xmlns:c16="http://schemas.microsoft.com/office/drawing/2014/chart" uri="{C3380CC4-5D6E-409C-BE32-E72D297353CC}">
              <c16:uniqueId val="{00000002-5287-4CEF-A8DA-55F241590DAB}"/>
            </c:ext>
          </c:extLst>
        </c:ser>
        <c:dLbls>
          <c:showLegendKey val="0"/>
          <c:showVal val="0"/>
          <c:showCatName val="0"/>
          <c:showSerName val="0"/>
          <c:showPercent val="0"/>
          <c:showBubbleSize val="0"/>
        </c:dLbls>
        <c:gapWidth val="150"/>
        <c:shape val="box"/>
        <c:axId val="559720104"/>
        <c:axId val="559716496"/>
        <c:axId val="0"/>
      </c:bar3DChart>
      <c:catAx>
        <c:axId val="559720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59716496"/>
        <c:crosses val="autoZero"/>
        <c:auto val="1"/>
        <c:lblAlgn val="ctr"/>
        <c:lblOffset val="100"/>
        <c:noMultiLvlLbl val="0"/>
      </c:catAx>
      <c:valAx>
        <c:axId val="55971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59720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D83BF-896D-4E09-B54F-7CCF8955C603}" type="doc">
      <dgm:prSet loTypeId="urn:microsoft.com/office/officeart/2005/8/layout/vList5" loCatId="list" qsTypeId="urn:microsoft.com/office/officeart/2005/8/quickstyle/simple3" qsCatId="simple" csTypeId="urn:microsoft.com/office/officeart/2005/8/colors/accent6_3" csCatId="accent6" phldr="1"/>
      <dgm:spPr/>
      <dgm:t>
        <a:bodyPr/>
        <a:lstStyle/>
        <a:p>
          <a:endParaRPr lang="zh-TW" altLang="en-US"/>
        </a:p>
      </dgm:t>
    </dgm:pt>
    <dgm:pt modelId="{44908ABA-9C13-47D3-BC37-4C3FA3820665}">
      <dgm:prSet custT="1"/>
      <dgm:spPr/>
      <dgm:t>
        <a:bodyPr/>
        <a:lstStyle/>
        <a:p>
          <a:pPr algn="ctr" rtl="0"/>
          <a:r>
            <a:rPr lang="zh-TW" altLang="en-US" sz="1800" b="1" dirty="0">
              <a:latin typeface="微軟正黑體" panose="020B0604030504040204" pitchFamily="34" charset="-120"/>
              <a:ea typeface="微軟正黑體" panose="020B0604030504040204" pitchFamily="34" charset="-120"/>
            </a:rPr>
            <a:t>借貸交易人</a:t>
          </a:r>
          <a:r>
            <a:rPr lang="zh-TW" sz="1800" b="1" dirty="0">
              <a:latin typeface="微軟正黑體" panose="020B0604030504040204" pitchFamily="34" charset="-120"/>
              <a:ea typeface="微軟正黑體" panose="020B0604030504040204" pitchFamily="34" charset="-120"/>
            </a:rPr>
            <a:t>與代理</a:t>
          </a:r>
          <a:r>
            <a:rPr lang="zh-TW" altLang="en-US" sz="1800" b="1" dirty="0">
              <a:latin typeface="微軟正黑體" panose="020B0604030504040204" pitchFamily="34" charset="-120"/>
              <a:ea typeface="微軟正黑體" panose="020B0604030504040204" pitchFamily="34" charset="-120"/>
            </a:rPr>
            <a:t>證</a:t>
          </a:r>
          <a:r>
            <a:rPr lang="zh-TW" sz="1800" b="1" dirty="0">
              <a:latin typeface="微軟正黑體" panose="020B0604030504040204" pitchFamily="34" charset="-120"/>
              <a:ea typeface="微軟正黑體" panose="020B0604030504040204" pitchFamily="34" charset="-120"/>
            </a:rPr>
            <a:t>券商簽署</a:t>
          </a:r>
          <a:endParaRPr lang="en-US" altLang="zh-TW" sz="1800" b="1" dirty="0">
            <a:latin typeface="微軟正黑體" panose="020B0604030504040204" pitchFamily="34" charset="-120"/>
            <a:ea typeface="微軟正黑體" panose="020B0604030504040204" pitchFamily="34" charset="-120"/>
          </a:endParaRPr>
        </a:p>
        <a:p>
          <a:pPr algn="ctr" rtl="0"/>
          <a:r>
            <a:rPr lang="zh-TW" sz="1800" b="1" dirty="0">
              <a:latin typeface="微軟正黑體" panose="020B0604030504040204" pitchFamily="34" charset="-120"/>
              <a:ea typeface="微軟正黑體" panose="020B0604030504040204" pitchFamily="34" charset="-120"/>
            </a:rPr>
            <a:t>「有價證券借貸交易委託書」</a:t>
          </a:r>
          <a:endParaRPr lang="zh-TW" sz="1800" dirty="0">
            <a:latin typeface="微軟正黑體" panose="020B0604030504040204" pitchFamily="34" charset="-120"/>
            <a:ea typeface="微軟正黑體" panose="020B0604030504040204" pitchFamily="34" charset="-120"/>
          </a:endParaRPr>
        </a:p>
      </dgm:t>
    </dgm:pt>
    <dgm:pt modelId="{BE7D113A-4F29-4947-9F2C-B7905AE65F79}" type="parTrans" cxnId="{17390BF3-CDE7-48E8-AD4E-2B7C99C4F29B}">
      <dgm:prSet/>
      <dgm:spPr/>
      <dgm:t>
        <a:bodyPr/>
        <a:lstStyle/>
        <a:p>
          <a:endParaRPr lang="zh-TW" altLang="en-US"/>
        </a:p>
      </dgm:t>
    </dgm:pt>
    <dgm:pt modelId="{1A502CFC-637F-4BA3-A56B-543A946B0ADE}" type="sibTrans" cxnId="{17390BF3-CDE7-48E8-AD4E-2B7C99C4F29B}">
      <dgm:prSet/>
      <dgm:spPr/>
      <dgm:t>
        <a:bodyPr/>
        <a:lstStyle/>
        <a:p>
          <a:endParaRPr lang="zh-TW" altLang="en-US"/>
        </a:p>
      </dgm:t>
    </dgm:pt>
    <dgm:pt modelId="{A1DD7534-78BF-4991-9623-DD5C6E2329CF}" type="pres">
      <dgm:prSet presAssocID="{C67D83BF-896D-4E09-B54F-7CCF8955C603}" presName="Name0" presStyleCnt="0">
        <dgm:presLayoutVars>
          <dgm:dir/>
          <dgm:animLvl val="lvl"/>
          <dgm:resizeHandles val="exact"/>
        </dgm:presLayoutVars>
      </dgm:prSet>
      <dgm:spPr/>
    </dgm:pt>
    <dgm:pt modelId="{1989384F-B1D8-42AB-9173-8B1363A45AAF}" type="pres">
      <dgm:prSet presAssocID="{44908ABA-9C13-47D3-BC37-4C3FA3820665}" presName="linNode" presStyleCnt="0"/>
      <dgm:spPr/>
    </dgm:pt>
    <dgm:pt modelId="{506E3B23-3AC3-4C55-AA17-0ED3807634BF}" type="pres">
      <dgm:prSet presAssocID="{44908ABA-9C13-47D3-BC37-4C3FA3820665}" presName="parentText" presStyleLbl="node1" presStyleIdx="0" presStyleCnt="1" custScaleX="160819">
        <dgm:presLayoutVars>
          <dgm:chMax val="1"/>
          <dgm:bulletEnabled val="1"/>
        </dgm:presLayoutVars>
      </dgm:prSet>
      <dgm:spPr/>
    </dgm:pt>
  </dgm:ptLst>
  <dgm:cxnLst>
    <dgm:cxn modelId="{02563884-5EDA-4BBD-80C5-853A64C4AF5E}" type="presOf" srcId="{C67D83BF-896D-4E09-B54F-7CCF8955C603}" destId="{A1DD7534-78BF-4991-9623-DD5C6E2329CF}" srcOrd="0" destOrd="0" presId="urn:microsoft.com/office/officeart/2005/8/layout/vList5"/>
    <dgm:cxn modelId="{70AB76E3-00FA-414D-897A-101158E70F7F}" type="presOf" srcId="{44908ABA-9C13-47D3-BC37-4C3FA3820665}" destId="{506E3B23-3AC3-4C55-AA17-0ED3807634BF}" srcOrd="0" destOrd="0" presId="urn:microsoft.com/office/officeart/2005/8/layout/vList5"/>
    <dgm:cxn modelId="{17390BF3-CDE7-48E8-AD4E-2B7C99C4F29B}" srcId="{C67D83BF-896D-4E09-B54F-7CCF8955C603}" destId="{44908ABA-9C13-47D3-BC37-4C3FA3820665}" srcOrd="0" destOrd="0" parTransId="{BE7D113A-4F29-4947-9F2C-B7905AE65F79}" sibTransId="{1A502CFC-637F-4BA3-A56B-543A946B0ADE}"/>
    <dgm:cxn modelId="{EC346650-29CB-4157-9B1A-6BDEA415C0D4}" type="presParOf" srcId="{A1DD7534-78BF-4991-9623-DD5C6E2329CF}" destId="{1989384F-B1D8-42AB-9173-8B1363A45AAF}" srcOrd="0" destOrd="0" presId="urn:microsoft.com/office/officeart/2005/8/layout/vList5"/>
    <dgm:cxn modelId="{FBD806C2-7278-4F1A-B4A2-9CE503985A56}" type="presParOf" srcId="{1989384F-B1D8-42AB-9173-8B1363A45AAF}" destId="{506E3B23-3AC3-4C55-AA17-0ED3807634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7010D-56DD-4544-BBA3-4AEA897E112F}" type="doc">
      <dgm:prSet loTypeId="urn:microsoft.com/office/officeart/2005/8/layout/hChevron3" loCatId="process" qsTypeId="urn:microsoft.com/office/officeart/2005/8/quickstyle/simple3" qsCatId="simple" csTypeId="urn:microsoft.com/office/officeart/2005/8/colors/accent6_4" csCatId="accent6" phldr="1"/>
      <dgm:spPr/>
      <dgm:t>
        <a:bodyPr/>
        <a:lstStyle/>
        <a:p>
          <a:endParaRPr lang="zh-TW" altLang="en-US"/>
        </a:p>
      </dgm:t>
    </dgm:pt>
    <dgm:pt modelId="{1E7C5CA5-848B-4450-BB47-35D45F720C06}">
      <dgm:prSet custT="1"/>
      <dgm:spPr/>
      <dgm:t>
        <a:bodyPr/>
        <a:lstStyle/>
        <a:p>
          <a:pPr algn="l" rtl="0"/>
          <a:r>
            <a:rPr lang="zh-TW" altLang="en-US" sz="2000" b="1" dirty="0">
              <a:latin typeface="微軟正黑體" panose="020B0604030504040204" pitchFamily="34" charset="-120"/>
              <a:ea typeface="微軟正黑體" panose="020B0604030504040204" pitchFamily="34" charset="-120"/>
            </a:rPr>
            <a:t>借貸交易人</a:t>
          </a:r>
          <a:r>
            <a:rPr lang="zh-TW" sz="2000" b="1" dirty="0">
              <a:latin typeface="微軟正黑體" panose="020B0604030504040204" pitchFamily="34" charset="-120"/>
              <a:ea typeface="微軟正黑體" panose="020B0604030504040204" pitchFamily="34" charset="-120"/>
            </a:rPr>
            <a:t>填寫</a:t>
          </a:r>
          <a:r>
            <a:rPr lang="zh-TW" altLang="en-US" sz="2000" b="1" dirty="0">
              <a:latin typeface="微軟正黑體" panose="020B0604030504040204" pitchFamily="34" charset="-120"/>
              <a:ea typeface="微軟正黑體" panose="020B0604030504040204" pitchFamily="34" charset="-120"/>
            </a:rPr>
            <a:t>下</a:t>
          </a:r>
          <a:r>
            <a:rPr lang="zh-TW" sz="2000" b="1" dirty="0">
              <a:latin typeface="微軟正黑體" panose="020B0604030504040204" pitchFamily="34" charset="-120"/>
              <a:ea typeface="微軟正黑體" panose="020B0604030504040204" pitchFamily="34" charset="-120"/>
            </a:rPr>
            <a:t>列表單</a:t>
          </a:r>
          <a:r>
            <a:rPr lang="zh-TW" altLang="en-US" sz="2000" b="1" dirty="0">
              <a:latin typeface="微軟正黑體" panose="020B0604030504040204" pitchFamily="34" charset="-120"/>
              <a:ea typeface="微軟正黑體" panose="020B0604030504040204" pitchFamily="34" charset="-120"/>
            </a:rPr>
            <a:t>並提供相關書面資料</a:t>
          </a:r>
          <a:endParaRPr lang="en-US" altLang="zh-TW" sz="2000" b="1" dirty="0">
            <a:latin typeface="微軟正黑體" panose="020B0604030504040204" pitchFamily="34" charset="-120"/>
            <a:ea typeface="微軟正黑體" panose="020B0604030504040204" pitchFamily="34" charset="-120"/>
          </a:endParaRPr>
        </a:p>
        <a:p>
          <a:pPr algn="l" rtl="0"/>
          <a:r>
            <a:rPr lang="zh-TW" sz="2000" b="1" u="none" dirty="0">
              <a:latin typeface="微軟正黑體" panose="020B0604030504040204" pitchFamily="34" charset="-120"/>
              <a:ea typeface="微軟正黑體" panose="020B0604030504040204" pitchFamily="34" charset="-120"/>
            </a:rPr>
            <a:t>「有價證券借貸帳戶</a:t>
          </a:r>
          <a:r>
            <a:rPr lang="zh-TW" altLang="en-US" sz="2000" b="1" u="none" dirty="0">
              <a:latin typeface="微軟正黑體" panose="020B0604030504040204" pitchFamily="34" charset="-120"/>
              <a:ea typeface="微軟正黑體" panose="020B0604030504040204" pitchFamily="34" charset="-120"/>
            </a:rPr>
            <a:t>申請</a:t>
          </a:r>
          <a:r>
            <a:rPr lang="zh-TW" sz="2000" b="1" u="none" dirty="0">
              <a:latin typeface="微軟正黑體" panose="020B0604030504040204" pitchFamily="34" charset="-120"/>
              <a:ea typeface="微軟正黑體" panose="020B0604030504040204" pitchFamily="34" charset="-120"/>
            </a:rPr>
            <a:t>書」</a:t>
          </a:r>
          <a:endParaRPr lang="en-US" altLang="zh-TW" sz="2000" b="1" u="none" dirty="0">
            <a:latin typeface="微軟正黑體" panose="020B0604030504040204" pitchFamily="34" charset="-120"/>
            <a:ea typeface="微軟正黑體" panose="020B0604030504040204" pitchFamily="34" charset="-120"/>
          </a:endParaRPr>
        </a:p>
        <a:p>
          <a:pPr algn="l" rtl="0"/>
          <a:r>
            <a:rPr lang="zh-TW" sz="2000" b="1" u="none" dirty="0">
              <a:latin typeface="微軟正黑體" panose="020B0604030504040204" pitchFamily="34" charset="-120"/>
              <a:ea typeface="微軟正黑體" panose="020B0604030504040204" pitchFamily="34" charset="-120"/>
            </a:rPr>
            <a:t>「有價證券借貸扣繳稅率申報表」</a:t>
          </a:r>
          <a:endParaRPr lang="en-US" altLang="zh-TW" sz="2000" b="1" u="none" dirty="0">
            <a:latin typeface="微軟正黑體" panose="020B0604030504040204" pitchFamily="34" charset="-120"/>
            <a:ea typeface="微軟正黑體" panose="020B0604030504040204" pitchFamily="34" charset="-120"/>
          </a:endParaRPr>
        </a:p>
        <a:p>
          <a:pPr algn="l" rtl="0"/>
          <a:r>
            <a:rPr lang="zh-TW" altLang="en-US" sz="2000" b="1" u="none" dirty="0">
              <a:latin typeface="微軟正黑體" panose="020B0604030504040204" pitchFamily="34" charset="-120"/>
              <a:ea typeface="微軟正黑體" panose="020B0604030504040204" pitchFamily="34" charset="-120"/>
            </a:rPr>
            <a:t>「持股</a:t>
          </a:r>
          <a:r>
            <a:rPr lang="en-US" altLang="zh-TW" sz="2000" b="1" u="none" dirty="0">
              <a:latin typeface="微軟正黑體" panose="020B0604030504040204" pitchFamily="34" charset="-120"/>
              <a:ea typeface="微軟正黑體" panose="020B0604030504040204" pitchFamily="34" charset="-120"/>
            </a:rPr>
            <a:t>30%</a:t>
          </a:r>
          <a:r>
            <a:rPr lang="zh-TW" altLang="en-US" sz="2000" b="1" u="none" dirty="0">
              <a:latin typeface="微軟正黑體" panose="020B0604030504040204" pitchFamily="34" charset="-120"/>
              <a:ea typeface="微軟正黑體" panose="020B0604030504040204" pitchFamily="34" charset="-120"/>
            </a:rPr>
            <a:t>之前三名股東」</a:t>
          </a:r>
          <a:endParaRPr lang="en-US" altLang="zh-TW" sz="2000" b="1" u="none" dirty="0">
            <a:latin typeface="微軟正黑體" panose="020B0604030504040204" pitchFamily="34" charset="-120"/>
            <a:ea typeface="微軟正黑體" panose="020B0604030504040204" pitchFamily="34" charset="-120"/>
          </a:endParaRPr>
        </a:p>
      </dgm:t>
    </dgm:pt>
    <dgm:pt modelId="{1236EAC2-33E5-4E17-95E4-840D16069424}" type="parTrans" cxnId="{C800D67A-0431-4386-8F00-56641B967DCF}">
      <dgm:prSet/>
      <dgm:spPr/>
      <dgm:t>
        <a:bodyPr/>
        <a:lstStyle/>
        <a:p>
          <a:endParaRPr lang="zh-TW" altLang="en-US"/>
        </a:p>
      </dgm:t>
    </dgm:pt>
    <dgm:pt modelId="{ABAE469A-7421-4F49-9609-E37C004599E9}" type="sibTrans" cxnId="{C800D67A-0431-4386-8F00-56641B967DCF}">
      <dgm:prSet/>
      <dgm:spPr/>
      <dgm:t>
        <a:bodyPr/>
        <a:lstStyle/>
        <a:p>
          <a:endParaRPr lang="zh-TW" altLang="en-US"/>
        </a:p>
      </dgm:t>
    </dgm:pt>
    <dgm:pt modelId="{735C62EC-F28F-4D8C-81E4-ACB7B53853BA}">
      <dgm:prSet custT="1"/>
      <dgm:spPr/>
      <dgm:t>
        <a:bodyPr/>
        <a:lstStyle/>
        <a:p>
          <a:pPr algn="l" rtl="0"/>
          <a:r>
            <a:rPr lang="zh-TW" altLang="en-US" sz="2000" b="1" dirty="0">
              <a:latin typeface="微軟正黑體" panose="020B0604030504040204" pitchFamily="34" charset="-120"/>
              <a:ea typeface="微軟正黑體" panose="020B0604030504040204" pitchFamily="34" charset="-120"/>
            </a:rPr>
            <a:t>代理證券商將開戶資料輸入借券系統</a:t>
          </a:r>
          <a:endParaRPr lang="en-US" sz="2000" b="1" dirty="0">
            <a:latin typeface="微軟正黑體" panose="020B0604030504040204" pitchFamily="34" charset="-120"/>
            <a:ea typeface="微軟正黑體" panose="020B0604030504040204" pitchFamily="34" charset="-120"/>
          </a:endParaRPr>
        </a:p>
      </dgm:t>
    </dgm:pt>
    <dgm:pt modelId="{67455314-245B-42C7-B5C1-81237A1B17F2}" type="parTrans" cxnId="{98A49700-98CB-4D82-8609-250AD85B0033}">
      <dgm:prSet/>
      <dgm:spPr/>
      <dgm:t>
        <a:bodyPr/>
        <a:lstStyle/>
        <a:p>
          <a:endParaRPr lang="zh-TW" altLang="en-US"/>
        </a:p>
      </dgm:t>
    </dgm:pt>
    <dgm:pt modelId="{E362E53D-956C-4C66-8310-5E6C4FAC57D4}" type="sibTrans" cxnId="{98A49700-98CB-4D82-8609-250AD85B0033}">
      <dgm:prSet/>
      <dgm:spPr/>
      <dgm:t>
        <a:bodyPr/>
        <a:lstStyle/>
        <a:p>
          <a:endParaRPr lang="zh-TW" altLang="en-US"/>
        </a:p>
      </dgm:t>
    </dgm:pt>
    <dgm:pt modelId="{77178493-105F-475B-9C99-029E5984323E}">
      <dgm:prSet custT="1"/>
      <dgm:spPr/>
      <dgm:t>
        <a:bodyPr/>
        <a:lstStyle/>
        <a:p>
          <a:pPr algn="l" rtl="0"/>
          <a:r>
            <a:rPr lang="zh-TW" altLang="en-US" sz="1600" b="1" dirty="0">
              <a:latin typeface="微軟正黑體" panose="020B0604030504040204" pitchFamily="34" charset="-120"/>
              <a:ea typeface="微軟正黑體" panose="020B0604030504040204" pitchFamily="34" charset="-120"/>
            </a:rPr>
            <a:t>代理證券商將客戶開戶書面資料或送審資料電子檔傳送本公司審核</a:t>
          </a:r>
        </a:p>
      </dgm:t>
    </dgm:pt>
    <dgm:pt modelId="{1768F440-0C19-4DFE-8400-A3B1466DBB73}" type="parTrans" cxnId="{68693688-AB50-44E0-9AD4-E4932F5848CF}">
      <dgm:prSet/>
      <dgm:spPr/>
      <dgm:t>
        <a:bodyPr/>
        <a:lstStyle/>
        <a:p>
          <a:endParaRPr lang="zh-TW" altLang="en-US"/>
        </a:p>
      </dgm:t>
    </dgm:pt>
    <dgm:pt modelId="{97B0B252-F6E4-4867-BA26-0DE7BB67870F}" type="sibTrans" cxnId="{68693688-AB50-44E0-9AD4-E4932F5848CF}">
      <dgm:prSet/>
      <dgm:spPr/>
      <dgm:t>
        <a:bodyPr/>
        <a:lstStyle/>
        <a:p>
          <a:endParaRPr lang="zh-TW" altLang="en-US"/>
        </a:p>
      </dgm:t>
    </dgm:pt>
    <dgm:pt modelId="{6B3451D5-BA87-4833-AE52-87E08308C3F0}" type="pres">
      <dgm:prSet presAssocID="{30E7010D-56DD-4544-BBA3-4AEA897E112F}" presName="Name0" presStyleCnt="0">
        <dgm:presLayoutVars>
          <dgm:dir/>
          <dgm:resizeHandles val="exact"/>
        </dgm:presLayoutVars>
      </dgm:prSet>
      <dgm:spPr/>
    </dgm:pt>
    <dgm:pt modelId="{2173B319-9CA2-434C-AF24-1330A771959C}" type="pres">
      <dgm:prSet presAssocID="{1E7C5CA5-848B-4450-BB47-35D45F720C06}" presName="parTxOnly" presStyleLbl="node1" presStyleIdx="0" presStyleCnt="3" custScaleX="183576" custScaleY="190678" custLinFactNeighborX="23026" custLinFactNeighborY="-2735">
        <dgm:presLayoutVars>
          <dgm:bulletEnabled val="1"/>
        </dgm:presLayoutVars>
      </dgm:prSet>
      <dgm:spPr/>
    </dgm:pt>
    <dgm:pt modelId="{2704ED7B-5F89-474F-AB33-CE5C33DEFC14}" type="pres">
      <dgm:prSet presAssocID="{ABAE469A-7421-4F49-9609-E37C004599E9}" presName="parSpace" presStyleCnt="0"/>
      <dgm:spPr/>
    </dgm:pt>
    <dgm:pt modelId="{60089AE5-3DB0-44CB-A3C9-8D00E4945A80}" type="pres">
      <dgm:prSet presAssocID="{735C62EC-F28F-4D8C-81E4-ACB7B53853BA}" presName="parTxOnly" presStyleLbl="node1" presStyleIdx="1" presStyleCnt="3" custScaleY="144209" custLinFactNeighborX="49337" custLinFactNeighborY="-1979">
        <dgm:presLayoutVars>
          <dgm:bulletEnabled val="1"/>
        </dgm:presLayoutVars>
      </dgm:prSet>
      <dgm:spPr/>
    </dgm:pt>
    <dgm:pt modelId="{EE37C384-EB96-4C99-9619-D3040B1A5D80}" type="pres">
      <dgm:prSet presAssocID="{E362E53D-956C-4C66-8310-5E6C4FAC57D4}" presName="parSpace" presStyleCnt="0"/>
      <dgm:spPr/>
    </dgm:pt>
    <dgm:pt modelId="{AF19BAF5-28BF-437E-9217-645B8A0E89FD}" type="pres">
      <dgm:prSet presAssocID="{77178493-105F-475B-9C99-029E5984323E}" presName="parTxOnly" presStyleLbl="node1" presStyleIdx="2" presStyleCnt="3" custScaleY="147351">
        <dgm:presLayoutVars>
          <dgm:bulletEnabled val="1"/>
        </dgm:presLayoutVars>
      </dgm:prSet>
      <dgm:spPr/>
    </dgm:pt>
  </dgm:ptLst>
  <dgm:cxnLst>
    <dgm:cxn modelId="{98A49700-98CB-4D82-8609-250AD85B0033}" srcId="{30E7010D-56DD-4544-BBA3-4AEA897E112F}" destId="{735C62EC-F28F-4D8C-81E4-ACB7B53853BA}" srcOrd="1" destOrd="0" parTransId="{67455314-245B-42C7-B5C1-81237A1B17F2}" sibTransId="{E362E53D-956C-4C66-8310-5E6C4FAC57D4}"/>
    <dgm:cxn modelId="{CA8D7440-3F9A-48C7-BA87-C26CE2954359}" type="presOf" srcId="{735C62EC-F28F-4D8C-81E4-ACB7B53853BA}" destId="{60089AE5-3DB0-44CB-A3C9-8D00E4945A80}" srcOrd="0" destOrd="0" presId="urn:microsoft.com/office/officeart/2005/8/layout/hChevron3"/>
    <dgm:cxn modelId="{C800D67A-0431-4386-8F00-56641B967DCF}" srcId="{30E7010D-56DD-4544-BBA3-4AEA897E112F}" destId="{1E7C5CA5-848B-4450-BB47-35D45F720C06}" srcOrd="0" destOrd="0" parTransId="{1236EAC2-33E5-4E17-95E4-840D16069424}" sibTransId="{ABAE469A-7421-4F49-9609-E37C004599E9}"/>
    <dgm:cxn modelId="{68693688-AB50-44E0-9AD4-E4932F5848CF}" srcId="{30E7010D-56DD-4544-BBA3-4AEA897E112F}" destId="{77178493-105F-475B-9C99-029E5984323E}" srcOrd="2" destOrd="0" parTransId="{1768F440-0C19-4DFE-8400-A3B1466DBB73}" sibTransId="{97B0B252-F6E4-4867-BA26-0DE7BB67870F}"/>
    <dgm:cxn modelId="{80B662C2-E26E-428D-B720-611426F9EDCC}" type="presOf" srcId="{30E7010D-56DD-4544-BBA3-4AEA897E112F}" destId="{6B3451D5-BA87-4833-AE52-87E08308C3F0}" srcOrd="0" destOrd="0" presId="urn:microsoft.com/office/officeart/2005/8/layout/hChevron3"/>
    <dgm:cxn modelId="{AF4CFDCA-0C91-4228-AE06-49F8B73A962F}" type="presOf" srcId="{77178493-105F-475B-9C99-029E5984323E}" destId="{AF19BAF5-28BF-437E-9217-645B8A0E89FD}" srcOrd="0" destOrd="0" presId="urn:microsoft.com/office/officeart/2005/8/layout/hChevron3"/>
    <dgm:cxn modelId="{FA05EADC-29AA-436B-B055-76B6DE54F7ED}" type="presOf" srcId="{1E7C5CA5-848B-4450-BB47-35D45F720C06}" destId="{2173B319-9CA2-434C-AF24-1330A771959C}" srcOrd="0" destOrd="0" presId="urn:microsoft.com/office/officeart/2005/8/layout/hChevron3"/>
    <dgm:cxn modelId="{05F4D5F7-3135-40D8-8425-6DF01DB8A222}" type="presParOf" srcId="{6B3451D5-BA87-4833-AE52-87E08308C3F0}" destId="{2173B319-9CA2-434C-AF24-1330A771959C}" srcOrd="0" destOrd="0" presId="urn:microsoft.com/office/officeart/2005/8/layout/hChevron3"/>
    <dgm:cxn modelId="{57C25EAD-89BD-4513-A6EB-5D68021DB7E0}" type="presParOf" srcId="{6B3451D5-BA87-4833-AE52-87E08308C3F0}" destId="{2704ED7B-5F89-474F-AB33-CE5C33DEFC14}" srcOrd="1" destOrd="0" presId="urn:microsoft.com/office/officeart/2005/8/layout/hChevron3"/>
    <dgm:cxn modelId="{1660A1BC-570F-4CA8-BC76-8F2616536F9C}" type="presParOf" srcId="{6B3451D5-BA87-4833-AE52-87E08308C3F0}" destId="{60089AE5-3DB0-44CB-A3C9-8D00E4945A80}" srcOrd="2" destOrd="0" presId="urn:microsoft.com/office/officeart/2005/8/layout/hChevron3"/>
    <dgm:cxn modelId="{72728497-BC0C-4D24-81C0-8B616385B13B}" type="presParOf" srcId="{6B3451D5-BA87-4833-AE52-87E08308C3F0}" destId="{EE37C384-EB96-4C99-9619-D3040B1A5D80}" srcOrd="3" destOrd="0" presId="urn:microsoft.com/office/officeart/2005/8/layout/hChevron3"/>
    <dgm:cxn modelId="{D8F71F4F-D4E5-41DC-80C7-451C9AC11EA9}" type="presParOf" srcId="{6B3451D5-BA87-4833-AE52-87E08308C3F0}" destId="{AF19BAF5-28BF-437E-9217-645B8A0E89FD}"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9019D5F-7EF4-4AAC-9B4F-3847930E0FCC}" type="doc">
      <dgm:prSet loTypeId="urn:microsoft.com/office/officeart/2005/8/layout/vList5" loCatId="list" qsTypeId="urn:microsoft.com/office/officeart/2005/8/quickstyle/simple3" qsCatId="simple" csTypeId="urn:microsoft.com/office/officeart/2005/8/colors/accent3_2" csCatId="accent3" phldr="1"/>
      <dgm:spPr/>
      <dgm:t>
        <a:bodyPr/>
        <a:lstStyle/>
        <a:p>
          <a:endParaRPr lang="zh-TW" altLang="en-US"/>
        </a:p>
      </dgm:t>
    </dgm:pt>
    <dgm:pt modelId="{B30182EC-2C99-46C5-82BA-B14ECEC1AE0C}">
      <dgm:prSet/>
      <dgm:spPr/>
      <dgm:t>
        <a:bodyPr/>
        <a:lstStyle/>
        <a:p>
          <a:pPr rtl="0"/>
          <a:r>
            <a:rPr lang="zh-TW" b="1" dirty="0">
              <a:latin typeface="微軟正黑體" panose="020B0604030504040204" pitchFamily="34" charset="-120"/>
              <a:ea typeface="微軟正黑體" panose="020B0604030504040204" pitchFamily="34" charset="-120"/>
            </a:rPr>
            <a:t>證交所</a:t>
          </a:r>
          <a:r>
            <a:rPr lang="zh-TW" altLang="en-US" b="1" dirty="0">
              <a:latin typeface="微軟正黑體" panose="020B0604030504040204" pitchFamily="34" charset="-120"/>
              <a:ea typeface="微軟正黑體" panose="020B0604030504040204" pitchFamily="34" charset="-120"/>
            </a:rPr>
            <a:t>於借券系統確認完成開戶</a:t>
          </a:r>
          <a:endParaRPr lang="zh-TW" dirty="0">
            <a:latin typeface="微軟正黑體" panose="020B0604030504040204" pitchFamily="34" charset="-120"/>
            <a:ea typeface="微軟正黑體" panose="020B0604030504040204" pitchFamily="34" charset="-120"/>
          </a:endParaRPr>
        </a:p>
      </dgm:t>
    </dgm:pt>
    <dgm:pt modelId="{E5AE6310-05D8-4FF8-AA14-EEACADCB2187}" type="parTrans" cxnId="{56CE0315-FBAE-4F02-A12F-E9FF171A308A}">
      <dgm:prSet/>
      <dgm:spPr/>
      <dgm:t>
        <a:bodyPr/>
        <a:lstStyle/>
        <a:p>
          <a:endParaRPr lang="zh-TW" altLang="en-US"/>
        </a:p>
      </dgm:t>
    </dgm:pt>
    <dgm:pt modelId="{32916220-E641-4492-9A09-A1B77655895D}" type="sibTrans" cxnId="{56CE0315-FBAE-4F02-A12F-E9FF171A308A}">
      <dgm:prSet/>
      <dgm:spPr/>
      <dgm:t>
        <a:bodyPr/>
        <a:lstStyle/>
        <a:p>
          <a:endParaRPr lang="zh-TW" altLang="en-US"/>
        </a:p>
      </dgm:t>
    </dgm:pt>
    <dgm:pt modelId="{44B0356F-9052-4908-B1D2-54841D7BFEA0}" type="pres">
      <dgm:prSet presAssocID="{E9019D5F-7EF4-4AAC-9B4F-3847930E0FCC}" presName="Name0" presStyleCnt="0">
        <dgm:presLayoutVars>
          <dgm:dir/>
          <dgm:animLvl val="lvl"/>
          <dgm:resizeHandles val="exact"/>
        </dgm:presLayoutVars>
      </dgm:prSet>
      <dgm:spPr/>
    </dgm:pt>
    <dgm:pt modelId="{B3332562-C69C-4BDA-A038-B540B1C52274}" type="pres">
      <dgm:prSet presAssocID="{B30182EC-2C99-46C5-82BA-B14ECEC1AE0C}" presName="linNode" presStyleCnt="0"/>
      <dgm:spPr/>
    </dgm:pt>
    <dgm:pt modelId="{8AF6C85E-410D-4E56-9578-CDAC9E2FAA49}" type="pres">
      <dgm:prSet presAssocID="{B30182EC-2C99-46C5-82BA-B14ECEC1AE0C}" presName="parentText" presStyleLbl="node1" presStyleIdx="0" presStyleCnt="1" custScaleX="205627" custLinFactNeighborX="0" custLinFactNeighborY="13669">
        <dgm:presLayoutVars>
          <dgm:chMax val="1"/>
          <dgm:bulletEnabled val="1"/>
        </dgm:presLayoutVars>
      </dgm:prSet>
      <dgm:spPr/>
    </dgm:pt>
  </dgm:ptLst>
  <dgm:cxnLst>
    <dgm:cxn modelId="{56CE0315-FBAE-4F02-A12F-E9FF171A308A}" srcId="{E9019D5F-7EF4-4AAC-9B4F-3847930E0FCC}" destId="{B30182EC-2C99-46C5-82BA-B14ECEC1AE0C}" srcOrd="0" destOrd="0" parTransId="{E5AE6310-05D8-4FF8-AA14-EEACADCB2187}" sibTransId="{32916220-E641-4492-9A09-A1B77655895D}"/>
    <dgm:cxn modelId="{4FAB2450-0261-4669-AEA7-BD9EC9D87546}" type="presOf" srcId="{E9019D5F-7EF4-4AAC-9B4F-3847930E0FCC}" destId="{44B0356F-9052-4908-B1D2-54841D7BFEA0}" srcOrd="0" destOrd="0" presId="urn:microsoft.com/office/officeart/2005/8/layout/vList5"/>
    <dgm:cxn modelId="{6BE133A5-7E0D-4EDE-99D8-94224F8A30D9}" type="presOf" srcId="{B30182EC-2C99-46C5-82BA-B14ECEC1AE0C}" destId="{8AF6C85E-410D-4E56-9578-CDAC9E2FAA49}" srcOrd="0" destOrd="0" presId="urn:microsoft.com/office/officeart/2005/8/layout/vList5"/>
    <dgm:cxn modelId="{4FE219A0-DCD2-4844-A7E5-18068438E143}" type="presParOf" srcId="{44B0356F-9052-4908-B1D2-54841D7BFEA0}" destId="{B3332562-C69C-4BDA-A038-B540B1C52274}" srcOrd="0" destOrd="0" presId="urn:microsoft.com/office/officeart/2005/8/layout/vList5"/>
    <dgm:cxn modelId="{46D39201-4C1F-4A04-A030-61D2D066E021}" type="presParOf" srcId="{B3332562-C69C-4BDA-A038-B540B1C52274}" destId="{8AF6C85E-410D-4E56-9578-CDAC9E2FAA49}"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0F3B62-320A-4B41-9742-80F554EBE8BE}" type="doc">
      <dgm:prSet loTypeId="urn:microsoft.com/office/officeart/2005/8/layout/vList5" loCatId="list" qsTypeId="urn:microsoft.com/office/officeart/2005/8/quickstyle/simple3" qsCatId="simple" csTypeId="urn:microsoft.com/office/officeart/2005/8/colors/accent3_2" csCatId="accent3" phldr="1"/>
      <dgm:spPr/>
      <dgm:t>
        <a:bodyPr/>
        <a:lstStyle/>
        <a:p>
          <a:endParaRPr lang="zh-TW" altLang="en-US"/>
        </a:p>
      </dgm:t>
    </dgm:pt>
    <dgm:pt modelId="{677B476A-2969-455F-B043-6C04E57C978B}">
      <dgm:prSet custT="1"/>
      <dgm:spPr/>
      <dgm:t>
        <a:bodyPr/>
        <a:lstStyle/>
        <a:p>
          <a:pPr rtl="0"/>
          <a:r>
            <a:rPr kumimoji="1" lang="zh-TW" altLang="en-US" sz="2000" b="1" u="sng" dirty="0">
              <a:latin typeface="微軟正黑體" panose="020B0604030504040204" pitchFamily="34" charset="-120"/>
              <a:ea typeface="微軟正黑體" panose="020B0604030504040204" pitchFamily="34" charset="-120"/>
            </a:rPr>
            <a:t>借貸交易人</a:t>
          </a:r>
          <a:endParaRPr kumimoji="1" lang="en-US" sz="2000" b="1" u="sng" dirty="0">
            <a:latin typeface="微軟正黑體" panose="020B0604030504040204" pitchFamily="34" charset="-120"/>
            <a:ea typeface="微軟正黑體" panose="020B0604030504040204" pitchFamily="34" charset="-120"/>
          </a:endParaRPr>
        </a:p>
      </dgm:t>
    </dgm:pt>
    <dgm:pt modelId="{F55349D5-874E-4A92-A3CC-0368488C96C3}" type="parTrans" cxnId="{37540376-CC4A-418E-A962-2A2DA16F1040}">
      <dgm:prSet/>
      <dgm:spPr/>
      <dgm:t>
        <a:bodyPr/>
        <a:lstStyle/>
        <a:p>
          <a:endParaRPr lang="zh-TW" altLang="en-US"/>
        </a:p>
      </dgm:t>
    </dgm:pt>
    <dgm:pt modelId="{3AA7BA3E-6227-4BCF-AC38-964A116022F9}" type="sibTrans" cxnId="{37540376-CC4A-418E-A962-2A2DA16F1040}">
      <dgm:prSet/>
      <dgm:spPr/>
      <dgm:t>
        <a:bodyPr/>
        <a:lstStyle/>
        <a:p>
          <a:endParaRPr lang="zh-TW" altLang="en-US"/>
        </a:p>
      </dgm:t>
    </dgm:pt>
    <dgm:pt modelId="{EF75C381-0B69-4EEC-B77A-F3F536E5A249}">
      <dgm:prSet custT="1"/>
      <dgm:spPr/>
      <dgm:t>
        <a:bodyPr/>
        <a:lstStyle/>
        <a:p>
          <a:pPr rtl="0"/>
          <a:r>
            <a:rPr kumimoji="1" lang="en-US" altLang="zh-TW" sz="2000" b="1" u="sng" dirty="0">
              <a:solidFill>
                <a:srgbClr val="FF0000"/>
              </a:solidFill>
              <a:latin typeface="微軟正黑體" panose="020B0604030504040204" pitchFamily="34" charset="-120"/>
              <a:ea typeface="微軟正黑體" panose="020B0604030504040204" pitchFamily="34" charset="-120"/>
            </a:rPr>
            <a:t>(</a:t>
          </a:r>
          <a:r>
            <a:rPr kumimoji="1" lang="zh-TW" sz="2000" b="1" u="sng" dirty="0">
              <a:solidFill>
                <a:srgbClr val="FF0000"/>
              </a:solidFill>
              <a:latin typeface="微軟正黑體" panose="020B0604030504040204" pitchFamily="34" charset="-120"/>
              <a:ea typeface="微軟正黑體" panose="020B0604030504040204" pitchFamily="34" charset="-120"/>
            </a:rPr>
            <a:t>法人</a:t>
          </a:r>
          <a:r>
            <a:rPr kumimoji="1" lang="zh-TW" altLang="en-US" sz="2000" b="1" u="sng" dirty="0">
              <a:solidFill>
                <a:srgbClr val="FF0000"/>
              </a:solidFill>
              <a:latin typeface="微軟正黑體" panose="020B0604030504040204" pitchFamily="34" charset="-120"/>
              <a:ea typeface="微軟正黑體" panose="020B0604030504040204" pitchFamily="34" charset="-120"/>
            </a:rPr>
            <a:t>或基金</a:t>
          </a:r>
          <a:r>
            <a:rPr kumimoji="1" lang="en-US" altLang="zh-TW" sz="2000" b="1" u="sng" dirty="0">
              <a:solidFill>
                <a:srgbClr val="FF0000"/>
              </a:solidFill>
              <a:latin typeface="微軟正黑體" panose="020B0604030504040204" pitchFamily="34" charset="-120"/>
              <a:ea typeface="微軟正黑體" panose="020B0604030504040204" pitchFamily="34" charset="-120"/>
            </a:rPr>
            <a:t>)</a:t>
          </a:r>
          <a:endParaRPr lang="zh-TW" sz="2000" dirty="0">
            <a:solidFill>
              <a:srgbClr val="FF0000"/>
            </a:solidFill>
            <a:latin typeface="微軟正黑體" panose="020B0604030504040204" pitchFamily="34" charset="-120"/>
            <a:ea typeface="微軟正黑體" panose="020B0604030504040204" pitchFamily="34" charset="-120"/>
          </a:endParaRPr>
        </a:p>
      </dgm:t>
    </dgm:pt>
    <dgm:pt modelId="{88B499A2-8BA9-4A41-9172-D99B5E625DBD}" type="parTrans" cxnId="{D0D5A26F-00CE-466F-8DFD-04A79EC7F2C0}">
      <dgm:prSet/>
      <dgm:spPr/>
      <dgm:t>
        <a:bodyPr/>
        <a:lstStyle/>
        <a:p>
          <a:endParaRPr lang="zh-TW" altLang="en-US"/>
        </a:p>
      </dgm:t>
    </dgm:pt>
    <dgm:pt modelId="{19F9FA59-B744-43A1-B416-0CE21E0F296B}" type="sibTrans" cxnId="{D0D5A26F-00CE-466F-8DFD-04A79EC7F2C0}">
      <dgm:prSet/>
      <dgm:spPr/>
      <dgm:t>
        <a:bodyPr/>
        <a:lstStyle/>
        <a:p>
          <a:endParaRPr lang="zh-TW" altLang="en-US"/>
        </a:p>
      </dgm:t>
    </dgm:pt>
    <dgm:pt modelId="{F7931D2C-9C51-4823-B1B6-B411A0800CD1}" type="pres">
      <dgm:prSet presAssocID="{B40F3B62-320A-4B41-9742-80F554EBE8BE}" presName="Name0" presStyleCnt="0">
        <dgm:presLayoutVars>
          <dgm:dir/>
          <dgm:animLvl val="lvl"/>
          <dgm:resizeHandles val="exact"/>
        </dgm:presLayoutVars>
      </dgm:prSet>
      <dgm:spPr/>
    </dgm:pt>
    <dgm:pt modelId="{12BAE7D4-9081-4E1B-A497-093348824EEC}" type="pres">
      <dgm:prSet presAssocID="{677B476A-2969-455F-B043-6C04E57C978B}" presName="linNode" presStyleCnt="0"/>
      <dgm:spPr/>
    </dgm:pt>
    <dgm:pt modelId="{39D839BC-3787-483B-98AD-D5A031B3073E}" type="pres">
      <dgm:prSet presAssocID="{677B476A-2969-455F-B043-6C04E57C978B}" presName="parentText" presStyleLbl="node1" presStyleIdx="0" presStyleCnt="2">
        <dgm:presLayoutVars>
          <dgm:chMax val="1"/>
          <dgm:bulletEnabled val="1"/>
        </dgm:presLayoutVars>
      </dgm:prSet>
      <dgm:spPr/>
    </dgm:pt>
    <dgm:pt modelId="{B23A6697-CD23-41D7-8DC0-33C85A8211F9}" type="pres">
      <dgm:prSet presAssocID="{3AA7BA3E-6227-4BCF-AC38-964A116022F9}" presName="sp" presStyleCnt="0"/>
      <dgm:spPr/>
    </dgm:pt>
    <dgm:pt modelId="{56782ABC-7C30-4AB6-AEBD-236DFAC19846}" type="pres">
      <dgm:prSet presAssocID="{EF75C381-0B69-4EEC-B77A-F3F536E5A249}" presName="linNode" presStyleCnt="0"/>
      <dgm:spPr/>
    </dgm:pt>
    <dgm:pt modelId="{4743506C-45B7-4355-B57D-E731B11D1D5A}" type="pres">
      <dgm:prSet presAssocID="{EF75C381-0B69-4EEC-B77A-F3F536E5A249}" presName="parentText" presStyleLbl="node1" presStyleIdx="1" presStyleCnt="2">
        <dgm:presLayoutVars>
          <dgm:chMax val="1"/>
          <dgm:bulletEnabled val="1"/>
        </dgm:presLayoutVars>
      </dgm:prSet>
      <dgm:spPr/>
    </dgm:pt>
  </dgm:ptLst>
  <dgm:cxnLst>
    <dgm:cxn modelId="{EB7D6D17-F08F-41CF-82C4-03BCC1F760BB}" type="presOf" srcId="{677B476A-2969-455F-B043-6C04E57C978B}" destId="{39D839BC-3787-483B-98AD-D5A031B3073E}" srcOrd="0" destOrd="0" presId="urn:microsoft.com/office/officeart/2005/8/layout/vList5"/>
    <dgm:cxn modelId="{B0F38128-D635-49BE-8351-8B36F241BED8}" type="presOf" srcId="{EF75C381-0B69-4EEC-B77A-F3F536E5A249}" destId="{4743506C-45B7-4355-B57D-E731B11D1D5A}" srcOrd="0" destOrd="0" presId="urn:microsoft.com/office/officeart/2005/8/layout/vList5"/>
    <dgm:cxn modelId="{22E67B61-01B6-430C-B9B8-9F0C978836D3}" type="presOf" srcId="{B40F3B62-320A-4B41-9742-80F554EBE8BE}" destId="{F7931D2C-9C51-4823-B1B6-B411A0800CD1}" srcOrd="0" destOrd="0" presId="urn:microsoft.com/office/officeart/2005/8/layout/vList5"/>
    <dgm:cxn modelId="{D0D5A26F-00CE-466F-8DFD-04A79EC7F2C0}" srcId="{B40F3B62-320A-4B41-9742-80F554EBE8BE}" destId="{EF75C381-0B69-4EEC-B77A-F3F536E5A249}" srcOrd="1" destOrd="0" parTransId="{88B499A2-8BA9-4A41-9172-D99B5E625DBD}" sibTransId="{19F9FA59-B744-43A1-B416-0CE21E0F296B}"/>
    <dgm:cxn modelId="{37540376-CC4A-418E-A962-2A2DA16F1040}" srcId="{B40F3B62-320A-4B41-9742-80F554EBE8BE}" destId="{677B476A-2969-455F-B043-6C04E57C978B}" srcOrd="0" destOrd="0" parTransId="{F55349D5-874E-4A92-A3CC-0368488C96C3}" sibTransId="{3AA7BA3E-6227-4BCF-AC38-964A116022F9}"/>
    <dgm:cxn modelId="{03CAB5AC-4FC7-4D0E-BC63-4F5147A3439B}" type="presParOf" srcId="{F7931D2C-9C51-4823-B1B6-B411A0800CD1}" destId="{12BAE7D4-9081-4E1B-A497-093348824EEC}" srcOrd="0" destOrd="0" presId="urn:microsoft.com/office/officeart/2005/8/layout/vList5"/>
    <dgm:cxn modelId="{F520C476-101F-400D-ABD2-AB97AF2031C8}" type="presParOf" srcId="{12BAE7D4-9081-4E1B-A497-093348824EEC}" destId="{39D839BC-3787-483B-98AD-D5A031B3073E}" srcOrd="0" destOrd="0" presId="urn:microsoft.com/office/officeart/2005/8/layout/vList5"/>
    <dgm:cxn modelId="{DDB1967F-0477-4FCB-B541-1999CAA205DD}" type="presParOf" srcId="{F7931D2C-9C51-4823-B1B6-B411A0800CD1}" destId="{B23A6697-CD23-41D7-8DC0-33C85A8211F9}" srcOrd="1" destOrd="0" presId="urn:microsoft.com/office/officeart/2005/8/layout/vList5"/>
    <dgm:cxn modelId="{8FD21898-C375-4D5C-9B93-1E15D27C2BE3}" type="presParOf" srcId="{F7931D2C-9C51-4823-B1B6-B411A0800CD1}" destId="{56782ABC-7C30-4AB6-AEBD-236DFAC19846}" srcOrd="2" destOrd="0" presId="urn:microsoft.com/office/officeart/2005/8/layout/vList5"/>
    <dgm:cxn modelId="{C49E9964-3928-4A18-8481-9902430613FA}" type="presParOf" srcId="{56782ABC-7C30-4AB6-AEBD-236DFAC19846}" destId="{4743506C-45B7-4355-B57D-E731B11D1D5A}"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E3B23-3AC3-4C55-AA17-0ED3807634BF}">
      <dsp:nvSpPr>
        <dsp:cNvPr id="0" name=""/>
        <dsp:cNvSpPr/>
      </dsp:nvSpPr>
      <dsp:spPr>
        <a:xfrm>
          <a:off x="1833319" y="457"/>
          <a:ext cx="5041649" cy="935882"/>
        </a:xfrm>
        <a:prstGeom prst="round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借貸交易人</a:t>
          </a:r>
          <a:r>
            <a:rPr lang="zh-TW" sz="1800" b="1" kern="1200" dirty="0">
              <a:latin typeface="微軟正黑體" panose="020B0604030504040204" pitchFamily="34" charset="-120"/>
              <a:ea typeface="微軟正黑體" panose="020B0604030504040204" pitchFamily="34" charset="-120"/>
            </a:rPr>
            <a:t>與代理</a:t>
          </a:r>
          <a:r>
            <a:rPr lang="zh-TW" altLang="en-US" sz="1800" b="1" kern="1200" dirty="0">
              <a:latin typeface="微軟正黑體" panose="020B0604030504040204" pitchFamily="34" charset="-120"/>
              <a:ea typeface="微軟正黑體" panose="020B0604030504040204" pitchFamily="34" charset="-120"/>
            </a:rPr>
            <a:t>證</a:t>
          </a:r>
          <a:r>
            <a:rPr lang="zh-TW" sz="1800" b="1" kern="1200" dirty="0">
              <a:latin typeface="微軟正黑體" panose="020B0604030504040204" pitchFamily="34" charset="-120"/>
              <a:ea typeface="微軟正黑體" panose="020B0604030504040204" pitchFamily="34" charset="-120"/>
            </a:rPr>
            <a:t>券商簽署</a:t>
          </a:r>
          <a:endParaRPr lang="en-US" altLang="zh-TW" sz="1800" b="1" kern="1200" dirty="0">
            <a:latin typeface="微軟正黑體" panose="020B0604030504040204" pitchFamily="34" charset="-120"/>
            <a:ea typeface="微軟正黑體" panose="020B0604030504040204" pitchFamily="34" charset="-120"/>
          </a:endParaRPr>
        </a:p>
        <a:p>
          <a:pPr marL="0" lvl="0" indent="0" algn="ctr" defTabSz="800100" rtl="0">
            <a:lnSpc>
              <a:spcPct val="90000"/>
            </a:lnSpc>
            <a:spcBef>
              <a:spcPct val="0"/>
            </a:spcBef>
            <a:spcAft>
              <a:spcPct val="35000"/>
            </a:spcAft>
            <a:buNone/>
          </a:pPr>
          <a:r>
            <a:rPr lang="zh-TW" sz="1800" b="1" kern="1200" dirty="0">
              <a:latin typeface="微軟正黑體" panose="020B0604030504040204" pitchFamily="34" charset="-120"/>
              <a:ea typeface="微軟正黑體" panose="020B0604030504040204" pitchFamily="34" charset="-120"/>
            </a:rPr>
            <a:t>「有價證券借貸交易委託書」</a:t>
          </a:r>
          <a:endParaRPr lang="zh-TW" sz="1800" kern="1200" dirty="0">
            <a:latin typeface="微軟正黑體" panose="020B0604030504040204" pitchFamily="34" charset="-120"/>
            <a:ea typeface="微軟正黑體" panose="020B0604030504040204" pitchFamily="34" charset="-120"/>
          </a:endParaRPr>
        </a:p>
      </dsp:txBody>
      <dsp:txXfrm>
        <a:off x="1879005" y="46143"/>
        <a:ext cx="4950277" cy="844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3B319-9CA2-434C-AF24-1330A771959C}">
      <dsp:nvSpPr>
        <dsp:cNvPr id="0" name=""/>
        <dsp:cNvSpPr/>
      </dsp:nvSpPr>
      <dsp:spPr>
        <a:xfrm>
          <a:off x="161189" y="0"/>
          <a:ext cx="6392033" cy="2144880"/>
        </a:xfrm>
        <a:prstGeom prst="homePlate">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26670" bIns="5334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借貸交易人</a:t>
          </a:r>
          <a:r>
            <a:rPr lang="zh-TW" sz="2000" b="1" kern="1200" dirty="0">
              <a:latin typeface="微軟正黑體" panose="020B0604030504040204" pitchFamily="34" charset="-120"/>
              <a:ea typeface="微軟正黑體" panose="020B0604030504040204" pitchFamily="34" charset="-120"/>
            </a:rPr>
            <a:t>填寫</a:t>
          </a:r>
          <a:r>
            <a:rPr lang="zh-TW" altLang="en-US" sz="2000" b="1" kern="1200" dirty="0">
              <a:latin typeface="微軟正黑體" panose="020B0604030504040204" pitchFamily="34" charset="-120"/>
              <a:ea typeface="微軟正黑體" panose="020B0604030504040204" pitchFamily="34" charset="-120"/>
            </a:rPr>
            <a:t>下</a:t>
          </a:r>
          <a:r>
            <a:rPr lang="zh-TW" sz="2000" b="1" kern="1200" dirty="0">
              <a:latin typeface="微軟正黑體" panose="020B0604030504040204" pitchFamily="34" charset="-120"/>
              <a:ea typeface="微軟正黑體" panose="020B0604030504040204" pitchFamily="34" charset="-120"/>
            </a:rPr>
            <a:t>列表單</a:t>
          </a:r>
          <a:r>
            <a:rPr lang="zh-TW" altLang="en-US" sz="2000" b="1" kern="1200" dirty="0">
              <a:latin typeface="微軟正黑體" panose="020B0604030504040204" pitchFamily="34" charset="-120"/>
              <a:ea typeface="微軟正黑體" panose="020B0604030504040204" pitchFamily="34" charset="-120"/>
            </a:rPr>
            <a:t>並提供相關書面資料</a:t>
          </a:r>
          <a:endParaRPr lang="en-US" altLang="zh-TW" sz="2000" b="1" kern="1200" dirty="0">
            <a:latin typeface="微軟正黑體" panose="020B0604030504040204" pitchFamily="34" charset="-120"/>
            <a:ea typeface="微軟正黑體" panose="020B0604030504040204" pitchFamily="34" charset="-120"/>
          </a:endParaRPr>
        </a:p>
        <a:p>
          <a:pPr marL="0" lvl="0" indent="0" algn="l" defTabSz="889000" rtl="0">
            <a:lnSpc>
              <a:spcPct val="90000"/>
            </a:lnSpc>
            <a:spcBef>
              <a:spcPct val="0"/>
            </a:spcBef>
            <a:spcAft>
              <a:spcPct val="35000"/>
            </a:spcAft>
            <a:buNone/>
          </a:pPr>
          <a:r>
            <a:rPr lang="zh-TW" sz="2000" b="1" u="none" kern="1200" dirty="0">
              <a:latin typeface="微軟正黑體" panose="020B0604030504040204" pitchFamily="34" charset="-120"/>
              <a:ea typeface="微軟正黑體" panose="020B0604030504040204" pitchFamily="34" charset="-120"/>
            </a:rPr>
            <a:t>「有價證券借貸帳戶</a:t>
          </a:r>
          <a:r>
            <a:rPr lang="zh-TW" altLang="en-US" sz="2000" b="1" u="none" kern="1200" dirty="0">
              <a:latin typeface="微軟正黑體" panose="020B0604030504040204" pitchFamily="34" charset="-120"/>
              <a:ea typeface="微軟正黑體" panose="020B0604030504040204" pitchFamily="34" charset="-120"/>
            </a:rPr>
            <a:t>申請</a:t>
          </a:r>
          <a:r>
            <a:rPr lang="zh-TW" sz="2000" b="1" u="none" kern="1200" dirty="0">
              <a:latin typeface="微軟正黑體" panose="020B0604030504040204" pitchFamily="34" charset="-120"/>
              <a:ea typeface="微軟正黑體" panose="020B0604030504040204" pitchFamily="34" charset="-120"/>
            </a:rPr>
            <a:t>書」</a:t>
          </a:r>
          <a:endParaRPr lang="en-US" altLang="zh-TW" sz="2000" b="1" u="none" kern="1200" dirty="0">
            <a:latin typeface="微軟正黑體" panose="020B0604030504040204" pitchFamily="34" charset="-120"/>
            <a:ea typeface="微軟正黑體" panose="020B0604030504040204" pitchFamily="34" charset="-120"/>
          </a:endParaRPr>
        </a:p>
        <a:p>
          <a:pPr marL="0" lvl="0" indent="0" algn="l" defTabSz="889000" rtl="0">
            <a:lnSpc>
              <a:spcPct val="90000"/>
            </a:lnSpc>
            <a:spcBef>
              <a:spcPct val="0"/>
            </a:spcBef>
            <a:spcAft>
              <a:spcPct val="35000"/>
            </a:spcAft>
            <a:buNone/>
          </a:pPr>
          <a:r>
            <a:rPr lang="zh-TW" sz="2000" b="1" u="none" kern="1200" dirty="0">
              <a:latin typeface="微軟正黑體" panose="020B0604030504040204" pitchFamily="34" charset="-120"/>
              <a:ea typeface="微軟正黑體" panose="020B0604030504040204" pitchFamily="34" charset="-120"/>
            </a:rPr>
            <a:t>「有價證券借貸扣繳稅率申報表」</a:t>
          </a:r>
          <a:endParaRPr lang="en-US" altLang="zh-TW" sz="2000" b="1" u="none" kern="1200" dirty="0">
            <a:latin typeface="微軟正黑體" panose="020B0604030504040204" pitchFamily="34" charset="-120"/>
            <a:ea typeface="微軟正黑體" panose="020B0604030504040204" pitchFamily="34" charset="-120"/>
          </a:endParaRPr>
        </a:p>
        <a:p>
          <a:pPr marL="0" lvl="0" indent="0" algn="l" defTabSz="889000" rtl="0">
            <a:lnSpc>
              <a:spcPct val="90000"/>
            </a:lnSpc>
            <a:spcBef>
              <a:spcPct val="0"/>
            </a:spcBef>
            <a:spcAft>
              <a:spcPct val="35000"/>
            </a:spcAft>
            <a:buNone/>
          </a:pPr>
          <a:r>
            <a:rPr lang="zh-TW" altLang="en-US" sz="2000" b="1" u="none" kern="1200" dirty="0">
              <a:latin typeface="微軟正黑體" panose="020B0604030504040204" pitchFamily="34" charset="-120"/>
              <a:ea typeface="微軟正黑體" panose="020B0604030504040204" pitchFamily="34" charset="-120"/>
            </a:rPr>
            <a:t>「持股</a:t>
          </a:r>
          <a:r>
            <a:rPr lang="en-US" altLang="zh-TW" sz="2000" b="1" u="none" kern="1200" dirty="0">
              <a:latin typeface="微軟正黑體" panose="020B0604030504040204" pitchFamily="34" charset="-120"/>
              <a:ea typeface="微軟正黑體" panose="020B0604030504040204" pitchFamily="34" charset="-120"/>
            </a:rPr>
            <a:t>30%</a:t>
          </a:r>
          <a:r>
            <a:rPr lang="zh-TW" altLang="en-US" sz="2000" b="1" u="none" kern="1200" dirty="0">
              <a:latin typeface="微軟正黑體" panose="020B0604030504040204" pitchFamily="34" charset="-120"/>
              <a:ea typeface="微軟正黑體" panose="020B0604030504040204" pitchFamily="34" charset="-120"/>
            </a:rPr>
            <a:t>之前三名股東」</a:t>
          </a:r>
          <a:endParaRPr lang="en-US" altLang="zh-TW" sz="2000" b="1" u="none" kern="1200" dirty="0">
            <a:latin typeface="微軟正黑體" panose="020B0604030504040204" pitchFamily="34" charset="-120"/>
            <a:ea typeface="微軟正黑體" panose="020B0604030504040204" pitchFamily="34" charset="-120"/>
          </a:endParaRPr>
        </a:p>
      </dsp:txBody>
      <dsp:txXfrm>
        <a:off x="161189" y="0"/>
        <a:ext cx="5855813" cy="2144880"/>
      </dsp:txXfrm>
    </dsp:sp>
    <dsp:sp modelId="{60089AE5-3DB0-44CB-A3C9-8D00E4945A80}">
      <dsp:nvSpPr>
        <dsp:cNvPr id="0" name=""/>
        <dsp:cNvSpPr/>
      </dsp:nvSpPr>
      <dsp:spPr>
        <a:xfrm>
          <a:off x="6040059" y="40618"/>
          <a:ext cx="3481954" cy="2008516"/>
        </a:xfrm>
        <a:prstGeom prst="chevron">
          <a:avLst/>
        </a:prstGeom>
        <a:gradFill rotWithShape="0">
          <a:gsLst>
            <a:gs pos="0">
              <a:schemeClr val="accent6">
                <a:shade val="50000"/>
                <a:hueOff val="-99233"/>
                <a:satOff val="3349"/>
                <a:lumOff val="25028"/>
                <a:alphaOff val="0"/>
                <a:lumMod val="110000"/>
                <a:satMod val="105000"/>
                <a:tint val="67000"/>
              </a:schemeClr>
            </a:gs>
            <a:gs pos="50000">
              <a:schemeClr val="accent6">
                <a:shade val="50000"/>
                <a:hueOff val="-99233"/>
                <a:satOff val="3349"/>
                <a:lumOff val="25028"/>
                <a:alphaOff val="0"/>
                <a:lumMod val="105000"/>
                <a:satMod val="103000"/>
                <a:tint val="73000"/>
              </a:schemeClr>
            </a:gs>
            <a:gs pos="100000">
              <a:schemeClr val="accent6">
                <a:shade val="50000"/>
                <a:hueOff val="-99233"/>
                <a:satOff val="3349"/>
                <a:lumOff val="250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53340" rIns="26670" bIns="53340" numCol="1" spcCol="1270" anchor="ctr" anchorCtr="0">
          <a:noAutofit/>
        </a:bodyPr>
        <a:lstStyle/>
        <a:p>
          <a:pPr marL="0" lvl="0" indent="0" algn="l" defTabSz="889000" rtl="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代理證券商將開戶資料輸入借券系統</a:t>
          </a:r>
          <a:endParaRPr lang="en-US" sz="2000" b="1" kern="1200" dirty="0">
            <a:latin typeface="微軟正黑體" panose="020B0604030504040204" pitchFamily="34" charset="-120"/>
            <a:ea typeface="微軟正黑體" panose="020B0604030504040204" pitchFamily="34" charset="-120"/>
          </a:endParaRPr>
        </a:p>
      </dsp:txBody>
      <dsp:txXfrm>
        <a:off x="7044317" y="40618"/>
        <a:ext cx="1473438" cy="2008516"/>
      </dsp:txXfrm>
    </dsp:sp>
    <dsp:sp modelId="{AF19BAF5-28BF-437E-9217-645B8A0E89FD}">
      <dsp:nvSpPr>
        <dsp:cNvPr id="0" name=""/>
        <dsp:cNvSpPr/>
      </dsp:nvSpPr>
      <dsp:spPr>
        <a:xfrm>
          <a:off x="8482044" y="46300"/>
          <a:ext cx="3481954" cy="2052278"/>
        </a:xfrm>
        <a:prstGeom prst="chevron">
          <a:avLst/>
        </a:prstGeom>
        <a:gradFill rotWithShape="0">
          <a:gsLst>
            <a:gs pos="0">
              <a:schemeClr val="accent6">
                <a:shade val="50000"/>
                <a:hueOff val="-99233"/>
                <a:satOff val="3349"/>
                <a:lumOff val="25028"/>
                <a:alphaOff val="0"/>
                <a:lumMod val="110000"/>
                <a:satMod val="105000"/>
                <a:tint val="67000"/>
              </a:schemeClr>
            </a:gs>
            <a:gs pos="50000">
              <a:schemeClr val="accent6">
                <a:shade val="50000"/>
                <a:hueOff val="-99233"/>
                <a:satOff val="3349"/>
                <a:lumOff val="25028"/>
                <a:alphaOff val="0"/>
                <a:lumMod val="105000"/>
                <a:satMod val="103000"/>
                <a:tint val="73000"/>
              </a:schemeClr>
            </a:gs>
            <a:gs pos="100000">
              <a:schemeClr val="accent6">
                <a:shade val="50000"/>
                <a:hueOff val="-99233"/>
                <a:satOff val="3349"/>
                <a:lumOff val="250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marL="0" lvl="0" indent="0" algn="l" defTabSz="711200" rtl="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代理證券商將客戶開戶書面資料或送審資料電子檔傳送本公司審核</a:t>
          </a:r>
        </a:p>
      </dsp:txBody>
      <dsp:txXfrm>
        <a:off x="9508183" y="46300"/>
        <a:ext cx="1429676" cy="2052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6C85E-410D-4E56-9578-CDAC9E2FAA49}">
      <dsp:nvSpPr>
        <dsp:cNvPr id="0" name=""/>
        <dsp:cNvSpPr/>
      </dsp:nvSpPr>
      <dsp:spPr>
        <a:xfrm>
          <a:off x="916668" y="0"/>
          <a:ext cx="5224942" cy="84123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zh-TW" sz="2700" b="1" kern="1200" dirty="0">
              <a:latin typeface="微軟正黑體" panose="020B0604030504040204" pitchFamily="34" charset="-120"/>
              <a:ea typeface="微軟正黑體" panose="020B0604030504040204" pitchFamily="34" charset="-120"/>
            </a:rPr>
            <a:t>證交所</a:t>
          </a:r>
          <a:r>
            <a:rPr lang="zh-TW" altLang="en-US" sz="2700" b="1" kern="1200" dirty="0">
              <a:latin typeface="微軟正黑體" panose="020B0604030504040204" pitchFamily="34" charset="-120"/>
              <a:ea typeface="微軟正黑體" panose="020B0604030504040204" pitchFamily="34" charset="-120"/>
            </a:rPr>
            <a:t>於借券系統確認完成開戶</a:t>
          </a:r>
          <a:endParaRPr lang="zh-TW" sz="2700" kern="1200" dirty="0">
            <a:latin typeface="微軟正黑體" panose="020B0604030504040204" pitchFamily="34" charset="-120"/>
            <a:ea typeface="微軟正黑體" panose="020B0604030504040204" pitchFamily="34" charset="-120"/>
          </a:endParaRPr>
        </a:p>
      </dsp:txBody>
      <dsp:txXfrm>
        <a:off x="957734" y="41066"/>
        <a:ext cx="5142810" cy="759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839BC-3787-483B-98AD-D5A031B3073E}">
      <dsp:nvSpPr>
        <dsp:cNvPr id="0" name=""/>
        <dsp:cNvSpPr/>
      </dsp:nvSpPr>
      <dsp:spPr>
        <a:xfrm>
          <a:off x="2845319" y="11"/>
          <a:ext cx="3200983" cy="45955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kumimoji="1" lang="zh-TW" altLang="en-US" sz="2000" b="1" u="sng" kern="1200" dirty="0">
              <a:latin typeface="微軟正黑體" panose="020B0604030504040204" pitchFamily="34" charset="-120"/>
              <a:ea typeface="微軟正黑體" panose="020B0604030504040204" pitchFamily="34" charset="-120"/>
            </a:rPr>
            <a:t>借貸交易人</a:t>
          </a:r>
          <a:endParaRPr kumimoji="1" lang="en-US" sz="2000" b="1" u="sng" kern="1200" dirty="0">
            <a:latin typeface="微軟正黑體" panose="020B0604030504040204" pitchFamily="34" charset="-120"/>
            <a:ea typeface="微軟正黑體" panose="020B0604030504040204" pitchFamily="34" charset="-120"/>
          </a:endParaRPr>
        </a:p>
      </dsp:txBody>
      <dsp:txXfrm>
        <a:off x="2867753" y="22445"/>
        <a:ext cx="3156115" cy="414691"/>
      </dsp:txXfrm>
    </dsp:sp>
    <dsp:sp modelId="{4743506C-45B7-4355-B57D-E731B11D1D5A}">
      <dsp:nvSpPr>
        <dsp:cNvPr id="0" name=""/>
        <dsp:cNvSpPr/>
      </dsp:nvSpPr>
      <dsp:spPr>
        <a:xfrm>
          <a:off x="2845319" y="482548"/>
          <a:ext cx="3200983" cy="45955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kumimoji="1" lang="en-US" altLang="zh-TW" sz="2000" b="1" u="sng" kern="1200" dirty="0">
              <a:solidFill>
                <a:srgbClr val="FF0000"/>
              </a:solidFill>
              <a:latin typeface="微軟正黑體" panose="020B0604030504040204" pitchFamily="34" charset="-120"/>
              <a:ea typeface="微軟正黑體" panose="020B0604030504040204" pitchFamily="34" charset="-120"/>
            </a:rPr>
            <a:t>(</a:t>
          </a:r>
          <a:r>
            <a:rPr kumimoji="1" lang="zh-TW" sz="2000" b="1" u="sng" kern="1200" dirty="0">
              <a:solidFill>
                <a:srgbClr val="FF0000"/>
              </a:solidFill>
              <a:latin typeface="微軟正黑體" panose="020B0604030504040204" pitchFamily="34" charset="-120"/>
              <a:ea typeface="微軟正黑體" panose="020B0604030504040204" pitchFamily="34" charset="-120"/>
            </a:rPr>
            <a:t>法人</a:t>
          </a:r>
          <a:r>
            <a:rPr kumimoji="1" lang="zh-TW" altLang="en-US" sz="2000" b="1" u="sng" kern="1200" dirty="0">
              <a:solidFill>
                <a:srgbClr val="FF0000"/>
              </a:solidFill>
              <a:latin typeface="微軟正黑體" panose="020B0604030504040204" pitchFamily="34" charset="-120"/>
              <a:ea typeface="微軟正黑體" panose="020B0604030504040204" pitchFamily="34" charset="-120"/>
            </a:rPr>
            <a:t>或基金</a:t>
          </a:r>
          <a:r>
            <a:rPr kumimoji="1" lang="en-US" altLang="zh-TW" sz="2000" b="1" u="sng" kern="1200" dirty="0">
              <a:solidFill>
                <a:srgbClr val="FF0000"/>
              </a:solidFill>
              <a:latin typeface="微軟正黑體" panose="020B0604030504040204" pitchFamily="34" charset="-120"/>
              <a:ea typeface="微軟正黑體" panose="020B0604030504040204" pitchFamily="34" charset="-120"/>
            </a:rPr>
            <a:t>)</a:t>
          </a:r>
          <a:endParaRPr lang="zh-TW" sz="2000" kern="1200" dirty="0">
            <a:solidFill>
              <a:srgbClr val="FF0000"/>
            </a:solidFill>
            <a:latin typeface="微軟正黑體" panose="020B0604030504040204" pitchFamily="34" charset="-120"/>
            <a:ea typeface="微軟正黑體" panose="020B0604030504040204" pitchFamily="34" charset="-120"/>
          </a:endParaRPr>
        </a:p>
      </dsp:txBody>
      <dsp:txXfrm>
        <a:off x="2867753" y="504982"/>
        <a:ext cx="3156115" cy="414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0.02961</cdr:x>
      <cdr:y>0</cdr:y>
    </cdr:from>
    <cdr:to>
      <cdr:x>0.15459</cdr:x>
      <cdr:y>0.07766</cdr:y>
    </cdr:to>
    <cdr:sp macro="" textlink="">
      <cdr:nvSpPr>
        <cdr:cNvPr id="4" name="文字方塊 1">
          <a:extLst xmlns:a="http://schemas.openxmlformats.org/drawingml/2006/main">
            <a:ext uri="{FF2B5EF4-FFF2-40B4-BE49-F238E27FC236}">
              <a16:creationId xmlns:a16="http://schemas.microsoft.com/office/drawing/2014/main" id="{AAD2A8D5-38FC-BB24-6D6F-6AE4BB28C20E}"/>
            </a:ext>
          </a:extLst>
        </cdr:cNvPr>
        <cdr:cNvSpPr txBox="1"/>
      </cdr:nvSpPr>
      <cdr:spPr>
        <a:xfrm xmlns:a="http://schemas.openxmlformats.org/drawingml/2006/main">
          <a:off x="257016" y="0"/>
          <a:ext cx="1084852" cy="355023"/>
        </a:xfrm>
        <a:prstGeom xmlns:a="http://schemas.openxmlformats.org/drawingml/2006/main" prst="rect">
          <a:avLst/>
        </a:prstGeom>
      </cdr:spPr>
      <cdr:txBody>
        <a:bodyPr xmlns:a="http://schemas.openxmlformats.org/drawingml/2006/main" wrap="square" rtlCol="0"/>
        <a:lstStyle xmlns:a="http://schemas.openxmlformats.org/drawingml/2006/main">
          <a:defPPr>
            <a:defRPr lang="en-TW"/>
          </a:defPPr>
          <a:lvl1pPr marL="0" indent="0" algn="l" defTabSz="914400" rtl="0" eaLnBrk="1" latinLnBrk="0" hangingPunct="1">
            <a:defRPr sz="1100" kern="1200">
              <a:solidFill>
                <a:schemeClr val="tx1"/>
              </a:solidFill>
              <a:latin typeface="+mn-lt"/>
              <a:ea typeface="+mn-ea"/>
              <a:cs typeface="+mn-cs"/>
            </a:defRPr>
          </a:lvl1pPr>
          <a:lvl2pPr marL="457200" indent="0" algn="l" defTabSz="914400" rtl="0" eaLnBrk="1" latinLnBrk="0" hangingPunct="1">
            <a:defRPr sz="1100" kern="1200">
              <a:solidFill>
                <a:schemeClr val="tx1"/>
              </a:solidFill>
              <a:latin typeface="+mn-lt"/>
              <a:ea typeface="+mn-ea"/>
              <a:cs typeface="+mn-cs"/>
            </a:defRPr>
          </a:lvl2pPr>
          <a:lvl3pPr marL="914400" indent="0" algn="l" defTabSz="914400" rtl="0" eaLnBrk="1" latinLnBrk="0" hangingPunct="1">
            <a:defRPr sz="1100" kern="1200">
              <a:solidFill>
                <a:schemeClr val="tx1"/>
              </a:solidFill>
              <a:latin typeface="+mn-lt"/>
              <a:ea typeface="+mn-ea"/>
              <a:cs typeface="+mn-cs"/>
            </a:defRPr>
          </a:lvl3pPr>
          <a:lvl4pPr marL="1371600" indent="0" algn="l" defTabSz="914400" rtl="0" eaLnBrk="1" latinLnBrk="0" hangingPunct="1">
            <a:defRPr sz="1100" kern="1200">
              <a:solidFill>
                <a:schemeClr val="tx1"/>
              </a:solidFill>
              <a:latin typeface="+mn-lt"/>
              <a:ea typeface="+mn-ea"/>
              <a:cs typeface="+mn-cs"/>
            </a:defRPr>
          </a:lvl4pPr>
          <a:lvl5pPr marL="1828800" indent="0" algn="l" defTabSz="914400" rtl="0" eaLnBrk="1" latinLnBrk="0" hangingPunct="1">
            <a:defRPr sz="1100" kern="1200">
              <a:solidFill>
                <a:schemeClr val="tx1"/>
              </a:solidFill>
              <a:latin typeface="+mn-lt"/>
              <a:ea typeface="+mn-ea"/>
              <a:cs typeface="+mn-cs"/>
            </a:defRPr>
          </a:lvl5pPr>
          <a:lvl6pPr marL="2286000" indent="0" algn="l" defTabSz="914400" rtl="0" eaLnBrk="1" latinLnBrk="0" hangingPunct="1">
            <a:defRPr sz="1100" kern="1200">
              <a:solidFill>
                <a:schemeClr val="tx1"/>
              </a:solidFill>
              <a:latin typeface="+mn-lt"/>
              <a:ea typeface="+mn-ea"/>
              <a:cs typeface="+mn-cs"/>
            </a:defRPr>
          </a:lvl6pPr>
          <a:lvl7pPr marL="2743200" indent="0" algn="l" defTabSz="914400" rtl="0" eaLnBrk="1" latinLnBrk="0" hangingPunct="1">
            <a:defRPr sz="1100" kern="1200">
              <a:solidFill>
                <a:schemeClr val="tx1"/>
              </a:solidFill>
              <a:latin typeface="+mn-lt"/>
              <a:ea typeface="+mn-ea"/>
              <a:cs typeface="+mn-cs"/>
            </a:defRPr>
          </a:lvl7pPr>
          <a:lvl8pPr marL="3200400" indent="0" algn="l" defTabSz="914400" rtl="0" eaLnBrk="1" latinLnBrk="0" hangingPunct="1">
            <a:defRPr sz="1100" kern="1200">
              <a:solidFill>
                <a:schemeClr val="tx1"/>
              </a:solidFill>
              <a:latin typeface="+mn-lt"/>
              <a:ea typeface="+mn-ea"/>
              <a:cs typeface="+mn-cs"/>
            </a:defRPr>
          </a:lvl8pPr>
          <a:lvl9pPr marL="3657600" indent="0" algn="l" defTabSz="914400" rtl="0" eaLnBrk="1" latinLnBrk="0" hangingPunct="1">
            <a:defRPr sz="1100" kern="1200">
              <a:solidFill>
                <a:schemeClr val="tx1"/>
              </a:solidFill>
              <a:latin typeface="+mn-lt"/>
              <a:ea typeface="+mn-ea"/>
              <a:cs typeface="+mn-cs"/>
            </a:defRPr>
          </a:lvl9pPr>
        </a:lstStyle>
        <a:p xmlns:a="http://schemas.openxmlformats.org/drawingml/2006/main">
          <a:pPr algn="l"/>
          <a:r>
            <a:rPr lang="zh-TW" altLang="en-US" sz="1400" b="1" dirty="0">
              <a:latin typeface="微軟正黑體" panose="020B0604030504040204" pitchFamily="34" charset="-120"/>
              <a:ea typeface="微軟正黑體" panose="020B0604030504040204" pitchFamily="34" charset="-120"/>
            </a:rPr>
            <a:t>仟張</a:t>
          </a:r>
        </a:p>
      </cdr:txBody>
    </cdr:sp>
  </cdr:relSizeAnchor>
  <cdr:relSizeAnchor xmlns:cdr="http://schemas.openxmlformats.org/drawingml/2006/chartDrawing">
    <cdr:from>
      <cdr:x>0.85113</cdr:x>
      <cdr:y>0</cdr:y>
    </cdr:from>
    <cdr:to>
      <cdr:x>0.98603</cdr:x>
      <cdr:y>0.11735</cdr:y>
    </cdr:to>
    <cdr:sp macro="" textlink="">
      <cdr:nvSpPr>
        <cdr:cNvPr id="5" name="文字方塊 1">
          <a:extLst xmlns:a="http://schemas.openxmlformats.org/drawingml/2006/main">
            <a:ext uri="{FF2B5EF4-FFF2-40B4-BE49-F238E27FC236}">
              <a16:creationId xmlns:a16="http://schemas.microsoft.com/office/drawing/2014/main" id="{091A3BD0-47CF-9D4B-263C-9D8F08C3CEAE}"/>
            </a:ext>
          </a:extLst>
        </cdr:cNvPr>
        <cdr:cNvSpPr txBox="1"/>
      </cdr:nvSpPr>
      <cdr:spPr>
        <a:xfrm xmlns:a="http://schemas.openxmlformats.org/drawingml/2006/main">
          <a:off x="7388188" y="0"/>
          <a:ext cx="1170931" cy="536449"/>
        </a:xfrm>
        <a:prstGeom xmlns:a="http://schemas.openxmlformats.org/drawingml/2006/main" prst="rect">
          <a:avLst/>
        </a:prstGeom>
      </cdr:spPr>
      <cdr:txBody>
        <a:bodyPr xmlns:a="http://schemas.openxmlformats.org/drawingml/2006/main" wrap="square" rtlCol="0"/>
        <a:lstStyle xmlns:a="http://schemas.openxmlformats.org/drawingml/2006/main">
          <a:defPPr>
            <a:defRPr lang="en-TW"/>
          </a:defPPr>
          <a:lvl1pPr marL="0" indent="0" algn="l" defTabSz="914400" rtl="0" eaLnBrk="1" latinLnBrk="0" hangingPunct="1">
            <a:defRPr sz="1100" kern="1200">
              <a:solidFill>
                <a:schemeClr val="tx1"/>
              </a:solidFill>
              <a:latin typeface="+mn-lt"/>
              <a:ea typeface="+mn-ea"/>
              <a:cs typeface="+mn-cs"/>
            </a:defRPr>
          </a:lvl1pPr>
          <a:lvl2pPr marL="457200" indent="0" algn="l" defTabSz="914400" rtl="0" eaLnBrk="1" latinLnBrk="0" hangingPunct="1">
            <a:defRPr sz="1100" kern="1200">
              <a:solidFill>
                <a:schemeClr val="tx1"/>
              </a:solidFill>
              <a:latin typeface="+mn-lt"/>
              <a:ea typeface="+mn-ea"/>
              <a:cs typeface="+mn-cs"/>
            </a:defRPr>
          </a:lvl2pPr>
          <a:lvl3pPr marL="914400" indent="0" algn="l" defTabSz="914400" rtl="0" eaLnBrk="1" latinLnBrk="0" hangingPunct="1">
            <a:defRPr sz="1100" kern="1200">
              <a:solidFill>
                <a:schemeClr val="tx1"/>
              </a:solidFill>
              <a:latin typeface="+mn-lt"/>
              <a:ea typeface="+mn-ea"/>
              <a:cs typeface="+mn-cs"/>
            </a:defRPr>
          </a:lvl3pPr>
          <a:lvl4pPr marL="1371600" indent="0" algn="l" defTabSz="914400" rtl="0" eaLnBrk="1" latinLnBrk="0" hangingPunct="1">
            <a:defRPr sz="1100" kern="1200">
              <a:solidFill>
                <a:schemeClr val="tx1"/>
              </a:solidFill>
              <a:latin typeface="+mn-lt"/>
              <a:ea typeface="+mn-ea"/>
              <a:cs typeface="+mn-cs"/>
            </a:defRPr>
          </a:lvl4pPr>
          <a:lvl5pPr marL="1828800" indent="0" algn="l" defTabSz="914400" rtl="0" eaLnBrk="1" latinLnBrk="0" hangingPunct="1">
            <a:defRPr sz="1100" kern="1200">
              <a:solidFill>
                <a:schemeClr val="tx1"/>
              </a:solidFill>
              <a:latin typeface="+mn-lt"/>
              <a:ea typeface="+mn-ea"/>
              <a:cs typeface="+mn-cs"/>
            </a:defRPr>
          </a:lvl5pPr>
          <a:lvl6pPr marL="2286000" indent="0" algn="l" defTabSz="914400" rtl="0" eaLnBrk="1" latinLnBrk="0" hangingPunct="1">
            <a:defRPr sz="1100" kern="1200">
              <a:solidFill>
                <a:schemeClr val="tx1"/>
              </a:solidFill>
              <a:latin typeface="+mn-lt"/>
              <a:ea typeface="+mn-ea"/>
              <a:cs typeface="+mn-cs"/>
            </a:defRPr>
          </a:lvl6pPr>
          <a:lvl7pPr marL="2743200" indent="0" algn="l" defTabSz="914400" rtl="0" eaLnBrk="1" latinLnBrk="0" hangingPunct="1">
            <a:defRPr sz="1100" kern="1200">
              <a:solidFill>
                <a:schemeClr val="tx1"/>
              </a:solidFill>
              <a:latin typeface="+mn-lt"/>
              <a:ea typeface="+mn-ea"/>
              <a:cs typeface="+mn-cs"/>
            </a:defRPr>
          </a:lvl7pPr>
          <a:lvl8pPr marL="3200400" indent="0" algn="l" defTabSz="914400" rtl="0" eaLnBrk="1" latinLnBrk="0" hangingPunct="1">
            <a:defRPr sz="1100" kern="1200">
              <a:solidFill>
                <a:schemeClr val="tx1"/>
              </a:solidFill>
              <a:latin typeface="+mn-lt"/>
              <a:ea typeface="+mn-ea"/>
              <a:cs typeface="+mn-cs"/>
            </a:defRPr>
          </a:lvl8pPr>
          <a:lvl9pPr marL="3657600" indent="0" algn="l" defTabSz="914400" rtl="0" eaLnBrk="1" latinLnBrk="0" hangingPunct="1">
            <a:defRPr sz="1100" kern="1200">
              <a:solidFill>
                <a:schemeClr val="tx1"/>
              </a:solidFill>
              <a:latin typeface="+mn-lt"/>
              <a:ea typeface="+mn-ea"/>
              <a:cs typeface="+mn-cs"/>
            </a:defRPr>
          </a:lvl9pPr>
        </a:lstStyle>
        <a:p xmlns:a="http://schemas.openxmlformats.org/drawingml/2006/main">
          <a:pPr algn="r"/>
          <a:r>
            <a:rPr lang="zh-TW" altLang="en-US" sz="1400" b="1" dirty="0">
              <a:latin typeface="微軟正黑體" panose="020B0604030504040204" pitchFamily="34" charset="-120"/>
              <a:ea typeface="微軟正黑體" panose="020B0604030504040204" pitchFamily="34" charset="-120"/>
            </a:rPr>
            <a:t>億元</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4067A4C5-F0B8-DD40-A01A-B96BEE45E953}" type="datetimeFigureOut">
              <a:rPr lang="en-TW" smtClean="0"/>
              <a:t>03/09/2026</a:t>
            </a:fld>
            <a:endParaRPr lang="en-TW"/>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CC36A31-D2F0-C44C-A30A-B4652EE629D5}" type="slidenum">
              <a:rPr lang="en-TW" smtClean="0"/>
              <a:t>‹#›</a:t>
            </a:fld>
            <a:endParaRPr lang="en-TW"/>
          </a:p>
        </p:txBody>
      </p:sp>
    </p:spTree>
    <p:extLst>
      <p:ext uri="{BB962C8B-B14F-4D97-AF65-F5344CB8AC3E}">
        <p14:creationId xmlns:p14="http://schemas.microsoft.com/office/powerpoint/2010/main" val="331003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7</a:t>
            </a:fld>
            <a:endParaRPr lang="en-US" altLang="zh-TW"/>
          </a:p>
        </p:txBody>
      </p:sp>
    </p:spTree>
    <p:extLst>
      <p:ext uri="{BB962C8B-B14F-4D97-AF65-F5344CB8AC3E}">
        <p14:creationId xmlns:p14="http://schemas.microsoft.com/office/powerpoint/2010/main" val="44300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33</a:t>
            </a:fld>
            <a:endParaRPr lang="en-US" altLang="zh-TW"/>
          </a:p>
        </p:txBody>
      </p:sp>
    </p:spTree>
    <p:extLst>
      <p:ext uri="{BB962C8B-B14F-4D97-AF65-F5344CB8AC3E}">
        <p14:creationId xmlns:p14="http://schemas.microsoft.com/office/powerpoint/2010/main" val="180920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105</a:t>
            </a:fld>
            <a:endParaRPr lang="en-US" altLang="zh-TW"/>
          </a:p>
        </p:txBody>
      </p:sp>
    </p:spTree>
    <p:extLst>
      <p:ext uri="{BB962C8B-B14F-4D97-AF65-F5344CB8AC3E}">
        <p14:creationId xmlns:p14="http://schemas.microsoft.com/office/powerpoint/2010/main" val="340713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106</a:t>
            </a:fld>
            <a:endParaRPr lang="en-US" altLang="zh-TW"/>
          </a:p>
        </p:txBody>
      </p:sp>
    </p:spTree>
    <p:extLst>
      <p:ext uri="{BB962C8B-B14F-4D97-AF65-F5344CB8AC3E}">
        <p14:creationId xmlns:p14="http://schemas.microsoft.com/office/powerpoint/2010/main" val="189212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107</a:t>
            </a:fld>
            <a:endParaRPr lang="en-US" altLang="zh-TW"/>
          </a:p>
        </p:txBody>
      </p:sp>
    </p:spTree>
    <p:extLst>
      <p:ext uri="{BB962C8B-B14F-4D97-AF65-F5344CB8AC3E}">
        <p14:creationId xmlns:p14="http://schemas.microsoft.com/office/powerpoint/2010/main" val="75535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108</a:t>
            </a:fld>
            <a:endParaRPr lang="en-US" altLang="zh-TW"/>
          </a:p>
        </p:txBody>
      </p:sp>
    </p:spTree>
    <p:extLst>
      <p:ext uri="{BB962C8B-B14F-4D97-AF65-F5344CB8AC3E}">
        <p14:creationId xmlns:p14="http://schemas.microsoft.com/office/powerpoint/2010/main" val="1186407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109</a:t>
            </a:fld>
            <a:endParaRPr lang="en-US" altLang="zh-TW"/>
          </a:p>
        </p:txBody>
      </p:sp>
    </p:spTree>
    <p:extLst>
      <p:ext uri="{BB962C8B-B14F-4D97-AF65-F5344CB8AC3E}">
        <p14:creationId xmlns:p14="http://schemas.microsoft.com/office/powerpoint/2010/main" val="3646501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110</a:t>
            </a:fld>
            <a:endParaRPr lang="en-US" altLang="zh-TW"/>
          </a:p>
        </p:txBody>
      </p:sp>
    </p:spTree>
    <p:extLst>
      <p:ext uri="{BB962C8B-B14F-4D97-AF65-F5344CB8AC3E}">
        <p14:creationId xmlns:p14="http://schemas.microsoft.com/office/powerpoint/2010/main" val="107045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111</a:t>
            </a:fld>
            <a:endParaRPr lang="en-US" altLang="zh-TW"/>
          </a:p>
        </p:txBody>
      </p:sp>
    </p:spTree>
    <p:extLst>
      <p:ext uri="{BB962C8B-B14F-4D97-AF65-F5344CB8AC3E}">
        <p14:creationId xmlns:p14="http://schemas.microsoft.com/office/powerpoint/2010/main" val="348284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8</a:t>
            </a:fld>
            <a:endParaRPr lang="en-US" altLang="zh-TW"/>
          </a:p>
        </p:txBody>
      </p:sp>
    </p:spTree>
    <p:extLst>
      <p:ext uri="{BB962C8B-B14F-4D97-AF65-F5344CB8AC3E}">
        <p14:creationId xmlns:p14="http://schemas.microsoft.com/office/powerpoint/2010/main" val="34065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9</a:t>
            </a:fld>
            <a:endParaRPr lang="en-US" altLang="zh-TW"/>
          </a:p>
        </p:txBody>
      </p:sp>
    </p:spTree>
    <p:extLst>
      <p:ext uri="{BB962C8B-B14F-4D97-AF65-F5344CB8AC3E}">
        <p14:creationId xmlns:p14="http://schemas.microsoft.com/office/powerpoint/2010/main" val="196053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11</a:t>
            </a:fld>
            <a:endParaRPr lang="en-US" altLang="zh-TW"/>
          </a:p>
        </p:txBody>
      </p:sp>
    </p:spTree>
    <p:extLst>
      <p:ext uri="{BB962C8B-B14F-4D97-AF65-F5344CB8AC3E}">
        <p14:creationId xmlns:p14="http://schemas.microsoft.com/office/powerpoint/2010/main" val="371992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21</a:t>
            </a:fld>
            <a:endParaRPr lang="en-US" altLang="zh-TW"/>
          </a:p>
        </p:txBody>
      </p:sp>
    </p:spTree>
    <p:extLst>
      <p:ext uri="{BB962C8B-B14F-4D97-AF65-F5344CB8AC3E}">
        <p14:creationId xmlns:p14="http://schemas.microsoft.com/office/powerpoint/2010/main" val="235706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22</a:t>
            </a:fld>
            <a:endParaRPr lang="en-US" altLang="zh-TW"/>
          </a:p>
        </p:txBody>
      </p:sp>
    </p:spTree>
    <p:extLst>
      <p:ext uri="{BB962C8B-B14F-4D97-AF65-F5344CB8AC3E}">
        <p14:creationId xmlns:p14="http://schemas.microsoft.com/office/powerpoint/2010/main" val="257610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23</a:t>
            </a:fld>
            <a:endParaRPr lang="en-US" altLang="zh-TW"/>
          </a:p>
        </p:txBody>
      </p:sp>
    </p:spTree>
    <p:extLst>
      <p:ext uri="{BB962C8B-B14F-4D97-AF65-F5344CB8AC3E}">
        <p14:creationId xmlns:p14="http://schemas.microsoft.com/office/powerpoint/2010/main" val="10809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28</a:t>
            </a:fld>
            <a:endParaRPr lang="en-US" altLang="zh-TW"/>
          </a:p>
        </p:txBody>
      </p:sp>
    </p:spTree>
    <p:extLst>
      <p:ext uri="{BB962C8B-B14F-4D97-AF65-F5344CB8AC3E}">
        <p14:creationId xmlns:p14="http://schemas.microsoft.com/office/powerpoint/2010/main" val="152502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C3AE850-1985-444A-9617-CFEC844F70EC}" type="slidenum">
              <a:rPr lang="en-US" altLang="zh-TW" smtClean="0"/>
              <a:pPr>
                <a:defRPr/>
              </a:pPr>
              <a:t>32</a:t>
            </a:fld>
            <a:endParaRPr lang="en-US" altLang="zh-TW"/>
          </a:p>
        </p:txBody>
      </p:sp>
    </p:spTree>
    <p:extLst>
      <p:ext uri="{BB962C8B-B14F-4D97-AF65-F5344CB8AC3E}">
        <p14:creationId xmlns:p14="http://schemas.microsoft.com/office/powerpoint/2010/main" val="344634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598876" y="6524369"/>
            <a:ext cx="657528" cy="427638"/>
          </a:xfrm>
        </p:spPr>
        <p:txBody>
          <a:bodyPr/>
          <a:lstStyle>
            <a:lvl1pPr>
              <a:defRPr sz="1200"/>
            </a:lvl1pPr>
          </a:lstStyle>
          <a:p>
            <a:fld id="{4BA915EE-10CB-4CF1-8569-6154455DA573}" type="slidenum">
              <a:rPr lang="en-US" smtClean="0"/>
              <a:pPr/>
              <a:t>‹#›</a:t>
            </a:fld>
            <a:endParaRPr lang="en-US" dirty="0"/>
          </a:p>
        </p:txBody>
      </p:sp>
    </p:spTree>
    <p:extLst>
      <p:ext uri="{BB962C8B-B14F-4D97-AF65-F5344CB8AC3E}">
        <p14:creationId xmlns:p14="http://schemas.microsoft.com/office/powerpoint/2010/main" val="40377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68848" y="1581665"/>
            <a:ext cx="9224796" cy="44607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141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dirty="0"/>
          </a:p>
        </p:txBody>
      </p:sp>
      <p:sp>
        <p:nvSpPr>
          <p:cNvPr id="5" name="投影片編號版面配置區 4"/>
          <p:cNvSpPr>
            <a:spLocks noGrp="1"/>
          </p:cNvSpPr>
          <p:nvPr>
            <p:ph type="sldNum" sz="quarter" idx="11"/>
          </p:nvPr>
        </p:nvSpPr>
        <p:spPr/>
        <p:txBody>
          <a:bodyPr/>
          <a:lstStyle>
            <a:lvl1pPr>
              <a:defRPr sz="1600" b="1">
                <a:solidFill>
                  <a:schemeClr val="tx1"/>
                </a:solidFill>
              </a:defRPr>
            </a:lvl1pPr>
          </a:lstStyle>
          <a:p>
            <a:pPr>
              <a:defRPr/>
            </a:pPr>
            <a:fld id="{9CEC307A-44ED-4873-A025-DE7BE9DE0244}" type="slidenum">
              <a:rPr lang="en-US" altLang="zh-TW"/>
              <a:pPr>
                <a:defRPr/>
              </a:pPr>
              <a:t>‹#›</a:t>
            </a:fld>
            <a:endParaRPr lang="en-US" altLang="zh-TW" dirty="0"/>
          </a:p>
        </p:txBody>
      </p:sp>
      <p:sp>
        <p:nvSpPr>
          <p:cNvPr id="6" name="頁尾版面配置區 5"/>
          <p:cNvSpPr>
            <a:spLocks noGrp="1"/>
          </p:cNvSpPr>
          <p:nvPr>
            <p:ph type="ftr" sz="quarter"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412911240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Text Placeholder 2">
            <a:extLst>
              <a:ext uri="{FF2B5EF4-FFF2-40B4-BE49-F238E27FC236}">
                <a16:creationId xmlns:a16="http://schemas.microsoft.com/office/drawing/2014/main" id="{95EDF98A-E8AE-4443-9A8C-CB35DEB2CE60}"/>
              </a:ext>
            </a:extLst>
          </p:cNvPr>
          <p:cNvSpPr>
            <a:spLocks noGrp="1"/>
          </p:cNvSpPr>
          <p:nvPr>
            <p:ph type="body" idx="15" hasCustomPrompt="1"/>
          </p:nvPr>
        </p:nvSpPr>
        <p:spPr>
          <a:xfrm>
            <a:off x="753533" y="1405467"/>
            <a:ext cx="10828867" cy="5012266"/>
          </a:xfrm>
        </p:spPr>
        <p:txBody>
          <a:bodyPr>
            <a:normAutofit/>
          </a:bodyPr>
          <a:lstStyle>
            <a:lvl1pPr marL="342900" indent="-342900">
              <a:buFont typeface="Arial" panose="020B0604020202020204" pitchFamily="34" charset="0"/>
              <a:buChar char="•"/>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按一下新增文字</a:t>
            </a:r>
            <a:endParaRPr lang="en-US" dirty="0"/>
          </a:p>
        </p:txBody>
      </p:sp>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012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44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9747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4"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81633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897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1329519"/>
            <a:ext cx="5655034" cy="4614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15637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1329519"/>
            <a:ext cx="5774724" cy="46140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3607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8393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716596" y="6586881"/>
            <a:ext cx="539808" cy="365125"/>
          </a:xfrm>
          <a:prstGeom prst="rect">
            <a:avLst/>
          </a:prstGeom>
        </p:spPr>
        <p:txBody>
          <a:bodyPr vert="horz" lIns="91440" tIns="45720" rIns="91440" bIns="45720" rtlCol="0" anchor="ctr"/>
          <a:lstStyle>
            <a:lvl1pPr algn="r">
              <a:defRPr sz="1200" b="0" spc="100" baseline="0">
                <a:solidFill>
                  <a:schemeClr val="tx1"/>
                </a:solidFill>
              </a:defRPr>
            </a:lvl1pPr>
          </a:lstStyle>
          <a:p>
            <a:fld id="{4BA915EE-10CB-4CF1-8569-6154455DA573}" type="slidenum">
              <a:rPr lang="en-US" smtClean="0"/>
              <a:pPr/>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3"/>
          <a:stretch>
            <a:fillRect/>
          </a:stretch>
        </p:blipFill>
        <p:spPr>
          <a:xfrm>
            <a:off x="57972" y="94077"/>
            <a:ext cx="1927078" cy="650990"/>
          </a:xfrm>
          <a:prstGeom prst="rect">
            <a:avLst/>
          </a:prstGeom>
        </p:spPr>
      </p:pic>
    </p:spTree>
    <p:extLst>
      <p:ext uri="{BB962C8B-B14F-4D97-AF65-F5344CB8AC3E}">
        <p14:creationId xmlns:p14="http://schemas.microsoft.com/office/powerpoint/2010/main" val="3466375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6" r:id="rId9"/>
    <p:sldLayoutId id="2147483735" r:id="rId10"/>
    <p:sldLayoutId id="2147483739" r:id="rId11"/>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hyperlink" Target="http://mis.twse.com.tw/"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gif"/></Relationships>
</file>

<file path=ppt/slides/_rels/slide107.xml.rels><?xml version="1.0" encoding="UTF-8" standalone="yes"?>
<Relationships xmlns="http://schemas.openxmlformats.org/package/2006/relationships"><Relationship Id="rId3" Type="http://schemas.openxmlformats.org/officeDocument/2006/relationships/hyperlink" Target="http://mis.twse.com.tw/"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9.gif"/></Relationships>
</file>

<file path=ppt/slides/_rels/slide108.xml.rels><?xml version="1.0" encoding="UTF-8" standalone="yes"?>
<Relationships xmlns="http://schemas.openxmlformats.org/package/2006/relationships"><Relationship Id="rId3" Type="http://schemas.openxmlformats.org/officeDocument/2006/relationships/hyperlink" Target="http://mis.twse.com.tw/"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9.gif"/></Relationships>
</file>

<file path=ppt/slides/_rels/slide10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http://www.tse.com.tw/ch/products/images/faqs-1.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http://www.tse.com.tw/ch/products/images/faqs-2.jp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1" y="2417216"/>
            <a:ext cx="7125955" cy="615553"/>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有價證券借貸制度及實務作業介紹</a:t>
            </a:r>
            <a:endParaRPr lang="en-TW" sz="3400" dirty="0">
              <a:effectLst>
                <a:outerShdw blurRad="38100" dist="38100" dir="2700000" algn="tl">
                  <a:srgbClr val="000000">
                    <a:alpha val="43137"/>
                  </a:srgbClr>
                </a:outerShdw>
              </a:effectLst>
              <a:latin typeface="+mj-lt"/>
              <a:ea typeface="Adobe Fan Heiti Std B" panose="020B0700000000000000" pitchFamily="34" charset="-128"/>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
        <p:nvSpPr>
          <p:cNvPr id="12" name="文字方塊 11"/>
          <p:cNvSpPr txBox="1"/>
          <p:nvPr/>
        </p:nvSpPr>
        <p:spPr>
          <a:xfrm>
            <a:off x="1040891" y="4688773"/>
            <a:ext cx="4120193" cy="892552"/>
          </a:xfrm>
          <a:prstGeom prst="rect">
            <a:avLst/>
          </a:prstGeom>
          <a:noFill/>
        </p:spPr>
        <p:txBody>
          <a:bodyPr wrap="square" rtlCol="0">
            <a:spAutoFit/>
          </a:bodyPr>
          <a:lstStyle/>
          <a:p>
            <a:r>
              <a:rPr lang="zh-TW" altLang="en-US" sz="2600" b="1" dirty="0">
                <a:latin typeface="+mj-ea"/>
                <a:ea typeface="+mj-ea"/>
              </a:rPr>
              <a:t>臺灣證券交易所  交易部</a:t>
            </a:r>
          </a:p>
          <a:p>
            <a:endParaRPr lang="zh-TW" altLang="en-US" sz="2600" dirty="0">
              <a:latin typeface="+mj-ea"/>
              <a:ea typeface="+mj-ea"/>
            </a:endParaRPr>
          </a:p>
        </p:txBody>
      </p:sp>
    </p:spTree>
    <p:extLst>
      <p:ext uri="{BB962C8B-B14F-4D97-AF65-F5344CB8AC3E}">
        <p14:creationId xmlns:p14="http://schemas.microsoft.com/office/powerpoint/2010/main" val="240310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a:t>
            </a:fld>
            <a:endParaRPr lang="en-US"/>
          </a:p>
        </p:txBody>
      </p:sp>
      <p:sp>
        <p:nvSpPr>
          <p:cNvPr id="5" name="文字版面配置區 3"/>
          <p:cNvSpPr>
            <a:spLocks noGrp="1"/>
          </p:cNvSpPr>
          <p:nvPr>
            <p:ph type="body" idx="4294967295"/>
          </p:nvPr>
        </p:nvSpPr>
        <p:spPr>
          <a:xfrm>
            <a:off x="895347" y="320984"/>
            <a:ext cx="10259533" cy="1003300"/>
          </a:xfrm>
        </p:spPr>
        <p:txBody>
          <a:bodyPr>
            <a:normAutofit/>
          </a:bodyPr>
          <a:lstStyle/>
          <a:p>
            <a:pPr marL="0" indent="0" algn="ctr">
              <a:buNone/>
            </a:pPr>
            <a:r>
              <a:rPr lang="zh-TW" altLang="en-US" sz="4000" b="1" dirty="0"/>
              <a:t>借入證券之管理</a:t>
            </a:r>
          </a:p>
        </p:txBody>
      </p:sp>
      <p:sp>
        <p:nvSpPr>
          <p:cNvPr id="6" name="Rectangle 1027"/>
          <p:cNvSpPr>
            <a:spLocks noGrp="1" noChangeArrowheads="1"/>
          </p:cNvSpPr>
          <p:nvPr>
            <p:ph type="body" idx="4294967295"/>
          </p:nvPr>
        </p:nvSpPr>
        <p:spPr>
          <a:xfrm>
            <a:off x="2213677" y="1995129"/>
            <a:ext cx="8288592" cy="4862871"/>
          </a:xfrm>
        </p:spPr>
        <p:txBody>
          <a:bodyPr>
            <a:normAutofit/>
          </a:bodyPr>
          <a:lstStyle/>
          <a:p>
            <a:pPr>
              <a:lnSpc>
                <a:spcPct val="110000"/>
              </a:lnSpc>
              <a:buClrTx/>
              <a:buFont typeface="Wingdings" panose="05000000000000000000" pitchFamily="2" charset="2"/>
              <a:buChar char="Ø"/>
            </a:pPr>
            <a:r>
              <a:rPr lang="zh-TW" altLang="en-US" sz="3200" b="1" dirty="0">
                <a:solidFill>
                  <a:srgbClr val="C00000"/>
                </a:solidFill>
                <a:latin typeface="+mn-ea"/>
              </a:rPr>
              <a:t>借入證券須註記且不得再出借</a:t>
            </a:r>
            <a:endParaRPr lang="en-US" altLang="zh-TW" sz="3200" b="1" dirty="0">
              <a:solidFill>
                <a:srgbClr val="C00000"/>
              </a:solidFill>
              <a:latin typeface="+mn-ea"/>
            </a:endParaRPr>
          </a:p>
          <a:p>
            <a:pPr marL="997200" lvl="1" indent="-457200">
              <a:lnSpc>
                <a:spcPct val="110000"/>
              </a:lnSpc>
              <a:buClr>
                <a:srgbClr val="1594C6"/>
              </a:buClr>
              <a:buFont typeface="Wingdings" panose="05000000000000000000" pitchFamily="2" charset="2"/>
              <a:buChar char="u"/>
            </a:pPr>
            <a:r>
              <a:rPr lang="zh-TW" altLang="en-US" sz="2400" b="1" dirty="0">
                <a:latin typeface="+mn-ea"/>
              </a:rPr>
              <a:t>但證券商或證金公司以證券借貸專戶借入之有價證券不在此限</a:t>
            </a:r>
          </a:p>
          <a:p>
            <a:pPr>
              <a:spcBef>
                <a:spcPts val="1800"/>
              </a:spcBef>
              <a:buClr>
                <a:srgbClr val="C00000"/>
              </a:buClr>
              <a:buFont typeface="Wingdings" panose="05000000000000000000" pitchFamily="2" charset="2"/>
              <a:buChar char="Ø"/>
            </a:pPr>
            <a:r>
              <a:rPr lang="zh-TW" altLang="en-US" sz="3200" b="1" dirty="0">
                <a:solidFill>
                  <a:srgbClr val="C00000"/>
                </a:solidFill>
                <a:latin typeface="+mn-ea"/>
              </a:rPr>
              <a:t>借入證券不得領出</a:t>
            </a:r>
          </a:p>
          <a:p>
            <a:pPr>
              <a:spcBef>
                <a:spcPts val="1800"/>
              </a:spcBef>
              <a:buClrTx/>
              <a:buFont typeface="Wingdings" panose="05000000000000000000" pitchFamily="2" charset="2"/>
              <a:buChar char="Ø"/>
            </a:pPr>
            <a:r>
              <a:rPr lang="zh-TW" altLang="en-US" sz="3200" b="1" dirty="0">
                <a:solidFill>
                  <a:srgbClr val="C00000"/>
                </a:solidFill>
                <a:latin typeface="+mn-ea"/>
              </a:rPr>
              <a:t>借入證券除規定之用途外，不得移作他用</a:t>
            </a: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3692113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100</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證券商受理客戶借券賣出規定</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1519601" y="1268361"/>
            <a:ext cx="9551522" cy="5501082"/>
          </a:xfrm>
        </p:spPr>
        <p:txBody>
          <a:bodyPr>
            <a:normAutofit fontScale="92500"/>
          </a:bodyPr>
          <a:lstStyle/>
          <a:p>
            <a:pPr marL="1371600" lvl="2" indent="-457200">
              <a:buFont typeface="+mj-lt"/>
              <a:buAutoNum type="arabicParenR" startAt="3"/>
            </a:pPr>
            <a:r>
              <a:rPr lang="zh-TW" altLang="en-US" sz="2600" b="1" dirty="0">
                <a:latin typeface="+mn-ea"/>
              </a:rPr>
              <a:t>借券成交之標的證券</a:t>
            </a:r>
            <a:r>
              <a:rPr lang="zh-TW" altLang="en-US" sz="2600" b="1" dirty="0">
                <a:solidFill>
                  <a:srgbClr val="FF0000"/>
                </a:solidFill>
                <a:latin typeface="+mn-ea"/>
              </a:rPr>
              <a:t>撥入日期為賣出之次一營業日者</a:t>
            </a:r>
            <a:r>
              <a:rPr lang="zh-TW" altLang="en-US" sz="2600" b="1" dirty="0">
                <a:latin typeface="+mn-ea"/>
              </a:rPr>
              <a:t>，應符合下列規定：</a:t>
            </a:r>
          </a:p>
          <a:p>
            <a:pPr marL="1828800" lvl="3" indent="-457200">
              <a:buFont typeface="+mj-lt"/>
              <a:buAutoNum type="alphaLcParenR"/>
            </a:pPr>
            <a:r>
              <a:rPr lang="zh-TW" altLang="en-US" sz="2200" b="1" dirty="0">
                <a:solidFill>
                  <a:srgbClr val="FF0000"/>
                </a:solidFill>
                <a:latin typeface="+mn-ea"/>
              </a:rPr>
              <a:t>借入之標的證券尚未撥入借券人之集中保管帳戶前即行借券賣出者，僅得委託原出借之證券商或申報議借成交之</a:t>
            </a:r>
            <a:r>
              <a:rPr lang="zh-TW" altLang="en-US" sz="2200" b="1" u="sng" dirty="0">
                <a:solidFill>
                  <a:srgbClr val="FF0000"/>
                </a:solidFill>
                <a:latin typeface="+mn-ea"/>
              </a:rPr>
              <a:t>同一證券商借券賣出</a:t>
            </a:r>
          </a:p>
          <a:p>
            <a:pPr marL="1828800" lvl="3" indent="-457200">
              <a:buFont typeface="+mj-lt"/>
              <a:buAutoNum type="alphaLcParenR"/>
            </a:pPr>
            <a:r>
              <a:rPr lang="zh-TW" altLang="en-US" sz="2200" b="1" dirty="0">
                <a:solidFill>
                  <a:srgbClr val="FF0000"/>
                </a:solidFill>
                <a:latin typeface="+mn-ea"/>
              </a:rPr>
              <a:t>賣出證券商應於客戶借券賣出當日，確認已於證券商有價證券借貸系統或於證交所借券系統申報撥券日期為次一營業日，同時確認客戶借券賣出成交數量並未逾越其借券數量</a:t>
            </a:r>
            <a:endParaRPr lang="en-US" altLang="zh-TW" sz="2200" b="1" dirty="0">
              <a:solidFill>
                <a:srgbClr val="FF0000"/>
              </a:solidFill>
              <a:latin typeface="+mn-ea"/>
            </a:endParaRPr>
          </a:p>
          <a:p>
            <a:pPr marL="1371600" lvl="3" indent="0">
              <a:buNone/>
            </a:pPr>
            <a:endParaRPr lang="en-US" altLang="zh-TW" sz="2600" b="1" dirty="0">
              <a:solidFill>
                <a:srgbClr val="FF0000"/>
              </a:solidFill>
              <a:latin typeface="+mn-ea"/>
            </a:endParaRPr>
          </a:p>
          <a:p>
            <a:pPr marL="971550" lvl="1" indent="-514350">
              <a:buFont typeface="+mj-ea"/>
              <a:buAutoNum type="ea1ChtPeriod" startAt="4"/>
            </a:pPr>
            <a:r>
              <a:rPr lang="zh-TW" altLang="en-US" sz="2600" b="1" dirty="0">
                <a:latin typeface="+mn-ea"/>
              </a:rPr>
              <a:t>證券商應就借券賣出建立並落實內部控管機制</a:t>
            </a:r>
          </a:p>
          <a:p>
            <a:pPr marL="971550" lvl="1" indent="-514350">
              <a:buFont typeface="+mj-ea"/>
              <a:buAutoNum type="ea1ChtPeriod" startAt="4"/>
            </a:pPr>
            <a:r>
              <a:rPr lang="zh-TW" altLang="en-US" sz="2600" b="1" dirty="0">
                <a:latin typeface="+mn-ea"/>
              </a:rPr>
              <a:t>證券商自行或接受客戶委託以鉅額配對交易方式或於普通交易時段借券賣出，</a:t>
            </a:r>
            <a:r>
              <a:rPr lang="zh-TW" altLang="en-US" sz="2600" b="1" dirty="0">
                <a:solidFill>
                  <a:srgbClr val="FF0000"/>
                </a:solidFill>
                <a:latin typeface="+mn-ea"/>
              </a:rPr>
              <a:t>不得有占用當日盤中借券賣出委託數量之行為</a:t>
            </a:r>
          </a:p>
          <a:p>
            <a:pPr marL="971550" lvl="1" indent="-514350">
              <a:buFont typeface="+mj-ea"/>
              <a:buAutoNum type="ea1ChtPeriod" startAt="4"/>
            </a:pPr>
            <a:endParaRPr lang="en-US" altLang="zh-TW" sz="2600" b="1" dirty="0">
              <a:solidFill>
                <a:srgbClr val="FF0000"/>
              </a:solidFill>
              <a:latin typeface="+mn-ea"/>
            </a:endParaRPr>
          </a:p>
          <a:p>
            <a:pPr marL="457200" indent="-457200">
              <a:buFont typeface="+mj-lt"/>
              <a:buAutoNum type="arabicParenR" startAt="3"/>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021670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101</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投資人借券賣出相關規定</a:t>
            </a:r>
          </a:p>
        </p:txBody>
      </p:sp>
      <p:sp>
        <p:nvSpPr>
          <p:cNvPr id="6" name="Rectangle 1027"/>
          <p:cNvSpPr>
            <a:spLocks noGrp="1" noChangeArrowheads="1"/>
          </p:cNvSpPr>
          <p:nvPr>
            <p:ph type="body" idx="4294967295"/>
          </p:nvPr>
        </p:nvSpPr>
        <p:spPr>
          <a:xfrm>
            <a:off x="1976284" y="1268361"/>
            <a:ext cx="8819535" cy="5501082"/>
          </a:xfrm>
        </p:spPr>
        <p:txBody>
          <a:bodyPr>
            <a:normAutofit/>
          </a:bodyPr>
          <a:lstStyle/>
          <a:p>
            <a:pPr>
              <a:buFont typeface="Wingdings" pitchFamily="2" charset="2"/>
              <a:buChar char="Ø"/>
            </a:pPr>
            <a:r>
              <a:rPr lang="zh-TW" altLang="en-US" sz="2800" b="1" dirty="0">
                <a:latin typeface="+mn-ea"/>
              </a:rPr>
              <a:t>遵循平盤以下不得借券賣出之規定</a:t>
            </a:r>
          </a:p>
          <a:p>
            <a:pPr>
              <a:buFont typeface="Wingdings" pitchFamily="2" charset="2"/>
              <a:buChar char="Ø"/>
            </a:pPr>
            <a:r>
              <a:rPr lang="zh-TW" altLang="en-US" sz="2800" b="1" dirty="0">
                <a:latin typeface="+mn-ea"/>
              </a:rPr>
              <a:t>借券交易限以參加人所開立之借貸帳戶辦理，借入之證券可撥轉至該參加人之任一交易帳戶賣出</a:t>
            </a:r>
          </a:p>
          <a:p>
            <a:pPr>
              <a:buFont typeface="Wingdings" pitchFamily="2" charset="2"/>
              <a:buChar char="Ø"/>
            </a:pPr>
            <a:r>
              <a:rPr lang="zh-TW" altLang="en-US" sz="2800" b="1" dirty="0">
                <a:latin typeface="+mn-ea"/>
              </a:rPr>
              <a:t>交易類別之勾選</a:t>
            </a:r>
            <a:endParaRPr lang="en-US" altLang="zh-TW" sz="2800" b="1" dirty="0">
              <a:latin typeface="+mn-ea"/>
            </a:endParaRPr>
          </a:p>
          <a:p>
            <a:pPr lvl="1">
              <a:buClr>
                <a:srgbClr val="1594C6"/>
              </a:buClr>
              <a:buFont typeface="Wingdings" panose="05000000000000000000" pitchFamily="2" charset="2"/>
              <a:buChar char="u"/>
            </a:pPr>
            <a:r>
              <a:rPr lang="zh-TW" altLang="en-US" sz="2000" b="1" dirty="0">
                <a:latin typeface="+mn-ea"/>
              </a:rPr>
              <a:t>代碼 </a:t>
            </a:r>
            <a:r>
              <a:rPr lang="en-US" altLang="zh-TW" sz="2000" b="1" dirty="0">
                <a:solidFill>
                  <a:srgbClr val="0066A0"/>
                </a:solidFill>
                <a:latin typeface="+mn-ea"/>
              </a:rPr>
              <a:t>5 </a:t>
            </a:r>
            <a:r>
              <a:rPr lang="zh-TW" altLang="en-US" sz="2000" b="1" dirty="0">
                <a:latin typeface="+mn-ea"/>
              </a:rPr>
              <a:t>：不得以平盤下之價格借券賣出</a:t>
            </a:r>
          </a:p>
          <a:p>
            <a:pPr lvl="1">
              <a:buClr>
                <a:srgbClr val="1594C6"/>
              </a:buClr>
              <a:buFont typeface="Wingdings" panose="05000000000000000000" pitchFamily="2" charset="2"/>
              <a:buChar char="u"/>
            </a:pPr>
            <a:r>
              <a:rPr lang="zh-TW" altLang="en-US" sz="2000" b="1" dirty="0">
                <a:latin typeface="+mn-ea"/>
              </a:rPr>
              <a:t>代碼 </a:t>
            </a:r>
            <a:r>
              <a:rPr lang="en-US" altLang="zh-TW" sz="2000" b="1" dirty="0">
                <a:solidFill>
                  <a:srgbClr val="0066A0"/>
                </a:solidFill>
                <a:latin typeface="+mn-ea"/>
              </a:rPr>
              <a:t>6</a:t>
            </a:r>
            <a:r>
              <a:rPr lang="en-US" altLang="zh-TW" sz="2000" b="1" dirty="0">
                <a:latin typeface="+mn-ea"/>
              </a:rPr>
              <a:t> </a:t>
            </a:r>
            <a:r>
              <a:rPr lang="zh-TW" altLang="en-US" sz="2000" b="1" dirty="0">
                <a:latin typeface="+mn-ea"/>
              </a:rPr>
              <a:t>：借券賣出不受價格限制</a:t>
            </a:r>
          </a:p>
          <a:p>
            <a:pPr lvl="1">
              <a:buClr>
                <a:srgbClr val="1594C6"/>
              </a:buClr>
              <a:buFont typeface="Wingdings" panose="05000000000000000000" pitchFamily="2" charset="2"/>
              <a:buChar char="u"/>
            </a:pPr>
            <a:r>
              <a:rPr lang="zh-TW" altLang="en-US" sz="2000" b="1" dirty="0">
                <a:latin typeface="+mn-ea"/>
              </a:rPr>
              <a:t>盤後可更改交易類別 </a:t>
            </a:r>
            <a:r>
              <a:rPr lang="en-US" altLang="zh-TW" sz="2000" b="1" dirty="0">
                <a:latin typeface="+mn-ea"/>
              </a:rPr>
              <a:t>(</a:t>
            </a:r>
            <a:r>
              <a:rPr lang="zh-TW" altLang="en-US" sz="2000" b="1" dirty="0">
                <a:latin typeface="+mn-ea"/>
              </a:rPr>
              <a:t>例：</a:t>
            </a:r>
            <a:r>
              <a:rPr lang="en-US" altLang="zh-TW" sz="2000" b="1" dirty="0">
                <a:latin typeface="+mn-ea"/>
              </a:rPr>
              <a:t>0 → 6 </a:t>
            </a:r>
            <a:r>
              <a:rPr lang="zh-TW" altLang="en-US" sz="2000" b="1" dirty="0">
                <a:latin typeface="+mn-ea"/>
              </a:rPr>
              <a:t>， </a:t>
            </a:r>
            <a:r>
              <a:rPr lang="en-US" altLang="zh-TW" sz="2000" b="1" dirty="0">
                <a:latin typeface="+mn-ea"/>
              </a:rPr>
              <a:t>6 → 0 )</a:t>
            </a:r>
            <a:endParaRPr lang="zh-TW" altLang="en-US" sz="20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4675684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投資人借券賣出相關規定</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33600" y="1130307"/>
            <a:ext cx="8662220" cy="5501082"/>
          </a:xfrm>
        </p:spPr>
        <p:txBody>
          <a:bodyPr>
            <a:normAutofit lnSpcReduction="10000"/>
          </a:bodyPr>
          <a:lstStyle/>
          <a:p>
            <a:pPr>
              <a:buFont typeface="Wingdings" pitchFamily="2" charset="2"/>
              <a:buChar char="Ø"/>
            </a:pPr>
            <a:r>
              <a:rPr lang="en-US" altLang="zh-TW" sz="2800" b="1" dirty="0">
                <a:latin typeface="+mn-ea"/>
              </a:rPr>
              <a:t>102</a:t>
            </a:r>
            <a:r>
              <a:rPr lang="zh-TW" altLang="en-US" sz="2800" b="1" dirty="0">
                <a:latin typeface="+mn-ea"/>
              </a:rPr>
              <a:t>年</a:t>
            </a:r>
            <a:r>
              <a:rPr lang="en-US" altLang="zh-TW" sz="2800" b="1" dirty="0">
                <a:latin typeface="+mn-ea"/>
              </a:rPr>
              <a:t>9</a:t>
            </a:r>
            <a:r>
              <a:rPr lang="zh-TW" altLang="en-US" sz="2800" b="1" dirty="0">
                <a:latin typeface="+mn-ea"/>
              </a:rPr>
              <a:t>月</a:t>
            </a:r>
            <a:r>
              <a:rPr lang="en-US" altLang="zh-TW" sz="2800" b="1" dirty="0">
                <a:latin typeface="+mn-ea"/>
              </a:rPr>
              <a:t>23</a:t>
            </a:r>
            <a:r>
              <a:rPr lang="zh-TW" altLang="en-US" sz="2800" b="1" dirty="0">
                <a:latin typeface="+mn-ea"/>
              </a:rPr>
              <a:t>日</a:t>
            </a:r>
            <a:r>
              <a:rPr lang="en-US" altLang="zh-TW" sz="2800" b="1" dirty="0">
                <a:latin typeface="+mn-ea"/>
              </a:rPr>
              <a:t>-</a:t>
            </a:r>
            <a:r>
              <a:rPr lang="zh-TW" altLang="en-US" sz="2800" b="1" dirty="0">
                <a:latin typeface="+mn-ea"/>
              </a:rPr>
              <a:t>放寬投資人融券賣出或借券賣出得為融資融券交易之有價證券，得不受賣出價格不得低於前一營業日收盤價之限制。但前一營業日收盤價為跌停，或前一營業日無收盤價但其收盤時最低賣出申報價格為跌停價者，則當日不得於平盤以下融券及借券賣出</a:t>
            </a:r>
          </a:p>
          <a:p>
            <a:pPr>
              <a:buFont typeface="Wingdings" pitchFamily="2" charset="2"/>
              <a:buChar char="Ø"/>
            </a:pPr>
            <a:r>
              <a:rPr lang="zh-TW" altLang="en-US" sz="2800" b="1" dirty="0">
                <a:latin typeface="+mn-ea"/>
              </a:rPr>
              <a:t>得豁免賣出價格限制</a:t>
            </a:r>
            <a:r>
              <a:rPr lang="en-US" altLang="zh-TW" sz="2800" b="1" dirty="0">
                <a:latin typeface="+mn-ea"/>
              </a:rPr>
              <a:t>:</a:t>
            </a:r>
            <a:endParaRPr lang="zh-TW" altLang="en-US" sz="2800" b="1" dirty="0">
              <a:latin typeface="+mn-ea"/>
            </a:endParaRPr>
          </a:p>
          <a:p>
            <a:pPr lvl="1">
              <a:buClr>
                <a:srgbClr val="1594C6"/>
              </a:buClr>
              <a:buFont typeface="Wingdings" panose="05000000000000000000" pitchFamily="2" charset="2"/>
              <a:buChar char="u"/>
            </a:pPr>
            <a:r>
              <a:rPr lang="zh-TW" altLang="en-US" sz="2400" b="1" dirty="0">
                <a:latin typeface="+mn-ea"/>
              </a:rPr>
              <a:t>證券自營商因發行認售權證及</a:t>
            </a:r>
            <a:r>
              <a:rPr lang="en-US" altLang="zh-TW" sz="2400" b="1" dirty="0">
                <a:latin typeface="+mn-ea"/>
              </a:rPr>
              <a:t>ETN</a:t>
            </a:r>
            <a:r>
              <a:rPr lang="zh-TW" altLang="en-US" sz="2400" b="1" dirty="0">
                <a:latin typeface="+mn-ea"/>
              </a:rPr>
              <a:t>、營業處所經營結構型商品與股權衍生性商品交易業務、擔任股票造市者或；</a:t>
            </a:r>
          </a:p>
          <a:p>
            <a:pPr lvl="1">
              <a:buClr>
                <a:srgbClr val="1594C6"/>
              </a:buClr>
              <a:buFont typeface="Wingdings" panose="05000000000000000000" pitchFamily="2" charset="2"/>
              <a:buChar char="u"/>
            </a:pPr>
            <a:r>
              <a:rPr lang="zh-TW" altLang="en-US" sz="2400" b="1" dirty="0">
                <a:latin typeface="+mn-ea"/>
              </a:rPr>
              <a:t>期貨自營商因擔任股票選擇權或股票期貨造市者等避險需求之借券賣出，得不受借券賣出價格之限制</a:t>
            </a:r>
            <a:endParaRPr lang="en-US" altLang="zh-TW" sz="2400" b="1" dirty="0">
              <a:latin typeface="+mn-ea"/>
            </a:endParaRPr>
          </a:p>
          <a:p>
            <a:pPr>
              <a:buClr>
                <a:srgbClr val="1594C6"/>
              </a:buClr>
              <a:buFont typeface="Wingdings" panose="05000000000000000000" pitchFamily="2" charset="2"/>
              <a:buChar char="u"/>
            </a:pPr>
            <a:endParaRPr lang="zh-TW" altLang="en-US" sz="2600" b="1" dirty="0">
              <a:latin typeface="+mn-ea"/>
            </a:endParaRP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7060873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市場借券賣出總量控管</a:t>
            </a:r>
          </a:p>
        </p:txBody>
      </p:sp>
      <p:sp>
        <p:nvSpPr>
          <p:cNvPr id="6" name="Rectangle 1027"/>
          <p:cNvSpPr>
            <a:spLocks noGrp="1" noChangeArrowheads="1"/>
          </p:cNvSpPr>
          <p:nvPr>
            <p:ph type="body" idx="4294967295"/>
          </p:nvPr>
        </p:nvSpPr>
        <p:spPr>
          <a:xfrm>
            <a:off x="1899138" y="940778"/>
            <a:ext cx="8867185" cy="5828666"/>
          </a:xfrm>
        </p:spPr>
        <p:txBody>
          <a:bodyPr>
            <a:normAutofit fontScale="92500" lnSpcReduction="10000"/>
          </a:bodyPr>
          <a:lstStyle/>
          <a:p>
            <a:pPr>
              <a:buFont typeface="Wingdings" pitchFamily="2" charset="2"/>
              <a:buChar char="Ø"/>
            </a:pPr>
            <a:r>
              <a:rPr lang="zh-TW" altLang="en-US" sz="2800" b="1" dirty="0">
                <a:latin typeface="+mn-ea"/>
              </a:rPr>
              <a:t>借券賣出與融券餘額合計不得超過該股上市</a:t>
            </a:r>
            <a:r>
              <a:rPr lang="en-US" altLang="zh-TW" sz="2800" b="1" dirty="0">
                <a:latin typeface="+mn-ea"/>
              </a:rPr>
              <a:t>(</a:t>
            </a:r>
            <a:r>
              <a:rPr lang="zh-TW" altLang="en-US" sz="2800" b="1" dirty="0">
                <a:latin typeface="+mn-ea"/>
              </a:rPr>
              <a:t>櫃</a:t>
            </a:r>
            <a:r>
              <a:rPr lang="en-US" altLang="zh-TW" sz="2800" b="1" dirty="0">
                <a:latin typeface="+mn-ea"/>
              </a:rPr>
              <a:t>)</a:t>
            </a:r>
            <a:r>
              <a:rPr lang="zh-TW" altLang="en-US" sz="2800" b="1" dirty="0">
                <a:latin typeface="+mn-ea"/>
              </a:rPr>
              <a:t>股份之</a:t>
            </a:r>
            <a:r>
              <a:rPr lang="en-US" altLang="zh-TW" sz="2800" b="1" dirty="0">
                <a:solidFill>
                  <a:srgbClr val="0066A0"/>
                </a:solidFill>
                <a:latin typeface="+mn-ea"/>
              </a:rPr>
              <a:t>25%</a:t>
            </a:r>
          </a:p>
          <a:p>
            <a:pPr>
              <a:buFont typeface="Wingdings" pitchFamily="2" charset="2"/>
              <a:buChar char="Ø"/>
            </a:pPr>
            <a:r>
              <a:rPr lang="zh-TW" altLang="en-US" sz="2800" b="1" dirty="0">
                <a:latin typeface="+mn-ea"/>
              </a:rPr>
              <a:t>合計超過</a:t>
            </a:r>
            <a:r>
              <a:rPr lang="en-US" altLang="zh-TW" sz="2800" b="1" dirty="0">
                <a:latin typeface="+mn-ea"/>
              </a:rPr>
              <a:t>20%</a:t>
            </a:r>
            <a:r>
              <a:rPr lang="zh-TW" altLang="en-US" sz="2800" b="1" dirty="0">
                <a:latin typeface="+mn-ea"/>
              </a:rPr>
              <a:t>時，依規進行分配</a:t>
            </a:r>
          </a:p>
          <a:p>
            <a:pPr>
              <a:buFont typeface="Wingdings" pitchFamily="2" charset="2"/>
              <a:buChar char="Ø"/>
            </a:pPr>
            <a:r>
              <a:rPr lang="zh-TW" altLang="en-US" sz="2800" b="1" dirty="0">
                <a:latin typeface="+mn-ea"/>
              </a:rPr>
              <a:t>借券賣出餘額不得超過該股上市</a:t>
            </a:r>
            <a:r>
              <a:rPr lang="en-US" altLang="zh-TW" sz="2800" b="1" dirty="0">
                <a:latin typeface="+mn-ea"/>
              </a:rPr>
              <a:t>(</a:t>
            </a:r>
            <a:r>
              <a:rPr lang="zh-TW" altLang="en-US" sz="2800" b="1" dirty="0">
                <a:latin typeface="+mn-ea"/>
              </a:rPr>
              <a:t>櫃</a:t>
            </a:r>
            <a:r>
              <a:rPr lang="en-US" altLang="zh-TW" sz="2800" b="1" dirty="0">
                <a:latin typeface="+mn-ea"/>
              </a:rPr>
              <a:t>)</a:t>
            </a:r>
            <a:r>
              <a:rPr lang="zh-TW" altLang="en-US" sz="2800" b="1" dirty="0">
                <a:latin typeface="+mn-ea"/>
              </a:rPr>
              <a:t>股份之</a:t>
            </a:r>
            <a:r>
              <a:rPr lang="en-US" altLang="zh-TW" sz="2800" b="1" dirty="0">
                <a:solidFill>
                  <a:srgbClr val="0066A0"/>
                </a:solidFill>
                <a:latin typeface="+mn-ea"/>
              </a:rPr>
              <a:t>10%</a:t>
            </a:r>
          </a:p>
          <a:p>
            <a:pPr>
              <a:buFont typeface="Wingdings" pitchFamily="2" charset="2"/>
              <a:buChar char="Ø"/>
            </a:pPr>
            <a:r>
              <a:rPr lang="zh-TW" altLang="en-US" sz="2800" b="1" dirty="0">
                <a:latin typeface="+mn-ea"/>
              </a:rPr>
              <a:t>每日盤中借券賣出委託數量不得超過該種有價證券</a:t>
            </a:r>
            <a:r>
              <a:rPr lang="zh-TW" altLang="en-US" sz="2800" b="1" dirty="0">
                <a:solidFill>
                  <a:srgbClr val="0066A0"/>
                </a:solidFill>
                <a:latin typeface="+mn-ea"/>
              </a:rPr>
              <a:t>前</a:t>
            </a:r>
            <a:r>
              <a:rPr lang="en-US" altLang="zh-TW" sz="2800" b="1" dirty="0">
                <a:solidFill>
                  <a:srgbClr val="0066A0"/>
                </a:solidFill>
                <a:latin typeface="+mn-ea"/>
              </a:rPr>
              <a:t>30</a:t>
            </a:r>
            <a:r>
              <a:rPr lang="zh-TW" altLang="en-US" sz="2800" b="1" dirty="0">
                <a:solidFill>
                  <a:srgbClr val="0066A0"/>
                </a:solidFill>
                <a:latin typeface="+mn-ea"/>
              </a:rPr>
              <a:t>個營業日之日平均成交數量之</a:t>
            </a:r>
            <a:r>
              <a:rPr lang="en-US" altLang="zh-TW" sz="2800" b="1" dirty="0">
                <a:solidFill>
                  <a:srgbClr val="0066A0"/>
                </a:solidFill>
                <a:latin typeface="+mn-ea"/>
              </a:rPr>
              <a:t>30%</a:t>
            </a:r>
          </a:p>
          <a:p>
            <a:pPr>
              <a:buFont typeface="Wingdings" pitchFamily="2" charset="2"/>
              <a:buChar char="Ø"/>
            </a:pPr>
            <a:r>
              <a:rPr lang="zh-TW" altLang="en-US" sz="2800" b="1" dirty="0">
                <a:latin typeface="+mn-ea"/>
              </a:rPr>
              <a:t>自</a:t>
            </a:r>
            <a:r>
              <a:rPr lang="en-US" altLang="zh-TW" sz="2800" b="1" dirty="0">
                <a:latin typeface="+mn-ea"/>
              </a:rPr>
              <a:t>103</a:t>
            </a:r>
            <a:r>
              <a:rPr lang="zh-TW" altLang="en-US" sz="2800" b="1" dirty="0">
                <a:latin typeface="+mn-ea"/>
              </a:rPr>
              <a:t>年</a:t>
            </a:r>
            <a:r>
              <a:rPr lang="en-US" altLang="zh-TW" sz="2800" b="1" dirty="0">
                <a:latin typeface="+mn-ea"/>
              </a:rPr>
              <a:t>1</a:t>
            </a:r>
            <a:r>
              <a:rPr lang="zh-TW" altLang="en-US" sz="2800" b="1" dirty="0">
                <a:latin typeface="+mn-ea"/>
              </a:rPr>
              <a:t>月</a:t>
            </a:r>
            <a:r>
              <a:rPr lang="en-US" altLang="zh-TW" sz="2800" b="1" dirty="0">
                <a:latin typeface="+mn-ea"/>
              </a:rPr>
              <a:t>6</a:t>
            </a:r>
            <a:r>
              <a:rPr lang="zh-TW" altLang="en-US" sz="2800" b="1" dirty="0">
                <a:latin typeface="+mn-ea"/>
              </a:rPr>
              <a:t>日起，豁免</a:t>
            </a:r>
          </a:p>
          <a:p>
            <a:pPr lvl="1">
              <a:buClr>
                <a:srgbClr val="1594C6"/>
              </a:buClr>
              <a:buFont typeface="Wingdings" panose="05000000000000000000" pitchFamily="2" charset="2"/>
              <a:buChar char="u"/>
            </a:pPr>
            <a:r>
              <a:rPr lang="zh-TW" altLang="en-US" sz="2400" b="1" dirty="0">
                <a:latin typeface="+mn-ea"/>
              </a:rPr>
              <a:t>證券自營商因發行認售權證及</a:t>
            </a:r>
            <a:r>
              <a:rPr lang="en-US" altLang="zh-TW" sz="2400" b="1" dirty="0">
                <a:latin typeface="+mn-ea"/>
              </a:rPr>
              <a:t>ETN</a:t>
            </a:r>
            <a:r>
              <a:rPr lang="zh-TW" altLang="en-US" sz="2400" b="1" dirty="0">
                <a:latin typeface="+mn-ea"/>
              </a:rPr>
              <a:t>、營業處所經營結構型商品與股權衍生性商品交易業務、擔任受益憑證流動量提供者、擔任股票造市者或；</a:t>
            </a:r>
          </a:p>
          <a:p>
            <a:pPr lvl="1">
              <a:buClr>
                <a:srgbClr val="1594C6"/>
              </a:buClr>
              <a:buFont typeface="Wingdings" panose="05000000000000000000" pitchFamily="2" charset="2"/>
              <a:buChar char="u"/>
            </a:pPr>
            <a:r>
              <a:rPr lang="zh-TW" altLang="en-US" sz="2400" b="1" dirty="0">
                <a:latin typeface="+mn-ea"/>
              </a:rPr>
              <a:t>期貨自營商因擔任股票選擇權或股票期貨造市者等避險需求之借券賣出，得不受每日盤中借券賣出委託額度之限制</a:t>
            </a:r>
            <a:endParaRPr lang="en-US" altLang="zh-TW" sz="2400" b="1" dirty="0">
              <a:latin typeface="+mn-ea"/>
            </a:endParaRPr>
          </a:p>
          <a:p>
            <a:pPr>
              <a:buClrTx/>
              <a:buFont typeface="Wingdings" panose="05000000000000000000" pitchFamily="2" charset="2"/>
              <a:buChar char="Ø"/>
            </a:pPr>
            <a:endParaRPr lang="zh-TW" altLang="en-US" sz="2600" b="1" dirty="0">
              <a:latin typeface="+mn-ea"/>
            </a:endParaRP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0103970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584775"/>
          </a:xfrm>
          <a:prstGeom prst="rect">
            <a:avLst/>
          </a:prstGeom>
          <a:noFill/>
        </p:spPr>
        <p:txBody>
          <a:bodyPr wrap="square" rtlCol="0">
            <a:spAutoFit/>
          </a:bodyPr>
          <a:lstStyle/>
          <a:p>
            <a:r>
              <a:rPr lang="zh-TW" alt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參、資訊揭露 </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19101731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105</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資訊揭露</a:t>
            </a:r>
          </a:p>
        </p:txBody>
      </p:sp>
      <p:graphicFrame>
        <p:nvGraphicFramePr>
          <p:cNvPr id="8" name="Group 51"/>
          <p:cNvGraphicFramePr>
            <a:graphicFrameLocks/>
          </p:cNvGraphicFramePr>
          <p:nvPr>
            <p:extLst>
              <p:ext uri="{D42A27DB-BD31-4B8C-83A1-F6EECF244321}">
                <p14:modId xmlns:p14="http://schemas.microsoft.com/office/powerpoint/2010/main" val="1033041431"/>
              </p:ext>
            </p:extLst>
          </p:nvPr>
        </p:nvGraphicFramePr>
        <p:xfrm>
          <a:off x="1939061" y="1324287"/>
          <a:ext cx="9223880" cy="4635817"/>
        </p:xfrm>
        <a:graphic>
          <a:graphicData uri="http://schemas.openxmlformats.org/drawingml/2006/table">
            <a:tbl>
              <a:tblPr/>
              <a:tblGrid>
                <a:gridCol w="4569894">
                  <a:extLst>
                    <a:ext uri="{9D8B030D-6E8A-4147-A177-3AD203B41FA5}">
                      <a16:colId xmlns:a16="http://schemas.microsoft.com/office/drawing/2014/main" val="20000"/>
                    </a:ext>
                  </a:extLst>
                </a:gridCol>
                <a:gridCol w="4653986">
                  <a:extLst>
                    <a:ext uri="{9D8B030D-6E8A-4147-A177-3AD203B41FA5}">
                      <a16:colId xmlns:a16="http://schemas.microsoft.com/office/drawing/2014/main" val="20001"/>
                    </a:ext>
                  </a:extLst>
                </a:gridCol>
              </a:tblGrid>
              <a:tr h="56412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800" b="1" i="0" u="none" strike="noStrike" cap="none" normalizeH="0" baseline="0" dirty="0">
                          <a:ln>
                            <a:noFill/>
                          </a:ln>
                          <a:solidFill>
                            <a:schemeClr val="tx1"/>
                          </a:solidFill>
                          <a:effectLst/>
                          <a:latin typeface="+mn-ea"/>
                          <a:ea typeface="+mn-ea"/>
                        </a:rPr>
                        <a:t>證交所借券系統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alpha val="1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800" b="1" i="0" u="none" strike="noStrike" cap="none" normalizeH="0" baseline="0" dirty="0">
                          <a:ln>
                            <a:noFill/>
                          </a:ln>
                          <a:solidFill>
                            <a:schemeClr val="tx1"/>
                          </a:solidFill>
                          <a:effectLst/>
                          <a:latin typeface="+mn-ea"/>
                          <a:ea typeface="+mn-ea"/>
                        </a:rPr>
                        <a:t>證券商</a:t>
                      </a:r>
                      <a:r>
                        <a:rPr kumimoji="1" lang="en-US" altLang="zh-TW" sz="2800" b="1" i="0" u="none" strike="noStrike" cap="none" normalizeH="0" baseline="0" dirty="0">
                          <a:ln>
                            <a:noFill/>
                          </a:ln>
                          <a:solidFill>
                            <a:schemeClr val="tx1"/>
                          </a:solidFill>
                          <a:effectLst/>
                          <a:latin typeface="+mn-ea"/>
                          <a:ea typeface="+mn-ea"/>
                        </a:rPr>
                        <a:t>/</a:t>
                      </a:r>
                      <a:r>
                        <a:rPr kumimoji="1" lang="zh-TW" altLang="en-US" sz="2800" b="1" i="0" u="none" strike="noStrike" cap="none" normalizeH="0" baseline="0" dirty="0">
                          <a:ln>
                            <a:noFill/>
                          </a:ln>
                          <a:solidFill>
                            <a:schemeClr val="tx1"/>
                          </a:solidFill>
                          <a:effectLst/>
                          <a:latin typeface="+mn-ea"/>
                          <a:ea typeface="+mn-ea"/>
                        </a:rPr>
                        <a:t>證金證券借貸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4071688">
                <a:tc>
                  <a:txBody>
                    <a:bodyPr/>
                    <a:lstStyle/>
                    <a:p>
                      <a:pPr marL="0" marR="0" lvl="0" indent="0" algn="l" defTabSz="914400" rtl="0" eaLnBrk="1" fontAlgn="base" latinLnBrk="0" hangingPunct="1">
                        <a:lnSpc>
                          <a:spcPct val="105000"/>
                        </a:lnSpc>
                        <a:spcBef>
                          <a:spcPct val="20000"/>
                        </a:spcBef>
                        <a:spcAft>
                          <a:spcPct val="0"/>
                        </a:spcAft>
                        <a:buClr>
                          <a:srgbClr val="FF0000"/>
                        </a:buClr>
                        <a:buSzTx/>
                        <a:buFont typeface="Wingdings" pitchFamily="2" charset="2"/>
                        <a:buNone/>
                        <a:tabLst/>
                      </a:pPr>
                      <a:r>
                        <a:rPr kumimoji="1" lang="zh-TW" altLang="en-US" sz="2800" b="1" i="0" u="none" strike="noStrike" cap="none" normalizeH="0" baseline="0" dirty="0">
                          <a:ln>
                            <a:noFill/>
                          </a:ln>
                          <a:solidFill>
                            <a:schemeClr val="tx1"/>
                          </a:solidFill>
                          <a:effectLst/>
                          <a:latin typeface="+mn-ea"/>
                          <a:ea typeface="+mn-ea"/>
                        </a:rPr>
                        <a:t>證交所網站揭示：</a:t>
                      </a:r>
                    </a:p>
                    <a:p>
                      <a:pPr marL="457200" marR="0" lvl="0" indent="-457200" algn="l" defTabSz="914400" rtl="0" eaLnBrk="1" fontAlgn="base" latinLnBrk="0" hangingPunct="1">
                        <a:lnSpc>
                          <a:spcPct val="105000"/>
                        </a:lnSpc>
                        <a:spcBef>
                          <a:spcPct val="20000"/>
                        </a:spcBef>
                        <a:spcAft>
                          <a:spcPct val="0"/>
                        </a:spcAft>
                        <a:buClr>
                          <a:schemeClr val="tx1">
                            <a:lumMod val="75000"/>
                            <a:lumOff val="25000"/>
                          </a:schemeClr>
                        </a:buClr>
                        <a:buSzTx/>
                        <a:buFont typeface="Wingdings" panose="05000000000000000000" pitchFamily="2" charset="2"/>
                        <a:buChar char="p"/>
                        <a:tabLst/>
                      </a:pPr>
                      <a:r>
                        <a:rPr kumimoji="1" lang="zh-TW" altLang="en-US" sz="2800" b="1" i="0" u="none" strike="noStrike" kern="1200" cap="none" normalizeH="0" baseline="0" dirty="0">
                          <a:ln>
                            <a:noFill/>
                          </a:ln>
                          <a:solidFill>
                            <a:schemeClr val="tx1"/>
                          </a:solidFill>
                          <a:effectLst/>
                          <a:latin typeface="+mn-ea"/>
                          <a:ea typeface="+mn-ea"/>
                          <a:cs typeface="+mn-cs"/>
                        </a:rPr>
                        <a:t>借貸</a:t>
                      </a:r>
                      <a:r>
                        <a:rPr kumimoji="1" lang="zh-TW" altLang="en-US" sz="2800" b="1" i="0" u="none" strike="noStrike" cap="none" normalizeH="0" baseline="0" dirty="0">
                          <a:ln>
                            <a:noFill/>
                          </a:ln>
                          <a:solidFill>
                            <a:schemeClr val="tx1"/>
                          </a:solidFill>
                          <a:effectLst/>
                          <a:latin typeface="+mn-ea"/>
                          <a:ea typeface="+mn-ea"/>
                        </a:rPr>
                        <a:t>委託資訊</a:t>
                      </a:r>
                    </a:p>
                    <a:p>
                      <a:pPr marL="457200" marR="0" lvl="0" indent="-457200" algn="l" defTabSz="914400" rtl="0" eaLnBrk="1" fontAlgn="base" latinLnBrk="0" hangingPunct="1">
                        <a:lnSpc>
                          <a:spcPct val="105000"/>
                        </a:lnSpc>
                        <a:spcBef>
                          <a:spcPct val="20000"/>
                        </a:spcBef>
                        <a:spcAft>
                          <a:spcPct val="0"/>
                        </a:spcAft>
                        <a:buClr>
                          <a:schemeClr val="tx1"/>
                        </a:buClr>
                        <a:buSzTx/>
                        <a:buFont typeface="Wingdings" panose="05000000000000000000" pitchFamily="2" charset="2"/>
                        <a:buChar char="p"/>
                        <a:tabLst/>
                      </a:pPr>
                      <a:r>
                        <a:rPr kumimoji="1" lang="zh-TW" altLang="en-US" sz="2800" b="1" i="0" u="none" strike="noStrike" cap="none" normalizeH="0" baseline="0" dirty="0">
                          <a:ln>
                            <a:noFill/>
                          </a:ln>
                          <a:solidFill>
                            <a:schemeClr val="tx1"/>
                          </a:solidFill>
                          <a:effectLst/>
                          <a:latin typeface="+mn-ea"/>
                          <a:ea typeface="+mn-ea"/>
                        </a:rPr>
                        <a:t>借券</a:t>
                      </a:r>
                      <a:r>
                        <a:rPr kumimoji="1" lang="zh-TW" altLang="en-US" sz="2800" b="1" i="0" u="none" strike="noStrike" kern="1200" cap="none" normalizeH="0" baseline="0" dirty="0">
                          <a:ln>
                            <a:noFill/>
                          </a:ln>
                          <a:solidFill>
                            <a:schemeClr val="tx1"/>
                          </a:solidFill>
                          <a:effectLst/>
                          <a:latin typeface="+mn-ea"/>
                          <a:ea typeface="+mn-ea"/>
                          <a:cs typeface="+mn-cs"/>
                        </a:rPr>
                        <a:t>成交</a:t>
                      </a:r>
                      <a:r>
                        <a:rPr kumimoji="1" lang="zh-TW" altLang="en-US" sz="2800" b="1" i="0" u="none" strike="noStrike" cap="none" normalizeH="0" baseline="0" dirty="0">
                          <a:ln>
                            <a:noFill/>
                          </a:ln>
                          <a:solidFill>
                            <a:schemeClr val="tx1"/>
                          </a:solidFill>
                          <a:effectLst/>
                          <a:latin typeface="+mn-ea"/>
                          <a:ea typeface="+mn-ea"/>
                        </a:rPr>
                        <a:t>資訊</a:t>
                      </a:r>
                      <a:endParaRPr kumimoji="1" lang="en-US" altLang="zh-TW" sz="2800" b="1" i="0" u="none" strike="noStrike" cap="none" normalizeH="0" baseline="0" dirty="0">
                        <a:ln>
                          <a:noFill/>
                        </a:ln>
                        <a:solidFill>
                          <a:schemeClr val="tx1"/>
                        </a:solidFill>
                        <a:effectLst/>
                        <a:latin typeface="+mn-ea"/>
                        <a:ea typeface="+mn-ea"/>
                      </a:endParaRPr>
                    </a:p>
                    <a:p>
                      <a:pPr marL="457200" marR="0" lvl="0" indent="-457200" algn="l" defTabSz="914400" rtl="0" eaLnBrk="1" fontAlgn="base" latinLnBrk="0" hangingPunct="1">
                        <a:lnSpc>
                          <a:spcPct val="105000"/>
                        </a:lnSpc>
                        <a:spcBef>
                          <a:spcPct val="20000"/>
                        </a:spcBef>
                        <a:spcAft>
                          <a:spcPct val="0"/>
                        </a:spcAft>
                        <a:buClr>
                          <a:schemeClr val="tx1"/>
                        </a:buClr>
                        <a:buSzTx/>
                        <a:buFont typeface="Wingdings" panose="05000000000000000000" pitchFamily="2" charset="2"/>
                        <a:buChar char="p"/>
                        <a:tabLst/>
                      </a:pPr>
                      <a:r>
                        <a:rPr kumimoji="1" lang="zh-TW" altLang="en-US" sz="2800" b="1" i="0" u="none" strike="noStrike" cap="none" normalizeH="0" baseline="0" dirty="0">
                          <a:ln>
                            <a:noFill/>
                          </a:ln>
                          <a:solidFill>
                            <a:schemeClr val="tx1"/>
                          </a:solidFill>
                          <a:effectLst/>
                          <a:latin typeface="+mn-ea"/>
                          <a:ea typeface="+mn-ea"/>
                        </a:rPr>
                        <a:t>借券餘額資訊</a:t>
                      </a:r>
                      <a:endParaRPr kumimoji="1" lang="en-US" altLang="zh-TW" sz="2800" b="1" i="0" u="none" strike="noStrike" cap="none" normalizeH="0" baseline="0" dirty="0">
                        <a:ln>
                          <a:noFill/>
                        </a:ln>
                        <a:solidFill>
                          <a:schemeClr val="tx1"/>
                        </a:solidFill>
                        <a:effectLst/>
                        <a:latin typeface="+mn-ea"/>
                        <a:ea typeface="+mn-ea"/>
                      </a:endParaRPr>
                    </a:p>
                    <a:p>
                      <a:pPr marL="457200" marR="0" lvl="0" indent="-457200" algn="l" defTabSz="914400" rtl="0" eaLnBrk="1" fontAlgn="base" latinLnBrk="0" hangingPunct="1">
                        <a:lnSpc>
                          <a:spcPct val="105000"/>
                        </a:lnSpc>
                        <a:spcBef>
                          <a:spcPct val="20000"/>
                        </a:spcBef>
                        <a:spcAft>
                          <a:spcPct val="0"/>
                        </a:spcAft>
                        <a:buClr>
                          <a:schemeClr val="tx1"/>
                        </a:buClr>
                        <a:buSzTx/>
                        <a:buFont typeface="Wingdings" panose="05000000000000000000" pitchFamily="2" charset="2"/>
                        <a:buChar char="p"/>
                        <a:tabLst/>
                      </a:pPr>
                      <a:r>
                        <a:rPr kumimoji="1" lang="zh-TW" altLang="en-US" sz="2800" b="1" i="0" u="none" strike="noStrike" kern="1200" cap="none" normalizeH="0" baseline="0" dirty="0">
                          <a:ln>
                            <a:noFill/>
                          </a:ln>
                          <a:solidFill>
                            <a:schemeClr val="tx1"/>
                          </a:solidFill>
                          <a:effectLst/>
                          <a:latin typeface="+mn-ea"/>
                          <a:ea typeface="+mn-ea"/>
                          <a:cs typeface="+mn-cs"/>
                        </a:rPr>
                        <a:t>借券</a:t>
                      </a:r>
                      <a:r>
                        <a:rPr kumimoji="1" lang="zh-TW" altLang="en-US" sz="2800" b="1" i="0" u="none" strike="noStrike" cap="none" normalizeH="0" baseline="0" dirty="0">
                          <a:ln>
                            <a:noFill/>
                          </a:ln>
                          <a:solidFill>
                            <a:schemeClr val="tx1"/>
                          </a:solidFill>
                          <a:effectLst/>
                          <a:latin typeface="+mn-ea"/>
                          <a:ea typeface="+mn-ea"/>
                        </a:rPr>
                        <a:t>賣出</a:t>
                      </a:r>
                      <a:r>
                        <a:rPr kumimoji="1" lang="zh-TW" altLang="en-US" sz="2800" b="1" i="0" u="none" strike="noStrike" kern="1200" cap="none" normalizeH="0" baseline="0" dirty="0">
                          <a:ln>
                            <a:noFill/>
                          </a:ln>
                          <a:solidFill>
                            <a:schemeClr val="tx1"/>
                          </a:solidFill>
                          <a:effectLst/>
                          <a:latin typeface="+mn-ea"/>
                          <a:ea typeface="+mn-ea"/>
                          <a:cs typeface="+mn-cs"/>
                        </a:rPr>
                        <a:t>餘額</a:t>
                      </a:r>
                      <a:r>
                        <a:rPr kumimoji="1" lang="zh-TW" altLang="en-US" sz="2800" b="1" i="0" u="none" strike="noStrike" cap="none" normalizeH="0" baseline="0" dirty="0">
                          <a:ln>
                            <a:noFill/>
                          </a:ln>
                          <a:solidFill>
                            <a:schemeClr val="tx1"/>
                          </a:solidFill>
                          <a:effectLst/>
                          <a:latin typeface="+mn-ea"/>
                          <a:ea typeface="+mn-ea"/>
                        </a:rPr>
                        <a:t>資訊</a:t>
                      </a:r>
                      <a:endParaRPr kumimoji="1" lang="en-US" altLang="zh-TW" sz="2800" b="1" i="0" u="none" strike="noStrike" cap="none" normalizeH="0" baseline="0" dirty="0">
                        <a:ln>
                          <a:noFill/>
                        </a:ln>
                        <a:solidFill>
                          <a:schemeClr val="tx1"/>
                        </a:solidFill>
                        <a:effectLst/>
                        <a:latin typeface="+mn-ea"/>
                        <a:ea typeface="+mn-ea"/>
                      </a:endParaRPr>
                    </a:p>
                    <a:p>
                      <a:pPr marL="457200" marR="0" lvl="0" indent="-457200" algn="l" defTabSz="914400" rtl="0" eaLnBrk="1" fontAlgn="base" latinLnBrk="0" hangingPunct="1">
                        <a:lnSpc>
                          <a:spcPct val="105000"/>
                        </a:lnSpc>
                        <a:spcBef>
                          <a:spcPct val="20000"/>
                        </a:spcBef>
                        <a:spcAft>
                          <a:spcPct val="0"/>
                        </a:spcAft>
                        <a:buClr>
                          <a:schemeClr val="tx1"/>
                        </a:buClr>
                        <a:buSzTx/>
                        <a:buFont typeface="Wingdings" panose="05000000000000000000" pitchFamily="2" charset="2"/>
                        <a:buChar char="p"/>
                        <a:tabLst/>
                        <a:defRPr/>
                      </a:pPr>
                      <a:r>
                        <a:rPr kumimoji="1" lang="zh-TW" altLang="en-US" sz="2800" b="1" i="0" u="none" strike="noStrike" kern="1200" cap="none" normalizeH="0" baseline="0" dirty="0">
                          <a:ln>
                            <a:noFill/>
                          </a:ln>
                          <a:solidFill>
                            <a:schemeClr val="tx1"/>
                          </a:solidFill>
                          <a:effectLst/>
                          <a:latin typeface="+mn-ea"/>
                          <a:ea typeface="+mn-ea"/>
                          <a:cs typeface="+mn-cs"/>
                        </a:rPr>
                        <a:t>相關法規、公告、函令</a:t>
                      </a:r>
                      <a:endParaRPr kumimoji="1" lang="en-US" altLang="zh-TW" sz="2800" b="1" i="0" u="none" strike="noStrike" kern="1200" cap="none" normalizeH="0" baseline="0" dirty="0">
                        <a:ln>
                          <a:noFill/>
                        </a:ln>
                        <a:solidFill>
                          <a:schemeClr val="tx1"/>
                        </a:solidFill>
                        <a:effectLst/>
                        <a:latin typeface="+mn-ea"/>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35000"/>
                        </a:lnSpc>
                        <a:spcBef>
                          <a:spcPct val="20000"/>
                        </a:spcBef>
                        <a:spcAft>
                          <a:spcPct val="0"/>
                        </a:spcAft>
                        <a:buClr>
                          <a:schemeClr val="tx1"/>
                        </a:buClr>
                        <a:buSzTx/>
                        <a:buFont typeface="Wingdings" panose="05000000000000000000" pitchFamily="2" charset="2"/>
                        <a:buChar char="p"/>
                        <a:tabLst/>
                      </a:pPr>
                      <a:r>
                        <a:rPr kumimoji="1" lang="zh-TW" altLang="en-US" sz="2800" b="1" i="0" u="none" strike="noStrike" cap="none" normalizeH="0" baseline="0" dirty="0">
                          <a:ln>
                            <a:noFill/>
                          </a:ln>
                          <a:solidFill>
                            <a:schemeClr val="tx1"/>
                          </a:solidFill>
                          <a:effectLst/>
                          <a:latin typeface="+mn-ea"/>
                          <a:ea typeface="+mn-ea"/>
                        </a:rPr>
                        <a:t>盤後傳送相關資料予證交所，供市場資訊揭露</a:t>
                      </a:r>
                    </a:p>
                    <a:p>
                      <a:pPr marL="457200" marR="0" lvl="0" indent="-457200" algn="l" defTabSz="914400" rtl="0" eaLnBrk="1" fontAlgn="base" latinLnBrk="0" hangingPunct="1">
                        <a:lnSpc>
                          <a:spcPct val="135000"/>
                        </a:lnSpc>
                        <a:spcBef>
                          <a:spcPct val="20000"/>
                        </a:spcBef>
                        <a:spcAft>
                          <a:spcPct val="0"/>
                        </a:spcAft>
                        <a:buClr>
                          <a:schemeClr val="tx1"/>
                        </a:buClr>
                        <a:buSzTx/>
                        <a:buFont typeface="Wingdings" panose="05000000000000000000" pitchFamily="2" charset="2"/>
                        <a:buChar char="p"/>
                        <a:tabLst/>
                      </a:pPr>
                      <a:r>
                        <a:rPr kumimoji="1" lang="zh-TW" altLang="en-US" sz="2800" b="1" i="0" u="none" strike="noStrike" cap="none" normalizeH="0" baseline="0" dirty="0">
                          <a:ln>
                            <a:noFill/>
                          </a:ln>
                          <a:solidFill>
                            <a:schemeClr val="tx1"/>
                          </a:solidFill>
                          <a:effectLst/>
                          <a:latin typeface="+mn-ea"/>
                          <a:ea typeface="+mn-ea"/>
                        </a:rPr>
                        <a:t>證交所網頁揭示：</a:t>
                      </a:r>
                      <a:endParaRPr kumimoji="1" lang="en-US" altLang="zh-TW" sz="2800" b="1" i="0" u="none" strike="noStrike" cap="none" normalizeH="0" baseline="0" dirty="0">
                        <a:ln>
                          <a:noFill/>
                        </a:ln>
                        <a:solidFill>
                          <a:schemeClr val="tx1"/>
                        </a:solidFill>
                        <a:effectLst/>
                        <a:latin typeface="+mn-ea"/>
                        <a:ea typeface="+mn-ea"/>
                      </a:endParaRPr>
                    </a:p>
                    <a:p>
                      <a:pPr marL="457200" marR="0" lvl="0" indent="-457200" algn="l" defTabSz="914400" rtl="0" eaLnBrk="1" fontAlgn="base" latinLnBrk="0" hangingPunct="1">
                        <a:lnSpc>
                          <a:spcPct val="135000"/>
                        </a:lnSpc>
                        <a:spcBef>
                          <a:spcPct val="20000"/>
                        </a:spcBef>
                        <a:spcAft>
                          <a:spcPct val="0"/>
                        </a:spcAft>
                        <a:buClr>
                          <a:schemeClr val="tx1"/>
                        </a:buClr>
                        <a:buSzTx/>
                        <a:buFont typeface="Arial" panose="020B0604020202020204" pitchFamily="34" charset="0"/>
                        <a:buChar char="•"/>
                        <a:tabLst/>
                      </a:pPr>
                      <a:r>
                        <a:rPr kumimoji="1" lang="zh-TW" altLang="en-US" sz="2600" b="1" i="0" u="none" strike="noStrike" kern="1200" cap="none" normalizeH="0" baseline="0" dirty="0">
                          <a:ln>
                            <a:noFill/>
                          </a:ln>
                          <a:solidFill>
                            <a:schemeClr val="tx1"/>
                          </a:solidFill>
                          <a:effectLst/>
                          <a:latin typeface="+mn-ea"/>
                          <a:ea typeface="+mn-ea"/>
                          <a:cs typeface="+mn-cs"/>
                        </a:rPr>
                        <a:t>各證券之借券餘額</a:t>
                      </a:r>
                      <a:endParaRPr kumimoji="1" lang="en-US" altLang="zh-TW" sz="2600" b="1" i="0" u="none" strike="noStrike" kern="1200" cap="none" normalizeH="0" baseline="0" dirty="0">
                        <a:ln>
                          <a:noFill/>
                        </a:ln>
                        <a:solidFill>
                          <a:schemeClr val="tx1"/>
                        </a:solidFill>
                        <a:effectLst/>
                        <a:latin typeface="+mn-ea"/>
                        <a:ea typeface="+mn-ea"/>
                        <a:cs typeface="+mn-cs"/>
                      </a:endParaRPr>
                    </a:p>
                    <a:p>
                      <a:pPr marL="457200" marR="0" lvl="0" indent="-457200" algn="l" defTabSz="914400" rtl="0" eaLnBrk="1" fontAlgn="base" latinLnBrk="0" hangingPunct="1">
                        <a:lnSpc>
                          <a:spcPct val="135000"/>
                        </a:lnSpc>
                        <a:spcBef>
                          <a:spcPct val="20000"/>
                        </a:spcBef>
                        <a:spcAft>
                          <a:spcPct val="0"/>
                        </a:spcAft>
                        <a:buClr>
                          <a:schemeClr val="tx1"/>
                        </a:buClr>
                        <a:buSzTx/>
                        <a:buFont typeface="Arial" panose="020B0604020202020204" pitchFamily="34" charset="0"/>
                        <a:buChar char="•"/>
                        <a:tabLst/>
                      </a:pPr>
                      <a:r>
                        <a:rPr kumimoji="1" lang="zh-TW" altLang="en-US" sz="2600" b="1" i="0" u="none" strike="noStrike" kern="1200" cap="none" normalizeH="0" baseline="0" dirty="0">
                          <a:ln>
                            <a:noFill/>
                          </a:ln>
                          <a:solidFill>
                            <a:schemeClr val="tx1"/>
                          </a:solidFill>
                          <a:effectLst/>
                          <a:latin typeface="+mn-ea"/>
                          <a:ea typeface="+mn-ea"/>
                          <a:cs typeface="+mn-cs"/>
                        </a:rPr>
                        <a:t>各證券商</a:t>
                      </a:r>
                      <a:r>
                        <a:rPr kumimoji="1" lang="en-US" altLang="zh-TW" sz="2600" b="1" i="0" u="none" strike="noStrike" kern="1200" cap="none" normalizeH="0" baseline="0" dirty="0">
                          <a:ln>
                            <a:noFill/>
                          </a:ln>
                          <a:solidFill>
                            <a:schemeClr val="tx1"/>
                          </a:solidFill>
                          <a:effectLst/>
                          <a:latin typeface="+mn-ea"/>
                          <a:ea typeface="+mn-ea"/>
                          <a:cs typeface="+mn-cs"/>
                        </a:rPr>
                        <a:t>/</a:t>
                      </a:r>
                      <a:r>
                        <a:rPr kumimoji="1" lang="zh-TW" altLang="en-US" sz="2600" b="1" i="0" u="none" strike="noStrike" kern="1200" cap="none" normalizeH="0" baseline="0" dirty="0">
                          <a:ln>
                            <a:noFill/>
                          </a:ln>
                          <a:solidFill>
                            <a:schemeClr val="tx1"/>
                          </a:solidFill>
                          <a:effectLst/>
                          <a:latin typeface="+mn-ea"/>
                          <a:ea typeface="+mn-ea"/>
                          <a:cs typeface="+mn-cs"/>
                        </a:rPr>
                        <a:t>證金每個月之平均出借餘額</a:t>
                      </a:r>
                      <a:endParaRPr kumimoji="1" lang="zh-TW" altLang="en-US" sz="28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74716943"/>
      </p:ext>
    </p:extLst>
  </p:cSld>
  <p:clrMapOvr>
    <a:masterClrMapping/>
  </p:clrMapOvr>
  <p:transition spd="slow">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106</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資訊揭露</a:t>
            </a:r>
            <a:r>
              <a:rPr lang="en-US" altLang="zh-TW" sz="3600" b="1" dirty="0">
                <a:solidFill>
                  <a:schemeClr val="tx1">
                    <a:lumMod val="95000"/>
                    <a:lumOff val="5000"/>
                  </a:schemeClr>
                </a:solidFill>
                <a:latin typeface="+mj-ea"/>
                <a:ea typeface="+mj-ea"/>
              </a:rPr>
              <a:t>:</a:t>
            </a:r>
            <a:r>
              <a:rPr lang="zh-TW" altLang="en-US" sz="3600" b="1" dirty="0">
                <a:solidFill>
                  <a:schemeClr val="tx1">
                    <a:lumMod val="95000"/>
                    <a:lumOff val="5000"/>
                  </a:schemeClr>
                </a:solidFill>
                <a:latin typeface="+mj-ea"/>
                <a:ea typeface="+mj-ea"/>
              </a:rPr>
              <a:t>基本市況報導</a:t>
            </a:r>
          </a:p>
        </p:txBody>
      </p:sp>
      <p:sp>
        <p:nvSpPr>
          <p:cNvPr id="7" name="文字方塊 5"/>
          <p:cNvSpPr txBox="1">
            <a:spLocks noChangeArrowheads="1"/>
          </p:cNvSpPr>
          <p:nvPr/>
        </p:nvSpPr>
        <p:spPr bwMode="auto">
          <a:xfrm>
            <a:off x="2135560" y="1052737"/>
            <a:ext cx="8722940" cy="701731"/>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3A447"/>
              </a:buClr>
              <a:defRPr/>
            </a:pPr>
            <a:r>
              <a:rPr kumimoji="1" lang="zh-TW" altLang="en-US"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查詢路徑：</a:t>
            </a:r>
            <a:r>
              <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 </a:t>
            </a:r>
            <a:r>
              <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hlinkClick r:id="rId3"/>
              </a:rPr>
              <a:t>https://mis.twse.com.tw</a:t>
            </a:r>
            <a:r>
              <a:rPr kumimoji="1" lang="zh-TW" altLang="en-US"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 或本公司網站首頁＞基本市況報導</a:t>
            </a:r>
            <a:endPar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endParaRPr>
          </a:p>
          <a:p>
            <a:pPr marL="800100" lvl="1" indent="-342900" eaLnBrk="0" fontAlgn="base" hangingPunct="0">
              <a:spcBef>
                <a:spcPct val="20000"/>
              </a:spcBef>
              <a:spcAft>
                <a:spcPct val="0"/>
              </a:spcAft>
              <a:buClr>
                <a:srgbClr val="F3A447"/>
              </a:buClr>
              <a:buBlip>
                <a:blip r:embed="rId4"/>
              </a:buBlip>
              <a:defRPr/>
            </a:pP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提供個股盤中</a:t>
            </a:r>
            <a:r>
              <a:rPr kumimoji="1" lang="zh-TW" altLang="en-US"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即時</a:t>
            </a: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資訊查詢</a:t>
            </a:r>
            <a:endParaRPr kumimoji="1" lang="zh-TW" altLang="en-US" b="1" dirty="0">
              <a:solidFill>
                <a:srgbClr val="FF0000"/>
              </a:solidFill>
              <a:effectLst>
                <a:outerShdw blurRad="38100" dist="38100" dir="2700000" algn="tl">
                  <a:srgbClr val="000000">
                    <a:alpha val="43137"/>
                  </a:srgbClr>
                </a:outerShdw>
              </a:effectLst>
              <a:latin typeface="Rockwell Extra Bold" pitchFamily="18" charset="0"/>
              <a:ea typeface="標楷體" pitchFamily="65" charset="-120"/>
            </a:endParaRPr>
          </a:p>
        </p:txBody>
      </p:sp>
      <p:pic>
        <p:nvPicPr>
          <p:cNvPr id="3" name="圖片 2"/>
          <p:cNvPicPr>
            <a:picLocks noChangeAspect="1"/>
          </p:cNvPicPr>
          <p:nvPr/>
        </p:nvPicPr>
        <p:blipFill>
          <a:blip r:embed="rId5"/>
          <a:stretch>
            <a:fillRect/>
          </a:stretch>
        </p:blipFill>
        <p:spPr>
          <a:xfrm>
            <a:off x="2135561" y="1928505"/>
            <a:ext cx="8080156" cy="4698437"/>
          </a:xfrm>
          <a:prstGeom prst="rect">
            <a:avLst/>
          </a:prstGeom>
        </p:spPr>
      </p:pic>
    </p:spTree>
    <p:extLst>
      <p:ext uri="{BB962C8B-B14F-4D97-AF65-F5344CB8AC3E}">
        <p14:creationId xmlns:p14="http://schemas.microsoft.com/office/powerpoint/2010/main" val="3146028523"/>
      </p:ext>
    </p:extLst>
  </p:cSld>
  <p:clrMapOvr>
    <a:masterClrMapping/>
  </p:clrMapOvr>
  <p:transition spd="slow">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107</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借券委託</a:t>
            </a:r>
            <a:r>
              <a:rPr lang="zh-TW" altLang="en-US" sz="3600" b="1" u="sng" dirty="0">
                <a:solidFill>
                  <a:srgbClr val="C00000"/>
                </a:solidFill>
                <a:effectLst>
                  <a:outerShdw blurRad="38100" dist="38100" dir="2700000" algn="tl">
                    <a:srgbClr val="000000">
                      <a:alpha val="43137"/>
                    </a:srgbClr>
                  </a:outerShdw>
                </a:effectLst>
                <a:latin typeface="+mj-ea"/>
                <a:ea typeface="+mj-ea"/>
              </a:rPr>
              <a:t>即時</a:t>
            </a:r>
            <a:r>
              <a:rPr lang="zh-TW" altLang="en-US" sz="3600" b="1" dirty="0">
                <a:solidFill>
                  <a:schemeClr val="tx1">
                    <a:lumMod val="95000"/>
                    <a:lumOff val="5000"/>
                  </a:schemeClr>
                </a:solidFill>
                <a:latin typeface="+mj-ea"/>
                <a:ea typeface="+mj-ea"/>
              </a:rPr>
              <a:t>成交資訊</a:t>
            </a:r>
          </a:p>
        </p:txBody>
      </p:sp>
      <p:sp>
        <p:nvSpPr>
          <p:cNvPr id="7" name="文字方塊 5"/>
          <p:cNvSpPr txBox="1">
            <a:spLocks noChangeArrowheads="1"/>
          </p:cNvSpPr>
          <p:nvPr/>
        </p:nvSpPr>
        <p:spPr bwMode="auto">
          <a:xfrm>
            <a:off x="2135560" y="1052737"/>
            <a:ext cx="8722940" cy="701731"/>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3A447"/>
              </a:buClr>
              <a:defRPr/>
            </a:pPr>
            <a:r>
              <a:rPr kumimoji="1" lang="zh-TW" altLang="en-US"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查詢路徑：</a:t>
            </a:r>
            <a:r>
              <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 </a:t>
            </a:r>
            <a:r>
              <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hlinkClick r:id="rId3"/>
              </a:rPr>
              <a:t>https://mis.twse.com.tw</a:t>
            </a:r>
            <a:r>
              <a:rPr kumimoji="1" lang="zh-TW" altLang="en-US"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 或本公司網站首頁＞基本市況報導</a:t>
            </a:r>
            <a:endPar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endParaRPr>
          </a:p>
          <a:p>
            <a:pPr marL="800100" lvl="1" indent="-342900" eaLnBrk="0" fontAlgn="base" hangingPunct="0">
              <a:spcBef>
                <a:spcPct val="20000"/>
              </a:spcBef>
              <a:spcAft>
                <a:spcPct val="0"/>
              </a:spcAft>
              <a:buClr>
                <a:srgbClr val="F3A447"/>
              </a:buClr>
              <a:buBlip>
                <a:blip r:embed="rId4"/>
              </a:buBlip>
              <a:defRPr/>
            </a:pP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提供個股盤中</a:t>
            </a:r>
            <a:r>
              <a:rPr kumimoji="1" lang="zh-TW" altLang="en-US"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即時</a:t>
            </a: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資訊查詢</a:t>
            </a:r>
            <a:endParaRPr kumimoji="1" lang="zh-TW" altLang="en-US" b="1" dirty="0">
              <a:solidFill>
                <a:srgbClr val="FF0000"/>
              </a:solidFill>
              <a:effectLst>
                <a:outerShdw blurRad="38100" dist="38100" dir="2700000" algn="tl">
                  <a:srgbClr val="000000">
                    <a:alpha val="43137"/>
                  </a:srgbClr>
                </a:outerShdw>
              </a:effectLst>
              <a:latin typeface="Rockwell Extra Bold" pitchFamily="18" charset="0"/>
              <a:ea typeface="標楷體" pitchFamily="65" charset="-120"/>
            </a:endParaRPr>
          </a:p>
        </p:txBody>
      </p:sp>
      <p:pic>
        <p:nvPicPr>
          <p:cNvPr id="2" name="圖片 1"/>
          <p:cNvPicPr>
            <a:picLocks noChangeAspect="1"/>
          </p:cNvPicPr>
          <p:nvPr/>
        </p:nvPicPr>
        <p:blipFill>
          <a:blip r:embed="rId5"/>
          <a:stretch>
            <a:fillRect/>
          </a:stretch>
        </p:blipFill>
        <p:spPr>
          <a:xfrm>
            <a:off x="2135560" y="1898271"/>
            <a:ext cx="8168646" cy="4610100"/>
          </a:xfrm>
          <a:prstGeom prst="rect">
            <a:avLst/>
          </a:prstGeom>
        </p:spPr>
      </p:pic>
    </p:spTree>
    <p:extLst>
      <p:ext uri="{BB962C8B-B14F-4D97-AF65-F5344CB8AC3E}">
        <p14:creationId xmlns:p14="http://schemas.microsoft.com/office/powerpoint/2010/main" val="640664431"/>
      </p:ext>
    </p:extLst>
  </p:cSld>
  <p:clrMapOvr>
    <a:masterClrMapping/>
  </p:clrMapOvr>
  <p:transition spd="slow">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108</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借券賣出可用餘額資訊</a:t>
            </a:r>
          </a:p>
        </p:txBody>
      </p:sp>
      <p:sp>
        <p:nvSpPr>
          <p:cNvPr id="7" name="文字方塊 5"/>
          <p:cNvSpPr txBox="1">
            <a:spLocks noChangeArrowheads="1"/>
          </p:cNvSpPr>
          <p:nvPr/>
        </p:nvSpPr>
        <p:spPr bwMode="auto">
          <a:xfrm>
            <a:off x="2135560" y="1052737"/>
            <a:ext cx="8722940" cy="701731"/>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3A447"/>
              </a:buClr>
              <a:defRPr/>
            </a:pPr>
            <a:r>
              <a:rPr kumimoji="1" lang="zh-TW" altLang="en-US"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查詢路徑：</a:t>
            </a:r>
            <a:r>
              <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 </a:t>
            </a:r>
            <a:r>
              <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hlinkClick r:id="rId3"/>
              </a:rPr>
              <a:t>https://mis.twse.com.tw</a:t>
            </a:r>
            <a:r>
              <a:rPr kumimoji="1" lang="zh-TW" altLang="en-US"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rPr>
              <a:t> 或本公司網站首頁＞基本市況報導</a:t>
            </a:r>
            <a:endParaRPr kumimoji="1" lang="en-US" altLang="zh-TW" b="1" dirty="0">
              <a:solidFill>
                <a:srgbClr val="002060"/>
              </a:solidFill>
              <a:effectLst>
                <a:outerShdw blurRad="38100" dist="38100" dir="2700000" algn="tl">
                  <a:srgbClr val="000000">
                    <a:alpha val="43137"/>
                  </a:srgbClr>
                </a:outerShdw>
              </a:effectLst>
              <a:latin typeface="Rockwell Extra Bold" pitchFamily="18" charset="0"/>
              <a:ea typeface="標楷體" pitchFamily="65" charset="-120"/>
            </a:endParaRPr>
          </a:p>
          <a:p>
            <a:pPr marL="800100" lvl="1" indent="-342900" eaLnBrk="0" fontAlgn="base" hangingPunct="0">
              <a:spcBef>
                <a:spcPct val="20000"/>
              </a:spcBef>
              <a:spcAft>
                <a:spcPct val="0"/>
              </a:spcAft>
              <a:buClr>
                <a:srgbClr val="F3A447"/>
              </a:buClr>
              <a:buBlip>
                <a:blip r:embed="rId4"/>
              </a:buBlip>
              <a:defRPr/>
            </a:pP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提供個股盤中</a:t>
            </a:r>
            <a:r>
              <a:rPr kumimoji="1" lang="zh-TW" altLang="en-US"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即時</a:t>
            </a: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資訊查詢</a:t>
            </a:r>
            <a:endParaRPr kumimoji="1" lang="zh-TW" altLang="en-US" b="1" dirty="0">
              <a:solidFill>
                <a:srgbClr val="FF0000"/>
              </a:solidFill>
              <a:effectLst>
                <a:outerShdw blurRad="38100" dist="38100" dir="2700000" algn="tl">
                  <a:srgbClr val="000000">
                    <a:alpha val="43137"/>
                  </a:srgbClr>
                </a:outerShdw>
              </a:effectLst>
              <a:latin typeface="Rockwell Extra Bold" pitchFamily="18" charset="0"/>
              <a:ea typeface="標楷體" pitchFamily="65" charset="-120"/>
            </a:endParaRPr>
          </a:p>
        </p:txBody>
      </p:sp>
      <p:pic>
        <p:nvPicPr>
          <p:cNvPr id="4" name="圖片 3"/>
          <p:cNvPicPr>
            <a:picLocks noChangeAspect="1"/>
          </p:cNvPicPr>
          <p:nvPr/>
        </p:nvPicPr>
        <p:blipFill>
          <a:blip r:embed="rId5"/>
          <a:stretch>
            <a:fillRect/>
          </a:stretch>
        </p:blipFill>
        <p:spPr>
          <a:xfrm>
            <a:off x="2548654" y="1790699"/>
            <a:ext cx="7499914" cy="4852139"/>
          </a:xfrm>
          <a:prstGeom prst="rect">
            <a:avLst/>
          </a:prstGeom>
        </p:spPr>
      </p:pic>
    </p:spTree>
    <p:extLst>
      <p:ext uri="{BB962C8B-B14F-4D97-AF65-F5344CB8AC3E}">
        <p14:creationId xmlns:p14="http://schemas.microsoft.com/office/powerpoint/2010/main" val="491942841"/>
      </p:ext>
    </p:extLst>
  </p:cSld>
  <p:clrMapOvr>
    <a:masterClrMapping/>
  </p:clrMapOvr>
  <p:transition spd="slow">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109</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資訊揭露</a:t>
            </a:r>
            <a:r>
              <a:rPr lang="en-US" altLang="zh-TW" sz="3600" b="1" dirty="0">
                <a:solidFill>
                  <a:schemeClr val="tx1">
                    <a:lumMod val="95000"/>
                    <a:lumOff val="5000"/>
                  </a:schemeClr>
                </a:solidFill>
                <a:latin typeface="+mj-ea"/>
                <a:ea typeface="+mj-ea"/>
              </a:rPr>
              <a:t>:</a:t>
            </a:r>
            <a:r>
              <a:rPr lang="zh-TW" altLang="en-US" sz="3600" b="1" dirty="0">
                <a:solidFill>
                  <a:schemeClr val="tx1">
                    <a:lumMod val="95000"/>
                    <a:lumOff val="5000"/>
                  </a:schemeClr>
                </a:solidFill>
                <a:latin typeface="+mj-ea"/>
                <a:ea typeface="+mj-ea"/>
              </a:rPr>
              <a:t>借券專區資訊</a:t>
            </a:r>
          </a:p>
        </p:txBody>
      </p:sp>
      <p:sp>
        <p:nvSpPr>
          <p:cNvPr id="7" name="文字方塊 5"/>
          <p:cNvSpPr txBox="1">
            <a:spLocks noChangeArrowheads="1"/>
          </p:cNvSpPr>
          <p:nvPr/>
        </p:nvSpPr>
        <p:spPr bwMode="auto">
          <a:xfrm>
            <a:off x="2135560" y="1052737"/>
            <a:ext cx="8352928" cy="701731"/>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3A447"/>
              </a:buClr>
              <a:defRPr/>
            </a:pPr>
            <a:r>
              <a:rPr kumimoji="1" lang="zh-TW" altLang="en-US"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查詢路徑：官網＞產品與服務＞有價證券借貸專區</a:t>
            </a:r>
            <a:endParaRPr kumimoji="1" lang="en-US" altLang="zh-TW"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endParaRPr>
          </a:p>
          <a:p>
            <a:pPr marL="800100" lvl="1" indent="-342900" eaLnBrk="0" fontAlgn="base" hangingPunct="0">
              <a:spcBef>
                <a:spcPct val="20000"/>
              </a:spcBef>
              <a:spcAft>
                <a:spcPct val="0"/>
              </a:spcAft>
              <a:buClr>
                <a:srgbClr val="F3A447"/>
              </a:buClr>
              <a:buBlip>
                <a:blip r:embed="rId3"/>
              </a:buBlip>
              <a:defRPr/>
            </a:pPr>
            <a:r>
              <a:rPr kumimoji="1" lang="zh-TW" altLang="en-US" b="1"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提供借券交易相關制度、規章、宣導、表單及統計等資訊</a:t>
            </a:r>
          </a:p>
        </p:txBody>
      </p:sp>
      <p:pic>
        <p:nvPicPr>
          <p:cNvPr id="2" name="圖片 1"/>
          <p:cNvPicPr>
            <a:picLocks noChangeAspect="1"/>
          </p:cNvPicPr>
          <p:nvPr/>
        </p:nvPicPr>
        <p:blipFill>
          <a:blip r:embed="rId4"/>
          <a:stretch>
            <a:fillRect/>
          </a:stretch>
        </p:blipFill>
        <p:spPr>
          <a:xfrm>
            <a:off x="1519602" y="1812387"/>
            <a:ext cx="8767398" cy="4754918"/>
          </a:xfrm>
          <a:prstGeom prst="rect">
            <a:avLst/>
          </a:prstGeom>
        </p:spPr>
      </p:pic>
      <p:sp>
        <p:nvSpPr>
          <p:cNvPr id="13" name="向右箭號 12"/>
          <p:cNvSpPr/>
          <p:nvPr/>
        </p:nvSpPr>
        <p:spPr bwMode="auto">
          <a:xfrm rot="1479593">
            <a:off x="5961220" y="1863394"/>
            <a:ext cx="357480" cy="516874"/>
          </a:xfrm>
          <a:prstGeom prst="rightArrow">
            <a:avLst/>
          </a:prstGeom>
          <a:solidFill>
            <a:srgbClr val="FFC000"/>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342900" indent="-342900" algn="ctr" fontAlgn="base">
              <a:spcBef>
                <a:spcPct val="20000"/>
              </a:spcBef>
              <a:spcAft>
                <a:spcPct val="0"/>
              </a:spcAft>
              <a:buClr>
                <a:srgbClr val="F3A447"/>
              </a:buClr>
              <a:defRPr/>
            </a:pPr>
            <a:r>
              <a:rPr kumimoji="1" lang="en-US" altLang="zh-TW" sz="1600" b="1" dirty="0">
                <a:ln w="18000">
                  <a:noFill/>
                  <a:prstDash val="solid"/>
                  <a:miter lim="800000"/>
                </a:ln>
                <a:solidFill>
                  <a:srgbClr val="00B0F0"/>
                </a:solidFill>
                <a:effectLst>
                  <a:outerShdw blurRad="25500" dist="23000" dir="7020000" algn="tl">
                    <a:srgbClr val="000000">
                      <a:alpha val="50000"/>
                    </a:srgbClr>
                  </a:outerShdw>
                </a:effectLst>
                <a:latin typeface="Rockwell Extra Bold" pitchFamily="18" charset="0"/>
                <a:ea typeface="標楷體" pitchFamily="65" charset="-120"/>
              </a:rPr>
              <a:t>1</a:t>
            </a:r>
            <a:endParaRPr kumimoji="1" lang="zh-TW" altLang="en-US" sz="1600" b="1" dirty="0">
              <a:ln w="18000">
                <a:noFill/>
                <a:prstDash val="solid"/>
                <a:miter lim="800000"/>
              </a:ln>
              <a:solidFill>
                <a:srgbClr val="00B0F0"/>
              </a:solidFill>
              <a:effectLst>
                <a:outerShdw blurRad="25500" dist="23000" dir="7020000" algn="tl">
                  <a:srgbClr val="000000">
                    <a:alpha val="50000"/>
                  </a:srgbClr>
                </a:outerShdw>
              </a:effectLst>
              <a:latin typeface="Rockwell Extra Bold" pitchFamily="18" charset="0"/>
              <a:ea typeface="標楷體" pitchFamily="65" charset="-120"/>
            </a:endParaRPr>
          </a:p>
        </p:txBody>
      </p:sp>
      <p:sp>
        <p:nvSpPr>
          <p:cNvPr id="14" name="向右箭號 13"/>
          <p:cNvSpPr/>
          <p:nvPr/>
        </p:nvSpPr>
        <p:spPr bwMode="auto">
          <a:xfrm rot="1479593">
            <a:off x="1611129" y="2757041"/>
            <a:ext cx="357480" cy="516874"/>
          </a:xfrm>
          <a:prstGeom prst="rightArrow">
            <a:avLst/>
          </a:prstGeom>
          <a:solidFill>
            <a:srgbClr val="FFC000"/>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342900" indent="-342900" algn="ctr" fontAlgn="base">
              <a:spcBef>
                <a:spcPct val="20000"/>
              </a:spcBef>
              <a:spcAft>
                <a:spcPct val="0"/>
              </a:spcAft>
              <a:buClr>
                <a:srgbClr val="F3A447"/>
              </a:buClr>
              <a:defRPr/>
            </a:pPr>
            <a:r>
              <a:rPr kumimoji="1" lang="en-US" altLang="zh-TW" sz="1600" b="1" dirty="0">
                <a:ln w="18000">
                  <a:noFill/>
                  <a:prstDash val="solid"/>
                  <a:miter lim="800000"/>
                </a:ln>
                <a:solidFill>
                  <a:srgbClr val="00B0F0"/>
                </a:solidFill>
                <a:effectLst>
                  <a:outerShdw blurRad="25500" dist="23000" dir="7020000" algn="tl">
                    <a:srgbClr val="000000">
                      <a:alpha val="50000"/>
                    </a:srgbClr>
                  </a:outerShdw>
                </a:effectLst>
                <a:latin typeface="Rockwell Extra Bold" pitchFamily="18" charset="0"/>
                <a:ea typeface="標楷體" pitchFamily="65" charset="-120"/>
              </a:rPr>
              <a:t>2</a:t>
            </a:r>
            <a:endParaRPr kumimoji="1" lang="zh-TW" altLang="en-US" sz="1600" b="1" dirty="0">
              <a:ln w="18000">
                <a:noFill/>
                <a:prstDash val="solid"/>
                <a:miter lim="800000"/>
              </a:ln>
              <a:solidFill>
                <a:srgbClr val="00B0F0"/>
              </a:solidFill>
              <a:effectLst>
                <a:outerShdw blurRad="25500" dist="23000" dir="7020000" algn="tl">
                  <a:srgbClr val="000000">
                    <a:alpha val="50000"/>
                  </a:srgbClr>
                </a:outerShdw>
              </a:effectLst>
              <a:latin typeface="Rockwell Extra Bold" pitchFamily="18" charset="0"/>
              <a:ea typeface="標楷體" pitchFamily="65" charset="-120"/>
            </a:endParaRPr>
          </a:p>
        </p:txBody>
      </p:sp>
      <p:sp>
        <p:nvSpPr>
          <p:cNvPr id="8" name="矩形 7"/>
          <p:cNvSpPr/>
          <p:nvPr/>
        </p:nvSpPr>
        <p:spPr>
          <a:xfrm>
            <a:off x="4034790" y="5372100"/>
            <a:ext cx="5817870" cy="113157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49208477"/>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圓角矩形 96"/>
          <p:cNvSpPr/>
          <p:nvPr/>
        </p:nvSpPr>
        <p:spPr>
          <a:xfrm>
            <a:off x="7084934" y="3317661"/>
            <a:ext cx="3217182" cy="369271"/>
          </a:xfrm>
          <a:prstGeom prst="roundRect">
            <a:avLst>
              <a:gd name="adj" fmla="val 10000"/>
            </a:avLst>
          </a:prstGeom>
          <a:solidFill>
            <a:srgbClr val="1594C6">
              <a:alpha val="20000"/>
            </a:srgb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641443"/>
              <a:satOff val="30624"/>
              <a:lumOff val="6637"/>
              <a:alphaOff val="0"/>
            </a:schemeClr>
          </a:fillRef>
          <a:effectRef idx="1">
            <a:schemeClr val="accent5">
              <a:hueOff val="-7641443"/>
              <a:satOff val="30624"/>
              <a:lumOff val="6637"/>
              <a:alphaOff val="0"/>
            </a:schemeClr>
          </a:effectRef>
          <a:fontRef idx="minor">
            <a:schemeClr val="dk1"/>
          </a:fontRef>
        </p:style>
        <p:txBody>
          <a:bodyPr/>
          <a:lstStyle/>
          <a:p>
            <a:endParaRPr lang="zh-TW" altLang="en-US"/>
          </a:p>
        </p:txBody>
      </p:sp>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11</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4000" b="1" dirty="0">
                <a:solidFill>
                  <a:schemeClr val="tx1">
                    <a:lumMod val="95000"/>
                    <a:lumOff val="5000"/>
                  </a:schemeClr>
                </a:solidFill>
                <a:latin typeface="+mj-ea"/>
                <a:ea typeface="+mj-ea"/>
              </a:rPr>
              <a:t>借 券 用 途</a:t>
            </a:r>
          </a:p>
        </p:txBody>
      </p:sp>
      <p:sp>
        <p:nvSpPr>
          <p:cNvPr id="29" name="Line 2"/>
          <p:cNvSpPr>
            <a:spLocks noChangeShapeType="1"/>
          </p:cNvSpPr>
          <p:nvPr/>
        </p:nvSpPr>
        <p:spPr bwMode="auto">
          <a:xfrm>
            <a:off x="3200400" y="6248400"/>
            <a:ext cx="0" cy="0"/>
          </a:xfrm>
          <a:prstGeom prst="line">
            <a:avLst/>
          </a:prstGeom>
          <a:noFill/>
          <a:ln w="9525">
            <a:solidFill>
              <a:schemeClr val="tx1"/>
            </a:solidFill>
            <a:round/>
            <a:headEnd/>
            <a:tailEnd/>
          </a:ln>
        </p:spPr>
        <p:txBody>
          <a:bodyPr/>
          <a:lstStyle/>
          <a:p>
            <a:endParaRPr lang="zh-TW" altLang="en-US"/>
          </a:p>
        </p:txBody>
      </p:sp>
      <p:grpSp>
        <p:nvGrpSpPr>
          <p:cNvPr id="25" name="群組 24"/>
          <p:cNvGrpSpPr/>
          <p:nvPr/>
        </p:nvGrpSpPr>
        <p:grpSpPr>
          <a:xfrm>
            <a:off x="1752615" y="960429"/>
            <a:ext cx="4021478" cy="5159598"/>
            <a:chOff x="4180" y="0"/>
            <a:chExt cx="4021478" cy="5159598"/>
          </a:xfrm>
        </p:grpSpPr>
        <p:sp>
          <p:nvSpPr>
            <p:cNvPr id="26" name="圓角矩形 25"/>
            <p:cNvSpPr/>
            <p:nvPr/>
          </p:nvSpPr>
          <p:spPr>
            <a:xfrm>
              <a:off x="4180" y="0"/>
              <a:ext cx="4021478" cy="5159598"/>
            </a:xfrm>
            <a:prstGeom prst="roundRect">
              <a:avLst>
                <a:gd name="adj" fmla="val 10000"/>
              </a:avLst>
            </a:prstGeom>
            <a:solidFill>
              <a:schemeClr val="accent5">
                <a:tint val="40000"/>
                <a:hueOff val="0"/>
                <a:satOff val="0"/>
                <a:lumOff val="0"/>
                <a:alpha val="5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27" name="圓角矩形 4"/>
            <p:cNvSpPr txBox="1"/>
            <p:nvPr/>
          </p:nvSpPr>
          <p:spPr>
            <a:xfrm>
              <a:off x="4180" y="0"/>
              <a:ext cx="4021478" cy="1547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借券客戶運用範圍</a:t>
              </a:r>
            </a:p>
          </p:txBody>
        </p:sp>
      </p:grpSp>
      <p:grpSp>
        <p:nvGrpSpPr>
          <p:cNvPr id="2" name="群組 1"/>
          <p:cNvGrpSpPr/>
          <p:nvPr/>
        </p:nvGrpSpPr>
        <p:grpSpPr>
          <a:xfrm>
            <a:off x="2154763" y="2203308"/>
            <a:ext cx="3217182" cy="3353235"/>
            <a:chOff x="4487409" y="2149398"/>
            <a:chExt cx="3217182" cy="3353235"/>
          </a:xfrm>
        </p:grpSpPr>
        <p:grpSp>
          <p:nvGrpSpPr>
            <p:cNvPr id="52" name="群組 51"/>
            <p:cNvGrpSpPr/>
            <p:nvPr/>
          </p:nvGrpSpPr>
          <p:grpSpPr>
            <a:xfrm>
              <a:off x="4487409" y="2149398"/>
              <a:ext cx="3217182" cy="495364"/>
              <a:chOff x="648067" y="1415182"/>
              <a:chExt cx="3217182" cy="495364"/>
            </a:xfrm>
            <a:scene3d>
              <a:camera prst="orthographicFront"/>
              <a:lightRig rig="flat" dir="t"/>
            </a:scene3d>
          </p:grpSpPr>
          <p:sp>
            <p:nvSpPr>
              <p:cNvPr id="68" name="圓角矩形 67"/>
              <p:cNvSpPr/>
              <p:nvPr/>
            </p:nvSpPr>
            <p:spPr>
              <a:xfrm>
                <a:off x="648067" y="1415182"/>
                <a:ext cx="3217182" cy="495364"/>
              </a:xfrm>
              <a:prstGeom prst="roundRect">
                <a:avLst>
                  <a:gd name="adj" fmla="val 10000"/>
                </a:avLst>
              </a:prstGeom>
              <a:solidFill>
                <a:schemeClr val="accent5">
                  <a:lumMod val="50000"/>
                  <a:alpha val="50000"/>
                </a:schemeClr>
              </a:solidFill>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zh-TW" altLang="en-US"/>
              </a:p>
            </p:txBody>
          </p:sp>
          <p:sp>
            <p:nvSpPr>
              <p:cNvPr id="69" name="圓角矩形 4"/>
              <p:cNvSpPr txBox="1"/>
              <p:nvPr/>
            </p:nvSpPr>
            <p:spPr>
              <a:xfrm>
                <a:off x="662576" y="1429691"/>
                <a:ext cx="3188164" cy="466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itchFamily="34" charset="-120"/>
                    <a:ea typeface="微軟正黑體" pitchFamily="34" charset="-120"/>
                  </a:rPr>
                  <a:t>委託證券商賣出</a:t>
                </a:r>
              </a:p>
            </p:txBody>
          </p:sp>
        </p:grpSp>
        <p:grpSp>
          <p:nvGrpSpPr>
            <p:cNvPr id="53" name="群組 52"/>
            <p:cNvGrpSpPr/>
            <p:nvPr/>
          </p:nvGrpSpPr>
          <p:grpSpPr>
            <a:xfrm>
              <a:off x="4487409" y="2720972"/>
              <a:ext cx="3217182" cy="495364"/>
              <a:chOff x="648067" y="1986756"/>
              <a:chExt cx="3217182" cy="495364"/>
            </a:xfrm>
            <a:scene3d>
              <a:camera prst="orthographicFront"/>
              <a:lightRig rig="flat" dir="t"/>
            </a:scene3d>
          </p:grpSpPr>
          <p:sp>
            <p:nvSpPr>
              <p:cNvPr id="66" name="圓角矩形 65"/>
              <p:cNvSpPr/>
              <p:nvPr/>
            </p:nvSpPr>
            <p:spPr>
              <a:xfrm>
                <a:off x="648067" y="1986756"/>
                <a:ext cx="3217182" cy="49536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764144"/>
                  <a:satOff val="3062"/>
                  <a:lumOff val="664"/>
                  <a:alphaOff val="0"/>
                </a:schemeClr>
              </a:fillRef>
              <a:effectRef idx="1">
                <a:schemeClr val="accent5">
                  <a:hueOff val="-764144"/>
                  <a:satOff val="3062"/>
                  <a:lumOff val="664"/>
                  <a:alphaOff val="0"/>
                </a:schemeClr>
              </a:effectRef>
              <a:fontRef idx="minor">
                <a:schemeClr val="dk1"/>
              </a:fontRef>
            </p:style>
            <p:txBody>
              <a:bodyPr/>
              <a:lstStyle/>
              <a:p>
                <a:endParaRPr lang="zh-TW" altLang="en-US"/>
              </a:p>
            </p:txBody>
          </p:sp>
          <p:sp>
            <p:nvSpPr>
              <p:cNvPr id="67" name="圓角矩形 6"/>
              <p:cNvSpPr txBox="1"/>
              <p:nvPr/>
            </p:nvSpPr>
            <p:spPr>
              <a:xfrm>
                <a:off x="662576" y="2001265"/>
                <a:ext cx="3188164" cy="466346"/>
              </a:xfrm>
              <a:prstGeom prst="rect">
                <a:avLst/>
              </a:prstGeom>
              <a:solidFill>
                <a:schemeClr val="accent6">
                  <a:lumMod val="50000"/>
                  <a:alpha val="15000"/>
                </a:schemeClr>
              </a:solidFill>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itchFamily="34" charset="-120"/>
                    <a:ea typeface="微軟正黑體" pitchFamily="34" charset="-120"/>
                  </a:rPr>
                  <a:t>還券或返還權益補償</a:t>
                </a:r>
              </a:p>
            </p:txBody>
          </p:sp>
        </p:grpSp>
        <p:grpSp>
          <p:nvGrpSpPr>
            <p:cNvPr id="54" name="群組 53"/>
            <p:cNvGrpSpPr/>
            <p:nvPr/>
          </p:nvGrpSpPr>
          <p:grpSpPr>
            <a:xfrm>
              <a:off x="4487409" y="3292546"/>
              <a:ext cx="3217182" cy="495364"/>
              <a:chOff x="648067" y="2558330"/>
              <a:chExt cx="3217182" cy="495364"/>
            </a:xfrm>
            <a:scene3d>
              <a:camera prst="orthographicFront"/>
              <a:lightRig rig="flat" dir="t"/>
            </a:scene3d>
          </p:grpSpPr>
          <p:sp>
            <p:nvSpPr>
              <p:cNvPr id="64" name="圓角矩形 63"/>
              <p:cNvSpPr/>
              <p:nvPr/>
            </p:nvSpPr>
            <p:spPr>
              <a:xfrm>
                <a:off x="648067" y="2558330"/>
                <a:ext cx="3217182" cy="49536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1528289"/>
                  <a:satOff val="6125"/>
                  <a:lumOff val="1327"/>
                  <a:alphaOff val="0"/>
                </a:schemeClr>
              </a:fillRef>
              <a:effectRef idx="1">
                <a:schemeClr val="accent5">
                  <a:hueOff val="-1528289"/>
                  <a:satOff val="6125"/>
                  <a:lumOff val="1327"/>
                  <a:alphaOff val="0"/>
                </a:schemeClr>
              </a:effectRef>
              <a:fontRef idx="minor">
                <a:schemeClr val="dk1"/>
              </a:fontRef>
            </p:style>
            <p:txBody>
              <a:bodyPr/>
              <a:lstStyle/>
              <a:p>
                <a:endParaRPr lang="zh-TW" altLang="en-US"/>
              </a:p>
            </p:txBody>
          </p:sp>
          <p:sp>
            <p:nvSpPr>
              <p:cNvPr id="65" name="圓角矩形 8"/>
              <p:cNvSpPr txBox="1"/>
              <p:nvPr/>
            </p:nvSpPr>
            <p:spPr>
              <a:xfrm>
                <a:off x="662576" y="2572839"/>
                <a:ext cx="3188164" cy="466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itchFamily="34" charset="-120"/>
                    <a:ea typeface="微軟正黑體" pitchFamily="34" charset="-120"/>
                  </a:rPr>
                  <a:t>股權金融商品履約</a:t>
                </a:r>
              </a:p>
            </p:txBody>
          </p:sp>
        </p:grpSp>
        <p:grpSp>
          <p:nvGrpSpPr>
            <p:cNvPr id="55" name="群組 54"/>
            <p:cNvGrpSpPr/>
            <p:nvPr/>
          </p:nvGrpSpPr>
          <p:grpSpPr>
            <a:xfrm>
              <a:off x="4487409" y="3864120"/>
              <a:ext cx="3217182" cy="495364"/>
              <a:chOff x="648067" y="3129904"/>
              <a:chExt cx="3217182" cy="495364"/>
            </a:xfrm>
            <a:scene3d>
              <a:camera prst="orthographicFront"/>
              <a:lightRig rig="flat" dir="t"/>
            </a:scene3d>
          </p:grpSpPr>
          <p:sp>
            <p:nvSpPr>
              <p:cNvPr id="62" name="圓角矩形 61"/>
              <p:cNvSpPr/>
              <p:nvPr/>
            </p:nvSpPr>
            <p:spPr>
              <a:xfrm>
                <a:off x="648067" y="3129904"/>
                <a:ext cx="3217182" cy="49536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2292433"/>
                  <a:satOff val="9187"/>
                  <a:lumOff val="1991"/>
                  <a:alphaOff val="0"/>
                </a:schemeClr>
              </a:fillRef>
              <a:effectRef idx="1">
                <a:schemeClr val="accent5">
                  <a:hueOff val="-2292433"/>
                  <a:satOff val="9187"/>
                  <a:lumOff val="1991"/>
                  <a:alphaOff val="0"/>
                </a:schemeClr>
              </a:effectRef>
              <a:fontRef idx="minor">
                <a:schemeClr val="dk1"/>
              </a:fontRef>
            </p:style>
            <p:txBody>
              <a:bodyPr/>
              <a:lstStyle/>
              <a:p>
                <a:endParaRPr lang="zh-TW" altLang="en-US"/>
              </a:p>
            </p:txBody>
          </p:sp>
          <p:sp>
            <p:nvSpPr>
              <p:cNvPr id="63" name="圓角矩形 10"/>
              <p:cNvSpPr txBox="1"/>
              <p:nvPr/>
            </p:nvSpPr>
            <p:spPr>
              <a:xfrm>
                <a:off x="662576" y="3144413"/>
                <a:ext cx="3188164" cy="466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altLang="zh-TW" sz="1600" b="1" kern="1200" dirty="0">
                    <a:latin typeface="微軟正黑體" pitchFamily="34" charset="-120"/>
                    <a:ea typeface="微軟正黑體" pitchFamily="34" charset="-120"/>
                  </a:rPr>
                  <a:t>ETF</a:t>
                </a:r>
                <a:r>
                  <a:rPr lang="zh-TW" altLang="en-US" sz="1600" b="1" kern="1200" dirty="0">
                    <a:latin typeface="微軟正黑體" pitchFamily="34" charset="-120"/>
                    <a:ea typeface="微軟正黑體" pitchFamily="34" charset="-120"/>
                  </a:rPr>
                  <a:t>實物申贖</a:t>
                </a:r>
              </a:p>
            </p:txBody>
          </p:sp>
        </p:grpSp>
        <p:grpSp>
          <p:nvGrpSpPr>
            <p:cNvPr id="56" name="群組 55"/>
            <p:cNvGrpSpPr/>
            <p:nvPr/>
          </p:nvGrpSpPr>
          <p:grpSpPr>
            <a:xfrm>
              <a:off x="4487409" y="4435694"/>
              <a:ext cx="3217182" cy="495364"/>
              <a:chOff x="648067" y="3701478"/>
              <a:chExt cx="3217182" cy="495364"/>
            </a:xfrm>
            <a:scene3d>
              <a:camera prst="orthographicFront"/>
              <a:lightRig rig="flat" dir="t"/>
            </a:scene3d>
          </p:grpSpPr>
          <p:sp>
            <p:nvSpPr>
              <p:cNvPr id="60" name="圓角矩形 59"/>
              <p:cNvSpPr/>
              <p:nvPr/>
            </p:nvSpPr>
            <p:spPr>
              <a:xfrm>
                <a:off x="648067" y="3701478"/>
                <a:ext cx="3217182" cy="49536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3056578"/>
                  <a:satOff val="12250"/>
                  <a:lumOff val="2655"/>
                  <a:alphaOff val="0"/>
                </a:schemeClr>
              </a:fillRef>
              <a:effectRef idx="1">
                <a:schemeClr val="accent5">
                  <a:hueOff val="-3056578"/>
                  <a:satOff val="12250"/>
                  <a:lumOff val="2655"/>
                  <a:alphaOff val="0"/>
                </a:schemeClr>
              </a:effectRef>
              <a:fontRef idx="minor">
                <a:schemeClr val="dk1"/>
              </a:fontRef>
            </p:style>
            <p:txBody>
              <a:bodyPr/>
              <a:lstStyle/>
              <a:p>
                <a:endParaRPr lang="zh-TW" altLang="en-US"/>
              </a:p>
            </p:txBody>
          </p:sp>
          <p:sp>
            <p:nvSpPr>
              <p:cNvPr id="61" name="圓角矩形 12"/>
              <p:cNvSpPr txBox="1"/>
              <p:nvPr/>
            </p:nvSpPr>
            <p:spPr>
              <a:xfrm>
                <a:off x="662576" y="3715987"/>
                <a:ext cx="3188164" cy="466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FF0000"/>
                    </a:solidFill>
                    <a:latin typeface="微軟正黑體" pitchFamily="34" charset="-120"/>
                    <a:ea typeface="微軟正黑體" pitchFamily="34" charset="-120"/>
                  </a:rPr>
                  <a:t>彌補當日沖銷交易短差</a:t>
                </a:r>
              </a:p>
            </p:txBody>
          </p:sp>
        </p:grpSp>
        <p:grpSp>
          <p:nvGrpSpPr>
            <p:cNvPr id="57" name="群組 56"/>
            <p:cNvGrpSpPr/>
            <p:nvPr/>
          </p:nvGrpSpPr>
          <p:grpSpPr>
            <a:xfrm>
              <a:off x="4487409" y="5007269"/>
              <a:ext cx="3217182" cy="495364"/>
              <a:chOff x="648067" y="4273053"/>
              <a:chExt cx="3217182" cy="495364"/>
            </a:xfrm>
            <a:scene3d>
              <a:camera prst="orthographicFront"/>
              <a:lightRig rig="flat" dir="t"/>
            </a:scene3d>
          </p:grpSpPr>
          <p:sp>
            <p:nvSpPr>
              <p:cNvPr id="58" name="圓角矩形 57"/>
              <p:cNvSpPr/>
              <p:nvPr/>
            </p:nvSpPr>
            <p:spPr>
              <a:xfrm>
                <a:off x="648067" y="4273053"/>
                <a:ext cx="3217182" cy="49536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3820722"/>
                  <a:satOff val="15312"/>
                  <a:lumOff val="3318"/>
                  <a:alphaOff val="0"/>
                </a:schemeClr>
              </a:fillRef>
              <a:effectRef idx="1">
                <a:schemeClr val="accent5">
                  <a:hueOff val="-3820722"/>
                  <a:satOff val="15312"/>
                  <a:lumOff val="3318"/>
                  <a:alphaOff val="0"/>
                </a:schemeClr>
              </a:effectRef>
              <a:fontRef idx="minor">
                <a:schemeClr val="dk1"/>
              </a:fontRef>
            </p:style>
            <p:txBody>
              <a:bodyPr/>
              <a:lstStyle/>
              <a:p>
                <a:endParaRPr lang="zh-TW" altLang="en-US"/>
              </a:p>
            </p:txBody>
          </p:sp>
          <p:sp>
            <p:nvSpPr>
              <p:cNvPr id="59" name="圓角矩形 14"/>
              <p:cNvSpPr txBox="1"/>
              <p:nvPr/>
            </p:nvSpPr>
            <p:spPr>
              <a:xfrm>
                <a:off x="662576" y="4287562"/>
                <a:ext cx="3188164" cy="46634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itchFamily="34" charset="-120"/>
                    <a:ea typeface="微軟正黑體" pitchFamily="34" charset="-120"/>
                  </a:rPr>
                  <a:t>融券賣出現券償還</a:t>
                </a:r>
              </a:p>
            </p:txBody>
          </p:sp>
        </p:grpSp>
      </p:grpSp>
      <p:grpSp>
        <p:nvGrpSpPr>
          <p:cNvPr id="70" name="群組 69"/>
          <p:cNvGrpSpPr/>
          <p:nvPr/>
        </p:nvGrpSpPr>
        <p:grpSpPr>
          <a:xfrm>
            <a:off x="6642476" y="931268"/>
            <a:ext cx="4021478" cy="5159598"/>
            <a:chOff x="4327269" y="0"/>
            <a:chExt cx="4021478" cy="5159598"/>
          </a:xfrm>
        </p:grpSpPr>
        <p:sp>
          <p:nvSpPr>
            <p:cNvPr id="95" name="圓角矩形 94"/>
            <p:cNvSpPr/>
            <p:nvPr/>
          </p:nvSpPr>
          <p:spPr>
            <a:xfrm>
              <a:off x="4327269" y="0"/>
              <a:ext cx="4021478" cy="5159598"/>
            </a:xfrm>
            <a:prstGeom prst="roundRect">
              <a:avLst>
                <a:gd name="adj" fmla="val 10000"/>
              </a:avLst>
            </a:prstGeom>
            <a:solidFill>
              <a:schemeClr val="accent5">
                <a:tint val="40000"/>
                <a:hueOff val="0"/>
                <a:satOff val="0"/>
                <a:lumOff val="0"/>
                <a:alpha val="50000"/>
              </a:schemeClr>
            </a:solidFill>
          </p:spPr>
          <p:style>
            <a:lnRef idx="0">
              <a:schemeClr val="dk1">
                <a:hueOff val="0"/>
                <a:satOff val="0"/>
                <a:lumOff val="0"/>
                <a:alphaOff val="0"/>
              </a:schemeClr>
            </a:lnRef>
            <a:fillRef idx="1">
              <a:schemeClr val="accent5">
                <a:tint val="40000"/>
                <a:hueOff val="0"/>
                <a:satOff val="0"/>
                <a:lumOff val="0"/>
                <a:alphaOff val="0"/>
              </a:schemeClr>
            </a:fillRef>
            <a:effectRef idx="1">
              <a:schemeClr val="accent5">
                <a:tint val="40000"/>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96" name="圓角矩形 4"/>
            <p:cNvSpPr txBox="1"/>
            <p:nvPr/>
          </p:nvSpPr>
          <p:spPr>
            <a:xfrm>
              <a:off x="4327269" y="0"/>
              <a:ext cx="4021478" cy="1547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自辦證券商運用範圍</a:t>
              </a:r>
            </a:p>
          </p:txBody>
        </p:sp>
      </p:grpSp>
      <p:grpSp>
        <p:nvGrpSpPr>
          <p:cNvPr id="7" name="群組 6"/>
          <p:cNvGrpSpPr/>
          <p:nvPr/>
        </p:nvGrpSpPr>
        <p:grpSpPr>
          <a:xfrm>
            <a:off x="7084934" y="2044578"/>
            <a:ext cx="3217184" cy="3594483"/>
            <a:chOff x="7858497" y="2138662"/>
            <a:chExt cx="3217184" cy="3594483"/>
          </a:xfrm>
        </p:grpSpPr>
        <p:grpSp>
          <p:nvGrpSpPr>
            <p:cNvPr id="75" name="群組 74"/>
            <p:cNvGrpSpPr/>
            <p:nvPr/>
          </p:nvGrpSpPr>
          <p:grpSpPr>
            <a:xfrm>
              <a:off x="7858497" y="3842992"/>
              <a:ext cx="3217182" cy="369271"/>
              <a:chOff x="4729417" y="3253154"/>
              <a:chExt cx="3217182" cy="369271"/>
            </a:xfrm>
            <a:scene3d>
              <a:camera prst="orthographicFront"/>
              <a:lightRig rig="flat" dir="t"/>
            </a:scene3d>
          </p:grpSpPr>
          <p:sp>
            <p:nvSpPr>
              <p:cNvPr id="85" name="圓角矩形 84"/>
              <p:cNvSpPr/>
              <p:nvPr/>
            </p:nvSpPr>
            <p:spPr>
              <a:xfrm>
                <a:off x="4729417" y="3253154"/>
                <a:ext cx="3217182" cy="369271"/>
              </a:xfrm>
              <a:prstGeom prst="roundRect">
                <a:avLst>
                  <a:gd name="adj" fmla="val 10000"/>
                </a:avLst>
              </a:prstGeom>
              <a:solidFill>
                <a:srgbClr val="1594C6">
                  <a:alpha val="20000"/>
                </a:srgbClr>
              </a:solidFill>
              <a:sp3d prstMaterial="dkEdge">
                <a:bevelT w="8200" h="38100"/>
              </a:sp3d>
            </p:spPr>
            <p:style>
              <a:lnRef idx="0">
                <a:schemeClr val="lt1">
                  <a:hueOff val="0"/>
                  <a:satOff val="0"/>
                  <a:lumOff val="0"/>
                  <a:alphaOff val="0"/>
                </a:schemeClr>
              </a:lnRef>
              <a:fillRef idx="2">
                <a:schemeClr val="accent5">
                  <a:hueOff val="-7641443"/>
                  <a:satOff val="30624"/>
                  <a:lumOff val="6637"/>
                  <a:alphaOff val="0"/>
                </a:schemeClr>
              </a:fillRef>
              <a:effectRef idx="1">
                <a:schemeClr val="accent5">
                  <a:hueOff val="-7641443"/>
                  <a:satOff val="30624"/>
                  <a:lumOff val="6637"/>
                  <a:alphaOff val="0"/>
                </a:schemeClr>
              </a:effectRef>
              <a:fontRef idx="minor">
                <a:schemeClr val="dk1"/>
              </a:fontRef>
            </p:style>
            <p:txBody>
              <a:bodyPr/>
              <a:lstStyle/>
              <a:p>
                <a:endParaRPr lang="zh-TW" altLang="en-US"/>
              </a:p>
            </p:txBody>
          </p:sp>
          <p:sp>
            <p:nvSpPr>
              <p:cNvPr id="86" name="圓角矩形 14"/>
              <p:cNvSpPr txBox="1"/>
              <p:nvPr/>
            </p:nvSpPr>
            <p:spPr>
              <a:xfrm>
                <a:off x="4941000" y="3264731"/>
                <a:ext cx="2868018" cy="3476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itchFamily="34" charset="-120"/>
                    <a:ea typeface="微軟正黑體" pitchFamily="34" charset="-120"/>
                  </a:rPr>
                  <a:t>履行證券交易市場交割義務</a:t>
                </a:r>
              </a:p>
            </p:txBody>
          </p:sp>
        </p:grpSp>
        <p:grpSp>
          <p:nvGrpSpPr>
            <p:cNvPr id="71" name="群組 70"/>
            <p:cNvGrpSpPr/>
            <p:nvPr/>
          </p:nvGrpSpPr>
          <p:grpSpPr>
            <a:xfrm>
              <a:off x="7858497" y="2138662"/>
              <a:ext cx="3217182" cy="369271"/>
              <a:chOff x="4729417" y="1548824"/>
              <a:chExt cx="3217182" cy="369271"/>
            </a:xfrm>
            <a:scene3d>
              <a:camera prst="orthographicFront"/>
              <a:lightRig rig="flat" dir="t"/>
            </a:scene3d>
          </p:grpSpPr>
          <p:sp>
            <p:nvSpPr>
              <p:cNvPr id="93" name="圓角矩形 92"/>
              <p:cNvSpPr/>
              <p:nvPr/>
            </p:nvSpPr>
            <p:spPr>
              <a:xfrm>
                <a:off x="4729417" y="1548824"/>
                <a:ext cx="3217182" cy="36927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4584866"/>
                  <a:satOff val="18374"/>
                  <a:lumOff val="3982"/>
                  <a:alphaOff val="0"/>
                </a:schemeClr>
              </a:fillRef>
              <a:effectRef idx="1">
                <a:schemeClr val="accent5">
                  <a:hueOff val="-4584866"/>
                  <a:satOff val="18374"/>
                  <a:lumOff val="3982"/>
                  <a:alphaOff val="0"/>
                </a:schemeClr>
              </a:effectRef>
              <a:fontRef idx="minor">
                <a:schemeClr val="dk1"/>
              </a:fontRef>
            </p:style>
            <p:txBody>
              <a:bodyPr/>
              <a:lstStyle/>
              <a:p>
                <a:endParaRPr lang="zh-TW" altLang="en-US"/>
              </a:p>
            </p:txBody>
          </p:sp>
          <p:sp>
            <p:nvSpPr>
              <p:cNvPr id="94" name="圓角矩形 6"/>
              <p:cNvSpPr txBox="1"/>
              <p:nvPr/>
            </p:nvSpPr>
            <p:spPr>
              <a:xfrm>
                <a:off x="4740233" y="1559640"/>
                <a:ext cx="3195550" cy="347639"/>
              </a:xfrm>
              <a:prstGeom prst="rect">
                <a:avLst/>
              </a:prstGeom>
              <a:solidFill>
                <a:srgbClr val="006666">
                  <a:alpha val="30000"/>
                </a:srgbClr>
              </a:solidFill>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itchFamily="34" charset="-120"/>
                    <a:ea typeface="微軟正黑體" pitchFamily="34" charset="-120"/>
                  </a:rPr>
                  <a:t>還券或返還權益補償</a:t>
                </a:r>
              </a:p>
            </p:txBody>
          </p:sp>
        </p:grpSp>
        <p:grpSp>
          <p:nvGrpSpPr>
            <p:cNvPr id="72" name="群組 71"/>
            <p:cNvGrpSpPr/>
            <p:nvPr/>
          </p:nvGrpSpPr>
          <p:grpSpPr>
            <a:xfrm>
              <a:off x="7858497" y="2564744"/>
              <a:ext cx="3217182" cy="369271"/>
              <a:chOff x="4729417" y="1974906"/>
              <a:chExt cx="3217182" cy="369271"/>
            </a:xfrm>
            <a:scene3d>
              <a:camera prst="orthographicFront"/>
              <a:lightRig rig="flat" dir="t"/>
            </a:scene3d>
          </p:grpSpPr>
          <p:sp>
            <p:nvSpPr>
              <p:cNvPr id="91" name="圓角矩形 90"/>
              <p:cNvSpPr/>
              <p:nvPr/>
            </p:nvSpPr>
            <p:spPr>
              <a:xfrm>
                <a:off x="4729417" y="1974906"/>
                <a:ext cx="3217182" cy="36927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5349011"/>
                  <a:satOff val="21437"/>
                  <a:lumOff val="4646"/>
                  <a:alphaOff val="0"/>
                </a:schemeClr>
              </a:fillRef>
              <a:effectRef idx="1">
                <a:schemeClr val="accent5">
                  <a:hueOff val="-5349011"/>
                  <a:satOff val="21437"/>
                  <a:lumOff val="4646"/>
                  <a:alphaOff val="0"/>
                </a:schemeClr>
              </a:effectRef>
              <a:fontRef idx="minor">
                <a:schemeClr val="dk1"/>
              </a:fontRef>
            </p:style>
            <p:txBody>
              <a:bodyPr/>
              <a:lstStyle/>
              <a:p>
                <a:endParaRPr lang="zh-TW" altLang="en-US"/>
              </a:p>
            </p:txBody>
          </p:sp>
          <p:sp>
            <p:nvSpPr>
              <p:cNvPr id="92" name="圓角矩形 8"/>
              <p:cNvSpPr txBox="1"/>
              <p:nvPr/>
            </p:nvSpPr>
            <p:spPr>
              <a:xfrm>
                <a:off x="4740233" y="1985722"/>
                <a:ext cx="3195550" cy="347639"/>
              </a:xfrm>
              <a:prstGeom prst="rect">
                <a:avLst/>
              </a:prstGeom>
              <a:solidFill>
                <a:srgbClr val="006666">
                  <a:alpha val="25000"/>
                </a:srgbClr>
              </a:solidFill>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defPPr>
                  <a:defRPr lang="en-TW"/>
                </a:defPPr>
                <a:lvl1pPr lvl="0" algn="ctr" defTabSz="711200">
                  <a:lnSpc>
                    <a:spcPct val="90000"/>
                  </a:lnSpc>
                  <a:spcBef>
                    <a:spcPct val="0"/>
                  </a:spcBef>
                  <a:spcAft>
                    <a:spcPct val="35000"/>
                  </a:spcAft>
                  <a:defRPr sz="1600" b="1">
                    <a:latin typeface="微軟正黑體" pitchFamily="34" charset="-120"/>
                    <a:ea typeface="微軟正黑體" pitchFamily="34" charset="-120"/>
                  </a:defRPr>
                </a:lvl1pPr>
              </a:lstStyle>
              <a:p>
                <a:r>
                  <a:rPr lang="zh-TW" altLang="en-US" dirty="0"/>
                  <a:t>辦理融資融券業務之券源</a:t>
                </a:r>
              </a:p>
            </p:txBody>
          </p:sp>
        </p:grpSp>
        <p:grpSp>
          <p:nvGrpSpPr>
            <p:cNvPr id="73" name="群組 72"/>
            <p:cNvGrpSpPr/>
            <p:nvPr/>
          </p:nvGrpSpPr>
          <p:grpSpPr>
            <a:xfrm>
              <a:off x="7858497" y="2990827"/>
              <a:ext cx="3217182" cy="369271"/>
              <a:chOff x="4729417" y="2400989"/>
              <a:chExt cx="3217182" cy="369271"/>
            </a:xfrm>
            <a:scene3d>
              <a:camera prst="orthographicFront"/>
              <a:lightRig rig="flat" dir="t"/>
            </a:scene3d>
          </p:grpSpPr>
          <p:sp>
            <p:nvSpPr>
              <p:cNvPr id="89" name="圓角矩形 88"/>
              <p:cNvSpPr/>
              <p:nvPr/>
            </p:nvSpPr>
            <p:spPr>
              <a:xfrm>
                <a:off x="4729417" y="2400989"/>
                <a:ext cx="3217182" cy="36927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6113155"/>
                  <a:satOff val="24499"/>
                  <a:lumOff val="5310"/>
                  <a:alphaOff val="0"/>
                </a:schemeClr>
              </a:fillRef>
              <a:effectRef idx="1">
                <a:schemeClr val="accent5">
                  <a:hueOff val="-6113155"/>
                  <a:satOff val="24499"/>
                  <a:lumOff val="5310"/>
                  <a:alphaOff val="0"/>
                </a:schemeClr>
              </a:effectRef>
              <a:fontRef idx="minor">
                <a:schemeClr val="dk1"/>
              </a:fontRef>
            </p:style>
            <p:txBody>
              <a:bodyPr/>
              <a:lstStyle/>
              <a:p>
                <a:endParaRPr lang="zh-TW" altLang="en-US"/>
              </a:p>
            </p:txBody>
          </p:sp>
          <p:sp>
            <p:nvSpPr>
              <p:cNvPr id="90" name="圓角矩形 10"/>
              <p:cNvSpPr txBox="1"/>
              <p:nvPr/>
            </p:nvSpPr>
            <p:spPr>
              <a:xfrm>
                <a:off x="4740233" y="2411805"/>
                <a:ext cx="3195550" cy="347639"/>
              </a:xfrm>
              <a:prstGeom prst="rect">
                <a:avLst/>
              </a:prstGeom>
              <a:solidFill>
                <a:srgbClr val="0066A0">
                  <a:alpha val="20000"/>
                </a:srgbClr>
              </a:solidFill>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defPPr>
                  <a:defRPr lang="en-TW"/>
                </a:defPPr>
                <a:lvl1pPr lvl="0" algn="ctr" defTabSz="711200">
                  <a:lnSpc>
                    <a:spcPct val="90000"/>
                  </a:lnSpc>
                  <a:spcBef>
                    <a:spcPct val="0"/>
                  </a:spcBef>
                  <a:spcAft>
                    <a:spcPct val="35000"/>
                  </a:spcAft>
                  <a:defRPr sz="1600" b="1">
                    <a:latin typeface="微軟正黑體" pitchFamily="34" charset="-120"/>
                    <a:ea typeface="微軟正黑體" pitchFamily="34" charset="-120"/>
                  </a:defRPr>
                </a:lvl1pPr>
              </a:lstStyle>
              <a:p>
                <a:r>
                  <a:rPr lang="zh-TW" altLang="en-US" dirty="0"/>
                  <a:t>返還客戶融資融券擔保品</a:t>
                </a:r>
              </a:p>
            </p:txBody>
          </p:sp>
        </p:grpSp>
        <p:sp>
          <p:nvSpPr>
            <p:cNvPr id="88" name="圓角矩形 12"/>
            <p:cNvSpPr txBox="1"/>
            <p:nvPr/>
          </p:nvSpPr>
          <p:spPr>
            <a:xfrm>
              <a:off x="7858497" y="3447567"/>
              <a:ext cx="3195550" cy="347639"/>
            </a:xfrm>
            <a:prstGeom prst="rect">
              <a:avLst/>
            </a:prstGeom>
            <a:solidFill>
              <a:srgbClr val="189BCC">
                <a:alpha val="21000"/>
              </a:srgb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641443"/>
                <a:satOff val="30624"/>
                <a:lumOff val="6637"/>
                <a:alphaOff val="0"/>
              </a:schemeClr>
            </a:fillRef>
            <a:effectRef idx="1">
              <a:schemeClr val="accent5">
                <a:hueOff val="-7641443"/>
                <a:satOff val="30624"/>
                <a:lumOff val="6637"/>
                <a:alphaOff val="0"/>
              </a:schemeClr>
            </a:effectRef>
            <a:fontRef idx="minor">
              <a:schemeClr val="dk1"/>
            </a:fontRef>
          </p:style>
          <p:txBody>
            <a:bodyPr spcFirstLastPara="0" vert="horz" wrap="square" lIns="40640" tIns="30480" rIns="40640" bIns="30480" numCol="1" spcCol="1270" anchor="ctr" anchorCtr="0">
              <a:noAutofit/>
            </a:bodyPr>
            <a:lstStyle>
              <a:defPPr>
                <a:defRPr lang="en-TW"/>
              </a:defPPr>
              <a:lvl1pPr lvl="0" algn="ctr" defTabSz="711200">
                <a:lnSpc>
                  <a:spcPct val="90000"/>
                </a:lnSpc>
                <a:spcBef>
                  <a:spcPct val="0"/>
                </a:spcBef>
                <a:spcAft>
                  <a:spcPct val="35000"/>
                </a:spcAft>
                <a:defRPr sz="1600" b="1">
                  <a:latin typeface="微軟正黑體" pitchFamily="34" charset="-120"/>
                  <a:ea typeface="微軟正黑體" pitchFamily="34" charset="-120"/>
                </a:defRPr>
              </a:lvl1pPr>
            </a:lstStyle>
            <a:p>
              <a:r>
                <a:rPr lang="zh-TW" altLang="en-US" dirty="0"/>
                <a:t>彌補融券、</a:t>
              </a:r>
              <a:r>
                <a:rPr lang="zh-TW" altLang="en-US" dirty="0">
                  <a:solidFill>
                    <a:srgbClr val="FF0000"/>
                  </a:solidFill>
                </a:rPr>
                <a:t>當日沖銷短差</a:t>
              </a:r>
            </a:p>
          </p:txBody>
        </p:sp>
        <p:grpSp>
          <p:nvGrpSpPr>
            <p:cNvPr id="76" name="群組 75"/>
            <p:cNvGrpSpPr/>
            <p:nvPr/>
          </p:nvGrpSpPr>
          <p:grpSpPr>
            <a:xfrm>
              <a:off x="7858498" y="4268739"/>
              <a:ext cx="3217182" cy="699654"/>
              <a:chOff x="4729418" y="3678901"/>
              <a:chExt cx="3091637" cy="699654"/>
            </a:xfrm>
            <a:scene3d>
              <a:camera prst="orthographicFront"/>
              <a:lightRig rig="flat" dir="t"/>
            </a:scene3d>
          </p:grpSpPr>
          <p:sp>
            <p:nvSpPr>
              <p:cNvPr id="83" name="圓角矩形 82"/>
              <p:cNvSpPr/>
              <p:nvPr/>
            </p:nvSpPr>
            <p:spPr>
              <a:xfrm>
                <a:off x="4729418" y="3679236"/>
                <a:ext cx="3091637" cy="586434"/>
              </a:xfrm>
              <a:prstGeom prst="roundRect">
                <a:avLst>
                  <a:gd name="adj" fmla="val 10000"/>
                </a:avLst>
              </a:prstGeom>
              <a:solidFill>
                <a:srgbClr val="1594C6">
                  <a:alpha val="20000"/>
                </a:srgbClr>
              </a:solidFill>
              <a:sp3d prstMaterial="dkEdge">
                <a:bevelT w="8200" h="38100"/>
              </a:sp3d>
            </p:spPr>
            <p:style>
              <a:lnRef idx="0">
                <a:schemeClr val="lt1">
                  <a:hueOff val="0"/>
                  <a:satOff val="0"/>
                  <a:lumOff val="0"/>
                  <a:alphaOff val="0"/>
                </a:schemeClr>
              </a:lnRef>
              <a:fillRef idx="2">
                <a:schemeClr val="accent5">
                  <a:hueOff val="-8405587"/>
                  <a:satOff val="33686"/>
                  <a:lumOff val="7301"/>
                  <a:alphaOff val="0"/>
                </a:schemeClr>
              </a:fillRef>
              <a:effectRef idx="1">
                <a:schemeClr val="accent5">
                  <a:hueOff val="-8405587"/>
                  <a:satOff val="33686"/>
                  <a:lumOff val="7301"/>
                  <a:alphaOff val="0"/>
                </a:schemeClr>
              </a:effectRef>
              <a:fontRef idx="minor">
                <a:schemeClr val="dk1"/>
              </a:fontRef>
            </p:style>
            <p:txBody>
              <a:bodyPr/>
              <a:lstStyle/>
              <a:p>
                <a:endParaRPr lang="zh-TW" altLang="en-US"/>
              </a:p>
            </p:txBody>
          </p:sp>
          <p:sp>
            <p:nvSpPr>
              <p:cNvPr id="84" name="圓角矩形 16"/>
              <p:cNvSpPr txBox="1"/>
              <p:nvPr/>
            </p:nvSpPr>
            <p:spPr>
              <a:xfrm>
                <a:off x="4750205" y="3678901"/>
                <a:ext cx="2949031" cy="6996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38100" tIns="28575" rIns="38100" bIns="28575" numCol="1" spcCol="1270" anchor="ctr" anchorCtr="0">
                <a:noAutofit/>
              </a:bodyPr>
              <a:lstStyle/>
              <a:p>
                <a:pPr lvl="0" algn="ctr" defTabSz="666750">
                  <a:spcBef>
                    <a:spcPct val="0"/>
                  </a:spcBef>
                  <a:spcAft>
                    <a:spcPct val="35000"/>
                  </a:spcAft>
                </a:pPr>
                <a:r>
                  <a:rPr lang="zh-TW" altLang="en-US" sz="1400" b="1" kern="1200" dirty="0">
                    <a:solidFill>
                      <a:srgbClr val="FF0000"/>
                    </a:solidFill>
                    <a:latin typeface="微軟正黑體" pitchFamily="34" charset="-120"/>
                    <a:ea typeface="微軟正黑體" pitchFamily="34" charset="-120"/>
                  </a:rPr>
                  <a:t>出借予其他辦理證券借貸或融資融券業務之證券商或證金公司</a:t>
                </a:r>
              </a:p>
            </p:txBody>
          </p:sp>
        </p:grpSp>
        <p:grpSp>
          <p:nvGrpSpPr>
            <p:cNvPr id="77" name="群組 76"/>
            <p:cNvGrpSpPr/>
            <p:nvPr/>
          </p:nvGrpSpPr>
          <p:grpSpPr>
            <a:xfrm>
              <a:off x="7858497" y="4903294"/>
              <a:ext cx="3217182" cy="382136"/>
              <a:chOff x="4729417" y="4313456"/>
              <a:chExt cx="3217182" cy="382136"/>
            </a:xfrm>
            <a:scene3d>
              <a:camera prst="orthographicFront"/>
              <a:lightRig rig="flat" dir="t"/>
            </a:scene3d>
          </p:grpSpPr>
          <p:sp>
            <p:nvSpPr>
              <p:cNvPr id="82" name="圓角矩形 18"/>
              <p:cNvSpPr txBox="1"/>
              <p:nvPr/>
            </p:nvSpPr>
            <p:spPr>
              <a:xfrm>
                <a:off x="4751049" y="4347953"/>
                <a:ext cx="3195550" cy="34763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FF0000"/>
                    </a:solidFill>
                    <a:latin typeface="微軟正黑體" pitchFamily="34" charset="-120"/>
                    <a:ea typeface="微軟正黑體" pitchFamily="34" charset="-120"/>
                  </a:rPr>
                  <a:t>於證交所借券系統出借</a:t>
                </a:r>
              </a:p>
            </p:txBody>
          </p:sp>
          <p:sp>
            <p:nvSpPr>
              <p:cNvPr id="81" name="圓角矩形 80"/>
              <p:cNvSpPr/>
              <p:nvPr/>
            </p:nvSpPr>
            <p:spPr>
              <a:xfrm>
                <a:off x="4729417" y="4313456"/>
                <a:ext cx="3217182" cy="369271"/>
              </a:xfrm>
              <a:prstGeom prst="roundRect">
                <a:avLst>
                  <a:gd name="adj" fmla="val 10000"/>
                </a:avLst>
              </a:prstGeom>
              <a:solidFill>
                <a:srgbClr val="1594C6">
                  <a:alpha val="20000"/>
                </a:srgbClr>
              </a:solidFill>
              <a:sp3d prstMaterial="dkEdge">
                <a:bevelT w="8200" h="38100"/>
              </a:sp3d>
            </p:spPr>
            <p:style>
              <a:lnRef idx="0">
                <a:schemeClr val="lt1">
                  <a:hueOff val="0"/>
                  <a:satOff val="0"/>
                  <a:lumOff val="0"/>
                  <a:alphaOff val="0"/>
                </a:schemeClr>
              </a:lnRef>
              <a:fillRef idx="2">
                <a:schemeClr val="accent5">
                  <a:hueOff val="-9169732"/>
                  <a:satOff val="36749"/>
                  <a:lumOff val="7964"/>
                  <a:alphaOff val="0"/>
                </a:schemeClr>
              </a:fillRef>
              <a:effectRef idx="1">
                <a:schemeClr val="accent5">
                  <a:hueOff val="-9169732"/>
                  <a:satOff val="36749"/>
                  <a:lumOff val="7964"/>
                  <a:alphaOff val="0"/>
                </a:schemeClr>
              </a:effectRef>
              <a:fontRef idx="minor">
                <a:schemeClr val="dk1"/>
              </a:fontRef>
            </p:style>
            <p:txBody>
              <a:bodyPr/>
              <a:lstStyle/>
              <a:p>
                <a:endParaRPr lang="zh-TW" altLang="en-US"/>
              </a:p>
            </p:txBody>
          </p:sp>
        </p:grpSp>
        <p:grpSp>
          <p:nvGrpSpPr>
            <p:cNvPr id="78" name="群組 77"/>
            <p:cNvGrpSpPr/>
            <p:nvPr/>
          </p:nvGrpSpPr>
          <p:grpSpPr>
            <a:xfrm>
              <a:off x="7858498" y="5363874"/>
              <a:ext cx="3217183" cy="369271"/>
              <a:chOff x="4729270" y="4774036"/>
              <a:chExt cx="3238961" cy="369271"/>
            </a:xfrm>
            <a:scene3d>
              <a:camera prst="orthographicFront"/>
              <a:lightRig rig="flat" dir="t"/>
            </a:scene3d>
          </p:grpSpPr>
          <p:sp>
            <p:nvSpPr>
              <p:cNvPr id="79" name="圓角矩形 78"/>
              <p:cNvSpPr/>
              <p:nvPr/>
            </p:nvSpPr>
            <p:spPr>
              <a:xfrm>
                <a:off x="4751049" y="4774036"/>
                <a:ext cx="3217182" cy="369271"/>
              </a:xfrm>
              <a:prstGeom prst="roundRect">
                <a:avLst>
                  <a:gd name="adj" fmla="val 10000"/>
                </a:avLst>
              </a:prstGeom>
              <a:solidFill>
                <a:srgbClr val="189BCC">
                  <a:alpha val="10000"/>
                </a:srgbClr>
              </a:solidFill>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a:lstStyle/>
              <a:p>
                <a:endParaRPr lang="zh-TW" altLang="en-US"/>
              </a:p>
            </p:txBody>
          </p:sp>
          <p:sp>
            <p:nvSpPr>
              <p:cNvPr id="80" name="圓角矩形 20"/>
              <p:cNvSpPr txBox="1"/>
              <p:nvPr/>
            </p:nvSpPr>
            <p:spPr>
              <a:xfrm>
                <a:off x="4729270" y="4782881"/>
                <a:ext cx="3195550" cy="347639"/>
              </a:xfrm>
              <a:prstGeom prst="rect">
                <a:avLst/>
              </a:prstGeom>
              <a:solidFill>
                <a:srgbClr val="0066A0">
                  <a:alpha val="10000"/>
                </a:srgbClr>
              </a:solidFill>
              <a:sp3d/>
            </p:spPr>
            <p:style>
              <a:lnRef idx="0">
                <a:scrgbClr r="0" g="0" b="0"/>
              </a:lnRef>
              <a:fillRef idx="0">
                <a:scrgbClr r="0" g="0" b="0"/>
              </a:fillRef>
              <a:effectRef idx="0">
                <a:scrgbClr r="0" g="0" b="0"/>
              </a:effectRef>
              <a:fontRef idx="minor">
                <a:schemeClr val="dk1"/>
              </a:fontRef>
            </p:style>
            <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zh-TW" altLang="en-US" sz="1600" b="1" kern="1200" dirty="0">
                    <a:solidFill>
                      <a:srgbClr val="FF0000"/>
                    </a:solidFill>
                    <a:latin typeface="微軟正黑體" pitchFamily="34" charset="-120"/>
                    <a:ea typeface="微軟正黑體" pitchFamily="34" charset="-120"/>
                  </a:rPr>
                  <a:t>參與證金之標借或議借</a:t>
                </a:r>
              </a:p>
            </p:txBody>
          </p:sp>
        </p:grpSp>
      </p:grpSp>
      <p:sp>
        <p:nvSpPr>
          <p:cNvPr id="3" name="矩形 2"/>
          <p:cNvSpPr/>
          <p:nvPr/>
        </p:nvSpPr>
        <p:spPr>
          <a:xfrm>
            <a:off x="3593917" y="6213353"/>
            <a:ext cx="4669868" cy="369332"/>
          </a:xfrm>
          <a:prstGeom prst="rect">
            <a:avLst/>
          </a:prstGeom>
        </p:spPr>
        <p:txBody>
          <a:bodyPr wrap="none">
            <a:spAutoFit/>
          </a:bodyPr>
          <a:lstStyle/>
          <a:p>
            <a:r>
              <a:rPr lang="zh-TW" altLang="en-US" b="1" dirty="0">
                <a:solidFill>
                  <a:srgbClr val="FF0000"/>
                </a:solidFill>
                <a:effectLst>
                  <a:outerShdw blurRad="38100" dist="38100" dir="2700000" algn="tl">
                    <a:srgbClr val="000000">
                      <a:alpha val="43137"/>
                    </a:srgbClr>
                  </a:outerShdw>
                </a:effectLst>
              </a:rPr>
              <a:t>以借入有價證券實物申購之</a:t>
            </a:r>
            <a:r>
              <a:rPr lang="en-US" altLang="zh-TW" b="1" dirty="0">
                <a:solidFill>
                  <a:srgbClr val="FF0000"/>
                </a:solidFill>
                <a:effectLst>
                  <a:outerShdw blurRad="38100" dist="38100" dir="2700000" algn="tl">
                    <a:srgbClr val="000000">
                      <a:alpha val="43137"/>
                    </a:srgbClr>
                  </a:outerShdw>
                </a:effectLst>
              </a:rPr>
              <a:t>ETF</a:t>
            </a:r>
            <a:r>
              <a:rPr lang="zh-TW" altLang="en-US" b="1" dirty="0">
                <a:solidFill>
                  <a:srgbClr val="FF0000"/>
                </a:solidFill>
                <a:effectLst>
                  <a:outerShdw blurRad="38100" dist="38100" dir="2700000" algn="tl">
                    <a:srgbClr val="000000">
                      <a:alpha val="43137"/>
                    </a:srgbClr>
                  </a:outerShdw>
                </a:effectLst>
              </a:rPr>
              <a:t>，禁止再出借</a:t>
            </a:r>
          </a:p>
        </p:txBody>
      </p:sp>
    </p:spTree>
    <p:extLst>
      <p:ext uri="{BB962C8B-B14F-4D97-AF65-F5344CB8AC3E}">
        <p14:creationId xmlns:p14="http://schemas.microsoft.com/office/powerpoint/2010/main" val="3682912786"/>
      </p:ext>
    </p:extLst>
  </p:cSld>
  <p:clrMapOvr>
    <a:masterClrMapping/>
  </p:clrMapOvr>
  <p:transition spd="slow">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110</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個股借券餘額資訊</a:t>
            </a:r>
          </a:p>
        </p:txBody>
      </p:sp>
      <p:sp>
        <p:nvSpPr>
          <p:cNvPr id="7" name="文字方塊 5"/>
          <p:cNvSpPr txBox="1">
            <a:spLocks noChangeArrowheads="1"/>
          </p:cNvSpPr>
          <p:nvPr/>
        </p:nvSpPr>
        <p:spPr bwMode="auto">
          <a:xfrm>
            <a:off x="2135560" y="1052737"/>
            <a:ext cx="8352928" cy="369332"/>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3A447"/>
              </a:buClr>
              <a:defRPr/>
            </a:pPr>
            <a:r>
              <a:rPr kumimoji="1" lang="zh-TW" altLang="en-US"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查詢路徑：官網＞產品與服務＞有價證券借貸專區</a:t>
            </a:r>
            <a:r>
              <a:rPr kumimoji="1" lang="en-US" altLang="zh-TW"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&gt;</a:t>
            </a:r>
            <a:r>
              <a:rPr kumimoji="1" lang="zh-TW" altLang="en-US"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借券餘額</a:t>
            </a:r>
            <a:endParaRPr kumimoji="1" lang="en-US" altLang="zh-TW"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endParaRPr>
          </a:p>
        </p:txBody>
      </p:sp>
      <p:pic>
        <p:nvPicPr>
          <p:cNvPr id="2" name="圖片 1"/>
          <p:cNvPicPr>
            <a:picLocks noChangeAspect="1"/>
          </p:cNvPicPr>
          <p:nvPr/>
        </p:nvPicPr>
        <p:blipFill>
          <a:blip r:embed="rId3"/>
          <a:stretch>
            <a:fillRect/>
          </a:stretch>
        </p:blipFill>
        <p:spPr>
          <a:xfrm>
            <a:off x="1041648" y="1422068"/>
            <a:ext cx="10544132" cy="5067221"/>
          </a:xfrm>
          <a:prstGeom prst="rect">
            <a:avLst/>
          </a:prstGeom>
        </p:spPr>
      </p:pic>
    </p:spTree>
    <p:extLst>
      <p:ext uri="{BB962C8B-B14F-4D97-AF65-F5344CB8AC3E}">
        <p14:creationId xmlns:p14="http://schemas.microsoft.com/office/powerpoint/2010/main" val="3468521003"/>
      </p:ext>
    </p:extLst>
  </p:cSld>
  <p:clrMapOvr>
    <a:masterClrMapping/>
  </p:clrMapOvr>
  <p:transition spd="slow">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111</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個股借券賣出資訊</a:t>
            </a:r>
          </a:p>
        </p:txBody>
      </p:sp>
      <p:sp>
        <p:nvSpPr>
          <p:cNvPr id="7" name="文字方塊 5"/>
          <p:cNvSpPr txBox="1">
            <a:spLocks noChangeArrowheads="1"/>
          </p:cNvSpPr>
          <p:nvPr/>
        </p:nvSpPr>
        <p:spPr bwMode="auto">
          <a:xfrm>
            <a:off x="2135559" y="1052737"/>
            <a:ext cx="9384087" cy="369332"/>
          </a:xfrm>
          <a:prstGeom prst="rect">
            <a:avLst/>
          </a:prstGeom>
          <a:noFill/>
          <a:ln w="9525">
            <a:noFill/>
            <a:miter lim="800000"/>
            <a:headEnd/>
            <a:tailEnd/>
          </a:ln>
        </p:spPr>
        <p:txBody>
          <a:bodyPr wrap="square">
            <a:spAutoFit/>
          </a:bodyPr>
          <a:lstStyle/>
          <a:p>
            <a:pPr eaLnBrk="0" fontAlgn="base" hangingPunct="0">
              <a:spcBef>
                <a:spcPct val="20000"/>
              </a:spcBef>
              <a:spcAft>
                <a:spcPct val="0"/>
              </a:spcAft>
              <a:buClr>
                <a:srgbClr val="F3A447"/>
              </a:buClr>
              <a:defRPr/>
            </a:pPr>
            <a:r>
              <a:rPr kumimoji="1" lang="zh-TW" altLang="en-US"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查詢路徑：官網＞交易資訊＞融資融券與可借券賣出額度</a:t>
            </a:r>
            <a:r>
              <a:rPr kumimoji="1" lang="en-US" altLang="zh-TW"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&gt;</a:t>
            </a:r>
            <a:r>
              <a:rPr kumimoji="1" lang="zh-TW" altLang="en-US"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rPr>
              <a:t>融券借券賣出餘額</a:t>
            </a:r>
            <a:endParaRPr kumimoji="1" lang="en-US" altLang="zh-TW" b="1" dirty="0">
              <a:solidFill>
                <a:srgbClr val="002060"/>
              </a:solidFill>
              <a:effectLst>
                <a:outerShdw blurRad="38100" dist="38100" dir="2700000" algn="tl">
                  <a:srgbClr val="000000">
                    <a:alpha val="43137"/>
                  </a:srgbClr>
                </a:outerShdw>
              </a:effectLst>
              <a:latin typeface="Times New Roman" pitchFamily="18" charset="0"/>
              <a:ea typeface="標楷體" pitchFamily="65" charset="-120"/>
            </a:endParaRPr>
          </a:p>
        </p:txBody>
      </p:sp>
      <p:pic>
        <p:nvPicPr>
          <p:cNvPr id="3" name="圖片 2"/>
          <p:cNvPicPr>
            <a:picLocks noChangeAspect="1"/>
          </p:cNvPicPr>
          <p:nvPr/>
        </p:nvPicPr>
        <p:blipFill>
          <a:blip r:embed="rId3"/>
          <a:stretch>
            <a:fillRect/>
          </a:stretch>
        </p:blipFill>
        <p:spPr>
          <a:xfrm>
            <a:off x="660721" y="1562381"/>
            <a:ext cx="11113790" cy="4972890"/>
          </a:xfrm>
          <a:prstGeom prst="rect">
            <a:avLst/>
          </a:prstGeom>
        </p:spPr>
      </p:pic>
    </p:spTree>
    <p:extLst>
      <p:ext uri="{BB962C8B-B14F-4D97-AF65-F5344CB8AC3E}">
        <p14:creationId xmlns:p14="http://schemas.microsoft.com/office/powerpoint/2010/main" val="482415598"/>
      </p:ext>
    </p:extLst>
  </p:cSld>
  <p:clrMapOvr>
    <a:masterClrMapping/>
  </p:clrMapOvr>
  <p:transition spd="slow">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pic>
        <p:nvPicPr>
          <p:cNvPr id="6" name="Picture 11" descr="C:\Program Files\Common Files\Microsoft Shared\Clipart\cagcat50\BD05552_.WMF"/>
          <p:cNvPicPr>
            <a:picLocks noChangeAspect="1" noChangeArrowheads="1"/>
          </p:cNvPicPr>
          <p:nvPr/>
        </p:nvPicPr>
        <p:blipFill>
          <a:blip r:embed="rId4" cstate="print"/>
          <a:srcRect/>
          <a:stretch>
            <a:fillRect/>
          </a:stretch>
        </p:blipFill>
        <p:spPr bwMode="auto">
          <a:xfrm>
            <a:off x="609600" y="1295400"/>
            <a:ext cx="3611563" cy="4419600"/>
          </a:xfrm>
          <a:prstGeom prst="rect">
            <a:avLst/>
          </a:prstGeom>
          <a:noFill/>
          <a:ln w="9525">
            <a:noFill/>
            <a:miter lim="800000"/>
            <a:headEnd/>
            <a:tailEnd/>
          </a:ln>
        </p:spPr>
      </p:pic>
      <p:sp>
        <p:nvSpPr>
          <p:cNvPr id="8" name="Text Box 14"/>
          <p:cNvSpPr txBox="1">
            <a:spLocks noChangeArrowheads="1"/>
          </p:cNvSpPr>
          <p:nvPr/>
        </p:nvSpPr>
        <p:spPr bwMode="auto">
          <a:xfrm>
            <a:off x="4724400" y="2399071"/>
            <a:ext cx="2514600" cy="1616075"/>
          </a:xfrm>
          <a:prstGeom prst="rect">
            <a:avLst/>
          </a:prstGeom>
          <a:noFill/>
          <a:ln w="9525">
            <a:noFill/>
            <a:miter lim="800000"/>
            <a:headEnd/>
            <a:tailEnd/>
          </a:ln>
        </p:spPr>
        <p:txBody>
          <a:bodyPr>
            <a:spAutoFit/>
          </a:bodyPr>
          <a:lstStyle/>
          <a:p>
            <a:pPr>
              <a:spcBef>
                <a:spcPct val="50000"/>
              </a:spcBef>
            </a:pPr>
            <a:r>
              <a:rPr lang="zh-TW" altLang="en-US" sz="4000" b="1" u="none" dirty="0">
                <a:solidFill>
                  <a:srgbClr val="0066A0"/>
                </a:solidFill>
                <a:effectLst>
                  <a:outerShdw blurRad="38100" dist="38100" dir="2700000" algn="tl">
                    <a:srgbClr val="000000">
                      <a:alpha val="43137"/>
                    </a:srgbClr>
                  </a:outerShdw>
                </a:effectLst>
                <a:latin typeface="Tahoma" pitchFamily="34" charset="0"/>
              </a:rPr>
              <a:t>簡報完畢</a:t>
            </a:r>
          </a:p>
          <a:p>
            <a:pPr>
              <a:spcBef>
                <a:spcPct val="50000"/>
              </a:spcBef>
            </a:pPr>
            <a:r>
              <a:rPr lang="zh-TW" altLang="en-US" sz="4000" b="1" u="none" dirty="0">
                <a:solidFill>
                  <a:srgbClr val="0066A0"/>
                </a:solidFill>
                <a:effectLst>
                  <a:outerShdw blurRad="38100" dist="38100" dir="2700000" algn="tl">
                    <a:srgbClr val="000000">
                      <a:alpha val="43137"/>
                    </a:srgbClr>
                  </a:outerShdw>
                </a:effectLst>
                <a:latin typeface="Tahoma" pitchFamily="34" charset="0"/>
              </a:rPr>
              <a:t>敬請指教</a:t>
            </a:r>
          </a:p>
        </p:txBody>
      </p:sp>
    </p:spTree>
    <p:extLst>
      <p:ext uri="{BB962C8B-B14F-4D97-AF65-F5344CB8AC3E}">
        <p14:creationId xmlns:p14="http://schemas.microsoft.com/office/powerpoint/2010/main" val="408408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5803072" cy="763381"/>
          </a:xfrm>
        </p:spPr>
        <p:txBody>
          <a:bodyPr anchor="t">
            <a:normAutofit/>
          </a:bodyPr>
          <a:lstStyle/>
          <a:p>
            <a:pPr marL="0" indent="0">
              <a:buNone/>
            </a:pPr>
            <a:r>
              <a:rPr lang="zh-TW" altLang="en-US" sz="2800" b="1" u="sng" dirty="0">
                <a:latin typeface="+mj-lt"/>
              </a:rPr>
              <a:t>三、有價證券借貸規範依據</a:t>
            </a: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615553"/>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壹、有價證券借貸制度</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129514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證交所借券系統相關規範</a:t>
            </a:r>
          </a:p>
        </p:txBody>
      </p:sp>
      <p:sp>
        <p:nvSpPr>
          <p:cNvPr id="6" name="Rectangle 1027"/>
          <p:cNvSpPr>
            <a:spLocks noGrp="1" noChangeArrowheads="1"/>
          </p:cNvSpPr>
          <p:nvPr>
            <p:ph type="body" idx="4294967295"/>
          </p:nvPr>
        </p:nvSpPr>
        <p:spPr>
          <a:xfrm>
            <a:off x="652463" y="1096963"/>
            <a:ext cx="11276012" cy="5329237"/>
          </a:xfrm>
        </p:spPr>
        <p:txBody>
          <a:bodyPr>
            <a:normAutofit/>
          </a:bodyPr>
          <a:lstStyle/>
          <a:p>
            <a:pPr>
              <a:buFont typeface="Wingdings" pitchFamily="2" charset="2"/>
              <a:buChar char="Ø"/>
            </a:pPr>
            <a:r>
              <a:rPr lang="zh-TW" altLang="en-US" sz="2800" b="1" dirty="0">
                <a:solidFill>
                  <a:srgbClr val="0066A0"/>
                </a:solidFill>
                <a:effectLst>
                  <a:outerShdw blurRad="38100" dist="38100" dir="2700000" algn="tl">
                    <a:srgbClr val="000000">
                      <a:alpha val="43137"/>
                    </a:srgbClr>
                  </a:outerShdw>
                </a:effectLst>
                <a:latin typeface="+mn-ea"/>
              </a:rPr>
              <a:t>證交所借券系統相關法規及規範</a:t>
            </a:r>
          </a:p>
          <a:p>
            <a:pPr lvl="1">
              <a:spcBef>
                <a:spcPts val="1200"/>
              </a:spcBef>
              <a:buClr>
                <a:srgbClr val="1594C6"/>
              </a:buClr>
              <a:buFont typeface="Wingdings" panose="05000000000000000000" pitchFamily="2" charset="2"/>
              <a:buChar char="u"/>
            </a:pPr>
            <a:r>
              <a:rPr lang="zh-TW" altLang="en-US" sz="2800" b="1" dirty="0">
                <a:latin typeface="+mn-ea"/>
              </a:rPr>
              <a:t>證交所有價證券借貸辦法</a:t>
            </a:r>
          </a:p>
          <a:p>
            <a:pPr lvl="1">
              <a:spcBef>
                <a:spcPts val="600"/>
              </a:spcBef>
              <a:buClr>
                <a:srgbClr val="1594C6"/>
              </a:buClr>
              <a:buFont typeface="Wingdings" panose="05000000000000000000" pitchFamily="2" charset="2"/>
              <a:buChar char="u"/>
            </a:pPr>
            <a:r>
              <a:rPr lang="zh-TW" altLang="en-US" sz="2800" b="1" dirty="0">
                <a:latin typeface="+mn-ea"/>
              </a:rPr>
              <a:t>證交所有價證券借貸定價交易及競價交易擔保品管理應行注意事項</a:t>
            </a:r>
          </a:p>
          <a:p>
            <a:pPr lvl="1">
              <a:spcBef>
                <a:spcPts val="600"/>
              </a:spcBef>
              <a:buClr>
                <a:srgbClr val="1594C6"/>
              </a:buClr>
              <a:buFont typeface="Wingdings" panose="05000000000000000000" pitchFamily="2" charset="2"/>
              <a:buChar char="u"/>
            </a:pPr>
            <a:r>
              <a:rPr lang="zh-TW" altLang="en-US" sz="2800" b="1" dirty="0">
                <a:latin typeface="+mn-ea"/>
              </a:rPr>
              <a:t>證交所公告、通函</a:t>
            </a:r>
          </a:p>
          <a:p>
            <a:pPr>
              <a:spcBef>
                <a:spcPts val="1800"/>
              </a:spcBef>
              <a:buFont typeface="Wingdings" pitchFamily="2" charset="2"/>
              <a:buChar char="Ø"/>
            </a:pPr>
            <a:r>
              <a:rPr lang="zh-TW" altLang="en-US" sz="2800" b="1" dirty="0">
                <a:solidFill>
                  <a:srgbClr val="0066A0"/>
                </a:solidFill>
                <a:effectLst>
                  <a:outerShdw blurRad="38100" dist="38100" dir="2700000" algn="tl">
                    <a:srgbClr val="000000">
                      <a:alpha val="43137"/>
                    </a:srgbClr>
                  </a:outerShdw>
                </a:effectLst>
                <a:latin typeface="+mn-ea"/>
              </a:rPr>
              <a:t>各該目的事業主管機關之規範</a:t>
            </a:r>
          </a:p>
          <a:p>
            <a:pPr lvl="1">
              <a:spcBef>
                <a:spcPts val="1200"/>
              </a:spcBef>
              <a:buClr>
                <a:srgbClr val="1594C6"/>
              </a:buClr>
              <a:buFont typeface="Wingdings" panose="05000000000000000000" pitchFamily="2" charset="2"/>
              <a:buChar char="u"/>
            </a:pPr>
            <a:r>
              <a:rPr lang="zh-TW" altLang="en-US" sz="2800" b="1" dirty="0">
                <a:latin typeface="+mn-ea"/>
              </a:rPr>
              <a:t>各事業單位主管機關公告、函令</a:t>
            </a:r>
            <a:endParaRPr lang="en-US" altLang="zh-TW" sz="2800" b="1" dirty="0">
              <a:latin typeface="+mn-ea"/>
            </a:endParaRPr>
          </a:p>
          <a:p>
            <a:pPr marL="720000" lvl="1" indent="0">
              <a:lnSpc>
                <a:spcPts val="2800"/>
              </a:lnSpc>
              <a:spcBef>
                <a:spcPts val="800"/>
              </a:spcBef>
              <a:buClr>
                <a:srgbClr val="C00000"/>
              </a:buClr>
              <a:buSzPct val="70000"/>
              <a:buNone/>
            </a:pPr>
            <a:r>
              <a:rPr lang="zh-TW" altLang="en-US" sz="2800" b="1" dirty="0">
                <a:latin typeface="+mn-ea"/>
              </a:rPr>
              <a:t>機構投資人其目的事業主管機關之規定，可至證交所官網有價證券借貸專區之「法規、公告、函令」查詢</a:t>
            </a:r>
            <a:endParaRPr lang="en-US" altLang="zh-TW" sz="2800" b="1" dirty="0">
              <a:latin typeface="+mn-ea"/>
            </a:endParaRPr>
          </a:p>
          <a:p>
            <a:pPr marL="720000" lvl="1" indent="0">
              <a:spcBef>
                <a:spcPts val="600"/>
              </a:spcBef>
              <a:buClr>
                <a:srgbClr val="C00000"/>
              </a:buClr>
              <a:buSzPct val="70000"/>
              <a:buNone/>
            </a:pPr>
            <a:r>
              <a:rPr lang="en-US" altLang="zh-TW" sz="2400" b="1" dirty="0">
                <a:latin typeface="+mn-ea"/>
              </a:rPr>
              <a:t>(https://www.twse.com.tw/zh/page/products/sbl/order.html)</a:t>
            </a:r>
            <a:endParaRPr lang="zh-TW" altLang="en-US" sz="2400" b="1" dirty="0">
              <a:latin typeface="+mn-ea"/>
            </a:endParaRP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18292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14</a:t>
            </a:fld>
            <a:endParaRPr lang="en-US"/>
          </a:p>
        </p:txBody>
      </p:sp>
      <p:sp>
        <p:nvSpPr>
          <p:cNvPr id="5" name="文字版面配置區 3"/>
          <p:cNvSpPr>
            <a:spLocks noGrp="1"/>
          </p:cNvSpPr>
          <p:nvPr>
            <p:ph type="body" idx="4294967295"/>
          </p:nvPr>
        </p:nvSpPr>
        <p:spPr>
          <a:xfrm>
            <a:off x="1539265" y="73192"/>
            <a:ext cx="10259533" cy="1003300"/>
          </a:xfrm>
        </p:spPr>
        <p:txBody>
          <a:bodyPr>
            <a:normAutofit/>
          </a:bodyPr>
          <a:lstStyle/>
          <a:p>
            <a:pPr marL="0" indent="0" algn="ctr">
              <a:buNone/>
            </a:pPr>
            <a:r>
              <a:rPr lang="zh-TW" altLang="en-US" sz="4000" b="1" dirty="0"/>
              <a:t>證商</a:t>
            </a:r>
            <a:r>
              <a:rPr lang="en-US" altLang="zh-TW" sz="4000" b="1" dirty="0"/>
              <a:t>/</a:t>
            </a:r>
            <a:r>
              <a:rPr lang="zh-TW" altLang="en-US" sz="4000" b="1" dirty="0"/>
              <a:t>證金辦理有價證券借貸業務相關法規</a:t>
            </a:r>
          </a:p>
        </p:txBody>
      </p:sp>
      <p:sp>
        <p:nvSpPr>
          <p:cNvPr id="6" name="Rectangle 1027"/>
          <p:cNvSpPr>
            <a:spLocks noGrp="1" noChangeArrowheads="1"/>
          </p:cNvSpPr>
          <p:nvPr>
            <p:ph type="body" idx="4294967295"/>
          </p:nvPr>
        </p:nvSpPr>
        <p:spPr>
          <a:xfrm>
            <a:off x="652463" y="1396181"/>
            <a:ext cx="11276012" cy="5030019"/>
          </a:xfrm>
        </p:spPr>
        <p:txBody>
          <a:bodyPr>
            <a:normAutofit/>
          </a:bodyPr>
          <a:lstStyle/>
          <a:p>
            <a:pPr marL="76200" indent="476250">
              <a:spcBef>
                <a:spcPts val="600"/>
              </a:spcBef>
              <a:spcAft>
                <a:spcPts val="600"/>
              </a:spcAft>
              <a:buFont typeface="Wingdings" pitchFamily="2" charset="2"/>
              <a:buChar char="Ø"/>
            </a:pPr>
            <a:r>
              <a:rPr lang="zh-TW" altLang="en-US" sz="2800" b="1" dirty="0">
                <a:latin typeface="+mn-ea"/>
              </a:rPr>
              <a:t>法源</a:t>
            </a:r>
            <a:r>
              <a:rPr lang="en-US" altLang="zh-TW" sz="2800" b="1" dirty="0">
                <a:latin typeface="+mn-ea"/>
              </a:rPr>
              <a:t>:</a:t>
            </a:r>
            <a:r>
              <a:rPr lang="zh-TW" altLang="en-US" sz="2800" b="1" dirty="0">
                <a:latin typeface="+mn-ea"/>
              </a:rPr>
              <a:t>證交法第</a:t>
            </a:r>
            <a:r>
              <a:rPr lang="en-US" altLang="zh-TW" sz="2800" b="1" dirty="0">
                <a:latin typeface="+mn-ea"/>
              </a:rPr>
              <a:t>60</a:t>
            </a:r>
            <a:r>
              <a:rPr lang="zh-TW" altLang="en-US" sz="2800" b="1" dirty="0">
                <a:latin typeface="+mn-ea"/>
              </a:rPr>
              <a:t>條第</a:t>
            </a:r>
            <a:r>
              <a:rPr lang="en-US" altLang="zh-TW" sz="2800" b="1" dirty="0">
                <a:latin typeface="+mn-ea"/>
              </a:rPr>
              <a:t>1</a:t>
            </a:r>
            <a:r>
              <a:rPr lang="zh-TW" altLang="en-US" sz="2800" b="1" dirty="0">
                <a:latin typeface="+mn-ea"/>
              </a:rPr>
              <a:t>項第</a:t>
            </a:r>
            <a:r>
              <a:rPr lang="en-US" altLang="zh-TW" sz="2800" b="1" dirty="0">
                <a:latin typeface="+mn-ea"/>
              </a:rPr>
              <a:t>3</a:t>
            </a:r>
            <a:r>
              <a:rPr lang="zh-TW" altLang="en-US" sz="2800" b="1" dirty="0">
                <a:latin typeface="+mn-ea"/>
              </a:rPr>
              <a:t>款</a:t>
            </a:r>
            <a:endParaRPr lang="en-US" altLang="zh-TW" sz="2800" b="1" dirty="0">
              <a:latin typeface="+mn-ea"/>
            </a:endParaRPr>
          </a:p>
          <a:p>
            <a:pPr marL="76200" indent="476250">
              <a:spcBef>
                <a:spcPts val="600"/>
              </a:spcBef>
              <a:spcAft>
                <a:spcPts val="600"/>
              </a:spcAft>
              <a:buFont typeface="Wingdings" pitchFamily="2" charset="2"/>
              <a:buChar char="Ø"/>
            </a:pPr>
            <a:r>
              <a:rPr lang="zh-TW" altLang="en-US" sz="2800" b="1" dirty="0">
                <a:latin typeface="+mn-ea"/>
              </a:rPr>
              <a:t>證券商辦理有價證券借貸管理辦法</a:t>
            </a:r>
          </a:p>
          <a:p>
            <a:pPr marL="76200" indent="476250">
              <a:spcBef>
                <a:spcPts val="600"/>
              </a:spcBef>
              <a:spcAft>
                <a:spcPts val="600"/>
              </a:spcAft>
              <a:buFont typeface="Wingdings" pitchFamily="2" charset="2"/>
              <a:buChar char="Ø"/>
            </a:pPr>
            <a:r>
              <a:rPr lang="zh-TW" altLang="en-US" sz="2800" b="1" dirty="0">
                <a:latin typeface="+mn-ea"/>
              </a:rPr>
              <a:t>證券商辦理有價證券借貸操作辦法</a:t>
            </a:r>
          </a:p>
          <a:p>
            <a:pPr marL="76200" indent="476250">
              <a:spcBef>
                <a:spcPts val="600"/>
              </a:spcBef>
              <a:spcAft>
                <a:spcPts val="600"/>
              </a:spcAft>
              <a:buFont typeface="Wingdings" pitchFamily="2" charset="2"/>
              <a:buChar char="Ø"/>
            </a:pPr>
            <a:r>
              <a:rPr lang="zh-TW" altLang="en-US" sz="2800" b="1" dirty="0">
                <a:latin typeface="+mn-ea"/>
              </a:rPr>
              <a:t>證券金融事業管理規則</a:t>
            </a:r>
          </a:p>
          <a:p>
            <a:pPr marL="76200" indent="476250">
              <a:spcBef>
                <a:spcPts val="600"/>
              </a:spcBef>
              <a:spcAft>
                <a:spcPts val="600"/>
              </a:spcAft>
              <a:buFont typeface="Wingdings" pitchFamily="2" charset="2"/>
              <a:buChar char="Ø"/>
            </a:pPr>
            <a:r>
              <a:rPr lang="zh-TW" altLang="en-US" sz="2800" b="1" dirty="0">
                <a:latin typeface="+mn-ea"/>
              </a:rPr>
              <a:t>證券金融事業辦理有價證券借貸操作辦法</a:t>
            </a:r>
          </a:p>
          <a:p>
            <a:pPr marL="76200" indent="476250">
              <a:spcBef>
                <a:spcPts val="600"/>
              </a:spcBef>
              <a:spcAft>
                <a:spcPts val="600"/>
              </a:spcAft>
              <a:buFont typeface="Wingdings" pitchFamily="2" charset="2"/>
              <a:buChar char="Ø"/>
            </a:pPr>
            <a:r>
              <a:rPr lang="zh-TW" altLang="en-US" sz="2800" b="1" dirty="0">
                <a:latin typeface="+mn-ea"/>
              </a:rPr>
              <a:t>證券金融事業對證券商轉融通業務操作辦法</a:t>
            </a:r>
            <a:endParaRPr lang="en-US" altLang="zh-TW" sz="2800" b="1" dirty="0">
              <a:latin typeface="+mn-ea"/>
            </a:endParaRPr>
          </a:p>
          <a:p>
            <a:pPr marL="76200" indent="476250">
              <a:spcBef>
                <a:spcPts val="600"/>
              </a:spcBef>
              <a:spcAft>
                <a:spcPts val="600"/>
              </a:spcAft>
              <a:buFont typeface="Wingdings" pitchFamily="2" charset="2"/>
              <a:buChar char="Ø"/>
            </a:pPr>
            <a:r>
              <a:rPr lang="zh-TW" altLang="en-US" sz="2800" b="1" dirty="0">
                <a:solidFill>
                  <a:srgbClr val="FF0000"/>
                </a:solidFill>
                <a:latin typeface="+mn-ea"/>
              </a:rPr>
              <a:t>證券商及證券金融事業辦理有價證券借貸履約保證金管理辦法</a:t>
            </a: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02754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5803072" cy="763381"/>
          </a:xfrm>
        </p:spPr>
        <p:txBody>
          <a:bodyPr anchor="t">
            <a:normAutofit/>
          </a:bodyPr>
          <a:lstStyle/>
          <a:p>
            <a:pPr marL="0" indent="0">
              <a:buNone/>
            </a:pPr>
            <a:r>
              <a:rPr lang="zh-TW" altLang="en-US" sz="2800" b="1" u="sng" dirty="0">
                <a:latin typeface="+mj-lt"/>
              </a:rPr>
              <a:t>四、有價證券借貸交易概況</a:t>
            </a:r>
          </a:p>
          <a:p>
            <a:pPr marL="0" indent="0">
              <a:buNone/>
            </a:pP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615553"/>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壹、有價證券借貸制度</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17381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C8486C7-FB1D-61DD-E70F-688B799987B1}"/>
              </a:ext>
            </a:extLst>
          </p:cNvPr>
          <p:cNvSpPr>
            <a:spLocks noGrp="1"/>
          </p:cNvSpPr>
          <p:nvPr>
            <p:ph type="sldNum" sz="quarter" idx="12"/>
          </p:nvPr>
        </p:nvSpPr>
        <p:spPr/>
        <p:txBody>
          <a:bodyPr/>
          <a:lstStyle/>
          <a:p>
            <a:fld id="{4BA915EE-10CB-4CF1-8569-6154455DA573}" type="slidenum">
              <a:rPr lang="en-US" smtClean="0"/>
              <a:pPr/>
              <a:t>16</a:t>
            </a:fld>
            <a:endParaRPr lang="en-US" dirty="0"/>
          </a:p>
        </p:txBody>
      </p:sp>
      <p:sp>
        <p:nvSpPr>
          <p:cNvPr id="3" name="矩形 2">
            <a:extLst>
              <a:ext uri="{FF2B5EF4-FFF2-40B4-BE49-F238E27FC236}">
                <a16:creationId xmlns:a16="http://schemas.microsoft.com/office/drawing/2014/main" id="{780A90D8-7C1A-B625-4AE8-7287FFC759F5}"/>
              </a:ext>
            </a:extLst>
          </p:cNvPr>
          <p:cNvSpPr/>
          <p:nvPr/>
        </p:nvSpPr>
        <p:spPr>
          <a:xfrm>
            <a:off x="3679704" y="599739"/>
            <a:ext cx="4288353" cy="1154162"/>
          </a:xfrm>
          <a:prstGeom prst="rect">
            <a:avLst/>
          </a:prstGeom>
        </p:spPr>
        <p:txBody>
          <a:bodyPr wrap="none">
            <a:spAutoFit/>
          </a:bodyPr>
          <a:lstStyle/>
          <a:p>
            <a:pPr algn="ctr">
              <a:defRPr sz="1400" b="0" i="0" u="none" strike="noStrike" kern="1200" spc="0" baseline="0">
                <a:solidFill>
                  <a:srgbClr val="000000">
                    <a:lumMod val="65000"/>
                    <a:lumOff val="35000"/>
                  </a:srgbClr>
                </a:solidFill>
                <a:latin typeface="+mn-lt"/>
                <a:ea typeface="+mn-ea"/>
                <a:cs typeface="+mn-cs"/>
              </a:defRPr>
            </a:pPr>
            <a:r>
              <a:rPr lang="zh-TW" altLang="en-US" sz="3200" b="1" dirty="0">
                <a:solidFill>
                  <a:srgbClr val="000000">
                    <a:lumMod val="65000"/>
                    <a:lumOff val="35000"/>
                  </a:srgbClr>
                </a:solidFill>
                <a:latin typeface="+mj-ea"/>
                <a:ea typeface="+mj-ea"/>
              </a:rPr>
              <a:t>證交所借券系統</a:t>
            </a:r>
            <a:endParaRPr lang="en-US" altLang="zh-TW" sz="3200" b="1" dirty="0">
              <a:solidFill>
                <a:srgbClr val="000000">
                  <a:lumMod val="65000"/>
                  <a:lumOff val="35000"/>
                </a:srgbClr>
              </a:solidFill>
              <a:latin typeface="+mj-ea"/>
              <a:ea typeface="+mj-ea"/>
            </a:endParaRPr>
          </a:p>
          <a:p>
            <a:pPr algn="ctr">
              <a:spcBef>
                <a:spcPts val="600"/>
              </a:spcBef>
              <a:defRPr sz="1400" b="0" i="0" u="none" strike="noStrike" kern="1200" spc="0" baseline="0">
                <a:solidFill>
                  <a:srgbClr val="000000">
                    <a:lumMod val="65000"/>
                    <a:lumOff val="35000"/>
                  </a:srgbClr>
                </a:solidFill>
                <a:latin typeface="+mn-lt"/>
                <a:ea typeface="+mn-ea"/>
                <a:cs typeface="+mn-cs"/>
              </a:defRPr>
            </a:pPr>
            <a:r>
              <a:rPr lang="zh-TW" altLang="en-US" sz="3200" b="1" dirty="0">
                <a:solidFill>
                  <a:srgbClr val="000000">
                    <a:lumMod val="65000"/>
                    <a:lumOff val="35000"/>
                  </a:srgbClr>
                </a:solidFill>
                <a:latin typeface="+mj-ea"/>
                <a:ea typeface="+mj-ea"/>
              </a:rPr>
              <a:t>歷年借券成交量值統計</a:t>
            </a:r>
          </a:p>
        </p:txBody>
      </p:sp>
      <p:graphicFrame>
        <p:nvGraphicFramePr>
          <p:cNvPr id="4" name="圖表 3">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435672717"/>
              </p:ext>
            </p:extLst>
          </p:nvPr>
        </p:nvGraphicFramePr>
        <p:xfrm>
          <a:off x="2174034" y="2370437"/>
          <a:ext cx="7660432" cy="4153932"/>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1">
            <a:extLst>
              <a:ext uri="{FF2B5EF4-FFF2-40B4-BE49-F238E27FC236}">
                <a16:creationId xmlns:a16="http://schemas.microsoft.com/office/drawing/2014/main" id="{137C29C3-E1CE-D6A4-DC4E-FB5D66198AFF}"/>
              </a:ext>
            </a:extLst>
          </p:cNvPr>
          <p:cNvSpPr txBox="1"/>
          <p:nvPr/>
        </p:nvSpPr>
        <p:spPr>
          <a:xfrm>
            <a:off x="2357534" y="2149684"/>
            <a:ext cx="1084852" cy="355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zh-TW" altLang="en-US" sz="1400" b="1" dirty="0">
                <a:latin typeface="微軟正黑體" panose="020B0604030504040204" pitchFamily="34" charset="-120"/>
                <a:ea typeface="微軟正黑體" panose="020B0604030504040204" pitchFamily="34" charset="-120"/>
              </a:rPr>
              <a:t>仟張</a:t>
            </a:r>
          </a:p>
        </p:txBody>
      </p:sp>
      <p:sp>
        <p:nvSpPr>
          <p:cNvPr id="6" name="文字方塊 1">
            <a:extLst>
              <a:ext uri="{FF2B5EF4-FFF2-40B4-BE49-F238E27FC236}">
                <a16:creationId xmlns:a16="http://schemas.microsoft.com/office/drawing/2014/main" id="{92C370CB-8131-CAA3-E061-9D95483737C6}"/>
              </a:ext>
            </a:extLst>
          </p:cNvPr>
          <p:cNvSpPr txBox="1"/>
          <p:nvPr/>
        </p:nvSpPr>
        <p:spPr>
          <a:xfrm>
            <a:off x="8683422" y="2149684"/>
            <a:ext cx="941718" cy="4415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zh-TW" altLang="en-US" sz="1400" b="1" dirty="0">
                <a:latin typeface="微軟正黑體" panose="020B0604030504040204" pitchFamily="34" charset="-120"/>
                <a:ea typeface="微軟正黑體" panose="020B0604030504040204" pitchFamily="34" charset="-120"/>
              </a:rPr>
              <a:t>億元</a:t>
            </a:r>
          </a:p>
        </p:txBody>
      </p:sp>
    </p:spTree>
    <p:extLst>
      <p:ext uri="{BB962C8B-B14F-4D97-AF65-F5344CB8AC3E}">
        <p14:creationId xmlns:p14="http://schemas.microsoft.com/office/powerpoint/2010/main" val="112269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2C617FE-37A9-691B-BD60-119FED650B8F}"/>
              </a:ext>
            </a:extLst>
          </p:cNvPr>
          <p:cNvSpPr>
            <a:spLocks noGrp="1"/>
          </p:cNvSpPr>
          <p:nvPr>
            <p:ph type="sldNum" sz="quarter" idx="12"/>
          </p:nvPr>
        </p:nvSpPr>
        <p:spPr/>
        <p:txBody>
          <a:bodyPr/>
          <a:lstStyle/>
          <a:p>
            <a:fld id="{4BA915EE-10CB-4CF1-8569-6154455DA573}" type="slidenum">
              <a:rPr lang="en-US" smtClean="0"/>
              <a:pPr/>
              <a:t>17</a:t>
            </a:fld>
            <a:endParaRPr lang="en-US" dirty="0"/>
          </a:p>
        </p:txBody>
      </p:sp>
      <p:sp>
        <p:nvSpPr>
          <p:cNvPr id="3" name="文字版面配置區 4">
            <a:extLst>
              <a:ext uri="{FF2B5EF4-FFF2-40B4-BE49-F238E27FC236}">
                <a16:creationId xmlns:a16="http://schemas.microsoft.com/office/drawing/2014/main" id="{495AB13E-420C-FEBF-B166-86E18F77E7CD}"/>
              </a:ext>
            </a:extLst>
          </p:cNvPr>
          <p:cNvSpPr txBox="1">
            <a:spLocks/>
          </p:cNvSpPr>
          <p:nvPr/>
        </p:nvSpPr>
        <p:spPr>
          <a:xfrm>
            <a:off x="3521113" y="512096"/>
            <a:ext cx="5355045" cy="1348895"/>
          </a:xfrm>
          <a:prstGeom prst="rect">
            <a:avLst/>
          </a:prstGeom>
        </p:spPr>
        <p:txBody>
          <a:bodyPr vert="horz" wrap="square" lIns="91440" tIns="45720" rIns="91440" bIns="45720" rtlCol="0">
            <a:sp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solidFill>
                  <a:srgbClr val="000000">
                    <a:lumMod val="65000"/>
                    <a:lumOff val="35000"/>
                  </a:srgbClr>
                </a:solidFill>
                <a:latin typeface="+mj-ea"/>
                <a:ea typeface="+mj-ea"/>
              </a:rPr>
              <a:t>     證商</a:t>
            </a:r>
            <a:r>
              <a:rPr lang="en-US" altLang="zh-TW" sz="3200" b="1" dirty="0">
                <a:solidFill>
                  <a:srgbClr val="000000">
                    <a:lumMod val="65000"/>
                    <a:lumOff val="35000"/>
                  </a:srgbClr>
                </a:solidFill>
                <a:latin typeface="+mj-ea"/>
                <a:ea typeface="+mj-ea"/>
              </a:rPr>
              <a:t>/</a:t>
            </a:r>
            <a:r>
              <a:rPr lang="zh-TW" altLang="en-US" sz="3200" b="1" dirty="0">
                <a:solidFill>
                  <a:srgbClr val="000000">
                    <a:lumMod val="65000"/>
                    <a:lumOff val="35000"/>
                  </a:srgbClr>
                </a:solidFill>
                <a:latin typeface="+mj-ea"/>
                <a:ea typeface="+mj-ea"/>
              </a:rPr>
              <a:t>證金借貸系統</a:t>
            </a:r>
            <a:endParaRPr lang="en-US" altLang="zh-TW" sz="3200" b="1" dirty="0">
              <a:solidFill>
                <a:srgbClr val="000000">
                  <a:lumMod val="65000"/>
                  <a:lumOff val="35000"/>
                </a:srgbClr>
              </a:solidFill>
              <a:latin typeface="+mj-ea"/>
              <a:ea typeface="+mj-ea"/>
            </a:endParaRPr>
          </a:p>
          <a:p>
            <a:pPr marL="0" indent="0">
              <a:buNone/>
            </a:pPr>
            <a:r>
              <a:rPr lang="zh-TW" altLang="en-US" sz="3200" b="1" dirty="0">
                <a:solidFill>
                  <a:srgbClr val="000000">
                    <a:lumMod val="65000"/>
                    <a:lumOff val="35000"/>
                  </a:srgbClr>
                </a:solidFill>
                <a:latin typeface="+mj-ea"/>
                <a:ea typeface="+mj-ea"/>
              </a:rPr>
              <a:t>  歷年出借成交量值統計 </a:t>
            </a:r>
          </a:p>
        </p:txBody>
      </p:sp>
      <p:graphicFrame>
        <p:nvGraphicFramePr>
          <p:cNvPr id="4" name="圖表 3">
            <a:extLst>
              <a:ext uri="{FF2B5EF4-FFF2-40B4-BE49-F238E27FC236}">
                <a16:creationId xmlns:a16="http://schemas.microsoft.com/office/drawing/2014/main" id="{F098FD67-C212-331B-5BA8-71999BA2C151}"/>
              </a:ext>
            </a:extLst>
          </p:cNvPr>
          <p:cNvGraphicFramePr>
            <a:graphicFrameLocks/>
          </p:cNvGraphicFramePr>
          <p:nvPr>
            <p:extLst>
              <p:ext uri="{D42A27DB-BD31-4B8C-83A1-F6EECF244321}">
                <p14:modId xmlns:p14="http://schemas.microsoft.com/office/powerpoint/2010/main" val="2998997095"/>
              </p:ext>
            </p:extLst>
          </p:nvPr>
        </p:nvGraphicFramePr>
        <p:xfrm>
          <a:off x="1690396" y="2015412"/>
          <a:ext cx="8680416" cy="4571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767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70C121F-0741-57AE-E6F3-2029C5DE8FBE}"/>
              </a:ext>
            </a:extLst>
          </p:cNvPr>
          <p:cNvSpPr>
            <a:spLocks noGrp="1"/>
          </p:cNvSpPr>
          <p:nvPr>
            <p:ph type="sldNum" sz="quarter" idx="12"/>
          </p:nvPr>
        </p:nvSpPr>
        <p:spPr/>
        <p:txBody>
          <a:bodyPr/>
          <a:lstStyle/>
          <a:p>
            <a:fld id="{4BA915EE-10CB-4CF1-8569-6154455DA573}" type="slidenum">
              <a:rPr lang="en-US" smtClean="0"/>
              <a:pPr/>
              <a:t>18</a:t>
            </a:fld>
            <a:endParaRPr lang="en-US" dirty="0"/>
          </a:p>
        </p:txBody>
      </p:sp>
      <p:sp>
        <p:nvSpPr>
          <p:cNvPr id="3" name="文字版面配置區 7">
            <a:extLst>
              <a:ext uri="{FF2B5EF4-FFF2-40B4-BE49-F238E27FC236}">
                <a16:creationId xmlns:a16="http://schemas.microsoft.com/office/drawing/2014/main" id="{2ADB2409-5008-5381-3FA3-F8CED6CA2C91}"/>
              </a:ext>
            </a:extLst>
          </p:cNvPr>
          <p:cNvSpPr txBox="1">
            <a:spLocks/>
          </p:cNvSpPr>
          <p:nvPr/>
        </p:nvSpPr>
        <p:spPr>
          <a:xfrm>
            <a:off x="1186961" y="153930"/>
            <a:ext cx="10062798" cy="55519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000" b="1" dirty="0">
                <a:solidFill>
                  <a:schemeClr val="tx1">
                    <a:lumMod val="95000"/>
                    <a:lumOff val="5000"/>
                  </a:schemeClr>
                </a:solidFill>
                <a:latin typeface="+mj-ea"/>
                <a:ea typeface="+mj-ea"/>
              </a:rPr>
              <a:t>借券系統外資參與程度分析</a:t>
            </a:r>
          </a:p>
        </p:txBody>
      </p:sp>
      <p:graphicFrame>
        <p:nvGraphicFramePr>
          <p:cNvPr id="4" name="表格 3">
            <a:extLst>
              <a:ext uri="{FF2B5EF4-FFF2-40B4-BE49-F238E27FC236}">
                <a16:creationId xmlns:a16="http://schemas.microsoft.com/office/drawing/2014/main" id="{440770F6-FE2C-5411-81D2-7B44D6958EFD}"/>
              </a:ext>
            </a:extLst>
          </p:cNvPr>
          <p:cNvGraphicFramePr>
            <a:graphicFrameLocks noGrp="1"/>
          </p:cNvGraphicFramePr>
          <p:nvPr>
            <p:extLst>
              <p:ext uri="{D42A27DB-BD31-4B8C-83A1-F6EECF244321}">
                <p14:modId xmlns:p14="http://schemas.microsoft.com/office/powerpoint/2010/main" val="2530207543"/>
              </p:ext>
            </p:extLst>
          </p:nvPr>
        </p:nvGraphicFramePr>
        <p:xfrm>
          <a:off x="1186961" y="691252"/>
          <a:ext cx="10062798" cy="5995640"/>
        </p:xfrm>
        <a:graphic>
          <a:graphicData uri="http://schemas.openxmlformats.org/drawingml/2006/table">
            <a:tbl>
              <a:tblPr>
                <a:tableStyleId>{5C22544A-7EE6-4342-B048-85BDC9FD1C3A}</a:tableStyleId>
              </a:tblPr>
              <a:tblGrid>
                <a:gridCol w="1257851">
                  <a:extLst>
                    <a:ext uri="{9D8B030D-6E8A-4147-A177-3AD203B41FA5}">
                      <a16:colId xmlns:a16="http://schemas.microsoft.com/office/drawing/2014/main" val="81932173"/>
                    </a:ext>
                  </a:extLst>
                </a:gridCol>
                <a:gridCol w="1546106">
                  <a:extLst>
                    <a:ext uri="{9D8B030D-6E8A-4147-A177-3AD203B41FA5}">
                      <a16:colId xmlns:a16="http://schemas.microsoft.com/office/drawing/2014/main" val="1950759309"/>
                    </a:ext>
                  </a:extLst>
                </a:gridCol>
                <a:gridCol w="1519902">
                  <a:extLst>
                    <a:ext uri="{9D8B030D-6E8A-4147-A177-3AD203B41FA5}">
                      <a16:colId xmlns:a16="http://schemas.microsoft.com/office/drawing/2014/main" val="2753672055"/>
                    </a:ext>
                  </a:extLst>
                </a:gridCol>
                <a:gridCol w="2024188">
                  <a:extLst>
                    <a:ext uri="{9D8B030D-6E8A-4147-A177-3AD203B41FA5}">
                      <a16:colId xmlns:a16="http://schemas.microsoft.com/office/drawing/2014/main" val="338980270"/>
                    </a:ext>
                  </a:extLst>
                </a:gridCol>
                <a:gridCol w="1827976">
                  <a:extLst>
                    <a:ext uri="{9D8B030D-6E8A-4147-A177-3AD203B41FA5}">
                      <a16:colId xmlns:a16="http://schemas.microsoft.com/office/drawing/2014/main" val="2064889166"/>
                    </a:ext>
                  </a:extLst>
                </a:gridCol>
                <a:gridCol w="1886775">
                  <a:extLst>
                    <a:ext uri="{9D8B030D-6E8A-4147-A177-3AD203B41FA5}">
                      <a16:colId xmlns:a16="http://schemas.microsoft.com/office/drawing/2014/main" val="3382390988"/>
                    </a:ext>
                  </a:extLst>
                </a:gridCol>
              </a:tblGrid>
              <a:tr h="365677">
                <a:tc>
                  <a:txBody>
                    <a:bodyPr/>
                    <a:lstStyle/>
                    <a:p>
                      <a:pPr marL="0" algn="ctr" fontAlgn="t">
                        <a:lnSpc>
                          <a:spcPct val="150000"/>
                        </a:lnSpc>
                        <a:spcBef>
                          <a:spcPts val="0"/>
                        </a:spcBef>
                        <a:spcAft>
                          <a:spcPts val="0"/>
                        </a:spcAft>
                      </a:pPr>
                      <a:r>
                        <a:rPr lang="zh-TW" altLang="en-US" sz="1600" b="1" u="none" strike="noStrike" dirty="0">
                          <a:solidFill>
                            <a:srgbClr val="FF0000"/>
                          </a:solidFill>
                          <a:effectLst/>
                          <a:latin typeface="微軟正黑體" panose="020B0604030504040204" pitchFamily="34" charset="-120"/>
                          <a:ea typeface="微軟正黑體" panose="020B0604030504040204" pitchFamily="34" charset="-120"/>
                        </a:rPr>
                        <a:t>年度</a:t>
                      </a:r>
                      <a:endPar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6224" marR="6224" marT="6224" marB="0"/>
                </a:tc>
                <a:tc>
                  <a:txBody>
                    <a:bodyPr/>
                    <a:lstStyle/>
                    <a:p>
                      <a:pPr marL="0" algn="ctr" defTabSz="914400" rtl="0" eaLnBrk="1" fontAlgn="t" latinLnBrk="0" hangingPunct="1">
                        <a:lnSpc>
                          <a:spcPct val="150000"/>
                        </a:lnSpc>
                        <a:spcBef>
                          <a:spcPts val="0"/>
                        </a:spcBef>
                        <a:spcAft>
                          <a:spcPts val="0"/>
                        </a:spcAft>
                      </a:pPr>
                      <a:r>
                        <a:rPr lang="zh-TW" altLang="en-US" sz="16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外資出借總張數</a:t>
                      </a:r>
                    </a:p>
                  </a:txBody>
                  <a:tcPr marL="6224" marR="6224" marT="6224" marB="0"/>
                </a:tc>
                <a:tc>
                  <a:txBody>
                    <a:bodyPr/>
                    <a:lstStyle/>
                    <a:p>
                      <a:pPr marL="0" algn="ctr" defTabSz="914400" rtl="0" eaLnBrk="1" fontAlgn="t" latinLnBrk="0" hangingPunct="1">
                        <a:lnSpc>
                          <a:spcPct val="150000"/>
                        </a:lnSpc>
                        <a:spcBef>
                          <a:spcPts val="0"/>
                        </a:spcBef>
                        <a:spcAft>
                          <a:spcPts val="0"/>
                        </a:spcAft>
                      </a:pPr>
                      <a:r>
                        <a:rPr lang="zh-TW" altLang="en-US" sz="16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外資借入總張數</a:t>
                      </a:r>
                    </a:p>
                  </a:txBody>
                  <a:tcPr marL="6224" marR="6224" marT="6224" marB="0"/>
                </a:tc>
                <a:tc>
                  <a:txBody>
                    <a:bodyPr/>
                    <a:lstStyle/>
                    <a:p>
                      <a:pPr marL="0" algn="ctr" defTabSz="914400" rtl="0" eaLnBrk="1" fontAlgn="t" latinLnBrk="0" hangingPunct="1">
                        <a:lnSpc>
                          <a:spcPct val="150000"/>
                        </a:lnSpc>
                        <a:spcBef>
                          <a:spcPts val="0"/>
                        </a:spcBef>
                        <a:spcAft>
                          <a:spcPts val="0"/>
                        </a:spcAft>
                      </a:pPr>
                      <a:r>
                        <a:rPr lang="zh-TW" altLang="en-US" sz="16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借券系統成交總張數</a:t>
                      </a:r>
                    </a:p>
                  </a:txBody>
                  <a:tcPr marL="6224" marR="6224" marT="6224" marB="0"/>
                </a:tc>
                <a:tc>
                  <a:txBody>
                    <a:bodyPr/>
                    <a:lstStyle/>
                    <a:p>
                      <a:pPr marL="0" algn="ctr" defTabSz="914400" rtl="0" eaLnBrk="1" fontAlgn="t" latinLnBrk="0" hangingPunct="1">
                        <a:lnSpc>
                          <a:spcPct val="150000"/>
                        </a:lnSpc>
                        <a:spcBef>
                          <a:spcPts val="0"/>
                        </a:spcBef>
                        <a:spcAft>
                          <a:spcPts val="0"/>
                        </a:spcAft>
                      </a:pPr>
                      <a:r>
                        <a:rPr lang="zh-TW" altLang="en-US" sz="16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外資出借比</a:t>
                      </a:r>
                    </a:p>
                  </a:txBody>
                  <a:tcPr marL="6224" marR="6224" marT="6224" marB="0"/>
                </a:tc>
                <a:tc>
                  <a:txBody>
                    <a:bodyPr/>
                    <a:lstStyle/>
                    <a:p>
                      <a:pPr marL="0" algn="ctr" defTabSz="914400" rtl="0" eaLnBrk="1" fontAlgn="t" latinLnBrk="0" hangingPunct="1">
                        <a:lnSpc>
                          <a:spcPct val="150000"/>
                        </a:lnSpc>
                        <a:spcBef>
                          <a:spcPts val="0"/>
                        </a:spcBef>
                        <a:spcAft>
                          <a:spcPts val="0"/>
                        </a:spcAft>
                      </a:pPr>
                      <a:r>
                        <a:rPr lang="zh-TW" altLang="en-US" sz="1600" b="1" u="none" strike="noStrike" kern="1200" dirty="0">
                          <a:solidFill>
                            <a:srgbClr val="FF0000"/>
                          </a:solidFill>
                          <a:effectLst/>
                          <a:latin typeface="微軟正黑體" panose="020B0604030504040204" pitchFamily="34" charset="-120"/>
                          <a:ea typeface="微軟正黑體" panose="020B0604030504040204" pitchFamily="34" charset="-120"/>
                          <a:cs typeface="+mn-cs"/>
                        </a:rPr>
                        <a:t>外資借券比</a:t>
                      </a:r>
                    </a:p>
                  </a:txBody>
                  <a:tcPr marL="6224" marR="6224" marT="6224" marB="0"/>
                </a:tc>
                <a:extLst>
                  <a:ext uri="{0D108BD9-81ED-4DB2-BD59-A6C34878D82A}">
                    <a16:rowId xmlns:a16="http://schemas.microsoft.com/office/drawing/2014/main" val="2988046801"/>
                  </a:ext>
                </a:extLst>
              </a:tr>
              <a:tr h="243063">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93</a:t>
                      </a:r>
                      <a:r>
                        <a:rPr lang="zh-TW" altLang="en-US"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6,350</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3,007,453</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3,048,953</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0.21%</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98.64%</a:t>
                      </a:r>
                    </a:p>
                  </a:txBody>
                  <a:tcPr marL="5955" marR="5955" marT="5955" marB="0"/>
                </a:tc>
                <a:extLst>
                  <a:ext uri="{0D108BD9-81ED-4DB2-BD59-A6C34878D82A}">
                    <a16:rowId xmlns:a16="http://schemas.microsoft.com/office/drawing/2014/main" val="1849943430"/>
                  </a:ext>
                </a:extLst>
              </a:tr>
              <a:tr h="243063">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94</a:t>
                      </a:r>
                      <a:r>
                        <a:rPr lang="zh-TW" altLang="en-US"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46,973</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2,232,181</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2,275,341</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2.06%</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98.10%</a:t>
                      </a:r>
                    </a:p>
                  </a:txBody>
                  <a:tcPr marL="5955" marR="5955" marT="5955" marB="0"/>
                </a:tc>
                <a:extLst>
                  <a:ext uri="{0D108BD9-81ED-4DB2-BD59-A6C34878D82A}">
                    <a16:rowId xmlns:a16="http://schemas.microsoft.com/office/drawing/2014/main" val="2037377016"/>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95</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663,539</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2,657,998</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2,761,226</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24.03%</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96.26%</a:t>
                      </a:r>
                    </a:p>
                  </a:txBody>
                  <a:tcPr marL="5955" marR="5955" marT="5955" marB="0"/>
                </a:tc>
                <a:extLst>
                  <a:ext uri="{0D108BD9-81ED-4DB2-BD59-A6C34878D82A}">
                    <a16:rowId xmlns:a16="http://schemas.microsoft.com/office/drawing/2014/main" val="3476769053"/>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96</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3,481,837</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5,684,415</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5,738,522</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60.67%</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99.06%</a:t>
                      </a:r>
                    </a:p>
                  </a:txBody>
                  <a:tcPr marL="5955" marR="5955" marT="5955" marB="0"/>
                </a:tc>
                <a:extLst>
                  <a:ext uri="{0D108BD9-81ED-4DB2-BD59-A6C34878D82A}">
                    <a16:rowId xmlns:a16="http://schemas.microsoft.com/office/drawing/2014/main" val="1226476549"/>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97</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5,854,630</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9,486,623</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9,721,357</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60.22%</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97.59%</a:t>
                      </a:r>
                    </a:p>
                  </a:txBody>
                  <a:tcPr marL="5955" marR="5955" marT="5955" marB="0"/>
                </a:tc>
                <a:extLst>
                  <a:ext uri="{0D108BD9-81ED-4DB2-BD59-A6C34878D82A}">
                    <a16:rowId xmlns:a16="http://schemas.microsoft.com/office/drawing/2014/main" val="1087594956"/>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98</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3,556,833</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9,910,465</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11,490,385</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30.95%</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86.25%</a:t>
                      </a:r>
                    </a:p>
                  </a:txBody>
                  <a:tcPr marL="5955" marR="5955" marT="5955" marB="0"/>
                </a:tc>
                <a:extLst>
                  <a:ext uri="{0D108BD9-81ED-4DB2-BD59-A6C34878D82A}">
                    <a16:rowId xmlns:a16="http://schemas.microsoft.com/office/drawing/2014/main" val="403630303"/>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99</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7,945,917</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17,795,774</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19,825,439</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40.08%</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89.76%</a:t>
                      </a:r>
                    </a:p>
                  </a:txBody>
                  <a:tcPr marL="5955" marR="5955" marT="5955" marB="0"/>
                </a:tc>
                <a:extLst>
                  <a:ext uri="{0D108BD9-81ED-4DB2-BD59-A6C34878D82A}">
                    <a16:rowId xmlns:a16="http://schemas.microsoft.com/office/drawing/2014/main" val="648501285"/>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100</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12,943,674</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20,163,856</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23,714,665</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54.58%</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85.03%</a:t>
                      </a:r>
                    </a:p>
                  </a:txBody>
                  <a:tcPr marL="5955" marR="5955" marT="5955" marB="0"/>
                </a:tc>
                <a:extLst>
                  <a:ext uri="{0D108BD9-81ED-4DB2-BD59-A6C34878D82A}">
                    <a16:rowId xmlns:a16="http://schemas.microsoft.com/office/drawing/2014/main" val="4065098162"/>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101</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10,403,075</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17,277,898</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21,139,249</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49.21%</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81.73%</a:t>
                      </a:r>
                    </a:p>
                  </a:txBody>
                  <a:tcPr marL="5955" marR="5955" marT="5955" marB="0"/>
                </a:tc>
                <a:extLst>
                  <a:ext uri="{0D108BD9-81ED-4DB2-BD59-A6C34878D82A}">
                    <a16:rowId xmlns:a16="http://schemas.microsoft.com/office/drawing/2014/main" val="2636766848"/>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102</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18,972,974</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26,795,025</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30,718,634</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61.76%</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87.23%</a:t>
                      </a:r>
                    </a:p>
                  </a:txBody>
                  <a:tcPr marL="5955" marR="5955" marT="5955" marB="0"/>
                </a:tc>
                <a:extLst>
                  <a:ext uri="{0D108BD9-81ED-4DB2-BD59-A6C34878D82A}">
                    <a16:rowId xmlns:a16="http://schemas.microsoft.com/office/drawing/2014/main" val="1261559513"/>
                  </a:ext>
                </a:extLst>
              </a:tr>
              <a:tr h="243063">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103</a:t>
                      </a:r>
                      <a:r>
                        <a:rPr lang="zh-TW" altLang="en-US" sz="1300" u="none" strike="noStrike" kern="1200">
                          <a:solidFill>
                            <a:schemeClr val="tx1"/>
                          </a:solidFill>
                          <a:effectLst/>
                          <a:latin typeface="微軟正黑體" panose="020B0604030504040204" pitchFamily="34" charset="-120"/>
                          <a:ea typeface="微軟正黑體" panose="020B0604030504040204" pitchFamily="34" charset="-120"/>
                          <a:cs typeface="+mn-cs"/>
                        </a:rPr>
                        <a:t>年</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20,498,539</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25,480,659</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28,522,221</a:t>
                      </a:r>
                    </a:p>
                  </a:txBody>
                  <a:tcPr marL="5955" marR="5955" marT="5955" marB="0"/>
                </a:tc>
                <a:tc>
                  <a:txBody>
                    <a:bodyPr/>
                    <a:lstStyle/>
                    <a:p>
                      <a:pPr marL="0" algn="ctr" defTabSz="914400" rtl="0" eaLnBrk="1" fontAlgn="t" latinLnBrk="0" hangingPunct="1">
                        <a:lnSpc>
                          <a:spcPts val="1900"/>
                        </a:lnSpc>
                      </a:pPr>
                      <a:r>
                        <a:rPr lang="en-US" altLang="zh-TW" sz="1300" u="none" strike="noStrike" kern="1200">
                          <a:solidFill>
                            <a:schemeClr val="tx1"/>
                          </a:solidFill>
                          <a:effectLst/>
                          <a:latin typeface="微軟正黑體" panose="020B0604030504040204" pitchFamily="34" charset="-120"/>
                          <a:ea typeface="微軟正黑體" panose="020B0604030504040204" pitchFamily="34" charset="-120"/>
                          <a:cs typeface="+mn-cs"/>
                        </a:rPr>
                        <a:t>71.87%</a:t>
                      </a:r>
                    </a:p>
                  </a:txBody>
                  <a:tcPr marL="5955" marR="5955" marT="5955" marB="0"/>
                </a:tc>
                <a:tc>
                  <a:txBody>
                    <a:bodyPr/>
                    <a:lstStyle/>
                    <a:p>
                      <a:pPr marL="0" algn="ctr" defTabSz="914400" rtl="0" eaLnBrk="1" fontAlgn="t" latinLnBrk="0" hangingPunct="1">
                        <a:lnSpc>
                          <a:spcPts val="1900"/>
                        </a:lnSpc>
                      </a:pPr>
                      <a:r>
                        <a:rPr lang="en-US" altLang="zh-TW" sz="1300" u="none" strike="noStrike" kern="1200" dirty="0">
                          <a:solidFill>
                            <a:schemeClr val="tx1"/>
                          </a:solidFill>
                          <a:effectLst/>
                          <a:latin typeface="微軟正黑體" panose="020B0604030504040204" pitchFamily="34" charset="-120"/>
                          <a:ea typeface="微軟正黑體" panose="020B0604030504040204" pitchFamily="34" charset="-120"/>
                          <a:cs typeface="+mn-cs"/>
                        </a:rPr>
                        <a:t>89.34%</a:t>
                      </a:r>
                    </a:p>
                  </a:txBody>
                  <a:tcPr marL="5955" marR="5955" marT="5955" marB="0"/>
                </a:tc>
                <a:extLst>
                  <a:ext uri="{0D108BD9-81ED-4DB2-BD59-A6C34878D82A}">
                    <a16:rowId xmlns:a16="http://schemas.microsoft.com/office/drawing/2014/main" val="3332060873"/>
                  </a:ext>
                </a:extLst>
              </a:tr>
              <a:tr h="243063">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104</a:t>
                      </a:r>
                      <a:r>
                        <a:rPr lang="zh-TW" altLang="en-US"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34,811,661</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35,723,421</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40,144,512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86.72%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88.99%</a:t>
                      </a:r>
                    </a:p>
                  </a:txBody>
                  <a:tcPr marL="5955" marR="5955" marT="5955" marB="0">
                    <a:solidFill>
                      <a:srgbClr val="FFFDAD"/>
                    </a:solidFill>
                  </a:tcPr>
                </a:tc>
                <a:extLst>
                  <a:ext uri="{0D108BD9-81ED-4DB2-BD59-A6C34878D82A}">
                    <a16:rowId xmlns:a16="http://schemas.microsoft.com/office/drawing/2014/main" val="4054511980"/>
                  </a:ext>
                </a:extLst>
              </a:tr>
              <a:tr h="243063">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105</a:t>
                      </a:r>
                      <a:r>
                        <a:rPr lang="zh-TW" altLang="en-US"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34,732,796</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35,235,940</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39,781,791</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87.31%</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88.57%</a:t>
                      </a:r>
                    </a:p>
                  </a:txBody>
                  <a:tcPr marL="5955" marR="5955" marT="5955" marB="0">
                    <a:solidFill>
                      <a:srgbClr val="FFFDAD"/>
                    </a:solidFill>
                  </a:tcPr>
                </a:tc>
                <a:extLst>
                  <a:ext uri="{0D108BD9-81ED-4DB2-BD59-A6C34878D82A}">
                    <a16:rowId xmlns:a16="http://schemas.microsoft.com/office/drawing/2014/main" val="2277563392"/>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106</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34,423,422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34,765,025</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39,057,254</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88.14%</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89.01%</a:t>
                      </a:r>
                    </a:p>
                  </a:txBody>
                  <a:tcPr marL="5955" marR="5955" marT="5955" marB="0">
                    <a:solidFill>
                      <a:srgbClr val="FFFDAD"/>
                    </a:solidFill>
                  </a:tcPr>
                </a:tc>
                <a:extLst>
                  <a:ext uri="{0D108BD9-81ED-4DB2-BD59-A6C34878D82A}">
                    <a16:rowId xmlns:a16="http://schemas.microsoft.com/office/drawing/2014/main" val="1984059693"/>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107</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39,303,481</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38,625,303</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42,329,683</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92.85%</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91.25%</a:t>
                      </a:r>
                    </a:p>
                  </a:txBody>
                  <a:tcPr marL="5955" marR="5955" marT="5955" marB="0">
                    <a:solidFill>
                      <a:srgbClr val="FFFDAD"/>
                    </a:solidFill>
                  </a:tcPr>
                </a:tc>
                <a:extLst>
                  <a:ext uri="{0D108BD9-81ED-4DB2-BD59-A6C34878D82A}">
                    <a16:rowId xmlns:a16="http://schemas.microsoft.com/office/drawing/2014/main" val="3637904464"/>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108</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34,903,076</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33,525,718</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37,738,135</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92.49%</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88.84%</a:t>
                      </a:r>
                    </a:p>
                  </a:txBody>
                  <a:tcPr marL="5955" marR="5955" marT="5955" marB="0">
                    <a:solidFill>
                      <a:srgbClr val="FFFDAD"/>
                    </a:solidFill>
                  </a:tcPr>
                </a:tc>
                <a:extLst>
                  <a:ext uri="{0D108BD9-81ED-4DB2-BD59-A6C34878D82A}">
                    <a16:rowId xmlns:a16="http://schemas.microsoft.com/office/drawing/2014/main" val="556179532"/>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109</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46,395,981</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44,253,470</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49,439,459</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93.84%</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89.51%</a:t>
                      </a:r>
                    </a:p>
                  </a:txBody>
                  <a:tcPr marL="5955" marR="5955" marT="5955" marB="0">
                    <a:solidFill>
                      <a:srgbClr val="FFFDAD"/>
                    </a:solidFill>
                  </a:tcPr>
                </a:tc>
                <a:extLst>
                  <a:ext uri="{0D108BD9-81ED-4DB2-BD59-A6C34878D82A}">
                    <a16:rowId xmlns:a16="http://schemas.microsoft.com/office/drawing/2014/main" val="2580554452"/>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110</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54,661,753</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52,909,827</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57,502,856</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95.06%</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92.01%</a:t>
                      </a:r>
                    </a:p>
                  </a:txBody>
                  <a:tcPr marL="5955" marR="5955" marT="5955" marB="0">
                    <a:solidFill>
                      <a:srgbClr val="FFFDAD"/>
                    </a:solidFill>
                  </a:tcPr>
                </a:tc>
                <a:extLst>
                  <a:ext uri="{0D108BD9-81ED-4DB2-BD59-A6C34878D82A}">
                    <a16:rowId xmlns:a16="http://schemas.microsoft.com/office/drawing/2014/main" val="3432228865"/>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111</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62,424,712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60,141,998</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65,447,789</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95.38%</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91.89%</a:t>
                      </a:r>
                    </a:p>
                  </a:txBody>
                  <a:tcPr marL="5955" marR="5955" marT="5955" marB="0">
                    <a:solidFill>
                      <a:srgbClr val="FFFDAD"/>
                    </a:solidFill>
                  </a:tcPr>
                </a:tc>
                <a:extLst>
                  <a:ext uri="{0D108BD9-81ED-4DB2-BD59-A6C34878D82A}">
                    <a16:rowId xmlns:a16="http://schemas.microsoft.com/office/drawing/2014/main" val="4251134626"/>
                  </a:ext>
                </a:extLst>
              </a:tr>
              <a:tr h="243063">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112</a:t>
                      </a:r>
                      <a:r>
                        <a:rPr lang="zh-TW" altLang="en-US" sz="1300" u="none" strike="noStrike" kern="120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62,106,252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60,357,882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64,676,049</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a:solidFill>
                            <a:srgbClr val="0066FF"/>
                          </a:solidFill>
                          <a:effectLst/>
                          <a:latin typeface="微軟正黑體" panose="020B0604030504040204" pitchFamily="34" charset="-120"/>
                          <a:ea typeface="微軟正黑體" panose="020B0604030504040204" pitchFamily="34" charset="-120"/>
                          <a:cs typeface="+mn-cs"/>
                        </a:rPr>
                        <a:t>96.03%</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93.32%</a:t>
                      </a:r>
                    </a:p>
                  </a:txBody>
                  <a:tcPr marL="5955" marR="5955" marT="5955" marB="0">
                    <a:solidFill>
                      <a:srgbClr val="FFFDAD"/>
                    </a:solidFill>
                  </a:tcPr>
                </a:tc>
                <a:extLst>
                  <a:ext uri="{0D108BD9-81ED-4DB2-BD59-A6C34878D82A}">
                    <a16:rowId xmlns:a16="http://schemas.microsoft.com/office/drawing/2014/main" val="862110456"/>
                  </a:ext>
                </a:extLst>
              </a:tr>
              <a:tr h="678556">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113</a:t>
                      </a:r>
                      <a:r>
                        <a:rPr lang="zh-TW" altLang="en-US"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年</a:t>
                      </a:r>
                      <a:endPar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endParaRPr>
                    </a:p>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114</a:t>
                      </a:r>
                      <a:r>
                        <a:rPr lang="zh-TW" altLang="en-US"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年</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84,758,241</a:t>
                      </a:r>
                    </a:p>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90,590,202</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83,003,134</a:t>
                      </a:r>
                    </a:p>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87,163,588</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88,443,246</a:t>
                      </a:r>
                    </a:p>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94,483,258</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95.83%</a:t>
                      </a:r>
                    </a:p>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95.88%</a:t>
                      </a:r>
                    </a:p>
                  </a:txBody>
                  <a:tcPr marL="5955" marR="5955" marT="5955" marB="0">
                    <a:solidFill>
                      <a:srgbClr val="FFFDAD"/>
                    </a:solidFill>
                  </a:tcPr>
                </a:tc>
                <a:tc>
                  <a:txBody>
                    <a:bodyPr/>
                    <a:lstStyle/>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93.85%</a:t>
                      </a:r>
                    </a:p>
                    <a:p>
                      <a:pPr marL="0" algn="ctr" defTabSz="914400" rtl="0" eaLnBrk="1" fontAlgn="t" latinLnBrk="0" hangingPunct="1">
                        <a:lnSpc>
                          <a:spcPts val="1900"/>
                        </a:lnSpc>
                      </a:pPr>
                      <a:r>
                        <a:rPr lang="en-US" altLang="zh-TW" sz="1300" u="none" strike="noStrike" kern="1200" dirty="0">
                          <a:solidFill>
                            <a:srgbClr val="0066FF"/>
                          </a:solidFill>
                          <a:effectLst/>
                          <a:latin typeface="微軟正黑體" panose="020B0604030504040204" pitchFamily="34" charset="-120"/>
                          <a:ea typeface="微軟正黑體" panose="020B0604030504040204" pitchFamily="34" charset="-120"/>
                          <a:cs typeface="+mn-cs"/>
                        </a:rPr>
                        <a:t>92.25%</a:t>
                      </a:r>
                    </a:p>
                  </a:txBody>
                  <a:tcPr marL="5955" marR="5955" marT="5955" marB="0">
                    <a:solidFill>
                      <a:srgbClr val="FFFDAD"/>
                    </a:solidFill>
                  </a:tcPr>
                </a:tc>
                <a:extLst>
                  <a:ext uri="{0D108BD9-81ED-4DB2-BD59-A6C34878D82A}">
                    <a16:rowId xmlns:a16="http://schemas.microsoft.com/office/drawing/2014/main" val="3081162129"/>
                  </a:ext>
                </a:extLst>
              </a:tr>
            </a:tbl>
          </a:graphicData>
        </a:graphic>
      </p:graphicFrame>
    </p:spTree>
    <p:extLst>
      <p:ext uri="{BB962C8B-B14F-4D97-AF65-F5344CB8AC3E}">
        <p14:creationId xmlns:p14="http://schemas.microsoft.com/office/powerpoint/2010/main" val="144728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4CE0187-EC12-1C0E-FC9F-4F131497EE2F}"/>
              </a:ext>
            </a:extLst>
          </p:cNvPr>
          <p:cNvSpPr>
            <a:spLocks noGrp="1"/>
          </p:cNvSpPr>
          <p:nvPr>
            <p:ph type="sldNum" sz="quarter" idx="12"/>
          </p:nvPr>
        </p:nvSpPr>
        <p:spPr/>
        <p:txBody>
          <a:bodyPr/>
          <a:lstStyle/>
          <a:p>
            <a:fld id="{4BA915EE-10CB-4CF1-8569-6154455DA573}" type="slidenum">
              <a:rPr lang="en-US" smtClean="0"/>
              <a:pPr/>
              <a:t>19</a:t>
            </a:fld>
            <a:endParaRPr lang="en-US" dirty="0"/>
          </a:p>
        </p:txBody>
      </p:sp>
      <p:sp>
        <p:nvSpPr>
          <p:cNvPr id="3" name="文字版面配置區 7">
            <a:extLst>
              <a:ext uri="{FF2B5EF4-FFF2-40B4-BE49-F238E27FC236}">
                <a16:creationId xmlns:a16="http://schemas.microsoft.com/office/drawing/2014/main" id="{D5449107-8ABF-5191-482A-69EFA054034C}"/>
              </a:ext>
            </a:extLst>
          </p:cNvPr>
          <p:cNvSpPr txBox="1">
            <a:spLocks/>
          </p:cNvSpPr>
          <p:nvPr/>
        </p:nvSpPr>
        <p:spPr>
          <a:xfrm>
            <a:off x="1299794" y="564043"/>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借券系統交易型態趨勢分析</a:t>
            </a:r>
            <a:r>
              <a:rPr lang="en-US" altLang="zh-TW" sz="3600" b="1" dirty="0">
                <a:solidFill>
                  <a:schemeClr val="tx1">
                    <a:lumMod val="95000"/>
                    <a:lumOff val="5000"/>
                  </a:schemeClr>
                </a:solidFill>
                <a:latin typeface="+mj-ea"/>
                <a:ea typeface="+mj-ea"/>
              </a:rPr>
              <a:t>(</a:t>
            </a:r>
            <a:r>
              <a:rPr lang="zh-TW" altLang="en-US" sz="3600" b="1" dirty="0">
                <a:solidFill>
                  <a:schemeClr val="tx1">
                    <a:lumMod val="95000"/>
                    <a:lumOff val="5000"/>
                  </a:schemeClr>
                </a:solidFill>
                <a:latin typeface="+mj-ea"/>
                <a:ea typeface="+mj-ea"/>
              </a:rPr>
              <a:t>總量比</a:t>
            </a:r>
            <a:r>
              <a:rPr lang="en-US" altLang="zh-TW" sz="3600" b="1" dirty="0">
                <a:solidFill>
                  <a:schemeClr val="tx1">
                    <a:lumMod val="95000"/>
                    <a:lumOff val="5000"/>
                  </a:schemeClr>
                </a:solidFill>
                <a:latin typeface="+mj-ea"/>
                <a:ea typeface="+mj-ea"/>
              </a:rPr>
              <a:t>)</a:t>
            </a:r>
            <a:endParaRPr lang="zh-TW" altLang="en-US" sz="3600" b="1" dirty="0">
              <a:solidFill>
                <a:schemeClr val="tx1">
                  <a:lumMod val="95000"/>
                  <a:lumOff val="5000"/>
                </a:schemeClr>
              </a:solidFill>
              <a:latin typeface="+mj-ea"/>
              <a:ea typeface="+mj-ea"/>
            </a:endParaRPr>
          </a:p>
        </p:txBody>
      </p:sp>
      <p:graphicFrame>
        <p:nvGraphicFramePr>
          <p:cNvPr id="4" name="圖表 3">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991032588"/>
              </p:ext>
            </p:extLst>
          </p:nvPr>
        </p:nvGraphicFramePr>
        <p:xfrm>
          <a:off x="1016000" y="1667827"/>
          <a:ext cx="10062798" cy="4798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37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大  綱</a:t>
            </a:r>
          </a:p>
        </p:txBody>
      </p:sp>
      <p:sp>
        <p:nvSpPr>
          <p:cNvPr id="6" name="Rectangle 1027"/>
          <p:cNvSpPr>
            <a:spLocks noGrp="1" noChangeArrowheads="1"/>
          </p:cNvSpPr>
          <p:nvPr>
            <p:ph type="body" idx="4294967295"/>
          </p:nvPr>
        </p:nvSpPr>
        <p:spPr>
          <a:xfrm>
            <a:off x="1966452" y="853441"/>
            <a:ext cx="8819536" cy="5498592"/>
          </a:xfrm>
        </p:spPr>
        <p:txBody>
          <a:bodyPr>
            <a:normAutofit/>
          </a:bodyPr>
          <a:lstStyle/>
          <a:p>
            <a:pPr marL="533400" indent="-533400" eaLnBrk="1" hangingPunct="1">
              <a:lnSpc>
                <a:spcPts val="2500"/>
              </a:lnSpc>
              <a:buFont typeface="Wingdings" pitchFamily="2" charset="2"/>
              <a:buNone/>
              <a:defRPr/>
            </a:pPr>
            <a:r>
              <a:rPr lang="zh-TW" altLang="en-US" sz="2800" b="1" dirty="0">
                <a:solidFill>
                  <a:srgbClr val="0066A0"/>
                </a:solidFill>
                <a:effectLst>
                  <a:outerShdw blurRad="38100" dist="38100" dir="2700000" algn="tl">
                    <a:srgbClr val="000000">
                      <a:alpha val="43137"/>
                    </a:srgbClr>
                  </a:outerShdw>
                </a:effectLst>
                <a:latin typeface="+mn-ea"/>
              </a:rPr>
              <a:t>壹、有價證券借貸制度</a:t>
            </a:r>
            <a:endParaRPr lang="en-US" altLang="zh-TW" sz="2800" b="1" dirty="0">
              <a:solidFill>
                <a:srgbClr val="0066A0"/>
              </a:solidFill>
              <a:effectLst>
                <a:outerShdw blurRad="38100" dist="38100" dir="2700000" algn="tl">
                  <a:srgbClr val="000000">
                    <a:alpha val="43137"/>
                  </a:srgbClr>
                </a:outerShdw>
              </a:effectLst>
              <a:latin typeface="+mn-ea"/>
            </a:endParaRPr>
          </a:p>
          <a:p>
            <a:pPr marL="933450" lvl="1" indent="-533400" eaLnBrk="1" hangingPunct="1">
              <a:lnSpc>
                <a:spcPts val="2500"/>
              </a:lnSpc>
              <a:buFontTx/>
              <a:buAutoNum type="ea1ChtPeriod"/>
              <a:defRPr/>
            </a:pPr>
            <a:r>
              <a:rPr lang="zh-TW" altLang="en-US" sz="2400" b="1" dirty="0">
                <a:latin typeface="+mn-ea"/>
              </a:rPr>
              <a:t>借券制度重要發展過程</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有價證券借貸之架構及原則</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有價證券借貸規範依據</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有價證券借貸交易概況</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證交所借券系統與證商</a:t>
            </a:r>
            <a:r>
              <a:rPr lang="en-US" altLang="zh-TW" sz="2400" b="1" dirty="0">
                <a:latin typeface="+mn-ea"/>
              </a:rPr>
              <a:t>/</a:t>
            </a:r>
            <a:r>
              <a:rPr lang="zh-TW" altLang="en-US" sz="2400" b="1" dirty="0">
                <a:latin typeface="+mn-ea"/>
              </a:rPr>
              <a:t>證金證券借貸之重點比較</a:t>
            </a:r>
            <a:endParaRPr lang="en-US" altLang="zh-TW" sz="2400" b="1" dirty="0">
              <a:latin typeface="+mn-ea"/>
            </a:endParaRPr>
          </a:p>
          <a:p>
            <a:pPr marL="533400" indent="-533400" eaLnBrk="1" hangingPunct="1">
              <a:lnSpc>
                <a:spcPts val="2500"/>
              </a:lnSpc>
              <a:spcBef>
                <a:spcPts val="1200"/>
              </a:spcBef>
              <a:buFont typeface="Wingdings" pitchFamily="2" charset="2"/>
              <a:buNone/>
              <a:defRPr/>
            </a:pPr>
            <a:r>
              <a:rPr lang="zh-TW" altLang="en-US" sz="2800" b="1" dirty="0">
                <a:solidFill>
                  <a:srgbClr val="0066A0"/>
                </a:solidFill>
                <a:effectLst>
                  <a:outerShdw blurRad="38100" dist="38100" dir="2700000" algn="tl">
                    <a:srgbClr val="000000">
                      <a:alpha val="43137"/>
                    </a:srgbClr>
                  </a:outerShdw>
                </a:effectLst>
                <a:latin typeface="+mn-ea"/>
              </a:rPr>
              <a:t>貳、實務作業說明</a:t>
            </a:r>
            <a:endParaRPr lang="en-US" altLang="zh-TW" sz="2800" b="1" dirty="0">
              <a:solidFill>
                <a:srgbClr val="0066A0"/>
              </a:solidFill>
              <a:effectLst>
                <a:outerShdw blurRad="38100" dist="38100" dir="2700000" algn="tl">
                  <a:srgbClr val="000000">
                    <a:alpha val="43137"/>
                  </a:srgbClr>
                </a:outerShdw>
              </a:effectLst>
              <a:latin typeface="+mn-ea"/>
            </a:endParaRPr>
          </a:p>
          <a:p>
            <a:pPr marL="933450" lvl="1" indent="-533400" eaLnBrk="1" hangingPunct="1">
              <a:lnSpc>
                <a:spcPts val="2500"/>
              </a:lnSpc>
              <a:buFontTx/>
              <a:buAutoNum type="ea1ChtPeriod"/>
              <a:defRPr/>
            </a:pPr>
            <a:r>
              <a:rPr lang="zh-TW" altLang="en-US" sz="2400" b="1" dirty="0">
                <a:latin typeface="+mn-ea"/>
              </a:rPr>
              <a:t>證交所借券系統作業</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證商</a:t>
            </a:r>
            <a:r>
              <a:rPr lang="en-US" altLang="zh-TW" sz="2400" b="1" dirty="0">
                <a:latin typeface="+mn-ea"/>
              </a:rPr>
              <a:t>/</a:t>
            </a:r>
            <a:r>
              <a:rPr lang="zh-TW" altLang="en-US" sz="2400" b="1" dirty="0">
                <a:latin typeface="+mn-ea"/>
              </a:rPr>
              <a:t>證金有價證券借貸業務</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借券交易權益補償作業</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證券借貸課稅規範</a:t>
            </a:r>
            <a:endParaRPr lang="en-US" altLang="zh-TW" sz="2400" b="1" dirty="0">
              <a:latin typeface="+mn-ea"/>
            </a:endParaRPr>
          </a:p>
          <a:p>
            <a:pPr marL="933450" lvl="1" indent="-533400" eaLnBrk="1" hangingPunct="1">
              <a:lnSpc>
                <a:spcPts val="2500"/>
              </a:lnSpc>
              <a:buFontTx/>
              <a:buAutoNum type="ea1ChtPeriod"/>
              <a:defRPr/>
            </a:pPr>
            <a:r>
              <a:rPr lang="zh-TW" altLang="en-US" sz="2400" b="1" dirty="0">
                <a:latin typeface="+mn-ea"/>
              </a:rPr>
              <a:t>借券賣出規範</a:t>
            </a:r>
            <a:endParaRPr lang="en-US" altLang="zh-TW" sz="2400" b="1" dirty="0">
              <a:latin typeface="+mn-ea"/>
            </a:endParaRPr>
          </a:p>
          <a:p>
            <a:pPr marL="533400" indent="-533400" eaLnBrk="1" hangingPunct="1">
              <a:lnSpc>
                <a:spcPts val="2500"/>
              </a:lnSpc>
              <a:spcBef>
                <a:spcPts val="1200"/>
              </a:spcBef>
              <a:buFont typeface="Wingdings" pitchFamily="2" charset="2"/>
              <a:buNone/>
              <a:defRPr/>
            </a:pPr>
            <a:r>
              <a:rPr lang="zh-TW" altLang="en-US" sz="2800" b="1" dirty="0">
                <a:solidFill>
                  <a:srgbClr val="0066A0"/>
                </a:solidFill>
                <a:effectLst>
                  <a:outerShdw blurRad="38100" dist="38100" dir="2700000" algn="tl">
                    <a:srgbClr val="000000">
                      <a:alpha val="43137"/>
                    </a:srgbClr>
                  </a:outerShdw>
                </a:effectLst>
                <a:latin typeface="+mn-ea"/>
              </a:rPr>
              <a:t>參、資訊揭露 </a:t>
            </a:r>
            <a:endParaRPr lang="en-US" altLang="zh-TW" sz="2800" b="1" dirty="0">
              <a:solidFill>
                <a:srgbClr val="0066A0"/>
              </a:solidFill>
              <a:effectLst>
                <a:outerShdw blurRad="38100" dist="38100" dir="2700000" algn="tl">
                  <a:srgbClr val="000000">
                    <a:alpha val="43137"/>
                  </a:srgbClr>
                </a:outerShdw>
              </a:effectLst>
              <a:latin typeface="+mn-ea"/>
            </a:endParaRP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26744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1" y="3648892"/>
            <a:ext cx="7443685" cy="1714416"/>
          </a:xfrm>
        </p:spPr>
        <p:txBody>
          <a:bodyPr anchor="t">
            <a:normAutofit fontScale="32500" lnSpcReduction="20000"/>
          </a:bodyPr>
          <a:lstStyle/>
          <a:p>
            <a:pPr marL="0" indent="0">
              <a:buNone/>
            </a:pPr>
            <a:r>
              <a:rPr lang="zh-TW" altLang="en-US" sz="8600" b="1" u="sng" dirty="0">
                <a:latin typeface="+mj-ea"/>
                <a:ea typeface="+mj-ea"/>
              </a:rPr>
              <a:t>五、證交所借券系統與證商</a:t>
            </a:r>
          </a:p>
          <a:p>
            <a:pPr marL="0" indent="0">
              <a:buNone/>
            </a:pPr>
            <a:r>
              <a:rPr lang="zh-TW" altLang="en-US" sz="8600" b="1" dirty="0">
                <a:latin typeface="+mj-ea"/>
                <a:ea typeface="+mj-ea"/>
              </a:rPr>
              <a:t>                               </a:t>
            </a:r>
            <a:r>
              <a:rPr lang="en-US" altLang="zh-TW" sz="8600" b="1" u="sng" dirty="0">
                <a:latin typeface="+mj-ea"/>
                <a:ea typeface="+mj-ea"/>
              </a:rPr>
              <a:t>/</a:t>
            </a:r>
            <a:r>
              <a:rPr lang="zh-TW" altLang="en-US" sz="8600" b="1" u="sng" dirty="0">
                <a:latin typeface="+mj-ea"/>
                <a:ea typeface="+mj-ea"/>
              </a:rPr>
              <a:t>證金證券借貸之重點比較</a:t>
            </a:r>
          </a:p>
          <a:p>
            <a:pPr marL="0" indent="0">
              <a:buNone/>
            </a:pP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615553"/>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壹、有價證券借貸制度</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277474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21</a:t>
            </a:fld>
            <a:endParaRPr lang="en-US" altLang="zh-TW" b="0" dirty="0"/>
          </a:p>
        </p:txBody>
      </p:sp>
      <p:sp>
        <p:nvSpPr>
          <p:cNvPr id="6" name="文字版面配置區 7"/>
          <p:cNvSpPr txBox="1">
            <a:spLocks/>
          </p:cNvSpPr>
          <p:nvPr/>
        </p:nvSpPr>
        <p:spPr>
          <a:xfrm>
            <a:off x="1431680" y="0"/>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200" b="1" dirty="0">
                <a:solidFill>
                  <a:schemeClr val="tx1">
                    <a:lumMod val="95000"/>
                    <a:lumOff val="5000"/>
                  </a:schemeClr>
                </a:solidFill>
                <a:latin typeface="+mj-ea"/>
                <a:ea typeface="+mj-ea"/>
              </a:rPr>
              <a:t>有價證券借貸作業比較</a:t>
            </a:r>
            <a:r>
              <a:rPr lang="en-US" altLang="zh-TW" sz="3200" b="1" dirty="0">
                <a:solidFill>
                  <a:schemeClr val="tx1">
                    <a:lumMod val="95000"/>
                    <a:lumOff val="5000"/>
                  </a:schemeClr>
                </a:solidFill>
                <a:latin typeface="+mj-ea"/>
                <a:ea typeface="+mj-ea"/>
              </a:rPr>
              <a:t>(</a:t>
            </a:r>
            <a:r>
              <a:rPr lang="zh-TW" altLang="en-US" sz="3200" b="1" dirty="0">
                <a:solidFill>
                  <a:schemeClr val="tx1">
                    <a:lumMod val="95000"/>
                    <a:lumOff val="5000"/>
                  </a:schemeClr>
                </a:solidFill>
                <a:latin typeface="+mj-ea"/>
                <a:ea typeface="+mj-ea"/>
              </a:rPr>
              <a:t>一</a:t>
            </a:r>
            <a:r>
              <a:rPr lang="en-US" altLang="zh-TW" sz="3200" b="1" dirty="0">
                <a:solidFill>
                  <a:schemeClr val="tx1">
                    <a:lumMod val="95000"/>
                    <a:lumOff val="5000"/>
                  </a:schemeClr>
                </a:solidFill>
                <a:latin typeface="+mj-ea"/>
                <a:ea typeface="+mj-ea"/>
              </a:rPr>
              <a:t>)</a:t>
            </a:r>
            <a:endParaRPr lang="zh-TW" altLang="en-US" sz="3200" b="1" dirty="0">
              <a:solidFill>
                <a:schemeClr val="tx1">
                  <a:lumMod val="95000"/>
                  <a:lumOff val="5000"/>
                </a:schemeClr>
              </a:solidFill>
              <a:latin typeface="+mj-ea"/>
              <a:ea typeface="+mj-ea"/>
            </a:endParaRPr>
          </a:p>
        </p:txBody>
      </p:sp>
      <p:graphicFrame>
        <p:nvGraphicFramePr>
          <p:cNvPr id="8" name="內容版面配置區 5"/>
          <p:cNvGraphicFramePr>
            <a:graphicFrameLocks noGrp="1"/>
          </p:cNvGraphicFramePr>
          <p:nvPr>
            <p:ph idx="1"/>
            <p:extLst>
              <p:ext uri="{D42A27DB-BD31-4B8C-83A1-F6EECF244321}">
                <p14:modId xmlns:p14="http://schemas.microsoft.com/office/powerpoint/2010/main" val="2946835428"/>
              </p:ext>
            </p:extLst>
          </p:nvPr>
        </p:nvGraphicFramePr>
        <p:xfrm>
          <a:off x="391022" y="604245"/>
          <a:ext cx="11330882" cy="5986138"/>
        </p:xfrm>
        <a:graphic>
          <a:graphicData uri="http://schemas.openxmlformats.org/drawingml/2006/table">
            <a:tbl>
              <a:tblPr firstRow="1" bandRow="1">
                <a:tableStyleId>{5C22544A-7EE6-4342-B048-85BDC9FD1C3A}</a:tableStyleId>
              </a:tblPr>
              <a:tblGrid>
                <a:gridCol w="1646367">
                  <a:extLst>
                    <a:ext uri="{9D8B030D-6E8A-4147-A177-3AD203B41FA5}">
                      <a16:colId xmlns:a16="http://schemas.microsoft.com/office/drawing/2014/main" val="3091392709"/>
                    </a:ext>
                  </a:extLst>
                </a:gridCol>
                <a:gridCol w="5093173">
                  <a:extLst>
                    <a:ext uri="{9D8B030D-6E8A-4147-A177-3AD203B41FA5}">
                      <a16:colId xmlns:a16="http://schemas.microsoft.com/office/drawing/2014/main" val="896163351"/>
                    </a:ext>
                  </a:extLst>
                </a:gridCol>
                <a:gridCol w="4591342">
                  <a:extLst>
                    <a:ext uri="{9D8B030D-6E8A-4147-A177-3AD203B41FA5}">
                      <a16:colId xmlns:a16="http://schemas.microsoft.com/office/drawing/2014/main" val="178545372"/>
                    </a:ext>
                  </a:extLst>
                </a:gridCol>
              </a:tblGrid>
              <a:tr h="39960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en-US" sz="2800" b="1" i="0" u="none" strike="noStrike" kern="1200" cap="none" normalizeH="0" baseline="0" dirty="0">
                        <a:ln>
                          <a:noFill/>
                        </a:ln>
                        <a:solidFill>
                          <a:schemeClr val="tx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66">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800" b="1" i="0" u="none" strike="noStrike" kern="1200" cap="none" normalizeH="0" baseline="0" dirty="0">
                          <a:ln>
                            <a:noFill/>
                          </a:ln>
                          <a:solidFill>
                            <a:schemeClr val="tx1"/>
                          </a:solidFill>
                          <a:effectLst/>
                          <a:latin typeface="+mn-ea"/>
                          <a:ea typeface="+mn-ea"/>
                          <a:cs typeface="+mn-cs"/>
                        </a:rPr>
                        <a:t>證交所借券系統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800" b="1" i="0" u="none" strike="noStrike" kern="1200" cap="none" normalizeH="0" baseline="0" dirty="0">
                          <a:ln>
                            <a:noFill/>
                          </a:ln>
                          <a:solidFill>
                            <a:schemeClr val="tx1"/>
                          </a:solidFill>
                          <a:effectLst/>
                          <a:latin typeface="+mn-ea"/>
                          <a:ea typeface="+mn-ea"/>
                          <a:cs typeface="+mn-cs"/>
                        </a:rPr>
                        <a:t>證商</a:t>
                      </a:r>
                      <a:r>
                        <a:rPr kumimoji="1" lang="en-US" altLang="zh-TW" sz="2800" b="1" i="0" u="none" strike="noStrike" kern="1200" cap="none" normalizeH="0" baseline="0" dirty="0">
                          <a:ln>
                            <a:noFill/>
                          </a:ln>
                          <a:solidFill>
                            <a:schemeClr val="tx1"/>
                          </a:solidFill>
                          <a:effectLst/>
                          <a:latin typeface="+mn-ea"/>
                          <a:ea typeface="+mn-ea"/>
                          <a:cs typeface="+mn-cs"/>
                        </a:rPr>
                        <a:t>/</a:t>
                      </a:r>
                      <a:r>
                        <a:rPr kumimoji="1" lang="zh-TW" altLang="en-US" sz="2800" b="1" i="0" u="none" strike="noStrike" kern="1200" cap="none" normalizeH="0" baseline="0" dirty="0">
                          <a:ln>
                            <a:noFill/>
                          </a:ln>
                          <a:solidFill>
                            <a:schemeClr val="tx1"/>
                          </a:solidFill>
                          <a:effectLst/>
                          <a:latin typeface="+mn-ea"/>
                          <a:ea typeface="+mn-ea"/>
                          <a:cs typeface="+mn-cs"/>
                        </a:rPr>
                        <a:t>證金證券借貸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40000"/>
                      </a:srgbClr>
                    </a:solidFill>
                  </a:tcPr>
                </a:tc>
                <a:extLst>
                  <a:ext uri="{0D108BD9-81ED-4DB2-BD59-A6C34878D82A}">
                    <a16:rowId xmlns:a16="http://schemas.microsoft.com/office/drawing/2014/main" val="257195453"/>
                  </a:ext>
                </a:extLst>
              </a:tr>
              <a:tr h="2781610">
                <a:tc>
                  <a:txBody>
                    <a:bodyPr/>
                    <a:lstStyle/>
                    <a:p>
                      <a:pPr marL="0" marR="0" lvl="0" indent="0" algn="ctr" defTabSz="914400" rtl="0" eaLnBrk="1" fontAlgn="ctr" latinLnBrk="0" hangingPunct="1">
                        <a:lnSpc>
                          <a:spcPct val="80000"/>
                        </a:lnSpc>
                        <a:spcBef>
                          <a:spcPct val="20000"/>
                        </a:spcBef>
                        <a:spcAft>
                          <a:spcPct val="0"/>
                        </a:spcAft>
                        <a:buClr>
                          <a:schemeClr val="accent2"/>
                        </a:buClr>
                        <a:buSzTx/>
                        <a:buFont typeface="Wingdings" pitchFamily="2" charset="2"/>
                        <a:buNone/>
                        <a:tabLst/>
                        <a:defRPr/>
                      </a:pPr>
                      <a:r>
                        <a:rPr kumimoji="1" lang="zh-TW" altLang="en-US" sz="2400" b="1" i="0" u="none" strike="noStrike" kern="1200" cap="none" normalizeH="0" baseline="0" dirty="0">
                          <a:ln>
                            <a:noFill/>
                          </a:ln>
                          <a:solidFill>
                            <a:schemeClr val="tx1"/>
                          </a:solidFill>
                          <a:effectLst/>
                          <a:latin typeface="+mn-ea"/>
                          <a:ea typeface="+mn-ea"/>
                          <a:cs typeface="+mn-cs"/>
                        </a:rPr>
                        <a:t>標的</a:t>
                      </a:r>
                      <a:endParaRPr kumimoji="1" lang="en-US" altLang="zh-TW" sz="2400" b="1" i="0" u="none" strike="noStrike" kern="1200" cap="none" normalizeH="0" baseline="0" dirty="0">
                        <a:ln>
                          <a:noFill/>
                        </a:ln>
                        <a:solidFill>
                          <a:schemeClr val="tx1"/>
                        </a:solidFill>
                        <a:effectLst/>
                        <a:latin typeface="+mn-ea"/>
                        <a:ea typeface="+mn-ea"/>
                        <a:cs typeface="+mn-cs"/>
                      </a:endParaRPr>
                    </a:p>
                    <a:p>
                      <a:pPr marL="0" marR="0" lvl="0" indent="0" algn="ctr" defTabSz="914400" rtl="0" eaLnBrk="1" fontAlgn="ctr" latinLnBrk="0" hangingPunct="1">
                        <a:lnSpc>
                          <a:spcPct val="80000"/>
                        </a:lnSpc>
                        <a:spcBef>
                          <a:spcPct val="20000"/>
                        </a:spcBef>
                        <a:spcAft>
                          <a:spcPct val="0"/>
                        </a:spcAft>
                        <a:buClr>
                          <a:schemeClr val="accent2"/>
                        </a:buClr>
                        <a:buSzTx/>
                        <a:buFont typeface="Wingdings" pitchFamily="2" charset="2"/>
                        <a:buNone/>
                        <a:tabLst/>
                        <a:defRPr/>
                      </a:pPr>
                      <a:r>
                        <a:rPr kumimoji="1" lang="zh-TW" altLang="en-US" sz="2400" b="1" i="0" u="none" strike="noStrike" kern="1200" cap="none" normalizeH="0" baseline="0" dirty="0">
                          <a:ln>
                            <a:noFill/>
                          </a:ln>
                          <a:solidFill>
                            <a:schemeClr val="tx1"/>
                          </a:solidFill>
                          <a:effectLst/>
                          <a:latin typeface="+mn-ea"/>
                          <a:ea typeface="+mn-ea"/>
                          <a:cs typeface="+mn-cs"/>
                        </a:rPr>
                        <a:t>證券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342900" marR="0" lvl="0" indent="-342900" algn="l" defTabSz="914400" rtl="0" eaLnBrk="1" fontAlgn="ctr" latinLnBrk="0" hangingPunct="1">
                        <a:lnSpc>
                          <a:spcPct val="80000"/>
                        </a:lnSpc>
                        <a:spcBef>
                          <a:spcPct val="20000"/>
                        </a:spcBef>
                        <a:spcAft>
                          <a:spcPct val="0"/>
                        </a:spcAft>
                        <a:buClr>
                          <a:srgbClr val="006666"/>
                        </a:buClr>
                        <a:buSzPct val="80000"/>
                        <a:buFont typeface="Wingdings" panose="05000000000000000000" pitchFamily="2" charset="2"/>
                        <a:buChar char="n"/>
                        <a:tabLst/>
                      </a:pPr>
                      <a:r>
                        <a:rPr kumimoji="1" lang="zh-TW" altLang="en-US" sz="1900" b="1" i="0" u="none" strike="noStrike" kern="1200" cap="none" normalizeH="0" baseline="0" dirty="0">
                          <a:ln>
                            <a:noFill/>
                          </a:ln>
                          <a:solidFill>
                            <a:schemeClr val="tx1"/>
                          </a:solidFill>
                          <a:effectLst/>
                          <a:latin typeface="+mn-ea"/>
                          <a:ea typeface="+mn-ea"/>
                          <a:cs typeface="+mn-cs"/>
                        </a:rPr>
                        <a:t>得為融資融券有價證券</a:t>
                      </a:r>
                    </a:p>
                    <a:p>
                      <a:pPr marL="342900" marR="0" lvl="0" indent="-342900" algn="l" defTabSz="914400" rtl="0" eaLnBrk="1" fontAlgn="ctr" latinLnBrk="0" hangingPunct="1">
                        <a:lnSpc>
                          <a:spcPct val="80000"/>
                        </a:lnSpc>
                        <a:spcBef>
                          <a:spcPct val="20000"/>
                        </a:spcBef>
                        <a:spcAft>
                          <a:spcPct val="0"/>
                        </a:spcAft>
                        <a:buClr>
                          <a:srgbClr val="006666"/>
                        </a:buClr>
                        <a:buSzPct val="80000"/>
                        <a:buFont typeface="Wingdings" panose="05000000000000000000" pitchFamily="2" charset="2"/>
                        <a:buChar char="n"/>
                        <a:tabLst/>
                      </a:pPr>
                      <a:r>
                        <a:rPr kumimoji="1" lang="zh-TW" altLang="en-US" sz="1900" b="1" i="0" u="none" strike="noStrike" kern="1200" cap="none" normalizeH="0" baseline="0" dirty="0">
                          <a:ln>
                            <a:noFill/>
                          </a:ln>
                          <a:solidFill>
                            <a:schemeClr val="tx1"/>
                          </a:solidFill>
                          <a:effectLst/>
                          <a:latin typeface="+mn-ea"/>
                          <a:ea typeface="+mn-ea"/>
                          <a:cs typeface="+mn-cs"/>
                        </a:rPr>
                        <a:t>得發行認購</a:t>
                      </a:r>
                      <a:r>
                        <a:rPr kumimoji="1" lang="en-US" altLang="zh-TW" sz="1900" b="1" i="0" u="none" strike="noStrike" kern="1200" cap="none" normalizeH="0" baseline="0" dirty="0">
                          <a:ln>
                            <a:noFill/>
                          </a:ln>
                          <a:solidFill>
                            <a:schemeClr val="tx1"/>
                          </a:solidFill>
                          <a:effectLst/>
                          <a:latin typeface="+mn-ea"/>
                          <a:ea typeface="+mn-ea"/>
                          <a:cs typeface="+mn-cs"/>
                        </a:rPr>
                        <a:t>(</a:t>
                      </a:r>
                      <a:r>
                        <a:rPr kumimoji="1" lang="zh-TW" altLang="en-US" sz="1900" b="1" i="0" u="none" strike="noStrike" kern="1200" cap="none" normalizeH="0" baseline="0" dirty="0">
                          <a:ln>
                            <a:noFill/>
                          </a:ln>
                          <a:solidFill>
                            <a:schemeClr val="tx1"/>
                          </a:solidFill>
                          <a:effectLst/>
                          <a:latin typeface="+mn-ea"/>
                          <a:ea typeface="+mn-ea"/>
                          <a:cs typeface="+mn-cs"/>
                        </a:rPr>
                        <a:t>售</a:t>
                      </a:r>
                      <a:r>
                        <a:rPr kumimoji="1" lang="en-US" altLang="zh-TW" sz="1900" b="1" i="0" u="none" strike="noStrike" kern="1200" cap="none" normalizeH="0" baseline="0" dirty="0">
                          <a:ln>
                            <a:noFill/>
                          </a:ln>
                          <a:solidFill>
                            <a:schemeClr val="tx1"/>
                          </a:solidFill>
                          <a:effectLst/>
                          <a:latin typeface="+mn-ea"/>
                          <a:ea typeface="+mn-ea"/>
                          <a:cs typeface="+mn-cs"/>
                        </a:rPr>
                        <a:t>)</a:t>
                      </a:r>
                      <a:r>
                        <a:rPr kumimoji="1" lang="zh-TW" altLang="en-US" sz="1900" b="1" i="0" u="none" strike="noStrike" kern="1200" cap="none" normalizeH="0" baseline="0" dirty="0">
                          <a:ln>
                            <a:noFill/>
                          </a:ln>
                          <a:solidFill>
                            <a:schemeClr val="tx1"/>
                          </a:solidFill>
                          <a:effectLst/>
                          <a:latin typeface="+mn-ea"/>
                          <a:ea typeface="+mn-ea"/>
                          <a:cs typeface="+mn-cs"/>
                        </a:rPr>
                        <a:t>權證之標的證券</a:t>
                      </a:r>
                    </a:p>
                    <a:p>
                      <a:pPr marL="342900" marR="0" lvl="0" indent="-342900" algn="l" defTabSz="914400" rtl="0" eaLnBrk="1" fontAlgn="ctr" latinLnBrk="0" hangingPunct="1">
                        <a:lnSpc>
                          <a:spcPct val="100000"/>
                        </a:lnSpc>
                        <a:spcBef>
                          <a:spcPct val="20000"/>
                        </a:spcBef>
                        <a:spcAft>
                          <a:spcPct val="0"/>
                        </a:spcAft>
                        <a:buClr>
                          <a:srgbClr val="006666"/>
                        </a:buClr>
                        <a:buSzPct val="80000"/>
                        <a:buFont typeface="Wingdings" panose="05000000000000000000" pitchFamily="2" charset="2"/>
                        <a:buChar char="n"/>
                        <a:tabLst/>
                      </a:pPr>
                      <a:r>
                        <a:rPr kumimoji="1" lang="zh-TW" altLang="en-US" sz="1900" b="1" i="0" u="none" strike="noStrike" kern="1200" cap="none" normalizeH="0" baseline="0" dirty="0">
                          <a:ln>
                            <a:noFill/>
                          </a:ln>
                          <a:solidFill>
                            <a:schemeClr val="tx1"/>
                          </a:solidFill>
                          <a:effectLst/>
                          <a:latin typeface="+mn-ea"/>
                          <a:ea typeface="+mn-ea"/>
                          <a:cs typeface="+mn-cs"/>
                        </a:rPr>
                        <a:t>已發行股票選擇權、股票期貨、</a:t>
                      </a:r>
                      <a:r>
                        <a:rPr kumimoji="1" lang="en-US" altLang="zh-TW" sz="1900" b="1" i="0" u="none" strike="noStrike" kern="1200" cap="none" normalizeH="0" baseline="0" dirty="0">
                          <a:ln>
                            <a:noFill/>
                          </a:ln>
                          <a:solidFill>
                            <a:schemeClr val="tx1"/>
                          </a:solidFill>
                          <a:effectLst/>
                          <a:latin typeface="+mn-ea"/>
                          <a:ea typeface="+mn-ea"/>
                          <a:cs typeface="+mn-cs"/>
                        </a:rPr>
                        <a:t>ETF</a:t>
                      </a:r>
                      <a:r>
                        <a:rPr kumimoji="1" lang="zh-TW" altLang="en-US" sz="1900" b="1" i="0" u="none" strike="noStrike" kern="1200" cap="none" normalizeH="0" baseline="0" dirty="0">
                          <a:ln>
                            <a:noFill/>
                          </a:ln>
                          <a:solidFill>
                            <a:schemeClr val="tx1"/>
                          </a:solidFill>
                          <a:effectLst/>
                          <a:latin typeface="+mn-ea"/>
                          <a:ea typeface="+mn-ea"/>
                          <a:cs typeface="+mn-cs"/>
                        </a:rPr>
                        <a:t>、可轉</a:t>
                      </a:r>
                      <a:r>
                        <a:rPr kumimoji="1" lang="en-US" altLang="zh-TW" sz="1900" b="1" i="0" u="none" strike="noStrike" kern="1200" cap="none" normalizeH="0" baseline="0" dirty="0">
                          <a:ln>
                            <a:noFill/>
                          </a:ln>
                          <a:solidFill>
                            <a:schemeClr val="tx1"/>
                          </a:solidFill>
                          <a:effectLst/>
                          <a:latin typeface="+mn-ea"/>
                          <a:ea typeface="+mn-ea"/>
                          <a:cs typeface="+mn-cs"/>
                        </a:rPr>
                        <a:t>(</a:t>
                      </a:r>
                      <a:r>
                        <a:rPr kumimoji="1" lang="zh-TW" altLang="en-US" sz="1900" b="1" i="0" u="none" strike="noStrike" kern="1200" cap="none" normalizeH="0" baseline="0" dirty="0">
                          <a:ln>
                            <a:noFill/>
                          </a:ln>
                          <a:solidFill>
                            <a:schemeClr val="tx1"/>
                          </a:solidFill>
                          <a:effectLst/>
                          <a:latin typeface="+mn-ea"/>
                          <a:ea typeface="+mn-ea"/>
                          <a:cs typeface="+mn-cs"/>
                        </a:rPr>
                        <a:t>交</a:t>
                      </a:r>
                      <a:r>
                        <a:rPr kumimoji="1" lang="en-US" altLang="zh-TW" sz="1900" b="1" i="0" u="none" strike="noStrike" kern="1200" cap="none" normalizeH="0" baseline="0" dirty="0">
                          <a:ln>
                            <a:noFill/>
                          </a:ln>
                          <a:solidFill>
                            <a:schemeClr val="tx1"/>
                          </a:solidFill>
                          <a:effectLst/>
                          <a:latin typeface="+mn-ea"/>
                          <a:ea typeface="+mn-ea"/>
                          <a:cs typeface="+mn-cs"/>
                        </a:rPr>
                        <a:t>)</a:t>
                      </a:r>
                      <a:r>
                        <a:rPr kumimoji="1" lang="zh-TW" altLang="en-US" sz="1900" b="1" i="0" u="none" strike="noStrike" kern="1200" cap="none" normalizeH="0" baseline="0" dirty="0">
                          <a:ln>
                            <a:noFill/>
                          </a:ln>
                          <a:solidFill>
                            <a:schemeClr val="tx1"/>
                          </a:solidFill>
                          <a:effectLst/>
                          <a:latin typeface="+mn-ea"/>
                          <a:ea typeface="+mn-ea"/>
                          <a:cs typeface="+mn-cs"/>
                        </a:rPr>
                        <a:t>換公司債、海外存託憑證等金融商品之標的證券</a:t>
                      </a:r>
                      <a:endParaRPr kumimoji="1" lang="en-US" altLang="zh-TW" sz="1900" b="1"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accent2"/>
                        </a:buClr>
                        <a:buSzTx/>
                        <a:buFontTx/>
                        <a:buNone/>
                        <a:tabLst/>
                      </a:pPr>
                      <a:r>
                        <a:rPr kumimoji="1" lang="zh-TW" altLang="en-US" sz="1600" b="1" i="0" u="none" strike="noStrike" kern="1200" cap="none" normalizeH="0" baseline="0" dirty="0">
                          <a:ln>
                            <a:noFill/>
                          </a:ln>
                          <a:solidFill>
                            <a:srgbClr val="1594C6"/>
                          </a:solidFill>
                          <a:effectLst/>
                          <a:latin typeface="+mn-ea"/>
                          <a:ea typeface="+mn-ea"/>
                          <a:cs typeface="+mn-cs"/>
                        </a:rPr>
                        <a:t>借券標的如有「財務資訊重點專區」指標</a:t>
                      </a:r>
                      <a:r>
                        <a:rPr kumimoji="1" lang="en-US" altLang="zh-TW" sz="1600" b="1" i="0" u="none" strike="noStrike" kern="1200" cap="none" normalizeH="0" baseline="0" dirty="0">
                          <a:ln>
                            <a:noFill/>
                          </a:ln>
                          <a:solidFill>
                            <a:srgbClr val="1594C6"/>
                          </a:solidFill>
                          <a:effectLst/>
                          <a:latin typeface="+mn-ea"/>
                          <a:ea typeface="+mn-ea"/>
                          <a:cs typeface="+mn-cs"/>
                        </a:rPr>
                        <a:t>1</a:t>
                      </a:r>
                      <a:r>
                        <a:rPr kumimoji="1" lang="zh-TW" altLang="en-US" sz="1600" b="1" i="0" u="none" strike="noStrike" kern="1200" cap="none" normalizeH="0" baseline="0" dirty="0">
                          <a:ln>
                            <a:noFill/>
                          </a:ln>
                          <a:solidFill>
                            <a:srgbClr val="1594C6"/>
                          </a:solidFill>
                          <a:effectLst/>
                          <a:latin typeface="+mn-ea"/>
                          <a:ea typeface="+mn-ea"/>
                          <a:cs typeface="+mn-cs"/>
                        </a:rPr>
                        <a:t>至</a:t>
                      </a:r>
                      <a:r>
                        <a:rPr kumimoji="1" lang="en-US" altLang="zh-TW" sz="1600" b="1" i="0" u="none" strike="noStrike" kern="1200" cap="none" normalizeH="0" baseline="0" dirty="0">
                          <a:ln>
                            <a:noFill/>
                          </a:ln>
                          <a:solidFill>
                            <a:srgbClr val="1594C6"/>
                          </a:solidFill>
                          <a:effectLst/>
                          <a:latin typeface="+mn-ea"/>
                          <a:ea typeface="+mn-ea"/>
                          <a:cs typeface="+mn-cs"/>
                        </a:rPr>
                        <a:t>4</a:t>
                      </a:r>
                      <a:r>
                        <a:rPr kumimoji="1" lang="zh-TW" altLang="en-US" sz="1600" b="1" i="0" u="none" strike="noStrike" kern="1200" cap="none" normalizeH="0" baseline="0" dirty="0">
                          <a:ln>
                            <a:noFill/>
                          </a:ln>
                          <a:solidFill>
                            <a:srgbClr val="1594C6"/>
                          </a:solidFill>
                          <a:effectLst/>
                          <a:latin typeface="+mn-ea"/>
                          <a:ea typeface="+mn-ea"/>
                          <a:cs typeface="+mn-cs"/>
                        </a:rPr>
                        <a:t>，或指標</a:t>
                      </a:r>
                      <a:r>
                        <a:rPr kumimoji="1" lang="en-US" altLang="zh-TW" sz="1600" b="1" i="0" u="none" strike="noStrike" kern="1200" cap="none" normalizeH="0" baseline="0" dirty="0">
                          <a:ln>
                            <a:noFill/>
                          </a:ln>
                          <a:solidFill>
                            <a:srgbClr val="1594C6"/>
                          </a:solidFill>
                          <a:effectLst/>
                          <a:latin typeface="+mn-ea"/>
                          <a:ea typeface="+mn-ea"/>
                          <a:cs typeface="+mn-cs"/>
                        </a:rPr>
                        <a:t>7</a:t>
                      </a:r>
                      <a:r>
                        <a:rPr kumimoji="1" lang="zh-TW" altLang="en-US" sz="1600" b="1" i="0" u="none" strike="noStrike" kern="1200" cap="none" normalizeH="0" baseline="0" dirty="0">
                          <a:ln>
                            <a:noFill/>
                          </a:ln>
                          <a:solidFill>
                            <a:srgbClr val="1594C6"/>
                          </a:solidFill>
                          <a:effectLst/>
                          <a:latin typeface="+mn-ea"/>
                          <a:ea typeface="+mn-ea"/>
                          <a:cs typeface="+mn-cs"/>
                        </a:rPr>
                        <a:t>涉及財報資訊之任一情事，除列為變更交易或處以停止買賣者依其公告之實施日期執行，其餘均自次一營業日起停止借貸交易</a:t>
                      </a:r>
                      <a:endParaRPr kumimoji="1" lang="en-US" altLang="zh-TW" sz="1600" b="1" i="0" u="none" strike="noStrike" kern="1200" cap="none" normalizeH="0" baseline="0" dirty="0">
                        <a:ln>
                          <a:noFill/>
                        </a:ln>
                        <a:solidFill>
                          <a:srgbClr val="1594C6"/>
                        </a:solidFill>
                        <a:effectLst/>
                        <a:latin typeface="+mn-ea"/>
                        <a:ea typeface="+mn-ea"/>
                        <a:cs typeface="+mn-cs"/>
                      </a:endParaRPr>
                    </a:p>
                    <a:p>
                      <a:pPr marL="0" marR="0" lvl="0" indent="0" algn="l" defTabSz="914400" rtl="0" eaLnBrk="1" fontAlgn="ctr" latinLnBrk="0" hangingPunct="1">
                        <a:lnSpc>
                          <a:spcPct val="100000"/>
                        </a:lnSpc>
                        <a:spcBef>
                          <a:spcPct val="20000"/>
                        </a:spcBef>
                        <a:spcAft>
                          <a:spcPct val="0"/>
                        </a:spcAft>
                        <a:buClr>
                          <a:schemeClr val="accent2"/>
                        </a:buClr>
                        <a:buSzTx/>
                        <a:buFontTx/>
                        <a:buNone/>
                        <a:tabLst/>
                      </a:pPr>
                      <a:r>
                        <a:rPr lang="zh-TW" altLang="en-US" sz="1600" b="1" dirty="0">
                          <a:solidFill>
                            <a:srgbClr val="FF0000"/>
                          </a:solidFill>
                          <a:latin typeface="+mn-ea"/>
                        </a:rPr>
                        <a:t>期貨</a:t>
                      </a:r>
                      <a:r>
                        <a:rPr lang="en-US" altLang="zh-TW" sz="1600" b="1" dirty="0">
                          <a:solidFill>
                            <a:srgbClr val="FF0000"/>
                          </a:solidFill>
                          <a:latin typeface="+mn-ea"/>
                        </a:rPr>
                        <a:t>ETF</a:t>
                      </a:r>
                      <a:r>
                        <a:rPr lang="zh-TW" altLang="en-US" sz="1600" b="1" dirty="0">
                          <a:solidFill>
                            <a:srgbClr val="FF0000"/>
                          </a:solidFill>
                          <a:latin typeface="+mn-ea"/>
                        </a:rPr>
                        <a:t>最近</a:t>
                      </a:r>
                      <a:r>
                        <a:rPr lang="en-US" altLang="zh-TW" sz="1600" b="1" dirty="0">
                          <a:solidFill>
                            <a:srgbClr val="FF0000"/>
                          </a:solidFill>
                          <a:latin typeface="+mn-ea"/>
                        </a:rPr>
                        <a:t>10</a:t>
                      </a:r>
                      <a:r>
                        <a:rPr lang="zh-TW" altLang="en-US" sz="1600" b="1" dirty="0">
                          <a:solidFill>
                            <a:srgbClr val="FF0000"/>
                          </a:solidFill>
                          <a:latin typeface="+mn-ea"/>
                        </a:rPr>
                        <a:t>個營業日平均單位淨值較其最初單位淨值累積跌幅達</a:t>
                      </a:r>
                      <a:r>
                        <a:rPr lang="en-US" altLang="zh-TW" sz="1600" b="1" dirty="0">
                          <a:solidFill>
                            <a:srgbClr val="FF0000"/>
                          </a:solidFill>
                          <a:latin typeface="+mn-ea"/>
                        </a:rPr>
                        <a:t>65%</a:t>
                      </a:r>
                      <a:r>
                        <a:rPr lang="zh-TW" altLang="en-US" sz="1600" b="1" dirty="0">
                          <a:solidFill>
                            <a:srgbClr val="FF0000"/>
                          </a:solidFill>
                          <a:latin typeface="+mn-ea"/>
                        </a:rPr>
                        <a:t>以上時，自公告次日起停止借貸交易</a:t>
                      </a:r>
                      <a:endParaRPr kumimoji="1" lang="zh-TW" altLang="en-US" sz="1600" b="1" i="0" u="none" strike="noStrike" kern="1200" cap="none" normalizeH="0" baseline="0" dirty="0">
                        <a:ln>
                          <a:noFill/>
                        </a:ln>
                        <a:solidFill>
                          <a:srgbClr val="1594C6"/>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cap="none" normalizeH="0" baseline="0" dirty="0">
                          <a:ln>
                            <a:noFill/>
                          </a:ln>
                          <a:solidFill>
                            <a:srgbClr val="FF0000"/>
                          </a:solidFill>
                          <a:effectLst/>
                          <a:latin typeface="+mn-ea"/>
                          <a:ea typeface="+mn-ea"/>
                        </a:rPr>
                        <a:t>同左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1804086738"/>
                  </a:ext>
                </a:extLst>
              </a:tr>
              <a:tr h="2368162">
                <a:tc>
                  <a:txBody>
                    <a:bodyPr/>
                    <a:lstStyle/>
                    <a:p>
                      <a:pPr marL="0" marR="0" lvl="0" indent="0" algn="ctr" defTabSz="914400" rtl="0" eaLnBrk="1" fontAlgn="ctr" latinLnBrk="0" hangingPunct="1">
                        <a:lnSpc>
                          <a:spcPct val="80000"/>
                        </a:lnSpc>
                        <a:spcBef>
                          <a:spcPts val="1200"/>
                        </a:spcBef>
                        <a:spcAft>
                          <a:spcPct val="0"/>
                        </a:spcAft>
                        <a:buClr>
                          <a:schemeClr val="accent2"/>
                        </a:buClr>
                        <a:buSzTx/>
                        <a:buFont typeface="Wingdings" pitchFamily="2" charset="2"/>
                        <a:buNone/>
                        <a:tabLst/>
                      </a:pP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ctr" latinLnBrk="0" hangingPunct="1">
                        <a:lnSpc>
                          <a:spcPct val="80000"/>
                        </a:lnSpc>
                        <a:spcBef>
                          <a:spcPts val="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出借人</a:t>
                      </a: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ctr" latinLnBrk="0" hangingPunct="1">
                        <a:lnSpc>
                          <a:spcPct val="80000"/>
                        </a:lnSpc>
                        <a:spcBef>
                          <a:spcPts val="600"/>
                        </a:spcBef>
                        <a:spcAft>
                          <a:spcPct val="0"/>
                        </a:spcAft>
                        <a:buClr>
                          <a:schemeClr val="accent2"/>
                        </a:buClr>
                        <a:buSzTx/>
                        <a:buFont typeface="Wingdings" pitchFamily="2" charset="2"/>
                        <a:buNone/>
                        <a:tabLst/>
                        <a:defRPr/>
                      </a:pPr>
                      <a:r>
                        <a:rPr kumimoji="1" lang="zh-TW" altLang="en-US" sz="2400" b="1" i="0" u="none" strike="noStrike" cap="none" normalizeH="0" baseline="0" dirty="0">
                          <a:ln>
                            <a:noFill/>
                          </a:ln>
                          <a:solidFill>
                            <a:schemeClr val="tx1"/>
                          </a:solidFill>
                          <a:effectLst/>
                          <a:latin typeface="+mn-ea"/>
                          <a:ea typeface="+mn-ea"/>
                        </a:rPr>
                        <a:t>借券人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ctr" latinLnBrk="0" hangingPunct="1">
                        <a:lnSpc>
                          <a:spcPct val="80000"/>
                        </a:lnSpc>
                        <a:spcBef>
                          <a:spcPct val="20000"/>
                        </a:spcBef>
                        <a:spcAft>
                          <a:spcPct val="0"/>
                        </a:spcAft>
                        <a:buClr>
                          <a:schemeClr val="accent2"/>
                        </a:buClr>
                        <a:buSzTx/>
                        <a:buFont typeface="Wingdings" pitchFamily="2" charset="2"/>
                        <a:buNone/>
                        <a:tabLst/>
                        <a:defRPr/>
                      </a:pPr>
                      <a:endParaRPr kumimoji="1" lang="en-US" altLang="zh-TW" sz="1800" b="1" i="0" u="none" strike="noStrike" cap="none" normalizeH="0" baseline="0" dirty="0">
                        <a:ln>
                          <a:noFill/>
                        </a:ln>
                        <a:solidFill>
                          <a:schemeClr val="tx1"/>
                        </a:solidFill>
                        <a:effectLst/>
                        <a:latin typeface="+mn-ea"/>
                        <a:ea typeface="+mn-ea"/>
                      </a:endParaRPr>
                    </a:p>
                    <a:p>
                      <a:pPr marL="0" marR="0" lvl="0" indent="0" algn="l" defTabSz="914400" rtl="0" eaLnBrk="1" fontAlgn="ctr" latinLnBrk="0" hangingPunct="1">
                        <a:lnSpc>
                          <a:spcPct val="80000"/>
                        </a:lnSpc>
                        <a:spcBef>
                          <a:spcPts val="1200"/>
                        </a:spcBef>
                        <a:spcAft>
                          <a:spcPct val="0"/>
                        </a:spcAft>
                        <a:buClr>
                          <a:schemeClr val="accent2"/>
                        </a:buClr>
                        <a:buSzTx/>
                        <a:buFont typeface="Wingdings" pitchFamily="2" charset="2"/>
                        <a:buNone/>
                        <a:tabLst/>
                        <a:defRPr/>
                      </a:pPr>
                      <a:r>
                        <a:rPr kumimoji="1" lang="zh-TW" altLang="en-US" sz="2200" b="1" i="0" u="none" strike="noStrike" cap="none" normalizeH="0" baseline="0" dirty="0">
                          <a:ln>
                            <a:noFill/>
                          </a:ln>
                          <a:solidFill>
                            <a:schemeClr val="tx1"/>
                          </a:solidFill>
                          <a:effectLst/>
                          <a:latin typeface="+mn-ea"/>
                          <a:ea typeface="+mn-ea"/>
                        </a:rPr>
                        <a:t>法人</a:t>
                      </a:r>
                      <a:r>
                        <a:rPr kumimoji="1" lang="zh-TW" altLang="zh-TW" sz="2200" b="1" i="0" u="none" strike="noStrike" kern="1200" cap="none" normalizeH="0" baseline="0" dirty="0">
                          <a:ln>
                            <a:noFill/>
                          </a:ln>
                          <a:solidFill>
                            <a:schemeClr val="tx1"/>
                          </a:solidFill>
                          <a:effectLst/>
                          <a:latin typeface="+mn-ea"/>
                          <a:ea typeface="+mn-ea"/>
                          <a:cs typeface="+mn-cs"/>
                        </a:rPr>
                        <a:t>或基金</a:t>
                      </a:r>
                      <a:endParaRPr kumimoji="1" lang="zh-TW" altLang="en-US" sz="2200" b="1" i="0" u="none" strike="noStrike" kern="1200" cap="none" normalizeH="0" baseline="0" dirty="0">
                        <a:ln>
                          <a:noFill/>
                        </a:ln>
                        <a:solidFill>
                          <a:schemeClr val="tx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393750" marR="0" lvl="0" indent="-285750" algn="l" defTabSz="914400" rtl="0" eaLnBrk="1" fontAlgn="ctr" latinLnBrk="0" hangingPunct="1">
                        <a:lnSpc>
                          <a:spcPts val="1800"/>
                        </a:lnSpc>
                        <a:spcBef>
                          <a:spcPts val="0"/>
                        </a:spcBef>
                        <a:spcAft>
                          <a:spcPct val="0"/>
                        </a:spcAft>
                        <a:buClr>
                          <a:srgbClr val="0A8DC0"/>
                        </a:buClr>
                        <a:buSzPct val="70000"/>
                        <a:buFont typeface="Wingdings" panose="05000000000000000000" pitchFamily="2" charset="2"/>
                        <a:buChar char="n"/>
                        <a:tabLst/>
                        <a:defRPr/>
                      </a:pPr>
                      <a:r>
                        <a:rPr kumimoji="1" lang="zh-TW" altLang="en-US" sz="1800" b="1" i="0" u="none" strike="noStrike" kern="1200" cap="none" normalizeH="0" baseline="0" dirty="0">
                          <a:ln>
                            <a:noFill/>
                          </a:ln>
                          <a:solidFill>
                            <a:schemeClr val="tx1"/>
                          </a:solidFill>
                          <a:effectLst/>
                          <a:latin typeface="+mn-ea"/>
                          <a:ea typeface="+mn-ea"/>
                          <a:cs typeface="+mn-cs"/>
                        </a:rPr>
                        <a:t>訂立委託買賣契約逾三個月以上之一般投資人</a:t>
                      </a:r>
                      <a:endParaRPr kumimoji="1" lang="en-US" altLang="zh-TW" sz="1800" b="1" i="0" u="none" strike="noStrike" kern="1200" cap="none" normalizeH="0" baseline="0" dirty="0">
                        <a:ln>
                          <a:noFill/>
                        </a:ln>
                        <a:solidFill>
                          <a:schemeClr val="tx1"/>
                        </a:solidFill>
                        <a:effectLst/>
                        <a:latin typeface="+mn-ea"/>
                        <a:ea typeface="+mn-ea"/>
                        <a:cs typeface="+mn-cs"/>
                      </a:endParaRPr>
                    </a:p>
                    <a:p>
                      <a:pPr marL="393750" marR="0" lvl="0" indent="-285750" algn="l" defTabSz="914400" rtl="0" eaLnBrk="1" fontAlgn="ctr" latinLnBrk="0" hangingPunct="1">
                        <a:lnSpc>
                          <a:spcPts val="1800"/>
                        </a:lnSpc>
                        <a:spcBef>
                          <a:spcPts val="300"/>
                        </a:spcBef>
                        <a:spcAft>
                          <a:spcPct val="0"/>
                        </a:spcAft>
                        <a:buClr>
                          <a:srgbClr val="0A8DC0"/>
                        </a:buClr>
                        <a:buSzPct val="70000"/>
                        <a:buFont typeface="Wingdings" panose="05000000000000000000" pitchFamily="2" charset="2"/>
                        <a:buChar char="n"/>
                        <a:tabLst/>
                        <a:defRPr/>
                      </a:pPr>
                      <a:r>
                        <a:rPr kumimoji="1" lang="zh-TW" altLang="en-US" sz="1800" b="1" i="0" u="none" strike="noStrike" kern="1200" cap="none" normalizeH="0" baseline="0" dirty="0">
                          <a:ln>
                            <a:noFill/>
                          </a:ln>
                          <a:solidFill>
                            <a:schemeClr val="tx1"/>
                          </a:solidFill>
                          <a:effectLst/>
                          <a:latin typeface="+mn-ea"/>
                          <a:ea typeface="+mn-ea"/>
                          <a:cs typeface="+mn-cs"/>
                        </a:rPr>
                        <a:t>其他有辦理有價證券借貸或融資融券業務之證券商及證金公司</a:t>
                      </a:r>
                      <a:endParaRPr kumimoji="1" lang="en-US" altLang="zh-TW" sz="1800" b="1" i="0" u="none" strike="noStrike" kern="1200" cap="none" normalizeH="0" baseline="0" dirty="0">
                        <a:ln>
                          <a:noFill/>
                        </a:ln>
                        <a:solidFill>
                          <a:schemeClr val="tx1"/>
                        </a:solidFill>
                        <a:effectLst/>
                        <a:latin typeface="+mn-ea"/>
                        <a:ea typeface="+mn-ea"/>
                        <a:cs typeface="+mn-cs"/>
                      </a:endParaRPr>
                    </a:p>
                    <a:p>
                      <a:pPr marL="393750" marR="0" lvl="0" indent="-285750" algn="l" defTabSz="914400" rtl="0" eaLnBrk="1" fontAlgn="ctr" latinLnBrk="0" hangingPunct="1">
                        <a:lnSpc>
                          <a:spcPts val="1800"/>
                        </a:lnSpc>
                        <a:spcBef>
                          <a:spcPts val="300"/>
                        </a:spcBef>
                        <a:spcAft>
                          <a:spcPct val="0"/>
                        </a:spcAft>
                        <a:buClr>
                          <a:srgbClr val="0A8DC0"/>
                        </a:buClr>
                        <a:buSzPct val="70000"/>
                        <a:buFont typeface="Wingdings" panose="05000000000000000000" pitchFamily="2" charset="2"/>
                        <a:buChar char="n"/>
                        <a:tabLst/>
                        <a:defRPr/>
                      </a:pPr>
                      <a:r>
                        <a:rPr kumimoji="1" lang="zh-TW" altLang="en-US" sz="1800" b="1" i="0" u="none" strike="noStrike" kern="1200" cap="none" normalizeH="0" baseline="0" dirty="0">
                          <a:ln>
                            <a:noFill/>
                          </a:ln>
                          <a:solidFill>
                            <a:schemeClr val="tx1"/>
                          </a:solidFill>
                          <a:effectLst/>
                          <a:latin typeface="+mn-ea"/>
                          <a:ea typeface="+mn-ea"/>
                          <a:cs typeface="+mn-cs"/>
                        </a:rPr>
                        <a:t>其他經主管機關核准者</a:t>
                      </a:r>
                      <a:endParaRPr kumimoji="1" lang="en-US" altLang="zh-TW" sz="1800" b="1" i="0" u="none" strike="noStrike" kern="1200" cap="none" normalizeH="0" baseline="0" dirty="0">
                        <a:ln>
                          <a:noFill/>
                        </a:ln>
                        <a:solidFill>
                          <a:schemeClr val="tx1"/>
                        </a:solidFill>
                        <a:effectLst/>
                        <a:latin typeface="+mn-ea"/>
                        <a:ea typeface="+mn-ea"/>
                        <a:cs typeface="+mn-cs"/>
                      </a:endParaRPr>
                    </a:p>
                    <a:p>
                      <a:pPr marL="468000" marR="0" lvl="0" indent="-285750" algn="l" defTabSz="914400" rtl="0" eaLnBrk="1" fontAlgn="ctr" latinLnBrk="0" hangingPunct="1">
                        <a:lnSpc>
                          <a:spcPts val="1800"/>
                        </a:lnSpc>
                        <a:spcBef>
                          <a:spcPts val="600"/>
                        </a:spcBef>
                        <a:spcAft>
                          <a:spcPct val="0"/>
                        </a:spcAft>
                        <a:buClr>
                          <a:srgbClr val="FF0000"/>
                        </a:buClr>
                        <a:buSzTx/>
                        <a:buFont typeface="Wingdings" panose="05000000000000000000" pitchFamily="2" charset="2"/>
                        <a:buChar char="ü"/>
                        <a:tabLst/>
                        <a:defRPr/>
                      </a:pPr>
                      <a:r>
                        <a:rPr lang="zh-TW" altLang="en-US" sz="1600" b="0" dirty="0">
                          <a:solidFill>
                            <a:srgbClr val="FF0000"/>
                          </a:solidFill>
                          <a:latin typeface="+mn-ea"/>
                          <a:ea typeface="+mn-ea"/>
                        </a:rPr>
                        <a:t>未辦理有價證券借貸業務之證券自營商得向核准辦理有價證券借貸業務之證券商或證金公司借券，不受訂立委託買賣契約逾</a:t>
                      </a:r>
                      <a:r>
                        <a:rPr lang="en-US" altLang="zh-TW" sz="1600" b="0" dirty="0">
                          <a:solidFill>
                            <a:srgbClr val="FF0000"/>
                          </a:solidFill>
                          <a:latin typeface="+mn-ea"/>
                          <a:ea typeface="+mn-ea"/>
                        </a:rPr>
                        <a:t>3</a:t>
                      </a:r>
                      <a:r>
                        <a:rPr lang="zh-TW" altLang="en-US" sz="1600" b="0" dirty="0">
                          <a:solidFill>
                            <a:srgbClr val="FF0000"/>
                          </a:solidFill>
                          <a:latin typeface="+mn-ea"/>
                          <a:ea typeface="+mn-ea"/>
                        </a:rPr>
                        <a:t>個月以上之限制</a:t>
                      </a:r>
                      <a:endParaRPr lang="zh-TW" altLang="en-US" sz="1600" dirty="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1646441921"/>
                  </a:ext>
                </a:extLst>
              </a:tr>
            </a:tbl>
          </a:graphicData>
        </a:graphic>
      </p:graphicFrame>
    </p:spTree>
    <p:extLst>
      <p:ext uri="{BB962C8B-B14F-4D97-AF65-F5344CB8AC3E}">
        <p14:creationId xmlns:p14="http://schemas.microsoft.com/office/powerpoint/2010/main" val="3671617897"/>
      </p:ext>
    </p:extLst>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22</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有價證券借貸作業比較</a:t>
            </a:r>
            <a:r>
              <a:rPr lang="en-US" altLang="zh-TW" sz="3600" b="1" dirty="0">
                <a:solidFill>
                  <a:schemeClr val="tx1">
                    <a:lumMod val="95000"/>
                    <a:lumOff val="5000"/>
                  </a:schemeClr>
                </a:solidFill>
                <a:latin typeface="+mj-ea"/>
                <a:ea typeface="+mj-ea"/>
              </a:rPr>
              <a:t>(</a:t>
            </a:r>
            <a:r>
              <a:rPr lang="zh-TW" altLang="en-US" sz="3600" b="1" dirty="0">
                <a:solidFill>
                  <a:schemeClr val="tx1">
                    <a:lumMod val="95000"/>
                    <a:lumOff val="5000"/>
                  </a:schemeClr>
                </a:solidFill>
                <a:latin typeface="+mj-ea"/>
                <a:ea typeface="+mj-ea"/>
              </a:rPr>
              <a:t>二</a:t>
            </a:r>
            <a:r>
              <a:rPr lang="en-US" altLang="zh-TW" sz="3600" b="1" dirty="0">
                <a:solidFill>
                  <a:schemeClr val="tx1">
                    <a:lumMod val="95000"/>
                    <a:lumOff val="5000"/>
                  </a:schemeClr>
                </a:solidFill>
                <a:latin typeface="+mj-ea"/>
                <a:ea typeface="+mj-ea"/>
              </a:rPr>
              <a:t>)</a:t>
            </a:r>
            <a:endParaRPr lang="zh-TW" altLang="en-US" sz="3600" b="1" dirty="0">
              <a:solidFill>
                <a:schemeClr val="tx1">
                  <a:lumMod val="95000"/>
                  <a:lumOff val="5000"/>
                </a:schemeClr>
              </a:solidFill>
              <a:latin typeface="+mj-ea"/>
              <a:ea typeface="+mj-ea"/>
            </a:endParaRPr>
          </a:p>
        </p:txBody>
      </p:sp>
      <p:graphicFrame>
        <p:nvGraphicFramePr>
          <p:cNvPr id="8" name="內容版面配置區 5"/>
          <p:cNvGraphicFramePr>
            <a:graphicFrameLocks noGrp="1"/>
          </p:cNvGraphicFramePr>
          <p:nvPr>
            <p:ph idx="1"/>
            <p:extLst>
              <p:ext uri="{D42A27DB-BD31-4B8C-83A1-F6EECF244321}">
                <p14:modId xmlns:p14="http://schemas.microsoft.com/office/powerpoint/2010/main" val="1736684253"/>
              </p:ext>
            </p:extLst>
          </p:nvPr>
        </p:nvGraphicFramePr>
        <p:xfrm>
          <a:off x="373437" y="793829"/>
          <a:ext cx="11330882" cy="5655310"/>
        </p:xfrm>
        <a:graphic>
          <a:graphicData uri="http://schemas.openxmlformats.org/drawingml/2006/table">
            <a:tbl>
              <a:tblPr firstRow="1" bandRow="1">
                <a:tableStyleId>{5C22544A-7EE6-4342-B048-85BDC9FD1C3A}</a:tableStyleId>
              </a:tblPr>
              <a:tblGrid>
                <a:gridCol w="1646367">
                  <a:extLst>
                    <a:ext uri="{9D8B030D-6E8A-4147-A177-3AD203B41FA5}">
                      <a16:colId xmlns:a16="http://schemas.microsoft.com/office/drawing/2014/main" val="3091392709"/>
                    </a:ext>
                  </a:extLst>
                </a:gridCol>
                <a:gridCol w="5018859">
                  <a:extLst>
                    <a:ext uri="{9D8B030D-6E8A-4147-A177-3AD203B41FA5}">
                      <a16:colId xmlns:a16="http://schemas.microsoft.com/office/drawing/2014/main" val="896163351"/>
                    </a:ext>
                  </a:extLst>
                </a:gridCol>
                <a:gridCol w="4665656">
                  <a:extLst>
                    <a:ext uri="{9D8B030D-6E8A-4147-A177-3AD203B41FA5}">
                      <a16:colId xmlns:a16="http://schemas.microsoft.com/office/drawing/2014/main" val="178545372"/>
                    </a:ext>
                  </a:extLst>
                </a:gridCol>
              </a:tblGrid>
              <a:tr h="49307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en-US" sz="2800" b="1" i="0" u="none" strike="noStrike" kern="1200" cap="none" normalizeH="0" baseline="0" dirty="0">
                        <a:ln>
                          <a:noFill/>
                        </a:ln>
                        <a:solidFill>
                          <a:schemeClr val="tx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66">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800" b="1" i="0" u="none" strike="noStrike" kern="1200" cap="none" normalizeH="0" baseline="0" dirty="0">
                          <a:ln>
                            <a:noFill/>
                          </a:ln>
                          <a:solidFill>
                            <a:schemeClr val="tx1"/>
                          </a:solidFill>
                          <a:effectLst/>
                          <a:latin typeface="+mn-ea"/>
                          <a:ea typeface="+mn-ea"/>
                          <a:cs typeface="+mn-cs"/>
                        </a:rPr>
                        <a:t>證交所借券系統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800" b="1" i="0" u="none" strike="noStrike" kern="1200" cap="none" normalizeH="0" baseline="0" dirty="0">
                          <a:ln>
                            <a:noFill/>
                          </a:ln>
                          <a:solidFill>
                            <a:schemeClr val="tx1"/>
                          </a:solidFill>
                          <a:effectLst/>
                          <a:latin typeface="+mn-ea"/>
                          <a:ea typeface="+mn-ea"/>
                          <a:cs typeface="+mn-cs"/>
                        </a:rPr>
                        <a:t>證商</a:t>
                      </a:r>
                      <a:r>
                        <a:rPr kumimoji="1" lang="en-US" altLang="zh-TW" sz="2800" b="1" i="0" u="none" strike="noStrike" kern="1200" cap="none" normalizeH="0" baseline="0" dirty="0">
                          <a:ln>
                            <a:noFill/>
                          </a:ln>
                          <a:solidFill>
                            <a:schemeClr val="tx1"/>
                          </a:solidFill>
                          <a:effectLst/>
                          <a:latin typeface="+mn-ea"/>
                          <a:ea typeface="+mn-ea"/>
                          <a:cs typeface="+mn-cs"/>
                        </a:rPr>
                        <a:t>/</a:t>
                      </a:r>
                      <a:r>
                        <a:rPr kumimoji="1" lang="zh-TW" altLang="en-US" sz="2800" b="1" i="0" u="none" strike="noStrike" kern="1200" cap="none" normalizeH="0" baseline="0" dirty="0">
                          <a:ln>
                            <a:noFill/>
                          </a:ln>
                          <a:solidFill>
                            <a:schemeClr val="tx1"/>
                          </a:solidFill>
                          <a:effectLst/>
                          <a:latin typeface="+mn-ea"/>
                          <a:ea typeface="+mn-ea"/>
                          <a:cs typeface="+mn-cs"/>
                        </a:rPr>
                        <a:t>證金證券借貸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20000"/>
                      </a:srgbClr>
                    </a:solidFill>
                  </a:tcPr>
                </a:tc>
                <a:extLst>
                  <a:ext uri="{0D108BD9-81ED-4DB2-BD59-A6C34878D82A}">
                    <a16:rowId xmlns:a16="http://schemas.microsoft.com/office/drawing/2014/main" val="257195453"/>
                  </a:ext>
                </a:extLst>
              </a:tr>
              <a:tr h="61472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營業時間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chemeClr val="tx1"/>
                          </a:solidFill>
                          <a:effectLst/>
                          <a:latin typeface="+mn-ea"/>
                          <a:ea typeface="+mn-ea"/>
                        </a:rPr>
                        <a:t>9:00-15:30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000" b="1" i="0" u="none" strike="noStrike" kern="1200" cap="none" normalizeH="0" baseline="0" dirty="0">
                          <a:ln>
                            <a:noFill/>
                          </a:ln>
                          <a:solidFill>
                            <a:schemeClr val="tx1"/>
                          </a:solidFill>
                          <a:effectLst/>
                          <a:latin typeface="+mn-ea"/>
                          <a:ea typeface="+mn-ea"/>
                          <a:cs typeface="+mn-cs"/>
                        </a:rPr>
                        <a:t>同左</a:t>
                      </a:r>
                      <a:endParaRPr kumimoji="1" lang="en-US" altLang="zh-TW" sz="2000" b="1" i="0" u="none" strike="noStrike" kern="1200" cap="none" normalizeH="0" baseline="0" dirty="0">
                        <a:ln>
                          <a:noFill/>
                        </a:ln>
                        <a:solidFill>
                          <a:schemeClr val="tx1"/>
                        </a:solidFill>
                        <a:effectLst/>
                        <a:latin typeface="+mn-ea"/>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1804086738"/>
                  </a:ext>
                </a:extLst>
              </a:tr>
              <a:tr h="6090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借貸期間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不得超過六個月</a:t>
                      </a: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得申請續借二次，每次期間不得超過六個月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同左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3588598692"/>
                  </a:ext>
                </a:extLst>
              </a:tr>
              <a:tr h="696111">
                <a:tc>
                  <a:txBody>
                    <a:bodyPr/>
                    <a:lstStyle/>
                    <a:p>
                      <a:pPr marL="0" marR="0" lvl="0" indent="0" algn="ctr"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交易型態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342900" marR="0" lvl="0" indent="-342900" algn="l" defTabSz="914400" rtl="0" eaLnBrk="1" fontAlgn="base" latinLnBrk="0" hangingPunct="1">
                        <a:lnSpc>
                          <a:spcPct val="80000"/>
                        </a:lnSpc>
                        <a:spcBef>
                          <a:spcPct val="20000"/>
                        </a:spcBef>
                        <a:spcAft>
                          <a:spcPct val="0"/>
                        </a:spcAft>
                        <a:buClr>
                          <a:srgbClr val="006666"/>
                        </a:buClr>
                        <a:buSzPct val="80000"/>
                        <a:buFont typeface="Wingdings" panose="05000000000000000000" pitchFamily="2" charset="2"/>
                        <a:buChar char="n"/>
                        <a:tabLst/>
                      </a:pPr>
                      <a:r>
                        <a:rPr kumimoji="1" lang="zh-TW" altLang="en-US" sz="2000" b="1" i="0" u="none" strike="noStrike" cap="none" normalizeH="0" baseline="0" dirty="0">
                          <a:ln>
                            <a:noFill/>
                          </a:ln>
                          <a:solidFill>
                            <a:schemeClr val="tx1"/>
                          </a:solidFill>
                          <a:effectLst/>
                          <a:latin typeface="+mn-ea"/>
                          <a:ea typeface="+mn-ea"/>
                        </a:rPr>
                        <a:t>定價、競價交易</a:t>
                      </a:r>
                    </a:p>
                    <a:p>
                      <a:pPr marL="342900" marR="0" lvl="0" indent="-342900" algn="l" defTabSz="914400" rtl="0" eaLnBrk="1" fontAlgn="base" latinLnBrk="0" hangingPunct="1">
                        <a:lnSpc>
                          <a:spcPct val="80000"/>
                        </a:lnSpc>
                        <a:spcBef>
                          <a:spcPts val="1200"/>
                        </a:spcBef>
                        <a:spcAft>
                          <a:spcPct val="0"/>
                        </a:spcAft>
                        <a:buClr>
                          <a:srgbClr val="006666"/>
                        </a:buClr>
                        <a:buSzPct val="80000"/>
                        <a:buFont typeface="Wingdings" panose="05000000000000000000" pitchFamily="2" charset="2"/>
                        <a:buChar char="n"/>
                        <a:tabLst/>
                      </a:pPr>
                      <a:r>
                        <a:rPr kumimoji="1" lang="zh-TW" altLang="en-US" sz="2000" b="1" i="0" u="none" strike="noStrike" cap="none" normalizeH="0" baseline="0" dirty="0">
                          <a:ln>
                            <a:noFill/>
                          </a:ln>
                          <a:solidFill>
                            <a:schemeClr val="tx1"/>
                          </a:solidFill>
                          <a:effectLst/>
                          <a:latin typeface="+mn-ea"/>
                          <a:ea typeface="+mn-ea"/>
                        </a:rPr>
                        <a:t>議借交易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000" b="1" i="0" u="none" strike="noStrike" cap="none" normalizeH="0" baseline="0" dirty="0">
                          <a:ln>
                            <a:noFill/>
                          </a:ln>
                          <a:solidFill>
                            <a:srgbClr val="FF0000"/>
                          </a:solidFill>
                          <a:effectLst>
                            <a:outerShdw blurRad="38100" dist="38100" dir="2700000" algn="tl">
                              <a:srgbClr val="000000">
                                <a:alpha val="43137"/>
                              </a:srgbClr>
                            </a:outerShdw>
                          </a:effectLst>
                          <a:latin typeface="+mn-ea"/>
                          <a:ea typeface="+mn-ea"/>
                        </a:rPr>
                        <a:t>雙方議定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4212829534"/>
                  </a:ext>
                </a:extLst>
              </a:tr>
              <a:tr h="154884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擔保品</a:t>
                      </a: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種類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1800" b="1" i="0" u="none" strike="noStrike" kern="1200" cap="none" normalizeH="0" baseline="0" dirty="0">
                          <a:ln>
                            <a:noFill/>
                          </a:ln>
                          <a:solidFill>
                            <a:schemeClr val="tx1"/>
                          </a:solidFill>
                          <a:effectLst/>
                          <a:latin typeface="+mn-ea"/>
                          <a:ea typeface="+mn-ea"/>
                          <a:cs typeface="+mn-cs"/>
                        </a:rPr>
                        <a:t>定價 </a:t>
                      </a:r>
                      <a:r>
                        <a:rPr kumimoji="1" lang="en-US" altLang="zh-TW" sz="1800" b="1" i="0" u="none" strike="noStrike" kern="1200" cap="none" normalizeH="0" baseline="0" dirty="0">
                          <a:ln>
                            <a:noFill/>
                          </a:ln>
                          <a:solidFill>
                            <a:schemeClr val="tx1"/>
                          </a:solidFill>
                          <a:effectLst/>
                          <a:latin typeface="+mn-ea"/>
                          <a:ea typeface="+mn-ea"/>
                          <a:cs typeface="+mn-cs"/>
                        </a:rPr>
                        <a:t>/</a:t>
                      </a:r>
                      <a:r>
                        <a:rPr kumimoji="1" lang="zh-TW" altLang="en-US" sz="1800" b="1" i="0" u="none" strike="noStrike" kern="1200" cap="none" normalizeH="0" baseline="0" dirty="0">
                          <a:ln>
                            <a:noFill/>
                          </a:ln>
                          <a:solidFill>
                            <a:schemeClr val="tx1"/>
                          </a:solidFill>
                          <a:effectLst/>
                          <a:latin typeface="+mn-ea"/>
                          <a:ea typeface="+mn-ea"/>
                          <a:cs typeface="+mn-cs"/>
                        </a:rPr>
                        <a:t>競價交易：</a:t>
                      </a:r>
                      <a:endParaRPr kumimoji="1" lang="en-US" altLang="zh-TW" sz="1800" b="1"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1800" b="1" i="0" u="sng" strike="noStrike" cap="none" normalizeH="0" baseline="0" dirty="0">
                          <a:ln>
                            <a:noFill/>
                          </a:ln>
                          <a:solidFill>
                            <a:srgbClr val="FF0000"/>
                          </a:solidFill>
                          <a:effectLst/>
                          <a:latin typeface="+mn-ea"/>
                          <a:ea typeface="+mn-ea"/>
                        </a:rPr>
                        <a:t>現金</a:t>
                      </a:r>
                      <a:r>
                        <a:rPr lang="en-US" altLang="zh-TW" sz="1800" b="1" dirty="0">
                          <a:solidFill>
                            <a:schemeClr val="tx1"/>
                          </a:solidFill>
                          <a:latin typeface="+mn-ea"/>
                          <a:ea typeface="+mn-ea"/>
                        </a:rPr>
                        <a:t>(</a:t>
                      </a:r>
                      <a:r>
                        <a:rPr kumimoji="1" lang="zh-TW" altLang="en-US" sz="1800" b="1" i="0" u="none" strike="noStrike" kern="1200" cap="none" normalizeH="0" baseline="0" dirty="0">
                          <a:ln>
                            <a:noFill/>
                          </a:ln>
                          <a:solidFill>
                            <a:schemeClr val="tx1"/>
                          </a:solidFill>
                          <a:effectLst/>
                          <a:latin typeface="+mn-ea"/>
                          <a:ea typeface="+mn-ea"/>
                          <a:cs typeface="+mn-cs"/>
                        </a:rPr>
                        <a:t>國人以新台幣為限，</a:t>
                      </a:r>
                      <a:r>
                        <a:rPr lang="zh-TW" altLang="en-US" sz="1800" b="1" u="none" dirty="0">
                          <a:solidFill>
                            <a:schemeClr val="tx1"/>
                          </a:solidFill>
                          <a:latin typeface="+mn-ea"/>
                          <a:ea typeface="+mn-ea"/>
                        </a:rPr>
                        <a:t>境外法人得以美元、歐元、日幣、英鎊、澳幣及港幣等外幣為擔保品，</a:t>
                      </a:r>
                      <a:r>
                        <a:rPr lang="zh-TW" altLang="en-US" sz="1800" b="1" u="none" dirty="0">
                          <a:solidFill>
                            <a:srgbClr val="0A8CC0"/>
                          </a:solidFill>
                          <a:latin typeface="+mn-ea"/>
                          <a:ea typeface="+mn-ea"/>
                        </a:rPr>
                        <a:t>惟目前不得提供歐元及日幣為擔保</a:t>
                      </a:r>
                      <a:r>
                        <a:rPr kumimoji="1" lang="en-US" altLang="zh-TW" sz="1800" b="1" i="0" u="none" strike="noStrike" kern="1200" cap="none" normalizeH="0" baseline="0" dirty="0">
                          <a:ln>
                            <a:noFill/>
                          </a:ln>
                          <a:solidFill>
                            <a:schemeClr val="tx1"/>
                          </a:solidFill>
                          <a:effectLst/>
                          <a:latin typeface="+mn-ea"/>
                          <a:ea typeface="+mn-ea"/>
                          <a:cs typeface="+mn-cs"/>
                        </a:rPr>
                        <a:t>)</a:t>
                      </a:r>
                      <a:r>
                        <a:rPr kumimoji="1" lang="zh-TW" altLang="en-US" sz="1800" b="1" i="0" u="none" strike="noStrike" kern="1200" cap="none" normalizeH="0" baseline="0" dirty="0">
                          <a:ln>
                            <a:noFill/>
                          </a:ln>
                          <a:solidFill>
                            <a:schemeClr val="tx1"/>
                          </a:solidFill>
                          <a:effectLst/>
                          <a:latin typeface="+mn-ea"/>
                          <a:ea typeface="+mn-ea"/>
                          <a:cs typeface="+mn-cs"/>
                        </a:rPr>
                        <a:t>、</a:t>
                      </a:r>
                      <a:r>
                        <a:rPr kumimoji="1" lang="zh-TW" altLang="en-US" sz="1800" b="1" i="0" u="sng" strike="noStrike" kern="1200" cap="none" normalizeH="0" baseline="0" dirty="0">
                          <a:ln>
                            <a:noFill/>
                          </a:ln>
                          <a:solidFill>
                            <a:srgbClr val="FF0000"/>
                          </a:solidFill>
                          <a:effectLst/>
                          <a:latin typeface="+mn-ea"/>
                          <a:ea typeface="+mn-ea"/>
                          <a:cs typeface="+mn-cs"/>
                        </a:rPr>
                        <a:t>得為融資融券有價證券</a:t>
                      </a:r>
                      <a:r>
                        <a:rPr kumimoji="1" lang="zh-TW" altLang="en-US" sz="1800" b="1" i="0" u="none" strike="noStrike" kern="1200" cap="none" normalizeH="0" baseline="0" dirty="0">
                          <a:ln>
                            <a:noFill/>
                          </a:ln>
                          <a:solidFill>
                            <a:schemeClr val="tx1"/>
                          </a:solidFill>
                          <a:effectLst/>
                          <a:latin typeface="+mn-ea"/>
                          <a:ea typeface="+mn-ea"/>
                          <a:cs typeface="+mn-cs"/>
                        </a:rPr>
                        <a:t>、</a:t>
                      </a:r>
                      <a:r>
                        <a:rPr kumimoji="1" lang="zh-TW" altLang="en-US" sz="1800" b="1" i="0" u="sng" strike="noStrike" kern="1200" cap="none" normalizeH="0" baseline="0" dirty="0">
                          <a:ln>
                            <a:noFill/>
                          </a:ln>
                          <a:solidFill>
                            <a:srgbClr val="FF0000"/>
                          </a:solidFill>
                          <a:effectLst/>
                          <a:latin typeface="+mn-ea"/>
                          <a:ea typeface="+mn-ea"/>
                          <a:cs typeface="+mn-cs"/>
                        </a:rPr>
                        <a:t>銀行保證</a:t>
                      </a:r>
                      <a:r>
                        <a:rPr kumimoji="1" lang="zh-TW" altLang="en-US" sz="1800" b="1" i="0" u="none" strike="noStrike" kern="1200" cap="none" normalizeH="0" baseline="0" dirty="0">
                          <a:ln>
                            <a:noFill/>
                          </a:ln>
                          <a:solidFill>
                            <a:schemeClr val="tx1"/>
                          </a:solidFill>
                          <a:effectLst/>
                          <a:latin typeface="+mn-ea"/>
                          <a:ea typeface="+mn-ea"/>
                          <a:cs typeface="+mn-cs"/>
                        </a:rPr>
                        <a:t>、</a:t>
                      </a:r>
                      <a:r>
                        <a:rPr kumimoji="1" lang="zh-TW" altLang="en-US" sz="1800" b="1" i="0" u="sng" strike="noStrike" kern="1200" cap="none" normalizeH="0" baseline="0" dirty="0">
                          <a:ln>
                            <a:noFill/>
                          </a:ln>
                          <a:solidFill>
                            <a:srgbClr val="FF0000"/>
                          </a:solidFill>
                          <a:effectLst/>
                          <a:latin typeface="+mn-ea"/>
                          <a:ea typeface="+mn-ea"/>
                          <a:cs typeface="+mn-cs"/>
                        </a:rPr>
                        <a:t>中央登錄公債</a:t>
                      </a:r>
                      <a:endParaRPr kumimoji="1" lang="en-US" altLang="zh-TW" sz="1800" b="1" i="0" u="sng" strike="noStrike" kern="1200" cap="none" normalizeH="0" baseline="0" dirty="0">
                        <a:ln>
                          <a:noFill/>
                        </a:ln>
                        <a:solidFill>
                          <a:srgbClr val="FF0000"/>
                        </a:solidFill>
                        <a:effectLst/>
                        <a:latin typeface="+mn-ea"/>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1800" b="1" i="0" u="sng" strike="noStrike" kern="1200" cap="none" normalizeH="0" baseline="0" dirty="0">
                          <a:ln>
                            <a:noFill/>
                          </a:ln>
                          <a:solidFill>
                            <a:srgbClr val="0A8CC0"/>
                          </a:solidFill>
                          <a:effectLst/>
                          <a:latin typeface="+mn-ea"/>
                          <a:ea typeface="+mn-ea"/>
                          <a:cs typeface="+mn-cs"/>
                        </a:rPr>
                        <a:t>客戶借券</a:t>
                      </a:r>
                      <a:r>
                        <a:rPr kumimoji="1" lang="zh-TW" altLang="en-US" sz="1800" b="1" i="0" u="none" strike="noStrike" kern="1200" cap="none" normalizeH="0" baseline="0" dirty="0">
                          <a:ln>
                            <a:noFill/>
                          </a:ln>
                          <a:solidFill>
                            <a:schemeClr val="tx1"/>
                          </a:solidFill>
                          <a:effectLst/>
                          <a:latin typeface="+mn-ea"/>
                          <a:ea typeface="+mn-ea"/>
                          <a:cs typeface="+mn-cs"/>
                        </a:rPr>
                        <a:t>：</a:t>
                      </a:r>
                      <a:endParaRPr kumimoji="1" lang="en-US" altLang="zh-TW" sz="1800" b="1"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1800" b="1" i="0" u="none" strike="noStrike" kern="1200" cap="none" normalizeH="0" baseline="0" dirty="0">
                          <a:ln>
                            <a:noFill/>
                          </a:ln>
                          <a:solidFill>
                            <a:schemeClr val="tx1"/>
                          </a:solidFill>
                          <a:effectLst/>
                          <a:latin typeface="+mn-ea"/>
                          <a:ea typeface="+mn-ea"/>
                          <a:cs typeface="+mn-cs"/>
                        </a:rPr>
                        <a:t>擔保品之種類同左</a:t>
                      </a:r>
                      <a:endParaRPr kumimoji="1" lang="en-US" altLang="zh-TW" sz="1800" b="1"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1800" b="1" i="0" u="sng" strike="noStrike" kern="1200" cap="none" normalizeH="0" baseline="0" dirty="0">
                          <a:ln>
                            <a:noFill/>
                          </a:ln>
                          <a:solidFill>
                            <a:srgbClr val="0A8CC0"/>
                          </a:solidFill>
                          <a:effectLst/>
                          <a:latin typeface="+mn-ea"/>
                          <a:ea typeface="+mn-ea"/>
                          <a:cs typeface="+mn-cs"/>
                        </a:rPr>
                        <a:t>自辦券商借券</a:t>
                      </a:r>
                      <a:r>
                        <a:rPr kumimoji="1" lang="zh-TW" altLang="en-US" sz="1800" b="1" i="0" u="none" strike="noStrike" kern="1200" cap="none" normalizeH="0" baseline="0" dirty="0">
                          <a:ln>
                            <a:noFill/>
                          </a:ln>
                          <a:solidFill>
                            <a:schemeClr val="tx1"/>
                          </a:solidFill>
                          <a:effectLst/>
                          <a:latin typeface="+mn-ea"/>
                          <a:ea typeface="+mn-ea"/>
                          <a:cs typeface="+mn-cs"/>
                        </a:rPr>
                        <a:t>：</a:t>
                      </a:r>
                      <a:endParaRPr kumimoji="1" lang="en-US" altLang="zh-TW" sz="1800" b="1" i="0" u="none" strike="noStrike" kern="1200" cap="none" normalizeH="0" baseline="0" dirty="0">
                        <a:ln>
                          <a:noFill/>
                        </a:ln>
                        <a:solidFill>
                          <a:schemeClr val="tx1"/>
                        </a:solidFill>
                        <a:effectLst/>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1800" b="1" i="0" u="none" strike="noStrike" kern="1200" cap="none" normalizeH="0" baseline="0" dirty="0">
                          <a:ln>
                            <a:noFill/>
                          </a:ln>
                          <a:solidFill>
                            <a:schemeClr val="tx1"/>
                          </a:solidFill>
                          <a:effectLst/>
                          <a:latin typeface="+mn-ea"/>
                          <a:ea typeface="+mn-ea"/>
                          <a:cs typeface="+mn-cs"/>
                        </a:rPr>
                        <a:t>提供證交所</a:t>
                      </a:r>
                      <a:r>
                        <a:rPr kumimoji="1" lang="en-US" altLang="zh-TW" sz="1800" b="1" i="0" u="none" strike="noStrike" kern="1200" cap="none" normalizeH="0" baseline="0" dirty="0">
                          <a:ln>
                            <a:noFill/>
                          </a:ln>
                          <a:solidFill>
                            <a:schemeClr val="tx1"/>
                          </a:solidFill>
                          <a:effectLst/>
                          <a:latin typeface="+mn-ea"/>
                          <a:ea typeface="+mn-ea"/>
                          <a:cs typeface="+mn-cs"/>
                        </a:rPr>
                        <a:t>10%</a:t>
                      </a:r>
                      <a:r>
                        <a:rPr kumimoji="1" lang="zh-TW" altLang="en-US" sz="1800" b="1" i="0" u="none" strike="noStrike" kern="1200" cap="none" normalizeH="0" baseline="0" dirty="0">
                          <a:ln>
                            <a:noFill/>
                          </a:ln>
                          <a:solidFill>
                            <a:schemeClr val="tx1"/>
                          </a:solidFill>
                          <a:effectLst/>
                          <a:latin typeface="+mn-ea"/>
                          <a:ea typeface="+mn-ea"/>
                          <a:cs typeface="+mn-cs"/>
                        </a:rPr>
                        <a:t>履約保證金，以新台幣及銀行保證為限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559177589"/>
                  </a:ext>
                </a:extLst>
              </a:tr>
              <a:tr h="152319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原始</a:t>
                      </a: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擔保比率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zh-TW" sz="2000" b="1" i="0" u="none" strike="noStrike" cap="none" normalizeH="0" baseline="0" dirty="0">
                          <a:ln>
                            <a:noFill/>
                          </a:ln>
                          <a:solidFill>
                            <a:schemeClr val="tx1"/>
                          </a:solidFill>
                          <a:effectLst/>
                          <a:latin typeface="+mn-ea"/>
                          <a:ea typeface="+mn-ea"/>
                        </a:rPr>
                        <a:t>140%(</a:t>
                      </a:r>
                      <a:r>
                        <a:rPr kumimoji="1" lang="zh-TW" altLang="en-US" sz="2000" b="1" i="0" u="none" strike="noStrike" cap="none" normalizeH="0" baseline="0" dirty="0">
                          <a:ln>
                            <a:noFill/>
                          </a:ln>
                          <a:solidFill>
                            <a:schemeClr val="tx1"/>
                          </a:solidFill>
                          <a:effectLst/>
                          <a:latin typeface="+mn-ea"/>
                          <a:ea typeface="+mn-ea"/>
                        </a:rPr>
                        <a:t>定價 </a:t>
                      </a:r>
                      <a:r>
                        <a:rPr kumimoji="1" lang="en-US" altLang="zh-TW" sz="2000" b="1" i="0" u="none" strike="noStrike" cap="none" normalizeH="0" baseline="0" dirty="0">
                          <a:ln>
                            <a:noFill/>
                          </a:ln>
                          <a:solidFill>
                            <a:schemeClr val="tx1"/>
                          </a:solidFill>
                          <a:effectLst/>
                          <a:latin typeface="+mn-ea"/>
                          <a:ea typeface="+mn-ea"/>
                        </a:rPr>
                        <a:t>/</a:t>
                      </a:r>
                      <a:r>
                        <a:rPr kumimoji="1" lang="zh-TW" altLang="en-US" sz="2000" b="1" i="0" u="none" strike="noStrike" cap="none" normalizeH="0" baseline="0" dirty="0">
                          <a:ln>
                            <a:noFill/>
                          </a:ln>
                          <a:solidFill>
                            <a:schemeClr val="tx1"/>
                          </a:solidFill>
                          <a:effectLst/>
                          <a:latin typeface="+mn-ea"/>
                          <a:ea typeface="+mn-ea"/>
                        </a:rPr>
                        <a:t>競價交易</a:t>
                      </a:r>
                      <a:r>
                        <a:rPr kumimoji="1" lang="en-US" altLang="zh-TW" sz="2000" b="1" i="0" u="none" strike="noStrike" cap="none" normalizeH="0" baseline="0" dirty="0">
                          <a:ln>
                            <a:noFill/>
                          </a:ln>
                          <a:solidFill>
                            <a:schemeClr val="tx1"/>
                          </a:solidFill>
                          <a:effectLst/>
                          <a:latin typeface="+mn-ea"/>
                          <a:ea typeface="+mn-ea"/>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同左，但客戶為專業機構投資人者得由雙方議定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1646441921"/>
                  </a:ext>
                </a:extLst>
              </a:tr>
            </a:tbl>
          </a:graphicData>
        </a:graphic>
      </p:graphicFrame>
    </p:spTree>
    <p:extLst>
      <p:ext uri="{BB962C8B-B14F-4D97-AF65-F5344CB8AC3E}">
        <p14:creationId xmlns:p14="http://schemas.microsoft.com/office/powerpoint/2010/main" val="93809370"/>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23</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有價證券借貸作業比較</a:t>
            </a:r>
            <a:r>
              <a:rPr lang="en-US" altLang="zh-TW" sz="3600" b="1" dirty="0">
                <a:solidFill>
                  <a:schemeClr val="tx1">
                    <a:lumMod val="95000"/>
                    <a:lumOff val="5000"/>
                  </a:schemeClr>
                </a:solidFill>
                <a:latin typeface="+mj-ea"/>
                <a:ea typeface="+mj-ea"/>
              </a:rPr>
              <a:t>(</a:t>
            </a:r>
            <a:r>
              <a:rPr lang="zh-TW" altLang="en-US" sz="3600" b="1" dirty="0">
                <a:solidFill>
                  <a:schemeClr val="tx1">
                    <a:lumMod val="95000"/>
                    <a:lumOff val="5000"/>
                  </a:schemeClr>
                </a:solidFill>
                <a:latin typeface="+mj-ea"/>
                <a:ea typeface="+mj-ea"/>
              </a:rPr>
              <a:t>三</a:t>
            </a:r>
            <a:r>
              <a:rPr lang="en-US" altLang="zh-TW" sz="3600" b="1" dirty="0">
                <a:solidFill>
                  <a:schemeClr val="tx1">
                    <a:lumMod val="95000"/>
                    <a:lumOff val="5000"/>
                  </a:schemeClr>
                </a:solidFill>
                <a:latin typeface="+mj-ea"/>
                <a:ea typeface="+mj-ea"/>
              </a:rPr>
              <a:t>)</a:t>
            </a:r>
            <a:endParaRPr lang="zh-TW" altLang="en-US" sz="3600" b="1" dirty="0">
              <a:solidFill>
                <a:schemeClr val="tx1">
                  <a:lumMod val="95000"/>
                  <a:lumOff val="5000"/>
                </a:schemeClr>
              </a:solidFill>
              <a:latin typeface="+mj-ea"/>
              <a:ea typeface="+mj-ea"/>
            </a:endParaRPr>
          </a:p>
        </p:txBody>
      </p:sp>
      <p:graphicFrame>
        <p:nvGraphicFramePr>
          <p:cNvPr id="8" name="內容版面配置區 5"/>
          <p:cNvGraphicFramePr>
            <a:graphicFrameLocks noGrp="1"/>
          </p:cNvGraphicFramePr>
          <p:nvPr>
            <p:ph idx="1"/>
            <p:extLst>
              <p:ext uri="{D42A27DB-BD31-4B8C-83A1-F6EECF244321}">
                <p14:modId xmlns:p14="http://schemas.microsoft.com/office/powerpoint/2010/main" val="3743976037"/>
              </p:ext>
            </p:extLst>
          </p:nvPr>
        </p:nvGraphicFramePr>
        <p:xfrm>
          <a:off x="373437" y="793829"/>
          <a:ext cx="11065528" cy="5578914"/>
        </p:xfrm>
        <a:graphic>
          <a:graphicData uri="http://schemas.openxmlformats.org/drawingml/2006/table">
            <a:tbl>
              <a:tblPr firstRow="1" bandRow="1">
                <a:tableStyleId>{5C22544A-7EE6-4342-B048-85BDC9FD1C3A}</a:tableStyleId>
              </a:tblPr>
              <a:tblGrid>
                <a:gridCol w="1607811">
                  <a:extLst>
                    <a:ext uri="{9D8B030D-6E8A-4147-A177-3AD203B41FA5}">
                      <a16:colId xmlns:a16="http://schemas.microsoft.com/office/drawing/2014/main" val="3091392709"/>
                    </a:ext>
                  </a:extLst>
                </a:gridCol>
                <a:gridCol w="4901324">
                  <a:extLst>
                    <a:ext uri="{9D8B030D-6E8A-4147-A177-3AD203B41FA5}">
                      <a16:colId xmlns:a16="http://schemas.microsoft.com/office/drawing/2014/main" val="896163351"/>
                    </a:ext>
                  </a:extLst>
                </a:gridCol>
                <a:gridCol w="4556393">
                  <a:extLst>
                    <a:ext uri="{9D8B030D-6E8A-4147-A177-3AD203B41FA5}">
                      <a16:colId xmlns:a16="http://schemas.microsoft.com/office/drawing/2014/main" val="178545372"/>
                    </a:ext>
                  </a:extLst>
                </a:gridCol>
              </a:tblGrid>
              <a:tr h="62227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en-US" sz="2800" b="1" i="0" u="none" strike="noStrike" kern="1200" cap="none" normalizeH="0" baseline="0" dirty="0">
                        <a:ln>
                          <a:noFill/>
                        </a:ln>
                        <a:solidFill>
                          <a:schemeClr val="tx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66">
                        <a:alpha val="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800" b="1" i="0" u="none" strike="noStrike" kern="1200" cap="none" normalizeH="0" baseline="0" dirty="0">
                          <a:ln>
                            <a:noFill/>
                          </a:ln>
                          <a:solidFill>
                            <a:schemeClr val="tx1"/>
                          </a:solidFill>
                          <a:effectLst/>
                          <a:latin typeface="+mn-ea"/>
                          <a:ea typeface="+mn-ea"/>
                          <a:cs typeface="+mn-cs"/>
                        </a:rPr>
                        <a:t>證交所借券系統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1" lang="zh-TW" altLang="en-US" sz="2800" b="1" i="0" u="none" strike="noStrike" kern="1200" cap="none" normalizeH="0" baseline="0" dirty="0">
                          <a:ln>
                            <a:noFill/>
                          </a:ln>
                          <a:solidFill>
                            <a:schemeClr val="tx1"/>
                          </a:solidFill>
                          <a:effectLst/>
                          <a:latin typeface="+mn-ea"/>
                          <a:ea typeface="+mn-ea"/>
                          <a:cs typeface="+mn-cs"/>
                        </a:rPr>
                        <a:t>證商</a:t>
                      </a:r>
                      <a:r>
                        <a:rPr kumimoji="1" lang="en-US" altLang="zh-TW" sz="2800" b="1" i="0" u="none" strike="noStrike" kern="1200" cap="none" normalizeH="0" baseline="0" dirty="0">
                          <a:ln>
                            <a:noFill/>
                          </a:ln>
                          <a:solidFill>
                            <a:schemeClr val="tx1"/>
                          </a:solidFill>
                          <a:effectLst/>
                          <a:latin typeface="+mn-ea"/>
                          <a:ea typeface="+mn-ea"/>
                          <a:cs typeface="+mn-cs"/>
                        </a:rPr>
                        <a:t>/</a:t>
                      </a:r>
                      <a:r>
                        <a:rPr kumimoji="1" lang="zh-TW" altLang="en-US" sz="2800" b="1" i="0" u="none" strike="noStrike" kern="1200" cap="none" normalizeH="0" baseline="0" dirty="0">
                          <a:ln>
                            <a:noFill/>
                          </a:ln>
                          <a:solidFill>
                            <a:schemeClr val="tx1"/>
                          </a:solidFill>
                          <a:effectLst/>
                          <a:latin typeface="+mn-ea"/>
                          <a:ea typeface="+mn-ea"/>
                          <a:cs typeface="+mn-cs"/>
                        </a:rPr>
                        <a:t>證金證券借貸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20000"/>
                      </a:srgbClr>
                    </a:solidFill>
                  </a:tcPr>
                </a:tc>
                <a:extLst>
                  <a:ext uri="{0D108BD9-81ED-4DB2-BD59-A6C34878D82A}">
                    <a16:rowId xmlns:a16="http://schemas.microsoft.com/office/drawing/2014/main" val="257195453"/>
                  </a:ext>
                </a:extLst>
              </a:tr>
              <a:tr h="98832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擔保</a:t>
                      </a: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維持率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chemeClr val="tx1"/>
                          </a:solidFill>
                          <a:effectLst/>
                          <a:latin typeface="+mn-ea"/>
                          <a:ea typeface="+mn-ea"/>
                        </a:rPr>
                        <a:t>120% (</a:t>
                      </a:r>
                      <a:r>
                        <a:rPr kumimoji="1" lang="zh-TW" altLang="en-US" sz="2400" b="1" i="0" u="none" strike="noStrike" cap="none" normalizeH="0" baseline="0" dirty="0">
                          <a:ln>
                            <a:noFill/>
                          </a:ln>
                          <a:solidFill>
                            <a:schemeClr val="tx1"/>
                          </a:solidFill>
                          <a:effectLst/>
                          <a:latin typeface="+mn-ea"/>
                          <a:ea typeface="+mn-ea"/>
                        </a:rPr>
                        <a:t>定價 </a:t>
                      </a:r>
                      <a:r>
                        <a:rPr kumimoji="1" lang="en-US" altLang="zh-TW" sz="2400" b="1" i="0" u="none" strike="noStrike" cap="none" normalizeH="0" baseline="0" dirty="0">
                          <a:ln>
                            <a:noFill/>
                          </a:ln>
                          <a:solidFill>
                            <a:schemeClr val="tx1"/>
                          </a:solidFill>
                          <a:effectLst/>
                          <a:latin typeface="+mn-ea"/>
                          <a:ea typeface="+mn-ea"/>
                        </a:rPr>
                        <a:t>/</a:t>
                      </a:r>
                      <a:r>
                        <a:rPr kumimoji="1" lang="zh-TW" altLang="en-US" sz="2400" b="1" i="0" u="none" strike="noStrike" cap="none" normalizeH="0" baseline="0" dirty="0">
                          <a:ln>
                            <a:noFill/>
                          </a:ln>
                          <a:solidFill>
                            <a:schemeClr val="tx1"/>
                          </a:solidFill>
                          <a:effectLst/>
                          <a:latin typeface="+mn-ea"/>
                          <a:ea typeface="+mn-ea"/>
                        </a:rPr>
                        <a:t>競價交易</a:t>
                      </a:r>
                      <a:r>
                        <a:rPr kumimoji="1" lang="en-US" altLang="zh-TW" sz="2400" b="1" i="0" u="none" strike="noStrike" cap="none" normalizeH="0" baseline="0" dirty="0">
                          <a:ln>
                            <a:noFill/>
                          </a:ln>
                          <a:solidFill>
                            <a:schemeClr val="tx1"/>
                          </a:solidFill>
                          <a:effectLst/>
                          <a:latin typeface="+mn-ea"/>
                          <a:ea typeface="+mn-ea"/>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rgbClr val="FF0000"/>
                          </a:solidFill>
                          <a:effectLst/>
                          <a:latin typeface="+mn-ea"/>
                          <a:ea typeface="+mn-ea"/>
                        </a:rPr>
                        <a:t>同左</a:t>
                      </a:r>
                      <a:r>
                        <a:rPr kumimoji="1" lang="zh-TW" altLang="en-US" sz="2400" b="1" i="0" u="none" strike="noStrike" cap="none" normalizeH="0" baseline="0" dirty="0">
                          <a:ln>
                            <a:noFill/>
                          </a:ln>
                          <a:solidFill>
                            <a:schemeClr val="tx1"/>
                          </a:solidFill>
                          <a:effectLst/>
                          <a:latin typeface="+mn-ea"/>
                          <a:ea typeface="+mn-ea"/>
                        </a:rPr>
                        <a:t>，但客戶為專業機構投資人者得由雙方議定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1804086738"/>
                  </a:ext>
                </a:extLst>
              </a:tr>
              <a:tr h="8752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追繳之補繳期限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a:ln>
                            <a:noFill/>
                          </a:ln>
                          <a:solidFill>
                            <a:schemeClr val="tx1"/>
                          </a:solidFill>
                          <a:effectLst/>
                          <a:latin typeface="+mn-ea"/>
                          <a:ea typeface="+mn-ea"/>
                        </a:rPr>
                        <a:t>通知次日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通知送達之日起二個營業日內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3588598692"/>
                  </a:ext>
                </a:extLst>
              </a:tr>
              <a:tr h="123302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處分</a:t>
                      </a: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擔保品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rgbClr val="000000"/>
                          </a:solidFill>
                          <a:effectLst/>
                          <a:latin typeface="+mn-ea"/>
                          <a:ea typeface="+mn-ea"/>
                        </a:rPr>
                        <a:t>未依約定期限返還有價證券、權益補償、</a:t>
                      </a:r>
                      <a:r>
                        <a:rPr kumimoji="1" lang="zh-TW" altLang="en-US" sz="2400" b="1" i="0" u="none" strike="noStrike" cap="none" normalizeH="0" baseline="0" dirty="0">
                          <a:ln>
                            <a:noFill/>
                          </a:ln>
                          <a:solidFill>
                            <a:schemeClr val="tx1"/>
                          </a:solidFill>
                          <a:effectLst/>
                          <a:latin typeface="+mn-ea"/>
                          <a:ea typeface="+mn-ea"/>
                        </a:rPr>
                        <a:t>補繳</a:t>
                      </a:r>
                      <a:r>
                        <a:rPr kumimoji="1" lang="zh-TW" altLang="en-US" sz="2400" b="1" i="0" u="none" strike="noStrike" cap="none" normalizeH="0" baseline="0" dirty="0">
                          <a:ln>
                            <a:noFill/>
                          </a:ln>
                          <a:solidFill>
                            <a:srgbClr val="000000"/>
                          </a:solidFill>
                          <a:effectLst/>
                          <a:latin typeface="+mn-ea"/>
                          <a:ea typeface="+mn-ea"/>
                        </a:rPr>
                        <a:t>擔保品或給付相關費用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rgbClr val="FF0000"/>
                          </a:solidFill>
                          <a:effectLst/>
                          <a:latin typeface="+mn-ea"/>
                          <a:ea typeface="+mn-ea"/>
                        </a:rPr>
                        <a:t>同左</a:t>
                      </a:r>
                      <a:r>
                        <a:rPr kumimoji="1" lang="zh-TW" altLang="en-US" sz="2400" b="1" i="0" u="none" strike="noStrike" cap="none" normalizeH="0" baseline="0" dirty="0">
                          <a:ln>
                            <a:noFill/>
                          </a:ln>
                          <a:solidFill>
                            <a:schemeClr val="tx1"/>
                          </a:solidFill>
                          <a:effectLst/>
                          <a:latin typeface="+mn-ea"/>
                          <a:ea typeface="+mn-ea"/>
                        </a:rPr>
                        <a:t>，但雙方另有約定者不在</a:t>
                      </a:r>
                      <a:endParaRPr kumimoji="1" lang="en-US" altLang="zh-TW" sz="2400" b="1"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此限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4212829534"/>
                  </a:ext>
                </a:extLst>
              </a:tr>
              <a:tr h="1860073">
                <a:tc>
                  <a:txBody>
                    <a:bodyPr/>
                    <a:lstStyle/>
                    <a:p>
                      <a:pPr marL="0" marR="0" lvl="0" indent="0" algn="ctr"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違約處理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alpha val="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處分擔保品尚不足清償，經通知限期清償仍不清償者，即為違約，終止其參與證券借貸交易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alpha val="10000"/>
                      </a:srgbClr>
                    </a:solidFill>
                  </a:tcPr>
                </a:tc>
                <a:tc>
                  <a:txBody>
                    <a:bodyPr/>
                    <a:lstStyle/>
                    <a:p>
                      <a:pPr marL="0" marR="0" lvl="0" indent="0" algn="l" defTabSz="914400" rtl="0" eaLnBrk="1" fontAlgn="base" latinLnBrk="0" hangingPunct="1">
                        <a:lnSpc>
                          <a:spcPct val="8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rgbClr val="FF0000"/>
                          </a:solidFill>
                          <a:effectLst/>
                          <a:latin typeface="+mn-ea"/>
                          <a:ea typeface="+mn-ea"/>
                        </a:rPr>
                        <a:t>同左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8DC0">
                        <a:alpha val="10000"/>
                      </a:srgbClr>
                    </a:solidFill>
                  </a:tcPr>
                </a:tc>
                <a:extLst>
                  <a:ext uri="{0D108BD9-81ED-4DB2-BD59-A6C34878D82A}">
                    <a16:rowId xmlns:a16="http://schemas.microsoft.com/office/drawing/2014/main" val="559177589"/>
                  </a:ext>
                </a:extLst>
              </a:tr>
            </a:tbl>
          </a:graphicData>
        </a:graphic>
      </p:graphicFrame>
    </p:spTree>
    <p:extLst>
      <p:ext uri="{BB962C8B-B14F-4D97-AF65-F5344CB8AC3E}">
        <p14:creationId xmlns:p14="http://schemas.microsoft.com/office/powerpoint/2010/main" val="1111577688"/>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6186386" cy="1037408"/>
          </a:xfrm>
        </p:spPr>
        <p:txBody>
          <a:bodyPr anchor="t">
            <a:noAutofit/>
          </a:bodyPr>
          <a:lstStyle/>
          <a:p>
            <a:pPr marL="0" indent="0">
              <a:buNone/>
            </a:pPr>
            <a:r>
              <a:rPr lang="zh-TW" altLang="en-US" sz="2800" b="1" u="sng" dirty="0">
                <a:latin typeface="+mj-ea"/>
                <a:ea typeface="+mj-ea"/>
              </a:rPr>
              <a:t>一、證交所借券系統作業</a:t>
            </a: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1107996"/>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貳、實務作業說明</a:t>
            </a:r>
          </a:p>
          <a:p>
            <a:endParaRPr lang="zh-TW" altLang="en-US" sz="3200" b="1" dirty="0">
              <a:solidFill>
                <a:schemeClr val="bg2">
                  <a:lumMod val="10000"/>
                </a:schemeClr>
              </a:solidFill>
              <a:latin typeface="Calibri" panose="020F0502020204030204" pitchFamily="34" charset="0"/>
              <a:cs typeface="Calibri" panose="020F0502020204030204" pitchFamily="34" charset="0"/>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79911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借貸交易人開戶資格條件 </a:t>
            </a:r>
          </a:p>
        </p:txBody>
      </p:sp>
      <p:sp>
        <p:nvSpPr>
          <p:cNvPr id="6" name="Rectangle 1027"/>
          <p:cNvSpPr>
            <a:spLocks noGrp="1" noChangeArrowheads="1"/>
          </p:cNvSpPr>
          <p:nvPr>
            <p:ph type="body" idx="4294967295"/>
          </p:nvPr>
        </p:nvSpPr>
        <p:spPr>
          <a:xfrm>
            <a:off x="1608993" y="1096963"/>
            <a:ext cx="9460522" cy="5329237"/>
          </a:xfrm>
        </p:spPr>
        <p:txBody>
          <a:bodyPr>
            <a:normAutofit/>
          </a:bodyPr>
          <a:lstStyle/>
          <a:p>
            <a:pPr>
              <a:lnSpc>
                <a:spcPct val="90000"/>
              </a:lnSpc>
              <a:spcBef>
                <a:spcPct val="40000"/>
              </a:spcBef>
              <a:buClrTx/>
              <a:buFont typeface="Wingdings" panose="05000000000000000000" pitchFamily="2" charset="2"/>
              <a:buChar char="Ø"/>
              <a:defRPr/>
            </a:pPr>
            <a:r>
              <a:rPr lang="zh-TW" altLang="en-US" sz="2800" b="1" dirty="0">
                <a:latin typeface="+mn-ea"/>
              </a:rPr>
              <a:t>符合借貸辦法第</a:t>
            </a:r>
            <a:r>
              <a:rPr lang="en-US" altLang="zh-TW" sz="2800" b="1" dirty="0">
                <a:latin typeface="+mn-ea"/>
              </a:rPr>
              <a:t>10</a:t>
            </a:r>
            <a:r>
              <a:rPr lang="zh-TW" altLang="en-US" sz="2800" b="1" dirty="0">
                <a:latin typeface="+mn-ea"/>
              </a:rPr>
              <a:t>條所訂之資格條件</a:t>
            </a:r>
            <a:endParaRPr lang="en-US" altLang="zh-TW" sz="2800" b="1" dirty="0">
              <a:latin typeface="+mn-ea"/>
            </a:endParaRPr>
          </a:p>
          <a:p>
            <a:pPr>
              <a:lnSpc>
                <a:spcPct val="90000"/>
              </a:lnSpc>
              <a:spcBef>
                <a:spcPts val="1800"/>
              </a:spcBef>
              <a:buClrTx/>
              <a:buFont typeface="Wingdings" panose="05000000000000000000" pitchFamily="2" charset="2"/>
              <a:buChar char="Ø"/>
              <a:defRPr/>
            </a:pPr>
            <a:r>
              <a:rPr lang="zh-TW" altLang="en-US" sz="2800" b="1" dirty="0">
                <a:latin typeface="+mn-ea"/>
              </a:rPr>
              <a:t>惟申請人有下列情事者，證交所不受理開立有價證券借貸帳戶</a:t>
            </a:r>
            <a:endParaRPr lang="en-US" altLang="zh-TW" sz="2800" b="1" dirty="0">
              <a:latin typeface="+mn-ea"/>
            </a:endParaRPr>
          </a:p>
          <a:p>
            <a:pPr marL="648000" lvl="1" indent="-342900">
              <a:lnSpc>
                <a:spcPct val="90000"/>
              </a:lnSpc>
              <a:spcBef>
                <a:spcPts val="1800"/>
              </a:spcBef>
              <a:buClr>
                <a:srgbClr val="0066A0"/>
              </a:buClr>
              <a:buSzPct val="88000"/>
              <a:buFont typeface="Wingdings" panose="05000000000000000000" pitchFamily="2" charset="2"/>
              <a:buChar char="u"/>
              <a:defRPr/>
            </a:pPr>
            <a:r>
              <a:rPr lang="zh-TW" altLang="en-US" sz="2400" b="1" dirty="0">
                <a:latin typeface="+mn-ea"/>
              </a:rPr>
              <a:t>發生違約或違規情事經證交所終止參與有價證券借貸交易，經清償、給付完畢或改善後，尚未滿一年者</a:t>
            </a:r>
          </a:p>
          <a:p>
            <a:pPr marL="700387" lvl="1" indent="-342900">
              <a:lnSpc>
                <a:spcPct val="90000"/>
              </a:lnSpc>
              <a:spcBef>
                <a:spcPct val="40000"/>
              </a:spcBef>
              <a:buClr>
                <a:srgbClr val="0066A0"/>
              </a:buClr>
              <a:buSzPct val="88000"/>
              <a:buFont typeface="Wingdings" panose="05000000000000000000" pitchFamily="2" charset="2"/>
              <a:buChar char="u"/>
              <a:defRPr/>
            </a:pPr>
            <a:r>
              <a:rPr lang="zh-TW" altLang="en-US" sz="2400" b="1" dirty="0">
                <a:latin typeface="+mn-ea"/>
              </a:rPr>
              <a:t>利用他人名義開立有價證券借貸帳戶者</a:t>
            </a:r>
          </a:p>
          <a:p>
            <a:pPr marL="700387" lvl="1" indent="-342900">
              <a:lnSpc>
                <a:spcPct val="90000"/>
              </a:lnSpc>
              <a:spcBef>
                <a:spcPct val="40000"/>
              </a:spcBef>
              <a:buClr>
                <a:srgbClr val="0066A0"/>
              </a:buClr>
              <a:buSzPct val="88000"/>
              <a:buFont typeface="Wingdings" panose="05000000000000000000" pitchFamily="2" charset="2"/>
              <a:buChar char="u"/>
              <a:defRPr/>
            </a:pPr>
            <a:r>
              <a:rPr lang="zh-TW" altLang="en-US" sz="2400" b="1" dirty="0">
                <a:latin typeface="+mn-ea"/>
              </a:rPr>
              <a:t>與證券商所定委託買賣有價證券受託契約經終止者</a:t>
            </a:r>
            <a:endParaRPr lang="en-US" altLang="zh-TW" sz="2400" b="1" dirty="0">
              <a:latin typeface="+mn-ea"/>
            </a:endParaRPr>
          </a:p>
          <a:p>
            <a:pPr>
              <a:spcBef>
                <a:spcPts val="1200"/>
              </a:spcBef>
              <a:buClrTx/>
              <a:buFont typeface="Wingdings" panose="05000000000000000000" pitchFamily="2" charset="2"/>
              <a:buChar char="Ø"/>
            </a:pPr>
            <a:r>
              <a:rPr lang="zh-TW" altLang="en-US" sz="2800" b="1" dirty="0">
                <a:latin typeface="+mn-ea"/>
              </a:rPr>
              <a:t>國內證券自營商申請開戶之借券帳號</a:t>
            </a:r>
            <a:endParaRPr lang="en-US" altLang="zh-TW" sz="2800" b="1" dirty="0">
              <a:latin typeface="+mn-ea"/>
            </a:endParaRPr>
          </a:p>
          <a:p>
            <a:pPr marL="360000" indent="0">
              <a:buNone/>
            </a:pPr>
            <a:r>
              <a:rPr lang="en-US" altLang="zh-TW" sz="2800" b="1" dirty="0">
                <a:latin typeface="+mn-ea"/>
              </a:rPr>
              <a:t>T-0000000</a:t>
            </a:r>
            <a:r>
              <a:rPr lang="zh-TW" altLang="en-US" sz="2800" b="1" dirty="0">
                <a:latin typeface="+mn-ea"/>
              </a:rPr>
              <a:t>、</a:t>
            </a:r>
            <a:r>
              <a:rPr lang="en-US" altLang="zh-TW" sz="2800" b="1" dirty="0">
                <a:latin typeface="+mn-ea"/>
              </a:rPr>
              <a:t>T</a:t>
            </a:r>
            <a:r>
              <a:rPr lang="en-US" altLang="zh-TW" sz="2800" b="1" dirty="0">
                <a:solidFill>
                  <a:srgbClr val="0066A0"/>
                </a:solidFill>
                <a:latin typeface="+mn-ea"/>
              </a:rPr>
              <a:t>-8888881</a:t>
            </a:r>
            <a:r>
              <a:rPr lang="zh-TW" altLang="en-US" sz="2800" b="1" dirty="0">
                <a:latin typeface="+mn-ea"/>
              </a:rPr>
              <a:t>、</a:t>
            </a:r>
            <a:r>
              <a:rPr lang="en-US" altLang="zh-TW" sz="2800" b="1" dirty="0">
                <a:latin typeface="+mn-ea"/>
              </a:rPr>
              <a:t> T-7777777</a:t>
            </a:r>
            <a:r>
              <a:rPr lang="zh-TW" altLang="en-US" sz="2800" b="1" dirty="0">
                <a:latin typeface="+mn-ea"/>
              </a:rPr>
              <a:t> 、</a:t>
            </a:r>
            <a:r>
              <a:rPr lang="en-US" altLang="zh-TW" sz="2800" b="1" dirty="0">
                <a:latin typeface="+mn-ea"/>
              </a:rPr>
              <a:t> T-8888888</a:t>
            </a:r>
          </a:p>
          <a:p>
            <a:pPr marL="360000" indent="0">
              <a:buNone/>
            </a:pPr>
            <a:r>
              <a:rPr lang="en-US" altLang="zh-TW" sz="2800" b="1" dirty="0">
                <a:latin typeface="+mn-ea"/>
              </a:rPr>
              <a:t>T-8888884</a:t>
            </a:r>
            <a:r>
              <a:rPr lang="zh-TW" altLang="en-US" sz="2800" b="1" dirty="0">
                <a:latin typeface="+mn-ea"/>
              </a:rPr>
              <a:t>、 </a:t>
            </a:r>
            <a:r>
              <a:rPr lang="en-US" altLang="zh-TW" sz="2800" b="1" dirty="0">
                <a:latin typeface="+mn-ea"/>
              </a:rPr>
              <a:t>T-5555555</a:t>
            </a:r>
            <a:r>
              <a:rPr lang="zh-TW" altLang="en-US" sz="2800" b="1" dirty="0">
                <a:latin typeface="+mn-ea"/>
              </a:rPr>
              <a:t> 、</a:t>
            </a:r>
            <a:r>
              <a:rPr lang="en-US" altLang="zh-TW" sz="2800" b="1" dirty="0">
                <a:latin typeface="+mn-ea"/>
              </a:rPr>
              <a:t> T-5555556</a:t>
            </a:r>
            <a:endParaRPr lang="zh-TW" altLang="en-US" sz="2800" b="1" dirty="0">
              <a:latin typeface="+mn-ea"/>
            </a:endParaRP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73717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26</a:t>
            </a:fld>
            <a:endParaRPr lang="en-US"/>
          </a:p>
        </p:txBody>
      </p:sp>
      <p:sp>
        <p:nvSpPr>
          <p:cNvPr id="5" name="文字版面配置區 3"/>
          <p:cNvSpPr>
            <a:spLocks noGrp="1"/>
          </p:cNvSpPr>
          <p:nvPr>
            <p:ph type="body" idx="4294967295"/>
          </p:nvPr>
        </p:nvSpPr>
        <p:spPr>
          <a:xfrm>
            <a:off x="1528393" y="-83403"/>
            <a:ext cx="10259533" cy="1003300"/>
          </a:xfrm>
        </p:spPr>
        <p:txBody>
          <a:bodyPr>
            <a:normAutofit/>
          </a:bodyPr>
          <a:lstStyle/>
          <a:p>
            <a:pPr marL="0" indent="0">
              <a:buNone/>
            </a:pPr>
            <a:r>
              <a:rPr lang="zh-TW" altLang="en-US" sz="4000" b="1" dirty="0"/>
              <a:t>             借券系統開戶作業流程</a:t>
            </a:r>
          </a:p>
        </p:txBody>
      </p:sp>
      <p:grpSp>
        <p:nvGrpSpPr>
          <p:cNvPr id="7" name="群組 6"/>
          <p:cNvGrpSpPr/>
          <p:nvPr/>
        </p:nvGrpSpPr>
        <p:grpSpPr>
          <a:xfrm>
            <a:off x="21662" y="759451"/>
            <a:ext cx="11964838" cy="5886993"/>
            <a:chOff x="-287804" y="1214438"/>
            <a:chExt cx="9324528" cy="5267392"/>
          </a:xfrm>
        </p:grpSpPr>
        <p:graphicFrame>
          <p:nvGraphicFramePr>
            <p:cNvPr id="8" name="資料庫圖表 7"/>
            <p:cNvGraphicFramePr/>
            <p:nvPr>
              <p:extLst>
                <p:ext uri="{D42A27DB-BD31-4B8C-83A1-F6EECF244321}">
                  <p14:modId xmlns:p14="http://schemas.microsoft.com/office/powerpoint/2010/main" val="1274120726"/>
                </p:ext>
              </p:extLst>
            </p:nvPr>
          </p:nvGraphicFramePr>
          <p:xfrm>
            <a:off x="714348" y="2362200"/>
            <a:ext cx="678661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資料庫圖表 8"/>
            <p:cNvGraphicFramePr/>
            <p:nvPr>
              <p:extLst>
                <p:ext uri="{D42A27DB-BD31-4B8C-83A1-F6EECF244321}">
                  <p14:modId xmlns:p14="http://schemas.microsoft.com/office/powerpoint/2010/main" val="3044798606"/>
                </p:ext>
              </p:extLst>
            </p:nvPr>
          </p:nvGraphicFramePr>
          <p:xfrm>
            <a:off x="-287804" y="3505200"/>
            <a:ext cx="9324528" cy="19191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資料庫圖表 9"/>
            <p:cNvGraphicFramePr/>
            <p:nvPr>
              <p:extLst>
                <p:ext uri="{D42A27DB-BD31-4B8C-83A1-F6EECF244321}">
                  <p14:modId xmlns:p14="http://schemas.microsoft.com/office/powerpoint/2010/main" val="1836255971"/>
                </p:ext>
              </p:extLst>
            </p:nvPr>
          </p:nvGraphicFramePr>
          <p:xfrm>
            <a:off x="1357296" y="5729132"/>
            <a:ext cx="5500712" cy="7526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資料庫圖表 10"/>
            <p:cNvGraphicFramePr/>
            <p:nvPr>
              <p:extLst>
                <p:ext uri="{D42A27DB-BD31-4B8C-83A1-F6EECF244321}">
                  <p14:modId xmlns:p14="http://schemas.microsoft.com/office/powerpoint/2010/main" val="2625722482"/>
                </p:ext>
              </p:extLst>
            </p:nvPr>
          </p:nvGraphicFramePr>
          <p:xfrm>
            <a:off x="500034" y="1214438"/>
            <a:ext cx="6929486" cy="84296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Line 26"/>
            <p:cNvSpPr>
              <a:spLocks noChangeShapeType="1"/>
            </p:cNvSpPr>
            <p:nvPr/>
          </p:nvSpPr>
          <p:spPr bwMode="auto">
            <a:xfrm>
              <a:off x="3962400" y="2057400"/>
              <a:ext cx="0" cy="304800"/>
            </a:xfrm>
            <a:prstGeom prst="line">
              <a:avLst/>
            </a:prstGeom>
            <a:noFill/>
            <a:ln w="9525">
              <a:solidFill>
                <a:schemeClr val="tx1"/>
              </a:solidFill>
              <a:miter lim="800000"/>
              <a:headEnd/>
              <a:tailEnd type="triangle" w="med" len="med"/>
            </a:ln>
          </p:spPr>
          <p:txBody>
            <a:bodyPr wrap="none"/>
            <a:lstStyle/>
            <a:p>
              <a:endParaRPr lang="zh-TW" altLang="en-US">
                <a:latin typeface="+mn-ea"/>
              </a:endParaRPr>
            </a:p>
          </p:txBody>
        </p:sp>
        <p:sp>
          <p:nvSpPr>
            <p:cNvPr id="13" name="Line 65"/>
            <p:cNvSpPr>
              <a:spLocks noChangeShapeType="1"/>
            </p:cNvSpPr>
            <p:nvPr/>
          </p:nvSpPr>
          <p:spPr bwMode="auto">
            <a:xfrm flipH="1">
              <a:off x="3962400" y="5365210"/>
              <a:ext cx="0" cy="363921"/>
            </a:xfrm>
            <a:prstGeom prst="line">
              <a:avLst/>
            </a:prstGeom>
            <a:noFill/>
            <a:ln w="9525">
              <a:solidFill>
                <a:schemeClr val="tx1"/>
              </a:solidFill>
              <a:miter lim="800000"/>
              <a:headEnd/>
              <a:tailEnd type="triangle" w="med" len="med"/>
            </a:ln>
          </p:spPr>
          <p:txBody>
            <a:bodyPr wrap="none"/>
            <a:lstStyle/>
            <a:p>
              <a:endParaRPr lang="zh-TW" altLang="en-US">
                <a:latin typeface="+mn-ea"/>
              </a:endParaRPr>
            </a:p>
          </p:txBody>
        </p:sp>
        <p:sp>
          <p:nvSpPr>
            <p:cNvPr id="14" name="Line 66"/>
            <p:cNvSpPr>
              <a:spLocks noChangeShapeType="1"/>
            </p:cNvSpPr>
            <p:nvPr/>
          </p:nvSpPr>
          <p:spPr bwMode="auto">
            <a:xfrm>
              <a:off x="3962400" y="3200400"/>
              <a:ext cx="0" cy="381000"/>
            </a:xfrm>
            <a:prstGeom prst="line">
              <a:avLst/>
            </a:prstGeom>
            <a:noFill/>
            <a:ln w="9525">
              <a:solidFill>
                <a:schemeClr val="tx1"/>
              </a:solidFill>
              <a:miter lim="800000"/>
              <a:headEnd/>
              <a:tailEnd type="triangle" w="med" len="med"/>
            </a:ln>
          </p:spPr>
          <p:txBody>
            <a:bodyPr wrap="none"/>
            <a:lstStyle/>
            <a:p>
              <a:endParaRPr lang="zh-TW" altLang="en-US">
                <a:latin typeface="+mn-ea"/>
              </a:endParaRPr>
            </a:p>
          </p:txBody>
        </p:sp>
      </p:grpSp>
      <p:sp>
        <p:nvSpPr>
          <p:cNvPr id="4" name="文字方塊 3"/>
          <p:cNvSpPr txBox="1"/>
          <p:nvPr/>
        </p:nvSpPr>
        <p:spPr>
          <a:xfrm>
            <a:off x="9513277" y="1069447"/>
            <a:ext cx="2359525" cy="1200329"/>
          </a:xfrm>
          <a:prstGeom prst="rect">
            <a:avLst/>
          </a:prstGeom>
          <a:solidFill>
            <a:srgbClr val="CDEDFF"/>
          </a:solidFill>
        </p:spPr>
        <p:txBody>
          <a:bodyPr wrap="square" rtlCol="0">
            <a:spAutoFit/>
          </a:bodyPr>
          <a:lstStyle/>
          <a:p>
            <a:r>
              <a:rPr lang="zh-TW" altLang="en-US" b="1" u="sng" dirty="0">
                <a:solidFill>
                  <a:srgbClr val="3366FF"/>
                </a:solidFill>
                <a:latin typeface="標楷體" panose="03000509000000000000" pitchFamily="65" charset="-120"/>
                <a:ea typeface="標楷體" panose="03000509000000000000" pitchFamily="65" charset="-120"/>
              </a:rPr>
              <a:t>可於同一證券商各營業據點申請開立借券帳戶，不受開戶數量限制</a:t>
            </a:r>
          </a:p>
        </p:txBody>
      </p:sp>
      <p:sp>
        <p:nvSpPr>
          <p:cNvPr id="3" name="向右箭號 2"/>
          <p:cNvSpPr/>
          <p:nvPr/>
        </p:nvSpPr>
        <p:spPr>
          <a:xfrm>
            <a:off x="8874341" y="1415562"/>
            <a:ext cx="480674" cy="4771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3366FF"/>
              </a:solidFill>
            </a:endParaRPr>
          </a:p>
        </p:txBody>
      </p:sp>
    </p:spTree>
    <p:extLst>
      <p:ext uri="{BB962C8B-B14F-4D97-AF65-F5344CB8AC3E}">
        <p14:creationId xmlns:p14="http://schemas.microsoft.com/office/powerpoint/2010/main" val="2890868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27</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開戶資料變更及通知作業</a:t>
            </a:r>
          </a:p>
        </p:txBody>
      </p:sp>
      <p:sp>
        <p:nvSpPr>
          <p:cNvPr id="6" name="Rectangle 1027"/>
          <p:cNvSpPr>
            <a:spLocks noGrp="1" noChangeArrowheads="1"/>
          </p:cNvSpPr>
          <p:nvPr>
            <p:ph type="body" idx="4294967295"/>
          </p:nvPr>
        </p:nvSpPr>
        <p:spPr>
          <a:xfrm>
            <a:off x="2005780" y="1028138"/>
            <a:ext cx="9153833" cy="5254676"/>
          </a:xfrm>
        </p:spPr>
        <p:txBody>
          <a:bodyPr>
            <a:normAutofit/>
          </a:bodyPr>
          <a:lstStyle/>
          <a:p>
            <a:pPr>
              <a:buFont typeface="Wingdings" pitchFamily="2" charset="2"/>
              <a:buChar char="Ø"/>
            </a:pPr>
            <a:r>
              <a:rPr lang="zh-TW" altLang="en-US" sz="3200" b="1" dirty="0">
                <a:latin typeface="+mn-ea"/>
              </a:rPr>
              <a:t>開戶資料如有變更，應委託證券商於證交所借券系統輸入，</a:t>
            </a:r>
            <a:r>
              <a:rPr lang="zh-TW" altLang="zh-TW" sz="3200" b="1" dirty="0">
                <a:latin typeface="+mn-ea"/>
              </a:rPr>
              <a:t>並以書面、通信或電子化方式通知</a:t>
            </a:r>
            <a:r>
              <a:rPr lang="zh-TW" altLang="en-US" sz="3200" b="1" dirty="0">
                <a:latin typeface="+mn-ea"/>
              </a:rPr>
              <a:t>證交所，未依規通知者證交所仍依原有留存資料辦理相關事項，所衍生之法律問題自行負責</a:t>
            </a:r>
            <a:endParaRPr lang="en-US" altLang="zh-TW" sz="3200" b="1" dirty="0">
              <a:latin typeface="+mn-ea"/>
            </a:endParaRPr>
          </a:p>
          <a:p>
            <a:pPr marL="0" indent="0">
              <a:buNone/>
            </a:pPr>
            <a:endParaRPr lang="zh-TW" altLang="en-US" sz="3200" b="1" dirty="0">
              <a:latin typeface="+mn-ea"/>
            </a:endParaRPr>
          </a:p>
          <a:p>
            <a:pPr>
              <a:lnSpc>
                <a:spcPts val="3500"/>
              </a:lnSpc>
              <a:buFont typeface="Wingdings" pitchFamily="2" charset="2"/>
              <a:buChar char="Ø"/>
            </a:pPr>
            <a:r>
              <a:rPr lang="zh-TW" altLang="en-US" sz="3200" b="1" dirty="0">
                <a:latin typeface="+mn-ea"/>
              </a:rPr>
              <a:t>證交所以郵寄方式寄發之通知，如因借貸交易人未依規定通知證交所變更地址或通訊處，致無法送達時，以郵局第一次投遞日為通知生效日</a:t>
            </a: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4179136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28</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3600" b="1" dirty="0">
                <a:solidFill>
                  <a:schemeClr val="tx1">
                    <a:lumMod val="95000"/>
                    <a:lumOff val="5000"/>
                  </a:schemeClr>
                </a:solidFill>
                <a:latin typeface="+mj-ea"/>
                <a:ea typeface="+mj-ea"/>
              </a:rPr>
              <a:t>借券系統借貸交易型態</a:t>
            </a:r>
            <a:br>
              <a:rPr lang="zh-TW" altLang="en-US" sz="3600" b="1" dirty="0">
                <a:solidFill>
                  <a:schemeClr val="tx1">
                    <a:lumMod val="95000"/>
                    <a:lumOff val="5000"/>
                  </a:schemeClr>
                </a:solidFill>
                <a:latin typeface="+mj-ea"/>
                <a:ea typeface="+mj-ea"/>
              </a:rPr>
            </a:br>
            <a:endParaRPr lang="zh-TW" altLang="en-US" sz="3600" b="1" dirty="0">
              <a:solidFill>
                <a:schemeClr val="tx1">
                  <a:lumMod val="95000"/>
                  <a:lumOff val="5000"/>
                </a:schemeClr>
              </a:solidFill>
              <a:latin typeface="+mj-ea"/>
              <a:ea typeface="+mj-ea"/>
            </a:endParaRPr>
          </a:p>
        </p:txBody>
      </p:sp>
      <p:graphicFrame>
        <p:nvGraphicFramePr>
          <p:cNvPr id="7" name="Group 3"/>
          <p:cNvGraphicFramePr>
            <a:graphicFrameLocks noGrp="1"/>
          </p:cNvGraphicFramePr>
          <p:nvPr>
            <p:extLst>
              <p:ext uri="{D42A27DB-BD31-4B8C-83A1-F6EECF244321}">
                <p14:modId xmlns:p14="http://schemas.microsoft.com/office/powerpoint/2010/main" val="2933410354"/>
              </p:ext>
            </p:extLst>
          </p:nvPr>
        </p:nvGraphicFramePr>
        <p:xfrm>
          <a:off x="1002889" y="892509"/>
          <a:ext cx="10667999" cy="5528806"/>
        </p:xfrm>
        <a:graphic>
          <a:graphicData uri="http://schemas.openxmlformats.org/drawingml/2006/table">
            <a:tbl>
              <a:tblPr/>
              <a:tblGrid>
                <a:gridCol w="1583503">
                  <a:extLst>
                    <a:ext uri="{9D8B030D-6E8A-4147-A177-3AD203B41FA5}">
                      <a16:colId xmlns:a16="http://schemas.microsoft.com/office/drawing/2014/main" val="20000"/>
                    </a:ext>
                  </a:extLst>
                </a:gridCol>
                <a:gridCol w="1273995">
                  <a:extLst>
                    <a:ext uri="{9D8B030D-6E8A-4147-A177-3AD203B41FA5}">
                      <a16:colId xmlns:a16="http://schemas.microsoft.com/office/drawing/2014/main" val="20001"/>
                    </a:ext>
                  </a:extLst>
                </a:gridCol>
                <a:gridCol w="1262670">
                  <a:extLst>
                    <a:ext uri="{9D8B030D-6E8A-4147-A177-3AD203B41FA5}">
                      <a16:colId xmlns:a16="http://schemas.microsoft.com/office/drawing/2014/main" val="20002"/>
                    </a:ext>
                  </a:extLst>
                </a:gridCol>
                <a:gridCol w="2150364">
                  <a:extLst>
                    <a:ext uri="{9D8B030D-6E8A-4147-A177-3AD203B41FA5}">
                      <a16:colId xmlns:a16="http://schemas.microsoft.com/office/drawing/2014/main" val="20003"/>
                    </a:ext>
                  </a:extLst>
                </a:gridCol>
                <a:gridCol w="1437960">
                  <a:extLst>
                    <a:ext uri="{9D8B030D-6E8A-4147-A177-3AD203B41FA5}">
                      <a16:colId xmlns:a16="http://schemas.microsoft.com/office/drawing/2014/main" val="20004"/>
                    </a:ext>
                  </a:extLst>
                </a:gridCol>
                <a:gridCol w="1725194">
                  <a:extLst>
                    <a:ext uri="{9D8B030D-6E8A-4147-A177-3AD203B41FA5}">
                      <a16:colId xmlns:a16="http://schemas.microsoft.com/office/drawing/2014/main" val="20005"/>
                    </a:ext>
                  </a:extLst>
                </a:gridCol>
                <a:gridCol w="1234313">
                  <a:extLst>
                    <a:ext uri="{9D8B030D-6E8A-4147-A177-3AD203B41FA5}">
                      <a16:colId xmlns:a16="http://schemas.microsoft.com/office/drawing/2014/main" val="20006"/>
                    </a:ext>
                  </a:extLst>
                </a:gridCol>
              </a:tblGrid>
              <a:tr h="319421">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交易型態</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借券</a:t>
                      </a:r>
                      <a:endParaRPr kumimoji="1" lang="en-US" altLang="zh-TW" sz="2000" b="1" i="0" u="none" strike="noStrike" cap="none" normalizeH="0" baseline="0" dirty="0">
                        <a:ln>
                          <a:noFill/>
                        </a:ln>
                        <a:solidFill>
                          <a:schemeClr val="tx1"/>
                        </a:solidFill>
                        <a:effectLst/>
                        <a:latin typeface="+mn-ea"/>
                        <a:ea typeface="+mn-ea"/>
                      </a:endParaRPr>
                    </a:p>
                    <a:p>
                      <a:pPr marL="0" marR="0" lvl="0" indent="0" algn="ctr"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費率</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擔保</a:t>
                      </a:r>
                      <a:endParaRPr kumimoji="1" lang="en-US" altLang="zh-TW" sz="2000" b="1" i="0" u="none" strike="noStrike" cap="none" normalizeH="0" baseline="0" dirty="0">
                        <a:ln>
                          <a:noFill/>
                        </a:ln>
                        <a:solidFill>
                          <a:schemeClr val="tx1"/>
                        </a:solidFill>
                        <a:effectLst/>
                        <a:latin typeface="+mn-ea"/>
                        <a:ea typeface="+mn-ea"/>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比率</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適格</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擔保品</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借券期間</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擔保品</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管理洗價</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履約</a:t>
                      </a:r>
                      <a:r>
                        <a:rPr kumimoji="1" lang="zh-TW" altLang="en-US" sz="2000" b="1" i="0" u="none" strike="noStrike" kern="1200" cap="none" normalizeH="0" baseline="0" dirty="0">
                          <a:ln>
                            <a:noFill/>
                          </a:ln>
                          <a:solidFill>
                            <a:schemeClr val="tx1"/>
                          </a:solidFill>
                          <a:effectLst/>
                          <a:latin typeface="+mn-ea"/>
                          <a:ea typeface="+mn-ea"/>
                          <a:cs typeface="+mn-cs"/>
                        </a:rPr>
                        <a:t>保證</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734650">
                <a:tc>
                  <a:txBody>
                    <a:bodyPr/>
                    <a:lstStyle/>
                    <a:p>
                      <a:pPr marL="0" marR="0" lvl="0" indent="0" algn="ctr"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定價交易</a:t>
                      </a:r>
                      <a:endParaRPr kumimoji="1" lang="ko-KR" altLang="en-US"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a:txBody>
                    <a:bodyPr/>
                    <a:lstStyle/>
                    <a:p>
                      <a:pPr marL="0" marR="0" lvl="0" indent="0" algn="ctr"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en-US" altLang="ko-KR" sz="2000" b="1" i="0" u="none" strike="noStrike" cap="none" normalizeH="0" baseline="0" dirty="0">
                          <a:ln>
                            <a:noFill/>
                          </a:ln>
                          <a:solidFill>
                            <a:schemeClr val="tx1"/>
                          </a:solidFill>
                          <a:effectLst/>
                          <a:latin typeface="+mn-ea"/>
                          <a:ea typeface="+mn-ea"/>
                        </a:rPr>
                        <a:t>3.5%</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zh-TW" altLang="en-US"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rowSpan="2">
                  <a:txBody>
                    <a:bodyPr/>
                    <a:lstStyle/>
                    <a:p>
                      <a:pPr marL="0" marR="0" lvl="0" indent="0" algn="l"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原始率</a:t>
                      </a:r>
                      <a:endParaRPr kumimoji="1" lang="en-US" altLang="zh-TW" sz="2000" b="1" i="0" u="none" strike="noStrike" cap="none" normalizeH="0" baseline="0" dirty="0">
                        <a:ln>
                          <a:noFill/>
                        </a:ln>
                        <a:solidFill>
                          <a:schemeClr val="tx1"/>
                        </a:solidFill>
                        <a:effectLst/>
                        <a:latin typeface="+mn-ea"/>
                        <a:ea typeface="+mn-ea"/>
                      </a:endParaRPr>
                    </a:p>
                    <a:p>
                      <a:pPr marL="0" marR="0" lvl="0" indent="0" algn="l"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ko-KR" altLang="en-US" sz="2000" b="1" i="0" u="none" strike="noStrike" cap="none" normalizeH="0" baseline="0" dirty="0">
                          <a:ln>
                            <a:noFill/>
                          </a:ln>
                          <a:solidFill>
                            <a:schemeClr val="tx1"/>
                          </a:solidFill>
                          <a:effectLst/>
                          <a:latin typeface="+mn-ea"/>
                          <a:ea typeface="+mn-ea"/>
                        </a:rPr>
                        <a:t>140%</a:t>
                      </a:r>
                    </a:p>
                    <a:p>
                      <a:pPr marL="0" marR="0" lvl="0" indent="0" algn="l"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維持率</a:t>
                      </a:r>
                      <a:endParaRPr kumimoji="1" lang="en-US" altLang="zh-TW" sz="2000" b="1" i="0" u="none" strike="noStrike" cap="none" normalizeH="0" baseline="0" dirty="0">
                        <a:ln>
                          <a:noFill/>
                        </a:ln>
                        <a:solidFill>
                          <a:schemeClr val="tx1"/>
                        </a:solidFill>
                        <a:effectLst/>
                        <a:latin typeface="+mn-ea"/>
                        <a:ea typeface="+mn-ea"/>
                      </a:endParaRPr>
                    </a:p>
                    <a:p>
                      <a:pPr marL="0" marR="0" lvl="0" indent="0" algn="l"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120%</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zh-TW" altLang="en-US"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rowSpan="2">
                  <a:txBody>
                    <a:bodyPr/>
                    <a:lstStyle/>
                    <a:p>
                      <a:pPr marL="342900" marR="0" lvl="0" indent="-342900" algn="l" defTabSz="914400" rtl="0" eaLnBrk="0" fontAlgn="base" latinLnBrk="1" hangingPunct="0">
                        <a:lnSpc>
                          <a:spcPct val="100000"/>
                        </a:lnSpc>
                        <a:spcBef>
                          <a:spcPct val="0"/>
                        </a:spcBef>
                        <a:spcAft>
                          <a:spcPct val="0"/>
                        </a:spcAft>
                        <a:buClr>
                          <a:schemeClr val="hlink"/>
                        </a:buClr>
                        <a:buSzTx/>
                        <a:buFont typeface="Wingdings" panose="05000000000000000000" pitchFamily="2" charset="2"/>
                        <a:buChar char="n"/>
                        <a:tabLst/>
                      </a:pPr>
                      <a:r>
                        <a:rPr kumimoji="1" lang="zh-TW" altLang="en-US" sz="2000" b="1" i="0" u="none" strike="noStrike" cap="none" normalizeH="0" baseline="0" dirty="0">
                          <a:ln>
                            <a:noFill/>
                          </a:ln>
                          <a:solidFill>
                            <a:schemeClr val="tx1"/>
                          </a:solidFill>
                          <a:effectLst/>
                          <a:latin typeface="+mn-ea"/>
                          <a:ea typeface="+mn-ea"/>
                        </a:rPr>
                        <a:t>現金</a:t>
                      </a:r>
                    </a:p>
                    <a:p>
                      <a:pPr marL="342900" marR="0" lvl="0" indent="-342900" algn="l" defTabSz="914400" rtl="0" eaLnBrk="0" fontAlgn="base" latinLnBrk="1" hangingPunct="0">
                        <a:lnSpc>
                          <a:spcPct val="100000"/>
                        </a:lnSpc>
                        <a:spcBef>
                          <a:spcPct val="0"/>
                        </a:spcBef>
                        <a:spcAft>
                          <a:spcPct val="0"/>
                        </a:spcAft>
                        <a:buClr>
                          <a:schemeClr val="hlink"/>
                        </a:buClr>
                        <a:buSzTx/>
                        <a:buFont typeface="Wingdings" panose="05000000000000000000" pitchFamily="2" charset="2"/>
                        <a:buChar char="n"/>
                        <a:tabLst/>
                      </a:pPr>
                      <a:r>
                        <a:rPr kumimoji="1" lang="zh-TW" altLang="en-US" sz="2000" b="1" i="0" u="none" strike="noStrike" cap="none" normalizeH="0" baseline="0" dirty="0">
                          <a:ln>
                            <a:noFill/>
                          </a:ln>
                          <a:solidFill>
                            <a:schemeClr val="tx1"/>
                          </a:solidFill>
                          <a:effectLst/>
                          <a:latin typeface="+mn-ea"/>
                          <a:ea typeface="+mn-ea"/>
                        </a:rPr>
                        <a:t>信用交易股票</a:t>
                      </a:r>
                      <a:endParaRPr kumimoji="1" lang="en-US" altLang="zh-TW" sz="2000" b="1" i="0" u="none" strike="noStrike" cap="none" normalizeH="0" baseline="0" dirty="0">
                        <a:ln>
                          <a:noFill/>
                        </a:ln>
                        <a:solidFill>
                          <a:schemeClr val="tx1"/>
                        </a:solidFill>
                        <a:effectLst/>
                        <a:latin typeface="+mn-ea"/>
                        <a:ea typeface="+mn-ea"/>
                      </a:endParaRPr>
                    </a:p>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defRPr/>
                      </a:pPr>
                      <a:r>
                        <a:rPr kumimoji="1" lang="en-US" altLang="zh-TW" sz="1600" b="1" i="0" u="none" strike="noStrike" kern="1200" cap="none" normalizeH="0" baseline="0" dirty="0">
                          <a:ln>
                            <a:noFill/>
                          </a:ln>
                          <a:solidFill>
                            <a:schemeClr val="tx1"/>
                          </a:solidFill>
                          <a:effectLst/>
                          <a:latin typeface="+mn-ea"/>
                          <a:ea typeface="+mn-ea"/>
                          <a:cs typeface="+mn-cs"/>
                        </a:rPr>
                        <a:t>(</a:t>
                      </a:r>
                      <a:r>
                        <a:rPr kumimoji="1" lang="zh-TW" altLang="en-US" sz="1600" b="1" i="0" u="none" strike="noStrike" kern="1200" cap="none" normalizeH="0" baseline="0" dirty="0">
                          <a:ln>
                            <a:noFill/>
                          </a:ln>
                          <a:solidFill>
                            <a:srgbClr val="FF0000"/>
                          </a:solidFill>
                          <a:effectLst/>
                          <a:latin typeface="+mn-ea"/>
                          <a:ea typeface="+mn-ea"/>
                          <a:cs typeface="+mn-cs"/>
                        </a:rPr>
                        <a:t>但</a:t>
                      </a:r>
                      <a:r>
                        <a:rPr kumimoji="1" lang="zh-TW" altLang="zh-TW" sz="1600" b="1" i="0" u="none" strike="noStrike" kern="1200" cap="none" normalizeH="0" baseline="0" dirty="0">
                          <a:ln>
                            <a:noFill/>
                          </a:ln>
                          <a:solidFill>
                            <a:srgbClr val="FF0000"/>
                          </a:solidFill>
                          <a:effectLst/>
                          <a:latin typeface="+mn-ea"/>
                          <a:ea typeface="+mn-ea"/>
                          <a:cs typeface="+mn-cs"/>
                        </a:rPr>
                        <a:t>非屬特定機構投資人者，以臺灣五十指數成分股及該指數發行之</a:t>
                      </a:r>
                      <a:r>
                        <a:rPr kumimoji="1" lang="en-US" altLang="zh-TW" sz="1600" b="1" i="0" u="none" strike="noStrike" kern="1200" cap="none" normalizeH="0" baseline="0" dirty="0">
                          <a:ln>
                            <a:noFill/>
                          </a:ln>
                          <a:solidFill>
                            <a:srgbClr val="FF0000"/>
                          </a:solidFill>
                          <a:effectLst/>
                          <a:latin typeface="+mn-ea"/>
                          <a:ea typeface="+mn-ea"/>
                          <a:cs typeface="+mn-cs"/>
                        </a:rPr>
                        <a:t>ETF</a:t>
                      </a:r>
                      <a:r>
                        <a:rPr kumimoji="1" lang="zh-TW" altLang="zh-TW" sz="1600" b="1" i="0" u="none" strike="noStrike" kern="1200" cap="none" normalizeH="0" baseline="0" dirty="0">
                          <a:ln>
                            <a:noFill/>
                          </a:ln>
                          <a:solidFill>
                            <a:srgbClr val="FF0000"/>
                          </a:solidFill>
                          <a:effectLst/>
                          <a:latin typeface="+mn-ea"/>
                          <a:ea typeface="+mn-ea"/>
                          <a:cs typeface="+mn-cs"/>
                        </a:rPr>
                        <a:t>為限</a:t>
                      </a:r>
                      <a:r>
                        <a:rPr kumimoji="1" lang="en-US" altLang="zh-TW" sz="1600" b="1" i="0" u="none" strike="noStrike" kern="1200" cap="none" normalizeH="0" baseline="0" dirty="0">
                          <a:ln>
                            <a:noFill/>
                          </a:ln>
                          <a:solidFill>
                            <a:schemeClr val="tx1"/>
                          </a:solidFill>
                          <a:effectLst/>
                          <a:latin typeface="+mn-ea"/>
                          <a:ea typeface="+mn-ea"/>
                          <a:cs typeface="+mn-cs"/>
                        </a:rPr>
                        <a:t>)</a:t>
                      </a:r>
                    </a:p>
                    <a:p>
                      <a:pPr marL="342900" marR="0" lvl="0" indent="-342900" algn="l" defTabSz="914400" rtl="0" eaLnBrk="0" fontAlgn="base" latinLnBrk="1" hangingPunct="0">
                        <a:lnSpc>
                          <a:spcPct val="100000"/>
                        </a:lnSpc>
                        <a:spcBef>
                          <a:spcPct val="0"/>
                        </a:spcBef>
                        <a:spcAft>
                          <a:spcPct val="0"/>
                        </a:spcAft>
                        <a:buClr>
                          <a:schemeClr val="hlink"/>
                        </a:buClr>
                        <a:buSzTx/>
                        <a:buFont typeface="Wingdings" panose="05000000000000000000" pitchFamily="2" charset="2"/>
                        <a:buChar char="n"/>
                        <a:tabLst/>
                      </a:pPr>
                      <a:r>
                        <a:rPr kumimoji="1" lang="zh-TW" altLang="en-US" sz="2000" b="1" i="0" u="none" strike="noStrike" cap="none" normalizeH="0" baseline="0" dirty="0">
                          <a:ln>
                            <a:noFill/>
                          </a:ln>
                          <a:solidFill>
                            <a:schemeClr val="tx1"/>
                          </a:solidFill>
                          <a:effectLst/>
                          <a:latin typeface="+mn-ea"/>
                          <a:ea typeface="+mn-ea"/>
                        </a:rPr>
                        <a:t>銀行保證</a:t>
                      </a:r>
                    </a:p>
                    <a:p>
                      <a:pPr marL="342900" marR="0" lvl="0" indent="-342900" algn="l" defTabSz="914400" rtl="0" eaLnBrk="0" fontAlgn="base" latinLnBrk="1" hangingPunct="0">
                        <a:lnSpc>
                          <a:spcPct val="100000"/>
                        </a:lnSpc>
                        <a:spcBef>
                          <a:spcPct val="0"/>
                        </a:spcBef>
                        <a:spcAft>
                          <a:spcPct val="0"/>
                        </a:spcAft>
                        <a:buClr>
                          <a:schemeClr val="hlink"/>
                        </a:buClr>
                        <a:buSzTx/>
                        <a:buFont typeface="Wingdings" panose="05000000000000000000" pitchFamily="2" charset="2"/>
                        <a:buChar char="n"/>
                        <a:tabLst/>
                      </a:pPr>
                      <a:r>
                        <a:rPr kumimoji="1" lang="zh-TW" altLang="en-US" sz="2000" b="1" i="0" u="none" strike="noStrike" cap="none" normalizeH="0" baseline="0" dirty="0">
                          <a:ln>
                            <a:noFill/>
                          </a:ln>
                          <a:solidFill>
                            <a:schemeClr val="tx1"/>
                          </a:solidFill>
                          <a:effectLst/>
                          <a:latin typeface="+mn-ea"/>
                          <a:ea typeface="+mn-ea"/>
                        </a:rPr>
                        <a:t>中央登錄公債</a:t>
                      </a:r>
                      <a:endParaRPr kumimoji="1" lang="en-US" altLang="zh-TW"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rowSpan="2">
                  <a:txBody>
                    <a:bodyPr/>
                    <a:lstStyle/>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r>
                        <a:rPr kumimoji="1" lang="ko-KR" altLang="en-US" sz="2000" b="1" i="0" u="none" strike="noStrike" cap="none" normalizeH="0" baseline="0" dirty="0">
                          <a:ln>
                            <a:noFill/>
                          </a:ln>
                          <a:solidFill>
                            <a:schemeClr val="tx1"/>
                          </a:solidFill>
                          <a:effectLst/>
                          <a:latin typeface="+mn-ea"/>
                          <a:ea typeface="+mn-ea"/>
                        </a:rPr>
                        <a:t>6</a:t>
                      </a:r>
                      <a:r>
                        <a:rPr kumimoji="1" lang="zh-TW" altLang="en-US" sz="2000" b="1" i="0" u="none" strike="noStrike" cap="none" normalizeH="0" baseline="0" dirty="0">
                          <a:ln>
                            <a:noFill/>
                          </a:ln>
                          <a:solidFill>
                            <a:schemeClr val="tx1"/>
                          </a:solidFill>
                          <a:effectLst/>
                          <a:latin typeface="+mn-ea"/>
                          <a:ea typeface="+mn-ea"/>
                        </a:rPr>
                        <a:t>個月</a:t>
                      </a:r>
                    </a:p>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可續借</a:t>
                      </a:r>
                      <a:r>
                        <a:rPr kumimoji="1" lang="en-US" altLang="zh-TW" sz="2000" b="1" i="0" u="none" strike="noStrike" cap="none" normalizeH="0" baseline="0" dirty="0">
                          <a:ln>
                            <a:noFill/>
                          </a:ln>
                          <a:solidFill>
                            <a:schemeClr val="tx1"/>
                          </a:solidFill>
                          <a:effectLst/>
                          <a:latin typeface="+mn-ea"/>
                          <a:ea typeface="+mn-ea"/>
                        </a:rPr>
                        <a:t>2</a:t>
                      </a:r>
                      <a:r>
                        <a:rPr kumimoji="1" lang="zh-TW" altLang="en-US" sz="2000" b="1" i="0" u="none" strike="noStrike" cap="none" normalizeH="0" baseline="0" dirty="0">
                          <a:ln>
                            <a:noFill/>
                          </a:ln>
                          <a:solidFill>
                            <a:schemeClr val="tx1"/>
                          </a:solidFill>
                          <a:effectLst/>
                          <a:latin typeface="+mn-ea"/>
                          <a:ea typeface="+mn-ea"/>
                        </a:rPr>
                        <a:t>次</a:t>
                      </a:r>
                    </a:p>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endParaRPr kumimoji="1" lang="en-US" altLang="zh-TW"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rowSpan="2">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rgbClr val="FF0000"/>
                          </a:solidFill>
                          <a:effectLst/>
                          <a:latin typeface="+mn-ea"/>
                          <a:ea typeface="+mn-ea"/>
                        </a:rPr>
                        <a:t>證交所</a:t>
                      </a:r>
                      <a:endParaRPr kumimoji="1" lang="en-US" altLang="zh-TW" sz="2000" b="1" i="0" u="none" strike="noStrike" cap="none" normalizeH="0" baseline="0" dirty="0">
                        <a:ln>
                          <a:noFill/>
                        </a:ln>
                        <a:solidFill>
                          <a:srgbClr val="FF0000"/>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rowSpan="2">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rgbClr val="FF0000"/>
                          </a:solidFill>
                          <a:effectLst/>
                          <a:latin typeface="+mn-ea"/>
                          <a:ea typeface="+mn-ea"/>
                        </a:rPr>
                        <a:t>證交所</a:t>
                      </a:r>
                      <a:endParaRPr kumimoji="1" lang="en-US" altLang="zh-TW" sz="2000" b="1" i="0" u="none" strike="noStrike" cap="none" normalizeH="0" baseline="0" dirty="0">
                        <a:ln>
                          <a:noFill/>
                        </a:ln>
                        <a:solidFill>
                          <a:srgbClr val="FF0000"/>
                        </a:solidFill>
                        <a:effectLst/>
                        <a:latin typeface="+mn-ea"/>
                        <a:ea typeface="+mn-ea"/>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en-US" altLang="zh-TW"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extLst>
                  <a:ext uri="{0D108BD9-81ED-4DB2-BD59-A6C34878D82A}">
                    <a16:rowId xmlns:a16="http://schemas.microsoft.com/office/drawing/2014/main" val="10001"/>
                  </a:ext>
                </a:extLst>
              </a:tr>
              <a:tr h="253182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競價交易</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依雙方報價由系統撮合</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594C6">
                        <a:alpha val="10000"/>
                      </a:srgbClr>
                    </a:solidFill>
                  </a:tcPr>
                </a:tc>
                <a:tc vMerge="1">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zh-TW" altLang="en-US" sz="1800" b="1" i="0" u="none" strike="noStrike" cap="none" normalizeH="0" baseline="0" dirty="0">
                        <a:ln>
                          <a:noFill/>
                        </a:ln>
                        <a:solidFill>
                          <a:schemeClr val="tx1"/>
                        </a:solidFill>
                        <a:effectLst/>
                        <a:latin typeface="Arial Narrow" pitchFamily="34" charset="0"/>
                        <a:ea typeface="標楷體" pitchFamily="65" charset="-12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a:ln>
                          <a:noFill/>
                        </a:ln>
                        <a:solidFill>
                          <a:srgbClr val="46466A"/>
                        </a:solidFill>
                        <a:effectLst/>
                        <a:latin typeface="Arial Narrow" pitchFamily="34" charset="0"/>
                        <a:ea typeface="標楷體" pitchFamily="65" charset="-12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vMerge="1">
                  <a:txBody>
                    <a:bodyPr/>
                    <a:lstStyle/>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endParaRPr kumimoji="1" lang="zh-TW" altLang="en-US" sz="1800" b="1" i="0" u="none" strike="noStrike" cap="none" normalizeH="0" baseline="0" dirty="0">
                        <a:ln>
                          <a:noFill/>
                        </a:ln>
                        <a:solidFill>
                          <a:srgbClr val="46466A"/>
                        </a:solidFill>
                        <a:effectLst/>
                        <a:latin typeface="標楷體" pitchFamily="65" charset="-120"/>
                        <a:ea typeface="標楷體" pitchFamily="65" charset="-12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vMerge="1">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zh-TW" altLang="en-US" sz="1800" b="1" i="0" u="none" strike="noStrike" cap="none" normalizeH="0" baseline="0" dirty="0">
                        <a:ln>
                          <a:noFill/>
                        </a:ln>
                        <a:solidFill>
                          <a:srgbClr val="0000FF"/>
                        </a:solidFill>
                        <a:effectLst/>
                        <a:latin typeface="標楷體" pitchFamily="65" charset="-120"/>
                        <a:ea typeface="標楷體" pitchFamily="65" charset="-12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vMerge="1">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en-US" altLang="zh-TW" sz="1800" b="1" i="0" u="none" strike="noStrike" cap="none" normalizeH="0" baseline="0" dirty="0">
                        <a:ln>
                          <a:noFill/>
                        </a:ln>
                        <a:solidFill>
                          <a:srgbClr val="0000FF"/>
                        </a:solidFill>
                        <a:effectLst/>
                        <a:latin typeface="標楷體" pitchFamily="65" charset="-120"/>
                        <a:ea typeface="標楷體" pitchFamily="65" charset="-120"/>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2"/>
                  </a:ext>
                </a:extLst>
              </a:tr>
              <a:tr h="1381546">
                <a:tc>
                  <a:txBody>
                    <a:bodyPr/>
                    <a:lstStyle/>
                    <a:p>
                      <a:pPr marL="0" marR="0" lvl="0" indent="0" algn="ctr"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議借交易</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tc>
                  <a:txBody>
                    <a:bodyPr/>
                    <a:lstStyle/>
                    <a:p>
                      <a:pPr marL="0" marR="0" lvl="0" indent="0" algn="l" defTabSz="914400" rtl="0" eaLnBrk="0" fontAlgn="base" latinLnBrk="1" hangingPunct="0">
                        <a:lnSpc>
                          <a:spcPct val="100000"/>
                        </a:lnSpc>
                        <a:spcBef>
                          <a:spcPct val="5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雙方契約議定</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mn-ea"/>
                          <a:ea typeface="+mn-ea"/>
                        </a:rPr>
                        <a:t>雙方契約議定</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1" i="0" u="none" strike="noStrike" cap="none" normalizeH="0" baseline="0" dirty="0">
                          <a:ln>
                            <a:noFill/>
                          </a:ln>
                          <a:solidFill>
                            <a:schemeClr val="tx1"/>
                          </a:solidFill>
                          <a:effectLst/>
                          <a:latin typeface="+mn-ea"/>
                          <a:ea typeface="+mn-ea"/>
                        </a:rPr>
                        <a:t>雙方契約議定</a:t>
                      </a:r>
                      <a:endParaRPr kumimoji="1" lang="en-US" altLang="zh-TW"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tc>
                  <a:txBody>
                    <a:bodyPr/>
                    <a:lstStyle/>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rgbClr val="FF0000"/>
                          </a:solidFill>
                          <a:effectLst/>
                          <a:latin typeface="+mn-ea"/>
                          <a:ea typeface="+mn-ea"/>
                        </a:rPr>
                        <a:t>同上</a:t>
                      </a:r>
                      <a:endParaRPr kumimoji="1" lang="en-US" altLang="zh-TW" sz="2000" b="1" i="0" u="none" strike="noStrike" cap="none" normalizeH="0" baseline="0" dirty="0">
                        <a:ln>
                          <a:noFill/>
                        </a:ln>
                        <a:solidFill>
                          <a:srgbClr val="FF0000"/>
                        </a:solidFill>
                        <a:effectLst/>
                        <a:latin typeface="+mn-ea"/>
                        <a:ea typeface="+mn-ea"/>
                      </a:endParaRPr>
                    </a:p>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endParaRPr kumimoji="1" lang="zh-TW" altLang="en-US" sz="2000" b="1" i="0" u="none" strike="noStrike" cap="none" normalizeH="0" baseline="0" dirty="0">
                        <a:ln>
                          <a:noFill/>
                        </a:ln>
                        <a:solidFill>
                          <a:schemeClr val="tx1"/>
                        </a:solidFill>
                        <a:effectLst/>
                        <a:latin typeface="+mn-ea"/>
                        <a:ea typeface="+mn-ea"/>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雙方契約議定</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1" lang="zh-TW" altLang="en-US" sz="2000" b="1" i="0" u="none" strike="noStrike" cap="none" normalizeH="0" baseline="0" dirty="0">
                          <a:ln>
                            <a:noFill/>
                          </a:ln>
                          <a:solidFill>
                            <a:schemeClr val="tx1"/>
                          </a:solidFill>
                          <a:effectLst/>
                          <a:latin typeface="+mn-ea"/>
                          <a:ea typeface="+mn-ea"/>
                        </a:rPr>
                        <a:t>借貸雙方自行承擔違約風險</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66">
                        <a:alpha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1824957"/>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29</a:t>
            </a:fld>
            <a:endParaRPr lang="en-US"/>
          </a:p>
        </p:txBody>
      </p:sp>
      <p:sp>
        <p:nvSpPr>
          <p:cNvPr id="5" name="文字版面配置區 3"/>
          <p:cNvSpPr>
            <a:spLocks noGrp="1"/>
          </p:cNvSpPr>
          <p:nvPr>
            <p:ph type="body" idx="4294967295"/>
          </p:nvPr>
        </p:nvSpPr>
        <p:spPr>
          <a:xfrm>
            <a:off x="1457063" y="0"/>
            <a:ext cx="10259533" cy="1003300"/>
          </a:xfrm>
        </p:spPr>
        <p:txBody>
          <a:bodyPr>
            <a:normAutofit/>
          </a:bodyPr>
          <a:lstStyle/>
          <a:p>
            <a:pPr marL="0" indent="0" algn="ctr">
              <a:buNone/>
            </a:pPr>
            <a:r>
              <a:rPr lang="zh-TW" altLang="en-US" sz="4000" b="1" dirty="0"/>
              <a:t>借券相關費用之計算 </a:t>
            </a:r>
          </a:p>
        </p:txBody>
      </p:sp>
      <p:sp>
        <p:nvSpPr>
          <p:cNvPr id="6" name="Rectangle 1027"/>
          <p:cNvSpPr>
            <a:spLocks noGrp="1" noChangeArrowheads="1"/>
          </p:cNvSpPr>
          <p:nvPr>
            <p:ph type="body" idx="4294967295"/>
          </p:nvPr>
        </p:nvSpPr>
        <p:spPr>
          <a:xfrm>
            <a:off x="1956619" y="866772"/>
            <a:ext cx="8460369" cy="5829863"/>
          </a:xfrm>
        </p:spPr>
        <p:txBody>
          <a:bodyPr>
            <a:normAutofit fontScale="92500" lnSpcReduction="20000"/>
          </a:bodyPr>
          <a:lstStyle/>
          <a:p>
            <a:pPr>
              <a:buFont typeface="Wingdings" pitchFamily="2" charset="2"/>
              <a:buChar char="Ø"/>
            </a:pPr>
            <a:r>
              <a:rPr lang="zh-TW" altLang="en-US" sz="3000" b="1" dirty="0">
                <a:latin typeface="+mn-ea"/>
              </a:rPr>
              <a:t>借券費</a:t>
            </a:r>
            <a:r>
              <a:rPr lang="en-US" altLang="zh-TW" sz="3000" b="1" dirty="0">
                <a:latin typeface="+mn-ea"/>
              </a:rPr>
              <a:t>-</a:t>
            </a:r>
            <a:r>
              <a:rPr lang="zh-TW" altLang="en-US" sz="3000" b="1" dirty="0">
                <a:latin typeface="+mn-ea"/>
              </a:rPr>
              <a:t>最高以年利率</a:t>
            </a:r>
            <a:r>
              <a:rPr lang="en-US" altLang="zh-TW" sz="3000" b="1" dirty="0">
                <a:solidFill>
                  <a:srgbClr val="FF0000"/>
                </a:solidFill>
                <a:latin typeface="+mn-ea"/>
              </a:rPr>
              <a:t>16%</a:t>
            </a:r>
            <a:r>
              <a:rPr lang="zh-TW" altLang="en-US" sz="3000" b="1" dirty="0">
                <a:latin typeface="+mn-ea"/>
              </a:rPr>
              <a:t>為限</a:t>
            </a:r>
          </a:p>
          <a:p>
            <a:pPr>
              <a:buFont typeface="Wingdings" pitchFamily="2" charset="2"/>
              <a:buChar char="Ø"/>
            </a:pPr>
            <a:r>
              <a:rPr lang="zh-TW" altLang="en-US" sz="3000" b="1" dirty="0">
                <a:latin typeface="+mn-ea"/>
              </a:rPr>
              <a:t>證交所借貸服務費</a:t>
            </a:r>
            <a:r>
              <a:rPr lang="en-US" altLang="zh-TW" sz="3000" b="1" dirty="0">
                <a:latin typeface="+mn-ea"/>
              </a:rPr>
              <a:t>-</a:t>
            </a:r>
          </a:p>
          <a:p>
            <a:pPr indent="39688">
              <a:buClr>
                <a:srgbClr val="1594C6"/>
              </a:buClr>
              <a:buFont typeface="Wingdings" panose="05000000000000000000" pitchFamily="2" charset="2"/>
              <a:buChar char="u"/>
            </a:pPr>
            <a:r>
              <a:rPr lang="zh-TW" altLang="en-US" b="1" dirty="0"/>
              <a:t> </a:t>
            </a:r>
            <a:r>
              <a:rPr lang="zh-TW" altLang="en-US" sz="2200" b="1" dirty="0"/>
              <a:t>定價 </a:t>
            </a:r>
            <a:r>
              <a:rPr lang="en-US" altLang="zh-TW" sz="2200" b="1" dirty="0"/>
              <a:t>/</a:t>
            </a:r>
            <a:r>
              <a:rPr lang="zh-TW" altLang="en-US" sz="2200" b="1" dirty="0"/>
              <a:t>競價向每筆借貸交易雙方各收借券費用之</a:t>
            </a:r>
            <a:r>
              <a:rPr lang="en-US" altLang="zh-TW" sz="2200" b="1" dirty="0">
                <a:solidFill>
                  <a:srgbClr val="FF0000"/>
                </a:solidFill>
              </a:rPr>
              <a:t>1.6%</a:t>
            </a:r>
          </a:p>
          <a:p>
            <a:pPr marL="466725" indent="-225425">
              <a:buClr>
                <a:srgbClr val="1594C6"/>
              </a:buClr>
              <a:buFont typeface="Wingdings" panose="05000000000000000000" pitchFamily="2" charset="2"/>
              <a:buChar char="u"/>
            </a:pPr>
            <a:r>
              <a:rPr lang="zh-TW" altLang="en-US" sz="2200" b="1" dirty="0"/>
              <a:t>議借依借貸成交金額</a:t>
            </a:r>
            <a:r>
              <a:rPr lang="en-US" altLang="zh-TW" sz="2200" b="1" dirty="0"/>
              <a:t>0.02% * (</a:t>
            </a:r>
            <a:r>
              <a:rPr lang="zh-TW" altLang="en-US" sz="2200" b="1" dirty="0"/>
              <a:t>借券天數</a:t>
            </a:r>
            <a:r>
              <a:rPr lang="en-US" altLang="zh-TW" sz="2200" b="1" dirty="0"/>
              <a:t>/365)</a:t>
            </a:r>
            <a:r>
              <a:rPr lang="zh-TW" altLang="en-US" sz="2200" b="1" dirty="0"/>
              <a:t>計算之，不足</a:t>
            </a:r>
            <a:r>
              <a:rPr lang="en-US" altLang="zh-TW" sz="2200" b="1" dirty="0"/>
              <a:t>100</a:t>
            </a:r>
            <a:r>
              <a:rPr lang="zh-TW" altLang="en-US" sz="2200" b="1" dirty="0"/>
              <a:t>元者</a:t>
            </a:r>
            <a:r>
              <a:rPr lang="en-US" altLang="zh-TW" sz="2200" b="1" dirty="0"/>
              <a:t>,</a:t>
            </a:r>
            <a:r>
              <a:rPr lang="zh-TW" altLang="en-US" sz="2200" b="1" dirty="0"/>
              <a:t>以</a:t>
            </a:r>
            <a:r>
              <a:rPr lang="en-US" altLang="zh-TW" sz="2200" b="1" dirty="0"/>
              <a:t>100</a:t>
            </a:r>
            <a:r>
              <a:rPr lang="zh-TW" altLang="en-US" sz="2200" b="1" dirty="0"/>
              <a:t>元計，可選擇由借券人或出借人全數支付</a:t>
            </a:r>
          </a:p>
          <a:p>
            <a:pPr>
              <a:lnSpc>
                <a:spcPts val="3500"/>
              </a:lnSpc>
              <a:buFont typeface="Wingdings" pitchFamily="2" charset="2"/>
              <a:buChar char="Ø"/>
            </a:pPr>
            <a:r>
              <a:rPr lang="zh-TW" altLang="en-US" sz="2800" b="1" dirty="0">
                <a:latin typeface="+mn-ea"/>
              </a:rPr>
              <a:t>證券商手續費</a:t>
            </a:r>
            <a:r>
              <a:rPr lang="en-US" altLang="zh-TW" sz="2800" b="1" dirty="0">
                <a:latin typeface="+mn-ea"/>
              </a:rPr>
              <a:t>-</a:t>
            </a:r>
          </a:p>
          <a:p>
            <a:pPr marL="447675" indent="-206375">
              <a:buClr>
                <a:srgbClr val="1594C6"/>
              </a:buClr>
              <a:buFont typeface="Wingdings" panose="05000000000000000000" pitchFamily="2" charset="2"/>
              <a:buChar char="u"/>
            </a:pPr>
            <a:r>
              <a:rPr lang="zh-TW" altLang="en-US" sz="2200" b="1" dirty="0"/>
              <a:t>定價 </a:t>
            </a:r>
            <a:r>
              <a:rPr lang="en-US" altLang="zh-TW" sz="2200" b="1" dirty="0"/>
              <a:t>/</a:t>
            </a:r>
            <a:r>
              <a:rPr lang="zh-TW" altLang="en-US" sz="2200" b="1" dirty="0"/>
              <a:t>競價向每筆借貸交易雙方各收借券費用之</a:t>
            </a:r>
            <a:r>
              <a:rPr lang="en-US" altLang="zh-TW" sz="2200" b="1" dirty="0">
                <a:solidFill>
                  <a:srgbClr val="FF0000"/>
                </a:solidFill>
              </a:rPr>
              <a:t>0.4%</a:t>
            </a:r>
            <a:r>
              <a:rPr lang="zh-TW" altLang="en-US" sz="2200" b="1" dirty="0"/>
              <a:t>，其中向借券人收取最低得以</a:t>
            </a:r>
            <a:r>
              <a:rPr lang="en-US" altLang="zh-TW" sz="2200" b="1" dirty="0"/>
              <a:t>1,000</a:t>
            </a:r>
            <a:r>
              <a:rPr lang="zh-TW" altLang="en-US" sz="2200" b="1" dirty="0"/>
              <a:t>元計，向出借人收取最低以</a:t>
            </a:r>
            <a:r>
              <a:rPr lang="en-US" altLang="zh-TW" sz="2200" b="1" dirty="0"/>
              <a:t>100</a:t>
            </a:r>
            <a:r>
              <a:rPr lang="zh-TW" altLang="en-US" sz="2200" b="1" dirty="0"/>
              <a:t>元計，證券商代客洽尋券源，得向借貸雙方酌收費用</a:t>
            </a:r>
          </a:p>
          <a:p>
            <a:pPr indent="12700">
              <a:buClr>
                <a:srgbClr val="1594C6"/>
              </a:buClr>
              <a:buFont typeface="Wingdings" panose="05000000000000000000" pitchFamily="2" charset="2"/>
              <a:buChar char="u"/>
            </a:pPr>
            <a:r>
              <a:rPr lang="zh-TW" altLang="en-US" sz="2200" b="1" dirty="0"/>
              <a:t>議借由證券商與客戶自行議定</a:t>
            </a:r>
          </a:p>
          <a:p>
            <a:pPr>
              <a:buClrTx/>
              <a:buFont typeface="Wingdings" panose="05000000000000000000" pitchFamily="2" charset="2"/>
              <a:buChar char="Ø"/>
            </a:pPr>
            <a:r>
              <a:rPr lang="zh-TW" altLang="en-US" sz="2800" b="1" dirty="0">
                <a:latin typeface="+mn-ea"/>
              </a:rPr>
              <a:t>借券費計算方式 </a:t>
            </a:r>
            <a:r>
              <a:rPr lang="en-US" altLang="zh-TW" sz="2800" b="1" dirty="0">
                <a:latin typeface="+mn-ea"/>
              </a:rPr>
              <a:t>(</a:t>
            </a:r>
            <a:r>
              <a:rPr lang="zh-TW" altLang="en-US" sz="2800" b="1" dirty="0">
                <a:latin typeface="+mn-ea"/>
              </a:rPr>
              <a:t>逐日逐筆</a:t>
            </a:r>
            <a:r>
              <a:rPr lang="en-US" altLang="zh-TW" sz="2800" b="1" dirty="0">
                <a:latin typeface="+mn-ea"/>
              </a:rPr>
              <a:t>)</a:t>
            </a:r>
            <a:r>
              <a:rPr lang="zh-TW" altLang="en-US" sz="2800" b="1" dirty="0">
                <a:latin typeface="+mn-ea"/>
              </a:rPr>
              <a:t>：</a:t>
            </a:r>
          </a:p>
          <a:p>
            <a:pPr marL="684000" indent="-293688">
              <a:lnSpc>
                <a:spcPts val="2875"/>
              </a:lnSpc>
              <a:spcBef>
                <a:spcPts val="0"/>
              </a:spcBef>
              <a:buClr>
                <a:srgbClr val="C00000"/>
              </a:buClr>
              <a:buSzPct val="85000"/>
              <a:buNone/>
              <a:defRPr/>
            </a:pPr>
            <a:r>
              <a:rPr lang="zh-TW" altLang="en-US" sz="2200" b="1" dirty="0">
                <a:latin typeface="+mn-ea"/>
              </a:rPr>
              <a:t>計算期間：</a:t>
            </a:r>
            <a:r>
              <a:rPr lang="zh-TW" altLang="en-US" sz="2200" b="1" dirty="0">
                <a:solidFill>
                  <a:srgbClr val="0066A0"/>
                </a:solidFill>
                <a:latin typeface="+mn-ea"/>
              </a:rPr>
              <a:t>自借券成交日起至還券日前一天</a:t>
            </a:r>
            <a:endParaRPr lang="en-US" altLang="zh-TW" sz="2200" b="1" dirty="0">
              <a:solidFill>
                <a:srgbClr val="0066A0"/>
              </a:solidFill>
              <a:latin typeface="+mn-ea"/>
            </a:endParaRPr>
          </a:p>
          <a:p>
            <a:pPr marL="684000" indent="-293688">
              <a:lnSpc>
                <a:spcPts val="2875"/>
              </a:lnSpc>
              <a:spcBef>
                <a:spcPts val="0"/>
              </a:spcBef>
              <a:buClr>
                <a:srgbClr val="C00000"/>
              </a:buClr>
              <a:buSzPct val="85000"/>
              <a:buNone/>
              <a:defRPr/>
            </a:pPr>
            <a:r>
              <a:rPr lang="zh-TW" altLang="en-US" sz="2200" b="1" dirty="0">
                <a:latin typeface="+mn-ea"/>
              </a:rPr>
              <a:t>計算方式：</a:t>
            </a:r>
            <a:r>
              <a:rPr lang="en-US" altLang="zh-TW" sz="2200" b="1" dirty="0">
                <a:solidFill>
                  <a:srgbClr val="0066A0"/>
                </a:solidFill>
                <a:latin typeface="+mn-ea"/>
              </a:rPr>
              <a:t>﹝</a:t>
            </a:r>
            <a:r>
              <a:rPr lang="zh-TW" altLang="en-US" sz="2200" b="1" dirty="0">
                <a:solidFill>
                  <a:srgbClr val="0066A0"/>
                </a:solidFill>
                <a:latin typeface="+mn-ea"/>
              </a:rPr>
              <a:t>未還券股數 </a:t>
            </a:r>
            <a:r>
              <a:rPr lang="en-US" altLang="zh-TW" sz="2200" b="1" dirty="0">
                <a:solidFill>
                  <a:srgbClr val="0066A0"/>
                </a:solidFill>
                <a:latin typeface="+mn-ea"/>
              </a:rPr>
              <a:t>X </a:t>
            </a:r>
            <a:r>
              <a:rPr lang="zh-TW" altLang="en-US" sz="2200" b="1" dirty="0">
                <a:solidFill>
                  <a:srgbClr val="0066A0"/>
                </a:solidFill>
                <a:latin typeface="+mn-ea"/>
              </a:rPr>
              <a:t>當日收盤價 </a:t>
            </a:r>
            <a:r>
              <a:rPr lang="en-US" altLang="zh-TW" sz="2200" b="1" dirty="0">
                <a:solidFill>
                  <a:srgbClr val="0066A0"/>
                </a:solidFill>
                <a:latin typeface="+mn-ea"/>
              </a:rPr>
              <a:t>X </a:t>
            </a:r>
            <a:r>
              <a:rPr lang="zh-TW" altLang="en-US" sz="2200" b="1" dirty="0">
                <a:solidFill>
                  <a:srgbClr val="0066A0"/>
                </a:solidFill>
                <a:latin typeface="+mn-ea"/>
              </a:rPr>
              <a:t>費率</a:t>
            </a:r>
            <a:r>
              <a:rPr lang="en-US" altLang="zh-TW" sz="2200" b="1" dirty="0">
                <a:solidFill>
                  <a:srgbClr val="0066A0"/>
                </a:solidFill>
                <a:latin typeface="+mn-ea"/>
              </a:rPr>
              <a:t>(</a:t>
            </a:r>
            <a:r>
              <a:rPr lang="zh-TW" altLang="en-US" sz="2200" b="1" dirty="0">
                <a:solidFill>
                  <a:srgbClr val="0066A0"/>
                </a:solidFill>
                <a:latin typeface="+mn-ea"/>
              </a:rPr>
              <a:t>年率</a:t>
            </a:r>
            <a:r>
              <a:rPr lang="en-US" altLang="zh-TW" sz="2200" b="1" dirty="0">
                <a:solidFill>
                  <a:srgbClr val="0066A0"/>
                </a:solidFill>
                <a:latin typeface="+mn-ea"/>
              </a:rPr>
              <a:t>) ﹞ ÷</a:t>
            </a:r>
            <a:r>
              <a:rPr lang="zh-TW" altLang="en-US" sz="2200" b="1" dirty="0">
                <a:solidFill>
                  <a:srgbClr val="0066A0"/>
                </a:solidFill>
                <a:latin typeface="+mn-ea"/>
              </a:rPr>
              <a:t>  </a:t>
            </a:r>
            <a:r>
              <a:rPr lang="en-US" altLang="zh-TW" sz="2200" b="1" dirty="0">
                <a:solidFill>
                  <a:srgbClr val="0066A0"/>
                </a:solidFill>
                <a:latin typeface="+mn-ea"/>
              </a:rPr>
              <a:t>365</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425808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5803072" cy="763381"/>
          </a:xfrm>
        </p:spPr>
        <p:txBody>
          <a:bodyPr anchor="t">
            <a:normAutofit/>
          </a:bodyPr>
          <a:lstStyle/>
          <a:p>
            <a:pPr marL="0" indent="0">
              <a:buNone/>
            </a:pPr>
            <a:r>
              <a:rPr lang="zh-TW" altLang="en-US" sz="2800" b="1" u="sng" dirty="0">
                <a:latin typeface="+mj-lt"/>
              </a:rPr>
              <a:t>一、借券制度重要發展過程</a:t>
            </a: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615553"/>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壹、有價證券借貸制度</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16009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2FA0DC9-0F6A-1A0D-CF73-554160DCF4B5}"/>
              </a:ext>
            </a:extLst>
          </p:cNvPr>
          <p:cNvSpPr>
            <a:spLocks noGrp="1"/>
          </p:cNvSpPr>
          <p:nvPr>
            <p:ph type="sldNum" sz="quarter" idx="12"/>
          </p:nvPr>
        </p:nvSpPr>
        <p:spPr/>
        <p:txBody>
          <a:bodyPr/>
          <a:lstStyle/>
          <a:p>
            <a:fld id="{4BA915EE-10CB-4CF1-8569-6154455DA573}" type="slidenum">
              <a:rPr lang="en-US" smtClean="0"/>
              <a:pPr/>
              <a:t>30</a:t>
            </a:fld>
            <a:endParaRPr lang="en-US" dirty="0"/>
          </a:p>
        </p:txBody>
      </p:sp>
      <p:sp>
        <p:nvSpPr>
          <p:cNvPr id="3" name="Title 1">
            <a:extLst>
              <a:ext uri="{FF2B5EF4-FFF2-40B4-BE49-F238E27FC236}">
                <a16:creationId xmlns:a16="http://schemas.microsoft.com/office/drawing/2014/main" id="{937A5967-0BC3-2355-C8E4-3F8E940C43C2}"/>
              </a:ext>
            </a:extLst>
          </p:cNvPr>
          <p:cNvSpPr txBox="1">
            <a:spLocks/>
          </p:cNvSpPr>
          <p:nvPr/>
        </p:nvSpPr>
        <p:spPr>
          <a:xfrm>
            <a:off x="2888139" y="690119"/>
            <a:ext cx="9476161" cy="96334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a:defRPr/>
            </a:pPr>
            <a:r>
              <a:rPr lang="zh-TW" altLang="zh-TW" sz="3400" u="sng" dirty="0"/>
              <a:t>借券交易</a:t>
            </a:r>
            <a:r>
              <a:rPr lang="zh-TW" altLang="en-US" sz="3400" u="sng" dirty="0"/>
              <a:t>相關費用改採</a:t>
            </a:r>
            <a:r>
              <a:rPr lang="zh-TW" altLang="zh-TW" sz="3400" u="sng" dirty="0"/>
              <a:t>月結</a:t>
            </a:r>
            <a:r>
              <a:rPr lang="zh-TW" altLang="en-US" sz="3400" u="sng" dirty="0"/>
              <a:t>收付 </a:t>
            </a:r>
            <a:endParaRPr lang="en-US" altLang="zh-TW" sz="3400" u="sng" dirty="0"/>
          </a:p>
          <a:p>
            <a:pPr>
              <a:spcBef>
                <a:spcPts val="600"/>
              </a:spcBef>
              <a:defRPr/>
            </a:pPr>
            <a:r>
              <a:rPr lang="zh-TW" altLang="en-US" sz="2800" dirty="0">
                <a:solidFill>
                  <a:srgbClr val="FF0000"/>
                </a:solidFill>
              </a:rPr>
              <a:t>              </a:t>
            </a:r>
            <a:r>
              <a:rPr lang="en-US" altLang="zh-TW" sz="3000" dirty="0">
                <a:solidFill>
                  <a:srgbClr val="FF0000"/>
                </a:solidFill>
              </a:rPr>
              <a:t>(115</a:t>
            </a:r>
            <a:r>
              <a:rPr lang="zh-TW" altLang="en-US" sz="3000" dirty="0">
                <a:solidFill>
                  <a:srgbClr val="FF0000"/>
                </a:solidFill>
              </a:rPr>
              <a:t>年</a:t>
            </a:r>
            <a:r>
              <a:rPr lang="en-US" altLang="zh-TW" sz="3000" dirty="0">
                <a:solidFill>
                  <a:srgbClr val="FF0000"/>
                </a:solidFill>
              </a:rPr>
              <a:t>6</a:t>
            </a:r>
            <a:r>
              <a:rPr lang="zh-TW" altLang="en-US" sz="3000" dirty="0">
                <a:solidFill>
                  <a:srgbClr val="FF0000"/>
                </a:solidFill>
              </a:rPr>
              <a:t>月</a:t>
            </a:r>
            <a:r>
              <a:rPr lang="en-US" altLang="zh-TW" sz="3000" dirty="0">
                <a:solidFill>
                  <a:srgbClr val="FF0000"/>
                </a:solidFill>
              </a:rPr>
              <a:t>1</a:t>
            </a:r>
            <a:r>
              <a:rPr lang="zh-TW" altLang="en-US" sz="3000" dirty="0">
                <a:solidFill>
                  <a:srgbClr val="FF0000"/>
                </a:solidFill>
              </a:rPr>
              <a:t>日起實施</a:t>
            </a:r>
            <a:r>
              <a:rPr lang="en-US" altLang="zh-TW" sz="3000" dirty="0">
                <a:solidFill>
                  <a:srgbClr val="FF0000"/>
                </a:solidFill>
              </a:rPr>
              <a:t>)</a:t>
            </a:r>
            <a:endParaRPr kumimoji="0" lang="en-US" sz="3000" b="1" i="0" strike="noStrike" kern="1200" cap="none" spc="0" normalizeH="0" baseline="0" noProof="0" dirty="0">
              <a:ln>
                <a:noFill/>
              </a:ln>
              <a:solidFill>
                <a:srgbClr val="FF0000"/>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4" name="Title 1">
            <a:extLst>
              <a:ext uri="{FF2B5EF4-FFF2-40B4-BE49-F238E27FC236}">
                <a16:creationId xmlns:a16="http://schemas.microsoft.com/office/drawing/2014/main" id="{9CDFA921-078A-FB2F-3457-AA4F344D0A13}"/>
              </a:ext>
            </a:extLst>
          </p:cNvPr>
          <p:cNvSpPr txBox="1">
            <a:spLocks/>
          </p:cNvSpPr>
          <p:nvPr/>
        </p:nvSpPr>
        <p:spPr>
          <a:xfrm>
            <a:off x="1625305" y="2100744"/>
            <a:ext cx="9291511" cy="433965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Bef>
                <a:spcPts val="600"/>
              </a:spcBef>
              <a:buClr>
                <a:srgbClr val="FF0000"/>
              </a:buClr>
              <a:buFont typeface="Wingdings" panose="05000000000000000000" pitchFamily="2" charset="2"/>
              <a:buChar char="Ø"/>
              <a:defRPr/>
            </a:pPr>
            <a:r>
              <a:rPr lang="zh-TW" altLang="en-US" sz="2600" b="1" dirty="0">
                <a:latin typeface="+mj-ea"/>
              </a:rPr>
              <a:t>作業方式</a:t>
            </a:r>
            <a:r>
              <a:rPr lang="zh-TW" altLang="en-US" sz="2600" dirty="0">
                <a:latin typeface="+mj-ea"/>
              </a:rPr>
              <a:t>：</a:t>
            </a:r>
            <a:endParaRPr lang="en-US" altLang="zh-TW" sz="2600" dirty="0">
              <a:latin typeface="+mj-ea"/>
            </a:endParaRPr>
          </a:p>
          <a:p>
            <a:pPr marL="1166813" lvl="0" indent="-1166813">
              <a:lnSpc>
                <a:spcPct val="100000"/>
              </a:lnSpc>
              <a:spcBef>
                <a:spcPts val="600"/>
              </a:spcBef>
              <a:buClr>
                <a:srgbClr val="FF0000"/>
              </a:buClr>
              <a:defRPr/>
            </a:pPr>
            <a:r>
              <a:rPr lang="zh-TW" altLang="en-US" sz="2400" dirty="0">
                <a:latin typeface="+mj-ea"/>
              </a:rPr>
              <a:t>      </a:t>
            </a:r>
            <a:r>
              <a:rPr lang="zh-TW" altLang="en-US" sz="2400" b="1" dirty="0">
                <a:latin typeface="+mj-ea"/>
              </a:rPr>
              <a:t>一、</a:t>
            </a:r>
            <a:r>
              <a:rPr lang="zh-TW" altLang="en-US" sz="2400" b="1" dirty="0">
                <a:solidFill>
                  <a:srgbClr val="0587BB"/>
                </a:solidFill>
                <a:latin typeface="+mj-ea"/>
              </a:rPr>
              <a:t>議借</a:t>
            </a:r>
            <a:r>
              <a:rPr lang="zh-TW" altLang="en-US" sz="2400" b="1" dirty="0">
                <a:latin typeface="+mj-ea"/>
              </a:rPr>
              <a:t>交易</a:t>
            </a:r>
            <a:endParaRPr lang="en-US" altLang="zh-TW" sz="2400" b="1" dirty="0">
              <a:latin typeface="+mj-ea"/>
            </a:endParaRPr>
          </a:p>
          <a:p>
            <a:pPr marL="1166813" lvl="0" indent="-1166813">
              <a:lnSpc>
                <a:spcPct val="100000"/>
              </a:lnSpc>
              <a:buClr>
                <a:srgbClr val="FF0000"/>
              </a:buClr>
              <a:defRPr/>
            </a:pPr>
            <a:r>
              <a:rPr lang="zh-TW" altLang="en-US" sz="2400" dirty="0">
                <a:latin typeface="+mj-ea"/>
              </a:rPr>
              <a:t>              </a:t>
            </a:r>
            <a:r>
              <a:rPr lang="en-US" altLang="zh-TW" sz="2400" b="1" dirty="0">
                <a:solidFill>
                  <a:srgbClr val="00336D"/>
                </a:solidFill>
                <a:latin typeface="+mj-ea"/>
              </a:rPr>
              <a:t>A</a:t>
            </a:r>
            <a:r>
              <a:rPr lang="zh-TW" altLang="en-US" sz="2400" b="1" dirty="0">
                <a:solidFill>
                  <a:srgbClr val="00336D"/>
                </a:solidFill>
                <a:latin typeface="+mj-ea"/>
              </a:rPr>
              <a:t>：</a:t>
            </a:r>
            <a:r>
              <a:rPr lang="zh-TW" altLang="en-US" sz="2400" b="1" dirty="0">
                <a:solidFill>
                  <a:srgbClr val="0587BB"/>
                </a:solidFill>
                <a:latin typeface="+mj-ea"/>
              </a:rPr>
              <a:t>當月</a:t>
            </a:r>
            <a:r>
              <a:rPr lang="zh-TW" altLang="en-US" sz="2400" b="1" u="sng" dirty="0">
                <a:solidFill>
                  <a:srgbClr val="C00000"/>
                </a:solidFill>
                <a:latin typeface="+mj-ea"/>
              </a:rPr>
              <a:t>未還券之費用</a:t>
            </a:r>
            <a:r>
              <a:rPr lang="zh-TW" altLang="en-US" sz="2400" b="1" dirty="0">
                <a:solidFill>
                  <a:srgbClr val="0587BB"/>
                </a:solidFill>
                <a:latin typeface="+mj-ea"/>
              </a:rPr>
              <a:t>結算至月底，於次月第</a:t>
            </a:r>
            <a:r>
              <a:rPr lang="en-US" altLang="zh-TW" sz="2400" b="1" dirty="0">
                <a:solidFill>
                  <a:srgbClr val="0587BB"/>
                </a:solidFill>
                <a:latin typeface="+mj-ea"/>
              </a:rPr>
              <a:t>2</a:t>
            </a:r>
            <a:r>
              <a:rPr lang="zh-TW" altLang="en-US" sz="2400" b="1" dirty="0">
                <a:solidFill>
                  <a:srgbClr val="0587BB"/>
                </a:solidFill>
                <a:latin typeface="+mj-ea"/>
              </a:rPr>
              <a:t>營業日收付；</a:t>
            </a:r>
            <a:endParaRPr lang="en-US" altLang="zh-TW" sz="2400" b="1" dirty="0">
              <a:solidFill>
                <a:srgbClr val="0587BB"/>
              </a:solidFill>
              <a:latin typeface="+mj-ea"/>
            </a:endParaRPr>
          </a:p>
          <a:p>
            <a:pPr marL="1188000" lvl="0" indent="-1166813">
              <a:lnSpc>
                <a:spcPct val="100000"/>
              </a:lnSpc>
              <a:spcBef>
                <a:spcPts val="1200"/>
              </a:spcBef>
              <a:buClr>
                <a:srgbClr val="FF0000"/>
              </a:buClr>
              <a:defRPr/>
            </a:pPr>
            <a:r>
              <a:rPr lang="zh-TW" altLang="en-US" sz="2400" b="1" dirty="0">
                <a:solidFill>
                  <a:srgbClr val="0587BB"/>
                </a:solidFill>
                <a:latin typeface="+mj-ea"/>
              </a:rPr>
              <a:t>              </a:t>
            </a:r>
            <a:r>
              <a:rPr lang="en-US" altLang="zh-TW" sz="2400" b="1" dirty="0">
                <a:solidFill>
                  <a:srgbClr val="00336D"/>
                </a:solidFill>
                <a:latin typeface="+mj-ea"/>
              </a:rPr>
              <a:t>B</a:t>
            </a:r>
            <a:r>
              <a:rPr lang="zh-TW" altLang="en-US" sz="2400" b="1" dirty="0">
                <a:solidFill>
                  <a:srgbClr val="00336D"/>
                </a:solidFill>
                <a:latin typeface="+mj-ea"/>
              </a:rPr>
              <a:t>：</a:t>
            </a:r>
            <a:r>
              <a:rPr lang="zh-TW" altLang="en-US" sz="2400" b="1" dirty="0">
                <a:solidFill>
                  <a:srgbClr val="0587BB"/>
                </a:solidFill>
                <a:latin typeface="+mj-ea"/>
              </a:rPr>
              <a:t>當月部分還券或還券了結</a:t>
            </a:r>
            <a:r>
              <a:rPr lang="zh-TW" altLang="en-US" sz="2400" b="1" u="sng" dirty="0">
                <a:solidFill>
                  <a:srgbClr val="C00000"/>
                </a:solidFill>
                <a:latin typeface="+mj-ea"/>
              </a:rPr>
              <a:t>已發生之費用</a:t>
            </a:r>
            <a:r>
              <a:rPr lang="zh-TW" altLang="en-US" sz="2400" dirty="0">
                <a:latin typeface="+mj-ea"/>
              </a:rPr>
              <a:t>，</a:t>
            </a:r>
            <a:r>
              <a:rPr lang="zh-TW" altLang="en-US" sz="2400" b="1" dirty="0">
                <a:solidFill>
                  <a:srgbClr val="0587BB"/>
                </a:solidFill>
                <a:latin typeface="+mj-ea"/>
              </a:rPr>
              <a:t>於次月第</a:t>
            </a:r>
            <a:r>
              <a:rPr lang="en-US" altLang="zh-TW" sz="2400" b="1" dirty="0">
                <a:solidFill>
                  <a:srgbClr val="0587BB"/>
                </a:solidFill>
                <a:latin typeface="+mj-ea"/>
              </a:rPr>
              <a:t>2</a:t>
            </a:r>
            <a:r>
              <a:rPr lang="zh-TW" altLang="en-US" sz="2400" b="1" dirty="0">
                <a:solidFill>
                  <a:srgbClr val="0587BB"/>
                </a:solidFill>
                <a:latin typeface="+mj-ea"/>
              </a:rPr>
              <a:t>營</a:t>
            </a:r>
            <a:endParaRPr lang="en-US" altLang="zh-TW" sz="2400" b="1" dirty="0">
              <a:solidFill>
                <a:srgbClr val="0587BB"/>
              </a:solidFill>
              <a:latin typeface="+mj-ea"/>
            </a:endParaRPr>
          </a:p>
          <a:p>
            <a:pPr marL="1152000" lvl="0" indent="-1166813">
              <a:lnSpc>
                <a:spcPct val="100000"/>
              </a:lnSpc>
              <a:spcBef>
                <a:spcPts val="0"/>
              </a:spcBef>
              <a:buClr>
                <a:srgbClr val="FF0000"/>
              </a:buClr>
              <a:defRPr/>
            </a:pPr>
            <a:r>
              <a:rPr lang="zh-TW" altLang="en-US" sz="2400" b="1" dirty="0">
                <a:solidFill>
                  <a:srgbClr val="0587BB"/>
                </a:solidFill>
                <a:latin typeface="+mj-ea"/>
              </a:rPr>
              <a:t>                     業日與未還券部分之費用，合併收付 </a:t>
            </a:r>
            <a:r>
              <a:rPr lang="en-US" altLang="zh-TW" sz="2400" b="1" dirty="0">
                <a:solidFill>
                  <a:srgbClr val="00336D"/>
                </a:solidFill>
                <a:latin typeface="+mj-ea"/>
              </a:rPr>
              <a:t>(A+B) </a:t>
            </a:r>
            <a:r>
              <a:rPr lang="zh-TW" altLang="en-US" sz="2400" b="1" dirty="0">
                <a:solidFill>
                  <a:srgbClr val="0587BB"/>
                </a:solidFill>
                <a:latin typeface="+mj-ea"/>
              </a:rPr>
              <a:t>。</a:t>
            </a:r>
            <a:endParaRPr lang="en-US" altLang="zh-TW" sz="2400" b="1" dirty="0">
              <a:solidFill>
                <a:srgbClr val="0587BB"/>
              </a:solidFill>
              <a:latin typeface="+mj-ea"/>
            </a:endParaRPr>
          </a:p>
          <a:p>
            <a:pPr marL="1166813" lvl="0" indent="-1166813">
              <a:lnSpc>
                <a:spcPct val="100000"/>
              </a:lnSpc>
              <a:buClr>
                <a:srgbClr val="FF0000"/>
              </a:buClr>
              <a:defRPr/>
            </a:pPr>
            <a:r>
              <a:rPr lang="en-US" altLang="zh-TW" sz="2400" b="1" dirty="0">
                <a:solidFill>
                  <a:srgbClr val="00336D"/>
                </a:solidFill>
                <a:latin typeface="+mj-ea"/>
              </a:rPr>
              <a:t>              </a:t>
            </a:r>
            <a:endParaRPr lang="en-US" altLang="zh-TW" sz="2400" dirty="0">
              <a:latin typeface="+mj-ea"/>
            </a:endParaRPr>
          </a:p>
          <a:p>
            <a:pPr marL="1166813" lvl="0" indent="-1166813">
              <a:lnSpc>
                <a:spcPct val="100000"/>
              </a:lnSpc>
              <a:spcBef>
                <a:spcPts val="600"/>
              </a:spcBef>
              <a:buClr>
                <a:srgbClr val="FF0000"/>
              </a:buClr>
              <a:defRPr/>
            </a:pPr>
            <a:r>
              <a:rPr lang="zh-TW" altLang="en-US" sz="2400" dirty="0">
                <a:latin typeface="+mj-ea"/>
              </a:rPr>
              <a:t>      </a:t>
            </a:r>
            <a:r>
              <a:rPr lang="zh-TW" altLang="en-US" sz="2400" b="1" dirty="0">
                <a:latin typeface="+mj-ea"/>
              </a:rPr>
              <a:t>二、</a:t>
            </a:r>
            <a:r>
              <a:rPr lang="zh-TW" altLang="en-US" sz="2400" b="1" dirty="0">
                <a:solidFill>
                  <a:srgbClr val="0587BB"/>
                </a:solidFill>
                <a:latin typeface="+mj-ea"/>
              </a:rPr>
              <a:t>定價</a:t>
            </a:r>
            <a:r>
              <a:rPr lang="en-US" altLang="zh-TW" sz="2400" b="1" dirty="0">
                <a:solidFill>
                  <a:srgbClr val="0587BB"/>
                </a:solidFill>
                <a:latin typeface="+mj-ea"/>
              </a:rPr>
              <a:t>/</a:t>
            </a:r>
            <a:r>
              <a:rPr lang="zh-TW" altLang="en-US" sz="2400" b="1" dirty="0">
                <a:solidFill>
                  <a:srgbClr val="0587BB"/>
                </a:solidFill>
                <a:latin typeface="+mj-ea"/>
              </a:rPr>
              <a:t>競價</a:t>
            </a:r>
            <a:r>
              <a:rPr lang="zh-TW" altLang="en-US" sz="2400" b="1" dirty="0">
                <a:latin typeface="+mj-ea"/>
              </a:rPr>
              <a:t>交易</a:t>
            </a:r>
            <a:endParaRPr lang="en-US" altLang="zh-TW" sz="2400" b="1" dirty="0">
              <a:latin typeface="+mj-ea"/>
            </a:endParaRPr>
          </a:p>
          <a:p>
            <a:pPr marL="1166813" indent="-1166813">
              <a:lnSpc>
                <a:spcPct val="100000"/>
              </a:lnSpc>
              <a:spcBef>
                <a:spcPts val="600"/>
              </a:spcBef>
              <a:buClr>
                <a:srgbClr val="FF0000"/>
              </a:buClr>
              <a:defRPr/>
            </a:pPr>
            <a:r>
              <a:rPr lang="en-US" altLang="zh-TW" sz="2400" b="1" dirty="0">
                <a:solidFill>
                  <a:srgbClr val="00336D"/>
                </a:solidFill>
                <a:latin typeface="+mj-ea"/>
              </a:rPr>
              <a:t>              A</a:t>
            </a:r>
            <a:r>
              <a:rPr lang="zh-TW" altLang="en-US" sz="2400" b="1" dirty="0">
                <a:solidFill>
                  <a:srgbClr val="00336D"/>
                </a:solidFill>
                <a:latin typeface="+mj-ea"/>
              </a:rPr>
              <a:t>：</a:t>
            </a:r>
            <a:r>
              <a:rPr lang="zh-TW" altLang="en-US" sz="2400" b="1" dirty="0">
                <a:solidFill>
                  <a:srgbClr val="0587BB"/>
                </a:solidFill>
                <a:latin typeface="+mj-ea"/>
              </a:rPr>
              <a:t>當月</a:t>
            </a:r>
            <a:r>
              <a:rPr lang="zh-TW" altLang="en-US" sz="2400" b="1" u="sng" dirty="0">
                <a:solidFill>
                  <a:srgbClr val="C00000"/>
                </a:solidFill>
                <a:latin typeface="+mj-ea"/>
              </a:rPr>
              <a:t>未還券之費用</a:t>
            </a:r>
            <a:r>
              <a:rPr lang="zh-TW" altLang="en-US" sz="2400" b="1" dirty="0">
                <a:solidFill>
                  <a:srgbClr val="0587BB"/>
                </a:solidFill>
                <a:latin typeface="+mj-ea"/>
              </a:rPr>
              <a:t>結算至月底，於次月第</a:t>
            </a:r>
            <a:r>
              <a:rPr lang="en-US" altLang="zh-TW" sz="2400" b="1" dirty="0">
                <a:solidFill>
                  <a:srgbClr val="0587BB"/>
                </a:solidFill>
                <a:latin typeface="+mj-ea"/>
              </a:rPr>
              <a:t>2</a:t>
            </a:r>
            <a:r>
              <a:rPr lang="zh-TW" altLang="en-US" sz="2400" b="1" dirty="0">
                <a:solidFill>
                  <a:srgbClr val="0587BB"/>
                </a:solidFill>
                <a:latin typeface="+mj-ea"/>
              </a:rPr>
              <a:t>營業日收付；</a:t>
            </a:r>
            <a:endParaRPr lang="en-US" altLang="zh-TW" sz="2400" b="1" dirty="0">
              <a:solidFill>
                <a:srgbClr val="0587BB"/>
              </a:solidFill>
              <a:latin typeface="+mj-ea"/>
            </a:endParaRPr>
          </a:p>
          <a:p>
            <a:pPr marL="1188000" lvl="0" indent="-1166813">
              <a:lnSpc>
                <a:spcPct val="100000"/>
              </a:lnSpc>
              <a:spcBef>
                <a:spcPts val="600"/>
              </a:spcBef>
              <a:buClr>
                <a:srgbClr val="FF0000"/>
              </a:buClr>
              <a:defRPr/>
            </a:pPr>
            <a:r>
              <a:rPr lang="zh-TW" altLang="en-US" sz="2400" b="1" dirty="0">
                <a:solidFill>
                  <a:srgbClr val="0587BB"/>
                </a:solidFill>
                <a:latin typeface="+mj-ea"/>
              </a:rPr>
              <a:t>              </a:t>
            </a:r>
            <a:r>
              <a:rPr lang="en-US" altLang="zh-TW" sz="2400" b="1" dirty="0">
                <a:solidFill>
                  <a:srgbClr val="00336D"/>
                </a:solidFill>
                <a:latin typeface="+mj-ea"/>
              </a:rPr>
              <a:t>B</a:t>
            </a:r>
            <a:r>
              <a:rPr lang="zh-TW" altLang="en-US" sz="2400" b="1" dirty="0">
                <a:solidFill>
                  <a:srgbClr val="00336D"/>
                </a:solidFill>
                <a:latin typeface="+mj-ea"/>
              </a:rPr>
              <a:t>：</a:t>
            </a:r>
            <a:r>
              <a:rPr lang="zh-TW" altLang="en-US" sz="2400" b="1" dirty="0">
                <a:solidFill>
                  <a:srgbClr val="0587BB"/>
                </a:solidFill>
                <a:latin typeface="+mj-ea"/>
              </a:rPr>
              <a:t>當月部分還券或還券了結</a:t>
            </a:r>
            <a:r>
              <a:rPr lang="zh-TW" altLang="en-US" sz="2400" b="1" u="sng" dirty="0">
                <a:solidFill>
                  <a:srgbClr val="C00000"/>
                </a:solidFill>
                <a:latin typeface="+mj-ea"/>
              </a:rPr>
              <a:t>已發生之費用</a:t>
            </a:r>
            <a:r>
              <a:rPr lang="zh-TW" altLang="en-US" sz="2400" dirty="0">
                <a:latin typeface="+mj-ea"/>
              </a:rPr>
              <a:t>，</a:t>
            </a:r>
            <a:r>
              <a:rPr lang="zh-TW" altLang="en-US" sz="2400" b="1" dirty="0">
                <a:latin typeface="+mj-ea"/>
              </a:rPr>
              <a:t>仍維持於還券次</a:t>
            </a:r>
            <a:endParaRPr lang="en-US" altLang="zh-TW" sz="2400" b="1" dirty="0">
              <a:latin typeface="+mj-ea"/>
            </a:endParaRPr>
          </a:p>
          <a:p>
            <a:pPr marL="1166813" lvl="0" indent="-1166813">
              <a:lnSpc>
                <a:spcPct val="100000"/>
              </a:lnSpc>
              <a:buClr>
                <a:srgbClr val="FF0000"/>
              </a:buClr>
              <a:defRPr/>
            </a:pPr>
            <a:r>
              <a:rPr lang="zh-TW" altLang="en-US" sz="2400" b="1" dirty="0">
                <a:latin typeface="+mj-ea"/>
              </a:rPr>
              <a:t>                     一營業日收付。</a:t>
            </a:r>
            <a:endParaRPr lang="en-US" altLang="zh-TW" sz="2400" b="1" dirty="0">
              <a:latin typeface="+mj-ea"/>
            </a:endParaRPr>
          </a:p>
        </p:txBody>
      </p:sp>
    </p:spTree>
    <p:extLst>
      <p:ext uri="{BB962C8B-B14F-4D97-AF65-F5344CB8AC3E}">
        <p14:creationId xmlns:p14="http://schemas.microsoft.com/office/powerpoint/2010/main" val="377711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31</a:t>
            </a:fld>
            <a:endParaRPr lang="en-US"/>
          </a:p>
        </p:txBody>
      </p:sp>
      <p:sp>
        <p:nvSpPr>
          <p:cNvPr id="5" name="文字版面配置區 3"/>
          <p:cNvSpPr>
            <a:spLocks noGrp="1"/>
          </p:cNvSpPr>
          <p:nvPr>
            <p:ph type="body" idx="4294967295"/>
          </p:nvPr>
        </p:nvSpPr>
        <p:spPr>
          <a:xfrm>
            <a:off x="1313123" y="24838"/>
            <a:ext cx="10259533" cy="1003300"/>
          </a:xfrm>
        </p:spPr>
        <p:txBody>
          <a:bodyPr>
            <a:normAutofit/>
          </a:bodyPr>
          <a:lstStyle/>
          <a:p>
            <a:pPr marL="0" indent="0" algn="ctr">
              <a:buNone/>
            </a:pPr>
            <a:r>
              <a:rPr lang="zh-TW" altLang="en-US" sz="4000" b="1" dirty="0"/>
              <a:t>證交所收取款項之匯款帳號</a:t>
            </a:r>
          </a:p>
        </p:txBody>
      </p:sp>
      <p:sp>
        <p:nvSpPr>
          <p:cNvPr id="6" name="Rectangle 1027"/>
          <p:cNvSpPr>
            <a:spLocks noGrp="1" noChangeArrowheads="1"/>
          </p:cNvSpPr>
          <p:nvPr>
            <p:ph type="body" idx="4294967295"/>
          </p:nvPr>
        </p:nvSpPr>
        <p:spPr>
          <a:xfrm>
            <a:off x="1927122" y="1028138"/>
            <a:ext cx="9645533" cy="5018702"/>
          </a:xfrm>
        </p:spPr>
        <p:txBody>
          <a:bodyPr>
            <a:normAutofit fontScale="92500"/>
          </a:bodyPr>
          <a:lstStyle/>
          <a:p>
            <a:pPr>
              <a:buFont typeface="Wingdings" pitchFamily="2" charset="2"/>
              <a:buChar char="Ø"/>
            </a:pPr>
            <a:r>
              <a:rPr lang="zh-TW" altLang="en-US" sz="2800" b="1" dirty="0">
                <a:latin typeface="+mn-ea"/>
              </a:rPr>
              <a:t>證券商支付證交所款項，均採虛擬帳號進行匯款，以存入證交所指定銀行（國泰世華銀行館前分行）</a:t>
            </a:r>
            <a:endParaRPr lang="en-US" altLang="zh-TW" sz="2800" b="1" dirty="0">
              <a:latin typeface="+mn-ea"/>
            </a:endParaRPr>
          </a:p>
          <a:p>
            <a:pPr indent="36513">
              <a:buClr>
                <a:srgbClr val="1594C6"/>
              </a:buClr>
              <a:buFont typeface="Wingdings" panose="05000000000000000000" pitchFamily="2" charset="2"/>
              <a:buChar char="u"/>
            </a:pPr>
            <a:r>
              <a:rPr lang="zh-TW" altLang="en-US" sz="2400" b="1" dirty="0">
                <a:latin typeface="+mn-ea"/>
              </a:rPr>
              <a:t>借券費用、借貸服務費：</a:t>
            </a:r>
          </a:p>
          <a:p>
            <a:pPr marL="0" indent="0">
              <a:buClr>
                <a:srgbClr val="1594C6"/>
              </a:buClr>
              <a:buNone/>
            </a:pPr>
            <a:r>
              <a:rPr lang="zh-TW" altLang="en-US" sz="2400" b="1" dirty="0">
                <a:latin typeface="+mn-ea"/>
              </a:rPr>
              <a:t>      虛擬帳號為</a:t>
            </a:r>
            <a:r>
              <a:rPr lang="en-US" altLang="zh-TW" sz="2400" b="1" dirty="0">
                <a:solidFill>
                  <a:srgbClr val="FF0000"/>
                </a:solidFill>
                <a:latin typeface="+mn-ea"/>
              </a:rPr>
              <a:t>0292</a:t>
            </a:r>
            <a:r>
              <a:rPr lang="zh-TW" altLang="en-US" sz="2400" b="1" dirty="0">
                <a:latin typeface="+mn-ea"/>
              </a:rPr>
              <a:t>＋證券商代號，並以</a:t>
            </a:r>
            <a:r>
              <a:rPr lang="en-US" altLang="zh-TW" sz="2400" b="1" dirty="0">
                <a:latin typeface="+mn-ea"/>
              </a:rPr>
              <a:t>0</a:t>
            </a:r>
            <a:r>
              <a:rPr lang="zh-TW" altLang="en-US" sz="2400" b="1" dirty="0">
                <a:latin typeface="+mn-ea"/>
              </a:rPr>
              <a:t>補足至</a:t>
            </a:r>
            <a:r>
              <a:rPr lang="en-US" altLang="zh-TW" sz="2400" b="1" dirty="0">
                <a:latin typeface="+mn-ea"/>
              </a:rPr>
              <a:t>11</a:t>
            </a:r>
            <a:r>
              <a:rPr lang="zh-TW" altLang="en-US" sz="2400" b="1" dirty="0">
                <a:latin typeface="+mn-ea"/>
              </a:rPr>
              <a:t>位</a:t>
            </a:r>
          </a:p>
          <a:p>
            <a:pPr indent="125413">
              <a:buClr>
                <a:srgbClr val="1594C6"/>
              </a:buClr>
              <a:buFont typeface="Wingdings" panose="05000000000000000000" pitchFamily="2" charset="2"/>
              <a:buChar char="u"/>
            </a:pPr>
            <a:r>
              <a:rPr lang="zh-TW" altLang="en-US" sz="2400" b="1" dirty="0">
                <a:latin typeface="+mn-ea"/>
              </a:rPr>
              <a:t>現金權益補償、現金增資認購價款：</a:t>
            </a:r>
          </a:p>
          <a:p>
            <a:pPr marL="0" indent="0">
              <a:buClr>
                <a:srgbClr val="1594C6"/>
              </a:buClr>
              <a:buNone/>
            </a:pPr>
            <a:r>
              <a:rPr lang="zh-TW" altLang="en-US" sz="2400" b="1" dirty="0">
                <a:latin typeface="+mn-ea"/>
              </a:rPr>
              <a:t>      虛擬帳號為</a:t>
            </a:r>
            <a:r>
              <a:rPr lang="en-US" altLang="zh-TW" sz="2400" b="1" dirty="0">
                <a:solidFill>
                  <a:srgbClr val="FF0000"/>
                </a:solidFill>
                <a:latin typeface="+mn-ea"/>
              </a:rPr>
              <a:t>0293</a:t>
            </a:r>
            <a:r>
              <a:rPr lang="zh-TW" altLang="en-US" sz="2400" b="1" dirty="0">
                <a:latin typeface="+mn-ea"/>
              </a:rPr>
              <a:t>＋證券商代號，並以</a:t>
            </a:r>
            <a:r>
              <a:rPr lang="en-US" altLang="zh-TW" sz="2400" b="1" dirty="0">
                <a:latin typeface="+mn-ea"/>
              </a:rPr>
              <a:t>0</a:t>
            </a:r>
            <a:r>
              <a:rPr lang="zh-TW" altLang="en-US" sz="2400" b="1" dirty="0">
                <a:latin typeface="+mn-ea"/>
              </a:rPr>
              <a:t>補足至</a:t>
            </a:r>
            <a:r>
              <a:rPr lang="en-US" altLang="zh-TW" sz="2400" b="1" dirty="0">
                <a:latin typeface="+mn-ea"/>
              </a:rPr>
              <a:t>11</a:t>
            </a:r>
            <a:r>
              <a:rPr lang="zh-TW" altLang="en-US" sz="2400" b="1" dirty="0">
                <a:latin typeface="+mn-ea"/>
              </a:rPr>
              <a:t>位</a:t>
            </a:r>
            <a:endParaRPr lang="en-US" altLang="zh-TW" sz="2400" b="1" dirty="0">
              <a:latin typeface="+mn-ea"/>
            </a:endParaRPr>
          </a:p>
          <a:p>
            <a:pPr marL="0" indent="0">
              <a:buClr>
                <a:srgbClr val="1594C6"/>
              </a:buClr>
              <a:buNone/>
            </a:pPr>
            <a:endParaRPr lang="zh-TW" altLang="en-US" sz="2400" b="1" dirty="0">
              <a:latin typeface="+mn-ea"/>
            </a:endParaRPr>
          </a:p>
          <a:p>
            <a:pPr>
              <a:lnSpc>
                <a:spcPts val="3500"/>
              </a:lnSpc>
              <a:buFont typeface="Wingdings" pitchFamily="2" charset="2"/>
              <a:buChar char="Ø"/>
            </a:pPr>
            <a:r>
              <a:rPr lang="zh-TW" altLang="en-US" sz="2800" b="1" dirty="0">
                <a:latin typeface="+mn-ea"/>
              </a:rPr>
              <a:t>現金擔保品</a:t>
            </a:r>
            <a:r>
              <a:rPr lang="en-US" altLang="zh-TW" sz="2800" b="1" dirty="0">
                <a:latin typeface="+mn-ea"/>
              </a:rPr>
              <a:t>- </a:t>
            </a:r>
            <a:r>
              <a:rPr lang="zh-TW" altLang="en-US" sz="2800" b="1" dirty="0">
                <a:latin typeface="+mn-ea"/>
              </a:rPr>
              <a:t>虛擬帳號為</a:t>
            </a:r>
            <a:r>
              <a:rPr lang="en-US" altLang="zh-TW" sz="2800" b="1" dirty="0">
                <a:solidFill>
                  <a:srgbClr val="FF0000"/>
                </a:solidFill>
                <a:latin typeface="+mn-ea"/>
              </a:rPr>
              <a:t>0291</a:t>
            </a:r>
            <a:r>
              <a:rPr lang="en-US" altLang="zh-TW" sz="2800" b="1" dirty="0">
                <a:latin typeface="+mn-ea"/>
              </a:rPr>
              <a:t>xxxxxxx</a:t>
            </a:r>
          </a:p>
          <a:p>
            <a:pPr indent="223838">
              <a:buClr>
                <a:srgbClr val="1594C6"/>
              </a:buClr>
              <a:buFont typeface="Wingdings" panose="05000000000000000000" pitchFamily="2" charset="2"/>
              <a:buChar char="u"/>
            </a:pPr>
            <a:r>
              <a:rPr lang="zh-TW" altLang="en-US" sz="2400" b="1" dirty="0">
                <a:latin typeface="+mn-ea"/>
              </a:rPr>
              <a:t>借貸交易人</a:t>
            </a:r>
            <a:r>
              <a:rPr lang="zh-TW" altLang="en-US" sz="2400" b="1" dirty="0">
                <a:solidFill>
                  <a:srgbClr val="FF0000"/>
                </a:solidFill>
                <a:latin typeface="+mn-ea"/>
              </a:rPr>
              <a:t>開戶時</a:t>
            </a:r>
            <a:r>
              <a:rPr lang="zh-TW" altLang="en-US" sz="2400" b="1" dirty="0">
                <a:latin typeface="+mn-ea"/>
              </a:rPr>
              <a:t>證交所即給予一組虛擬帳號 供借券人存入證交所之用</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247820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32</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endParaRPr lang="zh-TW" altLang="en-US" sz="3600" b="1" dirty="0">
              <a:solidFill>
                <a:schemeClr val="tx1">
                  <a:lumMod val="95000"/>
                  <a:lumOff val="5000"/>
                </a:schemeClr>
              </a:solidFill>
              <a:latin typeface="+mj-ea"/>
              <a:ea typeface="+mj-ea"/>
            </a:endParaRPr>
          </a:p>
        </p:txBody>
      </p:sp>
      <p:pic>
        <p:nvPicPr>
          <p:cNvPr id="8" name="Picture 118" descr="http://www.tse.com.tw/ch/products/images/faqs-1.jpg"/>
          <p:cNvPicPr>
            <a:picLocks noChangeAspect="1" noChangeArrowheads="1"/>
          </p:cNvPicPr>
          <p:nvPr/>
        </p:nvPicPr>
        <p:blipFill>
          <a:blip r:embed="rId3" r:link="rId4" cstate="print"/>
          <a:srcRect/>
          <a:stretch>
            <a:fillRect/>
          </a:stretch>
        </p:blipFill>
        <p:spPr bwMode="auto">
          <a:xfrm>
            <a:off x="835742" y="668593"/>
            <a:ext cx="10287259" cy="4945143"/>
          </a:xfrm>
          <a:prstGeom prst="rect">
            <a:avLst/>
          </a:prstGeom>
          <a:noFill/>
          <a:ln w="9525">
            <a:noFill/>
            <a:miter lim="800000"/>
            <a:headEnd/>
            <a:tailEnd/>
          </a:ln>
        </p:spPr>
      </p:pic>
      <p:sp>
        <p:nvSpPr>
          <p:cNvPr id="9" name="文字方塊 8"/>
          <p:cNvSpPr txBox="1"/>
          <p:nvPr/>
        </p:nvSpPr>
        <p:spPr>
          <a:xfrm>
            <a:off x="1979001" y="5499437"/>
            <a:ext cx="9874304" cy="1015663"/>
          </a:xfrm>
          <a:prstGeom prst="rect">
            <a:avLst/>
          </a:prstGeom>
          <a:noFill/>
        </p:spPr>
        <p:txBody>
          <a:bodyPr wrap="square" rtlCol="0">
            <a:spAutoFit/>
          </a:bodyPr>
          <a:lstStyle/>
          <a:p>
            <a:pPr marL="342900" indent="-342900">
              <a:buClr>
                <a:srgbClr val="0066A0"/>
              </a:buClr>
              <a:buSzPct val="80000"/>
              <a:buFont typeface="Wingdings" panose="05000000000000000000" pitchFamily="2" charset="2"/>
              <a:buChar char="u"/>
            </a:pPr>
            <a:r>
              <a:rPr lang="zh-TW" altLang="en-US" sz="2000" b="1" u="sng" dirty="0">
                <a:solidFill>
                  <a:srgbClr val="FF0000"/>
                </a:solidFill>
                <a:latin typeface="+mn-ea"/>
              </a:rPr>
              <a:t>出借</a:t>
            </a:r>
            <a:r>
              <a:rPr lang="en-US" altLang="zh-TW" sz="2000" b="1" u="sng" dirty="0">
                <a:solidFill>
                  <a:srgbClr val="FF0000"/>
                </a:solidFill>
                <a:latin typeface="+mn-ea"/>
              </a:rPr>
              <a:t>/</a:t>
            </a:r>
            <a:r>
              <a:rPr lang="zh-TW" altLang="en-US" sz="2000" b="1" u="sng" dirty="0">
                <a:solidFill>
                  <a:srgbClr val="FF0000"/>
                </a:solidFill>
                <a:latin typeface="+mn-ea"/>
              </a:rPr>
              <a:t>借券委託應輸入提前還券通知期限</a:t>
            </a:r>
            <a:r>
              <a:rPr lang="en-US" altLang="zh-TW" sz="2000" b="1" u="sng" dirty="0">
                <a:solidFill>
                  <a:srgbClr val="FF0000"/>
                </a:solidFill>
                <a:latin typeface="+mn-ea"/>
              </a:rPr>
              <a:t>(</a:t>
            </a:r>
            <a:r>
              <a:rPr lang="zh-TW" altLang="en-US" sz="2000" b="1" u="sng" dirty="0">
                <a:solidFill>
                  <a:srgbClr val="FF0000"/>
                </a:solidFill>
                <a:latin typeface="+mn-ea"/>
              </a:rPr>
              <a:t>分</a:t>
            </a:r>
            <a:r>
              <a:rPr lang="en-US" altLang="zh-TW" sz="2000" b="1" u="sng" dirty="0">
                <a:solidFill>
                  <a:srgbClr val="FF0000"/>
                </a:solidFill>
                <a:latin typeface="+mn-ea"/>
              </a:rPr>
              <a:t>10</a:t>
            </a:r>
            <a:r>
              <a:rPr lang="zh-TW" altLang="en-US" sz="2000" b="1" u="sng" dirty="0">
                <a:solidFill>
                  <a:srgbClr val="FF0000"/>
                </a:solidFill>
                <a:latin typeface="+mn-ea"/>
              </a:rPr>
              <a:t>日、</a:t>
            </a:r>
            <a:r>
              <a:rPr lang="en-US" altLang="zh-TW" sz="2000" b="1" u="sng" dirty="0">
                <a:solidFill>
                  <a:srgbClr val="FF0000"/>
                </a:solidFill>
                <a:latin typeface="+mn-ea"/>
              </a:rPr>
              <a:t>3</a:t>
            </a:r>
            <a:r>
              <a:rPr lang="zh-TW" altLang="en-US" sz="2000" b="1" u="sng" dirty="0">
                <a:solidFill>
                  <a:srgbClr val="FF0000"/>
                </a:solidFill>
                <a:latin typeface="+mn-ea"/>
              </a:rPr>
              <a:t>日與</a:t>
            </a:r>
            <a:r>
              <a:rPr lang="en-US" altLang="zh-TW" sz="2000" b="1" u="sng" dirty="0">
                <a:solidFill>
                  <a:srgbClr val="FF0000"/>
                </a:solidFill>
                <a:latin typeface="+mn-ea"/>
              </a:rPr>
              <a:t>1</a:t>
            </a:r>
            <a:r>
              <a:rPr lang="zh-TW" altLang="en-US" sz="2000" b="1" u="sng" dirty="0">
                <a:solidFill>
                  <a:srgbClr val="FF0000"/>
                </a:solidFill>
                <a:latin typeface="+mn-ea"/>
              </a:rPr>
              <a:t>日</a:t>
            </a:r>
            <a:r>
              <a:rPr lang="en-US" altLang="zh-TW" sz="2000" b="1" u="sng" dirty="0">
                <a:solidFill>
                  <a:srgbClr val="FF0000"/>
                </a:solidFill>
                <a:latin typeface="+mn-ea"/>
              </a:rPr>
              <a:t>3</a:t>
            </a:r>
            <a:r>
              <a:rPr lang="zh-TW" altLang="en-US" sz="2000" b="1" u="sng" dirty="0">
                <a:solidFill>
                  <a:srgbClr val="FF0000"/>
                </a:solidFill>
                <a:latin typeface="+mn-ea"/>
              </a:rPr>
              <a:t>種</a:t>
            </a:r>
            <a:r>
              <a:rPr lang="en-US" altLang="zh-TW" sz="2000" b="1" u="sng" dirty="0">
                <a:solidFill>
                  <a:srgbClr val="FF0000"/>
                </a:solidFill>
                <a:latin typeface="+mn-ea"/>
              </a:rPr>
              <a:t>)</a:t>
            </a:r>
          </a:p>
          <a:p>
            <a:pPr marL="342900" indent="-342900">
              <a:buClr>
                <a:srgbClr val="0066A0"/>
              </a:buClr>
              <a:buSzPct val="80000"/>
              <a:buFont typeface="Wingdings" panose="05000000000000000000" pitchFamily="2" charset="2"/>
              <a:buChar char="u"/>
            </a:pPr>
            <a:r>
              <a:rPr lang="zh-TW" altLang="en-US" sz="2000" b="1" u="sng" dirty="0">
                <a:solidFill>
                  <a:srgbClr val="FF0000"/>
                </a:solidFill>
                <a:latin typeface="+mn-ea"/>
              </a:rPr>
              <a:t>未成交之出借委託，如未經撤銷，其申報持續有效</a:t>
            </a:r>
            <a:endParaRPr lang="en-US" altLang="zh-TW" sz="2000" b="1" u="sng" dirty="0">
              <a:solidFill>
                <a:srgbClr val="FF0000"/>
              </a:solidFill>
              <a:latin typeface="+mn-ea"/>
            </a:endParaRPr>
          </a:p>
          <a:p>
            <a:pPr marL="342900" indent="-342900">
              <a:buClr>
                <a:srgbClr val="0066A0"/>
              </a:buClr>
              <a:buSzPct val="80000"/>
              <a:buFont typeface="Wingdings" panose="05000000000000000000" pitchFamily="2" charset="2"/>
              <a:buChar char="u"/>
            </a:pPr>
            <a:r>
              <a:rPr lang="zh-TW" altLang="en-US" sz="2000" b="1" u="sng" dirty="0">
                <a:solidFill>
                  <a:srgbClr val="FF0000"/>
                </a:solidFill>
                <a:latin typeface="+mn-ea"/>
              </a:rPr>
              <a:t>借券委託限當日有效</a:t>
            </a:r>
          </a:p>
        </p:txBody>
      </p:sp>
      <p:sp>
        <p:nvSpPr>
          <p:cNvPr id="7" name="文字方塊 1"/>
          <p:cNvSpPr txBox="1"/>
          <p:nvPr/>
        </p:nvSpPr>
        <p:spPr>
          <a:xfrm>
            <a:off x="975946" y="1748199"/>
            <a:ext cx="1556239" cy="792088"/>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100"/>
              </a:lnSpc>
              <a:spcBef>
                <a:spcPts val="1200"/>
              </a:spcBef>
              <a:spcAft>
                <a:spcPts val="0"/>
              </a:spcAft>
            </a:pPr>
            <a:r>
              <a:rPr lang="zh-TW" kern="100" dirty="0">
                <a:ln>
                  <a:noFill/>
                </a:ln>
                <a:solidFill>
                  <a:srgbClr val="000000"/>
                </a:solidFill>
                <a:effectLst>
                  <a:outerShdw blurRad="38100" dist="19050" dir="2700000" algn="tl">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rPr>
              <a:t>出借人為</a:t>
            </a:r>
            <a:endParaRPr lang="zh-TW"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lnSpc>
                <a:spcPts val="2100"/>
              </a:lnSpc>
              <a:spcAft>
                <a:spcPts val="0"/>
              </a:spcAft>
            </a:pPr>
            <a:r>
              <a:rPr lang="zh-TW" kern="100" dirty="0">
                <a:ln>
                  <a:noFill/>
                </a:ln>
                <a:solidFill>
                  <a:srgbClr val="000000"/>
                </a:solidFill>
                <a:effectLst>
                  <a:outerShdw blurRad="38100" dist="19050" dir="2700000" algn="tl">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rPr>
              <a:t>法人</a:t>
            </a:r>
            <a:r>
              <a:rPr lang="zh-TW" altLang="en-US" kern="100" dirty="0">
                <a:ln>
                  <a:noFill/>
                </a:ln>
                <a:solidFill>
                  <a:srgbClr val="000000"/>
                </a:solidFill>
                <a:effectLst>
                  <a:outerShdw blurRad="38100" dist="19050" dir="2700000" algn="tl">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rPr>
              <a:t>或基金</a:t>
            </a:r>
            <a:endParaRPr lang="zh-TW"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文字方塊 3"/>
          <p:cNvSpPr txBox="1"/>
          <p:nvPr/>
        </p:nvSpPr>
        <p:spPr>
          <a:xfrm>
            <a:off x="9435738" y="1748199"/>
            <a:ext cx="1563439" cy="792089"/>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200"/>
              </a:lnSpc>
              <a:spcAft>
                <a:spcPts val="0"/>
              </a:spcAft>
            </a:pPr>
            <a:r>
              <a:rPr lang="zh-TW" kern="100" dirty="0">
                <a:ln>
                  <a:noFill/>
                </a:ln>
                <a:solidFill>
                  <a:srgbClr val="000000"/>
                </a:solidFill>
                <a:effectLst>
                  <a:outerShdw blurRad="38100" dist="19050" dir="2700000" algn="tl">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rPr>
              <a:t>借券人為</a:t>
            </a:r>
            <a:endParaRPr lang="zh-TW"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lnSpc>
                <a:spcPts val="1800"/>
              </a:lnSpc>
              <a:spcAft>
                <a:spcPts val="0"/>
              </a:spcAft>
            </a:pPr>
            <a:r>
              <a:rPr lang="zh-TW" kern="100" dirty="0">
                <a:ln>
                  <a:noFill/>
                </a:ln>
                <a:solidFill>
                  <a:srgbClr val="000000"/>
                </a:solidFill>
                <a:effectLst>
                  <a:outerShdw blurRad="38100" dist="19050" dir="2700000" algn="tl">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rPr>
              <a:t>法人</a:t>
            </a:r>
            <a:r>
              <a:rPr lang="zh-TW" altLang="en-US" kern="100" dirty="0">
                <a:ln>
                  <a:noFill/>
                </a:ln>
                <a:solidFill>
                  <a:srgbClr val="000000"/>
                </a:solidFill>
                <a:effectLst>
                  <a:outerShdw blurRad="38100" dist="19050" dir="2700000" algn="tl">
                    <a:schemeClr val="dk1">
                      <a:alpha val="40000"/>
                    </a:schemeClr>
                  </a:outerShdw>
                </a:effectLst>
                <a:latin typeface="標楷體" panose="03000509000000000000" pitchFamily="65" charset="-120"/>
                <a:ea typeface="標楷體" panose="03000509000000000000" pitchFamily="65" charset="-120"/>
                <a:cs typeface="Times New Roman" panose="02020603050405020304" pitchFamily="18" charset="0"/>
              </a:rPr>
              <a:t>或基金</a:t>
            </a:r>
            <a:endParaRPr lang="zh-TW"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154783025"/>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33</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endParaRPr lang="zh-TW" altLang="en-US" sz="3600" b="1" dirty="0">
              <a:solidFill>
                <a:schemeClr val="tx1">
                  <a:lumMod val="95000"/>
                  <a:lumOff val="5000"/>
                </a:schemeClr>
              </a:solidFill>
              <a:latin typeface="+mj-ea"/>
              <a:ea typeface="+mj-ea"/>
            </a:endParaRPr>
          </a:p>
        </p:txBody>
      </p:sp>
      <p:sp>
        <p:nvSpPr>
          <p:cNvPr id="9" name="文字方塊 8"/>
          <p:cNvSpPr txBox="1"/>
          <p:nvPr/>
        </p:nvSpPr>
        <p:spPr>
          <a:xfrm>
            <a:off x="1208010" y="5606442"/>
            <a:ext cx="9874304" cy="400110"/>
          </a:xfrm>
          <a:prstGeom prst="rect">
            <a:avLst/>
          </a:prstGeom>
          <a:noFill/>
        </p:spPr>
        <p:txBody>
          <a:bodyPr wrap="square" rtlCol="0">
            <a:spAutoFit/>
          </a:bodyPr>
          <a:lstStyle/>
          <a:p>
            <a:r>
              <a:rPr lang="zh-TW" altLang="en-US" sz="2000" b="1" u="sng" dirty="0">
                <a:solidFill>
                  <a:srgbClr val="FF0000"/>
                </a:solidFill>
              </a:rPr>
              <a:t>借貸雙方須簽訂「有價證券借貸議借交易契約」，並由借券人自行提交擔保品給出借人</a:t>
            </a:r>
          </a:p>
        </p:txBody>
      </p:sp>
      <p:pic>
        <p:nvPicPr>
          <p:cNvPr id="7" name="Picture 154" descr="http://www.tse.com.tw/ch/products/images/faqs-2.jpg"/>
          <p:cNvPicPr>
            <a:picLocks noChangeAspect="1" noChangeArrowheads="1"/>
          </p:cNvPicPr>
          <p:nvPr/>
        </p:nvPicPr>
        <p:blipFill>
          <a:blip r:embed="rId3" r:link="rId4" cstate="print"/>
          <a:srcRect/>
          <a:stretch>
            <a:fillRect/>
          </a:stretch>
        </p:blipFill>
        <p:spPr bwMode="auto">
          <a:xfrm>
            <a:off x="707923" y="668594"/>
            <a:ext cx="10874478" cy="4640824"/>
          </a:xfrm>
          <a:prstGeom prst="rect">
            <a:avLst/>
          </a:prstGeom>
          <a:noFill/>
          <a:ln w="9525">
            <a:noFill/>
            <a:miter lim="800000"/>
            <a:headEnd/>
            <a:tailEnd/>
          </a:ln>
        </p:spPr>
      </p:pic>
    </p:spTree>
    <p:extLst>
      <p:ext uri="{BB962C8B-B14F-4D97-AF65-F5344CB8AC3E}">
        <p14:creationId xmlns:p14="http://schemas.microsoft.com/office/powerpoint/2010/main" val="1279568801"/>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34</a:t>
            </a:fld>
            <a:endParaRPr lang="en-US"/>
          </a:p>
        </p:txBody>
      </p:sp>
      <p:sp>
        <p:nvSpPr>
          <p:cNvPr id="5" name="文字版面配置區 3"/>
          <p:cNvSpPr>
            <a:spLocks noGrp="1"/>
          </p:cNvSpPr>
          <p:nvPr>
            <p:ph type="body" idx="4294967295"/>
          </p:nvPr>
        </p:nvSpPr>
        <p:spPr>
          <a:xfrm>
            <a:off x="1261202" y="102689"/>
            <a:ext cx="10259533" cy="1003300"/>
          </a:xfrm>
        </p:spPr>
        <p:txBody>
          <a:bodyPr>
            <a:normAutofit/>
          </a:bodyPr>
          <a:lstStyle/>
          <a:p>
            <a:pPr marL="0" indent="0" algn="ctr">
              <a:buNone/>
            </a:pPr>
            <a:r>
              <a:rPr lang="zh-TW" altLang="en-US" sz="4000" b="1" dirty="0"/>
              <a:t>證券借貸交易憑證</a:t>
            </a:r>
            <a:r>
              <a:rPr lang="en-US" altLang="zh-TW" sz="4000" b="1" dirty="0"/>
              <a:t>/</a:t>
            </a:r>
            <a:r>
              <a:rPr lang="zh-TW" altLang="en-US" sz="4000" b="1" dirty="0"/>
              <a:t>申報數量</a:t>
            </a:r>
          </a:p>
        </p:txBody>
      </p:sp>
      <p:sp>
        <p:nvSpPr>
          <p:cNvPr id="6" name="Rectangle 1027"/>
          <p:cNvSpPr>
            <a:spLocks noGrp="1" noChangeArrowheads="1"/>
          </p:cNvSpPr>
          <p:nvPr>
            <p:ph type="body" idx="4294967295"/>
          </p:nvPr>
        </p:nvSpPr>
        <p:spPr>
          <a:xfrm>
            <a:off x="2005782" y="1028138"/>
            <a:ext cx="8770374" cy="5411992"/>
          </a:xfrm>
        </p:spPr>
        <p:txBody>
          <a:bodyPr>
            <a:normAutofit/>
          </a:bodyPr>
          <a:lstStyle/>
          <a:p>
            <a:pPr>
              <a:buFont typeface="Wingdings" pitchFamily="2" charset="2"/>
              <a:buChar char="Ø"/>
            </a:pPr>
            <a:r>
              <a:rPr lang="zh-TW" altLang="en-US" sz="2800" b="1" dirty="0">
                <a:latin typeface="+mn-ea"/>
              </a:rPr>
              <a:t>出借人、借券人委託證券商出借、借入、返還有價證券，應填具註有「出借」、「借券」或「還券」字樣之委託書</a:t>
            </a:r>
            <a:endParaRPr lang="en-US" altLang="zh-TW" sz="2800" b="1" dirty="0">
              <a:latin typeface="+mn-ea"/>
            </a:endParaRPr>
          </a:p>
          <a:p>
            <a:pPr>
              <a:buFont typeface="Wingdings" pitchFamily="2" charset="2"/>
              <a:buChar char="Ø"/>
            </a:pPr>
            <a:r>
              <a:rPr lang="zh-TW" altLang="en-US" sz="2800" b="1" dirty="0">
                <a:latin typeface="+mn-ea"/>
              </a:rPr>
              <a:t>借貸交易成交後證券商應依據證交所成交資料填發註有「出借」、「借券」或「還券」字樣之有價證券借貸報告書</a:t>
            </a:r>
            <a:endParaRPr lang="en-US" altLang="zh-TW" sz="2800" b="1" dirty="0">
              <a:latin typeface="+mn-ea"/>
            </a:endParaRPr>
          </a:p>
          <a:p>
            <a:pPr>
              <a:lnSpc>
                <a:spcPts val="3500"/>
              </a:lnSpc>
              <a:buFont typeface="Wingdings" pitchFamily="2" charset="2"/>
              <a:buChar char="Ø"/>
            </a:pPr>
            <a:r>
              <a:rPr lang="zh-TW" altLang="en-US" sz="2800" b="1" dirty="0"/>
              <a:t>借券交易委託申報數量</a:t>
            </a:r>
          </a:p>
          <a:p>
            <a:pPr indent="39688">
              <a:buClr>
                <a:srgbClr val="1594C6"/>
              </a:buClr>
              <a:buFont typeface="Wingdings" panose="05000000000000000000" pitchFamily="2" charset="2"/>
              <a:buChar char="u"/>
            </a:pPr>
            <a:r>
              <a:rPr lang="zh-TW" altLang="en-US" sz="2400" b="1" dirty="0">
                <a:latin typeface="+mn-ea"/>
              </a:rPr>
              <a:t>出借數量：</a:t>
            </a:r>
            <a:r>
              <a:rPr lang="zh-TW" altLang="en-US" sz="2400" b="1" dirty="0">
                <a:solidFill>
                  <a:srgbClr val="FF0000"/>
                </a:solidFill>
                <a:latin typeface="+mn-ea"/>
              </a:rPr>
              <a:t>至少</a:t>
            </a:r>
            <a:r>
              <a:rPr lang="en-US" altLang="zh-TW" sz="2400" b="1" dirty="0">
                <a:solidFill>
                  <a:srgbClr val="FF0000"/>
                </a:solidFill>
                <a:latin typeface="+mn-ea"/>
              </a:rPr>
              <a:t>1</a:t>
            </a:r>
            <a:r>
              <a:rPr lang="zh-TW" altLang="en-US" sz="2400" b="1" dirty="0">
                <a:solidFill>
                  <a:srgbClr val="FF0000"/>
                </a:solidFill>
                <a:latin typeface="+mn-ea"/>
              </a:rPr>
              <a:t>個</a:t>
            </a:r>
            <a:r>
              <a:rPr lang="zh-TW" altLang="en-US" sz="2400" b="1" dirty="0">
                <a:latin typeface="+mn-ea"/>
              </a:rPr>
              <a:t>交易單位</a:t>
            </a:r>
          </a:p>
          <a:p>
            <a:pPr indent="39688">
              <a:buClr>
                <a:srgbClr val="1594C6"/>
              </a:buClr>
              <a:buFont typeface="Wingdings" panose="05000000000000000000" pitchFamily="2" charset="2"/>
              <a:buChar char="u"/>
            </a:pPr>
            <a:r>
              <a:rPr lang="zh-TW" altLang="en-US" sz="2400" b="1" dirty="0">
                <a:latin typeface="+mn-ea"/>
              </a:rPr>
              <a:t>借券數量：至少</a:t>
            </a:r>
            <a:r>
              <a:rPr lang="en-US" altLang="zh-TW" sz="2400" b="1" dirty="0">
                <a:latin typeface="+mn-ea"/>
              </a:rPr>
              <a:t>1</a:t>
            </a:r>
            <a:r>
              <a:rPr lang="zh-TW" altLang="en-US" sz="2400" b="1" dirty="0">
                <a:latin typeface="+mn-ea"/>
              </a:rPr>
              <a:t>個交易單位</a:t>
            </a: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670901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定價</a:t>
            </a:r>
            <a:r>
              <a:rPr lang="en-US" altLang="zh-TW" sz="4000" b="1" dirty="0"/>
              <a:t>/</a:t>
            </a:r>
            <a:r>
              <a:rPr lang="zh-TW" altLang="en-US" sz="4000" b="1" dirty="0"/>
              <a:t>競價交易擔保品之抵繳比率</a:t>
            </a:r>
          </a:p>
        </p:txBody>
      </p:sp>
      <p:sp>
        <p:nvSpPr>
          <p:cNvPr id="6" name="Rectangle 1027"/>
          <p:cNvSpPr>
            <a:spLocks noGrp="1" noChangeArrowheads="1"/>
          </p:cNvSpPr>
          <p:nvPr>
            <p:ph type="body" idx="4294967295"/>
          </p:nvPr>
        </p:nvSpPr>
        <p:spPr>
          <a:xfrm>
            <a:off x="1976284" y="939580"/>
            <a:ext cx="8799871" cy="5829863"/>
          </a:xfrm>
        </p:spPr>
        <p:txBody>
          <a:bodyPr>
            <a:normAutofit/>
          </a:bodyPr>
          <a:lstStyle/>
          <a:p>
            <a:pPr>
              <a:buFont typeface="Wingdings" pitchFamily="2" charset="2"/>
              <a:buChar char="Ø"/>
            </a:pPr>
            <a:r>
              <a:rPr lang="zh-TW" altLang="en-US" sz="2800" b="1" dirty="0"/>
              <a:t>擔保品計價方式：</a:t>
            </a:r>
          </a:p>
          <a:p>
            <a:pPr indent="36513">
              <a:buClr>
                <a:srgbClr val="1594C6"/>
              </a:buClr>
              <a:buFont typeface="Wingdings" panose="05000000000000000000" pitchFamily="2" charset="2"/>
              <a:buChar char="u"/>
            </a:pPr>
            <a:r>
              <a:rPr lang="zh-TW" altLang="en-US" sz="2400" b="1" dirty="0">
                <a:solidFill>
                  <a:srgbClr val="0066A0"/>
                </a:solidFill>
                <a:latin typeface="+mn-ea"/>
              </a:rPr>
              <a:t>現金：</a:t>
            </a:r>
            <a:endParaRPr lang="en-US" altLang="zh-TW" sz="2400" b="1" dirty="0">
              <a:solidFill>
                <a:srgbClr val="0066A0"/>
              </a:solidFill>
              <a:latin typeface="+mn-ea"/>
            </a:endParaRPr>
          </a:p>
          <a:p>
            <a:pPr lvl="1">
              <a:buClr>
                <a:srgbClr val="1594C6"/>
              </a:buClr>
              <a:buFont typeface="Wingdings" panose="05000000000000000000" pitchFamily="2" charset="2"/>
              <a:buChar char="ü"/>
            </a:pPr>
            <a:r>
              <a:rPr lang="zh-TW" altLang="en-US" sz="2400" b="1" dirty="0">
                <a:latin typeface="+mn-ea"/>
              </a:rPr>
              <a:t>提交外幣為擔保品者，依本公司指定銀行前一營業日下午</a:t>
            </a:r>
            <a:endParaRPr lang="en-US" altLang="zh-TW" sz="2400" b="1" dirty="0">
              <a:latin typeface="+mn-ea"/>
            </a:endParaRPr>
          </a:p>
          <a:p>
            <a:pPr marL="457200" lvl="1" indent="0">
              <a:buClr>
                <a:srgbClr val="1594C6"/>
              </a:buClr>
              <a:buNone/>
            </a:pPr>
            <a:r>
              <a:rPr lang="zh-TW" altLang="en-US" sz="2400" b="1" dirty="0">
                <a:latin typeface="+mn-ea"/>
              </a:rPr>
              <a:t>    </a:t>
            </a:r>
            <a:r>
              <a:rPr lang="en-US" altLang="zh-TW" sz="2400" b="1" dirty="0">
                <a:solidFill>
                  <a:srgbClr val="FF0000"/>
                </a:solidFill>
                <a:latin typeface="+mn-ea"/>
              </a:rPr>
              <a:t>4</a:t>
            </a:r>
            <a:r>
              <a:rPr lang="zh-TW" altLang="en-US" sz="2400" b="1" dirty="0">
                <a:solidFill>
                  <a:srgbClr val="FF0000"/>
                </a:solidFill>
                <a:latin typeface="+mn-ea"/>
              </a:rPr>
              <a:t>：</a:t>
            </a:r>
            <a:r>
              <a:rPr lang="en-US" altLang="zh-TW" sz="2400" b="1" dirty="0">
                <a:solidFill>
                  <a:srgbClr val="FF0000"/>
                </a:solidFill>
                <a:latin typeface="+mn-ea"/>
              </a:rPr>
              <a:t>00</a:t>
            </a:r>
            <a:r>
              <a:rPr lang="zh-TW" altLang="en-US" sz="2400" b="1" dirty="0">
                <a:latin typeface="+mn-ea"/>
              </a:rPr>
              <a:t>之外幣匯率換算折合新臺幣價值；</a:t>
            </a:r>
          </a:p>
          <a:p>
            <a:pPr lvl="1">
              <a:buClr>
                <a:srgbClr val="1594C6"/>
              </a:buClr>
              <a:buFont typeface="Wingdings" panose="05000000000000000000" pitchFamily="2" charset="2"/>
              <a:buChar char="ü"/>
            </a:pPr>
            <a:r>
              <a:rPr lang="zh-TW" altLang="en-US" sz="2400" b="1" dirty="0">
                <a:latin typeface="+mn-ea"/>
              </a:rPr>
              <a:t>洗價時依當日下午</a:t>
            </a:r>
            <a:r>
              <a:rPr lang="en-US" altLang="zh-TW" sz="2400" b="1" dirty="0">
                <a:latin typeface="+mn-ea"/>
              </a:rPr>
              <a:t>3</a:t>
            </a:r>
            <a:r>
              <a:rPr lang="zh-TW" altLang="en-US" sz="2400" b="1" dirty="0">
                <a:latin typeface="+mn-ea"/>
              </a:rPr>
              <a:t>：</a:t>
            </a:r>
            <a:r>
              <a:rPr lang="en-US" altLang="zh-TW" sz="2400" b="1" dirty="0">
                <a:latin typeface="+mn-ea"/>
              </a:rPr>
              <a:t>30</a:t>
            </a:r>
            <a:r>
              <a:rPr lang="zh-TW" altLang="en-US" sz="2400" b="1" dirty="0">
                <a:latin typeface="+mn-ea"/>
              </a:rPr>
              <a:t>之外幣匯率換算新臺幣抵繳價值</a:t>
            </a:r>
          </a:p>
          <a:p>
            <a:pPr indent="36513">
              <a:buClr>
                <a:srgbClr val="1594C6"/>
              </a:buClr>
              <a:buFont typeface="Wingdings" panose="05000000000000000000" pitchFamily="2" charset="2"/>
              <a:buChar char="u"/>
            </a:pPr>
            <a:r>
              <a:rPr lang="zh-TW" altLang="en-US" sz="2400" b="1" dirty="0">
                <a:solidFill>
                  <a:srgbClr val="0066A0"/>
                </a:solidFill>
                <a:latin typeface="+mn-ea"/>
              </a:rPr>
              <a:t>得為融資融券交易之有價證券：</a:t>
            </a:r>
            <a:endParaRPr lang="en-US" altLang="zh-TW" sz="2400" b="1" dirty="0">
              <a:solidFill>
                <a:srgbClr val="0066A0"/>
              </a:solidFill>
              <a:latin typeface="+mn-ea"/>
            </a:endParaRPr>
          </a:p>
          <a:p>
            <a:pPr lvl="1">
              <a:buClr>
                <a:srgbClr val="1594C6"/>
              </a:buClr>
              <a:buFont typeface="Wingdings" panose="05000000000000000000" pitchFamily="2" charset="2"/>
              <a:buChar char="ü"/>
            </a:pPr>
            <a:r>
              <a:rPr lang="zh-TW" altLang="en-US" sz="2400" b="1" dirty="0">
                <a:latin typeface="+mn-ea"/>
              </a:rPr>
              <a:t>上市股票按收盤價</a:t>
            </a:r>
            <a:r>
              <a:rPr lang="zh-TW" altLang="en-US" sz="2400" b="1" dirty="0">
                <a:solidFill>
                  <a:srgbClr val="FF0000"/>
                </a:solidFill>
                <a:latin typeface="+mn-ea"/>
              </a:rPr>
              <a:t>七折</a:t>
            </a:r>
            <a:r>
              <a:rPr lang="zh-TW" altLang="en-US" sz="2400" b="1" dirty="0">
                <a:latin typeface="+mn-ea"/>
              </a:rPr>
              <a:t>計算</a:t>
            </a:r>
          </a:p>
          <a:p>
            <a:pPr lvl="1">
              <a:buClr>
                <a:srgbClr val="1594C6"/>
              </a:buClr>
              <a:buFont typeface="Wingdings" panose="05000000000000000000" pitchFamily="2" charset="2"/>
              <a:buChar char="ü"/>
            </a:pPr>
            <a:r>
              <a:rPr lang="zh-TW" altLang="en-US" sz="2400" b="1" dirty="0">
                <a:latin typeface="+mn-ea"/>
              </a:rPr>
              <a:t>上櫃股票按收盤價</a:t>
            </a:r>
            <a:r>
              <a:rPr lang="zh-TW" altLang="en-US" sz="2400" b="1" dirty="0">
                <a:solidFill>
                  <a:srgbClr val="FF0000"/>
                </a:solidFill>
                <a:latin typeface="+mn-ea"/>
              </a:rPr>
              <a:t>六折</a:t>
            </a:r>
            <a:r>
              <a:rPr lang="zh-TW" altLang="en-US" sz="2400" b="1" dirty="0">
                <a:latin typeface="+mn-ea"/>
              </a:rPr>
              <a:t>計算</a:t>
            </a:r>
            <a:endParaRPr lang="en-US" altLang="zh-TW" sz="2400" b="1" dirty="0">
              <a:solidFill>
                <a:srgbClr val="0066A0"/>
              </a:solidFill>
              <a:latin typeface="+mn-ea"/>
            </a:endParaRPr>
          </a:p>
          <a:p>
            <a:pPr indent="36513">
              <a:buClr>
                <a:srgbClr val="1594C6"/>
              </a:buClr>
              <a:buFont typeface="Wingdings" panose="05000000000000000000" pitchFamily="2" charset="2"/>
              <a:buChar char="u"/>
            </a:pPr>
            <a:r>
              <a:rPr lang="zh-TW" altLang="en-US" sz="2400" b="1" dirty="0">
                <a:solidFill>
                  <a:srgbClr val="0066A0"/>
                </a:solidFill>
                <a:latin typeface="+mn-ea"/>
              </a:rPr>
              <a:t>銀行保證：</a:t>
            </a:r>
            <a:r>
              <a:rPr lang="zh-TW" altLang="en-US" sz="2400" b="1" dirty="0">
                <a:latin typeface="+mn-ea"/>
              </a:rPr>
              <a:t>依設定之保證金額</a:t>
            </a:r>
          </a:p>
          <a:p>
            <a:pPr indent="36513">
              <a:buClr>
                <a:srgbClr val="1594C6"/>
              </a:buClr>
              <a:buFont typeface="Wingdings" panose="05000000000000000000" pitchFamily="2" charset="2"/>
              <a:buChar char="u"/>
            </a:pPr>
            <a:r>
              <a:rPr lang="zh-TW" altLang="en-US" sz="2400" b="1" dirty="0">
                <a:solidFill>
                  <a:srgbClr val="0066A0"/>
                </a:solidFill>
                <a:latin typeface="+mn-ea"/>
              </a:rPr>
              <a:t>中央登錄公債：</a:t>
            </a:r>
            <a:r>
              <a:rPr lang="zh-TW" altLang="en-US" sz="2400" b="1" dirty="0">
                <a:latin typeface="+mn-ea"/>
              </a:rPr>
              <a:t>按面額九折計算</a:t>
            </a:r>
          </a:p>
          <a:p>
            <a:pPr>
              <a:buClr>
                <a:srgbClr val="1594C6"/>
              </a:buClr>
              <a:buFont typeface="Wingdings" panose="05000000000000000000" pitchFamily="2" charset="2"/>
              <a:buChar char="u"/>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402639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定價</a:t>
            </a:r>
            <a:r>
              <a:rPr lang="en-US" altLang="zh-TW" sz="4000" b="1" dirty="0"/>
              <a:t>/</a:t>
            </a:r>
            <a:r>
              <a:rPr lang="zh-TW" altLang="en-US" sz="4000" b="1" dirty="0"/>
              <a:t>競價交易擔保品提交方式</a:t>
            </a:r>
          </a:p>
        </p:txBody>
      </p:sp>
      <p:sp>
        <p:nvSpPr>
          <p:cNvPr id="6" name="Rectangle 1027"/>
          <p:cNvSpPr>
            <a:spLocks noGrp="1" noChangeArrowheads="1"/>
          </p:cNvSpPr>
          <p:nvPr>
            <p:ph type="body" idx="4294967295"/>
          </p:nvPr>
        </p:nvSpPr>
        <p:spPr>
          <a:xfrm>
            <a:off x="1966451" y="998641"/>
            <a:ext cx="9129441" cy="5411992"/>
          </a:xfrm>
        </p:spPr>
        <p:txBody>
          <a:bodyPr>
            <a:normAutofit fontScale="92500" lnSpcReduction="20000"/>
          </a:bodyPr>
          <a:lstStyle/>
          <a:p>
            <a:pPr>
              <a:buFont typeface="Wingdings" pitchFamily="2" charset="2"/>
              <a:buChar char="Ø"/>
            </a:pPr>
            <a:r>
              <a:rPr lang="zh-TW" altLang="en-US" sz="2800" b="1" dirty="0">
                <a:solidFill>
                  <a:srgbClr val="0066A0"/>
                </a:solidFill>
                <a:latin typeface="+mn-ea"/>
              </a:rPr>
              <a:t>現金：</a:t>
            </a:r>
            <a:endParaRPr lang="en-US" altLang="zh-TW" sz="2800" b="1" dirty="0">
              <a:solidFill>
                <a:srgbClr val="0066A0"/>
              </a:solidFill>
              <a:latin typeface="+mn-ea"/>
            </a:endParaRPr>
          </a:p>
          <a:p>
            <a:pPr marL="0" indent="0">
              <a:buNone/>
            </a:pPr>
            <a:r>
              <a:rPr lang="zh-TW" altLang="en-US" sz="2800" b="1" dirty="0">
                <a:solidFill>
                  <a:srgbClr val="0066A0"/>
                </a:solidFill>
                <a:latin typeface="+mn-ea"/>
              </a:rPr>
              <a:t>   </a:t>
            </a:r>
            <a:r>
              <a:rPr lang="zh-TW" altLang="en-US" sz="2400" b="1" dirty="0">
                <a:latin typeface="+mn-ea"/>
              </a:rPr>
              <a:t>由借券人劃撥存入證交所指定銀行擔保金帳戶（</a:t>
            </a:r>
            <a:r>
              <a:rPr lang="en-US" altLang="zh-TW" sz="2400" b="1" dirty="0">
                <a:solidFill>
                  <a:srgbClr val="FF0000"/>
                </a:solidFill>
                <a:latin typeface="+mn-ea"/>
              </a:rPr>
              <a:t>0291</a:t>
            </a:r>
            <a:r>
              <a:rPr lang="en-US" altLang="zh-TW" sz="2400" b="1" dirty="0">
                <a:latin typeface="+mn-ea"/>
              </a:rPr>
              <a:t>xxxxxxx</a:t>
            </a:r>
            <a:r>
              <a:rPr lang="zh-TW" altLang="en-US" sz="2400" b="1" dirty="0">
                <a:latin typeface="+mn-ea"/>
              </a:rPr>
              <a:t>）</a:t>
            </a:r>
          </a:p>
          <a:p>
            <a:pPr>
              <a:buFont typeface="Wingdings" pitchFamily="2" charset="2"/>
              <a:buChar char="Ø"/>
            </a:pPr>
            <a:r>
              <a:rPr lang="zh-TW" altLang="en-US" sz="2800" b="1" dirty="0">
                <a:solidFill>
                  <a:srgbClr val="0066A0"/>
                </a:solidFill>
                <a:latin typeface="+mn-ea"/>
              </a:rPr>
              <a:t>有價證券：</a:t>
            </a:r>
            <a:endParaRPr lang="en-US" altLang="zh-TW" sz="2800" b="1" dirty="0">
              <a:solidFill>
                <a:srgbClr val="0066A0"/>
              </a:solidFill>
              <a:latin typeface="+mn-ea"/>
            </a:endParaRPr>
          </a:p>
          <a:p>
            <a:pPr marL="265113" indent="-265113">
              <a:buNone/>
            </a:pPr>
            <a:r>
              <a:rPr lang="zh-TW" altLang="en-US" sz="2800" b="1" dirty="0">
                <a:solidFill>
                  <a:srgbClr val="0066A0"/>
                </a:solidFill>
                <a:latin typeface="+mn-ea"/>
              </a:rPr>
              <a:t>   </a:t>
            </a:r>
            <a:r>
              <a:rPr lang="zh-TW" altLang="en-US" sz="2400" b="1" dirty="0">
                <a:latin typeface="+mn-ea"/>
              </a:rPr>
              <a:t>證券商依借券人委託輸入借券申報後，由證交所 通知證券集中保管事業將證券擔保品撥入證交所擔保品帳戶</a:t>
            </a:r>
          </a:p>
          <a:p>
            <a:pPr>
              <a:buFont typeface="Wingdings" pitchFamily="2" charset="2"/>
              <a:buChar char="Ø"/>
            </a:pPr>
            <a:r>
              <a:rPr lang="zh-TW" altLang="en-US" sz="2800" b="1" dirty="0">
                <a:solidFill>
                  <a:srgbClr val="0066A0"/>
                </a:solidFill>
                <a:latin typeface="+mn-ea"/>
              </a:rPr>
              <a:t>銀行保證：</a:t>
            </a:r>
            <a:endParaRPr lang="en-US" altLang="zh-TW" sz="2800" b="1" dirty="0">
              <a:solidFill>
                <a:srgbClr val="0066A0"/>
              </a:solidFill>
              <a:latin typeface="+mn-ea"/>
            </a:endParaRPr>
          </a:p>
          <a:p>
            <a:pPr marL="0" indent="0">
              <a:buNone/>
            </a:pPr>
            <a:r>
              <a:rPr lang="zh-TW" altLang="en-US" sz="2800" b="1" dirty="0">
                <a:solidFill>
                  <a:srgbClr val="0066A0"/>
                </a:solidFill>
                <a:latin typeface="+mn-ea"/>
              </a:rPr>
              <a:t>   </a:t>
            </a:r>
            <a:r>
              <a:rPr lang="zh-TW" altLang="en-US" sz="2400" b="1" dirty="0">
                <a:latin typeface="+mn-ea"/>
              </a:rPr>
              <a:t>借券人向銀行辦妥保證手續後，</a:t>
            </a:r>
            <a:r>
              <a:rPr lang="zh-TW" altLang="en-US" sz="2400" b="1" u="sng" dirty="0">
                <a:latin typeface="+mn-ea"/>
              </a:rPr>
              <a:t>將保證書正本交付證交所</a:t>
            </a:r>
            <a:r>
              <a:rPr lang="zh-TW" altLang="en-US" sz="2400" b="1" dirty="0">
                <a:latin typeface="+mn-ea"/>
              </a:rPr>
              <a:t>；</a:t>
            </a:r>
            <a:endParaRPr lang="en-US" altLang="zh-TW" sz="2400" b="1" dirty="0">
              <a:solidFill>
                <a:srgbClr val="FF0000"/>
              </a:solidFill>
              <a:latin typeface="+mn-ea"/>
            </a:endParaRPr>
          </a:p>
          <a:p>
            <a:pPr marL="0" indent="0">
              <a:buNone/>
            </a:pPr>
            <a:r>
              <a:rPr lang="zh-TW" altLang="en-US" sz="2400" b="1" dirty="0">
                <a:solidFill>
                  <a:srgbClr val="FF0000"/>
                </a:solidFill>
                <a:latin typeface="+mn-ea"/>
              </a:rPr>
              <a:t>   </a:t>
            </a:r>
            <a:r>
              <a:rPr lang="zh-TW" altLang="en-US" sz="2400" b="1" u="sng" dirty="0">
                <a:solidFill>
                  <a:srgbClr val="FF0000"/>
                </a:solidFill>
                <a:latin typeface="+mn-ea"/>
              </a:rPr>
              <a:t>或由銀行開立電子保證書透過金融區塊鏈傳送證交所 </a:t>
            </a:r>
            <a:r>
              <a:rPr lang="en-US" altLang="zh-TW" sz="2400" b="1" u="sng" dirty="0">
                <a:solidFill>
                  <a:srgbClr val="FF0000"/>
                </a:solidFill>
                <a:latin typeface="+mn-ea"/>
              </a:rPr>
              <a:t>(</a:t>
            </a:r>
            <a:r>
              <a:rPr lang="zh-TW" altLang="en-US" sz="2400" b="1" u="sng" dirty="0">
                <a:solidFill>
                  <a:srgbClr val="FF0000"/>
                </a:solidFill>
                <a:latin typeface="+mn-ea"/>
              </a:rPr>
              <a:t>自</a:t>
            </a:r>
            <a:r>
              <a:rPr lang="en-US" altLang="zh-TW" sz="2400" b="1" u="sng" dirty="0">
                <a:solidFill>
                  <a:srgbClr val="FF0000"/>
                </a:solidFill>
                <a:latin typeface="+mn-ea"/>
              </a:rPr>
              <a:t>113</a:t>
            </a:r>
            <a:r>
              <a:rPr lang="zh-TW" altLang="en-US" sz="2400" b="1" u="sng" dirty="0">
                <a:solidFill>
                  <a:srgbClr val="FF0000"/>
                </a:solidFill>
                <a:latin typeface="+mn-ea"/>
              </a:rPr>
              <a:t>年</a:t>
            </a:r>
            <a:r>
              <a:rPr lang="en-US" altLang="zh-TW" sz="2400" b="1" u="sng" dirty="0">
                <a:solidFill>
                  <a:srgbClr val="FF0000"/>
                </a:solidFill>
                <a:latin typeface="+mn-ea"/>
              </a:rPr>
              <a:t>12</a:t>
            </a:r>
            <a:r>
              <a:rPr lang="zh-TW" altLang="en-US" sz="2400" b="1" u="sng" dirty="0">
                <a:solidFill>
                  <a:srgbClr val="FF0000"/>
                </a:solidFill>
                <a:latin typeface="+mn-ea"/>
              </a:rPr>
              <a:t>月</a:t>
            </a:r>
            <a:r>
              <a:rPr lang="en-US" altLang="zh-TW" sz="2400" b="1" u="sng" dirty="0">
                <a:solidFill>
                  <a:srgbClr val="FF0000"/>
                </a:solidFill>
                <a:latin typeface="+mn-ea"/>
              </a:rPr>
              <a:t>30</a:t>
            </a:r>
          </a:p>
          <a:p>
            <a:pPr marL="0" indent="0">
              <a:buNone/>
            </a:pPr>
            <a:r>
              <a:rPr lang="zh-TW" altLang="en-US" sz="2400" b="1" u="sng" dirty="0">
                <a:solidFill>
                  <a:srgbClr val="FF0000"/>
                </a:solidFill>
                <a:latin typeface="+mn-ea"/>
              </a:rPr>
              <a:t>   日起實施</a:t>
            </a:r>
            <a:r>
              <a:rPr lang="en-US" altLang="zh-TW" sz="2400" b="1" u="sng" dirty="0">
                <a:solidFill>
                  <a:srgbClr val="FF0000"/>
                </a:solidFill>
                <a:latin typeface="+mn-ea"/>
              </a:rPr>
              <a:t>)</a:t>
            </a:r>
            <a:endParaRPr lang="zh-TW" altLang="en-US" sz="2400" b="1" u="sng" dirty="0">
              <a:solidFill>
                <a:srgbClr val="FF0000"/>
              </a:solidFill>
              <a:latin typeface="+mn-ea"/>
            </a:endParaRPr>
          </a:p>
          <a:p>
            <a:pPr>
              <a:buFont typeface="Wingdings" pitchFamily="2" charset="2"/>
              <a:buChar char="Ø"/>
            </a:pPr>
            <a:r>
              <a:rPr lang="zh-TW" altLang="en-US" sz="2800" b="1" dirty="0">
                <a:solidFill>
                  <a:srgbClr val="0066A0"/>
                </a:solidFill>
                <a:latin typeface="+mn-ea"/>
              </a:rPr>
              <a:t>中央登錄公債：</a:t>
            </a:r>
            <a:endParaRPr lang="en-US" altLang="zh-TW" sz="2800" b="1" dirty="0">
              <a:solidFill>
                <a:srgbClr val="0066A0"/>
              </a:solidFill>
              <a:latin typeface="+mn-ea"/>
            </a:endParaRPr>
          </a:p>
          <a:p>
            <a:pPr marL="0" indent="0">
              <a:buNone/>
            </a:pPr>
            <a:r>
              <a:rPr lang="zh-TW" altLang="en-US" sz="2800" b="1" dirty="0">
                <a:solidFill>
                  <a:srgbClr val="0066A0"/>
                </a:solidFill>
                <a:latin typeface="+mn-ea"/>
              </a:rPr>
              <a:t>   </a:t>
            </a:r>
            <a:r>
              <a:rPr lang="zh-TW" altLang="en-US" sz="2400" b="1" dirty="0">
                <a:latin typeface="+mn-ea"/>
              </a:rPr>
              <a:t>由借券人設定質權登記予證交所</a:t>
            </a: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402439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37</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洗價、追繳通知與處置</a:t>
            </a:r>
          </a:p>
        </p:txBody>
      </p:sp>
      <p:sp>
        <p:nvSpPr>
          <p:cNvPr id="6" name="Rectangle 1027"/>
          <p:cNvSpPr>
            <a:spLocks noGrp="1" noChangeArrowheads="1"/>
          </p:cNvSpPr>
          <p:nvPr>
            <p:ph type="body" idx="4294967295"/>
          </p:nvPr>
        </p:nvSpPr>
        <p:spPr>
          <a:xfrm>
            <a:off x="1995947" y="1297857"/>
            <a:ext cx="9094839" cy="5133307"/>
          </a:xfrm>
        </p:spPr>
        <p:txBody>
          <a:bodyPr>
            <a:normAutofit/>
          </a:bodyPr>
          <a:lstStyle/>
          <a:p>
            <a:pPr>
              <a:buFont typeface="Wingdings" pitchFamily="2" charset="2"/>
              <a:buChar char="Ø"/>
            </a:pPr>
            <a:r>
              <a:rPr lang="zh-TW" altLang="en-US" sz="3200" b="1" dirty="0">
                <a:latin typeface="+mn-ea"/>
              </a:rPr>
              <a:t>按借券部位與證券擔保品之收盤價逐日逐筆洗價</a:t>
            </a:r>
          </a:p>
          <a:p>
            <a:pPr>
              <a:buFont typeface="Wingdings" pitchFamily="2" charset="2"/>
              <a:buChar char="Ø"/>
            </a:pPr>
            <a:r>
              <a:rPr lang="zh-TW" altLang="en-US" sz="3200" b="1" dirty="0">
                <a:latin typeface="+mn-ea"/>
              </a:rPr>
              <a:t>擔保品經逐筆洗價後，若其比率</a:t>
            </a:r>
            <a:r>
              <a:rPr lang="zh-TW" altLang="en-US" sz="3200" b="1" dirty="0">
                <a:solidFill>
                  <a:srgbClr val="FF0000"/>
                </a:solidFill>
                <a:latin typeface="+mn-ea"/>
              </a:rPr>
              <a:t>低於</a:t>
            </a:r>
            <a:r>
              <a:rPr lang="en-US" altLang="zh-TW" sz="3200" b="1" dirty="0">
                <a:solidFill>
                  <a:srgbClr val="FF0000"/>
                </a:solidFill>
                <a:latin typeface="+mn-ea"/>
              </a:rPr>
              <a:t>120%</a:t>
            </a:r>
            <a:r>
              <a:rPr lang="zh-TW" altLang="en-US" sz="3200" b="1" dirty="0">
                <a:latin typeface="+mn-ea"/>
              </a:rPr>
              <a:t>時，則追繳該筆至</a:t>
            </a:r>
            <a:r>
              <a:rPr lang="en-US" altLang="zh-TW" sz="3200" b="1" dirty="0">
                <a:solidFill>
                  <a:srgbClr val="FF0000"/>
                </a:solidFill>
                <a:latin typeface="+mn-ea"/>
              </a:rPr>
              <a:t>140%</a:t>
            </a:r>
          </a:p>
          <a:p>
            <a:pPr>
              <a:buFont typeface="Wingdings" pitchFamily="2" charset="2"/>
              <a:buChar char="Ø"/>
            </a:pPr>
            <a:r>
              <a:rPr lang="zh-TW" altLang="en-US" sz="3200" b="1" dirty="0">
                <a:latin typeface="+mn-ea"/>
              </a:rPr>
              <a:t>洗價當日</a:t>
            </a:r>
            <a:r>
              <a:rPr lang="en-US" altLang="zh-TW" sz="3200" b="1" dirty="0">
                <a:latin typeface="+mn-ea"/>
              </a:rPr>
              <a:t>(T</a:t>
            </a:r>
            <a:r>
              <a:rPr lang="zh-TW" altLang="en-US" sz="3200" b="1" dirty="0">
                <a:latin typeface="+mn-ea"/>
              </a:rPr>
              <a:t>日</a:t>
            </a:r>
            <a:r>
              <a:rPr lang="en-US" altLang="zh-TW" sz="3200" b="1" dirty="0">
                <a:latin typeface="+mn-ea"/>
              </a:rPr>
              <a:t>)</a:t>
            </a:r>
            <a:r>
              <a:rPr lang="zh-TW" altLang="en-US" sz="3200" b="1" dirty="0">
                <a:latin typeface="+mn-ea"/>
              </a:rPr>
              <a:t>產製追繳報表，由代理券商轉知借券人，借券人應於</a:t>
            </a:r>
            <a:r>
              <a:rPr lang="en-US" altLang="zh-TW" sz="3200" b="1" dirty="0">
                <a:latin typeface="+mn-ea"/>
              </a:rPr>
              <a:t>T+1</a:t>
            </a:r>
            <a:r>
              <a:rPr lang="zh-TW" altLang="en-US" sz="3200" b="1" dirty="0">
                <a:latin typeface="+mn-ea"/>
              </a:rPr>
              <a:t>日補足擔保品</a:t>
            </a:r>
          </a:p>
          <a:p>
            <a:pPr>
              <a:buFont typeface="Wingdings" pitchFamily="2" charset="2"/>
              <a:buChar char="Ø"/>
            </a:pPr>
            <a:r>
              <a:rPr lang="zh-TW" altLang="en-US" sz="3200" b="1" dirty="0">
                <a:latin typeface="+mn-ea"/>
              </a:rPr>
              <a:t>未於</a:t>
            </a:r>
            <a:r>
              <a:rPr lang="en-US" altLang="zh-TW" sz="3200" b="1" dirty="0">
                <a:latin typeface="+mn-ea"/>
              </a:rPr>
              <a:t>T+1</a:t>
            </a:r>
            <a:r>
              <a:rPr lang="zh-TW" altLang="en-US" sz="3200" b="1" dirty="0">
                <a:latin typeface="+mn-ea"/>
              </a:rPr>
              <a:t>日補足者，證交所即於</a:t>
            </a:r>
            <a:r>
              <a:rPr lang="en-US" altLang="zh-TW" sz="3200" b="1" dirty="0">
                <a:solidFill>
                  <a:srgbClr val="0066A0"/>
                </a:solidFill>
                <a:latin typeface="+mn-ea"/>
              </a:rPr>
              <a:t>T+2</a:t>
            </a:r>
            <a:r>
              <a:rPr lang="zh-TW" altLang="en-US" sz="3200" b="1" dirty="0">
                <a:solidFill>
                  <a:srgbClr val="0066A0"/>
                </a:solidFill>
                <a:latin typeface="+mn-ea"/>
              </a:rPr>
              <a:t>日</a:t>
            </a:r>
            <a:r>
              <a:rPr lang="zh-TW" altLang="en-US" sz="3200" b="1" dirty="0">
                <a:latin typeface="+mn-ea"/>
              </a:rPr>
              <a:t>處分擔保品並代為了結該筆借券部位</a:t>
            </a: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19380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38</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擔保維持率之計算</a:t>
            </a:r>
          </a:p>
        </p:txBody>
      </p:sp>
      <p:sp>
        <p:nvSpPr>
          <p:cNvPr id="6" name="Rectangle 1027"/>
          <p:cNvSpPr>
            <a:spLocks noGrp="1" noChangeArrowheads="1"/>
          </p:cNvSpPr>
          <p:nvPr>
            <p:ph type="body" idx="4294967295"/>
          </p:nvPr>
        </p:nvSpPr>
        <p:spPr>
          <a:xfrm>
            <a:off x="908100" y="1028138"/>
            <a:ext cx="10808495" cy="5411992"/>
          </a:xfrm>
        </p:spPr>
        <p:txBody>
          <a:bodyPr>
            <a:normAutofit/>
          </a:bodyPr>
          <a:lstStyle/>
          <a:p>
            <a:pPr>
              <a:lnSpc>
                <a:spcPts val="3500"/>
              </a:lnSpc>
              <a:buFont typeface="Wingdings" pitchFamily="2" charset="2"/>
              <a:buChar char="Ø"/>
            </a:pPr>
            <a:r>
              <a:rPr lang="zh-TW" altLang="en-US" sz="2800" b="1" dirty="0">
                <a:latin typeface="+mn-ea"/>
              </a:rPr>
              <a:t>擔保維持率算式</a:t>
            </a:r>
          </a:p>
          <a:p>
            <a:pPr marL="0" indent="0">
              <a:lnSpc>
                <a:spcPts val="3500"/>
              </a:lnSpc>
              <a:buNone/>
            </a:pPr>
            <a:r>
              <a:rPr lang="en-US" altLang="zh-TW" sz="2800" b="1" dirty="0">
                <a:latin typeface="+mn-ea"/>
              </a:rPr>
              <a:t>〔〈</a:t>
            </a:r>
            <a:r>
              <a:rPr lang="zh-TW" altLang="en-US" sz="2800" b="1" dirty="0">
                <a:latin typeface="+mn-ea"/>
              </a:rPr>
              <a:t>擔保品抵繳總值</a:t>
            </a:r>
            <a:r>
              <a:rPr lang="en-US" altLang="zh-TW" sz="2800" b="1" dirty="0">
                <a:latin typeface="+mn-ea"/>
              </a:rPr>
              <a:t>-</a:t>
            </a:r>
            <a:r>
              <a:rPr lang="zh-TW" altLang="en-US" sz="2800" b="1" dirty="0">
                <a:latin typeface="+mn-ea"/>
              </a:rPr>
              <a:t>應付借券相關費用</a:t>
            </a:r>
            <a:r>
              <a:rPr lang="en-US" altLang="zh-TW" sz="2800" b="1" dirty="0">
                <a:latin typeface="+mn-ea"/>
              </a:rPr>
              <a:t>〉/ </a:t>
            </a:r>
            <a:r>
              <a:rPr lang="zh-TW" altLang="en-US" sz="2800" b="1" dirty="0">
                <a:latin typeface="+mn-ea"/>
              </a:rPr>
              <a:t>擔保範圍總值</a:t>
            </a:r>
            <a:r>
              <a:rPr lang="en-US" altLang="zh-TW" sz="2800" b="1" dirty="0">
                <a:latin typeface="+mn-ea"/>
              </a:rPr>
              <a:t>〕X 100%</a:t>
            </a:r>
          </a:p>
          <a:p>
            <a:pPr lvl="1">
              <a:buClr>
                <a:srgbClr val="1594C6"/>
              </a:buClr>
              <a:buFont typeface="Wingdings" panose="05000000000000000000" pitchFamily="2" charset="2"/>
              <a:buChar char="u"/>
            </a:pPr>
            <a:r>
              <a:rPr lang="zh-TW" altLang="en-US" sz="2800" b="1" dirty="0">
                <a:latin typeface="+mn-ea"/>
              </a:rPr>
              <a:t>擔保品抵繳總值：</a:t>
            </a:r>
          </a:p>
          <a:p>
            <a:pPr marL="457200" lvl="1" indent="0">
              <a:buClr>
                <a:srgbClr val="1594C6"/>
              </a:buClr>
              <a:buNone/>
            </a:pPr>
            <a:r>
              <a:rPr lang="zh-TW" altLang="en-US" sz="2000" b="1" dirty="0">
                <a:latin typeface="+mn-ea"/>
              </a:rPr>
              <a:t>    </a:t>
            </a:r>
            <a:r>
              <a:rPr lang="en-US" altLang="zh-TW" sz="2000" b="1" dirty="0">
                <a:latin typeface="+mn-ea"/>
              </a:rPr>
              <a:t>=</a:t>
            </a:r>
            <a:r>
              <a:rPr lang="zh-TW" altLang="en-US" sz="2000" b="1" dirty="0">
                <a:latin typeface="+mn-ea"/>
              </a:rPr>
              <a:t>有價證券擔保品當日收盤價格 </a:t>
            </a:r>
            <a:r>
              <a:rPr lang="en-US" altLang="zh-TW" sz="2000" b="1" dirty="0">
                <a:latin typeface="+mn-ea"/>
              </a:rPr>
              <a:t>X </a:t>
            </a:r>
            <a:r>
              <a:rPr lang="zh-TW" altLang="en-US" sz="2000" b="1" dirty="0">
                <a:latin typeface="+mn-ea"/>
              </a:rPr>
              <a:t>股數 </a:t>
            </a:r>
            <a:r>
              <a:rPr lang="en-US" altLang="zh-TW" sz="2000" b="1" dirty="0">
                <a:latin typeface="+mn-ea"/>
              </a:rPr>
              <a:t>X</a:t>
            </a:r>
            <a:r>
              <a:rPr lang="zh-TW" altLang="en-US" sz="2000" b="1" dirty="0">
                <a:latin typeface="+mn-ea"/>
              </a:rPr>
              <a:t>折價比率 </a:t>
            </a:r>
            <a:r>
              <a:rPr lang="en-US" altLang="zh-TW" sz="2000" b="1" dirty="0">
                <a:latin typeface="+mn-ea"/>
              </a:rPr>
              <a:t>+ </a:t>
            </a:r>
            <a:r>
              <a:rPr lang="zh-TW" altLang="en-US" sz="2000" b="1" dirty="0">
                <a:latin typeface="+mn-ea"/>
              </a:rPr>
              <a:t>中央登錄公債折價總值 </a:t>
            </a:r>
            <a:endParaRPr lang="en-US" altLang="zh-TW" sz="2000" b="1" dirty="0">
              <a:latin typeface="+mn-ea"/>
            </a:endParaRPr>
          </a:p>
          <a:p>
            <a:pPr marL="457200" lvl="1" indent="0">
              <a:buClr>
                <a:srgbClr val="1594C6"/>
              </a:buClr>
              <a:buNone/>
            </a:pPr>
            <a:r>
              <a:rPr lang="en-US" altLang="zh-TW" sz="2000" b="1" dirty="0">
                <a:latin typeface="+mn-ea"/>
              </a:rPr>
              <a:t>      + </a:t>
            </a:r>
            <a:r>
              <a:rPr lang="zh-TW" altLang="en-US" sz="2000" b="1" dirty="0">
                <a:latin typeface="+mn-ea"/>
              </a:rPr>
              <a:t>現金擔保品總值 </a:t>
            </a:r>
            <a:r>
              <a:rPr lang="en-US" altLang="zh-TW" sz="2000" b="1" dirty="0">
                <a:latin typeface="+mn-ea"/>
              </a:rPr>
              <a:t>+ </a:t>
            </a:r>
            <a:r>
              <a:rPr lang="zh-TW" altLang="en-US" sz="2000" b="1" dirty="0">
                <a:latin typeface="+mn-ea"/>
              </a:rPr>
              <a:t>銀行保證總值</a:t>
            </a:r>
          </a:p>
          <a:p>
            <a:pPr lvl="1">
              <a:buClr>
                <a:srgbClr val="1594C6"/>
              </a:buClr>
              <a:buFont typeface="Wingdings" panose="05000000000000000000" pitchFamily="2" charset="2"/>
              <a:buChar char="u"/>
            </a:pPr>
            <a:r>
              <a:rPr lang="zh-TW" altLang="en-US" sz="2800" b="1" dirty="0">
                <a:latin typeface="+mn-ea"/>
              </a:rPr>
              <a:t>擔保範圍總值</a:t>
            </a:r>
          </a:p>
          <a:p>
            <a:pPr marL="457200" lvl="1" indent="0">
              <a:buClr>
                <a:srgbClr val="1594C6"/>
              </a:buClr>
              <a:buNone/>
            </a:pPr>
            <a:r>
              <a:rPr lang="en-US" altLang="zh-TW" sz="2000" b="1" dirty="0">
                <a:latin typeface="+mn-ea"/>
              </a:rPr>
              <a:t>    =</a:t>
            </a:r>
            <a:r>
              <a:rPr lang="zh-TW" altLang="en-US" sz="2000" b="1" dirty="0">
                <a:latin typeface="+mn-ea"/>
              </a:rPr>
              <a:t>所借有價證券當日收盤價格 </a:t>
            </a:r>
            <a:r>
              <a:rPr lang="en-US" altLang="zh-TW" sz="2000" b="1" dirty="0">
                <a:latin typeface="+mn-ea"/>
              </a:rPr>
              <a:t>X </a:t>
            </a:r>
            <a:r>
              <a:rPr lang="zh-TW" altLang="en-US" sz="2000" b="1" dirty="0">
                <a:latin typeface="+mn-ea"/>
              </a:rPr>
              <a:t>股數 </a:t>
            </a:r>
            <a:r>
              <a:rPr lang="en-US" altLang="zh-TW" sz="2000" b="1" dirty="0">
                <a:latin typeface="+mn-ea"/>
              </a:rPr>
              <a:t>(</a:t>
            </a:r>
            <a:r>
              <a:rPr lang="zh-TW" altLang="en-US" sz="2000" b="1" dirty="0">
                <a:latin typeface="+mn-ea"/>
              </a:rPr>
              <a:t>有價證券未返還數量 </a:t>
            </a:r>
            <a:r>
              <a:rPr lang="en-US" altLang="zh-TW" sz="2000" b="1" dirty="0">
                <a:latin typeface="+mn-ea"/>
              </a:rPr>
              <a:t>+ </a:t>
            </a:r>
            <a:r>
              <a:rPr lang="zh-TW" altLang="en-US" sz="2000" b="1" dirty="0">
                <a:latin typeface="+mn-ea"/>
              </a:rPr>
              <a:t>應返還股票股利數量</a:t>
            </a:r>
            <a:r>
              <a:rPr lang="en-US" altLang="zh-TW" sz="2000" b="1" dirty="0">
                <a:latin typeface="+mn-ea"/>
              </a:rPr>
              <a:t>) </a:t>
            </a:r>
          </a:p>
          <a:p>
            <a:pPr marL="457200" lvl="1" indent="0">
              <a:buClr>
                <a:srgbClr val="1594C6"/>
              </a:buClr>
              <a:buNone/>
            </a:pPr>
            <a:r>
              <a:rPr lang="en-US" altLang="zh-TW" sz="2000" b="1" dirty="0">
                <a:latin typeface="+mn-ea"/>
              </a:rPr>
              <a:t>     + </a:t>
            </a:r>
            <a:r>
              <a:rPr lang="zh-TW" altLang="en-US" sz="2000" b="1" dirty="0">
                <a:latin typeface="+mn-ea"/>
              </a:rPr>
              <a:t>應返還現金股利金額</a:t>
            </a:r>
          </a:p>
          <a:p>
            <a:pPr marL="457200" lvl="1" indent="0">
              <a:buClr>
                <a:srgbClr val="1594C6"/>
              </a:buClr>
              <a:buNone/>
            </a:pPr>
            <a:endParaRPr lang="zh-TW" altLang="en-US" sz="2800" b="1" dirty="0">
              <a:latin typeface="+mn-ea"/>
            </a:endParaRPr>
          </a:p>
          <a:p>
            <a:pPr lvl="1">
              <a:buClr>
                <a:srgbClr val="1594C6"/>
              </a:buClr>
              <a:buFont typeface="Wingdings" panose="05000000000000000000" pitchFamily="2" charset="2"/>
              <a:buChar char="u"/>
            </a:pPr>
            <a:r>
              <a:rPr lang="zh-TW" altLang="en-US" sz="2800" b="1" dirty="0">
                <a:latin typeface="+mn-ea"/>
              </a:rPr>
              <a:t>有價證券擔保品市值應按</a:t>
            </a:r>
            <a:r>
              <a:rPr lang="zh-TW" altLang="en-US" sz="2800" b="1" dirty="0">
                <a:solidFill>
                  <a:srgbClr val="0066A0"/>
                </a:solidFill>
                <a:latin typeface="+mn-ea"/>
              </a:rPr>
              <a:t>每日收盤價</a:t>
            </a:r>
            <a:r>
              <a:rPr lang="zh-TW" altLang="en-US" sz="2800" b="1" dirty="0">
                <a:latin typeface="+mn-ea"/>
              </a:rPr>
              <a:t>計算</a:t>
            </a: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44249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39</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擔保品更換與超額部分領回</a:t>
            </a:r>
          </a:p>
        </p:txBody>
      </p:sp>
      <p:sp>
        <p:nvSpPr>
          <p:cNvPr id="6" name="Rectangle 1027"/>
          <p:cNvSpPr>
            <a:spLocks noGrp="1" noChangeArrowheads="1"/>
          </p:cNvSpPr>
          <p:nvPr>
            <p:ph type="body" idx="4294967295"/>
          </p:nvPr>
        </p:nvSpPr>
        <p:spPr>
          <a:xfrm>
            <a:off x="1976284" y="1357451"/>
            <a:ext cx="9026013" cy="5411992"/>
          </a:xfrm>
        </p:spPr>
        <p:txBody>
          <a:bodyPr>
            <a:normAutofit/>
          </a:bodyPr>
          <a:lstStyle/>
          <a:p>
            <a:pPr>
              <a:lnSpc>
                <a:spcPts val="3500"/>
              </a:lnSpc>
              <a:buFont typeface="Wingdings" pitchFamily="2" charset="2"/>
              <a:buChar char="Ø"/>
            </a:pPr>
            <a:r>
              <a:rPr lang="zh-TW" altLang="en-US" sz="2800" b="1" dirty="0">
                <a:latin typeface="+mn-ea"/>
              </a:rPr>
              <a:t>定價</a:t>
            </a:r>
            <a:r>
              <a:rPr lang="en-US" altLang="zh-TW" sz="2800" b="1" dirty="0">
                <a:latin typeface="+mn-ea"/>
              </a:rPr>
              <a:t>/</a:t>
            </a:r>
            <a:r>
              <a:rPr lang="zh-TW" altLang="en-US" sz="2800" b="1" dirty="0">
                <a:latin typeface="+mn-ea"/>
              </a:rPr>
              <a:t>競價交易更換擔保品程序</a:t>
            </a:r>
          </a:p>
          <a:p>
            <a:pPr lvl="1">
              <a:buClr>
                <a:srgbClr val="1594C6"/>
              </a:buClr>
              <a:buFont typeface="Wingdings" panose="05000000000000000000" pitchFamily="2" charset="2"/>
              <a:buChar char="u"/>
            </a:pPr>
            <a:r>
              <a:rPr lang="zh-TW" altLang="en-US" sz="2400" b="1" dirty="0">
                <a:latin typeface="+mn-ea"/>
              </a:rPr>
              <a:t>借券人應透過證券商向證交所先行提交額外的擔保品，再申報領回等值內之擔保品</a:t>
            </a:r>
          </a:p>
          <a:p>
            <a:pPr lvl="1">
              <a:buClr>
                <a:srgbClr val="1594C6"/>
              </a:buClr>
              <a:buFont typeface="Wingdings" panose="05000000000000000000" pitchFamily="2" charset="2"/>
              <a:buChar char="u"/>
            </a:pPr>
            <a:r>
              <a:rPr lang="zh-TW" altLang="en-US" sz="2400" b="1" dirty="0">
                <a:latin typeface="+mn-ea"/>
              </a:rPr>
              <a:t>借券人提供之擔保品有瑕疵或不適格時，證交所將通知借券人於次一營業日更換之</a:t>
            </a:r>
            <a:endParaRPr lang="en-US" altLang="zh-TW" sz="2400" b="1" dirty="0">
              <a:latin typeface="+mn-ea"/>
            </a:endParaRPr>
          </a:p>
          <a:p>
            <a:pPr marL="457200" lvl="1" indent="0">
              <a:buClr>
                <a:srgbClr val="1594C6"/>
              </a:buClr>
              <a:buNone/>
            </a:pPr>
            <a:endParaRPr lang="en-US" altLang="zh-TW" sz="2800" b="1" dirty="0">
              <a:latin typeface="+mn-ea"/>
            </a:endParaRPr>
          </a:p>
          <a:p>
            <a:pPr>
              <a:buClrTx/>
              <a:buFont typeface="Wingdings" panose="05000000000000000000" pitchFamily="2" charset="2"/>
              <a:buChar char="Ø"/>
            </a:pPr>
            <a:r>
              <a:rPr lang="zh-TW" altLang="en-US" sz="2800" b="1" dirty="0">
                <a:latin typeface="+mn-ea"/>
              </a:rPr>
              <a:t>定價</a:t>
            </a:r>
            <a:r>
              <a:rPr lang="en-US" altLang="zh-TW" sz="2800" b="1" dirty="0">
                <a:latin typeface="+mn-ea"/>
              </a:rPr>
              <a:t>/</a:t>
            </a:r>
            <a:r>
              <a:rPr lang="zh-TW" altLang="en-US" sz="2800" b="1" dirty="0">
                <a:latin typeface="+mn-ea"/>
              </a:rPr>
              <a:t>競價交易擔保品經洗價超過</a:t>
            </a:r>
            <a:r>
              <a:rPr lang="zh-TW" altLang="en-US" sz="2800" b="1" u="sng" dirty="0">
                <a:solidFill>
                  <a:srgbClr val="0066A0"/>
                </a:solidFill>
                <a:latin typeface="+mn-ea"/>
              </a:rPr>
              <a:t>原始擔保比率</a:t>
            </a:r>
            <a:r>
              <a:rPr lang="en-US" altLang="zh-TW" sz="2800" b="1" dirty="0">
                <a:solidFill>
                  <a:srgbClr val="FF0000"/>
                </a:solidFill>
                <a:latin typeface="+mn-ea"/>
              </a:rPr>
              <a:t>(140%)</a:t>
            </a:r>
            <a:r>
              <a:rPr lang="zh-TW" altLang="en-US" sz="2800" b="1" dirty="0">
                <a:latin typeface="+mn-ea"/>
              </a:rPr>
              <a:t>部分，借券人得由證券商透過證交所借券系統申報領回</a:t>
            </a: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56264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a:t>
            </a:fld>
            <a:endParaRPr lang="en-US"/>
          </a:p>
        </p:txBody>
      </p:sp>
      <p:sp>
        <p:nvSpPr>
          <p:cNvPr id="5" name="文字版面配置區 3"/>
          <p:cNvSpPr>
            <a:spLocks noGrp="1"/>
          </p:cNvSpPr>
          <p:nvPr>
            <p:ph type="body" idx="4294967295"/>
          </p:nvPr>
        </p:nvSpPr>
        <p:spPr>
          <a:xfrm>
            <a:off x="-71807" y="274358"/>
            <a:ext cx="10259533" cy="1003300"/>
          </a:xfrm>
        </p:spPr>
        <p:txBody>
          <a:bodyPr>
            <a:normAutofit/>
          </a:bodyPr>
          <a:lstStyle/>
          <a:p>
            <a:pPr marL="0" indent="0" algn="ctr">
              <a:buNone/>
            </a:pPr>
            <a:r>
              <a:rPr lang="zh-TW" altLang="en-US" sz="4000" b="1" dirty="0"/>
              <a:t>借券制度重要發展過程</a:t>
            </a:r>
          </a:p>
        </p:txBody>
      </p:sp>
      <p:sp>
        <p:nvSpPr>
          <p:cNvPr id="6" name="Rectangle 1027"/>
          <p:cNvSpPr>
            <a:spLocks noGrp="1" noChangeArrowheads="1"/>
          </p:cNvSpPr>
          <p:nvPr>
            <p:ph type="body" idx="4294967295"/>
          </p:nvPr>
        </p:nvSpPr>
        <p:spPr>
          <a:xfrm>
            <a:off x="2111195" y="1743651"/>
            <a:ext cx="7433188" cy="3991897"/>
          </a:xfrm>
        </p:spPr>
        <p:txBody>
          <a:bodyPr>
            <a:normAutofit/>
          </a:bodyPr>
          <a:lstStyle/>
          <a:p>
            <a:pPr marL="533400" indent="-533400">
              <a:lnSpc>
                <a:spcPct val="150000"/>
              </a:lnSpc>
              <a:buNone/>
              <a:defRPr/>
            </a:pPr>
            <a:r>
              <a:rPr lang="en-US" altLang="zh-TW" sz="2800" b="1" dirty="0">
                <a:latin typeface="+mn-ea"/>
              </a:rPr>
              <a:t>69</a:t>
            </a:r>
            <a:r>
              <a:rPr lang="zh-TW" altLang="en-US" sz="2800" b="1" dirty="0">
                <a:latin typeface="+mn-ea"/>
              </a:rPr>
              <a:t>年</a:t>
            </a:r>
            <a:r>
              <a:rPr lang="en-US" altLang="zh-TW" sz="2800" b="1" dirty="0">
                <a:latin typeface="+mn-ea"/>
              </a:rPr>
              <a:t>-</a:t>
            </a:r>
            <a:r>
              <a:rPr lang="zh-TW" altLang="en-US" sz="2800" b="1" dirty="0">
                <a:latin typeface="+mn-ea"/>
              </a:rPr>
              <a:t>證券金融事業辦理融資</a:t>
            </a:r>
            <a:r>
              <a:rPr lang="zh-TW" altLang="en-US" sz="2800" b="1" dirty="0">
                <a:solidFill>
                  <a:srgbClr val="0066A0"/>
                </a:solidFill>
                <a:latin typeface="+mn-ea"/>
              </a:rPr>
              <a:t>融券</a:t>
            </a:r>
            <a:r>
              <a:rPr lang="zh-TW" altLang="en-US" sz="2800" b="1" dirty="0">
                <a:latin typeface="+mn-ea"/>
              </a:rPr>
              <a:t>業務</a:t>
            </a:r>
          </a:p>
          <a:p>
            <a:pPr marL="533400" indent="-533400">
              <a:lnSpc>
                <a:spcPct val="150000"/>
              </a:lnSpc>
              <a:buNone/>
              <a:defRPr/>
            </a:pPr>
            <a:r>
              <a:rPr lang="en-US" altLang="zh-TW" sz="2800" b="1" dirty="0">
                <a:latin typeface="+mn-ea"/>
              </a:rPr>
              <a:t>79</a:t>
            </a:r>
            <a:r>
              <a:rPr lang="zh-TW" altLang="en-US" sz="2800" b="1" dirty="0">
                <a:latin typeface="+mn-ea"/>
              </a:rPr>
              <a:t>年</a:t>
            </a:r>
            <a:r>
              <a:rPr lang="en-US" altLang="zh-TW" sz="2800" b="1" dirty="0">
                <a:latin typeface="+mn-ea"/>
              </a:rPr>
              <a:t>-</a:t>
            </a:r>
            <a:r>
              <a:rPr lang="zh-TW" altLang="en-US" sz="2800" b="1" dirty="0">
                <a:latin typeface="+mn-ea"/>
              </a:rPr>
              <a:t>證券商辦理融資</a:t>
            </a:r>
            <a:r>
              <a:rPr lang="zh-TW" altLang="en-US" sz="2800" b="1" dirty="0">
                <a:solidFill>
                  <a:srgbClr val="0066A0"/>
                </a:solidFill>
                <a:latin typeface="+mn-ea"/>
              </a:rPr>
              <a:t>融券</a:t>
            </a:r>
            <a:r>
              <a:rPr lang="zh-TW" altLang="en-US" sz="2800" b="1" dirty="0">
                <a:latin typeface="+mn-ea"/>
              </a:rPr>
              <a:t>業務</a:t>
            </a:r>
          </a:p>
          <a:p>
            <a:pPr marL="533400" indent="-533400">
              <a:lnSpc>
                <a:spcPct val="150000"/>
              </a:lnSpc>
              <a:buNone/>
              <a:defRPr/>
            </a:pPr>
            <a:r>
              <a:rPr lang="en-US" altLang="zh-TW" sz="2800" b="1" dirty="0">
                <a:latin typeface="+mn-ea"/>
              </a:rPr>
              <a:t>85</a:t>
            </a:r>
            <a:r>
              <a:rPr lang="zh-TW" altLang="en-US" sz="2800" b="1" dirty="0">
                <a:latin typeface="+mn-ea"/>
              </a:rPr>
              <a:t>年</a:t>
            </a:r>
            <a:r>
              <a:rPr lang="en-US" altLang="zh-TW" sz="2800" b="1" dirty="0">
                <a:latin typeface="+mn-ea"/>
              </a:rPr>
              <a:t>-</a:t>
            </a:r>
            <a:r>
              <a:rPr lang="zh-TW" altLang="en-US" sz="2800" b="1" dirty="0">
                <a:latin typeface="+mn-ea"/>
              </a:rPr>
              <a:t>證交所交割借券業務</a:t>
            </a:r>
          </a:p>
          <a:p>
            <a:pPr marL="533400" indent="-533400">
              <a:lnSpc>
                <a:spcPct val="150000"/>
              </a:lnSpc>
              <a:buNone/>
              <a:defRPr/>
            </a:pPr>
            <a:r>
              <a:rPr lang="en-US" altLang="zh-TW" sz="2800" b="1" dirty="0">
                <a:latin typeface="+mn-ea"/>
              </a:rPr>
              <a:t>92</a:t>
            </a:r>
            <a:r>
              <a:rPr lang="zh-TW" altLang="en-US" sz="2800" b="1" dirty="0">
                <a:latin typeface="+mn-ea"/>
              </a:rPr>
              <a:t>年</a:t>
            </a:r>
            <a:r>
              <a:rPr lang="en-US" altLang="zh-TW" sz="2800" b="1" dirty="0">
                <a:latin typeface="+mn-ea"/>
              </a:rPr>
              <a:t>-</a:t>
            </a:r>
            <a:r>
              <a:rPr lang="zh-TW" altLang="en-US" sz="2800" b="1" dirty="0">
                <a:latin typeface="+mn-ea"/>
              </a:rPr>
              <a:t>證交所借券系統成立</a:t>
            </a:r>
          </a:p>
          <a:p>
            <a:pPr marL="533400" indent="-533400">
              <a:lnSpc>
                <a:spcPct val="150000"/>
              </a:lnSpc>
              <a:buNone/>
              <a:defRPr/>
            </a:pPr>
            <a:r>
              <a:rPr lang="en-US" altLang="zh-TW" sz="2800" b="1" dirty="0">
                <a:latin typeface="+mn-ea"/>
              </a:rPr>
              <a:t>95</a:t>
            </a:r>
            <a:r>
              <a:rPr lang="zh-TW" altLang="en-US" sz="2800" b="1" dirty="0">
                <a:latin typeface="+mn-ea"/>
              </a:rPr>
              <a:t>年</a:t>
            </a:r>
            <a:r>
              <a:rPr lang="en-US" altLang="zh-TW" sz="2800" b="1" dirty="0">
                <a:latin typeface="+mn-ea"/>
              </a:rPr>
              <a:t>-</a:t>
            </a:r>
            <a:r>
              <a:rPr lang="zh-TW" altLang="en-US" sz="2800" b="1" dirty="0">
                <a:latin typeface="+mn-ea"/>
              </a:rPr>
              <a:t>證券商辦理有價證券借貸業務</a:t>
            </a: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5039" y="4330359"/>
            <a:ext cx="2089374" cy="2089374"/>
          </a:xfrm>
          <a:prstGeom prst="rect">
            <a:avLst/>
          </a:prstGeom>
        </p:spPr>
      </p:pic>
    </p:spTree>
    <p:extLst>
      <p:ext uri="{BB962C8B-B14F-4D97-AF65-F5344CB8AC3E}">
        <p14:creationId xmlns:p14="http://schemas.microsoft.com/office/powerpoint/2010/main" val="4176758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40</a:t>
            </a:fld>
            <a:endParaRPr lang="en-US"/>
          </a:p>
        </p:txBody>
      </p:sp>
      <p:sp>
        <p:nvSpPr>
          <p:cNvPr id="5" name="文字版面配置區 3"/>
          <p:cNvSpPr>
            <a:spLocks noGrp="1"/>
          </p:cNvSpPr>
          <p:nvPr>
            <p:ph type="body" idx="4294967295"/>
          </p:nvPr>
        </p:nvSpPr>
        <p:spPr>
          <a:xfrm>
            <a:off x="1457063" y="83024"/>
            <a:ext cx="10259533" cy="1003300"/>
          </a:xfrm>
        </p:spPr>
        <p:txBody>
          <a:bodyPr>
            <a:normAutofit/>
          </a:bodyPr>
          <a:lstStyle/>
          <a:p>
            <a:pPr marL="0" indent="0" algn="ctr">
              <a:buNone/>
            </a:pPr>
            <a:r>
              <a:rPr lang="zh-TW" altLang="en-US" sz="4000" b="1" dirty="0"/>
              <a:t>定價</a:t>
            </a:r>
            <a:r>
              <a:rPr lang="en-US" altLang="zh-TW" sz="4000" b="1" dirty="0"/>
              <a:t>/</a:t>
            </a:r>
            <a:r>
              <a:rPr lang="zh-TW" altLang="en-US" sz="4000" b="1" dirty="0"/>
              <a:t>競價交易擔保品退還</a:t>
            </a:r>
          </a:p>
        </p:txBody>
      </p:sp>
      <p:sp>
        <p:nvSpPr>
          <p:cNvPr id="6" name="Rectangle 1027"/>
          <p:cNvSpPr>
            <a:spLocks noGrp="1" noChangeArrowheads="1"/>
          </p:cNvSpPr>
          <p:nvPr>
            <p:ph type="body" idx="4294967295"/>
          </p:nvPr>
        </p:nvSpPr>
        <p:spPr>
          <a:xfrm>
            <a:off x="2101361" y="1086324"/>
            <a:ext cx="9187961" cy="5393607"/>
          </a:xfrm>
        </p:spPr>
        <p:txBody>
          <a:bodyPr>
            <a:normAutofit fontScale="92500"/>
          </a:bodyPr>
          <a:lstStyle/>
          <a:p>
            <a:pPr>
              <a:lnSpc>
                <a:spcPts val="3500"/>
              </a:lnSpc>
              <a:spcAft>
                <a:spcPts val="600"/>
              </a:spcAft>
              <a:buFont typeface="Wingdings" pitchFamily="2" charset="2"/>
              <a:buChar char="Ø"/>
            </a:pPr>
            <a:r>
              <a:rPr lang="zh-TW" altLang="en-US" sz="2800" b="1" dirty="0">
                <a:latin typeface="+mn-ea"/>
              </a:rPr>
              <a:t>借券人還券且付清借貸相關費用後，由證券商代為輸入擔保品領回申報，證交所退還作業如下：</a:t>
            </a:r>
            <a:endParaRPr lang="en-US" altLang="zh-TW" sz="2800" b="1" dirty="0">
              <a:latin typeface="+mn-ea"/>
            </a:endParaRPr>
          </a:p>
          <a:p>
            <a:pPr lvl="1">
              <a:lnSpc>
                <a:spcPct val="150000"/>
              </a:lnSpc>
              <a:buClr>
                <a:srgbClr val="1594C6"/>
              </a:buClr>
              <a:buFont typeface="Wingdings" panose="05000000000000000000" pitchFamily="2" charset="2"/>
              <a:buChar char="u"/>
            </a:pPr>
            <a:r>
              <a:rPr lang="zh-TW" altLang="en-US" sz="2600" b="1" dirty="0">
                <a:latin typeface="+mn-ea"/>
              </a:rPr>
              <a:t>現金於申報領回之次一營業日直接匯入借券人指定銀行帳戶</a:t>
            </a:r>
          </a:p>
          <a:p>
            <a:pPr lvl="1">
              <a:lnSpc>
                <a:spcPct val="150000"/>
              </a:lnSpc>
              <a:buClr>
                <a:srgbClr val="1594C6"/>
              </a:buClr>
              <a:buFont typeface="Wingdings" panose="05000000000000000000" pitchFamily="2" charset="2"/>
              <a:buChar char="u"/>
            </a:pPr>
            <a:r>
              <a:rPr lang="zh-TW" altLang="en-US" sz="2600" b="1" dirty="0">
                <a:latin typeface="+mn-ea"/>
              </a:rPr>
              <a:t>上市與上櫃有價證券，直接通知證券集中保管事業撥轉退還借券人</a:t>
            </a:r>
          </a:p>
          <a:p>
            <a:pPr lvl="1">
              <a:lnSpc>
                <a:spcPct val="150000"/>
              </a:lnSpc>
              <a:buClr>
                <a:srgbClr val="1594C6"/>
              </a:buClr>
              <a:buFont typeface="Wingdings" panose="05000000000000000000" pitchFamily="2" charset="2"/>
              <a:buChar char="u"/>
            </a:pPr>
            <a:r>
              <a:rPr lang="zh-TW" altLang="en-US" sz="2600" b="1" dirty="0">
                <a:latin typeface="+mn-ea"/>
              </a:rPr>
              <a:t>銀行保證則於申報領回後</a:t>
            </a:r>
            <a:r>
              <a:rPr lang="zh-TW" altLang="en-US" sz="2600" b="1" u="sng" dirty="0">
                <a:latin typeface="+mn-ea"/>
              </a:rPr>
              <a:t>將保證書正本退還借券人</a:t>
            </a:r>
            <a:r>
              <a:rPr lang="zh-TW" altLang="en-US" sz="2600" b="1" dirty="0">
                <a:latin typeface="+mn-ea"/>
              </a:rPr>
              <a:t>；</a:t>
            </a:r>
            <a:endParaRPr lang="en-US" altLang="zh-TW" sz="2600" b="1" dirty="0">
              <a:latin typeface="+mn-ea"/>
            </a:endParaRPr>
          </a:p>
          <a:p>
            <a:pPr marL="457200" lvl="1" indent="0">
              <a:lnSpc>
                <a:spcPct val="150000"/>
              </a:lnSpc>
              <a:buClr>
                <a:srgbClr val="1594C6"/>
              </a:buClr>
              <a:buNone/>
            </a:pPr>
            <a:r>
              <a:rPr lang="zh-TW" altLang="en-US" sz="2600" b="1" dirty="0">
                <a:solidFill>
                  <a:srgbClr val="FF0000"/>
                </a:solidFill>
                <a:latin typeface="+mn-ea"/>
              </a:rPr>
              <a:t>   </a:t>
            </a:r>
            <a:r>
              <a:rPr lang="zh-TW" altLang="en-US" sz="2600" b="1" u="sng" dirty="0">
                <a:solidFill>
                  <a:srgbClr val="FF0000"/>
                </a:solidFill>
                <a:latin typeface="+mn-ea"/>
              </a:rPr>
              <a:t>或由借券人洽保證銀行透過金融區塊鏈通知證交所，經證交所</a:t>
            </a:r>
            <a:endParaRPr lang="en-US" altLang="zh-TW" sz="2600" b="1" u="sng" dirty="0">
              <a:solidFill>
                <a:srgbClr val="FF0000"/>
              </a:solidFill>
              <a:latin typeface="+mn-ea"/>
            </a:endParaRPr>
          </a:p>
          <a:p>
            <a:pPr marL="457200" lvl="1" indent="0">
              <a:lnSpc>
                <a:spcPct val="150000"/>
              </a:lnSpc>
              <a:buClr>
                <a:srgbClr val="1594C6"/>
              </a:buClr>
              <a:buNone/>
            </a:pPr>
            <a:r>
              <a:rPr lang="zh-TW" altLang="en-US" sz="2600" b="1" u="sng" dirty="0">
                <a:solidFill>
                  <a:srgbClr val="FF0000"/>
                </a:solidFill>
                <a:latin typeface="+mn-ea"/>
              </a:rPr>
              <a:t>   審查後將審查結果回覆保證銀行 </a:t>
            </a:r>
            <a:r>
              <a:rPr lang="en-US" altLang="zh-TW" sz="2600" b="1" u="sng" dirty="0">
                <a:solidFill>
                  <a:srgbClr val="FF0000"/>
                </a:solidFill>
                <a:latin typeface="+mn-ea"/>
              </a:rPr>
              <a:t>(</a:t>
            </a:r>
            <a:r>
              <a:rPr lang="zh-TW" altLang="en-US" sz="2600" b="1" u="sng" dirty="0">
                <a:solidFill>
                  <a:srgbClr val="FF0000"/>
                </a:solidFill>
                <a:latin typeface="+mn-ea"/>
              </a:rPr>
              <a:t>自</a:t>
            </a:r>
            <a:r>
              <a:rPr lang="en-US" altLang="zh-TW" sz="2600" b="1" u="sng" dirty="0">
                <a:solidFill>
                  <a:srgbClr val="FF0000"/>
                </a:solidFill>
                <a:latin typeface="+mn-ea"/>
              </a:rPr>
              <a:t>113</a:t>
            </a:r>
            <a:r>
              <a:rPr lang="zh-TW" altLang="en-US" sz="2600" b="1" u="sng" dirty="0">
                <a:solidFill>
                  <a:srgbClr val="FF0000"/>
                </a:solidFill>
                <a:latin typeface="+mn-ea"/>
              </a:rPr>
              <a:t>年</a:t>
            </a:r>
            <a:r>
              <a:rPr lang="en-US" altLang="zh-TW" sz="2600" b="1" u="sng" dirty="0">
                <a:solidFill>
                  <a:srgbClr val="FF0000"/>
                </a:solidFill>
                <a:latin typeface="+mn-ea"/>
              </a:rPr>
              <a:t>12</a:t>
            </a:r>
            <a:r>
              <a:rPr lang="zh-TW" altLang="en-US" sz="2600" b="1" u="sng" dirty="0">
                <a:solidFill>
                  <a:srgbClr val="FF0000"/>
                </a:solidFill>
                <a:latin typeface="+mn-ea"/>
              </a:rPr>
              <a:t>月</a:t>
            </a:r>
            <a:r>
              <a:rPr lang="en-US" altLang="zh-TW" sz="2600" b="1" u="sng" dirty="0">
                <a:solidFill>
                  <a:srgbClr val="FF0000"/>
                </a:solidFill>
                <a:latin typeface="+mn-ea"/>
              </a:rPr>
              <a:t>30</a:t>
            </a:r>
            <a:r>
              <a:rPr lang="zh-TW" altLang="en-US" sz="2600" b="1" u="sng" dirty="0">
                <a:solidFill>
                  <a:srgbClr val="FF0000"/>
                </a:solidFill>
                <a:latin typeface="+mn-ea"/>
              </a:rPr>
              <a:t>日起實施</a:t>
            </a:r>
            <a:r>
              <a:rPr lang="en-US" altLang="zh-TW" sz="2600" b="1" u="sng" dirty="0">
                <a:solidFill>
                  <a:srgbClr val="FF0000"/>
                </a:solidFill>
                <a:latin typeface="+mn-ea"/>
              </a:rPr>
              <a:t>)</a:t>
            </a:r>
          </a:p>
          <a:p>
            <a:pPr lvl="1">
              <a:lnSpc>
                <a:spcPct val="150000"/>
              </a:lnSpc>
              <a:buClr>
                <a:srgbClr val="1594C6"/>
              </a:buClr>
              <a:buFont typeface="Wingdings" panose="05000000000000000000" pitchFamily="2" charset="2"/>
              <a:buChar char="u"/>
            </a:pPr>
            <a:r>
              <a:rPr lang="zh-TW" altLang="en-US" sz="2600" b="1" dirty="0">
                <a:latin typeface="+mn-ea"/>
              </a:rPr>
              <a:t>中央登錄公債於設定質權塗銷登記後退還</a:t>
            </a: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65821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41</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還券作業規範</a:t>
            </a:r>
          </a:p>
        </p:txBody>
      </p:sp>
      <p:sp>
        <p:nvSpPr>
          <p:cNvPr id="6" name="Rectangle 1027"/>
          <p:cNvSpPr>
            <a:spLocks noGrp="1" noChangeArrowheads="1"/>
          </p:cNvSpPr>
          <p:nvPr>
            <p:ph type="body" idx="4294967295"/>
          </p:nvPr>
        </p:nvSpPr>
        <p:spPr>
          <a:xfrm>
            <a:off x="2231262" y="1122143"/>
            <a:ext cx="8613058" cy="5829863"/>
          </a:xfrm>
        </p:spPr>
        <p:txBody>
          <a:bodyPr>
            <a:normAutofit/>
          </a:bodyPr>
          <a:lstStyle/>
          <a:p>
            <a:pPr>
              <a:buFont typeface="Wingdings" pitchFamily="2" charset="2"/>
              <a:buChar char="Ø"/>
            </a:pPr>
            <a:r>
              <a:rPr lang="zh-TW" altLang="en-US" sz="2800" b="1" dirty="0"/>
              <a:t>到期日還券</a:t>
            </a:r>
          </a:p>
          <a:p>
            <a:pPr>
              <a:buFont typeface="Wingdings" pitchFamily="2" charset="2"/>
              <a:buChar char="Ø"/>
            </a:pPr>
            <a:r>
              <a:rPr lang="zh-TW" altLang="en-US" sz="2800" b="1" dirty="0"/>
              <a:t>到期前還券：</a:t>
            </a:r>
          </a:p>
          <a:p>
            <a:pPr lvl="1">
              <a:buClr>
                <a:srgbClr val="1594C6"/>
              </a:buClr>
              <a:buFont typeface="Wingdings" panose="05000000000000000000" pitchFamily="2" charset="2"/>
              <a:buChar char="u"/>
            </a:pPr>
            <a:r>
              <a:rPr lang="zh-TW" altLang="en-US" sz="2600" b="1" dirty="0">
                <a:solidFill>
                  <a:srgbClr val="0066A0"/>
                </a:solidFill>
                <a:latin typeface="+mn-ea"/>
              </a:rPr>
              <a:t>定價</a:t>
            </a:r>
            <a:r>
              <a:rPr lang="en-US" altLang="zh-TW" sz="2600" b="1" dirty="0">
                <a:solidFill>
                  <a:srgbClr val="0066A0"/>
                </a:solidFill>
                <a:latin typeface="+mn-ea"/>
              </a:rPr>
              <a:t>/</a:t>
            </a:r>
            <a:r>
              <a:rPr lang="zh-TW" altLang="en-US" sz="2600" b="1" dirty="0">
                <a:solidFill>
                  <a:srgbClr val="0066A0"/>
                </a:solidFill>
                <a:latin typeface="+mn-ea"/>
              </a:rPr>
              <a:t>競價交易：</a:t>
            </a:r>
            <a:endParaRPr lang="en-US" altLang="zh-TW" sz="2600" b="1" dirty="0">
              <a:solidFill>
                <a:srgbClr val="0066A0"/>
              </a:solidFill>
              <a:latin typeface="+mn-ea"/>
            </a:endParaRPr>
          </a:p>
          <a:p>
            <a:pPr lvl="2">
              <a:buClr>
                <a:srgbClr val="1594C6"/>
              </a:buClr>
              <a:buFont typeface="Wingdings" panose="05000000000000000000" pitchFamily="2" charset="2"/>
              <a:buChar char="ü"/>
            </a:pPr>
            <a:r>
              <a:rPr lang="zh-TW" altLang="en-US" sz="2400" b="1" dirty="0">
                <a:latin typeface="+mn-ea"/>
              </a:rPr>
              <a:t>借券人可提前全部返還或分次歸還</a:t>
            </a:r>
          </a:p>
          <a:p>
            <a:pPr lvl="2">
              <a:buClr>
                <a:srgbClr val="1594C6"/>
              </a:buClr>
              <a:buFont typeface="Wingdings" panose="05000000000000000000" pitchFamily="2" charset="2"/>
              <a:buChar char="ü"/>
            </a:pPr>
            <a:r>
              <a:rPr lang="zh-TW" altLang="en-US" sz="2400" b="1" dirty="0">
                <a:latin typeface="+mn-ea"/>
              </a:rPr>
              <a:t>出借人要求提前還券：出借人應依原借貸委託選定之還券通知期，於</a:t>
            </a:r>
            <a:r>
              <a:rPr lang="zh-TW" altLang="en-US" sz="2400" b="1" u="sng" dirty="0">
                <a:solidFill>
                  <a:srgbClr val="0066A0"/>
                </a:solidFill>
                <a:latin typeface="+mn-ea"/>
              </a:rPr>
              <a:t>提前還券預定日</a:t>
            </a:r>
            <a:r>
              <a:rPr lang="en-US" altLang="zh-TW" sz="2400" b="1" u="sng" dirty="0">
                <a:solidFill>
                  <a:srgbClr val="0066A0"/>
                </a:solidFill>
                <a:latin typeface="+mn-ea"/>
              </a:rPr>
              <a:t>(</a:t>
            </a:r>
            <a:r>
              <a:rPr lang="zh-TW" altLang="en-US" sz="2400" b="1" u="sng" dirty="0">
                <a:solidFill>
                  <a:srgbClr val="0066A0"/>
                </a:solidFill>
                <a:latin typeface="+mn-ea"/>
              </a:rPr>
              <a:t>前</a:t>
            </a:r>
            <a:r>
              <a:rPr lang="en-US" altLang="zh-TW" sz="2400" b="1" u="sng" dirty="0">
                <a:solidFill>
                  <a:srgbClr val="0066A0"/>
                </a:solidFill>
                <a:latin typeface="+mn-ea"/>
              </a:rPr>
              <a:t>1</a:t>
            </a:r>
            <a:r>
              <a:rPr lang="zh-TW" altLang="en-US" sz="2400" b="1" u="sng" dirty="0">
                <a:solidFill>
                  <a:srgbClr val="0066A0"/>
                </a:solidFill>
                <a:latin typeface="+mn-ea"/>
              </a:rPr>
              <a:t>個、前</a:t>
            </a:r>
            <a:r>
              <a:rPr lang="en-US" altLang="zh-TW" sz="2400" b="1" u="sng" dirty="0">
                <a:solidFill>
                  <a:srgbClr val="0066A0"/>
                </a:solidFill>
                <a:latin typeface="+mn-ea"/>
              </a:rPr>
              <a:t>3</a:t>
            </a:r>
            <a:r>
              <a:rPr lang="zh-TW" altLang="en-US" sz="2400" b="1" u="sng" dirty="0">
                <a:solidFill>
                  <a:srgbClr val="0066A0"/>
                </a:solidFill>
                <a:latin typeface="+mn-ea"/>
              </a:rPr>
              <a:t>個或前</a:t>
            </a:r>
            <a:r>
              <a:rPr lang="en-US" altLang="zh-TW" sz="2400" b="1" u="sng" dirty="0">
                <a:solidFill>
                  <a:srgbClr val="0066A0"/>
                </a:solidFill>
                <a:latin typeface="+mn-ea"/>
              </a:rPr>
              <a:t>10</a:t>
            </a:r>
            <a:r>
              <a:rPr lang="zh-TW" altLang="en-US" sz="2400" b="1" u="sng" dirty="0">
                <a:solidFill>
                  <a:srgbClr val="0066A0"/>
                </a:solidFill>
                <a:latin typeface="+mn-ea"/>
              </a:rPr>
              <a:t>個營業日</a:t>
            </a:r>
            <a:r>
              <a:rPr lang="en-US" altLang="zh-TW" sz="2400" b="1" u="sng" dirty="0">
                <a:solidFill>
                  <a:srgbClr val="0066A0"/>
                </a:solidFill>
                <a:latin typeface="+mn-ea"/>
              </a:rPr>
              <a:t>)</a:t>
            </a:r>
            <a:r>
              <a:rPr lang="zh-TW" altLang="en-US" sz="2400" b="1" dirty="0">
                <a:latin typeface="+mn-ea"/>
              </a:rPr>
              <a:t>前提出，且經由證券商輸入借券系統申報提前還券</a:t>
            </a:r>
          </a:p>
          <a:p>
            <a:pPr lvl="1">
              <a:buClr>
                <a:srgbClr val="1594C6"/>
              </a:buClr>
              <a:buFont typeface="Wingdings" panose="05000000000000000000" pitchFamily="2" charset="2"/>
              <a:buChar char="u"/>
            </a:pPr>
            <a:r>
              <a:rPr lang="zh-TW" altLang="en-US" sz="2600" b="1" dirty="0">
                <a:solidFill>
                  <a:srgbClr val="0066A0"/>
                </a:solidFill>
                <a:latin typeface="+mn-ea"/>
              </a:rPr>
              <a:t>議借交易之提前還券由雙方約定</a:t>
            </a:r>
            <a:endParaRPr lang="en-US" altLang="zh-TW" sz="2600" b="1" dirty="0">
              <a:solidFill>
                <a:srgbClr val="0066A0"/>
              </a:solidFill>
              <a:latin typeface="+mn-ea"/>
            </a:endParaRPr>
          </a:p>
          <a:p>
            <a:pPr>
              <a:lnSpc>
                <a:spcPct val="100000"/>
              </a:lnSpc>
              <a:buClrTx/>
              <a:buFont typeface="Wingdings" panose="05000000000000000000" pitchFamily="2" charset="2"/>
              <a:buChar char="Ø"/>
            </a:pPr>
            <a:r>
              <a:rPr lang="zh-TW" altLang="en-US" sz="2800" b="1" dirty="0">
                <a:latin typeface="+mn-ea"/>
              </a:rPr>
              <a:t>還券日若遇非營業日者，則順延至次一營業日返還 </a:t>
            </a:r>
            <a:r>
              <a:rPr lang="en-US" altLang="zh-TW" sz="2400" b="1" dirty="0">
                <a:solidFill>
                  <a:srgbClr val="FF0000"/>
                </a:solidFill>
                <a:latin typeface="+mn-ea"/>
              </a:rPr>
              <a:t>(</a:t>
            </a:r>
            <a:r>
              <a:rPr lang="zh-TW" altLang="en-US" sz="2400" b="1" dirty="0">
                <a:solidFill>
                  <a:srgbClr val="FF0000"/>
                </a:solidFill>
                <a:latin typeface="+mn-ea"/>
              </a:rPr>
              <a:t>屬天災等突發因素</a:t>
            </a:r>
            <a:r>
              <a:rPr lang="en-US" altLang="zh-TW" sz="2400" b="1" dirty="0">
                <a:solidFill>
                  <a:srgbClr val="FF0000"/>
                </a:solidFill>
                <a:latin typeface="+mn-ea"/>
              </a:rPr>
              <a:t>)</a:t>
            </a:r>
            <a:endParaRPr lang="zh-TW" altLang="en-US" sz="24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518396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強制還券</a:t>
            </a:r>
          </a:p>
        </p:txBody>
      </p:sp>
      <p:sp>
        <p:nvSpPr>
          <p:cNvPr id="6" name="Rectangle 1027"/>
          <p:cNvSpPr>
            <a:spLocks noGrp="1" noChangeArrowheads="1"/>
          </p:cNvSpPr>
          <p:nvPr>
            <p:ph type="body" idx="4294967295"/>
          </p:nvPr>
        </p:nvSpPr>
        <p:spPr>
          <a:xfrm>
            <a:off x="2325991" y="1446008"/>
            <a:ext cx="8249264" cy="5411992"/>
          </a:xfrm>
        </p:spPr>
        <p:txBody>
          <a:bodyPr>
            <a:normAutofit/>
          </a:bodyPr>
          <a:lstStyle/>
          <a:p>
            <a:pPr>
              <a:lnSpc>
                <a:spcPts val="3500"/>
              </a:lnSpc>
              <a:buFont typeface="Wingdings" pitchFamily="2" charset="2"/>
              <a:buChar char="Ø"/>
            </a:pPr>
            <a:r>
              <a:rPr lang="zh-TW" altLang="en-US" sz="3200" b="1" dirty="0">
                <a:latin typeface="+mn-ea"/>
              </a:rPr>
              <a:t>標的證券經審核不再為合格標的時，證交所得要求借券人還券了結</a:t>
            </a:r>
            <a:endParaRPr lang="en-US" altLang="zh-TW" sz="3200" b="1" dirty="0">
              <a:latin typeface="+mn-ea"/>
            </a:endParaRPr>
          </a:p>
          <a:p>
            <a:pPr marL="0" indent="0">
              <a:lnSpc>
                <a:spcPts val="3500"/>
              </a:lnSpc>
              <a:buNone/>
            </a:pPr>
            <a:endParaRPr lang="en-US" altLang="zh-TW" sz="3200" b="1" dirty="0">
              <a:latin typeface="+mn-ea"/>
            </a:endParaRPr>
          </a:p>
          <a:p>
            <a:pPr>
              <a:buClrTx/>
              <a:buFont typeface="Wingdings" panose="05000000000000000000" pitchFamily="2" charset="2"/>
              <a:buChar char="Ø"/>
            </a:pPr>
            <a:r>
              <a:rPr lang="zh-TW" altLang="en-US" sz="3200" b="1" dirty="0">
                <a:latin typeface="+mn-ea"/>
              </a:rPr>
              <a:t>標的證券經核定</a:t>
            </a:r>
            <a:r>
              <a:rPr lang="zh-TW" altLang="en-US" sz="3200" b="1" u="sng" dirty="0">
                <a:latin typeface="+mn-ea"/>
              </a:rPr>
              <a:t>停止買賣、終止上市</a:t>
            </a:r>
            <a:r>
              <a:rPr lang="en-US" altLang="zh-TW" sz="3200" b="1" u="sng" dirty="0">
                <a:latin typeface="+mn-ea"/>
              </a:rPr>
              <a:t>(</a:t>
            </a:r>
            <a:r>
              <a:rPr lang="zh-TW" altLang="en-US" sz="3200" b="1" u="sng" dirty="0">
                <a:latin typeface="+mn-ea"/>
              </a:rPr>
              <a:t>櫃</a:t>
            </a:r>
            <a:r>
              <a:rPr lang="en-US" altLang="zh-TW" sz="3200" b="1" u="sng" dirty="0">
                <a:latin typeface="+mn-ea"/>
              </a:rPr>
              <a:t>)</a:t>
            </a:r>
            <a:r>
              <a:rPr lang="zh-TW" altLang="en-US" sz="3200" b="1" u="sng" dirty="0">
                <a:latin typeface="+mn-ea"/>
              </a:rPr>
              <a:t>、合併、減資</a:t>
            </a:r>
            <a:r>
              <a:rPr lang="zh-TW" altLang="en-US" sz="3200" b="1" dirty="0">
                <a:latin typeface="+mn-ea"/>
              </a:rPr>
              <a:t>或發生</a:t>
            </a:r>
            <a:r>
              <a:rPr lang="zh-TW" altLang="en-US" sz="3200" b="1" u="sng" dirty="0">
                <a:latin typeface="+mn-ea"/>
              </a:rPr>
              <a:t>其他足以影響出借人股東權益事由</a:t>
            </a:r>
            <a:r>
              <a:rPr lang="zh-TW" altLang="en-US" sz="3200" b="1" dirty="0">
                <a:latin typeface="+mn-ea"/>
              </a:rPr>
              <a:t>時，證交所得要求借券人於停止過戶或事由生效前第</a:t>
            </a:r>
            <a:r>
              <a:rPr lang="en-US" altLang="zh-TW" sz="3200" b="1" dirty="0">
                <a:latin typeface="+mn-ea"/>
              </a:rPr>
              <a:t>6</a:t>
            </a:r>
            <a:r>
              <a:rPr lang="zh-TW" altLang="en-US" sz="3200" b="1" dirty="0">
                <a:latin typeface="+mn-ea"/>
              </a:rPr>
              <a:t>個營業日還券了結，並於強制了結前</a:t>
            </a:r>
            <a:r>
              <a:rPr lang="en-US" altLang="zh-TW" sz="3200" b="1" dirty="0">
                <a:latin typeface="+mn-ea"/>
              </a:rPr>
              <a:t>10</a:t>
            </a:r>
            <a:r>
              <a:rPr lang="zh-TW" altLang="en-US" sz="3200" b="1" dirty="0">
                <a:latin typeface="+mn-ea"/>
              </a:rPr>
              <a:t>個營業日起不得新增借券</a:t>
            </a: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149996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遇市場特殊狀況無法還券之處理</a:t>
            </a:r>
          </a:p>
        </p:txBody>
      </p:sp>
      <p:sp>
        <p:nvSpPr>
          <p:cNvPr id="6" name="Rectangle 1027"/>
          <p:cNvSpPr>
            <a:spLocks noGrp="1" noChangeArrowheads="1"/>
          </p:cNvSpPr>
          <p:nvPr>
            <p:ph type="body" idx="4294967295"/>
          </p:nvPr>
        </p:nvSpPr>
        <p:spPr>
          <a:xfrm>
            <a:off x="1681316" y="1028137"/>
            <a:ext cx="9363202" cy="5829863"/>
          </a:xfrm>
        </p:spPr>
        <p:txBody>
          <a:bodyPr>
            <a:normAutofit/>
          </a:bodyPr>
          <a:lstStyle/>
          <a:p>
            <a:pPr>
              <a:buFont typeface="Wingdings" pitchFamily="2" charset="2"/>
              <a:buChar char="Ø"/>
            </a:pPr>
            <a:r>
              <a:rPr lang="zh-TW" altLang="en-US" sz="2800" b="1" dirty="0"/>
              <a:t>有價證券借貸於存續期間，因</a:t>
            </a:r>
            <a:r>
              <a:rPr lang="zh-TW" altLang="en-US" sz="2800" b="1" dirty="0">
                <a:solidFill>
                  <a:srgbClr val="FF0000"/>
                </a:solidFill>
              </a:rPr>
              <a:t>交易市場全部停止交易，或標的證券經公告停止買賣未定恢復期限</a:t>
            </a:r>
            <a:r>
              <a:rPr lang="zh-TW" altLang="en-US" sz="2800" b="1" dirty="0"/>
              <a:t>，或因標的證券停買最終下市，致借券人</a:t>
            </a:r>
            <a:r>
              <a:rPr lang="zh-TW" altLang="en-US" sz="2800" b="1" u="sng" dirty="0">
                <a:solidFill>
                  <a:srgbClr val="0066A0"/>
                </a:solidFill>
              </a:rPr>
              <a:t>無法還券了結</a:t>
            </a:r>
            <a:r>
              <a:rPr lang="zh-TW" altLang="en-US" sz="2800" b="1" dirty="0"/>
              <a:t>者：</a:t>
            </a:r>
          </a:p>
          <a:p>
            <a:pPr lvl="1">
              <a:buClr>
                <a:srgbClr val="1594C6"/>
              </a:buClr>
              <a:buFont typeface="Wingdings" panose="05000000000000000000" pitchFamily="2" charset="2"/>
              <a:buChar char="u"/>
            </a:pPr>
            <a:r>
              <a:rPr lang="zh-TW" altLang="en-US" sz="2400" b="1" dirty="0">
                <a:solidFill>
                  <a:srgbClr val="0066A0"/>
                </a:solidFill>
                <a:latin typeface="+mn-ea"/>
              </a:rPr>
              <a:t>定價</a:t>
            </a:r>
            <a:r>
              <a:rPr lang="en-US" altLang="zh-TW" sz="2400" b="1" dirty="0">
                <a:solidFill>
                  <a:srgbClr val="0066A0"/>
                </a:solidFill>
                <a:latin typeface="+mn-ea"/>
              </a:rPr>
              <a:t>/</a:t>
            </a:r>
            <a:r>
              <a:rPr lang="zh-TW" altLang="en-US" sz="2400" b="1" dirty="0">
                <a:solidFill>
                  <a:srgbClr val="0066A0"/>
                </a:solidFill>
                <a:latin typeface="+mn-ea"/>
              </a:rPr>
              <a:t>競價交易：</a:t>
            </a:r>
            <a:endParaRPr lang="en-US" altLang="zh-TW" sz="2400" b="1" dirty="0">
              <a:solidFill>
                <a:srgbClr val="0066A0"/>
              </a:solidFill>
              <a:latin typeface="+mn-ea"/>
            </a:endParaRPr>
          </a:p>
          <a:p>
            <a:pPr marL="914400" lvl="2" indent="0">
              <a:buClr>
                <a:srgbClr val="1594C6"/>
              </a:buClr>
              <a:buNone/>
            </a:pPr>
            <a:r>
              <a:rPr lang="zh-TW" altLang="en-US" sz="2400" b="1" dirty="0">
                <a:latin typeface="+mn-ea"/>
              </a:rPr>
              <a:t>本公司即處分擔保品，並委託證券商辦理標購，買回標的證券返還</a:t>
            </a:r>
          </a:p>
          <a:p>
            <a:pPr lvl="1">
              <a:buClr>
                <a:srgbClr val="1594C6"/>
              </a:buClr>
              <a:buFont typeface="Wingdings" panose="05000000000000000000" pitchFamily="2" charset="2"/>
              <a:buChar char="u"/>
            </a:pPr>
            <a:r>
              <a:rPr lang="zh-TW" altLang="en-US" sz="2400" b="1" dirty="0">
                <a:solidFill>
                  <a:srgbClr val="0066A0"/>
                </a:solidFill>
                <a:latin typeface="+mn-ea"/>
              </a:rPr>
              <a:t>議借交易：</a:t>
            </a:r>
            <a:endParaRPr lang="en-US" altLang="zh-TW" sz="2400" b="1" dirty="0">
              <a:solidFill>
                <a:srgbClr val="0066A0"/>
              </a:solidFill>
              <a:latin typeface="+mn-ea"/>
            </a:endParaRPr>
          </a:p>
          <a:p>
            <a:pPr marL="896938" lvl="1" indent="-439738">
              <a:buClr>
                <a:srgbClr val="1594C6"/>
              </a:buClr>
              <a:buNone/>
            </a:pPr>
            <a:r>
              <a:rPr lang="zh-TW" altLang="en-US" sz="2400" b="1" dirty="0">
                <a:latin typeface="+mn-ea"/>
              </a:rPr>
              <a:t>      借貸雙方得協議以現金償還，或由一方之受託證券商向本公司申請辦理標購</a:t>
            </a:r>
          </a:p>
          <a:p>
            <a:pPr>
              <a:buClrTx/>
              <a:buFont typeface="Wingdings" panose="05000000000000000000" pitchFamily="2" charset="2"/>
              <a:buChar char="Ø"/>
            </a:pPr>
            <a:r>
              <a:rPr lang="zh-TW" altLang="en-US" sz="2800" b="1" dirty="0">
                <a:latin typeface="+mn-ea"/>
              </a:rPr>
              <a:t>前項標購費用，由未了結之定價 </a:t>
            </a:r>
            <a:r>
              <a:rPr lang="en-US" altLang="zh-TW" sz="2800" b="1" dirty="0">
                <a:latin typeface="+mn-ea"/>
              </a:rPr>
              <a:t>/</a:t>
            </a:r>
            <a:r>
              <a:rPr lang="zh-TW" altLang="en-US" sz="2800" b="1" dirty="0">
                <a:latin typeface="+mn-ea"/>
              </a:rPr>
              <a:t>競價交易借券人及申請辦理標購之議借交易借券人全體，按比率分擔之</a:t>
            </a: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650949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44</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議借交易採現金了結之條件</a:t>
            </a:r>
          </a:p>
        </p:txBody>
      </p:sp>
      <p:sp>
        <p:nvSpPr>
          <p:cNvPr id="6" name="Rectangle 1027"/>
          <p:cNvSpPr>
            <a:spLocks noGrp="1" noChangeArrowheads="1"/>
          </p:cNvSpPr>
          <p:nvPr>
            <p:ph type="body" idx="4294967295"/>
          </p:nvPr>
        </p:nvSpPr>
        <p:spPr>
          <a:xfrm>
            <a:off x="2028092" y="1174815"/>
            <a:ext cx="8662219" cy="5829863"/>
          </a:xfrm>
        </p:spPr>
        <p:txBody>
          <a:bodyPr>
            <a:normAutofit/>
          </a:bodyPr>
          <a:lstStyle/>
          <a:p>
            <a:pPr>
              <a:buFont typeface="Wingdings" pitchFamily="2" charset="2"/>
              <a:buChar char="Ø"/>
            </a:pPr>
            <a:r>
              <a:rPr lang="zh-TW" altLang="en-US" sz="2800" b="1" dirty="0"/>
              <a:t>當議借交易借券人發生未還券情事，而出借人或其出借代理人委託證券商自交易市場買回標的證券還券時，</a:t>
            </a:r>
            <a:r>
              <a:rPr lang="zh-TW" altLang="en-US" sz="2800" b="1" dirty="0">
                <a:solidFill>
                  <a:srgbClr val="0066A0"/>
                </a:solidFill>
              </a:rPr>
              <a:t>符合下列情況者</a:t>
            </a:r>
            <a:r>
              <a:rPr lang="zh-TW" altLang="en-US" sz="2800" b="1" dirty="0"/>
              <a:t>雙方得協議就不足額部分，以</a:t>
            </a:r>
            <a:r>
              <a:rPr lang="zh-TW" altLang="en-US" sz="2800" b="1" dirty="0">
                <a:solidFill>
                  <a:srgbClr val="0066A0"/>
                </a:solidFill>
              </a:rPr>
              <a:t>現金償還</a:t>
            </a:r>
            <a:r>
              <a:rPr lang="zh-TW" altLang="en-US" sz="2800" b="1" dirty="0"/>
              <a:t>或以擔保品抵償了結：</a:t>
            </a:r>
          </a:p>
          <a:p>
            <a:pPr lvl="1">
              <a:buClr>
                <a:srgbClr val="1594C6"/>
              </a:buClr>
              <a:buFont typeface="Wingdings" panose="05000000000000000000" pitchFamily="2" charset="2"/>
              <a:buChar char="u"/>
            </a:pPr>
            <a:r>
              <a:rPr lang="zh-TW" altLang="en-US" sz="2400" b="1" dirty="0">
                <a:latin typeface="+mn-ea"/>
              </a:rPr>
              <a:t>因整體市場或標的證券之交易情況，導致買回事由發生後連續二個營業日無法以漲停價格或市價委託買足標的證券</a:t>
            </a:r>
          </a:p>
          <a:p>
            <a:pPr lvl="1">
              <a:buClr>
                <a:srgbClr val="1594C6"/>
              </a:buClr>
              <a:buFont typeface="Wingdings" panose="05000000000000000000" pitchFamily="2" charset="2"/>
              <a:buChar char="u"/>
            </a:pPr>
            <a:r>
              <a:rPr lang="zh-TW" altLang="en-US" sz="2400" b="1" dirty="0">
                <a:latin typeface="+mn-ea"/>
              </a:rPr>
              <a:t>受標的證券外資投資比率之限制，以致無法買回時</a:t>
            </a:r>
            <a:endParaRPr lang="en-US" altLang="zh-TW" sz="2400" b="1" dirty="0">
              <a:latin typeface="+mn-ea"/>
            </a:endParaRPr>
          </a:p>
          <a:p>
            <a:pPr marL="457200" lvl="1" indent="0">
              <a:buClr>
                <a:srgbClr val="1594C6"/>
              </a:buClr>
              <a:buNone/>
            </a:pPr>
            <a:endParaRPr lang="zh-TW" altLang="en-US" sz="3200" b="1" dirty="0">
              <a:latin typeface="+mn-ea"/>
            </a:endParaRPr>
          </a:p>
          <a:p>
            <a:pPr>
              <a:buClrTx/>
              <a:buFont typeface="Wingdings" panose="05000000000000000000" pitchFamily="2" charset="2"/>
              <a:buChar char="Ø"/>
            </a:pPr>
            <a:r>
              <a:rPr lang="zh-TW" altLang="en-US" sz="2800" b="1" dirty="0">
                <a:latin typeface="+mn-ea"/>
              </a:rPr>
              <a:t>當事人應即檢具相關交易資料，向本公司申報該筆議借交易結清。</a:t>
            </a: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483327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借券費用之收付及通知作業</a:t>
            </a:r>
          </a:p>
        </p:txBody>
      </p:sp>
      <p:sp>
        <p:nvSpPr>
          <p:cNvPr id="6" name="Rectangle 1027"/>
          <p:cNvSpPr>
            <a:spLocks noGrp="1" noChangeArrowheads="1"/>
          </p:cNvSpPr>
          <p:nvPr>
            <p:ph type="body" idx="4294967295"/>
          </p:nvPr>
        </p:nvSpPr>
        <p:spPr>
          <a:xfrm>
            <a:off x="2113935" y="1770408"/>
            <a:ext cx="8524568" cy="3299011"/>
          </a:xfrm>
        </p:spPr>
        <p:txBody>
          <a:bodyPr>
            <a:normAutofit/>
          </a:bodyPr>
          <a:lstStyle/>
          <a:p>
            <a:pPr>
              <a:buFont typeface="Wingdings" panose="05000000000000000000" pitchFamily="2" charset="2"/>
              <a:buChar char="Ø"/>
            </a:pPr>
            <a:r>
              <a:rPr lang="zh-TW" altLang="en-US" sz="3200" b="1" dirty="0"/>
              <a:t>證交所於借貸交易了結後，即製作借券費用、出借收入、擔保品退還及淨收淨付金額等明細表，經由證券商轉知出借人及借券人 </a:t>
            </a:r>
          </a:p>
          <a:p>
            <a:pPr marL="457200" lvl="1" indent="0">
              <a:buClr>
                <a:srgbClr val="1594C6"/>
              </a:buClr>
              <a:buNone/>
            </a:pPr>
            <a:endParaRPr lang="zh-TW" altLang="en-US" sz="2400" b="1" dirty="0">
              <a:latin typeface="+mn-ea"/>
            </a:endParaRP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900579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處分擔保品暨標的證券回補</a:t>
            </a:r>
          </a:p>
        </p:txBody>
      </p:sp>
      <p:sp>
        <p:nvSpPr>
          <p:cNvPr id="6" name="Rectangle 1027"/>
          <p:cNvSpPr>
            <a:spLocks noGrp="1" noChangeArrowheads="1"/>
          </p:cNvSpPr>
          <p:nvPr>
            <p:ph type="body" idx="4294967295"/>
          </p:nvPr>
        </p:nvSpPr>
        <p:spPr>
          <a:xfrm>
            <a:off x="2143432" y="1265529"/>
            <a:ext cx="8676968" cy="5829863"/>
          </a:xfrm>
        </p:spPr>
        <p:txBody>
          <a:bodyPr>
            <a:normAutofit/>
          </a:bodyPr>
          <a:lstStyle/>
          <a:p>
            <a:pPr>
              <a:buFont typeface="Wingdings" pitchFamily="2" charset="2"/>
              <a:buChar char="Ø"/>
            </a:pPr>
            <a:r>
              <a:rPr lang="zh-TW" altLang="en-US" sz="2800" b="1" dirty="0">
                <a:latin typeface="+mn-ea"/>
              </a:rPr>
              <a:t>定價</a:t>
            </a:r>
            <a:r>
              <a:rPr lang="en-US" altLang="zh-TW" sz="2800" b="1" dirty="0">
                <a:latin typeface="+mn-ea"/>
              </a:rPr>
              <a:t>/</a:t>
            </a:r>
            <a:r>
              <a:rPr lang="zh-TW" altLang="en-US" sz="2800" b="1" dirty="0">
                <a:latin typeface="+mn-ea"/>
              </a:rPr>
              <a:t>競價交易借券人如發生借貸辦法第</a:t>
            </a:r>
            <a:r>
              <a:rPr lang="en-US" altLang="zh-TW" sz="2800" b="1" dirty="0">
                <a:latin typeface="+mn-ea"/>
              </a:rPr>
              <a:t>39</a:t>
            </a:r>
            <a:r>
              <a:rPr lang="zh-TW" altLang="en-US" sz="2800" b="1" dirty="0">
                <a:latin typeface="+mn-ea"/>
              </a:rPr>
              <a:t>條各項情事時，證交所</a:t>
            </a:r>
            <a:r>
              <a:rPr lang="en-US" altLang="zh-TW" sz="2800" b="1" dirty="0">
                <a:solidFill>
                  <a:srgbClr val="FF0000"/>
                </a:solidFill>
                <a:latin typeface="+mn-ea"/>
              </a:rPr>
              <a:t>D+1</a:t>
            </a:r>
            <a:r>
              <a:rPr lang="zh-TW" altLang="en-US" sz="2800" b="1" dirty="0">
                <a:solidFill>
                  <a:srgbClr val="FF0000"/>
                </a:solidFill>
                <a:latin typeface="+mn-ea"/>
              </a:rPr>
              <a:t>日</a:t>
            </a:r>
            <a:r>
              <a:rPr lang="zh-TW" altLang="en-US" sz="2800" b="1" dirty="0">
                <a:latin typeface="+mn-ea"/>
              </a:rPr>
              <a:t>處分擔保品，並自交易市場買回還券了結借貸交易</a:t>
            </a:r>
          </a:p>
          <a:p>
            <a:pPr>
              <a:buClrTx/>
              <a:buFont typeface="Wingdings" panose="05000000000000000000" pitchFamily="2" charset="2"/>
              <a:buChar char="Ø"/>
            </a:pPr>
            <a:r>
              <a:rPr lang="zh-TW" altLang="en-US" sz="2800" b="1" dirty="0">
                <a:latin typeface="+mn-ea"/>
              </a:rPr>
              <a:t>若</a:t>
            </a:r>
            <a:r>
              <a:rPr lang="en-US" altLang="zh-TW" sz="2800" b="1" dirty="0">
                <a:solidFill>
                  <a:srgbClr val="FF0000"/>
                </a:solidFill>
                <a:latin typeface="+mn-ea"/>
              </a:rPr>
              <a:t>D+2</a:t>
            </a:r>
            <a:r>
              <a:rPr lang="zh-TW" altLang="en-US" sz="2800" b="1" dirty="0">
                <a:solidFill>
                  <a:srgbClr val="FF0000"/>
                </a:solidFill>
                <a:latin typeface="+mn-ea"/>
              </a:rPr>
              <a:t>日</a:t>
            </a:r>
            <a:r>
              <a:rPr lang="zh-TW" altLang="en-US" sz="2800" b="1" dirty="0">
                <a:latin typeface="+mn-ea"/>
              </a:rPr>
              <a:t>內無法買回，則以第</a:t>
            </a:r>
            <a:r>
              <a:rPr lang="en-US" altLang="zh-TW" sz="2800" b="1" dirty="0">
                <a:solidFill>
                  <a:srgbClr val="FF0000"/>
                </a:solidFill>
                <a:latin typeface="+mn-ea"/>
              </a:rPr>
              <a:t>D+2</a:t>
            </a:r>
            <a:r>
              <a:rPr lang="zh-TW" altLang="en-US" sz="2800" b="1" dirty="0">
                <a:solidFill>
                  <a:srgbClr val="FF0000"/>
                </a:solidFill>
                <a:latin typeface="+mn-ea"/>
              </a:rPr>
              <a:t>日</a:t>
            </a:r>
            <a:r>
              <a:rPr lang="zh-TW" altLang="en-US" sz="2800" b="1" dirty="0">
                <a:latin typeface="+mn-ea"/>
              </a:rPr>
              <a:t>市場收盤價格為基準計算等值之現金償還出借人</a:t>
            </a:r>
          </a:p>
          <a:p>
            <a:pPr>
              <a:buClrTx/>
              <a:buFont typeface="Wingdings" panose="05000000000000000000" pitchFamily="2" charset="2"/>
              <a:buChar char="Ø"/>
            </a:pPr>
            <a:r>
              <a:rPr lang="zh-TW" altLang="en-US" sz="2800" b="1" dirty="0">
                <a:latin typeface="+mn-ea"/>
              </a:rPr>
              <a:t>借券人對證交所處分擔保品之時間及其處分價格，不得異議</a:t>
            </a:r>
          </a:p>
          <a:p>
            <a:pPr>
              <a:buClrTx/>
              <a:buFont typeface="Wingdings" panose="05000000000000000000" pitchFamily="2" charset="2"/>
              <a:buChar char="Ø"/>
            </a:pPr>
            <a:r>
              <a:rPr lang="zh-TW" altLang="en-US" sz="2800" b="1" dirty="0">
                <a:latin typeface="+mn-ea"/>
              </a:rPr>
              <a:t>證交所處分擔保品後，不足清償欠款者，以及因處理相關事宜所生之有關費用，均由借券人負擔</a:t>
            </a: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284293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47</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暫停參與借貸交易</a:t>
            </a:r>
          </a:p>
        </p:txBody>
      </p:sp>
      <p:sp>
        <p:nvSpPr>
          <p:cNvPr id="6" name="Rectangle 1027"/>
          <p:cNvSpPr>
            <a:spLocks noGrp="1" noChangeArrowheads="1"/>
          </p:cNvSpPr>
          <p:nvPr>
            <p:ph type="body" idx="4294967295"/>
          </p:nvPr>
        </p:nvSpPr>
        <p:spPr>
          <a:xfrm>
            <a:off x="2153265" y="1810871"/>
            <a:ext cx="8219767" cy="3299011"/>
          </a:xfrm>
        </p:spPr>
        <p:txBody>
          <a:bodyPr>
            <a:normAutofit/>
          </a:bodyPr>
          <a:lstStyle/>
          <a:p>
            <a:pPr>
              <a:buFont typeface="Wingdings" panose="05000000000000000000" pitchFamily="2" charset="2"/>
              <a:buChar char="Ø"/>
            </a:pPr>
            <a:r>
              <a:rPr lang="zh-TW" altLang="en-US" sz="3200" b="1" dirty="0">
                <a:latin typeface="+mn-ea"/>
              </a:rPr>
              <a:t>定價</a:t>
            </a:r>
            <a:r>
              <a:rPr lang="en-US" altLang="zh-TW" sz="3200" b="1" dirty="0">
                <a:latin typeface="+mn-ea"/>
              </a:rPr>
              <a:t>/</a:t>
            </a:r>
            <a:r>
              <a:rPr lang="zh-TW" altLang="en-US" sz="3200" b="1" dirty="0">
                <a:latin typeface="+mn-ea"/>
              </a:rPr>
              <a:t>競價交易借券人發生處分擔保品之各項情事，或出借人有已屆付費日未給付相關費用之情事，證交所得暫停其參與有價證券借貸交易</a:t>
            </a:r>
          </a:p>
          <a:p>
            <a:pPr marL="457200" lvl="1" indent="0">
              <a:buClr>
                <a:srgbClr val="1594C6"/>
              </a:buClr>
              <a:buNone/>
            </a:pPr>
            <a:endParaRPr lang="zh-TW" altLang="en-US" sz="2400" b="1" dirty="0">
              <a:latin typeface="+mn-ea"/>
            </a:endParaRP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596381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48</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定價</a:t>
            </a:r>
            <a:r>
              <a:rPr lang="en-US" altLang="zh-TW" sz="4000" b="1" dirty="0"/>
              <a:t>/</a:t>
            </a:r>
            <a:r>
              <a:rPr lang="zh-TW" altLang="en-US" sz="4000" b="1" dirty="0"/>
              <a:t>競價交易違約處理</a:t>
            </a:r>
          </a:p>
        </p:txBody>
      </p:sp>
      <p:sp>
        <p:nvSpPr>
          <p:cNvPr id="6" name="Rectangle 1027"/>
          <p:cNvSpPr>
            <a:spLocks noGrp="1" noChangeArrowheads="1"/>
          </p:cNvSpPr>
          <p:nvPr>
            <p:ph type="body" idx="4294967295"/>
          </p:nvPr>
        </p:nvSpPr>
        <p:spPr>
          <a:xfrm>
            <a:off x="2133600" y="1810871"/>
            <a:ext cx="8327923" cy="4275297"/>
          </a:xfrm>
        </p:spPr>
        <p:txBody>
          <a:bodyPr>
            <a:normAutofit/>
          </a:bodyPr>
          <a:lstStyle/>
          <a:p>
            <a:pPr>
              <a:buFont typeface="Wingdings" panose="05000000000000000000" pitchFamily="2" charset="2"/>
              <a:buChar char="Ø"/>
            </a:pPr>
            <a:r>
              <a:rPr lang="zh-TW" altLang="en-US" sz="3200" b="1" dirty="0"/>
              <a:t>證交所處分借券人擔保品後，若尚有不足清償之情事，得代為了結其餘各筆有價證券借貸交易，並就所得之款項予以抵充，有剩餘者，則予以返還，若有不足，</a:t>
            </a:r>
            <a:r>
              <a:rPr lang="zh-TW" altLang="en-US" sz="3200" b="1" u="sng" dirty="0">
                <a:solidFill>
                  <a:srgbClr val="0066A0"/>
                </a:solidFill>
              </a:rPr>
              <a:t>經證交所通知限期清償，仍不清償者，即構成違約</a:t>
            </a:r>
            <a:r>
              <a:rPr lang="zh-TW" altLang="en-US" sz="3200" b="1" dirty="0"/>
              <a:t>，證交所即</a:t>
            </a:r>
            <a:r>
              <a:rPr lang="zh-TW" altLang="en-US" sz="3200" b="1" dirty="0">
                <a:solidFill>
                  <a:srgbClr val="FF0000"/>
                </a:solidFill>
              </a:rPr>
              <a:t>終止</a:t>
            </a:r>
            <a:r>
              <a:rPr lang="zh-TW" altLang="en-US" sz="3200" b="1" dirty="0"/>
              <a:t>其參與有價證券借貸交易</a:t>
            </a:r>
          </a:p>
          <a:p>
            <a:pPr marL="457200" lvl="1" indent="0">
              <a:buClr>
                <a:srgbClr val="1594C6"/>
              </a:buClr>
              <a:buNone/>
            </a:pPr>
            <a:endParaRPr lang="zh-TW" altLang="en-US" sz="2400" b="1" dirty="0">
              <a:latin typeface="+mn-ea"/>
            </a:endParaRP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534804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49</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議借交易未履行契約之處理方式</a:t>
            </a:r>
          </a:p>
        </p:txBody>
      </p:sp>
      <p:sp>
        <p:nvSpPr>
          <p:cNvPr id="6" name="Rectangle 1027"/>
          <p:cNvSpPr>
            <a:spLocks noGrp="1" noChangeArrowheads="1"/>
          </p:cNvSpPr>
          <p:nvPr>
            <p:ph type="body" idx="4294967295"/>
          </p:nvPr>
        </p:nvSpPr>
        <p:spPr>
          <a:xfrm>
            <a:off x="1976284" y="1359831"/>
            <a:ext cx="8780206" cy="4824659"/>
          </a:xfrm>
        </p:spPr>
        <p:txBody>
          <a:bodyPr>
            <a:normAutofit/>
          </a:bodyPr>
          <a:lstStyle/>
          <a:p>
            <a:pPr>
              <a:buFont typeface="Wingdings" pitchFamily="2" charset="2"/>
              <a:buChar char="Ø"/>
            </a:pPr>
            <a:r>
              <a:rPr lang="zh-TW" altLang="en-US" sz="2800" b="1" dirty="0">
                <a:latin typeface="+mn-ea"/>
              </a:rPr>
              <a:t>議借交易之借券人有借貸辦法第</a:t>
            </a:r>
            <a:r>
              <a:rPr lang="en-US" altLang="zh-TW" sz="2800" b="1" dirty="0">
                <a:latin typeface="+mn-ea"/>
              </a:rPr>
              <a:t>39</a:t>
            </a:r>
            <a:r>
              <a:rPr lang="zh-TW" altLang="en-US" sz="2800" b="1" dirty="0">
                <a:latin typeface="+mn-ea"/>
              </a:rPr>
              <a:t>條第一項第一、四款或出借人有第四款情事，或借貸交易之一方有違反有價證券借貸議借交易契約情事者，證交所得暫停或終止其參與有價證券借貸交易</a:t>
            </a:r>
          </a:p>
          <a:p>
            <a:pPr>
              <a:buFont typeface="Wingdings" pitchFamily="2" charset="2"/>
              <a:buChar char="Ø"/>
            </a:pPr>
            <a:r>
              <a:rPr lang="zh-TW" altLang="en-US" sz="2800" b="1" dirty="0">
                <a:latin typeface="+mn-ea"/>
              </a:rPr>
              <a:t>他方應即委託代理證券商將處理情形向證交所申報 </a:t>
            </a:r>
          </a:p>
          <a:p>
            <a:pPr>
              <a:buFont typeface="Wingdings" pitchFamily="2" charset="2"/>
              <a:buChar char="Ø"/>
            </a:pPr>
            <a:r>
              <a:rPr lang="zh-TW" altLang="en-US" sz="2800" b="1" dirty="0">
                <a:latin typeface="+mn-ea"/>
              </a:rPr>
              <a:t>借券人若屬未還券情事，出借人應自行或由出借代理人，委託證券商自交易市場買回標的證券返還，並檢具相關交易資料向證交所申報該筆議借交易結清</a:t>
            </a: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31950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5803072" cy="763381"/>
          </a:xfrm>
        </p:spPr>
        <p:txBody>
          <a:bodyPr anchor="t">
            <a:normAutofit/>
          </a:bodyPr>
          <a:lstStyle/>
          <a:p>
            <a:pPr marL="0" indent="0">
              <a:buNone/>
            </a:pPr>
            <a:r>
              <a:rPr lang="zh-TW" altLang="en-US" sz="2800" b="1" u="sng" dirty="0">
                <a:latin typeface="+mj-lt"/>
              </a:rPr>
              <a:t>二、有價證券借貸架構及原則</a:t>
            </a: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615553"/>
          </a:xfrm>
          <a:prstGeom prst="rect">
            <a:avLst/>
          </a:prstGeom>
          <a:noFill/>
        </p:spPr>
        <p:txBody>
          <a:bodyPr wrap="square" rtlCol="0">
            <a:spAutoFit/>
          </a:bodyPr>
          <a:lstStyle/>
          <a:p>
            <a:r>
              <a:rPr lang="zh-TW" altLang="en-US" sz="34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壹、有價證券借貸制度</a:t>
            </a: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407867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50</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借貸交易人違規之處置</a:t>
            </a:r>
          </a:p>
        </p:txBody>
      </p:sp>
      <p:sp>
        <p:nvSpPr>
          <p:cNvPr id="6" name="Rectangle 1027"/>
          <p:cNvSpPr>
            <a:spLocks noGrp="1" noChangeArrowheads="1"/>
          </p:cNvSpPr>
          <p:nvPr>
            <p:ph type="body" idx="4294967295"/>
          </p:nvPr>
        </p:nvSpPr>
        <p:spPr>
          <a:xfrm>
            <a:off x="1986116" y="1353671"/>
            <a:ext cx="8278761" cy="4536141"/>
          </a:xfrm>
        </p:spPr>
        <p:txBody>
          <a:bodyPr>
            <a:normAutofit/>
          </a:bodyPr>
          <a:lstStyle/>
          <a:p>
            <a:pPr>
              <a:buFont typeface="Wingdings" pitchFamily="2" charset="2"/>
              <a:buChar char="Ø"/>
            </a:pPr>
            <a:r>
              <a:rPr lang="zh-TW" altLang="en-US" sz="3200" b="1" dirty="0"/>
              <a:t>暫停、終止借券交易</a:t>
            </a:r>
          </a:p>
          <a:p>
            <a:pPr lvl="1">
              <a:buClr>
                <a:srgbClr val="1594C6"/>
              </a:buClr>
              <a:buFont typeface="Wingdings" panose="05000000000000000000" pitchFamily="2" charset="2"/>
              <a:buChar char="u"/>
            </a:pPr>
            <a:r>
              <a:rPr lang="zh-TW" altLang="en-US" sz="2800" b="1" dirty="0">
                <a:latin typeface="+mn-ea"/>
              </a:rPr>
              <a:t>借貸交易當事人若發生</a:t>
            </a:r>
            <a:r>
              <a:rPr lang="zh-TW" altLang="en-US" sz="2800" b="1" u="sng" dirty="0">
                <a:latin typeface="+mn-ea"/>
              </a:rPr>
              <a:t>其他違反法規或規範</a:t>
            </a:r>
            <a:r>
              <a:rPr lang="zh-TW" altLang="en-US" sz="2800" b="1" dirty="0">
                <a:latin typeface="+mn-ea"/>
              </a:rPr>
              <a:t>之情事，證交所得視情節輕重，暫停其參與有價證券借貸交易或通知改善</a:t>
            </a:r>
          </a:p>
          <a:p>
            <a:pPr lvl="1">
              <a:buClr>
                <a:srgbClr val="1594C6"/>
              </a:buClr>
              <a:buFont typeface="Wingdings" panose="05000000000000000000" pitchFamily="2" charset="2"/>
              <a:buChar char="u"/>
            </a:pPr>
            <a:r>
              <a:rPr lang="zh-TW" altLang="en-US" sz="2800" b="1" dirty="0">
                <a:latin typeface="+mn-ea"/>
              </a:rPr>
              <a:t>當事人經通知改善仍未改善者，證交所得終止其參與有價證券借貸交易</a:t>
            </a:r>
          </a:p>
          <a:p>
            <a:pPr marL="0" indent="0">
              <a:buClrTx/>
              <a:buNone/>
            </a:pPr>
            <a:endParaRPr lang="zh-TW" altLang="en-US" sz="3200" b="1" dirty="0">
              <a:solidFill>
                <a:srgbClr val="FF000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116279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7206996" cy="1037408"/>
          </a:xfrm>
        </p:spPr>
        <p:txBody>
          <a:bodyPr anchor="t">
            <a:noAutofit/>
          </a:bodyPr>
          <a:lstStyle/>
          <a:p>
            <a:pPr marL="0" indent="0">
              <a:buNone/>
            </a:pPr>
            <a:r>
              <a:rPr lang="zh-TW" altLang="en-US" sz="2800" b="1" u="sng" dirty="0">
                <a:latin typeface="+mj-ea"/>
                <a:ea typeface="+mj-ea"/>
              </a:rPr>
              <a:t>二、證商</a:t>
            </a:r>
            <a:r>
              <a:rPr lang="en-US" altLang="zh-TW" sz="2800" b="1" u="sng" dirty="0">
                <a:latin typeface="+mj-ea"/>
                <a:ea typeface="+mj-ea"/>
              </a:rPr>
              <a:t>/</a:t>
            </a:r>
            <a:r>
              <a:rPr lang="zh-TW" altLang="en-US" sz="2800" b="1" u="sng" dirty="0">
                <a:latin typeface="+mj-ea"/>
                <a:ea typeface="+mj-ea"/>
              </a:rPr>
              <a:t>證金有價證券借貸業務</a:t>
            </a: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1077218"/>
          </a:xfrm>
          <a:prstGeom prst="rect">
            <a:avLst/>
          </a:prstGeom>
          <a:noFill/>
        </p:spPr>
        <p:txBody>
          <a:bodyPr wrap="square" rtlCol="0">
            <a:spAutoFit/>
          </a:bodyPr>
          <a:lstStyle/>
          <a:p>
            <a:r>
              <a:rPr lang="zh-TW" alt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貳、實務作業說明</a:t>
            </a:r>
          </a:p>
          <a:p>
            <a:endParaRPr lang="zh-TW" altLang="en-US" sz="3200" b="1" dirty="0">
              <a:solidFill>
                <a:schemeClr val="bg2">
                  <a:lumMod val="10000"/>
                </a:schemeClr>
              </a:solidFill>
              <a:latin typeface="Calibri" panose="020F0502020204030204" pitchFamily="34" charset="0"/>
              <a:cs typeface="Calibri" panose="020F0502020204030204" pitchFamily="34" charset="0"/>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2869452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52</a:t>
            </a:fld>
            <a:endParaRPr lang="en-US"/>
          </a:p>
        </p:txBody>
      </p:sp>
      <p:sp>
        <p:nvSpPr>
          <p:cNvPr id="5" name="文字版面配置區 3"/>
          <p:cNvSpPr>
            <a:spLocks noGrp="1"/>
          </p:cNvSpPr>
          <p:nvPr>
            <p:ph type="body" idx="4294967295"/>
          </p:nvPr>
        </p:nvSpPr>
        <p:spPr>
          <a:xfrm>
            <a:off x="875789" y="178856"/>
            <a:ext cx="10259533" cy="1003300"/>
          </a:xfrm>
        </p:spPr>
        <p:txBody>
          <a:bodyPr>
            <a:normAutofit/>
          </a:bodyPr>
          <a:lstStyle/>
          <a:p>
            <a:pPr marL="0" indent="0" algn="ctr">
              <a:buNone/>
            </a:pPr>
            <a:r>
              <a:rPr lang="zh-TW" altLang="en-US" sz="4000" b="1" dirty="0"/>
              <a:t>開立有價證券借貸帳戶作業</a:t>
            </a:r>
            <a:r>
              <a:rPr lang="en-US" altLang="zh-TW" sz="4000" b="1" dirty="0"/>
              <a:t>(</a:t>
            </a:r>
            <a:r>
              <a:rPr lang="zh-TW" altLang="en-US" sz="4000" b="1" dirty="0"/>
              <a:t>一</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1272988" y="1174815"/>
            <a:ext cx="9646023" cy="5504329"/>
          </a:xfrm>
        </p:spPr>
        <p:txBody>
          <a:bodyPr>
            <a:normAutofit fontScale="85000" lnSpcReduction="20000"/>
          </a:bodyPr>
          <a:lstStyle/>
          <a:p>
            <a:pPr>
              <a:buFont typeface="Wingdings" pitchFamily="2" charset="2"/>
              <a:buChar char="Ø"/>
            </a:pPr>
            <a:r>
              <a:rPr lang="zh-TW" altLang="en-US" sz="3300" b="1" dirty="0"/>
              <a:t>證券商應先完成下列作業，始得接受客戶辦理有價證券借貸交易相關業務：</a:t>
            </a:r>
            <a:r>
              <a:rPr lang="en-US" altLang="zh-TW" sz="3300" b="1" dirty="0">
                <a:solidFill>
                  <a:srgbClr val="0066FF"/>
                </a:solidFill>
              </a:rPr>
              <a:t>(</a:t>
            </a:r>
            <a:r>
              <a:rPr lang="zh-TW" altLang="en-US" sz="3300" b="1" dirty="0">
                <a:solidFill>
                  <a:srgbClr val="0066FF"/>
                </a:solidFill>
              </a:rPr>
              <a:t>同一證券商僅能開立一戶</a:t>
            </a:r>
            <a:r>
              <a:rPr lang="en-US" altLang="zh-TW" sz="3300" b="1" dirty="0">
                <a:solidFill>
                  <a:srgbClr val="0066FF"/>
                </a:solidFill>
              </a:rPr>
              <a:t>)</a:t>
            </a:r>
            <a:endParaRPr lang="zh-TW" altLang="en-US" sz="3300" b="1" dirty="0">
              <a:solidFill>
                <a:srgbClr val="0066FF"/>
              </a:solidFill>
            </a:endParaRPr>
          </a:p>
          <a:p>
            <a:pPr lvl="1">
              <a:buClr>
                <a:srgbClr val="1594C6"/>
              </a:buClr>
              <a:buFont typeface="Wingdings" panose="05000000000000000000" pitchFamily="2" charset="2"/>
              <a:buChar char="u"/>
            </a:pPr>
            <a:r>
              <a:rPr lang="zh-TW" altLang="en-US" sz="2800" b="1" dirty="0">
                <a:latin typeface="+mn-ea"/>
              </a:rPr>
              <a:t>開立客戶受託買賣帳戶</a:t>
            </a:r>
          </a:p>
          <a:p>
            <a:pPr lvl="1">
              <a:buClr>
                <a:srgbClr val="1594C6"/>
              </a:buClr>
              <a:buFont typeface="Wingdings" panose="05000000000000000000" pitchFamily="2" charset="2"/>
              <a:buChar char="u"/>
            </a:pPr>
            <a:r>
              <a:rPr lang="zh-TW" altLang="en-US" sz="2800" b="1" dirty="0">
                <a:solidFill>
                  <a:srgbClr val="FF0000"/>
                </a:solidFill>
                <a:latin typeface="+mn-ea"/>
              </a:rPr>
              <a:t>簽訂有價證券借貸契約</a:t>
            </a:r>
          </a:p>
          <a:p>
            <a:pPr lvl="1">
              <a:buClr>
                <a:srgbClr val="1594C6"/>
              </a:buClr>
              <a:buFont typeface="Wingdings" panose="05000000000000000000" pitchFamily="2" charset="2"/>
              <a:buChar char="u"/>
            </a:pPr>
            <a:r>
              <a:rPr lang="zh-TW" altLang="en-US" sz="2800" b="1" dirty="0">
                <a:latin typeface="+mn-ea"/>
              </a:rPr>
              <a:t>開立有價證券借貸交易帳戶</a:t>
            </a:r>
          </a:p>
          <a:p>
            <a:pPr>
              <a:buFont typeface="Wingdings" panose="05000000000000000000" pitchFamily="2" charset="2"/>
              <a:buChar char="Ø"/>
            </a:pPr>
            <a:r>
              <a:rPr lang="zh-TW" altLang="en-US" sz="3300" b="1" dirty="0"/>
              <a:t>證券商受理開戶之作業規範</a:t>
            </a:r>
            <a:endParaRPr lang="zh-TW" altLang="zh-TW" sz="3300" b="1" dirty="0"/>
          </a:p>
          <a:p>
            <a:pPr lvl="1">
              <a:buClr>
                <a:srgbClr val="0066A0"/>
              </a:buClr>
              <a:buFont typeface="Wingdings" panose="05000000000000000000" pitchFamily="2" charset="2"/>
              <a:buChar char="u"/>
            </a:pPr>
            <a:r>
              <a:rPr lang="zh-TW" altLang="en-US" sz="2800" b="1" dirty="0"/>
              <a:t>客戶提供之身分證明文件影本、授權書正本應予留存。影本須加蓋「經核確由本人或被授權人親自申請開戶，且與原本無誤」字樣戳記</a:t>
            </a:r>
          </a:p>
          <a:p>
            <a:pPr lvl="1">
              <a:buClr>
                <a:srgbClr val="0066A0"/>
              </a:buClr>
              <a:buFont typeface="Wingdings" panose="05000000000000000000" pitchFamily="2" charset="2"/>
              <a:buChar char="u"/>
            </a:pPr>
            <a:r>
              <a:rPr lang="zh-TW" altLang="en-US" sz="2800" b="1" u="sng" dirty="0"/>
              <a:t>得採足以確認客戶為本人及其意思表示之通信或電子化方式辦理</a:t>
            </a:r>
          </a:p>
          <a:p>
            <a:pPr lvl="1">
              <a:buClr>
                <a:srgbClr val="0066A0"/>
              </a:buClr>
              <a:buFont typeface="Wingdings" panose="05000000000000000000" pitchFamily="2" charset="2"/>
              <a:buChar char="u"/>
            </a:pPr>
            <a:r>
              <a:rPr lang="zh-TW" altLang="en-US" sz="2800" b="1" dirty="0"/>
              <a:t>應依徵信結果，核定客戶得借券額度</a:t>
            </a:r>
          </a:p>
          <a:p>
            <a:pPr lvl="1">
              <a:buClr>
                <a:srgbClr val="0066A0"/>
              </a:buClr>
              <a:buFont typeface="Wingdings" panose="05000000000000000000" pitchFamily="2" charset="2"/>
              <a:buChar char="u"/>
            </a:pPr>
            <a:r>
              <a:rPr lang="zh-TW" altLang="en-US" sz="2800" b="1" dirty="0"/>
              <a:t>應提供客戶風險預告書，揭露有價證券借貸交易之可能風險 </a:t>
            </a: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252822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012D2AD-E071-ABC0-FB4B-C65E5A278815}"/>
              </a:ext>
            </a:extLst>
          </p:cNvPr>
          <p:cNvSpPr>
            <a:spLocks noGrp="1"/>
          </p:cNvSpPr>
          <p:nvPr>
            <p:ph type="sldNum" sz="quarter" idx="12"/>
          </p:nvPr>
        </p:nvSpPr>
        <p:spPr/>
        <p:txBody>
          <a:bodyPr/>
          <a:lstStyle/>
          <a:p>
            <a:fld id="{4BA915EE-10CB-4CF1-8569-6154455DA573}" type="slidenum">
              <a:rPr lang="en-US" smtClean="0"/>
              <a:t>53</a:t>
            </a:fld>
            <a:endParaRPr lang="en-US"/>
          </a:p>
        </p:txBody>
      </p:sp>
      <p:sp>
        <p:nvSpPr>
          <p:cNvPr id="3" name="文字版面配置區 2">
            <a:extLst>
              <a:ext uri="{FF2B5EF4-FFF2-40B4-BE49-F238E27FC236}">
                <a16:creationId xmlns:a16="http://schemas.microsoft.com/office/drawing/2014/main" id="{B7087BB1-A747-EE91-2FBA-2435D845ED47}"/>
              </a:ext>
            </a:extLst>
          </p:cNvPr>
          <p:cNvSpPr>
            <a:spLocks noGrp="1"/>
          </p:cNvSpPr>
          <p:nvPr>
            <p:ph type="body" idx="15"/>
          </p:nvPr>
        </p:nvSpPr>
        <p:spPr>
          <a:xfrm>
            <a:off x="942394" y="958020"/>
            <a:ext cx="9395924" cy="5720969"/>
          </a:xfrm>
        </p:spPr>
        <p:txBody>
          <a:bodyPr>
            <a:normAutofit fontScale="92500" lnSpcReduction="10000"/>
          </a:bodyPr>
          <a:lstStyle/>
          <a:p>
            <a:pPr marL="0" indent="0">
              <a:spcBef>
                <a:spcPts val="600"/>
              </a:spcBef>
              <a:buNone/>
            </a:pPr>
            <a:r>
              <a:rPr lang="zh-TW" altLang="en-US" sz="3000" b="1" u="sng" dirty="0"/>
              <a:t>放寬未成年人得出借有價證券予證券商</a:t>
            </a:r>
            <a:r>
              <a:rPr lang="en-US" altLang="zh-TW" sz="3000" b="1" u="sng" dirty="0">
                <a:solidFill>
                  <a:srgbClr val="3366FF"/>
                </a:solidFill>
              </a:rPr>
              <a:t>(</a:t>
            </a:r>
            <a:r>
              <a:rPr lang="zh-TW" altLang="en-US" sz="3000" b="1" u="sng" dirty="0">
                <a:solidFill>
                  <a:srgbClr val="3366FF"/>
                </a:solidFill>
              </a:rPr>
              <a:t> </a:t>
            </a:r>
            <a:r>
              <a:rPr lang="en-US" altLang="zh-TW" sz="3000" b="1" u="sng" dirty="0">
                <a:solidFill>
                  <a:srgbClr val="3366FF"/>
                </a:solidFill>
              </a:rPr>
              <a:t>114</a:t>
            </a:r>
            <a:r>
              <a:rPr lang="zh-TW" altLang="en-US" sz="3000" b="1" u="sng" dirty="0">
                <a:solidFill>
                  <a:srgbClr val="3366FF"/>
                </a:solidFill>
              </a:rPr>
              <a:t>年公告實施 </a:t>
            </a:r>
            <a:r>
              <a:rPr lang="en-US" altLang="zh-TW" sz="3000" b="1" u="sng" dirty="0">
                <a:solidFill>
                  <a:srgbClr val="3366FF"/>
                </a:solidFill>
              </a:rPr>
              <a:t>)</a:t>
            </a:r>
          </a:p>
          <a:p>
            <a:pPr marL="0" indent="0">
              <a:spcBef>
                <a:spcPts val="600"/>
              </a:spcBef>
              <a:buNone/>
            </a:pPr>
            <a:r>
              <a:rPr lang="zh-TW" altLang="en-US" sz="2800" b="1" dirty="0"/>
              <a:t>一、</a:t>
            </a:r>
            <a:r>
              <a:rPr lang="zh-TW" altLang="en-US" sz="2600" b="1" u="sng" dirty="0">
                <a:solidFill>
                  <a:srgbClr val="3366FF"/>
                </a:solidFill>
              </a:rPr>
              <a:t>自然人</a:t>
            </a:r>
            <a:r>
              <a:rPr lang="zh-TW" altLang="en-US" sz="2600" b="1" dirty="0">
                <a:latin typeface="+mn-ea"/>
              </a:rPr>
              <a:t>簽訂有價證券借貸契約資格條件</a:t>
            </a:r>
            <a:endParaRPr lang="zh-TW" altLang="en-US" sz="2600" b="1" dirty="0">
              <a:solidFill>
                <a:srgbClr val="3366FF"/>
              </a:solidFill>
              <a:latin typeface="+mn-ea"/>
            </a:endParaRPr>
          </a:p>
          <a:p>
            <a:pPr marL="612000" indent="0">
              <a:spcBef>
                <a:spcPts val="600"/>
              </a:spcBef>
              <a:buNone/>
            </a:pPr>
            <a:r>
              <a:rPr lang="en-US" altLang="zh-TW" sz="2400" b="1" dirty="0">
                <a:solidFill>
                  <a:srgbClr val="C00000"/>
                </a:solidFill>
              </a:rPr>
              <a:t>(</a:t>
            </a:r>
            <a:r>
              <a:rPr lang="zh-TW" altLang="en-US" sz="2400" b="1" dirty="0">
                <a:solidFill>
                  <a:srgbClr val="C00000"/>
                </a:solidFill>
              </a:rPr>
              <a:t>一</a:t>
            </a:r>
            <a:r>
              <a:rPr lang="en-US" altLang="zh-TW" sz="2400" b="1" dirty="0">
                <a:solidFill>
                  <a:srgbClr val="C00000"/>
                </a:solidFill>
              </a:rPr>
              <a:t>)</a:t>
            </a:r>
            <a:r>
              <a:rPr lang="zh-TW" altLang="en-US" sz="2400" b="1" dirty="0">
                <a:solidFill>
                  <a:srgbClr val="C00000"/>
                </a:solidFill>
              </a:rPr>
              <a:t>簽訂「證券商出借有價證券予客戶」契約，客戶應年滿二十歲並</a:t>
            </a:r>
            <a:endParaRPr lang="en-US" altLang="zh-TW" sz="2400" b="1" dirty="0">
              <a:solidFill>
                <a:srgbClr val="C00000"/>
              </a:solidFill>
            </a:endParaRPr>
          </a:p>
          <a:p>
            <a:pPr marL="1044000" indent="0">
              <a:spcBef>
                <a:spcPts val="0"/>
              </a:spcBef>
              <a:buNone/>
            </a:pPr>
            <a:r>
              <a:rPr lang="zh-TW" altLang="en-US" sz="2400" b="1" dirty="0">
                <a:solidFill>
                  <a:srgbClr val="C00000"/>
                </a:solidFill>
              </a:rPr>
              <a:t>具有完全行為能力；</a:t>
            </a:r>
            <a:endParaRPr lang="en-US" altLang="zh-TW" sz="2400" b="1" dirty="0">
              <a:solidFill>
                <a:srgbClr val="C00000"/>
              </a:solidFill>
            </a:endParaRPr>
          </a:p>
          <a:p>
            <a:pPr marL="612000" indent="0">
              <a:spcBef>
                <a:spcPts val="300"/>
              </a:spcBef>
              <a:buNone/>
            </a:pPr>
            <a:r>
              <a:rPr lang="en-US" altLang="zh-TW" sz="2400" b="1" dirty="0">
                <a:solidFill>
                  <a:srgbClr val="C00000"/>
                </a:solidFill>
              </a:rPr>
              <a:t>(</a:t>
            </a:r>
            <a:r>
              <a:rPr lang="zh-TW" altLang="en-US" sz="2400" b="1" dirty="0">
                <a:solidFill>
                  <a:srgbClr val="C00000"/>
                </a:solidFill>
              </a:rPr>
              <a:t>二</a:t>
            </a:r>
            <a:r>
              <a:rPr lang="en-US" altLang="zh-TW" sz="2400" b="1" dirty="0">
                <a:solidFill>
                  <a:srgbClr val="C00000"/>
                </a:solidFill>
              </a:rPr>
              <a:t>)</a:t>
            </a:r>
            <a:r>
              <a:rPr lang="zh-TW" altLang="en-US" sz="2400" b="1" dirty="0">
                <a:solidFill>
                  <a:srgbClr val="C00000"/>
                </a:solidFill>
              </a:rPr>
              <a:t>簽訂「證券商向客戶借入有價證券」契約者，不受限制</a:t>
            </a:r>
            <a:endParaRPr lang="en-US" altLang="zh-TW" sz="2400" b="1" dirty="0">
              <a:solidFill>
                <a:srgbClr val="C00000"/>
              </a:solidFill>
            </a:endParaRPr>
          </a:p>
          <a:p>
            <a:pPr marL="0" indent="0">
              <a:spcBef>
                <a:spcPts val="1200"/>
              </a:spcBef>
              <a:buNone/>
            </a:pPr>
            <a:r>
              <a:rPr lang="zh-TW" altLang="en-US" sz="2600" b="1" dirty="0"/>
              <a:t>二、</a:t>
            </a:r>
            <a:r>
              <a:rPr lang="zh-TW" altLang="en-US" sz="2600" b="1" u="sng" dirty="0">
                <a:solidFill>
                  <a:srgbClr val="3366FF"/>
                </a:solidFill>
              </a:rPr>
              <a:t>自然人</a:t>
            </a:r>
            <a:r>
              <a:rPr lang="zh-TW" altLang="en-US" sz="2600" b="1" dirty="0"/>
              <a:t>開立有價證券借貸交易帳戶</a:t>
            </a:r>
            <a:endParaRPr lang="zh-TW" altLang="en-US" sz="2600" b="1" dirty="0">
              <a:solidFill>
                <a:srgbClr val="C00000"/>
              </a:solidFill>
            </a:endParaRPr>
          </a:p>
          <a:p>
            <a:pPr marL="612000" indent="0">
              <a:spcBef>
                <a:spcPts val="600"/>
              </a:spcBef>
              <a:buNone/>
            </a:pPr>
            <a:r>
              <a:rPr lang="zh-TW" altLang="en-US" sz="2500" b="1" dirty="0">
                <a:solidFill>
                  <a:srgbClr val="C00000"/>
                </a:solidFill>
              </a:rPr>
              <a:t>客戶為</a:t>
            </a:r>
            <a:r>
              <a:rPr lang="zh-TW" altLang="en-US" sz="2500" b="1" u="sng" dirty="0">
                <a:solidFill>
                  <a:srgbClr val="0066FF"/>
                </a:solidFill>
              </a:rPr>
              <a:t>未成年之中華民國國民者</a:t>
            </a:r>
            <a:r>
              <a:rPr lang="zh-TW" altLang="en-US" sz="2500" b="1" dirty="0">
                <a:solidFill>
                  <a:srgbClr val="C00000"/>
                </a:solidFill>
              </a:rPr>
              <a:t>，應由法定代理人或監護人親持國民身分證正本及客戶本人之國民身分證正本辦理開戶</a:t>
            </a:r>
            <a:r>
              <a:rPr lang="zh-TW" altLang="en-US" sz="2500" b="1" dirty="0"/>
              <a:t>，並當場簽章。客戶尚未領取國民身分證者，得以戶口名簿代之</a:t>
            </a:r>
            <a:endParaRPr lang="en-US" altLang="zh-TW" sz="2500" b="1" dirty="0"/>
          </a:p>
          <a:p>
            <a:pPr marL="0" indent="0">
              <a:spcBef>
                <a:spcPts val="1800"/>
              </a:spcBef>
              <a:buNone/>
            </a:pPr>
            <a:r>
              <a:rPr lang="zh-TW" altLang="en-US" sz="2600" b="1" dirty="0"/>
              <a:t>三、未成年出借人屆齡成年證券商應辦之相關通知及後續補正程序</a:t>
            </a:r>
            <a:endParaRPr lang="en-US" altLang="zh-TW" sz="2600" b="1" dirty="0"/>
          </a:p>
          <a:p>
            <a:pPr marL="629100" indent="0">
              <a:spcBef>
                <a:spcPts val="600"/>
              </a:spcBef>
              <a:buClr>
                <a:srgbClr val="0066FF"/>
              </a:buClr>
              <a:buSzPct val="95000"/>
              <a:buNone/>
            </a:pPr>
            <a:r>
              <a:rPr lang="zh-TW" altLang="en-US" sz="2500" b="1" dirty="0">
                <a:solidFill>
                  <a:srgbClr val="C00000"/>
                </a:solidFill>
              </a:rPr>
              <a:t>應依</a:t>
            </a:r>
            <a:r>
              <a:rPr lang="en-US" altLang="zh-TW" sz="2500" b="1" dirty="0">
                <a:solidFill>
                  <a:srgbClr val="3366FF"/>
                </a:solidFill>
                <a:latin typeface="+mj-ea"/>
              </a:rPr>
              <a:t>114.06.12</a:t>
            </a:r>
            <a:r>
              <a:rPr lang="zh-TW" altLang="en-US" sz="2500" b="1" dirty="0">
                <a:solidFill>
                  <a:srgbClr val="3366FF"/>
                </a:solidFill>
                <a:latin typeface="+mj-ea"/>
              </a:rPr>
              <a:t>臺證交字第</a:t>
            </a:r>
            <a:r>
              <a:rPr lang="en-US" altLang="zh-TW" sz="2500" b="1" dirty="0">
                <a:solidFill>
                  <a:srgbClr val="3366FF"/>
                </a:solidFill>
                <a:latin typeface="+mj-ea"/>
              </a:rPr>
              <a:t>1140009939</a:t>
            </a:r>
            <a:r>
              <a:rPr lang="zh-TW" altLang="en-US" sz="2500" b="1" dirty="0">
                <a:solidFill>
                  <a:srgbClr val="3366FF"/>
                </a:solidFill>
                <a:latin typeface="+mj-ea"/>
              </a:rPr>
              <a:t>號函</a:t>
            </a:r>
            <a:r>
              <a:rPr lang="zh-TW" altLang="en-US" sz="2500" b="1" dirty="0">
                <a:solidFill>
                  <a:srgbClr val="C00000"/>
                </a:solidFill>
              </a:rPr>
              <a:t>「未成年出借人屆齡成年證券商應辦補正注意事項」之規定辦理</a:t>
            </a:r>
            <a:endParaRPr lang="en-US" altLang="zh-TW" sz="2500" b="1" dirty="0">
              <a:solidFill>
                <a:srgbClr val="C00000"/>
              </a:solidFill>
            </a:endParaRPr>
          </a:p>
          <a:p>
            <a:pPr marL="0" indent="0">
              <a:spcBef>
                <a:spcPts val="1200"/>
              </a:spcBef>
              <a:buNone/>
            </a:pPr>
            <a:endParaRPr lang="zh-TW" altLang="en-US" sz="2400" b="1" dirty="0"/>
          </a:p>
          <a:p>
            <a:endParaRPr lang="zh-TW" altLang="en-US" dirty="0"/>
          </a:p>
          <a:p>
            <a:pPr marL="0" indent="0">
              <a:buNone/>
            </a:pPr>
            <a:endParaRPr lang="en-US" altLang="zh-TW" sz="2800" b="1" dirty="0">
              <a:solidFill>
                <a:srgbClr val="3366FF"/>
              </a:solidFill>
            </a:endParaRPr>
          </a:p>
          <a:p>
            <a:pPr marL="0" indent="0">
              <a:buNone/>
            </a:pPr>
            <a:endParaRPr lang="zh-TW" altLang="en-US" sz="2800" b="1" dirty="0">
              <a:solidFill>
                <a:srgbClr val="3366FF"/>
              </a:solidFill>
            </a:endParaRPr>
          </a:p>
        </p:txBody>
      </p:sp>
      <p:sp>
        <p:nvSpPr>
          <p:cNvPr id="4" name="文字版面配置區 3">
            <a:extLst>
              <a:ext uri="{FF2B5EF4-FFF2-40B4-BE49-F238E27FC236}">
                <a16:creationId xmlns:a16="http://schemas.microsoft.com/office/drawing/2014/main" id="{E07DD6EB-EA1B-B92C-8B85-2FE8B51FA637}"/>
              </a:ext>
            </a:extLst>
          </p:cNvPr>
          <p:cNvSpPr>
            <a:spLocks noGrp="1"/>
          </p:cNvSpPr>
          <p:nvPr>
            <p:ph type="body" idx="4294967295"/>
          </p:nvPr>
        </p:nvSpPr>
        <p:spPr>
          <a:xfrm>
            <a:off x="2193606" y="179011"/>
            <a:ext cx="10062798" cy="686901"/>
          </a:xfrm>
        </p:spPr>
        <p:txBody>
          <a:bodyPr>
            <a:normAutofit fontScale="92500" lnSpcReduction="10000"/>
          </a:bodyPr>
          <a:lstStyle/>
          <a:p>
            <a:pPr marL="0" indent="0">
              <a:buNone/>
            </a:pPr>
            <a:r>
              <a:rPr lang="zh-TW" altLang="en-US" sz="3600" b="1" dirty="0"/>
              <a:t>開立有價證券借貸帳戶作業</a:t>
            </a:r>
            <a:r>
              <a:rPr lang="en-US" altLang="zh-TW" sz="3600" b="1" dirty="0"/>
              <a:t>(</a:t>
            </a:r>
            <a:r>
              <a:rPr lang="zh-TW" altLang="en-US" sz="3600" b="1" dirty="0"/>
              <a:t>二</a:t>
            </a:r>
            <a:r>
              <a:rPr lang="en-US" altLang="zh-TW" sz="3600" b="1" dirty="0"/>
              <a:t>)</a:t>
            </a:r>
            <a:endParaRPr lang="zh-TW" altLang="en-US" sz="3600" b="1" dirty="0"/>
          </a:p>
          <a:p>
            <a:endParaRPr lang="zh-TW" altLang="en-US" dirty="0"/>
          </a:p>
        </p:txBody>
      </p:sp>
    </p:spTree>
    <p:extLst>
      <p:ext uri="{BB962C8B-B14F-4D97-AF65-F5344CB8AC3E}">
        <p14:creationId xmlns:p14="http://schemas.microsoft.com/office/powerpoint/2010/main" val="2027842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54</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簽訂有價證券借貸契約</a:t>
            </a:r>
          </a:p>
        </p:txBody>
      </p:sp>
      <p:sp>
        <p:nvSpPr>
          <p:cNvPr id="6" name="Rectangle 1027"/>
          <p:cNvSpPr>
            <a:spLocks noGrp="1" noChangeArrowheads="1"/>
          </p:cNvSpPr>
          <p:nvPr>
            <p:ph type="body" idx="4294967295"/>
          </p:nvPr>
        </p:nvSpPr>
        <p:spPr>
          <a:xfrm>
            <a:off x="1976282" y="1128684"/>
            <a:ext cx="8824451" cy="5504329"/>
          </a:xfrm>
        </p:spPr>
        <p:txBody>
          <a:bodyPr>
            <a:normAutofit/>
          </a:bodyPr>
          <a:lstStyle/>
          <a:p>
            <a:pPr>
              <a:buFont typeface="Wingdings" pitchFamily="2" charset="2"/>
              <a:buChar char="Ø"/>
            </a:pPr>
            <a:r>
              <a:rPr lang="zh-TW" altLang="en-US" sz="3200" b="1" dirty="0">
                <a:solidFill>
                  <a:srgbClr val="FF0000"/>
                </a:solidFill>
              </a:rPr>
              <a:t>有價證券借貸契約，至少應載明下列事項：</a:t>
            </a:r>
          </a:p>
          <a:p>
            <a:pPr lvl="1">
              <a:buClr>
                <a:srgbClr val="1594C6"/>
              </a:buClr>
              <a:buFont typeface="Wingdings" panose="05000000000000000000" pitchFamily="2" charset="2"/>
              <a:buChar char="u"/>
            </a:pPr>
            <a:r>
              <a:rPr lang="zh-TW" altLang="en-US" sz="2800" b="1" dirty="0">
                <a:latin typeface="+mn-ea"/>
              </a:rPr>
              <a:t>借貸期間</a:t>
            </a:r>
          </a:p>
          <a:p>
            <a:pPr lvl="1">
              <a:buClr>
                <a:srgbClr val="1594C6"/>
              </a:buClr>
              <a:buFont typeface="Wingdings" panose="05000000000000000000" pitchFamily="2" charset="2"/>
              <a:buChar char="u"/>
            </a:pPr>
            <a:r>
              <a:rPr lang="zh-TW" altLang="en-US" sz="2800" b="1" dirty="0">
                <a:solidFill>
                  <a:srgbClr val="FF0000"/>
                </a:solidFill>
                <a:latin typeface="+mn-ea"/>
              </a:rPr>
              <a:t>手續費費率</a:t>
            </a:r>
            <a:r>
              <a:rPr lang="zh-TW" altLang="en-US" sz="2800" b="1" dirty="0">
                <a:latin typeface="+mn-ea"/>
              </a:rPr>
              <a:t>及以年百分率揭示之</a:t>
            </a:r>
            <a:r>
              <a:rPr lang="zh-TW" altLang="en-US" sz="2800" b="1" dirty="0">
                <a:solidFill>
                  <a:srgbClr val="FF0000"/>
                </a:solidFill>
                <a:latin typeface="+mn-ea"/>
              </a:rPr>
              <a:t>借券費率</a:t>
            </a:r>
            <a:r>
              <a:rPr lang="zh-TW" altLang="en-US" sz="2800" b="1" dirty="0">
                <a:latin typeface="+mn-ea"/>
              </a:rPr>
              <a:t>、</a:t>
            </a:r>
          </a:p>
          <a:p>
            <a:pPr lvl="1">
              <a:buClr>
                <a:srgbClr val="1594C6"/>
              </a:buClr>
              <a:buFont typeface="Wingdings" panose="05000000000000000000" pitchFamily="2" charset="2"/>
              <a:buChar char="u"/>
            </a:pPr>
            <a:r>
              <a:rPr lang="zh-TW" altLang="en-US" sz="2800" b="1" dirty="0">
                <a:latin typeface="+mn-ea"/>
              </a:rPr>
              <a:t>借券用途、證券之保管</a:t>
            </a:r>
          </a:p>
          <a:p>
            <a:pPr lvl="1">
              <a:buClr>
                <a:srgbClr val="1594C6"/>
              </a:buClr>
              <a:buFont typeface="Wingdings" panose="05000000000000000000" pitchFamily="2" charset="2"/>
              <a:buChar char="u"/>
            </a:pPr>
            <a:r>
              <a:rPr lang="zh-TW" altLang="en-US" sz="2800" b="1" dirty="0">
                <a:latin typeface="+mn-ea"/>
              </a:rPr>
              <a:t>返還方式及提前返還條件、</a:t>
            </a:r>
          </a:p>
          <a:p>
            <a:pPr lvl="1">
              <a:buClr>
                <a:srgbClr val="1594C6"/>
              </a:buClr>
              <a:buFont typeface="Wingdings" panose="05000000000000000000" pitchFamily="2" charset="2"/>
              <a:buChar char="u"/>
            </a:pPr>
            <a:r>
              <a:rPr lang="zh-TW" altLang="en-US" sz="2800" b="1" dirty="0">
                <a:latin typeface="+mn-ea"/>
              </a:rPr>
              <a:t>擔保品之種類、更換、比率及維持率計算、擔保品溢價之退還與抵充、 現金擔保品利息之計算與給付、</a:t>
            </a:r>
          </a:p>
          <a:p>
            <a:pPr lvl="1">
              <a:buClr>
                <a:srgbClr val="1594C6"/>
              </a:buClr>
              <a:buFont typeface="Wingdings" panose="05000000000000000000" pitchFamily="2" charset="2"/>
              <a:buChar char="u"/>
            </a:pPr>
            <a:r>
              <a:rPr lang="zh-TW" altLang="en-US" sz="2800" b="1" dirty="0">
                <a:latin typeface="+mn-ea"/>
              </a:rPr>
              <a:t>權益補償、 違約之處理、 客戶資料之處理、終止之事由</a:t>
            </a:r>
            <a:endParaRPr lang="en-US" altLang="zh-TW" sz="2800" b="1" dirty="0">
              <a:latin typeface="+mn-ea"/>
            </a:endParaRP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119857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終止有價證券借貸交易帳戶</a:t>
            </a:r>
          </a:p>
        </p:txBody>
      </p:sp>
      <p:sp>
        <p:nvSpPr>
          <p:cNvPr id="6" name="Rectangle 1027"/>
          <p:cNvSpPr>
            <a:spLocks noGrp="1" noChangeArrowheads="1"/>
          </p:cNvSpPr>
          <p:nvPr>
            <p:ph type="body" idx="4294967295"/>
          </p:nvPr>
        </p:nvSpPr>
        <p:spPr>
          <a:xfrm>
            <a:off x="1954306" y="1028137"/>
            <a:ext cx="8812306" cy="5829863"/>
          </a:xfrm>
        </p:spPr>
        <p:txBody>
          <a:bodyPr>
            <a:normAutofit/>
          </a:bodyPr>
          <a:lstStyle/>
          <a:p>
            <a:pPr>
              <a:buFont typeface="Wingdings" pitchFamily="2" charset="2"/>
              <a:buChar char="Ø"/>
            </a:pPr>
            <a:r>
              <a:rPr lang="zh-TW" altLang="en-US" sz="3200" b="1" dirty="0"/>
              <a:t>借券帳戶註銷之處理</a:t>
            </a:r>
          </a:p>
          <a:p>
            <a:pPr lvl="1">
              <a:buClr>
                <a:srgbClr val="1594C6"/>
              </a:buClr>
              <a:buFont typeface="Wingdings" panose="05000000000000000000" pitchFamily="2" charset="2"/>
              <a:buChar char="u"/>
            </a:pPr>
            <a:r>
              <a:rPr lang="zh-TW" altLang="en-US" sz="2600" b="1" dirty="0">
                <a:latin typeface="+mn-ea"/>
              </a:rPr>
              <a:t>客戶開立有價證券借貸交易帳戶，連續三年以上無借貸交易紀錄者，證券商應即辦理銷戶並通知客戶。</a:t>
            </a:r>
            <a:r>
              <a:rPr lang="zh-TW" altLang="en-US" sz="2600" b="1" dirty="0">
                <a:solidFill>
                  <a:srgbClr val="0066A0"/>
                </a:solidFill>
                <a:latin typeface="+mn-ea"/>
              </a:rPr>
              <a:t>但只為辦理出借而簽訂「證券商辦理有價證券借貸契約書</a:t>
            </a:r>
            <a:r>
              <a:rPr lang="en-US" altLang="zh-TW" sz="2600" b="1" dirty="0">
                <a:solidFill>
                  <a:srgbClr val="0066A0"/>
                </a:solidFill>
                <a:latin typeface="+mn-ea"/>
              </a:rPr>
              <a:t>(</a:t>
            </a:r>
            <a:r>
              <a:rPr lang="zh-TW" altLang="en-US" sz="2600" b="1" dirty="0">
                <a:solidFill>
                  <a:srgbClr val="0066A0"/>
                </a:solidFill>
                <a:latin typeface="+mn-ea"/>
              </a:rPr>
              <a:t>向客戶借入有價證券</a:t>
            </a:r>
            <a:r>
              <a:rPr lang="en-US" altLang="zh-TW" sz="2600" b="1" dirty="0">
                <a:solidFill>
                  <a:srgbClr val="0066A0"/>
                </a:solidFill>
                <a:latin typeface="+mn-ea"/>
              </a:rPr>
              <a:t>)</a:t>
            </a:r>
            <a:r>
              <a:rPr lang="zh-TW" altLang="en-US" sz="2600" b="1" dirty="0">
                <a:solidFill>
                  <a:srgbClr val="0066A0"/>
                </a:solidFill>
                <a:latin typeface="+mn-ea"/>
              </a:rPr>
              <a:t>」者，不在此限</a:t>
            </a:r>
          </a:p>
          <a:p>
            <a:pPr lvl="1">
              <a:buClr>
                <a:srgbClr val="1594C6"/>
              </a:buClr>
              <a:buFont typeface="Wingdings" panose="05000000000000000000" pitchFamily="2" charset="2"/>
              <a:buChar char="u"/>
            </a:pPr>
            <a:r>
              <a:rPr lang="zh-TW" altLang="en-US" sz="2600" b="1" dirty="0">
                <a:latin typeface="+mn-ea"/>
              </a:rPr>
              <a:t>客戶</a:t>
            </a:r>
            <a:r>
              <a:rPr lang="zh-TW" altLang="en-US" sz="2600" b="1" dirty="0">
                <a:solidFill>
                  <a:srgbClr val="FF0000"/>
                </a:solidFill>
                <a:latin typeface="+mn-ea"/>
              </a:rPr>
              <a:t>主動申請終止</a:t>
            </a:r>
            <a:r>
              <a:rPr lang="zh-TW" altLang="en-US" sz="2600" b="1" dirty="0">
                <a:latin typeface="+mn-ea"/>
              </a:rPr>
              <a:t>已開立之證券借貸帳戶</a:t>
            </a:r>
            <a:r>
              <a:rPr lang="en-US" altLang="zh-TW" sz="2600" b="1" dirty="0">
                <a:latin typeface="+mn-ea"/>
              </a:rPr>
              <a:t>:</a:t>
            </a:r>
          </a:p>
          <a:p>
            <a:pPr lvl="2">
              <a:buClr>
                <a:srgbClr val="1594C6"/>
              </a:buClr>
              <a:buFont typeface="Wingdings" panose="05000000000000000000" pitchFamily="2" charset="2"/>
              <a:buChar char="ü"/>
            </a:pPr>
            <a:r>
              <a:rPr lang="zh-TW" altLang="en-US" sz="2400" b="1" dirty="0">
                <a:latin typeface="+mn-ea"/>
              </a:rPr>
              <a:t>須填具</a:t>
            </a:r>
            <a:r>
              <a:rPr lang="zh-TW" altLang="en-US" sz="2400" b="1" dirty="0">
                <a:solidFill>
                  <a:srgbClr val="0066A0"/>
                </a:solidFill>
                <a:latin typeface="+mn-ea"/>
              </a:rPr>
              <a:t>「終止有價證券借貸交易帳戶申請書」</a:t>
            </a:r>
          </a:p>
          <a:p>
            <a:pPr lvl="2">
              <a:buClr>
                <a:srgbClr val="1594C6"/>
              </a:buClr>
              <a:buFont typeface="Wingdings" panose="05000000000000000000" pitchFamily="2" charset="2"/>
              <a:buChar char="ü"/>
            </a:pPr>
            <a:r>
              <a:rPr lang="zh-TW" altLang="en-US" sz="2400" b="1" dirty="0">
                <a:latin typeface="+mn-ea"/>
              </a:rPr>
              <a:t>證券商須確認客戶借貸交易均已了結，且相關債務均已結清，再行辦理銷戶</a:t>
            </a:r>
            <a:endParaRPr lang="en-US" altLang="zh-TW" sz="2400" b="1" dirty="0">
              <a:latin typeface="+mn-ea"/>
            </a:endParaRPr>
          </a:p>
          <a:p>
            <a:pPr lvl="1">
              <a:buClr>
                <a:srgbClr val="1594C6"/>
              </a:buClr>
              <a:buFont typeface="Wingdings" panose="05000000000000000000" pitchFamily="2" charset="2"/>
              <a:buChar char="u"/>
            </a:pPr>
            <a:r>
              <a:rPr lang="zh-TW" altLang="en-US" sz="2600" b="1" dirty="0">
                <a:latin typeface="+mn-ea"/>
              </a:rPr>
              <a:t>證券商當日應將帳戶註銷資料傳送至證交所</a:t>
            </a: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133400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通知客戶作業方式</a:t>
            </a:r>
          </a:p>
        </p:txBody>
      </p:sp>
      <p:sp>
        <p:nvSpPr>
          <p:cNvPr id="6" name="Rectangle 1027"/>
          <p:cNvSpPr>
            <a:spLocks noGrp="1" noChangeArrowheads="1"/>
          </p:cNvSpPr>
          <p:nvPr>
            <p:ph type="body" idx="4294967295"/>
          </p:nvPr>
        </p:nvSpPr>
        <p:spPr>
          <a:xfrm>
            <a:off x="1976283" y="1353671"/>
            <a:ext cx="8808257" cy="5504329"/>
          </a:xfrm>
        </p:spPr>
        <p:txBody>
          <a:bodyPr>
            <a:normAutofit/>
          </a:bodyPr>
          <a:lstStyle/>
          <a:p>
            <a:pPr>
              <a:buFont typeface="Wingdings" pitchFamily="2" charset="2"/>
              <a:buChar char="Ø"/>
            </a:pPr>
            <a:r>
              <a:rPr lang="zh-TW" altLang="en-US" sz="3200" b="1" dirty="0"/>
              <a:t>通知作業規範</a:t>
            </a:r>
          </a:p>
          <a:p>
            <a:pPr lvl="1">
              <a:buClr>
                <a:srgbClr val="1594C6"/>
              </a:buClr>
              <a:buFont typeface="Wingdings" panose="05000000000000000000" pitchFamily="2" charset="2"/>
              <a:buChar char="u"/>
            </a:pPr>
            <a:r>
              <a:rPr lang="zh-TW" altLang="en-US" sz="2800" b="1" dirty="0">
                <a:latin typeface="+mn-ea"/>
              </a:rPr>
              <a:t>證券商應行通知客戶之事項，應以</a:t>
            </a:r>
            <a:r>
              <a:rPr lang="zh-TW" altLang="en-US" sz="2800" b="1" dirty="0">
                <a:solidFill>
                  <a:srgbClr val="0066A0"/>
                </a:solidFill>
                <a:latin typeface="+mn-ea"/>
              </a:rPr>
              <a:t>郵寄</a:t>
            </a:r>
            <a:r>
              <a:rPr lang="zh-TW" altLang="en-US" sz="2800" b="1" dirty="0">
                <a:latin typeface="+mn-ea"/>
              </a:rPr>
              <a:t>、客戶</a:t>
            </a:r>
            <a:r>
              <a:rPr lang="zh-TW" altLang="en-US" sz="2800" b="1" dirty="0">
                <a:solidFill>
                  <a:srgbClr val="0066A0"/>
                </a:solidFill>
                <a:latin typeface="+mn-ea"/>
              </a:rPr>
              <a:t>當面簽收</a:t>
            </a:r>
            <a:r>
              <a:rPr lang="zh-TW" altLang="en-US" sz="2800" b="1" dirty="0">
                <a:latin typeface="+mn-ea"/>
              </a:rPr>
              <a:t>或其他</a:t>
            </a:r>
            <a:r>
              <a:rPr lang="zh-TW" altLang="en-US" sz="2800" b="1" dirty="0">
                <a:solidFill>
                  <a:srgbClr val="0066A0"/>
                </a:solidFill>
                <a:latin typeface="+mn-ea"/>
              </a:rPr>
              <a:t>雙方約定</a:t>
            </a:r>
            <a:r>
              <a:rPr lang="zh-TW" altLang="en-US" sz="2800" b="1" dirty="0">
                <a:latin typeface="+mn-ea"/>
              </a:rPr>
              <a:t>方式為之</a:t>
            </a:r>
          </a:p>
          <a:p>
            <a:pPr lvl="1">
              <a:buClr>
                <a:srgbClr val="1594C6"/>
              </a:buClr>
              <a:buFont typeface="Wingdings" panose="05000000000000000000" pitchFamily="2" charset="2"/>
              <a:buChar char="u"/>
            </a:pPr>
            <a:r>
              <a:rPr lang="zh-TW" altLang="en-US" sz="2800" b="1" dirty="0">
                <a:latin typeface="+mn-ea"/>
              </a:rPr>
              <a:t>證券商通知方式若採客戶當面簽收者，客戶簽章限與原有價證券借貸契約之簽名式樣或原留印鑑相符，並附署日期 </a:t>
            </a:r>
            <a:endParaRPr lang="en-US" altLang="zh-TW" sz="2800" b="1" dirty="0">
              <a:latin typeface="+mn-ea"/>
            </a:endParaRP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105213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57</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借券交易之撥券及計費方式</a:t>
            </a:r>
          </a:p>
        </p:txBody>
      </p:sp>
      <p:sp>
        <p:nvSpPr>
          <p:cNvPr id="6" name="Rectangle 1027"/>
          <p:cNvSpPr>
            <a:spLocks noGrp="1" noChangeArrowheads="1"/>
          </p:cNvSpPr>
          <p:nvPr>
            <p:ph type="body" idx="4294967295"/>
          </p:nvPr>
        </p:nvSpPr>
        <p:spPr>
          <a:xfrm>
            <a:off x="1963270" y="1353671"/>
            <a:ext cx="8731623" cy="5118847"/>
          </a:xfrm>
        </p:spPr>
        <p:txBody>
          <a:bodyPr>
            <a:normAutofit/>
          </a:bodyPr>
          <a:lstStyle/>
          <a:p>
            <a:pPr>
              <a:buFont typeface="Wingdings" pitchFamily="2" charset="2"/>
              <a:buChar char="Ø"/>
            </a:pPr>
            <a:r>
              <a:rPr lang="zh-TW" altLang="en-US" sz="2800" b="1" dirty="0"/>
              <a:t>投資人申請借券之撥券時間</a:t>
            </a:r>
          </a:p>
          <a:p>
            <a:pPr lvl="1">
              <a:buClr>
                <a:srgbClr val="1594C6"/>
              </a:buClr>
              <a:buFont typeface="Wingdings" panose="05000000000000000000" pitchFamily="2" charset="2"/>
              <a:buChar char="u"/>
            </a:pPr>
            <a:r>
              <a:rPr lang="en-US" altLang="zh-TW" sz="2400" b="1" dirty="0">
                <a:latin typeface="+mn-ea"/>
              </a:rPr>
              <a:t>T</a:t>
            </a:r>
            <a:r>
              <a:rPr lang="zh-TW" altLang="en-US" sz="2400" b="1" dirty="0">
                <a:latin typeface="+mn-ea"/>
              </a:rPr>
              <a:t>日借券，可選擇 </a:t>
            </a:r>
            <a:r>
              <a:rPr lang="zh-TW" altLang="en-US" sz="2400" b="1" u="sng" dirty="0">
                <a:solidFill>
                  <a:srgbClr val="0066A0"/>
                </a:solidFill>
                <a:latin typeface="+mn-ea"/>
              </a:rPr>
              <a:t>當日 </a:t>
            </a:r>
            <a:r>
              <a:rPr lang="zh-TW" altLang="en-US" sz="2400" b="1" dirty="0">
                <a:latin typeface="+mn-ea"/>
              </a:rPr>
              <a:t>或 </a:t>
            </a:r>
            <a:r>
              <a:rPr lang="zh-TW" altLang="en-US" sz="2400" b="1" u="sng" dirty="0">
                <a:solidFill>
                  <a:srgbClr val="0066A0"/>
                </a:solidFill>
                <a:latin typeface="+mn-ea"/>
              </a:rPr>
              <a:t>次日撥券</a:t>
            </a:r>
            <a:endParaRPr lang="en-US" altLang="zh-TW" sz="2400" b="1" u="sng" dirty="0">
              <a:solidFill>
                <a:srgbClr val="0066A0"/>
              </a:solidFill>
              <a:latin typeface="+mn-ea"/>
            </a:endParaRPr>
          </a:p>
          <a:p>
            <a:pPr lvl="1">
              <a:buClr>
                <a:srgbClr val="1594C6"/>
              </a:buClr>
              <a:buFont typeface="Wingdings" panose="05000000000000000000" pitchFamily="2" charset="2"/>
              <a:buChar char="u"/>
            </a:pPr>
            <a:r>
              <a:rPr lang="zh-TW" altLang="en-US" sz="2400" b="1" dirty="0">
                <a:latin typeface="+mn-ea"/>
              </a:rPr>
              <a:t>選擇</a:t>
            </a:r>
            <a:r>
              <a:rPr lang="en-US" altLang="zh-TW" sz="2400" b="1" dirty="0">
                <a:latin typeface="+mn-ea"/>
              </a:rPr>
              <a:t>T+1</a:t>
            </a:r>
            <a:r>
              <a:rPr lang="zh-TW" altLang="en-US" sz="2400" b="1" dirty="0">
                <a:latin typeface="+mn-ea"/>
              </a:rPr>
              <a:t>日撥券，倘若</a:t>
            </a:r>
            <a:r>
              <a:rPr lang="en-US" altLang="zh-TW" sz="2400" b="1" dirty="0">
                <a:latin typeface="+mn-ea"/>
              </a:rPr>
              <a:t>T</a:t>
            </a:r>
            <a:r>
              <a:rPr lang="zh-TW" altLang="en-US" sz="2400" b="1" dirty="0">
                <a:latin typeface="+mn-ea"/>
              </a:rPr>
              <a:t>日欲從事借券賣出，僅限於</a:t>
            </a:r>
            <a:r>
              <a:rPr lang="zh-TW" altLang="en-US" sz="2400" b="1" dirty="0">
                <a:solidFill>
                  <a:srgbClr val="0066A0"/>
                </a:solidFill>
                <a:latin typeface="+mn-ea"/>
              </a:rPr>
              <a:t>原借券之證券商</a:t>
            </a:r>
            <a:r>
              <a:rPr lang="zh-TW" altLang="en-US" sz="2400" b="1" dirty="0">
                <a:latin typeface="+mn-ea"/>
              </a:rPr>
              <a:t>賣出 </a:t>
            </a:r>
            <a:endParaRPr lang="en-US" altLang="zh-TW" sz="2400" b="1" dirty="0">
              <a:latin typeface="+mn-ea"/>
            </a:endParaRPr>
          </a:p>
          <a:p>
            <a:pPr>
              <a:buClrTx/>
              <a:buFont typeface="Wingdings" panose="05000000000000000000" pitchFamily="2" charset="2"/>
              <a:buChar char="Ø"/>
            </a:pPr>
            <a:r>
              <a:rPr lang="zh-TW" altLang="en-US" sz="2800" b="1" dirty="0">
                <a:latin typeface="+mn-ea"/>
              </a:rPr>
              <a:t>借券費 </a:t>
            </a:r>
          </a:p>
          <a:p>
            <a:pPr lvl="1">
              <a:buClr>
                <a:srgbClr val="0066A0"/>
              </a:buClr>
              <a:buFont typeface="Wingdings" panose="05000000000000000000" pitchFamily="2" charset="2"/>
              <a:buChar char="u"/>
            </a:pPr>
            <a:r>
              <a:rPr lang="zh-TW" altLang="en-US" sz="2400" b="1" dirty="0">
                <a:latin typeface="+mn-ea"/>
              </a:rPr>
              <a:t>應與客戶依年利率</a:t>
            </a:r>
            <a:r>
              <a:rPr lang="en-US" altLang="zh-TW" sz="2400" b="1" dirty="0">
                <a:solidFill>
                  <a:srgbClr val="FF0000"/>
                </a:solidFill>
                <a:latin typeface="+mn-ea"/>
              </a:rPr>
              <a:t>16%</a:t>
            </a:r>
            <a:r>
              <a:rPr lang="zh-TW" altLang="en-US" sz="2400" b="1" dirty="0">
                <a:latin typeface="+mn-ea"/>
              </a:rPr>
              <a:t>以下，</a:t>
            </a:r>
            <a:r>
              <a:rPr lang="en-US" altLang="zh-TW" sz="2400" b="1" dirty="0">
                <a:latin typeface="+mn-ea"/>
              </a:rPr>
              <a:t>0.01%</a:t>
            </a:r>
            <a:r>
              <a:rPr lang="zh-TW" altLang="en-US" sz="2400" b="1" dirty="0">
                <a:latin typeface="+mn-ea"/>
              </a:rPr>
              <a:t>為升降單位，自行議定成交費率</a:t>
            </a:r>
            <a:endParaRPr lang="en-US" altLang="zh-TW" sz="2400" b="1" dirty="0">
              <a:latin typeface="+mn-ea"/>
            </a:endParaRPr>
          </a:p>
          <a:p>
            <a:pPr lvl="1">
              <a:buClr>
                <a:srgbClr val="0066A0"/>
              </a:buClr>
              <a:buFont typeface="Wingdings" panose="05000000000000000000" pitchFamily="2" charset="2"/>
              <a:buChar char="u"/>
            </a:pPr>
            <a:r>
              <a:rPr lang="zh-TW" altLang="en-US" sz="2400" b="1" dirty="0">
                <a:latin typeface="+mn-ea"/>
              </a:rPr>
              <a:t>費用計算及收付方式，應載明於契約中</a:t>
            </a:r>
          </a:p>
          <a:p>
            <a:pPr>
              <a:buClrTx/>
              <a:buFont typeface="Wingdings" panose="05000000000000000000" pitchFamily="2" charset="2"/>
              <a:buChar char="Ø"/>
            </a:pPr>
            <a:endParaRPr lang="zh-TW" altLang="en-US" sz="2800" b="1" dirty="0">
              <a:latin typeface="+mn-ea"/>
            </a:endParaRPr>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467720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58</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證商借券提撥履約保證金</a:t>
            </a:r>
          </a:p>
        </p:txBody>
      </p:sp>
      <p:grpSp>
        <p:nvGrpSpPr>
          <p:cNvPr id="7" name="群組 6"/>
          <p:cNvGrpSpPr/>
          <p:nvPr/>
        </p:nvGrpSpPr>
        <p:grpSpPr>
          <a:xfrm>
            <a:off x="5821922" y="1145505"/>
            <a:ext cx="6242993" cy="5111749"/>
            <a:chOff x="2954654" y="0"/>
            <a:chExt cx="4431982" cy="5111749"/>
          </a:xfrm>
        </p:grpSpPr>
        <p:sp>
          <p:nvSpPr>
            <p:cNvPr id="11" name="向右箭號 10"/>
            <p:cNvSpPr/>
            <p:nvPr/>
          </p:nvSpPr>
          <p:spPr>
            <a:xfrm>
              <a:off x="2954654" y="0"/>
              <a:ext cx="4431982" cy="5111749"/>
            </a:xfrm>
            <a:prstGeom prst="rightArrow">
              <a:avLst>
                <a:gd name="adj1" fmla="val 75000"/>
                <a:gd name="adj2" fmla="val 50000"/>
              </a:avLst>
            </a:prstGeom>
            <a:solidFill>
              <a:schemeClr val="bg2">
                <a:lumMod val="90000"/>
                <a:alpha val="90000"/>
              </a:schemeClr>
            </a:solidFill>
          </p:spPr>
          <p:style>
            <a:lnRef idx="1">
              <a:schemeClr val="dk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12" name="向右箭號 4"/>
            <p:cNvSpPr txBox="1"/>
            <p:nvPr/>
          </p:nvSpPr>
          <p:spPr>
            <a:xfrm>
              <a:off x="2954654" y="638969"/>
              <a:ext cx="2745480" cy="38338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t" anchorCtr="0">
              <a:noAutofit/>
            </a:bodyPr>
            <a:lstStyle/>
            <a:p>
              <a:pPr marL="0" marR="0" lvl="1" indent="0" algn="l" defTabSz="914400" eaLnBrk="1" fontAlgn="auto" latinLnBrk="0" hangingPunct="1">
                <a:lnSpc>
                  <a:spcPct val="150000"/>
                </a:lnSpc>
                <a:spcBef>
                  <a:spcPct val="0"/>
                </a:spcBef>
                <a:spcAft>
                  <a:spcPts val="0"/>
                </a:spcAft>
                <a:buClrTx/>
                <a:buSzTx/>
                <a:buFontTx/>
                <a:buChar char="••"/>
                <a:tabLst/>
                <a:defRPr/>
              </a:pPr>
              <a:r>
                <a:rPr lang="zh-TW" altLang="en-US" sz="2000" b="1" kern="1200" dirty="0">
                  <a:latin typeface="微軟正黑體" pitchFamily="34" charset="-120"/>
                  <a:ea typeface="微軟正黑體" pitchFamily="34" charset="-120"/>
                </a:rPr>
                <a:t> 向</a:t>
              </a:r>
              <a:r>
                <a:rPr lang="zh-TW" altLang="en-US" sz="2000" b="1" kern="1200" dirty="0">
                  <a:solidFill>
                    <a:srgbClr val="FF0000"/>
                  </a:solidFill>
                  <a:latin typeface="微軟正黑體" pitchFamily="34" charset="-120"/>
                  <a:ea typeface="微軟正黑體" pitchFamily="34" charset="-120"/>
                </a:rPr>
                <a:t>證券交易所</a:t>
              </a:r>
              <a:r>
                <a:rPr lang="zh-TW" altLang="en-US" sz="2000" b="1" kern="1200" dirty="0">
                  <a:latin typeface="微軟正黑體" pitchFamily="34" charset="-120"/>
                  <a:ea typeface="微軟正黑體" pitchFamily="34" charset="-120"/>
                </a:rPr>
                <a:t>繳存</a:t>
              </a:r>
            </a:p>
            <a:p>
              <a:pPr marL="179388" marR="0" lvl="1" indent="-179388" algn="l" defTabSz="914400" eaLnBrk="1" fontAlgn="auto" latinLnBrk="0" hangingPunct="1">
                <a:lnSpc>
                  <a:spcPct val="150000"/>
                </a:lnSpc>
                <a:spcBef>
                  <a:spcPct val="0"/>
                </a:spcBef>
                <a:spcAft>
                  <a:spcPts val="0"/>
                </a:spcAft>
                <a:buClrTx/>
                <a:buSzTx/>
                <a:buFontTx/>
                <a:buChar char="••"/>
                <a:tabLst/>
                <a:defRPr/>
              </a:pPr>
              <a:r>
                <a:rPr lang="zh-TW" altLang="en-US" sz="2000" b="1" kern="1200" dirty="0">
                  <a:latin typeface="微軟正黑體" pitchFamily="34" charset="-120"/>
                  <a:ea typeface="微軟正黑體" pitchFamily="34" charset="-120"/>
                </a:rPr>
                <a:t>性質</a:t>
              </a:r>
              <a:r>
                <a:rPr lang="zh-TW" sz="2000" b="1" kern="1200" dirty="0">
                  <a:latin typeface="微軟正黑體" pitchFamily="34" charset="-120"/>
                  <a:ea typeface="微軟正黑體" pitchFamily="34" charset="-120"/>
                </a:rPr>
                <a:t>為出借人利益所保管以</a:t>
              </a:r>
              <a:r>
                <a:rPr lang="zh-TW" sz="2000" b="1" kern="1200" dirty="0">
                  <a:solidFill>
                    <a:srgbClr val="FF0000"/>
                  </a:solidFill>
                  <a:latin typeface="微軟正黑體" pitchFamily="34" charset="-120"/>
                  <a:ea typeface="微軟正黑體" pitchFamily="34" charset="-120"/>
                </a:rPr>
                <a:t>新臺幣或銀行保證</a:t>
              </a:r>
              <a:r>
                <a:rPr lang="zh-TW" sz="2000" b="1" kern="1200" dirty="0">
                  <a:latin typeface="微軟正黑體" pitchFamily="34" charset="-120"/>
                  <a:ea typeface="微軟正黑體" pitchFamily="34" charset="-120"/>
                </a:rPr>
                <a:t>為限</a:t>
              </a:r>
              <a:endParaRPr lang="zh-TW" altLang="en-US" sz="2000" b="1" kern="1200" dirty="0">
                <a:solidFill>
                  <a:schemeClr val="tx1"/>
                </a:solidFill>
                <a:latin typeface="微軟正黑體" pitchFamily="34" charset="-120"/>
                <a:ea typeface="微軟正黑體" pitchFamily="34" charset="-120"/>
              </a:endParaRPr>
            </a:p>
            <a:p>
              <a:pPr marL="171450" lvl="1" indent="-171450" algn="l" defTabSz="711200">
                <a:lnSpc>
                  <a:spcPct val="150000"/>
                </a:lnSpc>
                <a:spcBef>
                  <a:spcPct val="0"/>
                </a:spcBef>
                <a:spcAft>
                  <a:spcPct val="15000"/>
                </a:spcAft>
                <a:buChar char="••"/>
              </a:pPr>
              <a:r>
                <a:rPr lang="zh-TW" altLang="en-US" sz="2000" b="1" kern="1200" dirty="0">
                  <a:latin typeface="微軟正黑體" pitchFamily="34" charset="-120"/>
                  <a:ea typeface="微軟正黑體" pitchFamily="34" charset="-120"/>
                </a:rPr>
                <a:t>提撥比例為</a:t>
              </a:r>
              <a:r>
                <a:rPr lang="zh-TW" sz="2000" b="1" u="sng" kern="1200" dirty="0">
                  <a:solidFill>
                    <a:srgbClr val="FF0000"/>
                  </a:solidFill>
                  <a:latin typeface="微軟正黑體" pitchFamily="34" charset="-120"/>
                  <a:ea typeface="微軟正黑體" pitchFamily="34" charset="-120"/>
                </a:rPr>
                <a:t>借券金額</a:t>
              </a:r>
              <a:r>
                <a:rPr lang="en-US" altLang="zh-TW" sz="2000" b="1" u="sng" kern="1200" dirty="0">
                  <a:solidFill>
                    <a:srgbClr val="FF0000"/>
                  </a:solidFill>
                  <a:latin typeface="微軟正黑體" pitchFamily="34" charset="-120"/>
                  <a:ea typeface="微軟正黑體" pitchFamily="34" charset="-120"/>
                </a:rPr>
                <a:t>10%</a:t>
              </a:r>
              <a:endParaRPr lang="zh-TW" altLang="en-US" sz="2000" b="1" u="sng" kern="1200" dirty="0">
                <a:solidFill>
                  <a:srgbClr val="FF0000"/>
                </a:solidFill>
                <a:latin typeface="微軟正黑體" pitchFamily="34" charset="-120"/>
                <a:ea typeface="微軟正黑體" pitchFamily="34" charset="-120"/>
              </a:endParaRPr>
            </a:p>
            <a:p>
              <a:pPr marL="179388" marR="0" lvl="1" indent="-179388" algn="l" defTabSz="914400" eaLnBrk="1" fontAlgn="auto" latinLnBrk="0" hangingPunct="1">
                <a:lnSpc>
                  <a:spcPct val="150000"/>
                </a:lnSpc>
                <a:spcBef>
                  <a:spcPct val="0"/>
                </a:spcBef>
                <a:spcAft>
                  <a:spcPts val="0"/>
                </a:spcAft>
                <a:buClrTx/>
                <a:buSzTx/>
                <a:buFontTx/>
                <a:buChar char="••"/>
                <a:tabLst/>
                <a:defRPr/>
              </a:pPr>
              <a:r>
                <a:rPr lang="zh-TW" sz="2000" b="1" kern="1200" dirty="0">
                  <a:solidFill>
                    <a:srgbClr val="FF0000"/>
                  </a:solidFill>
                  <a:latin typeface="微軟正黑體" pitchFamily="34" charset="-120"/>
                  <a:ea typeface="微軟正黑體" pitchFamily="34" charset="-120"/>
                </a:rPr>
                <a:t>逐日</a:t>
              </a:r>
              <a:r>
                <a:rPr lang="zh-TW" sz="2000" b="1" kern="1200" dirty="0">
                  <a:latin typeface="微軟正黑體" pitchFamily="34" charset="-120"/>
                  <a:ea typeface="微軟正黑體" pitchFamily="34" charset="-120"/>
                </a:rPr>
                <a:t>按</a:t>
              </a:r>
              <a:r>
                <a:rPr lang="zh-TW" altLang="en-US" sz="2000" b="1" kern="1200" dirty="0">
                  <a:latin typeface="微軟正黑體" pitchFamily="34" charset="-120"/>
                  <a:ea typeface="微軟正黑體" pitchFamily="34" charset="-120"/>
                </a:rPr>
                <a:t>借券標的</a:t>
              </a:r>
              <a:r>
                <a:rPr lang="zh-TW" sz="2000" b="1" kern="1200" dirty="0">
                  <a:latin typeface="微軟正黑體" pitchFamily="34" charset="-120"/>
                  <a:ea typeface="微軟正黑體" pitchFamily="34" charset="-120"/>
                </a:rPr>
                <a:t>收盤價重新計算</a:t>
              </a:r>
              <a:r>
                <a:rPr lang="zh-TW" altLang="en-US" sz="2000" b="1" kern="1200" dirty="0">
                  <a:latin typeface="微軟正黑體" pitchFamily="34" charset="-120"/>
                  <a:ea typeface="微軟正黑體" pitchFamily="34" charset="-120"/>
                </a:rPr>
                <a:t>，未依規定繳足履約保證金者，</a:t>
              </a:r>
              <a:r>
                <a:rPr lang="zh-TW" altLang="en-US" sz="2000" b="1" kern="1200" dirty="0">
                  <a:solidFill>
                    <a:srgbClr val="FF0000"/>
                  </a:solidFill>
                  <a:latin typeface="微軟正黑體" pitchFamily="34" charset="-120"/>
                  <a:ea typeface="微軟正黑體" pitchFamily="34" charset="-120"/>
                </a:rPr>
                <a:t>暫停</a:t>
              </a:r>
              <a:r>
                <a:rPr lang="zh-TW" altLang="en-US" sz="2000" b="1" kern="1200" dirty="0">
                  <a:latin typeface="微軟正黑體" pitchFamily="34" charset="-120"/>
                  <a:ea typeface="微軟正黑體" pitchFamily="34" charset="-120"/>
                </a:rPr>
                <a:t>新增借券及展延</a:t>
              </a:r>
            </a:p>
          </p:txBody>
        </p:sp>
      </p:grpSp>
      <p:grpSp>
        <p:nvGrpSpPr>
          <p:cNvPr id="8" name="群組 7"/>
          <p:cNvGrpSpPr/>
          <p:nvPr/>
        </p:nvGrpSpPr>
        <p:grpSpPr>
          <a:xfrm>
            <a:off x="1843515" y="1037381"/>
            <a:ext cx="3976771" cy="5111749"/>
            <a:chOff x="0" y="0"/>
            <a:chExt cx="2954654" cy="5111749"/>
          </a:xfrm>
        </p:grpSpPr>
        <p:sp>
          <p:nvSpPr>
            <p:cNvPr id="9" name="圓角矩形 8"/>
            <p:cNvSpPr/>
            <p:nvPr/>
          </p:nvSpPr>
          <p:spPr>
            <a:xfrm>
              <a:off x="0" y="0"/>
              <a:ext cx="2954654" cy="5111749"/>
            </a:xfrm>
            <a:prstGeom prst="roundRect">
              <a:avLst/>
            </a:prstGeom>
            <a:solidFill>
              <a:schemeClr val="accent3">
                <a:lumMod val="20000"/>
                <a:lumOff val="80000"/>
              </a:schemeClr>
            </a:solidFill>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10" name="圓角矩形 6"/>
            <p:cNvSpPr txBox="1"/>
            <p:nvPr/>
          </p:nvSpPr>
          <p:spPr>
            <a:xfrm>
              <a:off x="143171" y="144234"/>
              <a:ext cx="2666186" cy="48232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zh-TW" altLang="en-US" sz="3200" b="0" kern="1200" dirty="0">
                  <a:solidFill>
                    <a:schemeClr val="tx2"/>
                  </a:solidFill>
                  <a:latin typeface="微軟正黑體" pitchFamily="34" charset="-120"/>
                  <a:ea typeface="微軟正黑體" pitchFamily="34" charset="-120"/>
                </a:rPr>
                <a:t>證券商向客戶借券</a:t>
              </a:r>
              <a:endParaRPr lang="en-US" altLang="zh-TW" sz="3200" b="0" kern="1200" dirty="0">
                <a:solidFill>
                  <a:schemeClr val="tx2"/>
                </a:solidFill>
                <a:latin typeface="微軟正黑體" pitchFamily="34" charset="-120"/>
                <a:ea typeface="微軟正黑體" pitchFamily="34" charset="-120"/>
              </a:endParaRPr>
            </a:p>
            <a:p>
              <a:pPr lvl="0" algn="ctr" defTabSz="1155700">
                <a:lnSpc>
                  <a:spcPct val="90000"/>
                </a:lnSpc>
                <a:spcBef>
                  <a:spcPct val="0"/>
                </a:spcBef>
                <a:spcAft>
                  <a:spcPct val="35000"/>
                </a:spcAft>
              </a:pPr>
              <a:r>
                <a:rPr lang="zh-TW" altLang="en-US" sz="3200" b="0" kern="1200" dirty="0">
                  <a:solidFill>
                    <a:schemeClr val="tx2"/>
                  </a:solidFill>
                  <a:latin typeface="微軟正黑體" pitchFamily="34" charset="-120"/>
                  <a:ea typeface="微軟正黑體" pitchFamily="34" charset="-120"/>
                </a:rPr>
                <a:t>應提撥</a:t>
              </a:r>
              <a:r>
                <a:rPr lang="zh-TW" altLang="en-US" sz="3200" b="1" kern="1200" dirty="0">
                  <a:solidFill>
                    <a:schemeClr val="tx2"/>
                  </a:solidFill>
                  <a:latin typeface="微軟正黑體" pitchFamily="34" charset="-120"/>
                  <a:ea typeface="微軟正黑體" pitchFamily="34" charset="-120"/>
                </a:rPr>
                <a:t>履約保證金</a:t>
              </a:r>
            </a:p>
          </p:txBody>
        </p:sp>
      </p:grpSp>
    </p:spTree>
    <p:extLst>
      <p:ext uri="{BB962C8B-B14F-4D97-AF65-F5344CB8AC3E}">
        <p14:creationId xmlns:p14="http://schemas.microsoft.com/office/powerpoint/2010/main" val="1080982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59</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借券擔保品計價方式</a:t>
            </a:r>
          </a:p>
        </p:txBody>
      </p:sp>
      <p:sp>
        <p:nvSpPr>
          <p:cNvPr id="6" name="Rectangle 1027"/>
          <p:cNvSpPr>
            <a:spLocks noGrp="1" noChangeArrowheads="1"/>
          </p:cNvSpPr>
          <p:nvPr>
            <p:ph type="body" idx="4294967295"/>
          </p:nvPr>
        </p:nvSpPr>
        <p:spPr>
          <a:xfrm>
            <a:off x="1958699" y="1028137"/>
            <a:ext cx="8888940" cy="5829863"/>
          </a:xfrm>
        </p:spPr>
        <p:txBody>
          <a:bodyPr>
            <a:normAutofit/>
          </a:bodyPr>
          <a:lstStyle/>
          <a:p>
            <a:pPr>
              <a:buFont typeface="Wingdings" pitchFamily="2" charset="2"/>
              <a:buChar char="Ø"/>
            </a:pPr>
            <a:r>
              <a:rPr lang="zh-TW" altLang="en-US" sz="2800" b="1" dirty="0">
                <a:latin typeface="+mn-ea"/>
              </a:rPr>
              <a:t>證券商收取擔保品之抵繳價值如下</a:t>
            </a:r>
          </a:p>
          <a:p>
            <a:pPr lvl="1">
              <a:buClr>
                <a:srgbClr val="1594C6"/>
              </a:buClr>
              <a:buFont typeface="Wingdings" panose="05000000000000000000" pitchFamily="2" charset="2"/>
              <a:buChar char="u"/>
            </a:pPr>
            <a:r>
              <a:rPr lang="zh-TW" altLang="en-US" sz="2400" b="1" dirty="0">
                <a:solidFill>
                  <a:srgbClr val="0066A0"/>
                </a:solidFill>
                <a:latin typeface="+mn-ea"/>
              </a:rPr>
              <a:t>現金：</a:t>
            </a:r>
            <a:r>
              <a:rPr lang="zh-TW" altLang="en-US" sz="2400" b="1" dirty="0">
                <a:latin typeface="+mn-ea"/>
              </a:rPr>
              <a:t>外幣擔保品洗價由證券商依開立外幣存款帳戶之</a:t>
            </a:r>
            <a:r>
              <a:rPr lang="zh-TW" altLang="en-US" sz="2400" b="1" dirty="0">
                <a:solidFill>
                  <a:srgbClr val="FF0000"/>
                </a:solidFill>
                <a:latin typeface="+mn-ea"/>
              </a:rPr>
              <a:t>指定銀行之外幣牌告匯率</a:t>
            </a:r>
            <a:r>
              <a:rPr lang="zh-TW" altLang="en-US" sz="2400" b="1" dirty="0">
                <a:latin typeface="+mn-ea"/>
              </a:rPr>
              <a:t>，或</a:t>
            </a:r>
            <a:r>
              <a:rPr lang="zh-TW" altLang="en-US" sz="2400" b="1" dirty="0">
                <a:solidFill>
                  <a:srgbClr val="FF0000"/>
                </a:solidFill>
                <a:latin typeface="+mn-ea"/>
              </a:rPr>
              <a:t>依證交所借券系統之外幣洗價匯率</a:t>
            </a:r>
            <a:r>
              <a:rPr lang="zh-TW" altLang="en-US" sz="2400" b="1" dirty="0">
                <a:latin typeface="+mn-ea"/>
              </a:rPr>
              <a:t>換算折合新臺幣之抵繳價值</a:t>
            </a:r>
          </a:p>
          <a:p>
            <a:pPr lvl="1">
              <a:buClr>
                <a:srgbClr val="1594C6"/>
              </a:buClr>
              <a:buFont typeface="Wingdings" panose="05000000000000000000" pitchFamily="2" charset="2"/>
              <a:buChar char="u"/>
            </a:pPr>
            <a:r>
              <a:rPr lang="zh-TW" altLang="en-US" sz="2400" b="1" dirty="0">
                <a:solidFill>
                  <a:srgbClr val="0066A0"/>
                </a:solidFill>
                <a:latin typeface="+mn-ea"/>
              </a:rPr>
              <a:t>得為融資融券交易之有價證券：</a:t>
            </a:r>
            <a:r>
              <a:rPr lang="zh-TW" altLang="en-US" sz="2400" b="1" dirty="0">
                <a:latin typeface="+mn-ea"/>
              </a:rPr>
              <a:t>按最近一次收盤價</a:t>
            </a:r>
            <a:r>
              <a:rPr lang="zh-TW" altLang="en-US" sz="2400" b="1" dirty="0">
                <a:solidFill>
                  <a:srgbClr val="FF0000"/>
                </a:solidFill>
                <a:latin typeface="+mn-ea"/>
              </a:rPr>
              <a:t>七折</a:t>
            </a:r>
            <a:r>
              <a:rPr lang="zh-TW" altLang="en-US" sz="2400" b="1" dirty="0">
                <a:latin typeface="+mn-ea"/>
              </a:rPr>
              <a:t>計算</a:t>
            </a:r>
          </a:p>
          <a:p>
            <a:pPr lvl="1">
              <a:buClr>
                <a:srgbClr val="1594C6"/>
              </a:buClr>
              <a:buFont typeface="Wingdings" panose="05000000000000000000" pitchFamily="2" charset="2"/>
              <a:buChar char="u"/>
            </a:pPr>
            <a:r>
              <a:rPr lang="zh-TW" altLang="en-US" sz="2400" b="1" dirty="0">
                <a:solidFill>
                  <a:srgbClr val="0066A0"/>
                </a:solidFill>
                <a:latin typeface="+mn-ea"/>
              </a:rPr>
              <a:t>銀行保證：</a:t>
            </a:r>
            <a:r>
              <a:rPr lang="zh-TW" altLang="en-US" sz="2400" b="1" dirty="0">
                <a:latin typeface="+mn-ea"/>
              </a:rPr>
              <a:t>依設定之保證金額</a:t>
            </a:r>
          </a:p>
          <a:p>
            <a:pPr lvl="1">
              <a:buClr>
                <a:srgbClr val="1594C6"/>
              </a:buClr>
              <a:buFont typeface="Wingdings" panose="05000000000000000000" pitchFamily="2" charset="2"/>
              <a:buChar char="u"/>
            </a:pPr>
            <a:r>
              <a:rPr lang="zh-TW" altLang="en-US" sz="2400" b="1" dirty="0">
                <a:solidFill>
                  <a:srgbClr val="0066A0"/>
                </a:solidFill>
                <a:latin typeface="+mn-ea"/>
              </a:rPr>
              <a:t>中央登錄公債：</a:t>
            </a:r>
            <a:r>
              <a:rPr lang="zh-TW" altLang="en-US" sz="2400" b="1" dirty="0">
                <a:latin typeface="+mn-ea"/>
              </a:rPr>
              <a:t>按面額九折計算</a:t>
            </a:r>
          </a:p>
          <a:p>
            <a:pPr>
              <a:buClrTx/>
              <a:buFont typeface="Wingdings" panose="05000000000000000000" pitchFamily="2" charset="2"/>
              <a:buChar char="Ø"/>
            </a:pPr>
            <a:r>
              <a:rPr lang="zh-TW" altLang="en-US" sz="2800" b="1" dirty="0">
                <a:latin typeface="+mn-ea"/>
              </a:rPr>
              <a:t>擔保證券抵繳規定</a:t>
            </a:r>
            <a:endParaRPr lang="en-US" altLang="zh-TW" sz="2800" b="1" dirty="0">
              <a:latin typeface="+mn-ea"/>
            </a:endParaRPr>
          </a:p>
          <a:p>
            <a:pPr lvl="1">
              <a:buClr>
                <a:srgbClr val="0A8DC0"/>
              </a:buClr>
              <a:buFont typeface="Wingdings" panose="05000000000000000000" pitchFamily="2" charset="2"/>
              <a:buChar char="u"/>
            </a:pPr>
            <a:r>
              <a:rPr lang="zh-TW" altLang="en-US" sz="2400" b="1" dirty="0"/>
              <a:t>借貸雙方得另行約定低於規定之擔保品抵繳比率</a:t>
            </a:r>
          </a:p>
          <a:p>
            <a:pPr lvl="1">
              <a:buClr>
                <a:srgbClr val="0A8DC0"/>
              </a:buClr>
              <a:buFont typeface="Wingdings" panose="05000000000000000000" pitchFamily="2" charset="2"/>
              <a:buChar char="u"/>
            </a:pPr>
            <a:r>
              <a:rPr lang="zh-TW" altLang="en-US" sz="2400" b="1" dirty="0"/>
              <a:t>得為融資融券交易之有價證券擔保品，證券商得視其市場流動性與風險狀況，拒絕接受或調降其抵繳比率</a:t>
            </a: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81768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何謂有價證券借貸</a:t>
            </a:r>
          </a:p>
        </p:txBody>
      </p:sp>
      <p:sp>
        <p:nvSpPr>
          <p:cNvPr id="6" name="Rectangle 1027"/>
          <p:cNvSpPr>
            <a:spLocks noGrp="1" noChangeArrowheads="1"/>
          </p:cNvSpPr>
          <p:nvPr>
            <p:ph type="body" idx="4294967295"/>
          </p:nvPr>
        </p:nvSpPr>
        <p:spPr>
          <a:xfrm>
            <a:off x="1966452" y="1096963"/>
            <a:ext cx="8819535" cy="5329237"/>
          </a:xfrm>
        </p:spPr>
        <p:txBody>
          <a:bodyPr>
            <a:normAutofit lnSpcReduction="10000"/>
          </a:bodyPr>
          <a:lstStyle/>
          <a:p>
            <a:pPr>
              <a:buFont typeface="Wingdings" pitchFamily="2" charset="2"/>
              <a:buChar char="Ø"/>
            </a:pPr>
            <a:r>
              <a:rPr lang="zh-TW" altLang="en-US" sz="2800" b="1" dirty="0">
                <a:latin typeface="+mn-ea"/>
              </a:rPr>
              <a:t>出借人同意將有價證券出借予借券人並收取擔保品，依約定由借券人以同種類、同數量有價證券返還出借人之行為。 </a:t>
            </a:r>
            <a:r>
              <a:rPr lang="en-US" altLang="zh-TW" sz="2800" b="1" dirty="0">
                <a:solidFill>
                  <a:srgbClr val="0066A0"/>
                </a:solidFill>
                <a:latin typeface="+mn-ea"/>
              </a:rPr>
              <a:t>〈</a:t>
            </a:r>
            <a:r>
              <a:rPr lang="zh-TW" altLang="en-US" sz="2800" b="1" dirty="0">
                <a:solidFill>
                  <a:srgbClr val="0066A0"/>
                </a:solidFill>
                <a:latin typeface="+mn-ea"/>
              </a:rPr>
              <a:t>證券需求驅動</a:t>
            </a:r>
            <a:r>
              <a:rPr lang="en-US" altLang="zh-TW" sz="2800" b="1" dirty="0">
                <a:solidFill>
                  <a:srgbClr val="0066A0"/>
                </a:solidFill>
                <a:latin typeface="+mn-ea"/>
              </a:rPr>
              <a:t>〉</a:t>
            </a:r>
          </a:p>
          <a:p>
            <a:pPr>
              <a:buFont typeface="Wingdings" pitchFamily="2" charset="2"/>
              <a:buChar char="Ø"/>
            </a:pPr>
            <a:r>
              <a:rPr lang="zh-TW" altLang="en-US" sz="2800" b="1" dirty="0">
                <a:latin typeface="+mn-ea"/>
              </a:rPr>
              <a:t>廣義的證券借貸：</a:t>
            </a:r>
          </a:p>
          <a:p>
            <a:pPr lvl="1">
              <a:buClr>
                <a:srgbClr val="1594C6"/>
              </a:buClr>
              <a:buFont typeface="Wingdings" panose="05000000000000000000" pitchFamily="2" charset="2"/>
              <a:buChar char="u"/>
            </a:pPr>
            <a:r>
              <a:rPr lang="zh-TW" altLang="en-US" sz="2800" b="1" dirty="0">
                <a:solidFill>
                  <a:srgbClr val="0066A0"/>
                </a:solidFill>
                <a:latin typeface="+mn-ea"/>
              </a:rPr>
              <a:t>證券需求驅動</a:t>
            </a:r>
            <a:r>
              <a:rPr lang="en-US" altLang="zh-TW" sz="2800" b="1" dirty="0">
                <a:latin typeface="+mn-ea"/>
              </a:rPr>
              <a:t>〈securities driven〉</a:t>
            </a:r>
          </a:p>
          <a:p>
            <a:pPr lvl="1">
              <a:buClr>
                <a:srgbClr val="C00000"/>
              </a:buClr>
              <a:buNone/>
            </a:pPr>
            <a:r>
              <a:rPr lang="en-US" altLang="zh-TW" sz="2800" b="1" dirty="0">
                <a:solidFill>
                  <a:srgbClr val="333333"/>
                </a:solidFill>
                <a:latin typeface="+mn-ea"/>
              </a:rPr>
              <a:t>	</a:t>
            </a:r>
            <a:r>
              <a:rPr lang="zh-TW" altLang="en-US" sz="2800" b="1" dirty="0">
                <a:latin typeface="+mn-ea"/>
              </a:rPr>
              <a:t>借券人希冀能取得特定證券以因應交割缺券或賣空後之交割</a:t>
            </a:r>
          </a:p>
          <a:p>
            <a:pPr lvl="1">
              <a:buClr>
                <a:srgbClr val="1594C6"/>
              </a:buClr>
              <a:buFont typeface="Wingdings" panose="05000000000000000000" pitchFamily="2" charset="2"/>
              <a:buChar char="u"/>
            </a:pPr>
            <a:r>
              <a:rPr lang="zh-TW" altLang="en-US" sz="2800" b="1" dirty="0">
                <a:solidFill>
                  <a:srgbClr val="0066A0"/>
                </a:solidFill>
                <a:latin typeface="+mn-ea"/>
              </a:rPr>
              <a:t>現金需求驅動</a:t>
            </a:r>
            <a:r>
              <a:rPr lang="en-US" altLang="zh-TW" sz="2800" b="1" dirty="0">
                <a:latin typeface="+mn-ea"/>
              </a:rPr>
              <a:t>〈cash driven〉</a:t>
            </a:r>
          </a:p>
          <a:p>
            <a:pPr lvl="1">
              <a:buClr>
                <a:srgbClr val="C00000"/>
              </a:buClr>
              <a:buNone/>
            </a:pPr>
            <a:r>
              <a:rPr lang="en-US" altLang="zh-TW" sz="2800" b="1" dirty="0">
                <a:solidFill>
                  <a:srgbClr val="333333"/>
                </a:solidFill>
                <a:latin typeface="+mn-ea"/>
              </a:rPr>
              <a:t>	</a:t>
            </a:r>
            <a:r>
              <a:rPr lang="zh-TW" altLang="en-US" sz="2800" b="1" dirty="0">
                <a:latin typeface="+mn-ea"/>
              </a:rPr>
              <a:t>借款人提供放款人認可的某些種類</a:t>
            </a:r>
            <a:r>
              <a:rPr lang="en-US" altLang="zh-TW" sz="2800" b="1" dirty="0">
                <a:latin typeface="+mn-ea"/>
              </a:rPr>
              <a:t>(</a:t>
            </a:r>
            <a:r>
              <a:rPr lang="zh-TW" altLang="en-US" sz="2800" b="1" dirty="0">
                <a:latin typeface="+mn-ea"/>
              </a:rPr>
              <a:t>非特定</a:t>
            </a:r>
            <a:r>
              <a:rPr lang="en-US" altLang="zh-TW" sz="2800" b="1" dirty="0">
                <a:latin typeface="+mn-ea"/>
              </a:rPr>
              <a:t>)</a:t>
            </a:r>
            <a:r>
              <a:rPr lang="zh-TW" altLang="en-US" sz="2800" b="1" dirty="0">
                <a:latin typeface="+mn-ea"/>
              </a:rPr>
              <a:t>證券作為擔保品以獲取現金融資</a:t>
            </a:r>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050359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60</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借券擔保品更換</a:t>
            </a:r>
          </a:p>
        </p:txBody>
      </p:sp>
      <p:sp>
        <p:nvSpPr>
          <p:cNvPr id="6" name="Rectangle 1027"/>
          <p:cNvSpPr>
            <a:spLocks noGrp="1" noChangeArrowheads="1"/>
          </p:cNvSpPr>
          <p:nvPr>
            <p:ph type="body" idx="4294967295"/>
          </p:nvPr>
        </p:nvSpPr>
        <p:spPr>
          <a:xfrm>
            <a:off x="2186258" y="1397821"/>
            <a:ext cx="8632723" cy="4663361"/>
          </a:xfrm>
        </p:spPr>
        <p:txBody>
          <a:bodyPr>
            <a:normAutofit/>
          </a:bodyPr>
          <a:lstStyle/>
          <a:p>
            <a:pPr>
              <a:buFont typeface="Wingdings" pitchFamily="2" charset="2"/>
              <a:buChar char="Ø"/>
            </a:pPr>
            <a:r>
              <a:rPr lang="zh-TW" altLang="en-US" sz="3200" b="1" dirty="0">
                <a:latin typeface="+mn-ea"/>
              </a:rPr>
              <a:t>證券商收取之有價證券擔保品，以</a:t>
            </a:r>
            <a:r>
              <a:rPr lang="zh-TW" altLang="en-US" sz="3200" b="1" dirty="0">
                <a:solidFill>
                  <a:srgbClr val="0066A0"/>
                </a:solidFill>
                <a:latin typeface="+mn-ea"/>
              </a:rPr>
              <a:t>客戶本人所有者</a:t>
            </a:r>
            <a:r>
              <a:rPr lang="zh-TW" altLang="en-US" sz="3200" b="1" dirty="0">
                <a:latin typeface="+mn-ea"/>
              </a:rPr>
              <a:t>為限，並應撥入證券借貸擔保品專戶</a:t>
            </a:r>
            <a:endParaRPr lang="en-US" altLang="zh-TW" sz="3200" b="1" dirty="0">
              <a:latin typeface="+mn-ea"/>
            </a:endParaRPr>
          </a:p>
          <a:p>
            <a:pPr marL="0" indent="0">
              <a:buNone/>
            </a:pPr>
            <a:endParaRPr lang="en-US" altLang="zh-TW" sz="3200" b="1" dirty="0">
              <a:latin typeface="+mn-ea"/>
            </a:endParaRPr>
          </a:p>
          <a:p>
            <a:pPr>
              <a:buFont typeface="Wingdings" pitchFamily="2" charset="2"/>
              <a:buChar char="Ø"/>
            </a:pPr>
            <a:r>
              <a:rPr lang="zh-TW" altLang="en-US" sz="3200" b="1" dirty="0">
                <a:latin typeface="+mn-ea"/>
              </a:rPr>
              <a:t>證券商收到客戶申請擔保品更換後，</a:t>
            </a:r>
            <a:r>
              <a:rPr lang="zh-TW" altLang="en-US" sz="3200" b="1" dirty="0">
                <a:solidFill>
                  <a:srgbClr val="0066A0"/>
                </a:solidFill>
                <a:latin typeface="+mn-ea"/>
              </a:rPr>
              <a:t>至遲應於次二營業日</a:t>
            </a:r>
            <a:r>
              <a:rPr lang="zh-TW" altLang="en-US" sz="3200" b="1" dirty="0">
                <a:latin typeface="+mn-ea"/>
              </a:rPr>
              <a:t>前辦理更換，其更換方式由雙方約定之 </a:t>
            </a:r>
            <a:r>
              <a:rPr lang="en-US" altLang="zh-TW" sz="3200" b="1" dirty="0">
                <a:latin typeface="+mn-ea"/>
              </a:rPr>
              <a:t>(</a:t>
            </a:r>
            <a:r>
              <a:rPr lang="zh-TW" altLang="en-US" sz="3200" b="1" dirty="0">
                <a:latin typeface="+mn-ea"/>
              </a:rPr>
              <a:t>先收取更換之擔保品，再返還原擔保品</a:t>
            </a:r>
            <a:r>
              <a:rPr lang="en-US" altLang="zh-TW" sz="3200" b="1" dirty="0">
                <a:latin typeface="+mn-ea"/>
              </a:rPr>
              <a:t>; </a:t>
            </a:r>
            <a:r>
              <a:rPr lang="zh-TW" altLang="en-US" sz="3200" b="1" dirty="0">
                <a:latin typeface="+mn-ea"/>
              </a:rPr>
              <a:t>或於約定日同時收取及返還客戶擔保品</a:t>
            </a:r>
            <a:r>
              <a:rPr lang="en-US" altLang="zh-TW" sz="3200" b="1" dirty="0">
                <a:latin typeface="+mn-ea"/>
              </a:rPr>
              <a:t>)</a:t>
            </a:r>
            <a:endParaRPr lang="zh-TW" altLang="en-US" sz="3200" b="1" dirty="0">
              <a:latin typeface="+mn-ea"/>
            </a:endParaRP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448445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61</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證券擔保品過戶之處理</a:t>
            </a:r>
          </a:p>
        </p:txBody>
      </p:sp>
      <p:sp>
        <p:nvSpPr>
          <p:cNvPr id="6" name="Rectangle 1027"/>
          <p:cNvSpPr>
            <a:spLocks noGrp="1" noChangeArrowheads="1"/>
          </p:cNvSpPr>
          <p:nvPr>
            <p:ph type="body" idx="4294967295"/>
          </p:nvPr>
        </p:nvSpPr>
        <p:spPr>
          <a:xfrm>
            <a:off x="1972236" y="1291272"/>
            <a:ext cx="8830236" cy="5829863"/>
          </a:xfrm>
        </p:spPr>
        <p:txBody>
          <a:bodyPr>
            <a:normAutofit/>
          </a:bodyPr>
          <a:lstStyle/>
          <a:p>
            <a:pPr>
              <a:buFont typeface="Wingdings" pitchFamily="2" charset="2"/>
              <a:buChar char="Ø"/>
            </a:pPr>
            <a:r>
              <a:rPr lang="zh-TW" altLang="en-US" sz="2800" b="1" dirty="0">
                <a:latin typeface="+mn-ea"/>
              </a:rPr>
              <a:t>證券商應於發行公司停止過戶前一營業日，將客戶提供之證券擔保品</a:t>
            </a:r>
            <a:r>
              <a:rPr lang="en-US" altLang="zh-TW" sz="2800" b="1" dirty="0">
                <a:latin typeface="+mn-ea"/>
              </a:rPr>
              <a:t>(</a:t>
            </a:r>
            <a:r>
              <a:rPr lang="zh-TW" altLang="en-US" sz="2800" b="1" dirty="0">
                <a:latin typeface="+mn-ea"/>
              </a:rPr>
              <a:t>中央登錄公債除外</a:t>
            </a:r>
            <a:r>
              <a:rPr lang="en-US" altLang="zh-TW" sz="2800" b="1" dirty="0">
                <a:latin typeface="+mn-ea"/>
              </a:rPr>
              <a:t>)</a:t>
            </a:r>
            <a:r>
              <a:rPr lang="zh-TW" altLang="en-US" sz="2800" b="1" dirty="0">
                <a:latin typeface="+mn-ea"/>
              </a:rPr>
              <a:t>，依客戶別編製過戶清冊連同媒體資料，送交臺灣集中保管結算所，代向發行公司或其股務代理機構辦理過戶</a:t>
            </a:r>
            <a:endParaRPr lang="en-US" altLang="zh-TW" sz="2800" b="1" dirty="0">
              <a:latin typeface="+mn-ea"/>
            </a:endParaRPr>
          </a:p>
          <a:p>
            <a:pPr marL="0" indent="0">
              <a:buNone/>
            </a:pPr>
            <a:endParaRPr lang="zh-TW" altLang="en-US" sz="2800" b="1" dirty="0">
              <a:latin typeface="+mn-ea"/>
            </a:endParaRPr>
          </a:p>
          <a:p>
            <a:pPr>
              <a:buClrTx/>
              <a:buFont typeface="Wingdings" panose="05000000000000000000" pitchFamily="2" charset="2"/>
              <a:buChar char="Ø"/>
            </a:pPr>
            <a:r>
              <a:rPr lang="zh-TW" altLang="en-US" sz="2800" b="1" dirty="0"/>
              <a:t>證券商辦理有價證券借貸業務所取得之證券擔保品，有轉擔保運用者，毋須於停止過戶前更換之</a:t>
            </a:r>
          </a:p>
          <a:p>
            <a:pPr lvl="1">
              <a:buClr>
                <a:srgbClr val="0A8DC0"/>
              </a:buClr>
              <a:buFont typeface="Wingdings" panose="05000000000000000000" pitchFamily="2" charset="2"/>
              <a:buChar char="u"/>
            </a:pPr>
            <a:r>
              <a:rPr lang="zh-TW" altLang="en-US" sz="2400" b="1" dirty="0">
                <a:solidFill>
                  <a:srgbClr val="0066A0"/>
                </a:solidFill>
              </a:rPr>
              <a:t>證券商辦理有價證券借貸業務所取得之證券擔保品，經客戶</a:t>
            </a:r>
            <a:r>
              <a:rPr lang="zh-TW" altLang="en-US" sz="2400" b="1" u="sng" dirty="0">
                <a:solidFill>
                  <a:srgbClr val="0066A0"/>
                </a:solidFill>
              </a:rPr>
              <a:t>出具轉擔保同意書</a:t>
            </a:r>
            <a:r>
              <a:rPr lang="zh-TW" altLang="en-US" sz="2400" b="1" dirty="0">
                <a:solidFill>
                  <a:srgbClr val="0066A0"/>
                </a:solidFill>
              </a:rPr>
              <a:t>者，得作為向證交所借券系統借券及向證券金融事業轉融通證券之擔保 </a:t>
            </a:r>
            <a:endParaRPr lang="zh-TW" altLang="en-US" sz="3000" b="1" dirty="0">
              <a:solidFill>
                <a:srgbClr val="0066A0"/>
              </a:solidFill>
            </a:endParaRP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804860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證券擔保品假除權作業</a:t>
            </a:r>
          </a:p>
        </p:txBody>
      </p:sp>
      <p:sp>
        <p:nvSpPr>
          <p:cNvPr id="6" name="Rectangle 1027"/>
          <p:cNvSpPr>
            <a:spLocks noGrp="1" noChangeArrowheads="1"/>
          </p:cNvSpPr>
          <p:nvPr>
            <p:ph type="body" idx="4294967295"/>
          </p:nvPr>
        </p:nvSpPr>
        <p:spPr>
          <a:xfrm>
            <a:off x="2124635" y="1281953"/>
            <a:ext cx="8597153" cy="5487490"/>
          </a:xfrm>
        </p:spPr>
        <p:txBody>
          <a:bodyPr>
            <a:normAutofit/>
          </a:bodyPr>
          <a:lstStyle/>
          <a:p>
            <a:pPr>
              <a:buFont typeface="Wingdings" pitchFamily="2" charset="2"/>
              <a:buChar char="Ø"/>
            </a:pPr>
            <a:r>
              <a:rPr lang="zh-TW" altLang="en-US" sz="3200" b="1" dirty="0"/>
              <a:t>證券擔保品抵繳價值計算，於該證券除權息交易日之</a:t>
            </a:r>
            <a:r>
              <a:rPr lang="zh-TW" altLang="en-US" sz="3200" b="1" dirty="0">
                <a:solidFill>
                  <a:srgbClr val="0066A0"/>
                </a:solidFill>
              </a:rPr>
              <a:t>前六個營業日</a:t>
            </a:r>
            <a:r>
              <a:rPr lang="zh-TW" altLang="en-US" sz="3200" b="1" dirty="0"/>
              <a:t>，以各當日收盤價扣除息值或扣除以該當日收盤價為基礎計算之權值後，按規定之抵繳比率計算擔保維持率 </a:t>
            </a:r>
          </a:p>
          <a:p>
            <a:pPr marL="0" indent="0">
              <a:buNone/>
            </a:pPr>
            <a:endParaRPr lang="en-US" altLang="zh-TW" sz="3200" b="1" dirty="0"/>
          </a:p>
          <a:p>
            <a:pPr>
              <a:buFont typeface="Wingdings" pitchFamily="2" charset="2"/>
              <a:buChar char="Ø"/>
            </a:pPr>
            <a:r>
              <a:rPr lang="zh-TW" altLang="en-US" sz="3200" b="1" dirty="0"/>
              <a:t>權值新股一律由集保結算所撥轉至借券人帳戶，不作為擔保品</a:t>
            </a: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871518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擔保品溢價及留置規範</a:t>
            </a:r>
          </a:p>
        </p:txBody>
      </p:sp>
      <p:sp>
        <p:nvSpPr>
          <p:cNvPr id="6" name="Rectangle 1027"/>
          <p:cNvSpPr>
            <a:spLocks noGrp="1" noChangeArrowheads="1"/>
          </p:cNvSpPr>
          <p:nvPr>
            <p:ph type="body" idx="4294967295"/>
          </p:nvPr>
        </p:nvSpPr>
        <p:spPr>
          <a:xfrm>
            <a:off x="1956619" y="1174815"/>
            <a:ext cx="8854816" cy="5829863"/>
          </a:xfrm>
        </p:spPr>
        <p:txBody>
          <a:bodyPr>
            <a:normAutofit/>
          </a:bodyPr>
          <a:lstStyle/>
          <a:p>
            <a:pPr>
              <a:buFont typeface="Wingdings" pitchFamily="2" charset="2"/>
              <a:buChar char="Ø"/>
            </a:pPr>
            <a:r>
              <a:rPr lang="zh-TW" altLang="en-US" sz="2800" b="1" dirty="0"/>
              <a:t>擔保品溢價之退還與抵充</a:t>
            </a:r>
          </a:p>
          <a:p>
            <a:pPr lvl="1">
              <a:buClr>
                <a:srgbClr val="1594C6"/>
              </a:buClr>
              <a:buFont typeface="Wingdings" panose="05000000000000000000" pitchFamily="2" charset="2"/>
              <a:buChar char="u"/>
            </a:pPr>
            <a:r>
              <a:rPr lang="zh-TW" altLang="en-US" sz="2400" b="1" dirty="0">
                <a:latin typeface="+mn-ea"/>
              </a:rPr>
              <a:t>換算折合新臺幣之抵繳價值客戶有價證券借貸帳戶整戶擔保比率，因價格變動致超過原始擔保比率者，客戶得依雙方約定，請求證券商返還各該筆擔保比率超過原始擔保比率部分之擔保品，或抵充他筆借貸交易；惟退還後之整戶擔保比率不得低於原始擔保比率</a:t>
            </a:r>
          </a:p>
          <a:p>
            <a:pPr lvl="1">
              <a:buClr>
                <a:srgbClr val="1594C6"/>
              </a:buClr>
              <a:buFont typeface="Wingdings" panose="05000000000000000000" pitchFamily="2" charset="2"/>
              <a:buChar char="u"/>
            </a:pPr>
            <a:endParaRPr lang="zh-TW" altLang="en-US" sz="2400" b="1" dirty="0">
              <a:latin typeface="+mn-ea"/>
            </a:endParaRPr>
          </a:p>
          <a:p>
            <a:pPr>
              <a:buClrTx/>
              <a:buFont typeface="Wingdings" panose="05000000000000000000" pitchFamily="2" charset="2"/>
              <a:buChar char="Ø"/>
            </a:pPr>
            <a:r>
              <a:rPr lang="zh-TW" altLang="en-US" sz="2800" b="1" dirty="0"/>
              <a:t>客戶還券時擔保品留置規範</a:t>
            </a:r>
          </a:p>
          <a:p>
            <a:pPr lvl="1">
              <a:buClr>
                <a:srgbClr val="0A8DC0"/>
              </a:buClr>
              <a:buFont typeface="Wingdings" panose="05000000000000000000" pitchFamily="2" charset="2"/>
              <a:buChar char="u"/>
            </a:pPr>
            <a:r>
              <a:rPr lang="zh-TW" altLang="en-US" sz="2400" b="1" dirty="0"/>
              <a:t>客戶部分還券，若其借貸帳戶尚未了結部位之整戶擔保比率低於擔保維持率時，證券商應於不低於其擔保維持率之必要範圍內，留置全部或部分應退擔保品</a:t>
            </a: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6658084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64</a:t>
            </a:fld>
            <a:endParaRPr lang="en-US"/>
          </a:p>
        </p:txBody>
      </p:sp>
      <p:sp>
        <p:nvSpPr>
          <p:cNvPr id="5" name="文字版面配置區 3"/>
          <p:cNvSpPr>
            <a:spLocks noGrp="1"/>
          </p:cNvSpPr>
          <p:nvPr>
            <p:ph type="body" idx="4294967295"/>
          </p:nvPr>
        </p:nvSpPr>
        <p:spPr>
          <a:xfrm>
            <a:off x="1457063" y="73193"/>
            <a:ext cx="10259533" cy="1003300"/>
          </a:xfrm>
        </p:spPr>
        <p:txBody>
          <a:bodyPr>
            <a:normAutofit/>
          </a:bodyPr>
          <a:lstStyle/>
          <a:p>
            <a:pPr marL="0" indent="0" algn="ctr">
              <a:buNone/>
            </a:pPr>
            <a:r>
              <a:rPr lang="zh-TW" altLang="en-US" sz="4000" b="1" dirty="0"/>
              <a:t>客戶未按期補繳或僅部分補繳之處理</a:t>
            </a:r>
          </a:p>
        </p:txBody>
      </p:sp>
      <p:sp>
        <p:nvSpPr>
          <p:cNvPr id="6" name="Rectangle 1027"/>
          <p:cNvSpPr>
            <a:spLocks noGrp="1" noChangeArrowheads="1"/>
          </p:cNvSpPr>
          <p:nvPr>
            <p:ph type="body" idx="4294967295"/>
          </p:nvPr>
        </p:nvSpPr>
        <p:spPr>
          <a:xfrm>
            <a:off x="1986115" y="939580"/>
            <a:ext cx="8967019" cy="5829863"/>
          </a:xfrm>
        </p:spPr>
        <p:txBody>
          <a:bodyPr>
            <a:normAutofit/>
          </a:bodyPr>
          <a:lstStyle/>
          <a:p>
            <a:pPr>
              <a:buFont typeface="Wingdings" pitchFamily="2" charset="2"/>
              <a:buChar char="Ø"/>
            </a:pPr>
            <a:r>
              <a:rPr lang="zh-TW" altLang="en-US" sz="2800" b="1" dirty="0"/>
              <a:t>證券商通知客戶補繳擔保品，客戶未補繳或僅部分補繳者，證券商應依下列規定處理：</a:t>
            </a:r>
          </a:p>
          <a:p>
            <a:pPr lvl="1">
              <a:buClr>
                <a:srgbClr val="1594C6"/>
              </a:buClr>
              <a:buFont typeface="Wingdings" panose="05000000000000000000" pitchFamily="2" charset="2"/>
              <a:buChar char="u"/>
            </a:pPr>
            <a:r>
              <a:rPr lang="zh-TW" altLang="en-US" sz="2400" b="1" dirty="0">
                <a:latin typeface="+mn-ea"/>
              </a:rPr>
              <a:t>當日洗價後客戶</a:t>
            </a:r>
            <a:r>
              <a:rPr lang="zh-TW" altLang="en-US" sz="2400" b="1" u="sng" dirty="0">
                <a:solidFill>
                  <a:srgbClr val="0066A0"/>
                </a:solidFill>
                <a:latin typeface="+mn-ea"/>
              </a:rPr>
              <a:t>整戶擔保比率</a:t>
            </a:r>
            <a:r>
              <a:rPr lang="zh-TW" altLang="en-US" sz="2400" b="1" dirty="0">
                <a:latin typeface="+mn-ea"/>
              </a:rPr>
              <a:t>仍低於擔保維持率者，自次一營業日起準用操作辦法第</a:t>
            </a:r>
            <a:r>
              <a:rPr lang="en-US" altLang="zh-TW" sz="2400" b="1" dirty="0">
                <a:latin typeface="+mn-ea"/>
              </a:rPr>
              <a:t>32</a:t>
            </a:r>
            <a:r>
              <a:rPr lang="zh-TW" altLang="en-US" sz="2400" b="1" dirty="0">
                <a:latin typeface="+mn-ea"/>
              </a:rPr>
              <a:t>條第</a:t>
            </a:r>
            <a:r>
              <a:rPr lang="en-US" altLang="zh-TW" sz="2400" b="1" dirty="0">
                <a:latin typeface="+mn-ea"/>
              </a:rPr>
              <a:t>1</a:t>
            </a:r>
            <a:r>
              <a:rPr lang="zh-TW" altLang="en-US" sz="2400" b="1" dirty="0">
                <a:latin typeface="+mn-ea"/>
              </a:rPr>
              <a:t>項規定處分其擔保品</a:t>
            </a:r>
          </a:p>
          <a:p>
            <a:pPr lvl="1">
              <a:buClr>
                <a:srgbClr val="1594C6"/>
              </a:buClr>
              <a:buFont typeface="Wingdings" panose="05000000000000000000" pitchFamily="2" charset="2"/>
              <a:buChar char="u"/>
            </a:pPr>
            <a:r>
              <a:rPr lang="zh-TW" altLang="en-US" sz="2400" b="1" dirty="0">
                <a:latin typeface="+mn-ea"/>
              </a:rPr>
              <a:t>當日客戶整戶擔保比率回升至擔保維持率以上者，得</a:t>
            </a:r>
            <a:r>
              <a:rPr lang="zh-TW" altLang="en-US" sz="2400" b="1" dirty="0">
                <a:solidFill>
                  <a:srgbClr val="FF0000"/>
                </a:solidFill>
                <a:latin typeface="+mn-ea"/>
              </a:rPr>
              <a:t>暫不</a:t>
            </a:r>
            <a:r>
              <a:rPr lang="zh-TW" altLang="en-US" sz="2400" b="1" dirty="0">
                <a:latin typeface="+mn-ea"/>
              </a:rPr>
              <a:t>處分其擔保品。但嗣後任一營業日又不足，且客戶未於當日</a:t>
            </a:r>
            <a:r>
              <a:rPr lang="zh-TW" altLang="en-US" sz="2400" b="1" dirty="0">
                <a:solidFill>
                  <a:srgbClr val="FF0000"/>
                </a:solidFill>
                <a:latin typeface="+mn-ea"/>
              </a:rPr>
              <a:t>自動補繳</a:t>
            </a:r>
            <a:r>
              <a:rPr lang="zh-TW" altLang="en-US" sz="2400" b="1" dirty="0">
                <a:latin typeface="+mn-ea"/>
              </a:rPr>
              <a:t>者，自次一營業日起準用操作辦法第</a:t>
            </a:r>
            <a:r>
              <a:rPr lang="en-US" altLang="zh-TW" sz="2400" b="1" dirty="0">
                <a:latin typeface="+mn-ea"/>
              </a:rPr>
              <a:t>32</a:t>
            </a:r>
            <a:r>
              <a:rPr lang="zh-TW" altLang="en-US" sz="2400" b="1" dirty="0">
                <a:latin typeface="+mn-ea"/>
              </a:rPr>
              <a:t>條第</a:t>
            </a:r>
            <a:r>
              <a:rPr lang="en-US" altLang="zh-TW" sz="2400" b="1" dirty="0">
                <a:latin typeface="+mn-ea"/>
              </a:rPr>
              <a:t>1</a:t>
            </a:r>
            <a:r>
              <a:rPr lang="zh-TW" altLang="en-US" sz="2400" b="1" dirty="0">
                <a:latin typeface="+mn-ea"/>
              </a:rPr>
              <a:t>項規定處分之 </a:t>
            </a:r>
          </a:p>
          <a:p>
            <a:pPr lvl="1">
              <a:buClr>
                <a:srgbClr val="1594C6"/>
              </a:buClr>
              <a:buFont typeface="Wingdings" panose="05000000000000000000" pitchFamily="2" charset="2"/>
              <a:buChar char="u"/>
            </a:pPr>
            <a:r>
              <a:rPr lang="zh-TW" altLang="en-US" sz="2400" b="1" dirty="0">
                <a:latin typeface="+mn-ea"/>
              </a:rPr>
              <a:t>證券商依前開規定處分擔保品前，客戶陸續繳納差額，合計達到通知之補繳差額者，取消其追繳紀錄 </a:t>
            </a:r>
          </a:p>
          <a:p>
            <a:pPr lvl="1">
              <a:buClr>
                <a:srgbClr val="1594C6"/>
              </a:buClr>
              <a:buFont typeface="Wingdings" panose="05000000000000000000" pitchFamily="2" charset="2"/>
              <a:buChar char="u"/>
            </a:pPr>
            <a:r>
              <a:rPr lang="zh-TW" altLang="en-US" sz="2400" b="1" dirty="0">
                <a:latin typeface="+mn-ea"/>
              </a:rPr>
              <a:t>客戶整戶擔保比率回升至原始擔保比率以上者，取消其追繳紀錄 </a:t>
            </a: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608732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還券作業規範</a:t>
            </a:r>
          </a:p>
        </p:txBody>
      </p:sp>
      <p:sp>
        <p:nvSpPr>
          <p:cNvPr id="6" name="Rectangle 1027"/>
          <p:cNvSpPr>
            <a:spLocks noGrp="1" noChangeArrowheads="1"/>
          </p:cNvSpPr>
          <p:nvPr>
            <p:ph type="body" idx="4294967295"/>
          </p:nvPr>
        </p:nvSpPr>
        <p:spPr>
          <a:xfrm>
            <a:off x="2230316" y="1431949"/>
            <a:ext cx="8238565" cy="5829863"/>
          </a:xfrm>
        </p:spPr>
        <p:txBody>
          <a:bodyPr>
            <a:normAutofit/>
          </a:bodyPr>
          <a:lstStyle/>
          <a:p>
            <a:pPr>
              <a:buFont typeface="Wingdings" pitchFamily="2" charset="2"/>
              <a:buChar char="Ø"/>
            </a:pPr>
            <a:r>
              <a:rPr lang="zh-TW" altLang="en-US" sz="2800" b="1" dirty="0">
                <a:latin typeface="+mn-ea"/>
              </a:rPr>
              <a:t>到期還券</a:t>
            </a:r>
            <a:endParaRPr lang="en-US" altLang="zh-TW" sz="2800" b="1" dirty="0">
              <a:latin typeface="+mn-ea"/>
            </a:endParaRPr>
          </a:p>
          <a:p>
            <a:pPr lvl="1">
              <a:buClr>
                <a:srgbClr val="1594C6"/>
              </a:buClr>
              <a:buFont typeface="Wingdings" panose="05000000000000000000" pitchFamily="2" charset="2"/>
              <a:buChar char="u"/>
            </a:pPr>
            <a:r>
              <a:rPr lang="zh-TW" altLang="en-US" sz="2400" b="1" dirty="0">
                <a:latin typeface="+mn-ea"/>
              </a:rPr>
              <a:t>證券商應於每筆借券期限屆滿</a:t>
            </a:r>
            <a:r>
              <a:rPr lang="zh-TW" altLang="en-US" sz="2400" b="1" dirty="0">
                <a:solidFill>
                  <a:srgbClr val="0066A0"/>
                </a:solidFill>
                <a:latin typeface="+mn-ea"/>
              </a:rPr>
              <a:t>前</a:t>
            </a:r>
            <a:r>
              <a:rPr lang="en-US" altLang="zh-TW" sz="2400" b="1" dirty="0">
                <a:solidFill>
                  <a:srgbClr val="0066A0"/>
                </a:solidFill>
                <a:latin typeface="+mn-ea"/>
              </a:rPr>
              <a:t>10</a:t>
            </a:r>
            <a:r>
              <a:rPr lang="zh-TW" altLang="en-US" sz="2400" b="1" dirty="0">
                <a:solidFill>
                  <a:srgbClr val="0066A0"/>
                </a:solidFill>
                <a:latin typeface="+mn-ea"/>
              </a:rPr>
              <a:t>個</a:t>
            </a:r>
            <a:r>
              <a:rPr lang="zh-TW" altLang="en-US" sz="2400" b="1" dirty="0">
                <a:latin typeface="+mn-ea"/>
              </a:rPr>
              <a:t>營業日，以書面通知客戶</a:t>
            </a:r>
            <a:endParaRPr lang="en-US" altLang="zh-TW" sz="2400" b="1" dirty="0">
              <a:latin typeface="+mn-ea"/>
            </a:endParaRPr>
          </a:p>
          <a:p>
            <a:pPr marL="457200" lvl="1" indent="0">
              <a:buClr>
                <a:srgbClr val="1594C6"/>
              </a:buClr>
              <a:buNone/>
            </a:pPr>
            <a:endParaRPr lang="zh-TW" altLang="en-US" sz="2400" b="1" dirty="0">
              <a:solidFill>
                <a:srgbClr val="0066A0"/>
              </a:solidFill>
              <a:latin typeface="+mn-ea"/>
            </a:endParaRPr>
          </a:p>
          <a:p>
            <a:pPr>
              <a:buClrTx/>
              <a:buFont typeface="Wingdings" panose="05000000000000000000" pitchFamily="2" charset="2"/>
              <a:buChar char="Ø"/>
            </a:pPr>
            <a:r>
              <a:rPr lang="zh-TW" altLang="en-US" sz="2800" b="1" dirty="0">
                <a:latin typeface="+mn-ea"/>
              </a:rPr>
              <a:t>提前還券</a:t>
            </a:r>
            <a:endParaRPr lang="en-US" altLang="zh-TW" sz="2800" b="1" dirty="0">
              <a:latin typeface="+mn-ea"/>
            </a:endParaRPr>
          </a:p>
          <a:p>
            <a:pPr lvl="1">
              <a:buClr>
                <a:srgbClr val="0A8DC0"/>
              </a:buClr>
              <a:buFont typeface="Wingdings" panose="05000000000000000000" pitchFamily="2" charset="2"/>
              <a:buChar char="u"/>
            </a:pPr>
            <a:r>
              <a:rPr lang="zh-TW" altLang="en-US" sz="2400" b="1" dirty="0"/>
              <a:t>證券商得</a:t>
            </a:r>
            <a:r>
              <a:rPr lang="zh-TW" altLang="en-US" sz="2400" b="1" dirty="0">
                <a:solidFill>
                  <a:srgbClr val="0066A0"/>
                </a:solidFill>
              </a:rPr>
              <a:t>依雙方約定</a:t>
            </a:r>
            <a:r>
              <a:rPr lang="zh-TW" altLang="en-US" sz="2400" b="1" dirty="0"/>
              <a:t>之通知期 ，通知客戶提前還券</a:t>
            </a:r>
          </a:p>
          <a:p>
            <a:pPr lvl="1">
              <a:buClr>
                <a:srgbClr val="0A8DC0"/>
              </a:buClr>
              <a:buFont typeface="Wingdings" panose="05000000000000000000" pitchFamily="2" charset="2"/>
              <a:buChar char="u"/>
            </a:pPr>
            <a:r>
              <a:rPr lang="zh-TW" altLang="en-US" sz="2400" b="1" dirty="0"/>
              <a:t>客戶得於借貸期間內申請提前全部或分次還券</a:t>
            </a: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669224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66</a:t>
            </a:fld>
            <a:endParaRPr lang="en-US"/>
          </a:p>
        </p:txBody>
      </p:sp>
      <p:sp>
        <p:nvSpPr>
          <p:cNvPr id="5" name="文字版面配置區 3"/>
          <p:cNvSpPr>
            <a:spLocks noGrp="1"/>
          </p:cNvSpPr>
          <p:nvPr>
            <p:ph type="body" idx="4294967295"/>
          </p:nvPr>
        </p:nvSpPr>
        <p:spPr>
          <a:xfrm>
            <a:off x="1086982" y="161683"/>
            <a:ext cx="10259533" cy="1003300"/>
          </a:xfrm>
        </p:spPr>
        <p:txBody>
          <a:bodyPr>
            <a:normAutofit/>
          </a:bodyPr>
          <a:lstStyle/>
          <a:p>
            <a:pPr marL="0" indent="0" algn="ctr">
              <a:buNone/>
            </a:pPr>
            <a:r>
              <a:rPr lang="zh-TW" altLang="en-US" sz="4000" b="1" dirty="0"/>
              <a:t>強制還券</a:t>
            </a:r>
          </a:p>
        </p:txBody>
      </p:sp>
      <p:sp>
        <p:nvSpPr>
          <p:cNvPr id="6" name="Rectangle 1027"/>
          <p:cNvSpPr>
            <a:spLocks noGrp="1" noChangeArrowheads="1"/>
          </p:cNvSpPr>
          <p:nvPr>
            <p:ph type="body" idx="4294967295"/>
          </p:nvPr>
        </p:nvSpPr>
        <p:spPr>
          <a:xfrm>
            <a:off x="1976283" y="1122143"/>
            <a:ext cx="8853081" cy="5829863"/>
          </a:xfrm>
        </p:spPr>
        <p:txBody>
          <a:bodyPr>
            <a:normAutofit/>
          </a:bodyPr>
          <a:lstStyle/>
          <a:p>
            <a:pPr>
              <a:buFont typeface="Wingdings" pitchFamily="2" charset="2"/>
              <a:buChar char="Ø"/>
            </a:pPr>
            <a:r>
              <a:rPr lang="zh-TW" altLang="en-US" sz="3200" b="1" dirty="0"/>
              <a:t>標的證券經公告停止買賣而未定恢復期限或終止上市（櫃）、或發行公司有合併、減資或其他影響出借方股東權行使之事由者，借券方應於停止買賣日前還券了結</a:t>
            </a:r>
            <a:endParaRPr lang="en-US" altLang="zh-TW" sz="3200" b="1" dirty="0"/>
          </a:p>
          <a:p>
            <a:pPr marL="0" indent="0">
              <a:buNone/>
            </a:pPr>
            <a:endParaRPr lang="zh-TW" altLang="en-US" sz="3200" b="1" dirty="0">
              <a:latin typeface="+mn-ea"/>
            </a:endParaRPr>
          </a:p>
          <a:p>
            <a:pPr>
              <a:buClrTx/>
              <a:buFont typeface="Wingdings" panose="05000000000000000000" pitchFamily="2" charset="2"/>
              <a:buChar char="Ø"/>
            </a:pPr>
            <a:r>
              <a:rPr lang="zh-TW" altLang="en-US" sz="3200" b="1" dirty="0"/>
              <a:t>前項情形因整體市場或標的證券之交易情況，致借券方無法以漲停價格或市價委託買足標的證券者，借券方得於標的證券停止買賣期間</a:t>
            </a:r>
            <a:r>
              <a:rPr lang="zh-TW" altLang="en-US" sz="3200" b="1" dirty="0">
                <a:solidFill>
                  <a:srgbClr val="0066A0"/>
                </a:solidFill>
              </a:rPr>
              <a:t>以第三人有價證券</a:t>
            </a:r>
            <a:r>
              <a:rPr lang="zh-TW" altLang="en-US" sz="3200" b="1" dirty="0"/>
              <a:t>申請還券</a:t>
            </a: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229573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67</a:t>
            </a:fld>
            <a:endParaRPr lang="en-US"/>
          </a:p>
        </p:txBody>
      </p:sp>
      <p:sp>
        <p:nvSpPr>
          <p:cNvPr id="5" name="文字版面配置區 3"/>
          <p:cNvSpPr>
            <a:spLocks noGrp="1"/>
          </p:cNvSpPr>
          <p:nvPr>
            <p:ph type="body" idx="4294967295"/>
          </p:nvPr>
        </p:nvSpPr>
        <p:spPr>
          <a:xfrm>
            <a:off x="1239656" y="142019"/>
            <a:ext cx="10259533" cy="1003300"/>
          </a:xfrm>
        </p:spPr>
        <p:txBody>
          <a:bodyPr>
            <a:normAutofit/>
          </a:bodyPr>
          <a:lstStyle/>
          <a:p>
            <a:pPr marL="0" indent="0" algn="ctr">
              <a:buNone/>
            </a:pPr>
            <a:r>
              <a:rPr lang="zh-TW" altLang="en-US" sz="4000" b="1" dirty="0"/>
              <a:t>客戶擔保品之返還</a:t>
            </a:r>
          </a:p>
        </p:txBody>
      </p:sp>
      <p:sp>
        <p:nvSpPr>
          <p:cNvPr id="6" name="Rectangle 1027"/>
          <p:cNvSpPr>
            <a:spLocks noGrp="1" noChangeArrowheads="1"/>
          </p:cNvSpPr>
          <p:nvPr>
            <p:ph type="body" idx="4294967295"/>
          </p:nvPr>
        </p:nvSpPr>
        <p:spPr>
          <a:xfrm>
            <a:off x="1954304" y="1122143"/>
            <a:ext cx="8830235" cy="5829863"/>
          </a:xfrm>
        </p:spPr>
        <p:txBody>
          <a:bodyPr>
            <a:normAutofit/>
          </a:bodyPr>
          <a:lstStyle/>
          <a:p>
            <a:pPr>
              <a:buFont typeface="Wingdings" pitchFamily="2" charset="2"/>
              <a:buChar char="Ø"/>
            </a:pPr>
            <a:r>
              <a:rPr lang="zh-TW" altLang="en-US" sz="2800" b="1" dirty="0"/>
              <a:t>證券商應於客戶</a:t>
            </a:r>
            <a:r>
              <a:rPr lang="zh-TW" altLang="en-US" sz="2800" b="1" dirty="0">
                <a:solidFill>
                  <a:srgbClr val="0066A0"/>
                </a:solidFill>
              </a:rPr>
              <a:t>還券當日或次一營業日</a:t>
            </a:r>
            <a:r>
              <a:rPr lang="zh-TW" altLang="en-US" sz="2800" b="1" dirty="0"/>
              <a:t>退還擔保品</a:t>
            </a:r>
          </a:p>
          <a:p>
            <a:pPr>
              <a:buFont typeface="Wingdings" pitchFamily="2" charset="2"/>
              <a:buChar char="Ø"/>
            </a:pPr>
            <a:r>
              <a:rPr lang="zh-TW" altLang="en-US" sz="2800" b="1" dirty="0"/>
              <a:t>客戶申請</a:t>
            </a:r>
            <a:r>
              <a:rPr lang="zh-TW" altLang="en-US" sz="2800" b="1" dirty="0">
                <a:solidFill>
                  <a:srgbClr val="0066A0"/>
                </a:solidFill>
              </a:rPr>
              <a:t>提前還券</a:t>
            </a:r>
            <a:r>
              <a:rPr lang="zh-TW" altLang="en-US" sz="2800" b="1" dirty="0"/>
              <a:t>者，應與其約定標的證券與擔保品之撥付方式，證券商至遲應於收到客戶還券後</a:t>
            </a:r>
            <a:r>
              <a:rPr lang="zh-TW" altLang="en-US" sz="2800" b="1" dirty="0">
                <a:solidFill>
                  <a:srgbClr val="0066A0"/>
                </a:solidFill>
              </a:rPr>
              <a:t>次二營業日前</a:t>
            </a:r>
            <a:r>
              <a:rPr lang="zh-TW" altLang="en-US" sz="2800" b="1" dirty="0"/>
              <a:t>退還擔保品</a:t>
            </a:r>
          </a:p>
          <a:p>
            <a:pPr>
              <a:buFont typeface="Wingdings" pitchFamily="2" charset="2"/>
              <a:buChar char="Ø"/>
            </a:pPr>
            <a:r>
              <a:rPr lang="zh-TW" altLang="en-US" sz="2800" b="1" dirty="0"/>
              <a:t>證券商返還客戶所提交之證券擔保品時，得依雙方約定直接轉為他筆借券之擔保品</a:t>
            </a:r>
          </a:p>
          <a:p>
            <a:pPr>
              <a:buFont typeface="Wingdings" pitchFamily="2" charset="2"/>
              <a:buChar char="Ø"/>
            </a:pPr>
            <a:r>
              <a:rPr lang="zh-TW" altLang="en-US" sz="2800" b="1" dirty="0"/>
              <a:t>退還之現金擔保品應支付利息予客戶，其利率由雙方約定，並存入客戶之銀行存款帳戶，中央登錄公債應依經理中央登錄債券作業要點規定辦理返還 </a:t>
            </a: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604479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68</a:t>
            </a:fld>
            <a:endParaRPr lang="en-US"/>
          </a:p>
        </p:txBody>
      </p:sp>
      <p:sp>
        <p:nvSpPr>
          <p:cNvPr id="5" name="文字版面配置區 3"/>
          <p:cNvSpPr>
            <a:spLocks noGrp="1"/>
          </p:cNvSpPr>
          <p:nvPr>
            <p:ph type="body" idx="4294967295"/>
          </p:nvPr>
        </p:nvSpPr>
        <p:spPr>
          <a:xfrm>
            <a:off x="1266551" y="151851"/>
            <a:ext cx="10259533" cy="1003300"/>
          </a:xfrm>
        </p:spPr>
        <p:txBody>
          <a:bodyPr>
            <a:normAutofit/>
          </a:bodyPr>
          <a:lstStyle/>
          <a:p>
            <a:pPr marL="0" indent="0" algn="ctr">
              <a:buNone/>
            </a:pPr>
            <a:r>
              <a:rPr lang="zh-TW" altLang="en-US" sz="4000" b="1" dirty="0"/>
              <a:t>證券商轉融通規範</a:t>
            </a:r>
          </a:p>
        </p:txBody>
      </p:sp>
      <p:sp>
        <p:nvSpPr>
          <p:cNvPr id="6" name="Rectangle 1027"/>
          <p:cNvSpPr>
            <a:spLocks noGrp="1" noChangeArrowheads="1"/>
          </p:cNvSpPr>
          <p:nvPr>
            <p:ph type="body" idx="4294967295"/>
          </p:nvPr>
        </p:nvSpPr>
        <p:spPr>
          <a:xfrm>
            <a:off x="1963270" y="1344026"/>
            <a:ext cx="8866094" cy="5829863"/>
          </a:xfrm>
        </p:spPr>
        <p:txBody>
          <a:bodyPr>
            <a:normAutofit/>
          </a:bodyPr>
          <a:lstStyle/>
          <a:p>
            <a:pPr>
              <a:lnSpc>
                <a:spcPct val="150000"/>
              </a:lnSpc>
              <a:buFont typeface="Wingdings" pitchFamily="2" charset="2"/>
              <a:buChar char="Ø"/>
            </a:pPr>
            <a:r>
              <a:rPr lang="zh-TW" altLang="en-US" sz="2800" b="1" dirty="0">
                <a:latin typeface="+mn-ea"/>
              </a:rPr>
              <a:t>證券商因還券所需但無標的證券可供返還時，得向證券金融事業辦理轉融通</a:t>
            </a:r>
            <a:endParaRPr lang="zh-TW" altLang="en-US" sz="2400" b="1" dirty="0">
              <a:solidFill>
                <a:srgbClr val="0066A0"/>
              </a:solidFill>
              <a:latin typeface="+mn-ea"/>
            </a:endParaRPr>
          </a:p>
          <a:p>
            <a:pPr>
              <a:lnSpc>
                <a:spcPct val="150000"/>
              </a:lnSpc>
              <a:buClrTx/>
              <a:buFont typeface="Wingdings" panose="05000000000000000000" pitchFamily="2" charset="2"/>
              <a:buChar char="Ø"/>
            </a:pPr>
            <a:r>
              <a:rPr lang="zh-TW" altLang="en-US" sz="2800" b="1" dirty="0">
                <a:latin typeface="+mn-ea"/>
              </a:rPr>
              <a:t>借券之擔保品來源及種類 </a:t>
            </a:r>
            <a:r>
              <a:rPr lang="en-US" altLang="zh-TW" sz="2800" b="1" dirty="0">
                <a:latin typeface="+mn-ea"/>
              </a:rPr>
              <a:t>:</a:t>
            </a:r>
          </a:p>
          <a:p>
            <a:pPr lvl="1">
              <a:lnSpc>
                <a:spcPct val="150000"/>
              </a:lnSpc>
              <a:buClr>
                <a:srgbClr val="0A8DC0"/>
              </a:buClr>
              <a:buFont typeface="Wingdings" panose="05000000000000000000" pitchFamily="2" charset="2"/>
              <a:buChar char="u"/>
            </a:pPr>
            <a:r>
              <a:rPr lang="zh-TW" altLang="en-US" sz="2400" b="1" dirty="0">
                <a:latin typeface="+mn-ea"/>
              </a:rPr>
              <a:t>經客戶出具轉擔保同意書之證券擔保品</a:t>
            </a:r>
          </a:p>
          <a:p>
            <a:pPr lvl="1">
              <a:lnSpc>
                <a:spcPct val="150000"/>
              </a:lnSpc>
              <a:buClr>
                <a:srgbClr val="0A8DC0"/>
              </a:buClr>
              <a:buFont typeface="Wingdings" panose="05000000000000000000" pitchFamily="2" charset="2"/>
              <a:buChar char="u"/>
            </a:pPr>
            <a:r>
              <a:rPr lang="zh-TW" altLang="en-US" sz="2400" b="1" dirty="0">
                <a:latin typeface="+mn-ea"/>
              </a:rPr>
              <a:t>自客戶取得之現金擔保品 </a:t>
            </a:r>
          </a:p>
          <a:p>
            <a:pPr lvl="1">
              <a:lnSpc>
                <a:spcPct val="150000"/>
              </a:lnSpc>
              <a:buClr>
                <a:srgbClr val="0A8DC0"/>
              </a:buClr>
              <a:buFont typeface="Wingdings" panose="05000000000000000000" pitchFamily="2" charset="2"/>
              <a:buChar char="u"/>
            </a:pPr>
            <a:r>
              <a:rPr lang="zh-TW" altLang="en-US" sz="2400" b="1" dirty="0">
                <a:latin typeface="+mn-ea"/>
              </a:rPr>
              <a:t>符合證交所「有價證券借貸辦法」第</a:t>
            </a:r>
            <a:r>
              <a:rPr lang="en-US" altLang="zh-TW" sz="2400" b="1" dirty="0">
                <a:latin typeface="+mn-ea"/>
              </a:rPr>
              <a:t>33</a:t>
            </a:r>
            <a:r>
              <a:rPr lang="zh-TW" altLang="en-US" sz="2400" b="1" dirty="0">
                <a:latin typeface="+mn-ea"/>
              </a:rPr>
              <a:t>條所列之擔保品 </a:t>
            </a:r>
            <a:endParaRPr lang="zh-TW" altLang="en-US" sz="3000" b="1" dirty="0">
              <a:latin typeface="+mn-ea"/>
            </a:endParaRP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686051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69</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證券商撥轉之相關規定 </a:t>
            </a:r>
          </a:p>
        </p:txBody>
      </p:sp>
      <p:sp>
        <p:nvSpPr>
          <p:cNvPr id="6" name="Rectangle 1027"/>
          <p:cNvSpPr>
            <a:spLocks noGrp="1" noChangeArrowheads="1"/>
          </p:cNvSpPr>
          <p:nvPr>
            <p:ph type="body" idx="4294967295"/>
          </p:nvPr>
        </p:nvSpPr>
        <p:spPr>
          <a:xfrm>
            <a:off x="1710813" y="939580"/>
            <a:ext cx="9073728" cy="5829863"/>
          </a:xfrm>
        </p:spPr>
        <p:txBody>
          <a:bodyPr>
            <a:normAutofit fontScale="92500" lnSpcReduction="10000"/>
          </a:bodyPr>
          <a:lstStyle/>
          <a:p>
            <a:pPr>
              <a:buFont typeface="Wingdings" pitchFamily="2" charset="2"/>
              <a:buChar char="Ø"/>
            </a:pPr>
            <a:r>
              <a:rPr lang="zh-TW" altLang="en-US" sz="2800" b="1" dirty="0"/>
              <a:t>證券商應將標的證券及證券擔保品（中央登錄公債除外）之交付及返還資料通知證交所，以轉知集中保管結算所即時辦理有價證券之撥轉作業</a:t>
            </a:r>
          </a:p>
          <a:p>
            <a:pPr>
              <a:buFont typeface="Wingdings" pitchFamily="2" charset="2"/>
              <a:buChar char="Ø"/>
            </a:pPr>
            <a:r>
              <a:rPr lang="zh-TW" altLang="en-US" sz="2800" b="1" dirty="0"/>
              <a:t>凡須撥入</a:t>
            </a:r>
            <a:r>
              <a:rPr lang="en-US" altLang="zh-TW" sz="2800" b="1" dirty="0"/>
              <a:t>(</a:t>
            </a:r>
            <a:r>
              <a:rPr lang="zh-TW" altLang="en-US" sz="2800" b="1" dirty="0"/>
              <a:t>出</a:t>
            </a:r>
            <a:r>
              <a:rPr lang="en-US" altLang="zh-TW" sz="2800" b="1" dirty="0"/>
              <a:t>)</a:t>
            </a:r>
            <a:r>
              <a:rPr lang="zh-TW" altLang="en-US" sz="2800" b="1" dirty="0"/>
              <a:t>證券借貸專戶及證券借貸擔保品專戶之有價證券，一律由授信機構輸入證交所建置之撥券系統，轉知集保結算所辦理有價證券之撥轉作業</a:t>
            </a:r>
          </a:p>
          <a:p>
            <a:pPr>
              <a:buFont typeface="Wingdings" pitchFamily="2" charset="2"/>
              <a:buChar char="Ø"/>
            </a:pPr>
            <a:r>
              <a:rPr lang="zh-TW" altLang="en-US" sz="2800" b="1" dirty="0"/>
              <a:t>證券商如以開立於他家證券商之自有證券帳戶之有價證券作為借券擔保品者，須由證券商通知證交所轉知集保結算所，先轉入其證券借貸擔保品專戶，始得提供作為借券擔保品</a:t>
            </a:r>
          </a:p>
          <a:p>
            <a:pPr>
              <a:buFont typeface="Wingdings" pitchFamily="2" charset="2"/>
              <a:buChar char="Ø"/>
            </a:pPr>
            <a:r>
              <a:rPr lang="zh-TW" altLang="en-US" sz="2800" b="1" dirty="0"/>
              <a:t>證券商若以開立於他家證券商之自有證券帳戶之有價證券作為借券標的或擔保品者，他家證券商另應輸入集保系統，俾供集保結算所進行確認 </a:t>
            </a: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46806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7</a:t>
            </a:fld>
            <a:endParaRPr lang="en-US" altLang="zh-TW" b="0" dirty="0"/>
          </a:p>
        </p:txBody>
      </p:sp>
      <p:sp>
        <p:nvSpPr>
          <p:cNvPr id="6" name="文字版面配置區 7"/>
          <p:cNvSpPr txBox="1">
            <a:spLocks/>
          </p:cNvSpPr>
          <p:nvPr/>
        </p:nvSpPr>
        <p:spPr>
          <a:xfrm>
            <a:off x="1064478" y="230065"/>
            <a:ext cx="10062798" cy="100330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5700" b="1" dirty="0">
                <a:solidFill>
                  <a:schemeClr val="tx1">
                    <a:lumMod val="95000"/>
                    <a:lumOff val="5000"/>
                  </a:schemeClr>
                </a:solidFill>
                <a:latin typeface="+mj-ea"/>
                <a:ea typeface="+mj-ea"/>
              </a:rPr>
              <a:t>我國整體證券借貸市場架構圖</a:t>
            </a:r>
            <a:br>
              <a:rPr lang="zh-TW" altLang="en-US" sz="5700" b="1" dirty="0">
                <a:solidFill>
                  <a:schemeClr val="tx1">
                    <a:lumMod val="95000"/>
                    <a:lumOff val="5000"/>
                  </a:schemeClr>
                </a:solidFill>
                <a:latin typeface="+mj-ea"/>
                <a:ea typeface="+mj-ea"/>
              </a:rPr>
            </a:br>
            <a:r>
              <a:rPr lang="en-US" altLang="zh-TW" sz="3300" b="1" dirty="0">
                <a:solidFill>
                  <a:schemeClr val="tx1">
                    <a:lumMod val="95000"/>
                    <a:lumOff val="5000"/>
                  </a:schemeClr>
                </a:solidFill>
                <a:latin typeface="+mj-ea"/>
                <a:ea typeface="+mj-ea"/>
              </a:rPr>
              <a:t>〈</a:t>
            </a:r>
            <a:r>
              <a:rPr lang="zh-TW" altLang="en-US" sz="3300" b="1" dirty="0">
                <a:solidFill>
                  <a:schemeClr val="tx1">
                    <a:lumMod val="95000"/>
                    <a:lumOff val="5000"/>
                  </a:schemeClr>
                </a:solidFill>
                <a:latin typeface="+mj-ea"/>
                <a:ea typeface="+mj-ea"/>
              </a:rPr>
              <a:t>不含中央登錄公債</a:t>
            </a:r>
            <a:r>
              <a:rPr lang="en-US" altLang="zh-TW" sz="3300" b="1" dirty="0">
                <a:solidFill>
                  <a:schemeClr val="tx1">
                    <a:lumMod val="95000"/>
                    <a:lumOff val="5000"/>
                  </a:schemeClr>
                </a:solidFill>
                <a:latin typeface="+mj-ea"/>
                <a:ea typeface="+mj-ea"/>
              </a:rPr>
              <a:t>〉</a:t>
            </a:r>
            <a:endParaRPr lang="zh-TW" altLang="en-US" sz="3300" b="1" dirty="0">
              <a:solidFill>
                <a:schemeClr val="tx1">
                  <a:lumMod val="95000"/>
                  <a:lumOff val="5000"/>
                </a:schemeClr>
              </a:solidFill>
              <a:latin typeface="+mj-ea"/>
              <a:ea typeface="+mj-ea"/>
            </a:endParaRPr>
          </a:p>
        </p:txBody>
      </p:sp>
      <p:graphicFrame>
        <p:nvGraphicFramePr>
          <p:cNvPr id="8" name="表格 7"/>
          <p:cNvGraphicFramePr>
            <a:graphicFrameLocks noGrp="1"/>
          </p:cNvGraphicFramePr>
          <p:nvPr>
            <p:extLst>
              <p:ext uri="{D42A27DB-BD31-4B8C-83A1-F6EECF244321}">
                <p14:modId xmlns:p14="http://schemas.microsoft.com/office/powerpoint/2010/main" val="270243045"/>
              </p:ext>
            </p:extLst>
          </p:nvPr>
        </p:nvGraphicFramePr>
        <p:xfrm>
          <a:off x="1703388" y="1498232"/>
          <a:ext cx="8784978" cy="4667072"/>
        </p:xfrm>
        <a:graphic>
          <a:graphicData uri="http://schemas.openxmlformats.org/drawingml/2006/table">
            <a:tbl>
              <a:tblPr firstRow="1" bandRow="1">
                <a:tableStyleId>{5940675A-B579-460E-94D1-54222C63F5DA}</a:tableStyleId>
              </a:tblPr>
              <a:tblGrid>
                <a:gridCol w="1987674">
                  <a:extLst>
                    <a:ext uri="{9D8B030D-6E8A-4147-A177-3AD203B41FA5}">
                      <a16:colId xmlns:a16="http://schemas.microsoft.com/office/drawing/2014/main" val="20000"/>
                    </a:ext>
                  </a:extLst>
                </a:gridCol>
                <a:gridCol w="2105326">
                  <a:extLst>
                    <a:ext uri="{9D8B030D-6E8A-4147-A177-3AD203B41FA5}">
                      <a16:colId xmlns:a16="http://schemas.microsoft.com/office/drawing/2014/main" val="20001"/>
                    </a:ext>
                  </a:extLst>
                </a:gridCol>
                <a:gridCol w="2399161">
                  <a:extLst>
                    <a:ext uri="{9D8B030D-6E8A-4147-A177-3AD203B41FA5}">
                      <a16:colId xmlns:a16="http://schemas.microsoft.com/office/drawing/2014/main" val="20002"/>
                    </a:ext>
                  </a:extLst>
                </a:gridCol>
                <a:gridCol w="2292817">
                  <a:extLst>
                    <a:ext uri="{9D8B030D-6E8A-4147-A177-3AD203B41FA5}">
                      <a16:colId xmlns:a16="http://schemas.microsoft.com/office/drawing/2014/main" val="20003"/>
                    </a:ext>
                  </a:extLst>
                </a:gridCol>
              </a:tblGrid>
              <a:tr h="1488418">
                <a:tc>
                  <a:txBody>
                    <a:bodyPr/>
                    <a:lstStyle/>
                    <a:p>
                      <a:pPr algn="ctr"/>
                      <a:r>
                        <a:rPr lang="zh-TW" altLang="en-US" sz="2400" b="1" dirty="0">
                          <a:solidFill>
                            <a:schemeClr val="tx1"/>
                          </a:solidFill>
                          <a:latin typeface="標楷體" pitchFamily="65" charset="-120"/>
                          <a:ea typeface="標楷體" pitchFamily="65" charset="-120"/>
                        </a:rPr>
                        <a:t>證交所</a:t>
                      </a:r>
                      <a:endParaRPr lang="en-US" altLang="zh-TW" sz="2400" b="1" dirty="0">
                        <a:solidFill>
                          <a:schemeClr val="tx1"/>
                        </a:solidFill>
                        <a:latin typeface="標楷體" pitchFamily="65" charset="-120"/>
                        <a:ea typeface="標楷體" pitchFamily="65" charset="-120"/>
                      </a:endParaRPr>
                    </a:p>
                    <a:p>
                      <a:pPr algn="ctr"/>
                      <a:r>
                        <a:rPr lang="zh-TW" altLang="en-US" sz="2400" b="1" dirty="0">
                          <a:solidFill>
                            <a:schemeClr val="tx1"/>
                          </a:solidFill>
                          <a:latin typeface="標楷體" pitchFamily="65" charset="-120"/>
                          <a:ea typeface="標楷體" pitchFamily="65" charset="-120"/>
                        </a:rPr>
                        <a:t>借券系統</a:t>
                      </a:r>
                      <a:endParaRPr lang="en-US" altLang="zh-TW" sz="2400" b="1" dirty="0">
                        <a:solidFill>
                          <a:schemeClr val="tx1"/>
                        </a:solidFill>
                        <a:latin typeface="標楷體" pitchFamily="65" charset="-120"/>
                        <a:ea typeface="標楷體" pitchFamily="65" charset="-120"/>
                      </a:endParaRPr>
                    </a:p>
                  </a:txBody>
                  <a:tcPr anchor="ctr">
                    <a:solidFill>
                      <a:srgbClr val="006666">
                        <a:alpha val="20000"/>
                      </a:srgbClr>
                    </a:solidFill>
                  </a:tcPr>
                </a:tc>
                <a:tc>
                  <a:txBody>
                    <a:bodyPr/>
                    <a:lstStyle/>
                    <a:p>
                      <a:endParaRPr lang="zh-TW" altLang="en-US" dirty="0"/>
                    </a:p>
                  </a:txBody>
                  <a:tcPr>
                    <a:solidFill>
                      <a:schemeClr val="accent4">
                        <a:lumMod val="40000"/>
                        <a:lumOff val="60000"/>
                        <a:alpha val="50000"/>
                      </a:schemeClr>
                    </a:solidFill>
                  </a:tcPr>
                </a:tc>
                <a:tc>
                  <a:txBody>
                    <a:bodyPr/>
                    <a:lstStyle/>
                    <a:p>
                      <a:endParaRPr lang="zh-TW" altLang="en-US" dirty="0"/>
                    </a:p>
                  </a:txBody>
                  <a:tcPr>
                    <a:solidFill>
                      <a:schemeClr val="tx2">
                        <a:lumMod val="40000"/>
                        <a:lumOff val="60000"/>
                      </a:schemeClr>
                    </a:solidFill>
                  </a:tcPr>
                </a:tc>
                <a:tc>
                  <a:txBody>
                    <a:bodyPr/>
                    <a:lstStyle/>
                    <a:p>
                      <a:endParaRPr lang="zh-TW" altLang="en-US" dirty="0"/>
                    </a:p>
                  </a:txBody>
                  <a:tcPr>
                    <a:solidFill>
                      <a:schemeClr val="accent4">
                        <a:lumMod val="40000"/>
                        <a:lumOff val="60000"/>
                        <a:alpha val="50000"/>
                      </a:schemeClr>
                    </a:solidFill>
                  </a:tcPr>
                </a:tc>
                <a:extLst>
                  <a:ext uri="{0D108BD9-81ED-4DB2-BD59-A6C34878D82A}">
                    <a16:rowId xmlns:a16="http://schemas.microsoft.com/office/drawing/2014/main" val="10000"/>
                  </a:ext>
                </a:extLst>
              </a:tr>
              <a:tr h="3178654">
                <a:tc>
                  <a:txBody>
                    <a:bodyPr/>
                    <a:lstStyle/>
                    <a:p>
                      <a:pPr algn="ctr"/>
                      <a:r>
                        <a:rPr lang="zh-TW" altLang="en-US" sz="2400" b="1" dirty="0">
                          <a:solidFill>
                            <a:schemeClr val="tx1"/>
                          </a:solidFill>
                          <a:latin typeface="標楷體" pitchFamily="65" charset="-120"/>
                          <a:ea typeface="標楷體" pitchFamily="65" charset="-120"/>
                        </a:rPr>
                        <a:t>證券商</a:t>
                      </a:r>
                      <a:r>
                        <a:rPr lang="en-US" altLang="zh-TW" sz="2400" b="1" dirty="0">
                          <a:solidFill>
                            <a:schemeClr val="tx1"/>
                          </a:solidFill>
                          <a:latin typeface="標楷體" pitchFamily="65" charset="-120"/>
                          <a:ea typeface="標楷體" pitchFamily="65" charset="-120"/>
                        </a:rPr>
                        <a:t>/</a:t>
                      </a:r>
                      <a:r>
                        <a:rPr lang="zh-TW" altLang="en-US" sz="2400" b="1" dirty="0">
                          <a:solidFill>
                            <a:schemeClr val="tx1"/>
                          </a:solidFill>
                          <a:latin typeface="標楷體" pitchFamily="65" charset="-120"/>
                          <a:ea typeface="標楷體" pitchFamily="65" charset="-120"/>
                        </a:rPr>
                        <a:t>證金事業辦理有價證券借貸</a:t>
                      </a:r>
                      <a:endParaRPr lang="en-US" altLang="zh-TW" sz="2400" b="1" dirty="0">
                        <a:solidFill>
                          <a:schemeClr val="tx1"/>
                        </a:solidFill>
                        <a:latin typeface="標楷體" pitchFamily="65" charset="-120"/>
                        <a:ea typeface="標楷體" pitchFamily="65" charset="-120"/>
                      </a:endParaRPr>
                    </a:p>
                  </a:txBody>
                  <a:tcPr anchor="ctr">
                    <a:solidFill>
                      <a:srgbClr val="006666">
                        <a:alpha val="20000"/>
                      </a:srgbClr>
                    </a:solidFill>
                  </a:tcPr>
                </a:tc>
                <a:tc>
                  <a:txBody>
                    <a:bodyPr/>
                    <a:lstStyle/>
                    <a:p>
                      <a:endParaRPr lang="zh-TW" altLang="en-US" dirty="0"/>
                    </a:p>
                  </a:txBody>
                  <a:tcPr>
                    <a:solidFill>
                      <a:schemeClr val="accent4">
                        <a:lumMod val="40000"/>
                        <a:lumOff val="60000"/>
                        <a:alpha val="50000"/>
                      </a:schemeClr>
                    </a:solidFill>
                  </a:tcPr>
                </a:tc>
                <a:tc>
                  <a:txBody>
                    <a:bodyPr/>
                    <a:lstStyle/>
                    <a:p>
                      <a:endParaRPr lang="zh-TW" altLang="en-US" dirty="0"/>
                    </a:p>
                  </a:txBody>
                  <a:tcPr>
                    <a:solidFill>
                      <a:schemeClr val="tx2">
                        <a:lumMod val="40000"/>
                        <a:lumOff val="60000"/>
                      </a:schemeClr>
                    </a:solidFill>
                  </a:tcPr>
                </a:tc>
                <a:tc>
                  <a:txBody>
                    <a:bodyPr/>
                    <a:lstStyle/>
                    <a:p>
                      <a:endParaRPr lang="zh-TW" altLang="en-US" sz="2000" dirty="0"/>
                    </a:p>
                  </a:txBody>
                  <a:tcPr>
                    <a:solidFill>
                      <a:schemeClr val="accent4">
                        <a:lumMod val="40000"/>
                        <a:lumOff val="60000"/>
                        <a:alpha val="50000"/>
                      </a:schemeClr>
                    </a:solidFill>
                  </a:tcPr>
                </a:tc>
                <a:extLst>
                  <a:ext uri="{0D108BD9-81ED-4DB2-BD59-A6C34878D82A}">
                    <a16:rowId xmlns:a16="http://schemas.microsoft.com/office/drawing/2014/main" val="10001"/>
                  </a:ext>
                </a:extLst>
              </a:tr>
            </a:tbl>
          </a:graphicData>
        </a:graphic>
      </p:graphicFrame>
      <p:sp>
        <p:nvSpPr>
          <p:cNvPr id="9" name="矩形 8"/>
          <p:cNvSpPr/>
          <p:nvPr/>
        </p:nvSpPr>
        <p:spPr bwMode="auto">
          <a:xfrm>
            <a:off x="6167439" y="1844824"/>
            <a:ext cx="1800225" cy="928688"/>
          </a:xfrm>
          <a:prstGeom prst="rect">
            <a:avLst/>
          </a:prstGeom>
          <a:solidFill>
            <a:schemeClr val="bg1">
              <a:lumMod val="85000"/>
              <a:alpha val="84000"/>
            </a:schemeClr>
          </a:solidFill>
          <a:ln w="9525" cap="flat" cmpd="sng" algn="ctr">
            <a:noFill/>
            <a:prstDash val="solid"/>
            <a:round/>
            <a:headEnd type="none" w="med" len="med"/>
            <a:tailEnd type="none" w="med" len="med"/>
          </a:ln>
          <a:effectLst/>
        </p:spPr>
        <p:txBody>
          <a:bodyPr anchor="ctr"/>
          <a:lstStyle/>
          <a:p>
            <a:pPr marL="342900" indent="-342900" algn="ctr">
              <a:spcBef>
                <a:spcPct val="20000"/>
              </a:spcBef>
              <a:buClr>
                <a:schemeClr val="accent2"/>
              </a:buClr>
              <a:defRPr/>
            </a:pPr>
            <a:r>
              <a:rPr lang="zh-TW" altLang="en-US" b="1" dirty="0">
                <a:latin typeface="+mn-ea"/>
              </a:rPr>
              <a:t>證交所借券系統</a:t>
            </a:r>
          </a:p>
        </p:txBody>
      </p:sp>
      <p:sp>
        <p:nvSpPr>
          <p:cNvPr id="10" name="橢圓 9"/>
          <p:cNvSpPr/>
          <p:nvPr/>
        </p:nvSpPr>
        <p:spPr bwMode="auto">
          <a:xfrm>
            <a:off x="8616950" y="1844824"/>
            <a:ext cx="1785938" cy="928688"/>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2"/>
              </a:buClr>
              <a:defRPr/>
            </a:pPr>
            <a:r>
              <a:rPr lang="zh-TW" altLang="en-US" b="1" u="sng" dirty="0">
                <a:latin typeface="+mn-ea"/>
              </a:rPr>
              <a:t>法人或</a:t>
            </a:r>
            <a:endParaRPr lang="en-US" altLang="zh-TW" b="1" u="sng" dirty="0">
              <a:latin typeface="+mn-ea"/>
            </a:endParaRPr>
          </a:p>
          <a:p>
            <a:pPr marL="342900" indent="-342900" algn="ctr">
              <a:spcBef>
                <a:spcPct val="20000"/>
              </a:spcBef>
              <a:buClr>
                <a:schemeClr val="accent2"/>
              </a:buClr>
              <a:defRPr/>
            </a:pPr>
            <a:r>
              <a:rPr lang="zh-TW" altLang="en-US" b="1" u="sng" dirty="0">
                <a:latin typeface="+mn-ea"/>
              </a:rPr>
              <a:t>基金</a:t>
            </a:r>
          </a:p>
        </p:txBody>
      </p:sp>
      <p:sp>
        <p:nvSpPr>
          <p:cNvPr id="11" name="橢圓 10"/>
          <p:cNvSpPr/>
          <p:nvPr/>
        </p:nvSpPr>
        <p:spPr bwMode="auto">
          <a:xfrm>
            <a:off x="3810000" y="1852763"/>
            <a:ext cx="1785938" cy="928687"/>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a:lstStyle/>
          <a:p>
            <a:pPr marL="342900" indent="-342900" algn="ctr">
              <a:spcBef>
                <a:spcPct val="20000"/>
              </a:spcBef>
              <a:buClr>
                <a:schemeClr val="accent2"/>
              </a:buClr>
              <a:defRPr/>
            </a:pPr>
            <a:r>
              <a:rPr lang="zh-TW" altLang="en-US" b="1" u="sng" dirty="0">
                <a:latin typeface="+mn-ea"/>
              </a:rPr>
              <a:t>法人或</a:t>
            </a:r>
            <a:endParaRPr lang="en-US" altLang="zh-TW" b="1" u="sng" dirty="0">
              <a:latin typeface="+mn-ea"/>
            </a:endParaRPr>
          </a:p>
          <a:p>
            <a:pPr marL="342900" indent="-342900" algn="ctr">
              <a:spcBef>
                <a:spcPct val="20000"/>
              </a:spcBef>
              <a:buClr>
                <a:schemeClr val="accent2"/>
              </a:buClr>
              <a:defRPr/>
            </a:pPr>
            <a:r>
              <a:rPr lang="zh-TW" altLang="en-US" b="1" u="sng" dirty="0">
                <a:latin typeface="+mn-ea"/>
              </a:rPr>
              <a:t>基金</a:t>
            </a:r>
          </a:p>
        </p:txBody>
      </p:sp>
      <p:sp>
        <p:nvSpPr>
          <p:cNvPr id="12" name="橢圓 11"/>
          <p:cNvSpPr/>
          <p:nvPr/>
        </p:nvSpPr>
        <p:spPr bwMode="auto">
          <a:xfrm>
            <a:off x="3738563" y="3643314"/>
            <a:ext cx="2000250" cy="928687"/>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anchor="ctr"/>
          <a:lstStyle/>
          <a:p>
            <a:pPr marL="342900" indent="-342900" algn="ctr">
              <a:spcBef>
                <a:spcPct val="20000"/>
              </a:spcBef>
              <a:buClr>
                <a:schemeClr val="accent2"/>
              </a:buClr>
              <a:defRPr/>
            </a:pPr>
            <a:r>
              <a:rPr lang="zh-TW" altLang="en-US" b="1" dirty="0"/>
              <a:t>自辦證券商</a:t>
            </a:r>
          </a:p>
        </p:txBody>
      </p:sp>
      <p:sp>
        <p:nvSpPr>
          <p:cNvPr id="13" name="橢圓 12"/>
          <p:cNvSpPr/>
          <p:nvPr/>
        </p:nvSpPr>
        <p:spPr bwMode="auto">
          <a:xfrm>
            <a:off x="3792538" y="4941888"/>
            <a:ext cx="1943100" cy="1058862"/>
          </a:xfrm>
          <a:prstGeom prst="ellipse">
            <a:avLst/>
          </a:prstGeom>
          <a:solidFill>
            <a:schemeClr val="accent3">
              <a:lumMod val="40000"/>
              <a:lumOff val="60000"/>
            </a:schemeClr>
          </a:solidFill>
          <a:ln w="9525" cap="flat" cmpd="sng" algn="ctr">
            <a:noFill/>
            <a:prstDash val="solid"/>
            <a:round/>
            <a:headEnd type="none" w="med" len="med"/>
            <a:tailEnd type="none" w="med" len="med"/>
          </a:ln>
          <a:effectLst/>
        </p:spPr>
        <p:txBody>
          <a:bodyPr anchor="ctr"/>
          <a:lstStyle/>
          <a:p>
            <a:pPr marL="342900" indent="-342900" algn="ctr">
              <a:spcBef>
                <a:spcPct val="20000"/>
              </a:spcBef>
              <a:buClr>
                <a:schemeClr val="accent2"/>
              </a:buClr>
              <a:defRPr/>
            </a:pPr>
            <a:r>
              <a:rPr lang="zh-TW" altLang="en-US" b="1" dirty="0"/>
              <a:t>證金事業</a:t>
            </a:r>
          </a:p>
        </p:txBody>
      </p:sp>
      <p:sp>
        <p:nvSpPr>
          <p:cNvPr id="14" name="橢圓 43"/>
          <p:cNvSpPr>
            <a:spLocks noChangeArrowheads="1"/>
          </p:cNvSpPr>
          <p:nvPr/>
        </p:nvSpPr>
        <p:spPr bwMode="auto">
          <a:xfrm>
            <a:off x="8759826" y="3645024"/>
            <a:ext cx="1285875" cy="2286000"/>
          </a:xfrm>
          <a:prstGeom prst="ellipse">
            <a:avLst/>
          </a:prstGeom>
          <a:solidFill>
            <a:schemeClr val="accent3">
              <a:lumMod val="40000"/>
              <a:lumOff val="60000"/>
            </a:schemeClr>
          </a:solidFill>
          <a:ln w="9525" algn="ctr">
            <a:noFill/>
            <a:round/>
            <a:headEnd/>
            <a:tailEnd/>
          </a:ln>
        </p:spPr>
        <p:txBody>
          <a:bodyPr vert="eaVert" anchor="ctr"/>
          <a:lstStyle/>
          <a:p>
            <a:pPr marL="342900" indent="-342900" algn="ctr">
              <a:spcBef>
                <a:spcPct val="20000"/>
              </a:spcBef>
              <a:buClr>
                <a:schemeClr val="accent2"/>
              </a:buClr>
              <a:defRPr/>
            </a:pPr>
            <a:r>
              <a:rPr lang="zh-TW" altLang="en-US" b="1" u="sng" dirty="0"/>
              <a:t>全體投資人</a:t>
            </a:r>
          </a:p>
        </p:txBody>
      </p:sp>
      <p:cxnSp>
        <p:nvCxnSpPr>
          <p:cNvPr id="15" name="直線單箭頭接點 62"/>
          <p:cNvCxnSpPr>
            <a:cxnSpLocks noChangeShapeType="1"/>
            <a:stCxn id="9" idx="3"/>
            <a:endCxn id="10" idx="2"/>
          </p:cNvCxnSpPr>
          <p:nvPr/>
        </p:nvCxnSpPr>
        <p:spPr bwMode="auto">
          <a:xfrm>
            <a:off x="7967664" y="2308374"/>
            <a:ext cx="649287" cy="0"/>
          </a:xfrm>
          <a:prstGeom prst="straightConnector1">
            <a:avLst/>
          </a:prstGeom>
          <a:noFill/>
          <a:ln w="6350" algn="ctr">
            <a:solidFill>
              <a:schemeClr val="tx1"/>
            </a:solidFill>
            <a:round/>
            <a:headEnd/>
            <a:tailEnd type="arrow" w="med" len="med"/>
          </a:ln>
        </p:spPr>
      </p:cxnSp>
      <p:cxnSp>
        <p:nvCxnSpPr>
          <p:cNvPr id="16" name="直線單箭頭接點 64"/>
          <p:cNvCxnSpPr>
            <a:cxnSpLocks noChangeShapeType="1"/>
          </p:cNvCxnSpPr>
          <p:nvPr/>
        </p:nvCxnSpPr>
        <p:spPr bwMode="auto">
          <a:xfrm>
            <a:off x="7967664" y="5661025"/>
            <a:ext cx="828675" cy="1588"/>
          </a:xfrm>
          <a:prstGeom prst="straightConnector1">
            <a:avLst/>
          </a:prstGeom>
          <a:noFill/>
          <a:ln w="6350" algn="ctr">
            <a:solidFill>
              <a:schemeClr val="tx1"/>
            </a:solidFill>
            <a:round/>
            <a:headEnd/>
            <a:tailEnd type="arrow" w="med" len="med"/>
          </a:ln>
        </p:spPr>
      </p:cxnSp>
      <p:sp>
        <p:nvSpPr>
          <p:cNvPr id="17" name="矩形 16"/>
          <p:cNvSpPr/>
          <p:nvPr/>
        </p:nvSpPr>
        <p:spPr bwMode="auto">
          <a:xfrm>
            <a:off x="6527800" y="5373689"/>
            <a:ext cx="1428750" cy="642937"/>
          </a:xfrm>
          <a:prstGeom prst="rect">
            <a:avLst/>
          </a:prstGeom>
          <a:solidFill>
            <a:schemeClr val="bg1">
              <a:lumMod val="85000"/>
            </a:schemeClr>
          </a:solidFill>
          <a:ln w="9525" cap="flat" cmpd="sng" algn="ctr">
            <a:noFill/>
            <a:prstDash val="solid"/>
            <a:round/>
            <a:headEnd type="none" w="med" len="med"/>
            <a:tailEnd type="none" w="med" len="med"/>
          </a:ln>
          <a:effectLst/>
        </p:spPr>
        <p:txBody>
          <a:bodyPr anchor="ctr"/>
          <a:lstStyle/>
          <a:p>
            <a:pPr marL="342900" indent="-342900" algn="ctr">
              <a:spcBef>
                <a:spcPct val="20000"/>
              </a:spcBef>
              <a:buClr>
                <a:schemeClr val="accent2"/>
              </a:buClr>
              <a:defRPr/>
            </a:pPr>
            <a:r>
              <a:rPr lang="zh-TW" altLang="en-US" b="1" dirty="0"/>
              <a:t>代辦證券商</a:t>
            </a:r>
          </a:p>
        </p:txBody>
      </p:sp>
      <p:cxnSp>
        <p:nvCxnSpPr>
          <p:cNvPr id="18" name="直線單箭頭接點 33"/>
          <p:cNvCxnSpPr>
            <a:cxnSpLocks noChangeShapeType="1"/>
          </p:cNvCxnSpPr>
          <p:nvPr/>
        </p:nvCxnSpPr>
        <p:spPr bwMode="auto">
          <a:xfrm>
            <a:off x="5667375" y="4286250"/>
            <a:ext cx="3143250" cy="1588"/>
          </a:xfrm>
          <a:prstGeom prst="straightConnector1">
            <a:avLst/>
          </a:prstGeom>
          <a:noFill/>
          <a:ln w="6350" algn="ctr">
            <a:solidFill>
              <a:schemeClr val="tx1"/>
            </a:solidFill>
            <a:round/>
            <a:headEnd type="arrow"/>
            <a:tailEnd type="arrow" w="med" len="med"/>
          </a:ln>
        </p:spPr>
      </p:cxnSp>
      <p:sp>
        <p:nvSpPr>
          <p:cNvPr id="19" name="Line 21"/>
          <p:cNvSpPr>
            <a:spLocks noChangeShapeType="1"/>
          </p:cNvSpPr>
          <p:nvPr/>
        </p:nvSpPr>
        <p:spPr bwMode="auto">
          <a:xfrm>
            <a:off x="7104112" y="2780928"/>
            <a:ext cx="0" cy="2304256"/>
          </a:xfrm>
          <a:prstGeom prst="line">
            <a:avLst/>
          </a:prstGeom>
          <a:noFill/>
          <a:ln w="28575">
            <a:solidFill>
              <a:srgbClr val="FF0000"/>
            </a:solidFill>
            <a:round/>
            <a:headEnd type="arrow"/>
            <a:tailEnd/>
          </a:ln>
        </p:spPr>
        <p:txBody>
          <a:bodyPr/>
          <a:lstStyle/>
          <a:p>
            <a:endParaRPr lang="zh-TW" altLang="en-US"/>
          </a:p>
        </p:txBody>
      </p:sp>
      <p:sp>
        <p:nvSpPr>
          <p:cNvPr id="20" name="Line 22"/>
          <p:cNvSpPr>
            <a:spLocks noChangeShapeType="1"/>
          </p:cNvSpPr>
          <p:nvPr/>
        </p:nvSpPr>
        <p:spPr bwMode="auto">
          <a:xfrm flipH="1" flipV="1">
            <a:off x="5453063" y="5072063"/>
            <a:ext cx="1651049" cy="13121"/>
          </a:xfrm>
          <a:prstGeom prst="line">
            <a:avLst/>
          </a:prstGeom>
          <a:noFill/>
          <a:ln w="28575">
            <a:solidFill>
              <a:srgbClr val="FF0000"/>
            </a:solidFill>
            <a:round/>
            <a:headEnd/>
            <a:tailEnd type="triangle" w="med" len="med"/>
          </a:ln>
        </p:spPr>
        <p:txBody>
          <a:bodyPr/>
          <a:lstStyle/>
          <a:p>
            <a:endParaRPr lang="zh-TW" altLang="en-US"/>
          </a:p>
        </p:txBody>
      </p:sp>
      <p:cxnSp>
        <p:nvCxnSpPr>
          <p:cNvPr id="21" name="直線單箭頭接點 70"/>
          <p:cNvCxnSpPr>
            <a:cxnSpLocks noChangeShapeType="1"/>
          </p:cNvCxnSpPr>
          <p:nvPr/>
        </p:nvCxnSpPr>
        <p:spPr bwMode="auto">
          <a:xfrm>
            <a:off x="5664200" y="5661025"/>
            <a:ext cx="863600" cy="1588"/>
          </a:xfrm>
          <a:prstGeom prst="straightConnector1">
            <a:avLst/>
          </a:prstGeom>
          <a:noFill/>
          <a:ln w="6350" algn="ctr">
            <a:solidFill>
              <a:schemeClr val="tx1"/>
            </a:solidFill>
            <a:round/>
            <a:headEnd/>
            <a:tailEnd type="arrow" w="med" len="med"/>
          </a:ln>
        </p:spPr>
      </p:cxnSp>
      <p:sp>
        <p:nvSpPr>
          <p:cNvPr id="22" name="Line 22"/>
          <p:cNvSpPr>
            <a:spLocks noChangeShapeType="1"/>
          </p:cNvSpPr>
          <p:nvPr/>
        </p:nvSpPr>
        <p:spPr bwMode="auto">
          <a:xfrm flipH="1" flipV="1">
            <a:off x="5667375" y="4071938"/>
            <a:ext cx="1436737" cy="5134"/>
          </a:xfrm>
          <a:prstGeom prst="line">
            <a:avLst/>
          </a:prstGeom>
          <a:noFill/>
          <a:ln w="28575">
            <a:solidFill>
              <a:srgbClr val="FF0000"/>
            </a:solidFill>
            <a:round/>
            <a:headEnd/>
            <a:tailEnd type="triangle" w="med" len="med"/>
          </a:ln>
        </p:spPr>
        <p:txBody>
          <a:bodyPr/>
          <a:lstStyle/>
          <a:p>
            <a:endParaRPr lang="zh-TW" altLang="en-US"/>
          </a:p>
        </p:txBody>
      </p:sp>
      <p:cxnSp>
        <p:nvCxnSpPr>
          <p:cNvPr id="23" name="直線單箭頭接點 73"/>
          <p:cNvCxnSpPr>
            <a:cxnSpLocks noChangeShapeType="1"/>
          </p:cNvCxnSpPr>
          <p:nvPr/>
        </p:nvCxnSpPr>
        <p:spPr bwMode="auto">
          <a:xfrm>
            <a:off x="5664200" y="5229201"/>
            <a:ext cx="3143250" cy="1587"/>
          </a:xfrm>
          <a:prstGeom prst="straightConnector1">
            <a:avLst/>
          </a:prstGeom>
          <a:noFill/>
          <a:ln w="6350" algn="ctr">
            <a:solidFill>
              <a:schemeClr val="tx1"/>
            </a:solidFill>
            <a:round/>
            <a:headEnd type="arrow"/>
            <a:tailEnd type="arrow" w="med" len="med"/>
          </a:ln>
        </p:spPr>
      </p:cxnSp>
      <p:sp>
        <p:nvSpPr>
          <p:cNvPr id="24" name="Line 1039"/>
          <p:cNvSpPr>
            <a:spLocks noChangeShapeType="1"/>
          </p:cNvSpPr>
          <p:nvPr/>
        </p:nvSpPr>
        <p:spPr bwMode="auto">
          <a:xfrm flipV="1">
            <a:off x="4727577" y="4572001"/>
            <a:ext cx="4444" cy="369888"/>
          </a:xfrm>
          <a:prstGeom prst="line">
            <a:avLst/>
          </a:prstGeom>
          <a:noFill/>
          <a:ln w="28575">
            <a:solidFill>
              <a:srgbClr val="FF0000"/>
            </a:solidFill>
            <a:round/>
            <a:headEnd/>
            <a:tailEnd type="triangle" w="med" len="med"/>
          </a:ln>
        </p:spPr>
        <p:txBody>
          <a:bodyPr/>
          <a:lstStyle/>
          <a:p>
            <a:endParaRPr lang="zh-TW" altLang="en-US"/>
          </a:p>
        </p:txBody>
      </p:sp>
      <p:cxnSp>
        <p:nvCxnSpPr>
          <p:cNvPr id="25" name="直線單箭頭接點 59"/>
          <p:cNvCxnSpPr>
            <a:cxnSpLocks noChangeShapeType="1"/>
          </p:cNvCxnSpPr>
          <p:nvPr/>
        </p:nvCxnSpPr>
        <p:spPr bwMode="auto">
          <a:xfrm flipV="1">
            <a:off x="5583601" y="2298849"/>
            <a:ext cx="571500" cy="9525"/>
          </a:xfrm>
          <a:prstGeom prst="straightConnector1">
            <a:avLst/>
          </a:prstGeom>
          <a:noFill/>
          <a:ln w="6350" algn="ctr">
            <a:solidFill>
              <a:schemeClr val="tx1"/>
            </a:solidFill>
            <a:round/>
            <a:headEnd/>
            <a:tailEnd type="arrow" w="med" len="med"/>
          </a:ln>
        </p:spPr>
      </p:cxnSp>
    </p:spTree>
    <p:extLst>
      <p:ext uri="{BB962C8B-B14F-4D97-AF65-F5344CB8AC3E}">
        <p14:creationId xmlns:p14="http://schemas.microsoft.com/office/powerpoint/2010/main" val="1815702261"/>
      </p:ext>
    </p:extLst>
  </p:cSld>
  <p:clrMapOvr>
    <a:masterClrMapping/>
  </p:clrMapOvr>
  <p:transition spd="slow">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70</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證券商撥轉注意事項</a:t>
            </a:r>
          </a:p>
        </p:txBody>
      </p:sp>
      <p:sp>
        <p:nvSpPr>
          <p:cNvPr id="6" name="Rectangle 1027"/>
          <p:cNvSpPr>
            <a:spLocks noGrp="1" noChangeArrowheads="1"/>
          </p:cNvSpPr>
          <p:nvPr>
            <p:ph type="body" idx="4294967295"/>
          </p:nvPr>
        </p:nvSpPr>
        <p:spPr>
          <a:xfrm>
            <a:off x="1989820" y="1435576"/>
            <a:ext cx="8812305" cy="5422424"/>
          </a:xfrm>
        </p:spPr>
        <p:txBody>
          <a:bodyPr>
            <a:normAutofit/>
          </a:bodyPr>
          <a:lstStyle/>
          <a:p>
            <a:pPr>
              <a:lnSpc>
                <a:spcPct val="100000"/>
              </a:lnSpc>
              <a:buFont typeface="Wingdings" pitchFamily="2" charset="2"/>
              <a:buChar char="Ø"/>
            </a:pPr>
            <a:r>
              <a:rPr lang="zh-TW" altLang="en-US" sz="2800" b="1" dirty="0">
                <a:latin typeface="+mn-ea"/>
              </a:rPr>
              <a:t>證券商辦理證券借貸，有涉及標的及擔保證券撥轉事宜者，均應透過證券借貸專戶</a:t>
            </a:r>
            <a:r>
              <a:rPr lang="en-US" altLang="zh-TW" sz="2800" b="1" dirty="0">
                <a:latin typeface="+mn-ea"/>
              </a:rPr>
              <a:t>(8800000)</a:t>
            </a:r>
            <a:r>
              <a:rPr lang="zh-TW" altLang="en-US" sz="2800" b="1" dirty="0">
                <a:latin typeface="+mn-ea"/>
              </a:rPr>
              <a:t>及證券借貸擔保品專戶</a:t>
            </a:r>
            <a:r>
              <a:rPr lang="en-US" altLang="zh-TW" sz="2800" b="1" dirty="0">
                <a:latin typeface="+mn-ea"/>
              </a:rPr>
              <a:t>(9999922)</a:t>
            </a:r>
            <a:r>
              <a:rPr lang="zh-TW" altLang="en-US" sz="2800" b="1" dirty="0">
                <a:latin typeface="+mn-ea"/>
              </a:rPr>
              <a:t>辦理，不得直接於相關帳戶間撥轉</a:t>
            </a:r>
            <a:endParaRPr lang="en-US" altLang="zh-TW" sz="2800" b="1" dirty="0">
              <a:latin typeface="+mn-ea"/>
            </a:endParaRPr>
          </a:p>
          <a:p>
            <a:pPr marL="0" indent="0">
              <a:lnSpc>
                <a:spcPct val="100000"/>
              </a:lnSpc>
              <a:buNone/>
            </a:pPr>
            <a:endParaRPr lang="en-US" altLang="zh-TW" sz="2800" b="1" dirty="0">
              <a:latin typeface="+mn-ea"/>
            </a:endParaRPr>
          </a:p>
          <a:p>
            <a:pPr>
              <a:lnSpc>
                <a:spcPct val="100000"/>
              </a:lnSpc>
              <a:buFont typeface="Wingdings" pitchFamily="2" charset="2"/>
              <a:buChar char="Ø"/>
            </a:pPr>
            <a:r>
              <a:rPr lang="zh-TW" altLang="en-US" sz="2800" b="1" dirty="0">
                <a:latin typeface="+mn-ea"/>
              </a:rPr>
              <a:t>證券商辦理券源之撥轉，須符合證券商辦理有價證券借貸管理辦法所列用途</a:t>
            </a:r>
            <a:endParaRPr lang="en-US" altLang="zh-TW" sz="2800" b="1" dirty="0">
              <a:latin typeface="+mn-ea"/>
            </a:endParaRPr>
          </a:p>
          <a:p>
            <a:pPr marL="0" indent="0">
              <a:lnSpc>
                <a:spcPct val="100000"/>
              </a:lnSpc>
              <a:buNone/>
            </a:pPr>
            <a:endParaRPr lang="en-US" altLang="zh-TW" sz="2800" b="1" dirty="0">
              <a:latin typeface="+mn-ea"/>
            </a:endParaRPr>
          </a:p>
          <a:p>
            <a:pPr marL="342900" lvl="1" indent="-342900">
              <a:lnSpc>
                <a:spcPct val="100000"/>
              </a:lnSpc>
              <a:buClr>
                <a:srgbClr val="0A8DC0"/>
              </a:buClr>
              <a:buFont typeface="Wingdings" panose="05000000000000000000" pitchFamily="2" charset="2"/>
              <a:buChar char="p"/>
            </a:pPr>
            <a:r>
              <a:rPr lang="zh-TW" altLang="en-US" sz="2800" b="1" dirty="0">
                <a:solidFill>
                  <a:srgbClr val="0066A0"/>
                </a:solidFill>
                <a:latin typeface="+mn-ea"/>
              </a:rPr>
              <a:t>證券借貸專戶及擔保品專戶均屬集保帳戶，不得進行證券市場交易</a:t>
            </a:r>
            <a:endParaRPr lang="en-US" altLang="zh-TW" sz="2800" b="1" dirty="0">
              <a:solidFill>
                <a:srgbClr val="0066A0"/>
              </a:solidFill>
              <a:latin typeface="+mn-ea"/>
            </a:endParaRP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70852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71</a:t>
            </a:fld>
            <a:endParaRPr lang="en-US"/>
          </a:p>
        </p:txBody>
      </p:sp>
      <p:sp>
        <p:nvSpPr>
          <p:cNvPr id="5" name="文字版面配置區 3"/>
          <p:cNvSpPr>
            <a:spLocks noGrp="1"/>
          </p:cNvSpPr>
          <p:nvPr>
            <p:ph type="body" idx="4294967295"/>
          </p:nvPr>
        </p:nvSpPr>
        <p:spPr>
          <a:xfrm>
            <a:off x="1235173" y="127881"/>
            <a:ext cx="10259533" cy="1003300"/>
          </a:xfrm>
        </p:spPr>
        <p:txBody>
          <a:bodyPr>
            <a:normAutofit/>
          </a:bodyPr>
          <a:lstStyle/>
          <a:p>
            <a:pPr marL="0" indent="0" algn="ctr">
              <a:buNone/>
            </a:pPr>
            <a:r>
              <a:rPr lang="zh-TW" altLang="en-US" sz="4000" b="1" dirty="0"/>
              <a:t>證券商自營帳戶與借貸專戶間之撥轉</a:t>
            </a:r>
          </a:p>
        </p:txBody>
      </p:sp>
      <p:sp>
        <p:nvSpPr>
          <p:cNvPr id="6" name="Rectangle 1027"/>
          <p:cNvSpPr>
            <a:spLocks noGrp="1" noChangeArrowheads="1"/>
          </p:cNvSpPr>
          <p:nvPr>
            <p:ph type="body" idx="4294967295"/>
          </p:nvPr>
        </p:nvSpPr>
        <p:spPr>
          <a:xfrm>
            <a:off x="1945341" y="939580"/>
            <a:ext cx="8839199" cy="5829863"/>
          </a:xfrm>
        </p:spPr>
        <p:txBody>
          <a:bodyPr>
            <a:normAutofit/>
          </a:bodyPr>
          <a:lstStyle/>
          <a:p>
            <a:pPr>
              <a:buFont typeface="Wingdings" pitchFamily="2" charset="2"/>
              <a:buChar char="Ø"/>
            </a:pPr>
            <a:r>
              <a:rPr lang="zh-TW" altLang="en-US" sz="2400" b="1" dirty="0">
                <a:latin typeface="+mn-ea"/>
              </a:rPr>
              <a:t>證券商自有證券帳戶撥轉證券予證券借貸專戶時，應先返還自證券借貸專戶撥入之同種證券，餘額方為該自有證券帳戶撥出予證券借貸專戶之數量；反之亦同</a:t>
            </a:r>
          </a:p>
          <a:p>
            <a:pPr marL="0" indent="0">
              <a:buClrTx/>
              <a:buNone/>
            </a:pPr>
            <a:endParaRPr lang="en-US" altLang="zh-TW" sz="2800" b="1" dirty="0"/>
          </a:p>
          <a:p>
            <a:pPr marL="0" indent="0">
              <a:buClrTx/>
              <a:buNone/>
            </a:pPr>
            <a:endParaRPr lang="en-US" altLang="zh-TW" sz="2800" b="1" dirty="0"/>
          </a:p>
          <a:p>
            <a:pPr marL="0" indent="0">
              <a:buClrTx/>
              <a:buNone/>
            </a:pPr>
            <a:endParaRPr lang="en-US" altLang="zh-TW" sz="2800" b="1" dirty="0"/>
          </a:p>
          <a:p>
            <a:pPr marL="0" indent="0">
              <a:buClrTx/>
              <a:buNone/>
            </a:pPr>
            <a:endParaRPr lang="en-US" altLang="zh-TW" sz="2800" b="1" dirty="0"/>
          </a:p>
          <a:p>
            <a:pPr marL="0" indent="0">
              <a:buClrTx/>
              <a:buNone/>
            </a:pPr>
            <a:endParaRPr lang="en-US" altLang="zh-TW" sz="2800" b="1" dirty="0"/>
          </a:p>
          <a:p>
            <a:pPr>
              <a:buClrTx/>
              <a:buFont typeface="Wingdings" panose="05000000000000000000" pitchFamily="2" charset="2"/>
              <a:buChar char="Ø"/>
            </a:pPr>
            <a:r>
              <a:rPr lang="zh-TW" altLang="en-US" sz="2400" b="1" dirty="0">
                <a:latin typeface="+mn-ea"/>
              </a:rPr>
              <a:t>註：融資融券專戶及補正專戶僅記淨撥入或淨撥出，遇融券回補時，融資融券專戶之淨撥入</a:t>
            </a:r>
            <a:r>
              <a:rPr lang="en-US" altLang="zh-TW" sz="2400" b="1" dirty="0">
                <a:latin typeface="+mn-ea"/>
              </a:rPr>
              <a:t>(</a:t>
            </a:r>
            <a:r>
              <a:rPr lang="zh-TW" altLang="en-US" sz="2400" b="1" dirty="0">
                <a:latin typeface="+mn-ea"/>
              </a:rPr>
              <a:t>出</a:t>
            </a:r>
            <a:r>
              <a:rPr lang="en-US" altLang="zh-TW" sz="2400" b="1" dirty="0">
                <a:latin typeface="+mn-ea"/>
              </a:rPr>
              <a:t>)</a:t>
            </a:r>
            <a:r>
              <a:rPr lang="zh-TW" altLang="en-US" sz="2400" b="1" dirty="0">
                <a:latin typeface="+mn-ea"/>
              </a:rPr>
              <a:t>應為零</a:t>
            </a:r>
          </a:p>
          <a:p>
            <a:pPr>
              <a:buClrTx/>
              <a:buFont typeface="Wingdings" panose="05000000000000000000" pitchFamily="2" charset="2"/>
              <a:buChar char="Ø"/>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grpSp>
        <p:nvGrpSpPr>
          <p:cNvPr id="18" name="Group 3"/>
          <p:cNvGrpSpPr>
            <a:grpSpLocks/>
          </p:cNvGrpSpPr>
          <p:nvPr/>
        </p:nvGrpSpPr>
        <p:grpSpPr bwMode="auto">
          <a:xfrm>
            <a:off x="1730320" y="2659139"/>
            <a:ext cx="6346832" cy="2519363"/>
            <a:chOff x="947" y="1344"/>
            <a:chExt cx="4141" cy="1920"/>
          </a:xfrm>
        </p:grpSpPr>
        <p:sp>
          <p:nvSpPr>
            <p:cNvPr id="19" name="Text Box 4"/>
            <p:cNvSpPr txBox="1">
              <a:spLocks noChangeArrowheads="1"/>
            </p:cNvSpPr>
            <p:nvPr/>
          </p:nvSpPr>
          <p:spPr bwMode="auto">
            <a:xfrm>
              <a:off x="1392" y="1344"/>
              <a:ext cx="3168" cy="352"/>
            </a:xfrm>
            <a:prstGeom prst="rect">
              <a:avLst/>
            </a:prstGeom>
            <a:noFill/>
            <a:ln w="9525">
              <a:noFill/>
              <a:miter lim="800000"/>
              <a:headEnd/>
              <a:tailEnd/>
            </a:ln>
          </p:spPr>
          <p:txBody>
            <a:bodyPr>
              <a:spAutoFit/>
            </a:bodyPr>
            <a:lstStyle/>
            <a:p>
              <a:pPr>
                <a:spcBef>
                  <a:spcPct val="50000"/>
                </a:spcBef>
              </a:pPr>
              <a:r>
                <a:rPr lang="en-US" altLang="zh-TW" sz="2400"/>
                <a:t>1.</a:t>
              </a:r>
              <a:r>
                <a:rPr lang="zh-TW" altLang="en-US" sz="2400"/>
                <a:t>撥出</a:t>
              </a:r>
              <a:r>
                <a:rPr lang="en-US" altLang="zh-TW" sz="2400"/>
                <a:t>50</a:t>
              </a:r>
              <a:r>
                <a:rPr lang="zh-TW" altLang="en-US" sz="2400"/>
                <a:t>；記自有</a:t>
              </a:r>
              <a:r>
                <a:rPr lang="en-US" altLang="zh-TW" sz="2400"/>
                <a:t>50</a:t>
              </a:r>
            </a:p>
          </p:txBody>
        </p:sp>
        <p:sp>
          <p:nvSpPr>
            <p:cNvPr id="20" name="Text Box 5"/>
            <p:cNvSpPr txBox="1">
              <a:spLocks noChangeArrowheads="1"/>
            </p:cNvSpPr>
            <p:nvPr/>
          </p:nvSpPr>
          <p:spPr bwMode="auto">
            <a:xfrm>
              <a:off x="947" y="1392"/>
              <a:ext cx="301" cy="1872"/>
            </a:xfrm>
            <a:prstGeom prst="rect">
              <a:avLst/>
            </a:prstGeom>
            <a:solidFill>
              <a:srgbClr val="1594C6">
                <a:alpha val="40000"/>
              </a:srgbClr>
            </a:solidFill>
            <a:ln w="28575">
              <a:solidFill>
                <a:schemeClr val="tx1"/>
              </a:solidFill>
              <a:miter lim="800000"/>
              <a:headEnd/>
              <a:tailEnd/>
            </a:ln>
          </p:spPr>
          <p:txBody>
            <a:bodyPr vert="eaVert">
              <a:spAutoFit/>
            </a:bodyPr>
            <a:lstStyle/>
            <a:p>
              <a:pPr>
                <a:spcBef>
                  <a:spcPct val="50000"/>
                </a:spcBef>
              </a:pPr>
              <a:r>
                <a:rPr lang="zh-TW" altLang="en-US" dirty="0"/>
                <a:t> 自 營 帳 戶</a:t>
              </a:r>
            </a:p>
          </p:txBody>
        </p:sp>
        <p:sp>
          <p:nvSpPr>
            <p:cNvPr id="21" name="Text Box 6"/>
            <p:cNvSpPr txBox="1">
              <a:spLocks noChangeArrowheads="1"/>
            </p:cNvSpPr>
            <p:nvPr/>
          </p:nvSpPr>
          <p:spPr bwMode="auto">
            <a:xfrm>
              <a:off x="4787" y="1440"/>
              <a:ext cx="301" cy="1824"/>
            </a:xfrm>
            <a:prstGeom prst="rect">
              <a:avLst/>
            </a:prstGeom>
            <a:solidFill>
              <a:srgbClr val="FFFF00">
                <a:alpha val="20000"/>
              </a:srgbClr>
            </a:solidFill>
            <a:ln w="28575">
              <a:solidFill>
                <a:schemeClr val="tx1"/>
              </a:solidFill>
              <a:miter lim="800000"/>
              <a:headEnd/>
              <a:tailEnd/>
            </a:ln>
          </p:spPr>
          <p:txBody>
            <a:bodyPr vert="eaVert">
              <a:spAutoFit/>
            </a:bodyPr>
            <a:lstStyle/>
            <a:p>
              <a:pPr>
                <a:spcBef>
                  <a:spcPct val="50000"/>
                </a:spcBef>
              </a:pPr>
              <a:r>
                <a:rPr lang="zh-TW" altLang="en-US"/>
                <a:t> 證券借貸專戶</a:t>
              </a:r>
            </a:p>
          </p:txBody>
        </p:sp>
        <p:sp>
          <p:nvSpPr>
            <p:cNvPr id="22" name="Line 7"/>
            <p:cNvSpPr>
              <a:spLocks noChangeShapeType="1"/>
            </p:cNvSpPr>
            <p:nvPr/>
          </p:nvSpPr>
          <p:spPr bwMode="auto">
            <a:xfrm>
              <a:off x="1248" y="1632"/>
              <a:ext cx="3360" cy="0"/>
            </a:xfrm>
            <a:prstGeom prst="line">
              <a:avLst/>
            </a:prstGeom>
            <a:noFill/>
            <a:ln w="28575">
              <a:solidFill>
                <a:schemeClr val="tx1"/>
              </a:solidFill>
              <a:miter lim="800000"/>
              <a:headEnd/>
              <a:tailEnd type="triangle" w="med" len="med"/>
            </a:ln>
          </p:spPr>
          <p:txBody>
            <a:bodyPr wrap="none"/>
            <a:lstStyle/>
            <a:p>
              <a:endParaRPr lang="zh-TW" altLang="en-US"/>
            </a:p>
          </p:txBody>
        </p:sp>
        <p:sp>
          <p:nvSpPr>
            <p:cNvPr id="23" name="Line 8"/>
            <p:cNvSpPr>
              <a:spLocks noChangeShapeType="1"/>
            </p:cNvSpPr>
            <p:nvPr/>
          </p:nvSpPr>
          <p:spPr bwMode="auto">
            <a:xfrm>
              <a:off x="1248" y="2112"/>
              <a:ext cx="3360" cy="0"/>
            </a:xfrm>
            <a:prstGeom prst="line">
              <a:avLst/>
            </a:prstGeom>
            <a:noFill/>
            <a:ln w="28575">
              <a:solidFill>
                <a:srgbClr val="FF0000"/>
              </a:solidFill>
              <a:prstDash val="dash"/>
              <a:miter lim="800000"/>
              <a:headEnd type="triangle" w="med" len="med"/>
              <a:tailEnd/>
            </a:ln>
          </p:spPr>
          <p:txBody>
            <a:bodyPr wrap="none"/>
            <a:lstStyle/>
            <a:p>
              <a:endParaRPr lang="zh-TW" altLang="en-US"/>
            </a:p>
          </p:txBody>
        </p:sp>
        <p:sp>
          <p:nvSpPr>
            <p:cNvPr id="24" name="Line 9"/>
            <p:cNvSpPr>
              <a:spLocks noChangeShapeType="1"/>
            </p:cNvSpPr>
            <p:nvPr/>
          </p:nvSpPr>
          <p:spPr bwMode="auto">
            <a:xfrm>
              <a:off x="1248" y="2640"/>
              <a:ext cx="3360" cy="0"/>
            </a:xfrm>
            <a:prstGeom prst="line">
              <a:avLst/>
            </a:prstGeom>
            <a:noFill/>
            <a:ln w="28575">
              <a:solidFill>
                <a:schemeClr val="tx1"/>
              </a:solidFill>
              <a:miter lim="800000"/>
              <a:headEnd/>
              <a:tailEnd type="triangle" w="med" len="med"/>
            </a:ln>
          </p:spPr>
          <p:txBody>
            <a:bodyPr wrap="none"/>
            <a:lstStyle/>
            <a:p>
              <a:endParaRPr lang="zh-TW" altLang="en-US"/>
            </a:p>
          </p:txBody>
        </p:sp>
        <p:sp>
          <p:nvSpPr>
            <p:cNvPr id="25" name="Line 10"/>
            <p:cNvSpPr>
              <a:spLocks noChangeShapeType="1"/>
            </p:cNvSpPr>
            <p:nvPr/>
          </p:nvSpPr>
          <p:spPr bwMode="auto">
            <a:xfrm>
              <a:off x="1248" y="3168"/>
              <a:ext cx="3360" cy="0"/>
            </a:xfrm>
            <a:prstGeom prst="line">
              <a:avLst/>
            </a:prstGeom>
            <a:noFill/>
            <a:ln w="28575">
              <a:solidFill>
                <a:srgbClr val="FF0000"/>
              </a:solidFill>
              <a:prstDash val="dash"/>
              <a:miter lim="800000"/>
              <a:headEnd type="triangle" w="med" len="med"/>
              <a:tailEnd/>
            </a:ln>
          </p:spPr>
          <p:txBody>
            <a:bodyPr wrap="none"/>
            <a:lstStyle/>
            <a:p>
              <a:endParaRPr lang="zh-TW" altLang="en-US"/>
            </a:p>
          </p:txBody>
        </p:sp>
        <p:sp>
          <p:nvSpPr>
            <p:cNvPr id="26" name="Text Box 11"/>
            <p:cNvSpPr txBox="1">
              <a:spLocks noChangeArrowheads="1"/>
            </p:cNvSpPr>
            <p:nvPr/>
          </p:nvSpPr>
          <p:spPr bwMode="auto">
            <a:xfrm>
              <a:off x="1344" y="1824"/>
              <a:ext cx="3168" cy="352"/>
            </a:xfrm>
            <a:prstGeom prst="rect">
              <a:avLst/>
            </a:prstGeom>
            <a:noFill/>
            <a:ln w="9525">
              <a:noFill/>
              <a:miter lim="800000"/>
              <a:headEnd/>
              <a:tailEnd/>
            </a:ln>
          </p:spPr>
          <p:txBody>
            <a:bodyPr>
              <a:spAutoFit/>
            </a:bodyPr>
            <a:lstStyle/>
            <a:p>
              <a:pPr>
                <a:spcBef>
                  <a:spcPct val="50000"/>
                </a:spcBef>
              </a:pPr>
              <a:r>
                <a:rPr lang="en-US" altLang="zh-TW" sz="2400" dirty="0"/>
                <a:t>2.</a:t>
              </a:r>
              <a:r>
                <a:rPr lang="zh-TW" altLang="en-US" sz="2400" dirty="0"/>
                <a:t>撥入</a:t>
              </a:r>
              <a:r>
                <a:rPr lang="en-US" altLang="zh-TW" sz="2400" dirty="0"/>
                <a:t>100</a:t>
              </a:r>
              <a:r>
                <a:rPr lang="zh-TW" altLang="en-US" sz="2400" dirty="0"/>
                <a:t>；記還自有</a:t>
              </a:r>
              <a:r>
                <a:rPr lang="en-US" altLang="zh-TW" sz="2400" dirty="0"/>
                <a:t>50</a:t>
              </a:r>
              <a:r>
                <a:rPr lang="zh-TW" altLang="en-US" sz="2400" dirty="0"/>
                <a:t>，*借券</a:t>
              </a:r>
              <a:r>
                <a:rPr lang="en-US" altLang="zh-TW" sz="2400" dirty="0"/>
                <a:t>50</a:t>
              </a:r>
            </a:p>
          </p:txBody>
        </p:sp>
        <p:sp>
          <p:nvSpPr>
            <p:cNvPr id="27" name="Text Box 12"/>
            <p:cNvSpPr txBox="1">
              <a:spLocks noChangeArrowheads="1"/>
            </p:cNvSpPr>
            <p:nvPr/>
          </p:nvSpPr>
          <p:spPr bwMode="auto">
            <a:xfrm>
              <a:off x="1392" y="2352"/>
              <a:ext cx="3168" cy="352"/>
            </a:xfrm>
            <a:prstGeom prst="rect">
              <a:avLst/>
            </a:prstGeom>
            <a:noFill/>
            <a:ln w="9525">
              <a:noFill/>
              <a:miter lim="800000"/>
              <a:headEnd/>
              <a:tailEnd/>
            </a:ln>
          </p:spPr>
          <p:txBody>
            <a:bodyPr>
              <a:spAutoFit/>
            </a:bodyPr>
            <a:lstStyle/>
            <a:p>
              <a:pPr>
                <a:spcBef>
                  <a:spcPct val="50000"/>
                </a:spcBef>
              </a:pPr>
              <a:r>
                <a:rPr lang="en-US" altLang="zh-TW" sz="2400" dirty="0"/>
                <a:t>3.</a:t>
              </a:r>
              <a:r>
                <a:rPr lang="zh-TW" altLang="en-US" sz="2400" dirty="0"/>
                <a:t>撥出</a:t>
              </a:r>
              <a:r>
                <a:rPr lang="en-US" altLang="zh-TW" sz="2400" dirty="0"/>
                <a:t>150</a:t>
              </a:r>
              <a:r>
                <a:rPr lang="zh-TW" altLang="en-US" sz="2400" dirty="0"/>
                <a:t>；記自有</a:t>
              </a:r>
              <a:r>
                <a:rPr lang="en-US" altLang="zh-TW" sz="2400" dirty="0"/>
                <a:t>100</a:t>
              </a:r>
              <a:r>
                <a:rPr lang="zh-TW" altLang="en-US" sz="2400" dirty="0"/>
                <a:t>，還券</a:t>
              </a:r>
              <a:r>
                <a:rPr lang="en-US" altLang="zh-TW" sz="2400" dirty="0"/>
                <a:t>50</a:t>
              </a:r>
            </a:p>
          </p:txBody>
        </p:sp>
        <p:sp>
          <p:nvSpPr>
            <p:cNvPr id="28" name="Text Box 13"/>
            <p:cNvSpPr txBox="1">
              <a:spLocks noChangeArrowheads="1"/>
            </p:cNvSpPr>
            <p:nvPr/>
          </p:nvSpPr>
          <p:spPr bwMode="auto">
            <a:xfrm>
              <a:off x="1392" y="2880"/>
              <a:ext cx="3168" cy="352"/>
            </a:xfrm>
            <a:prstGeom prst="rect">
              <a:avLst/>
            </a:prstGeom>
            <a:noFill/>
            <a:ln w="9525">
              <a:noFill/>
              <a:miter lim="800000"/>
              <a:headEnd/>
              <a:tailEnd/>
            </a:ln>
          </p:spPr>
          <p:txBody>
            <a:bodyPr>
              <a:spAutoFit/>
            </a:bodyPr>
            <a:lstStyle/>
            <a:p>
              <a:pPr>
                <a:spcBef>
                  <a:spcPct val="50000"/>
                </a:spcBef>
              </a:pPr>
              <a:r>
                <a:rPr lang="en-US" altLang="zh-TW" sz="2400"/>
                <a:t>4.</a:t>
              </a:r>
              <a:r>
                <a:rPr lang="zh-TW" altLang="en-US" sz="2400"/>
                <a:t>撥入</a:t>
              </a:r>
              <a:r>
                <a:rPr lang="en-US" altLang="zh-TW" sz="2400"/>
                <a:t>20</a:t>
              </a:r>
              <a:r>
                <a:rPr lang="zh-TW" altLang="en-US" sz="2400"/>
                <a:t>；記還自有</a:t>
              </a:r>
              <a:r>
                <a:rPr lang="en-US" altLang="zh-TW" sz="2400"/>
                <a:t>20</a:t>
              </a:r>
            </a:p>
          </p:txBody>
        </p:sp>
      </p:grpSp>
      <p:sp>
        <p:nvSpPr>
          <p:cNvPr id="29" name="Text Box 15"/>
          <p:cNvSpPr txBox="1">
            <a:spLocks noChangeArrowheads="1"/>
          </p:cNvSpPr>
          <p:nvPr/>
        </p:nvSpPr>
        <p:spPr bwMode="auto">
          <a:xfrm>
            <a:off x="8880190" y="3134704"/>
            <a:ext cx="2041525" cy="1631216"/>
          </a:xfrm>
          <a:prstGeom prst="rect">
            <a:avLst/>
          </a:prstGeom>
          <a:noFill/>
          <a:ln w="9525">
            <a:noFill/>
            <a:miter lim="800000"/>
            <a:headEnd/>
            <a:tailEnd/>
          </a:ln>
        </p:spPr>
        <p:txBody>
          <a:bodyPr>
            <a:spAutoFit/>
          </a:bodyPr>
          <a:lstStyle/>
          <a:p>
            <a:pPr marL="457200" indent="-457200" algn="ctr">
              <a:lnSpc>
                <a:spcPct val="85000"/>
              </a:lnSpc>
              <a:spcBef>
                <a:spcPct val="50000"/>
              </a:spcBef>
            </a:pPr>
            <a:r>
              <a:rPr lang="zh-TW" altLang="en-US" sz="1600" u="sng" dirty="0">
                <a:latin typeface="+mn-ea"/>
              </a:rPr>
              <a:t>餘額</a:t>
            </a:r>
          </a:p>
          <a:p>
            <a:pPr marL="457200" indent="-457200">
              <a:lnSpc>
                <a:spcPct val="85000"/>
              </a:lnSpc>
              <a:spcBef>
                <a:spcPct val="50000"/>
              </a:spcBef>
            </a:pPr>
            <a:r>
              <a:rPr lang="en-US" altLang="zh-TW" sz="1600" dirty="0">
                <a:latin typeface="+mn-ea"/>
              </a:rPr>
              <a:t>1.</a:t>
            </a:r>
            <a:r>
              <a:rPr lang="zh-TW" altLang="en-US" sz="1600" dirty="0">
                <a:latin typeface="+mn-ea"/>
              </a:rPr>
              <a:t>出借 </a:t>
            </a:r>
            <a:r>
              <a:rPr lang="en-US" altLang="zh-TW" sz="1600" dirty="0">
                <a:latin typeface="+mn-ea"/>
              </a:rPr>
              <a:t>50 </a:t>
            </a:r>
            <a:r>
              <a:rPr lang="zh-TW" altLang="en-US" sz="1600" dirty="0">
                <a:latin typeface="+mn-ea"/>
              </a:rPr>
              <a:t>借券</a:t>
            </a:r>
            <a:r>
              <a:rPr lang="en-US" altLang="zh-TW" sz="1600" dirty="0">
                <a:latin typeface="+mn-ea"/>
              </a:rPr>
              <a:t>0</a:t>
            </a:r>
          </a:p>
          <a:p>
            <a:pPr marL="457200" indent="-457200">
              <a:lnSpc>
                <a:spcPct val="85000"/>
              </a:lnSpc>
              <a:spcBef>
                <a:spcPct val="50000"/>
              </a:spcBef>
            </a:pPr>
            <a:r>
              <a:rPr lang="en-US" altLang="zh-TW" sz="1600" dirty="0">
                <a:latin typeface="+mn-ea"/>
              </a:rPr>
              <a:t>2.</a:t>
            </a:r>
            <a:r>
              <a:rPr lang="zh-TW" altLang="en-US" sz="1600" dirty="0">
                <a:latin typeface="+mn-ea"/>
              </a:rPr>
              <a:t>出借 </a:t>
            </a:r>
            <a:r>
              <a:rPr lang="en-US" altLang="zh-TW" sz="1600" dirty="0">
                <a:latin typeface="+mn-ea"/>
              </a:rPr>
              <a:t>0 </a:t>
            </a:r>
            <a:r>
              <a:rPr lang="zh-TW" altLang="en-US" sz="1600" dirty="0">
                <a:latin typeface="+mn-ea"/>
              </a:rPr>
              <a:t>借券</a:t>
            </a:r>
            <a:r>
              <a:rPr lang="en-US" altLang="zh-TW" sz="1600" dirty="0">
                <a:latin typeface="+mn-ea"/>
              </a:rPr>
              <a:t>50</a:t>
            </a:r>
          </a:p>
          <a:p>
            <a:pPr marL="457200" indent="-457200">
              <a:lnSpc>
                <a:spcPct val="85000"/>
              </a:lnSpc>
              <a:spcBef>
                <a:spcPct val="50000"/>
              </a:spcBef>
            </a:pPr>
            <a:r>
              <a:rPr lang="en-US" altLang="zh-TW" sz="1600" dirty="0">
                <a:latin typeface="+mn-ea"/>
              </a:rPr>
              <a:t>3.</a:t>
            </a:r>
            <a:r>
              <a:rPr lang="zh-TW" altLang="en-US" sz="1600" dirty="0">
                <a:latin typeface="+mn-ea"/>
              </a:rPr>
              <a:t>出借 </a:t>
            </a:r>
            <a:r>
              <a:rPr lang="en-US" altLang="zh-TW" sz="1600" dirty="0">
                <a:latin typeface="+mn-ea"/>
              </a:rPr>
              <a:t>100 </a:t>
            </a:r>
            <a:r>
              <a:rPr lang="zh-TW" altLang="en-US" sz="1600" dirty="0">
                <a:latin typeface="+mn-ea"/>
              </a:rPr>
              <a:t>借券</a:t>
            </a:r>
            <a:r>
              <a:rPr lang="en-US" altLang="zh-TW" sz="1600" dirty="0">
                <a:latin typeface="+mn-ea"/>
              </a:rPr>
              <a:t>0</a:t>
            </a:r>
          </a:p>
          <a:p>
            <a:pPr marL="457200" indent="-457200">
              <a:lnSpc>
                <a:spcPct val="85000"/>
              </a:lnSpc>
              <a:spcBef>
                <a:spcPct val="50000"/>
              </a:spcBef>
            </a:pPr>
            <a:r>
              <a:rPr lang="en-US" altLang="zh-TW" sz="1600" dirty="0">
                <a:latin typeface="+mn-ea"/>
              </a:rPr>
              <a:t>4.</a:t>
            </a:r>
            <a:r>
              <a:rPr lang="zh-TW" altLang="en-US" sz="1600" dirty="0">
                <a:latin typeface="+mn-ea"/>
              </a:rPr>
              <a:t>出借 </a:t>
            </a:r>
            <a:r>
              <a:rPr lang="en-US" altLang="zh-TW" sz="1600" dirty="0">
                <a:latin typeface="+mn-ea"/>
              </a:rPr>
              <a:t>80 </a:t>
            </a:r>
            <a:r>
              <a:rPr lang="zh-TW" altLang="en-US" sz="1600" dirty="0">
                <a:latin typeface="+mn-ea"/>
              </a:rPr>
              <a:t>借券</a:t>
            </a:r>
            <a:r>
              <a:rPr lang="en-US" altLang="zh-TW" sz="1600" dirty="0">
                <a:latin typeface="+mn-ea"/>
              </a:rPr>
              <a:t>0</a:t>
            </a:r>
          </a:p>
        </p:txBody>
      </p:sp>
    </p:spTree>
    <p:extLst>
      <p:ext uri="{BB962C8B-B14F-4D97-AF65-F5344CB8AC3E}">
        <p14:creationId xmlns:p14="http://schemas.microsoft.com/office/powerpoint/2010/main" val="3967356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盤後資料申報作業</a:t>
            </a:r>
          </a:p>
        </p:txBody>
      </p:sp>
      <p:sp>
        <p:nvSpPr>
          <p:cNvPr id="6" name="Rectangle 1027"/>
          <p:cNvSpPr>
            <a:spLocks noGrp="1" noChangeArrowheads="1"/>
          </p:cNvSpPr>
          <p:nvPr>
            <p:ph type="body" idx="4294967295"/>
          </p:nvPr>
        </p:nvSpPr>
        <p:spPr>
          <a:xfrm>
            <a:off x="1972235" y="1595719"/>
            <a:ext cx="8803341" cy="4141694"/>
          </a:xfrm>
        </p:spPr>
        <p:txBody>
          <a:bodyPr>
            <a:normAutofit/>
          </a:bodyPr>
          <a:lstStyle/>
          <a:p>
            <a:pPr>
              <a:lnSpc>
                <a:spcPct val="150000"/>
              </a:lnSpc>
              <a:buFont typeface="Wingdings" pitchFamily="2" charset="2"/>
              <a:buChar char="Ø"/>
            </a:pPr>
            <a:r>
              <a:rPr lang="zh-TW" altLang="en-US" sz="3200" b="1" dirty="0">
                <a:latin typeface="+mn-ea"/>
              </a:rPr>
              <a:t>證券商應每日將其客戶借貸額度、借貸之交易明細與餘額等資料傳送證交所，由證交所彙計，於次一營業日開市前公告有價證券借貸交易餘額，以作為市場風險控管及資訊揭露使用</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61753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盤後資料申報作業</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13429" y="1335234"/>
            <a:ext cx="8426824" cy="5829863"/>
          </a:xfrm>
        </p:spPr>
        <p:txBody>
          <a:bodyPr>
            <a:normAutofit/>
          </a:bodyPr>
          <a:lstStyle/>
          <a:p>
            <a:pPr>
              <a:buFont typeface="Wingdings" pitchFamily="2" charset="2"/>
              <a:buChar char="Ø"/>
            </a:pPr>
            <a:r>
              <a:rPr lang="zh-TW" altLang="en-US" sz="2800" b="1" u="sng" dirty="0">
                <a:latin typeface="+mn-ea"/>
              </a:rPr>
              <a:t>注意事項</a:t>
            </a:r>
            <a:r>
              <a:rPr lang="en-US" altLang="zh-TW" sz="2800" b="1" dirty="0">
                <a:latin typeface="+mn-ea"/>
              </a:rPr>
              <a:t>:</a:t>
            </a:r>
          </a:p>
          <a:p>
            <a:pPr lvl="1">
              <a:lnSpc>
                <a:spcPct val="150000"/>
              </a:lnSpc>
              <a:buClr>
                <a:srgbClr val="0A8DC0"/>
              </a:buClr>
              <a:buFont typeface="Wingdings" panose="05000000000000000000" pitchFamily="2" charset="2"/>
              <a:buChar char="u"/>
            </a:pPr>
            <a:r>
              <a:rPr lang="zh-TW" altLang="en-US" sz="2400" b="1" dirty="0">
                <a:latin typeface="+mn-ea"/>
              </a:rPr>
              <a:t>盤後各項資料一律由</a:t>
            </a:r>
            <a:r>
              <a:rPr lang="zh-TW" altLang="en-US" sz="2400" b="1" u="sng" dirty="0">
                <a:latin typeface="+mn-ea"/>
              </a:rPr>
              <a:t>授信機構</a:t>
            </a:r>
            <a:r>
              <a:rPr lang="zh-TW" altLang="en-US" sz="2400" b="1" dirty="0">
                <a:latin typeface="+mn-ea"/>
              </a:rPr>
              <a:t>辦理申報</a:t>
            </a:r>
          </a:p>
          <a:p>
            <a:pPr lvl="1">
              <a:lnSpc>
                <a:spcPct val="150000"/>
              </a:lnSpc>
              <a:buClr>
                <a:srgbClr val="0A8DC0"/>
              </a:buClr>
              <a:buFont typeface="Wingdings" panose="05000000000000000000" pitchFamily="2" charset="2"/>
              <a:buChar char="u"/>
            </a:pPr>
            <a:r>
              <a:rPr lang="zh-TW" altLang="en-US" sz="2400" b="1" dirty="0">
                <a:latin typeface="+mn-ea"/>
              </a:rPr>
              <a:t>各項總金額換算，均以各筆</a:t>
            </a:r>
            <a:r>
              <a:rPr lang="zh-TW" altLang="en-US" sz="2400" b="1" u="sng" dirty="0">
                <a:latin typeface="+mn-ea"/>
              </a:rPr>
              <a:t>借券成交日收盤價</a:t>
            </a:r>
            <a:r>
              <a:rPr lang="zh-TW" altLang="en-US" sz="2400" b="1" dirty="0">
                <a:latin typeface="+mn-ea"/>
              </a:rPr>
              <a:t>為基準，計算加總得之</a:t>
            </a:r>
          </a:p>
          <a:p>
            <a:pPr lvl="1">
              <a:lnSpc>
                <a:spcPct val="150000"/>
              </a:lnSpc>
              <a:buClr>
                <a:srgbClr val="0A8DC0"/>
              </a:buClr>
              <a:buFont typeface="Wingdings" panose="05000000000000000000" pitchFamily="2" charset="2"/>
              <a:buChar char="u"/>
            </a:pPr>
            <a:r>
              <a:rPr lang="zh-TW" altLang="en-US" sz="2400" b="1" dirty="0">
                <a:latin typeface="+mn-ea"/>
              </a:rPr>
              <a:t>除須申報客戶之借貸交易資料，另應申報自家之</a:t>
            </a:r>
            <a:r>
              <a:rPr lang="zh-TW" altLang="en-US" sz="2400" b="1" u="sng" dirty="0">
                <a:latin typeface="+mn-ea"/>
              </a:rPr>
              <a:t>證券自營、兼營期貨自營</a:t>
            </a:r>
            <a:r>
              <a:rPr lang="zh-TW" altLang="en-US" sz="2400" b="1" dirty="0">
                <a:latin typeface="+mn-ea"/>
              </a:rPr>
              <a:t>之借貸交易相關資料</a:t>
            </a:r>
          </a:p>
          <a:p>
            <a:pPr lvl="1">
              <a:lnSpc>
                <a:spcPct val="150000"/>
              </a:lnSpc>
              <a:buClr>
                <a:srgbClr val="0A8DC0"/>
              </a:buClr>
              <a:buFont typeface="Wingdings" panose="05000000000000000000" pitchFamily="2" charset="2"/>
              <a:buChar char="u"/>
            </a:pPr>
            <a:r>
              <a:rPr lang="zh-TW" altLang="en-US" sz="2400" b="1" dirty="0">
                <a:latin typeface="+mn-ea"/>
              </a:rPr>
              <a:t>借券、還券、擔保證券及權益返還等數量之申報，均以</a:t>
            </a:r>
            <a:r>
              <a:rPr lang="zh-TW" altLang="en-US" sz="2400" b="1" dirty="0">
                <a:solidFill>
                  <a:srgbClr val="0066A0"/>
                </a:solidFill>
                <a:latin typeface="+mn-ea"/>
              </a:rPr>
              <a:t>股</a:t>
            </a:r>
            <a:r>
              <a:rPr lang="zh-TW" altLang="en-US" sz="2400" b="1" dirty="0">
                <a:latin typeface="+mn-ea"/>
              </a:rPr>
              <a:t>為單位 </a:t>
            </a: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9421456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74</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擔保品處分</a:t>
            </a:r>
          </a:p>
        </p:txBody>
      </p:sp>
      <p:sp>
        <p:nvSpPr>
          <p:cNvPr id="6" name="Rectangle 1027"/>
          <p:cNvSpPr>
            <a:spLocks noGrp="1" noChangeArrowheads="1"/>
          </p:cNvSpPr>
          <p:nvPr>
            <p:ph type="body" idx="4294967295"/>
          </p:nvPr>
        </p:nvSpPr>
        <p:spPr>
          <a:xfrm>
            <a:off x="1972235" y="1075764"/>
            <a:ext cx="8803341" cy="5876242"/>
          </a:xfrm>
        </p:spPr>
        <p:txBody>
          <a:bodyPr>
            <a:normAutofit fontScale="85000" lnSpcReduction="20000"/>
          </a:bodyPr>
          <a:lstStyle/>
          <a:p>
            <a:pPr>
              <a:lnSpc>
                <a:spcPct val="150000"/>
              </a:lnSpc>
              <a:buFont typeface="Wingdings" pitchFamily="2" charset="2"/>
              <a:buChar char="Ø"/>
            </a:pPr>
            <a:r>
              <a:rPr lang="zh-TW" altLang="en-US" sz="3500" b="1" dirty="0">
                <a:latin typeface="+mn-ea"/>
              </a:rPr>
              <a:t>證券商依操作辦法第</a:t>
            </a:r>
            <a:r>
              <a:rPr lang="en-US" altLang="zh-TW" sz="3500" b="1" dirty="0">
                <a:latin typeface="+mn-ea"/>
              </a:rPr>
              <a:t>32</a:t>
            </a:r>
            <a:r>
              <a:rPr lang="zh-TW" altLang="en-US" sz="3500" b="1" dirty="0">
                <a:latin typeface="+mn-ea"/>
              </a:rPr>
              <a:t>條處分客戶之擔保品，經結算尚不足抵償債務者，得於債務清償範圍內，代為了結其餘各筆有價證券借貸交易，並就所得之款項予以抵充，有剩餘者，應返還客戶，尚不足部分，應通知客戶限期補足差額</a:t>
            </a:r>
          </a:p>
          <a:p>
            <a:pPr>
              <a:lnSpc>
                <a:spcPct val="150000"/>
              </a:lnSpc>
              <a:buFont typeface="Wingdings" pitchFamily="2" charset="2"/>
              <a:buChar char="Ø"/>
            </a:pPr>
            <a:r>
              <a:rPr lang="zh-TW" altLang="en-US" sz="3500" b="1" dirty="0">
                <a:latin typeface="+mn-ea"/>
              </a:rPr>
              <a:t>證券商處分證券擔保品或為必要之買回處理時，應於他家證券商所開立之「有價證券借貸交易違約處理專戶」辦理之，委託申報未成交者，次一營業日應繼續申報，相關手續費及稅負均由客戶負擔</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9628995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客戶違約申報處理</a:t>
            </a:r>
          </a:p>
        </p:txBody>
      </p:sp>
      <p:sp>
        <p:nvSpPr>
          <p:cNvPr id="6" name="Rectangle 1027"/>
          <p:cNvSpPr>
            <a:spLocks noGrp="1" noChangeArrowheads="1"/>
          </p:cNvSpPr>
          <p:nvPr>
            <p:ph type="body" idx="4294967295"/>
          </p:nvPr>
        </p:nvSpPr>
        <p:spPr>
          <a:xfrm>
            <a:off x="1999129" y="939580"/>
            <a:ext cx="8767194" cy="5829863"/>
          </a:xfrm>
        </p:spPr>
        <p:txBody>
          <a:bodyPr>
            <a:normAutofit fontScale="92500"/>
          </a:bodyPr>
          <a:lstStyle/>
          <a:p>
            <a:pPr>
              <a:buFont typeface="Wingdings" pitchFamily="2" charset="2"/>
              <a:buChar char="Ø"/>
            </a:pPr>
            <a:r>
              <a:rPr lang="zh-TW" altLang="en-US" sz="2800" b="1" dirty="0">
                <a:latin typeface="+mn-ea"/>
              </a:rPr>
              <a:t>客戶</a:t>
            </a:r>
            <a:r>
              <a:rPr lang="zh-TW" altLang="en-US" sz="2800" b="1" u="sng" dirty="0">
                <a:solidFill>
                  <a:srgbClr val="0066A0"/>
                </a:solidFill>
                <a:latin typeface="+mn-ea"/>
              </a:rPr>
              <a:t>未</a:t>
            </a:r>
            <a:r>
              <a:rPr lang="zh-TW" altLang="en-US" sz="2800" b="1" dirty="0">
                <a:latin typeface="+mn-ea"/>
              </a:rPr>
              <a:t>依操作辦法第</a:t>
            </a:r>
            <a:r>
              <a:rPr lang="en-US" altLang="zh-TW" sz="2800" b="1" dirty="0">
                <a:latin typeface="+mn-ea"/>
              </a:rPr>
              <a:t>32</a:t>
            </a:r>
            <a:r>
              <a:rPr lang="zh-TW" altLang="en-US" sz="2800" b="1" dirty="0">
                <a:latin typeface="+mn-ea"/>
              </a:rPr>
              <a:t>條第</a:t>
            </a:r>
            <a:r>
              <a:rPr lang="en-US" altLang="zh-TW" sz="2800" b="1" dirty="0">
                <a:latin typeface="+mn-ea"/>
              </a:rPr>
              <a:t>3</a:t>
            </a:r>
            <a:r>
              <a:rPr lang="zh-TW" altLang="en-US" sz="2800" b="1" dirty="0">
                <a:latin typeface="+mn-ea"/>
              </a:rPr>
              <a:t>項通知</a:t>
            </a:r>
            <a:r>
              <a:rPr lang="zh-TW" altLang="en-US" sz="2800" b="1" u="sng" dirty="0">
                <a:solidFill>
                  <a:srgbClr val="0066A0"/>
                </a:solidFill>
                <a:latin typeface="+mn-ea"/>
              </a:rPr>
              <a:t>補足差額者，即為</a:t>
            </a:r>
            <a:r>
              <a:rPr lang="zh-TW" altLang="en-US" sz="2800" b="1" u="sng" dirty="0">
                <a:solidFill>
                  <a:srgbClr val="FF0000"/>
                </a:solidFill>
                <a:latin typeface="+mn-ea"/>
              </a:rPr>
              <a:t>違約</a:t>
            </a:r>
            <a:r>
              <a:rPr lang="zh-TW" altLang="en-US" sz="2800" b="1" dirty="0">
                <a:latin typeface="+mn-ea"/>
              </a:rPr>
              <a:t>，證券商應即註銷其有價證券借貸交易帳戶，並向證交所申報違約，證交所即行轉知證券金融事業及各證券商</a:t>
            </a:r>
          </a:p>
          <a:p>
            <a:pPr lvl="1">
              <a:lnSpc>
                <a:spcPct val="150000"/>
              </a:lnSpc>
              <a:buClr>
                <a:srgbClr val="0A8DC0"/>
              </a:buClr>
              <a:buFont typeface="Wingdings" panose="05000000000000000000" pitchFamily="2" charset="2"/>
              <a:buChar char="u"/>
            </a:pPr>
            <a:r>
              <a:rPr lang="zh-TW" altLang="en-US" sz="2400" b="1" dirty="0">
                <a:latin typeface="+mn-ea"/>
              </a:rPr>
              <a:t>證券商所申報之客戶違約資訊，證交所將於隔日公告市場，並於「證券市場聯合徵信系統」中揭露，以協助證券商進行風險控管</a:t>
            </a:r>
            <a:endParaRPr lang="en-US" altLang="zh-TW" sz="2400" b="1" dirty="0">
              <a:latin typeface="+mn-ea"/>
            </a:endParaRPr>
          </a:p>
          <a:p>
            <a:pPr>
              <a:lnSpc>
                <a:spcPct val="150000"/>
              </a:lnSpc>
              <a:buClrTx/>
              <a:buFont typeface="Wingdings" panose="05000000000000000000" pitchFamily="2" charset="2"/>
              <a:buChar char="Ø"/>
            </a:pPr>
            <a:r>
              <a:rPr lang="zh-TW" altLang="en-US" sz="2800" b="1" dirty="0"/>
              <a:t>證券商得自違約日起，至清償日止，就客戶應補差額部分按約定借券費率百分之十向客戶收取違約金</a:t>
            </a:r>
          </a:p>
          <a:p>
            <a:pPr>
              <a:lnSpc>
                <a:spcPct val="150000"/>
              </a:lnSpc>
              <a:buClrTx/>
              <a:buFont typeface="Wingdings" panose="05000000000000000000" pitchFamily="2" charset="2"/>
              <a:buChar char="Ø"/>
            </a:pPr>
            <a:r>
              <a:rPr lang="zh-TW" altLang="en-US" sz="2800" b="1" dirty="0"/>
              <a:t>客戶經證券商註銷證券借貸帳戶者，於</a:t>
            </a:r>
            <a:r>
              <a:rPr lang="zh-TW" altLang="en-US" sz="2800" b="1" u="sng" dirty="0">
                <a:solidFill>
                  <a:srgbClr val="0066A0"/>
                </a:solidFill>
              </a:rPr>
              <a:t>清償、給付完畢或結案</a:t>
            </a:r>
            <a:r>
              <a:rPr lang="zh-TW" altLang="en-US" sz="2800" b="1" dirty="0"/>
              <a:t>後，證券商始得重新受理開立證券借貸帳戶 </a:t>
            </a: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4158068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客戶不履行交割義務之處置</a:t>
            </a:r>
          </a:p>
        </p:txBody>
      </p:sp>
      <p:sp>
        <p:nvSpPr>
          <p:cNvPr id="6" name="Rectangle 1027"/>
          <p:cNvSpPr>
            <a:spLocks noGrp="1" noChangeArrowheads="1"/>
          </p:cNvSpPr>
          <p:nvPr>
            <p:ph type="body" idx="4294967295"/>
          </p:nvPr>
        </p:nvSpPr>
        <p:spPr>
          <a:xfrm>
            <a:off x="2133600" y="939580"/>
            <a:ext cx="8238565" cy="5829863"/>
          </a:xfrm>
        </p:spPr>
        <p:txBody>
          <a:bodyPr>
            <a:normAutofit/>
          </a:bodyPr>
          <a:lstStyle/>
          <a:p>
            <a:pPr>
              <a:buFont typeface="Wingdings" pitchFamily="2" charset="2"/>
              <a:buChar char="Ø"/>
            </a:pPr>
            <a:r>
              <a:rPr lang="zh-TW" altLang="en-US" sz="2800" b="1" u="sng" dirty="0">
                <a:latin typeface="+mn-ea"/>
              </a:rPr>
              <a:t>客戶於自家證券商違約</a:t>
            </a:r>
          </a:p>
          <a:p>
            <a:pPr lvl="1">
              <a:buClr>
                <a:srgbClr val="1594C6"/>
              </a:buClr>
              <a:buFont typeface="Wingdings" panose="05000000000000000000" pitchFamily="2" charset="2"/>
              <a:buChar char="u"/>
            </a:pPr>
            <a:r>
              <a:rPr lang="zh-TW" altLang="en-US" sz="2400" b="1" dirty="0">
                <a:solidFill>
                  <a:srgbClr val="0066A0"/>
                </a:solidFill>
                <a:latin typeface="+mn-ea"/>
              </a:rPr>
              <a:t>普通交易或期貨交易違約</a:t>
            </a:r>
          </a:p>
          <a:p>
            <a:pPr lvl="1">
              <a:buClr>
                <a:srgbClr val="1594C6"/>
              </a:buClr>
              <a:buFont typeface="Wingdings" panose="05000000000000000000" pitchFamily="2" charset="2"/>
              <a:buChar char="u"/>
            </a:pPr>
            <a:r>
              <a:rPr lang="zh-TW" altLang="en-US" sz="2400" b="1" dirty="0">
                <a:solidFill>
                  <a:srgbClr val="0066A0"/>
                </a:solidFill>
                <a:latin typeface="+mn-ea"/>
              </a:rPr>
              <a:t>信用交易或借貸款項違約</a:t>
            </a:r>
          </a:p>
          <a:p>
            <a:pPr marL="268288" lvl="1" indent="0">
              <a:buClr>
                <a:srgbClr val="1594C6"/>
              </a:buClr>
              <a:buNone/>
            </a:pPr>
            <a:r>
              <a:rPr lang="zh-TW" altLang="en-US" sz="2400" b="1" dirty="0">
                <a:latin typeface="+mn-ea"/>
              </a:rPr>
              <a:t>證券商應通知客戶於次一營業日了結證券借貸交易後，註銷其證券借貸帳戶；逾期未了結者，證券商應於次一營業日開始依規定了結借貸交易</a:t>
            </a:r>
          </a:p>
          <a:p>
            <a:pPr>
              <a:buClrTx/>
              <a:buFont typeface="Wingdings" panose="05000000000000000000" pitchFamily="2" charset="2"/>
              <a:buChar char="Ø"/>
            </a:pPr>
            <a:r>
              <a:rPr lang="zh-TW" altLang="en-US" sz="2800" b="1" u="sng" dirty="0">
                <a:latin typeface="+mn-ea"/>
              </a:rPr>
              <a:t>客戶於他家證券商、證金公司或期貨商違約</a:t>
            </a:r>
          </a:p>
          <a:p>
            <a:pPr lvl="1">
              <a:buClr>
                <a:srgbClr val="0A8DC0"/>
              </a:buClr>
              <a:buFont typeface="Wingdings" panose="05000000000000000000" pitchFamily="2" charset="2"/>
              <a:buChar char="u"/>
            </a:pPr>
            <a:r>
              <a:rPr lang="zh-TW" altLang="en-US" sz="2400" b="1" dirty="0">
                <a:solidFill>
                  <a:srgbClr val="0066A0"/>
                </a:solidFill>
                <a:latin typeface="+mn-ea"/>
              </a:rPr>
              <a:t>借券交易違約</a:t>
            </a:r>
          </a:p>
          <a:p>
            <a:pPr lvl="1">
              <a:buClr>
                <a:srgbClr val="0A8DC0"/>
              </a:buClr>
              <a:buFont typeface="Wingdings" panose="05000000000000000000" pitchFamily="2" charset="2"/>
              <a:buChar char="u"/>
            </a:pPr>
            <a:r>
              <a:rPr lang="zh-TW" altLang="en-US" sz="2400" b="1" dirty="0">
                <a:solidFill>
                  <a:srgbClr val="0066A0"/>
                </a:solidFill>
                <a:latin typeface="+mn-ea"/>
              </a:rPr>
              <a:t>普通交易或期貨交易違約</a:t>
            </a:r>
          </a:p>
          <a:p>
            <a:pPr lvl="1">
              <a:buClr>
                <a:srgbClr val="0A8DC0"/>
              </a:buClr>
              <a:buFont typeface="Wingdings" panose="05000000000000000000" pitchFamily="2" charset="2"/>
              <a:buChar char="u"/>
            </a:pPr>
            <a:r>
              <a:rPr lang="zh-TW" altLang="en-US" sz="2400" b="1" dirty="0">
                <a:solidFill>
                  <a:srgbClr val="0066A0"/>
                </a:solidFill>
                <a:latin typeface="+mn-ea"/>
              </a:rPr>
              <a:t>信用交易或借貸款項違約</a:t>
            </a:r>
            <a:endParaRPr lang="en-US" altLang="zh-TW" sz="2400" b="1" dirty="0">
              <a:solidFill>
                <a:srgbClr val="0066A0"/>
              </a:solidFill>
              <a:latin typeface="+mn-ea"/>
            </a:endParaRPr>
          </a:p>
          <a:p>
            <a:pPr marL="268288" lvl="1" indent="0">
              <a:buClr>
                <a:srgbClr val="0A8DC0"/>
              </a:buClr>
              <a:buNone/>
            </a:pPr>
            <a:r>
              <a:rPr lang="zh-TW" altLang="en-US" sz="2400" b="1" dirty="0">
                <a:latin typeface="+mn-ea"/>
              </a:rPr>
              <a:t>證券商應暫停其新增有價證券借貸交易</a:t>
            </a: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586870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77</a:t>
            </a:fld>
            <a:endParaRPr lang="en-US"/>
          </a:p>
        </p:txBody>
      </p:sp>
      <p:sp>
        <p:nvSpPr>
          <p:cNvPr id="5" name="文字版面配置區 3"/>
          <p:cNvSpPr>
            <a:spLocks noGrp="1"/>
          </p:cNvSpPr>
          <p:nvPr>
            <p:ph type="body" idx="4294967295"/>
          </p:nvPr>
        </p:nvSpPr>
        <p:spPr>
          <a:xfrm>
            <a:off x="1457063" y="0"/>
            <a:ext cx="10259533" cy="1003300"/>
          </a:xfrm>
        </p:spPr>
        <p:txBody>
          <a:bodyPr>
            <a:normAutofit/>
          </a:bodyPr>
          <a:lstStyle/>
          <a:p>
            <a:pPr marL="0" indent="0" algn="ctr">
              <a:buNone/>
            </a:pPr>
            <a:r>
              <a:rPr lang="zh-TW" altLang="en-US" sz="4000" b="1" dirty="0"/>
              <a:t>風險控管利害關係人禁止規範</a:t>
            </a:r>
          </a:p>
        </p:txBody>
      </p:sp>
      <p:sp>
        <p:nvSpPr>
          <p:cNvPr id="6" name="Rectangle 1027"/>
          <p:cNvSpPr>
            <a:spLocks noGrp="1" noChangeArrowheads="1"/>
          </p:cNvSpPr>
          <p:nvPr>
            <p:ph type="body" idx="4294967295"/>
          </p:nvPr>
        </p:nvSpPr>
        <p:spPr>
          <a:xfrm>
            <a:off x="1999128" y="939580"/>
            <a:ext cx="8561295" cy="5829863"/>
          </a:xfrm>
        </p:spPr>
        <p:txBody>
          <a:bodyPr>
            <a:normAutofit/>
          </a:bodyPr>
          <a:lstStyle/>
          <a:p>
            <a:pPr>
              <a:buFont typeface="Wingdings" pitchFamily="2" charset="2"/>
              <a:buChar char="Ø"/>
            </a:pPr>
            <a:r>
              <a:rPr lang="zh-TW" altLang="en-US" sz="2800" b="1" dirty="0">
                <a:latin typeface="+mn-ea"/>
              </a:rPr>
              <a:t>為要求利害關係人自律及避免利益衝突，規範證券商不得與具有下列關係者從事有價證券借貸交易：</a:t>
            </a:r>
            <a:endParaRPr lang="zh-TW" altLang="en-US" sz="2400" b="1" dirty="0">
              <a:latin typeface="+mn-ea"/>
            </a:endParaRPr>
          </a:p>
          <a:p>
            <a:pPr lvl="1">
              <a:lnSpc>
                <a:spcPct val="150000"/>
              </a:lnSpc>
              <a:buClr>
                <a:srgbClr val="0A8DC0"/>
              </a:buClr>
              <a:buFont typeface="Wingdings" panose="05000000000000000000" pitchFamily="2" charset="2"/>
              <a:buChar char="u"/>
            </a:pPr>
            <a:r>
              <a:rPr lang="zh-TW" altLang="en-US" sz="2400" b="1" dirty="0">
                <a:latin typeface="+mn-ea"/>
              </a:rPr>
              <a:t>自家證券商之董事、監察人及法人董事、監察人之代表人、</a:t>
            </a:r>
            <a:r>
              <a:rPr lang="zh-TW" altLang="en-US" sz="2400" b="1" dirty="0">
                <a:solidFill>
                  <a:srgbClr val="FF0000"/>
                </a:solidFill>
                <a:latin typeface="+mn-ea"/>
              </a:rPr>
              <a:t>受僱人</a:t>
            </a:r>
            <a:r>
              <a:rPr lang="zh-TW" altLang="en-US" sz="2400" b="1" dirty="0">
                <a:latin typeface="+mn-ea"/>
              </a:rPr>
              <a:t>或持有公司股份超過股份總額百分之十之股東 </a:t>
            </a:r>
          </a:p>
          <a:p>
            <a:pPr lvl="1">
              <a:lnSpc>
                <a:spcPct val="150000"/>
              </a:lnSpc>
              <a:buClr>
                <a:srgbClr val="0A8DC0"/>
              </a:buClr>
              <a:buFont typeface="Wingdings" panose="05000000000000000000" pitchFamily="2" charset="2"/>
              <a:buChar char="u"/>
            </a:pPr>
            <a:r>
              <a:rPr lang="zh-TW" altLang="en-US" sz="2400" b="1" dirty="0">
                <a:latin typeface="+mn-ea"/>
              </a:rPr>
              <a:t>依公司法第</a:t>
            </a:r>
            <a:r>
              <a:rPr lang="en-US" altLang="zh-TW" sz="2400" b="1" dirty="0">
                <a:latin typeface="+mn-ea"/>
              </a:rPr>
              <a:t>27</a:t>
            </a:r>
            <a:r>
              <a:rPr lang="zh-TW" altLang="en-US" sz="2400" b="1" dirty="0">
                <a:latin typeface="+mn-ea"/>
              </a:rPr>
              <a:t>條第</a:t>
            </a:r>
            <a:r>
              <a:rPr lang="en-US" altLang="zh-TW" sz="2400" b="1" dirty="0">
                <a:latin typeface="+mn-ea"/>
              </a:rPr>
              <a:t>2</a:t>
            </a:r>
            <a:r>
              <a:rPr lang="zh-TW" altLang="en-US" sz="2400" b="1" dirty="0">
                <a:latin typeface="+mn-ea"/>
              </a:rPr>
              <a:t>項規定，由代表人當選為董事或監察人之本證券商法人股東 </a:t>
            </a:r>
          </a:p>
          <a:p>
            <a:pPr lvl="1">
              <a:lnSpc>
                <a:spcPct val="150000"/>
              </a:lnSpc>
              <a:buClr>
                <a:srgbClr val="0A8DC0"/>
              </a:buClr>
              <a:buFont typeface="Wingdings" panose="05000000000000000000" pitchFamily="2" charset="2"/>
              <a:buChar char="u"/>
            </a:pPr>
            <a:r>
              <a:rPr lang="zh-TW" altLang="en-US" sz="2400" b="1" dirty="0">
                <a:latin typeface="+mn-ea"/>
              </a:rPr>
              <a:t>自家證券商之董事、監察人及法人董事、監察人之代表人等之配偶 </a:t>
            </a:r>
          </a:p>
          <a:p>
            <a:pPr lvl="1">
              <a:lnSpc>
                <a:spcPct val="150000"/>
              </a:lnSpc>
              <a:buClr>
                <a:srgbClr val="0A8DC0"/>
              </a:buClr>
              <a:buFont typeface="Wingdings" panose="05000000000000000000" pitchFamily="2" charset="2"/>
              <a:buChar char="u"/>
            </a:pPr>
            <a:r>
              <a:rPr lang="zh-TW" altLang="en-US" sz="2400" b="1" dirty="0">
                <a:latin typeface="+mn-ea"/>
              </a:rPr>
              <a:t>具有第</a:t>
            </a:r>
            <a:r>
              <a:rPr lang="en-US" altLang="zh-TW" sz="2400" b="1" dirty="0">
                <a:latin typeface="+mn-ea"/>
              </a:rPr>
              <a:t>1</a:t>
            </a:r>
            <a:r>
              <a:rPr lang="zh-TW" altLang="en-US" sz="2400" b="1" dirty="0">
                <a:latin typeface="+mn-ea"/>
              </a:rPr>
              <a:t>項身分者之未成年子女</a:t>
            </a: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536544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78</a:t>
            </a:fld>
            <a:endParaRPr lang="en-US"/>
          </a:p>
        </p:txBody>
      </p:sp>
      <p:sp>
        <p:nvSpPr>
          <p:cNvPr id="5" name="文字版面配置區 3"/>
          <p:cNvSpPr>
            <a:spLocks noGrp="1"/>
          </p:cNvSpPr>
          <p:nvPr>
            <p:ph type="body" idx="4294967295"/>
          </p:nvPr>
        </p:nvSpPr>
        <p:spPr>
          <a:xfrm>
            <a:off x="1457063" y="72464"/>
            <a:ext cx="10259533" cy="1003300"/>
          </a:xfrm>
        </p:spPr>
        <p:txBody>
          <a:bodyPr>
            <a:normAutofit/>
          </a:bodyPr>
          <a:lstStyle/>
          <a:p>
            <a:pPr marL="0" indent="0" algn="ctr">
              <a:buNone/>
            </a:pPr>
            <a:r>
              <a:rPr lang="zh-TW" altLang="en-US" sz="4000" b="1" dirty="0"/>
              <a:t>風險控管單一證券出借限制 </a:t>
            </a:r>
          </a:p>
        </p:txBody>
      </p:sp>
      <p:sp>
        <p:nvSpPr>
          <p:cNvPr id="6" name="Rectangle 1027"/>
          <p:cNvSpPr>
            <a:spLocks noGrp="1" noChangeArrowheads="1"/>
          </p:cNvSpPr>
          <p:nvPr>
            <p:ph type="body" idx="4294967295"/>
          </p:nvPr>
        </p:nvSpPr>
        <p:spPr>
          <a:xfrm>
            <a:off x="1963271" y="1075764"/>
            <a:ext cx="8812305" cy="5511117"/>
          </a:xfrm>
        </p:spPr>
        <p:txBody>
          <a:bodyPr>
            <a:normAutofit lnSpcReduction="10000"/>
          </a:bodyPr>
          <a:lstStyle/>
          <a:p>
            <a:pPr>
              <a:lnSpc>
                <a:spcPct val="150000"/>
              </a:lnSpc>
              <a:buFont typeface="Wingdings" pitchFamily="2" charset="2"/>
              <a:buChar char="Ø"/>
            </a:pPr>
            <a:r>
              <a:rPr lang="zh-TW" altLang="en-US" sz="3000" b="1" dirty="0">
                <a:latin typeface="+mn-ea"/>
              </a:rPr>
              <a:t>為整合控管對於單一個股集中之經營風險，規範證券商辦理有價證券借貸業務與辦理有價證券買賣融資融券業務，對每種證券</a:t>
            </a:r>
            <a:r>
              <a:rPr lang="zh-TW" altLang="en-US" sz="3000" b="1" u="sng" dirty="0">
                <a:latin typeface="+mn-ea"/>
              </a:rPr>
              <a:t>出借與融券總金額</a:t>
            </a:r>
            <a:r>
              <a:rPr lang="zh-TW" altLang="en-US" sz="3000" b="1" dirty="0">
                <a:latin typeface="+mn-ea"/>
              </a:rPr>
              <a:t>合計不得超過其</a:t>
            </a:r>
            <a:r>
              <a:rPr lang="zh-TW" altLang="en-US" sz="3000" b="1" u="sng" dirty="0">
                <a:solidFill>
                  <a:srgbClr val="0066A0"/>
                </a:solidFill>
                <a:latin typeface="+mn-ea"/>
              </a:rPr>
              <a:t>淨值</a:t>
            </a:r>
            <a:r>
              <a:rPr lang="en-US" altLang="zh-TW" sz="3000" b="1" u="sng" dirty="0">
                <a:solidFill>
                  <a:srgbClr val="0066A0"/>
                </a:solidFill>
                <a:latin typeface="+mn-ea"/>
              </a:rPr>
              <a:t>5%</a:t>
            </a:r>
            <a:r>
              <a:rPr lang="en-US" altLang="zh-TW" sz="3000" b="1" dirty="0">
                <a:latin typeface="+mn-ea"/>
              </a:rPr>
              <a:t> </a:t>
            </a:r>
          </a:p>
          <a:p>
            <a:pPr>
              <a:lnSpc>
                <a:spcPct val="150000"/>
              </a:lnSpc>
              <a:buFont typeface="Wingdings" pitchFamily="2" charset="2"/>
              <a:buChar char="Ø"/>
            </a:pPr>
            <a:r>
              <a:rPr lang="zh-TW" altLang="en-US" sz="3000" b="1" dirty="0">
                <a:latin typeface="+mn-ea"/>
              </a:rPr>
              <a:t>證券商辦理有價證券借貸業務，每種證券出借餘額與有價證券買賣融資融券業務之融券餘額合計數達到證券商辦理</a:t>
            </a:r>
            <a:r>
              <a:rPr lang="zh-TW" altLang="en-US" sz="3000" b="1" u="sng" dirty="0">
                <a:latin typeface="+mn-ea"/>
              </a:rPr>
              <a:t>有價證券借貸管理辦法第八條第一項各款合計數</a:t>
            </a:r>
            <a:r>
              <a:rPr lang="zh-TW" altLang="en-US" sz="3000" b="1" dirty="0">
                <a:latin typeface="+mn-ea"/>
              </a:rPr>
              <a:t>時，應即停止出借</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24326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79</a:t>
            </a:fld>
            <a:endParaRPr lang="en-US"/>
          </a:p>
        </p:txBody>
      </p:sp>
      <p:sp>
        <p:nvSpPr>
          <p:cNvPr id="5" name="文字版面配置區 3"/>
          <p:cNvSpPr>
            <a:spLocks noGrp="1"/>
          </p:cNvSpPr>
          <p:nvPr>
            <p:ph type="body" idx="4294967295"/>
          </p:nvPr>
        </p:nvSpPr>
        <p:spPr>
          <a:xfrm>
            <a:off x="1457063" y="72464"/>
            <a:ext cx="10259533" cy="1003300"/>
          </a:xfrm>
        </p:spPr>
        <p:txBody>
          <a:bodyPr>
            <a:normAutofit/>
          </a:bodyPr>
          <a:lstStyle/>
          <a:p>
            <a:pPr marL="0" indent="0" algn="ctr">
              <a:buNone/>
            </a:pPr>
            <a:r>
              <a:rPr lang="zh-TW" altLang="en-US" sz="4000" b="1" dirty="0"/>
              <a:t>風險控管證券商出借總額度限制</a:t>
            </a:r>
          </a:p>
        </p:txBody>
      </p:sp>
      <p:sp>
        <p:nvSpPr>
          <p:cNvPr id="6" name="Rectangle 1027"/>
          <p:cNvSpPr>
            <a:spLocks noGrp="1" noChangeArrowheads="1"/>
          </p:cNvSpPr>
          <p:nvPr>
            <p:ph type="body" idx="4294967295"/>
          </p:nvPr>
        </p:nvSpPr>
        <p:spPr>
          <a:xfrm>
            <a:off x="1857763" y="1358778"/>
            <a:ext cx="8812305" cy="5511117"/>
          </a:xfrm>
        </p:spPr>
        <p:txBody>
          <a:bodyPr>
            <a:normAutofit/>
          </a:bodyPr>
          <a:lstStyle/>
          <a:p>
            <a:pPr>
              <a:lnSpc>
                <a:spcPct val="150000"/>
              </a:lnSpc>
              <a:buFont typeface="Wingdings" pitchFamily="2" charset="2"/>
              <a:buChar char="Ø"/>
            </a:pPr>
            <a:r>
              <a:rPr lang="zh-TW" altLang="en-US" sz="3000" b="1" dirty="0">
                <a:latin typeface="+mn-ea"/>
              </a:rPr>
              <a:t>整合證券商經營風險，規範證券商辦理有價證券融資融券業務同時辦理有價證券借貸業務者，</a:t>
            </a:r>
            <a:r>
              <a:rPr lang="zh-TW" altLang="en-US" sz="3000" b="1" u="sng" dirty="0">
                <a:latin typeface="+mn-ea"/>
              </a:rPr>
              <a:t>對客戶融券總金額，合併出借有價證券總金額</a:t>
            </a:r>
            <a:r>
              <a:rPr lang="zh-TW" altLang="en-US" sz="3000" b="1" dirty="0">
                <a:latin typeface="+mn-ea"/>
              </a:rPr>
              <a:t>，不得超過其</a:t>
            </a:r>
            <a:r>
              <a:rPr lang="zh-TW" altLang="en-US" sz="3000" b="1" u="sng" dirty="0">
                <a:solidFill>
                  <a:srgbClr val="0066A0"/>
                </a:solidFill>
                <a:latin typeface="+mn-ea"/>
              </a:rPr>
              <a:t>淨值</a:t>
            </a:r>
            <a:r>
              <a:rPr lang="en-US" altLang="zh-TW" sz="3000" b="1" u="sng" dirty="0">
                <a:solidFill>
                  <a:srgbClr val="0066A0"/>
                </a:solidFill>
                <a:latin typeface="+mn-ea"/>
              </a:rPr>
              <a:t>400%</a:t>
            </a:r>
            <a:endParaRPr lang="en-US" altLang="zh-TW" sz="3000" b="1" dirty="0">
              <a:latin typeface="+mn-ea"/>
            </a:endParaRPr>
          </a:p>
          <a:p>
            <a:pPr>
              <a:lnSpc>
                <a:spcPct val="150000"/>
              </a:lnSpc>
              <a:buFont typeface="Wingdings" pitchFamily="2" charset="2"/>
              <a:buChar char="Ø"/>
            </a:pPr>
            <a:r>
              <a:rPr lang="zh-TW" altLang="en-US" sz="3000" b="1" dirty="0">
                <a:latin typeface="+mn-ea"/>
              </a:rPr>
              <a:t>對單一客戶出借有價證券之金額上限，由證券商自行控管，並應訂定內部授信作業及風險控管程序</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76455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8</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4000" b="1" dirty="0">
                <a:solidFill>
                  <a:schemeClr val="tx1">
                    <a:lumMod val="95000"/>
                    <a:lumOff val="5000"/>
                  </a:schemeClr>
                </a:solidFill>
                <a:latin typeface="+mj-ea"/>
                <a:ea typeface="+mj-ea"/>
              </a:rPr>
              <a:t>證券商及證金公司</a:t>
            </a:r>
            <a:br>
              <a:rPr lang="zh-TW" altLang="en-US" sz="4000" b="1" dirty="0">
                <a:solidFill>
                  <a:schemeClr val="tx1">
                    <a:lumMod val="95000"/>
                    <a:lumOff val="5000"/>
                  </a:schemeClr>
                </a:solidFill>
                <a:latin typeface="+mj-ea"/>
                <a:ea typeface="+mj-ea"/>
              </a:rPr>
            </a:br>
            <a:r>
              <a:rPr lang="zh-TW" altLang="en-US" sz="4000" b="1" dirty="0">
                <a:solidFill>
                  <a:schemeClr val="tx1">
                    <a:lumMod val="95000"/>
                    <a:lumOff val="5000"/>
                  </a:schemeClr>
                </a:solidFill>
                <a:latin typeface="+mj-ea"/>
                <a:ea typeface="+mj-ea"/>
              </a:rPr>
              <a:t>辦理有價證券借貸業務架構圖</a:t>
            </a:r>
          </a:p>
        </p:txBody>
      </p:sp>
      <p:sp>
        <p:nvSpPr>
          <p:cNvPr id="29" name="Line 2"/>
          <p:cNvSpPr>
            <a:spLocks noChangeShapeType="1"/>
          </p:cNvSpPr>
          <p:nvPr/>
        </p:nvSpPr>
        <p:spPr bwMode="auto">
          <a:xfrm>
            <a:off x="3200400" y="6248400"/>
            <a:ext cx="0" cy="0"/>
          </a:xfrm>
          <a:prstGeom prst="line">
            <a:avLst/>
          </a:prstGeom>
          <a:noFill/>
          <a:ln w="9525">
            <a:solidFill>
              <a:schemeClr val="tx1"/>
            </a:solidFill>
            <a:round/>
            <a:headEnd/>
            <a:tailEnd/>
          </a:ln>
        </p:spPr>
        <p:txBody>
          <a:bodyPr/>
          <a:lstStyle/>
          <a:p>
            <a:endParaRPr lang="zh-TW" altLang="en-US"/>
          </a:p>
        </p:txBody>
      </p:sp>
      <p:sp>
        <p:nvSpPr>
          <p:cNvPr id="30" name="Text Box 8"/>
          <p:cNvSpPr txBox="1">
            <a:spLocks noChangeArrowheads="1"/>
          </p:cNvSpPr>
          <p:nvPr/>
        </p:nvSpPr>
        <p:spPr bwMode="auto">
          <a:xfrm>
            <a:off x="3124200" y="3212975"/>
            <a:ext cx="1485900" cy="1135189"/>
          </a:xfrm>
          <a:prstGeom prst="rect">
            <a:avLst/>
          </a:prstGeom>
          <a:noFill/>
          <a:ln w="28575">
            <a:solidFill>
              <a:srgbClr val="000000"/>
            </a:solidFill>
            <a:miter lim="800000"/>
            <a:headEnd/>
            <a:tailEnd/>
          </a:ln>
        </p:spPr>
        <p:txBody>
          <a:bodyPr anchor="ctr"/>
          <a:lstStyle/>
          <a:p>
            <a:pPr eaLnBrk="0" hangingPunct="0">
              <a:lnSpc>
                <a:spcPct val="75000"/>
              </a:lnSpc>
            </a:pPr>
            <a:r>
              <a:rPr lang="zh-TW" altLang="en-US" sz="2000" b="1" dirty="0">
                <a:solidFill>
                  <a:srgbClr val="0F4372"/>
                </a:solidFill>
                <a:latin typeface="+mn-ea"/>
              </a:rPr>
              <a:t>自營</a:t>
            </a:r>
          </a:p>
          <a:p>
            <a:pPr eaLnBrk="0" hangingPunct="0">
              <a:lnSpc>
                <a:spcPct val="75000"/>
              </a:lnSpc>
            </a:pPr>
            <a:r>
              <a:rPr lang="zh-TW" altLang="en-US" sz="2000" b="1" dirty="0">
                <a:solidFill>
                  <a:srgbClr val="0F4372"/>
                </a:solidFill>
                <a:latin typeface="+mn-ea"/>
              </a:rPr>
              <a:t>經紀＊</a:t>
            </a:r>
          </a:p>
          <a:p>
            <a:pPr eaLnBrk="0" hangingPunct="0">
              <a:lnSpc>
                <a:spcPct val="75000"/>
              </a:lnSpc>
            </a:pPr>
            <a:r>
              <a:rPr lang="zh-TW" altLang="en-US" sz="2000" b="1" dirty="0">
                <a:solidFill>
                  <a:srgbClr val="0F4372"/>
                </a:solidFill>
                <a:latin typeface="+mn-ea"/>
              </a:rPr>
              <a:t>承銷＊</a:t>
            </a:r>
          </a:p>
          <a:p>
            <a:pPr eaLnBrk="0" hangingPunct="0">
              <a:lnSpc>
                <a:spcPct val="75000"/>
              </a:lnSpc>
            </a:pPr>
            <a:r>
              <a:rPr lang="zh-TW" altLang="en-US" sz="2000" b="1" dirty="0">
                <a:solidFill>
                  <a:srgbClr val="0F4372"/>
                </a:solidFill>
                <a:latin typeface="+mn-ea"/>
              </a:rPr>
              <a:t>（自有）</a:t>
            </a:r>
          </a:p>
        </p:txBody>
      </p:sp>
      <p:sp>
        <p:nvSpPr>
          <p:cNvPr id="31" name="Text Box 9"/>
          <p:cNvSpPr txBox="1">
            <a:spLocks noChangeArrowheads="1"/>
          </p:cNvSpPr>
          <p:nvPr/>
        </p:nvSpPr>
        <p:spPr bwMode="auto">
          <a:xfrm>
            <a:off x="5562601" y="1623060"/>
            <a:ext cx="1546225" cy="777240"/>
          </a:xfrm>
          <a:prstGeom prst="rect">
            <a:avLst/>
          </a:prstGeom>
          <a:noFill/>
          <a:ln w="28575">
            <a:solidFill>
              <a:srgbClr val="000000"/>
            </a:solidFill>
            <a:miter lim="800000"/>
            <a:headEnd/>
            <a:tailEnd/>
          </a:ln>
        </p:spPr>
        <p:txBody>
          <a:bodyPr anchor="ctr"/>
          <a:lstStyle/>
          <a:p>
            <a:pPr algn="ctr" eaLnBrk="0" hangingPunct="0"/>
            <a:r>
              <a:rPr lang="zh-TW" altLang="en-US" sz="2000" b="1" dirty="0">
                <a:solidFill>
                  <a:srgbClr val="0F4372"/>
                </a:solidFill>
                <a:latin typeface="+mn-ea"/>
              </a:rPr>
              <a:t>證交所</a:t>
            </a:r>
            <a:endParaRPr lang="en-US" altLang="zh-TW" sz="2000" b="1" dirty="0">
              <a:solidFill>
                <a:srgbClr val="0F4372"/>
              </a:solidFill>
              <a:latin typeface="+mn-ea"/>
            </a:endParaRPr>
          </a:p>
          <a:p>
            <a:pPr algn="ctr" eaLnBrk="0" hangingPunct="0"/>
            <a:r>
              <a:rPr lang="zh-TW" altLang="en-US" sz="2000" b="1" dirty="0">
                <a:solidFill>
                  <a:srgbClr val="0F4372"/>
                </a:solidFill>
                <a:latin typeface="+mn-ea"/>
              </a:rPr>
              <a:t>借券系統</a:t>
            </a:r>
          </a:p>
        </p:txBody>
      </p:sp>
      <p:sp>
        <p:nvSpPr>
          <p:cNvPr id="32" name="Text Box 10"/>
          <p:cNvSpPr txBox="1">
            <a:spLocks noChangeArrowheads="1"/>
          </p:cNvSpPr>
          <p:nvPr/>
        </p:nvSpPr>
        <p:spPr bwMode="auto">
          <a:xfrm>
            <a:off x="7924800" y="3212976"/>
            <a:ext cx="1601788" cy="1054224"/>
          </a:xfrm>
          <a:prstGeom prst="rect">
            <a:avLst/>
          </a:prstGeom>
          <a:noFill/>
          <a:ln w="28575">
            <a:solidFill>
              <a:srgbClr val="000000"/>
            </a:solidFill>
            <a:miter lim="800000"/>
            <a:headEnd/>
            <a:tailEnd/>
          </a:ln>
        </p:spPr>
        <p:txBody>
          <a:bodyPr anchor="ctr"/>
          <a:lstStyle/>
          <a:p>
            <a:pPr eaLnBrk="0" hangingPunct="0">
              <a:lnSpc>
                <a:spcPct val="80000"/>
              </a:lnSpc>
            </a:pPr>
            <a:r>
              <a:rPr lang="zh-TW" altLang="en-US" sz="2000" b="1" dirty="0">
                <a:solidFill>
                  <a:srgbClr val="0F4372"/>
                </a:solidFill>
                <a:latin typeface="+mn-ea"/>
              </a:rPr>
              <a:t>借貸帳戶</a:t>
            </a:r>
          </a:p>
          <a:p>
            <a:pPr eaLnBrk="0" hangingPunct="0"/>
            <a:r>
              <a:rPr lang="zh-TW" altLang="en-US" sz="2000" b="1" dirty="0">
                <a:solidFill>
                  <a:srgbClr val="0F4372"/>
                </a:solidFill>
                <a:latin typeface="+mn-ea"/>
              </a:rPr>
              <a:t>客戶</a:t>
            </a:r>
            <a:r>
              <a:rPr lang="en-US" altLang="zh-TW" sz="2000" b="1" dirty="0">
                <a:solidFill>
                  <a:srgbClr val="0F4372"/>
                </a:solidFill>
                <a:latin typeface="+mn-ea"/>
              </a:rPr>
              <a:t>A</a:t>
            </a:r>
          </a:p>
          <a:p>
            <a:pPr eaLnBrk="0" hangingPunct="0">
              <a:lnSpc>
                <a:spcPct val="80000"/>
              </a:lnSpc>
            </a:pPr>
            <a:r>
              <a:rPr lang="zh-TW" altLang="en-US" sz="2000" b="1" dirty="0">
                <a:solidFill>
                  <a:srgbClr val="0F4372"/>
                </a:solidFill>
                <a:latin typeface="+mn-ea"/>
              </a:rPr>
              <a:t>客戶</a:t>
            </a:r>
            <a:r>
              <a:rPr lang="en-US" altLang="zh-TW" sz="2000" b="1" dirty="0">
                <a:solidFill>
                  <a:srgbClr val="0F4372"/>
                </a:solidFill>
                <a:latin typeface="+mn-ea"/>
              </a:rPr>
              <a:t>B</a:t>
            </a:r>
          </a:p>
        </p:txBody>
      </p:sp>
      <p:sp>
        <p:nvSpPr>
          <p:cNvPr id="33" name="Text Box 11"/>
          <p:cNvSpPr txBox="1">
            <a:spLocks noChangeArrowheads="1"/>
          </p:cNvSpPr>
          <p:nvPr/>
        </p:nvSpPr>
        <p:spPr bwMode="auto">
          <a:xfrm>
            <a:off x="5715001" y="3170874"/>
            <a:ext cx="1260475" cy="955040"/>
          </a:xfrm>
          <a:prstGeom prst="rect">
            <a:avLst/>
          </a:prstGeom>
          <a:solidFill>
            <a:srgbClr val="189BCC">
              <a:alpha val="20000"/>
            </a:srgbClr>
          </a:solidFill>
          <a:ln w="28575">
            <a:solidFill>
              <a:srgbClr val="000000"/>
            </a:solidFill>
            <a:miter lim="800000"/>
            <a:headEnd/>
            <a:tailEnd/>
          </a:ln>
        </p:spPr>
        <p:txBody>
          <a:bodyPr/>
          <a:lstStyle/>
          <a:p>
            <a:pPr algn="ctr" eaLnBrk="0" hangingPunct="0">
              <a:lnSpc>
                <a:spcPct val="110000"/>
              </a:lnSpc>
            </a:pPr>
            <a:r>
              <a:rPr lang="zh-TW" altLang="en-US" sz="2400" b="1" u="sng" dirty="0">
                <a:solidFill>
                  <a:srgbClr val="FF0000"/>
                </a:solidFill>
                <a:effectLst>
                  <a:outerShdw blurRad="38100" dist="38100" dir="2700000" algn="tl">
                    <a:srgbClr val="000000">
                      <a:alpha val="43137"/>
                    </a:srgbClr>
                  </a:outerShdw>
                </a:effectLst>
              </a:rPr>
              <a:t>證券借貸專戶</a:t>
            </a:r>
          </a:p>
        </p:txBody>
      </p:sp>
      <p:sp>
        <p:nvSpPr>
          <p:cNvPr id="34" name="Line 12"/>
          <p:cNvSpPr>
            <a:spLocks noChangeShapeType="1"/>
          </p:cNvSpPr>
          <p:nvPr/>
        </p:nvSpPr>
        <p:spPr bwMode="auto">
          <a:xfrm>
            <a:off x="6266344" y="4267200"/>
            <a:ext cx="0" cy="659713"/>
          </a:xfrm>
          <a:prstGeom prst="line">
            <a:avLst/>
          </a:prstGeom>
          <a:noFill/>
          <a:ln w="28575">
            <a:solidFill>
              <a:srgbClr val="000000"/>
            </a:solidFill>
            <a:prstDash val="dash"/>
            <a:round/>
            <a:headEnd/>
            <a:tailEnd type="triangle" w="med" len="med"/>
          </a:ln>
        </p:spPr>
        <p:txBody>
          <a:bodyPr/>
          <a:lstStyle/>
          <a:p>
            <a:endParaRPr lang="zh-TW" altLang="en-US"/>
          </a:p>
        </p:txBody>
      </p:sp>
      <p:sp>
        <p:nvSpPr>
          <p:cNvPr id="35" name="Line 13"/>
          <p:cNvSpPr>
            <a:spLocks noChangeShapeType="1"/>
          </p:cNvSpPr>
          <p:nvPr/>
        </p:nvSpPr>
        <p:spPr bwMode="auto">
          <a:xfrm flipH="1">
            <a:off x="4727848" y="4267200"/>
            <a:ext cx="936104" cy="673968"/>
          </a:xfrm>
          <a:prstGeom prst="line">
            <a:avLst/>
          </a:prstGeom>
          <a:noFill/>
          <a:ln w="28575">
            <a:solidFill>
              <a:srgbClr val="000000"/>
            </a:solidFill>
            <a:prstDash val="dash"/>
            <a:round/>
            <a:headEnd/>
            <a:tailEnd type="triangle" w="med" len="med"/>
          </a:ln>
        </p:spPr>
        <p:txBody>
          <a:bodyPr/>
          <a:lstStyle/>
          <a:p>
            <a:endParaRPr lang="zh-TW" altLang="en-US"/>
          </a:p>
        </p:txBody>
      </p:sp>
      <p:sp>
        <p:nvSpPr>
          <p:cNvPr id="36" name="Line 14"/>
          <p:cNvSpPr>
            <a:spLocks noChangeShapeType="1"/>
          </p:cNvSpPr>
          <p:nvPr/>
        </p:nvSpPr>
        <p:spPr bwMode="auto">
          <a:xfrm flipH="1" flipV="1">
            <a:off x="6419907" y="4241921"/>
            <a:ext cx="0" cy="659713"/>
          </a:xfrm>
          <a:prstGeom prst="line">
            <a:avLst/>
          </a:prstGeom>
          <a:noFill/>
          <a:ln w="28575">
            <a:solidFill>
              <a:srgbClr val="FF0000"/>
            </a:solidFill>
            <a:round/>
            <a:headEnd/>
            <a:tailEnd type="triangle" w="med" len="med"/>
          </a:ln>
        </p:spPr>
        <p:txBody>
          <a:bodyPr/>
          <a:lstStyle/>
          <a:p>
            <a:endParaRPr lang="zh-TW" altLang="en-US"/>
          </a:p>
        </p:txBody>
      </p:sp>
      <p:sp>
        <p:nvSpPr>
          <p:cNvPr id="37" name="Text Box 15"/>
          <p:cNvSpPr txBox="1">
            <a:spLocks noChangeArrowheads="1"/>
          </p:cNvSpPr>
          <p:nvPr/>
        </p:nvSpPr>
        <p:spPr bwMode="auto">
          <a:xfrm>
            <a:off x="3162320" y="5020546"/>
            <a:ext cx="1485900" cy="648734"/>
          </a:xfrm>
          <a:prstGeom prst="rect">
            <a:avLst/>
          </a:prstGeom>
          <a:noFill/>
          <a:ln w="28575">
            <a:solidFill>
              <a:srgbClr val="000000"/>
            </a:solidFill>
            <a:miter lim="800000"/>
            <a:headEnd/>
            <a:tailEnd/>
          </a:ln>
        </p:spPr>
        <p:txBody>
          <a:bodyPr anchor="ctr"/>
          <a:lstStyle/>
          <a:p>
            <a:pPr algn="ctr" eaLnBrk="0" hangingPunct="0">
              <a:lnSpc>
                <a:spcPct val="80000"/>
              </a:lnSpc>
            </a:pPr>
            <a:r>
              <a:rPr lang="zh-TW" altLang="en-US" sz="2000" b="1" dirty="0">
                <a:solidFill>
                  <a:srgbClr val="0F4372"/>
                </a:solidFill>
                <a:latin typeface="+mn-ea"/>
              </a:rPr>
              <a:t>其他經許可用途</a:t>
            </a:r>
          </a:p>
        </p:txBody>
      </p:sp>
      <p:sp>
        <p:nvSpPr>
          <p:cNvPr id="38" name="Line 16"/>
          <p:cNvSpPr>
            <a:spLocks noChangeShapeType="1"/>
          </p:cNvSpPr>
          <p:nvPr/>
        </p:nvSpPr>
        <p:spPr bwMode="auto">
          <a:xfrm flipH="1" flipV="1">
            <a:off x="4610100" y="3611880"/>
            <a:ext cx="1028700" cy="0"/>
          </a:xfrm>
          <a:prstGeom prst="line">
            <a:avLst/>
          </a:prstGeom>
          <a:noFill/>
          <a:ln w="28575">
            <a:solidFill>
              <a:srgbClr val="000000"/>
            </a:solidFill>
            <a:prstDash val="dash"/>
            <a:round/>
            <a:headEnd/>
            <a:tailEnd type="triangle" w="med" len="med"/>
          </a:ln>
        </p:spPr>
        <p:txBody>
          <a:bodyPr/>
          <a:lstStyle/>
          <a:p>
            <a:endParaRPr lang="zh-TW" altLang="en-US"/>
          </a:p>
        </p:txBody>
      </p:sp>
      <p:sp>
        <p:nvSpPr>
          <p:cNvPr id="39" name="Line 17"/>
          <p:cNvSpPr>
            <a:spLocks noChangeShapeType="1"/>
          </p:cNvSpPr>
          <p:nvPr/>
        </p:nvSpPr>
        <p:spPr bwMode="auto">
          <a:xfrm>
            <a:off x="4655840" y="3808090"/>
            <a:ext cx="1028700" cy="0"/>
          </a:xfrm>
          <a:prstGeom prst="line">
            <a:avLst/>
          </a:prstGeom>
          <a:noFill/>
          <a:ln w="28575">
            <a:solidFill>
              <a:srgbClr val="FF0000"/>
            </a:solidFill>
            <a:round/>
            <a:headEnd/>
            <a:tailEnd type="triangle" w="med" len="med"/>
          </a:ln>
        </p:spPr>
        <p:txBody>
          <a:bodyPr/>
          <a:lstStyle/>
          <a:p>
            <a:endParaRPr lang="zh-TW" altLang="en-US"/>
          </a:p>
        </p:txBody>
      </p:sp>
      <p:sp>
        <p:nvSpPr>
          <p:cNvPr id="40" name="Line 18"/>
          <p:cNvSpPr>
            <a:spLocks noChangeShapeType="1"/>
          </p:cNvSpPr>
          <p:nvPr/>
        </p:nvSpPr>
        <p:spPr bwMode="auto">
          <a:xfrm flipH="1">
            <a:off x="6243484" y="2472762"/>
            <a:ext cx="0" cy="567293"/>
          </a:xfrm>
          <a:prstGeom prst="line">
            <a:avLst/>
          </a:prstGeom>
          <a:noFill/>
          <a:ln w="28575">
            <a:solidFill>
              <a:srgbClr val="FF0000"/>
            </a:solidFill>
            <a:round/>
            <a:headEnd/>
            <a:tailEnd type="triangle" w="med" len="med"/>
          </a:ln>
        </p:spPr>
        <p:txBody>
          <a:bodyPr/>
          <a:lstStyle/>
          <a:p>
            <a:endParaRPr lang="zh-TW" altLang="en-US"/>
          </a:p>
        </p:txBody>
      </p:sp>
      <p:sp>
        <p:nvSpPr>
          <p:cNvPr id="41" name="Line 20"/>
          <p:cNvSpPr>
            <a:spLocks noChangeShapeType="1"/>
          </p:cNvSpPr>
          <p:nvPr/>
        </p:nvSpPr>
        <p:spPr bwMode="auto">
          <a:xfrm>
            <a:off x="7010400" y="3789040"/>
            <a:ext cx="914400" cy="0"/>
          </a:xfrm>
          <a:prstGeom prst="line">
            <a:avLst/>
          </a:prstGeom>
          <a:noFill/>
          <a:ln w="28575">
            <a:solidFill>
              <a:srgbClr val="000000"/>
            </a:solidFill>
            <a:prstDash val="dash"/>
            <a:round/>
            <a:headEnd/>
            <a:tailEnd type="triangle" w="med" len="med"/>
          </a:ln>
        </p:spPr>
        <p:txBody>
          <a:bodyPr/>
          <a:lstStyle/>
          <a:p>
            <a:endParaRPr lang="zh-TW" altLang="en-US"/>
          </a:p>
        </p:txBody>
      </p:sp>
      <p:sp>
        <p:nvSpPr>
          <p:cNvPr id="42" name="Text Box 21"/>
          <p:cNvSpPr txBox="1">
            <a:spLocks noChangeArrowheads="1"/>
          </p:cNvSpPr>
          <p:nvPr/>
        </p:nvSpPr>
        <p:spPr bwMode="auto">
          <a:xfrm>
            <a:off x="5749925" y="5014525"/>
            <a:ext cx="1260475" cy="788408"/>
          </a:xfrm>
          <a:prstGeom prst="rect">
            <a:avLst/>
          </a:prstGeom>
          <a:noFill/>
          <a:ln w="28575">
            <a:solidFill>
              <a:srgbClr val="000000"/>
            </a:solidFill>
            <a:miter lim="800000"/>
            <a:headEnd/>
            <a:tailEnd/>
          </a:ln>
        </p:spPr>
        <p:txBody>
          <a:bodyPr anchor="ctr"/>
          <a:lstStyle/>
          <a:p>
            <a:pPr algn="ctr" eaLnBrk="0" hangingPunct="0">
              <a:lnSpc>
                <a:spcPct val="110000"/>
              </a:lnSpc>
            </a:pPr>
            <a:r>
              <a:rPr lang="zh-TW" altLang="en-US" sz="2000" b="1" dirty="0">
                <a:solidFill>
                  <a:srgbClr val="0F4372"/>
                </a:solidFill>
                <a:latin typeface="+mn-ea"/>
              </a:rPr>
              <a:t>融資</a:t>
            </a:r>
            <a:endParaRPr lang="en-US" altLang="zh-TW" sz="2000" b="1" dirty="0">
              <a:solidFill>
                <a:srgbClr val="0F4372"/>
              </a:solidFill>
              <a:latin typeface="+mn-ea"/>
            </a:endParaRPr>
          </a:p>
          <a:p>
            <a:pPr algn="ctr" eaLnBrk="0" hangingPunct="0">
              <a:lnSpc>
                <a:spcPct val="110000"/>
              </a:lnSpc>
            </a:pPr>
            <a:r>
              <a:rPr lang="zh-TW" altLang="en-US" sz="2000" b="1" dirty="0">
                <a:solidFill>
                  <a:srgbClr val="0F4372"/>
                </a:solidFill>
                <a:latin typeface="+mn-ea"/>
              </a:rPr>
              <a:t>融券專戶</a:t>
            </a:r>
          </a:p>
        </p:txBody>
      </p:sp>
      <p:sp>
        <p:nvSpPr>
          <p:cNvPr id="43" name="Text Box 22"/>
          <p:cNvSpPr txBox="1">
            <a:spLocks noChangeArrowheads="1"/>
          </p:cNvSpPr>
          <p:nvPr/>
        </p:nvSpPr>
        <p:spPr bwMode="auto">
          <a:xfrm>
            <a:off x="7787640" y="5015056"/>
            <a:ext cx="1600200" cy="787877"/>
          </a:xfrm>
          <a:prstGeom prst="rect">
            <a:avLst/>
          </a:prstGeom>
          <a:solidFill>
            <a:srgbClr val="189BCC">
              <a:alpha val="20000"/>
            </a:srgbClr>
          </a:solidFill>
          <a:ln w="28575">
            <a:solidFill>
              <a:srgbClr val="000000"/>
            </a:solidFill>
            <a:miter lim="800000"/>
            <a:headEnd/>
            <a:tailEnd/>
          </a:ln>
        </p:spPr>
        <p:txBody>
          <a:bodyPr anchor="ctr"/>
          <a:lstStyle/>
          <a:p>
            <a:pPr algn="ctr" eaLnBrk="0" hangingPunct="0">
              <a:lnSpc>
                <a:spcPct val="110000"/>
              </a:lnSpc>
            </a:pPr>
            <a:r>
              <a:rPr lang="zh-TW" altLang="en-US" sz="2000" b="1" u="sng" dirty="0">
                <a:solidFill>
                  <a:srgbClr val="FF0000"/>
                </a:solidFill>
                <a:effectLst>
                  <a:outerShdw blurRad="38100" dist="38100" dir="2700000" algn="tl">
                    <a:srgbClr val="000000">
                      <a:alpha val="43137"/>
                    </a:srgbClr>
                  </a:outerShdw>
                </a:effectLst>
              </a:rPr>
              <a:t>證券借貸擔保品專戶</a:t>
            </a:r>
          </a:p>
        </p:txBody>
      </p:sp>
      <p:sp>
        <p:nvSpPr>
          <p:cNvPr id="44" name="Line 23"/>
          <p:cNvSpPr>
            <a:spLocks noChangeShapeType="1"/>
          </p:cNvSpPr>
          <p:nvPr/>
        </p:nvSpPr>
        <p:spPr bwMode="auto">
          <a:xfrm flipH="1">
            <a:off x="8507730" y="4361869"/>
            <a:ext cx="0" cy="539765"/>
          </a:xfrm>
          <a:prstGeom prst="line">
            <a:avLst/>
          </a:prstGeom>
          <a:noFill/>
          <a:ln w="28575">
            <a:solidFill>
              <a:srgbClr val="000000"/>
            </a:solidFill>
            <a:prstDash val="solid"/>
            <a:round/>
            <a:headEnd/>
            <a:tailEnd type="triangle" w="med" len="med"/>
          </a:ln>
        </p:spPr>
        <p:txBody>
          <a:bodyPr/>
          <a:lstStyle/>
          <a:p>
            <a:endParaRPr lang="zh-TW" altLang="en-US"/>
          </a:p>
        </p:txBody>
      </p:sp>
      <p:sp>
        <p:nvSpPr>
          <p:cNvPr id="45" name="Line 17"/>
          <p:cNvSpPr>
            <a:spLocks noChangeShapeType="1"/>
          </p:cNvSpPr>
          <p:nvPr/>
        </p:nvSpPr>
        <p:spPr bwMode="auto">
          <a:xfrm flipH="1">
            <a:off x="6975476" y="3611880"/>
            <a:ext cx="936104" cy="0"/>
          </a:xfrm>
          <a:prstGeom prst="line">
            <a:avLst/>
          </a:prstGeom>
          <a:noFill/>
          <a:ln w="28575">
            <a:solidFill>
              <a:srgbClr val="FF0000"/>
            </a:solidFill>
            <a:round/>
            <a:headEnd/>
            <a:tailEnd type="triangle" w="med" len="med"/>
          </a:ln>
        </p:spPr>
        <p:txBody>
          <a:bodyPr/>
          <a:lstStyle/>
          <a:p>
            <a:endParaRPr lang="zh-TW" altLang="en-US"/>
          </a:p>
        </p:txBody>
      </p:sp>
      <p:sp>
        <p:nvSpPr>
          <p:cNvPr id="46" name="Line 20"/>
          <p:cNvSpPr>
            <a:spLocks noChangeShapeType="1"/>
          </p:cNvSpPr>
          <p:nvPr/>
        </p:nvSpPr>
        <p:spPr bwMode="auto">
          <a:xfrm flipV="1">
            <a:off x="6419907" y="2472762"/>
            <a:ext cx="0" cy="566746"/>
          </a:xfrm>
          <a:prstGeom prst="line">
            <a:avLst/>
          </a:prstGeom>
          <a:noFill/>
          <a:ln w="28575">
            <a:solidFill>
              <a:srgbClr val="000000"/>
            </a:solidFill>
            <a:prstDash val="dash"/>
            <a:round/>
            <a:headEnd/>
            <a:tailEnd type="triangle" w="med" len="med"/>
          </a:ln>
        </p:spPr>
        <p:txBody>
          <a:bodyPr/>
          <a:lstStyle/>
          <a:p>
            <a:endParaRPr lang="zh-TW" altLang="en-US"/>
          </a:p>
        </p:txBody>
      </p:sp>
      <p:sp>
        <p:nvSpPr>
          <p:cNvPr id="47" name="Line 20"/>
          <p:cNvSpPr>
            <a:spLocks noChangeShapeType="1"/>
          </p:cNvSpPr>
          <p:nvPr/>
        </p:nvSpPr>
        <p:spPr bwMode="auto">
          <a:xfrm flipH="1" flipV="1">
            <a:off x="4655840" y="2759578"/>
            <a:ext cx="1008112" cy="453397"/>
          </a:xfrm>
          <a:prstGeom prst="line">
            <a:avLst/>
          </a:prstGeom>
          <a:noFill/>
          <a:ln w="28575">
            <a:solidFill>
              <a:srgbClr val="000000"/>
            </a:solidFill>
            <a:prstDash val="dash"/>
            <a:round/>
            <a:headEnd/>
            <a:tailEnd type="triangle" w="med" len="med"/>
          </a:ln>
        </p:spPr>
        <p:txBody>
          <a:bodyPr/>
          <a:lstStyle/>
          <a:p>
            <a:endParaRPr lang="zh-TW" altLang="en-US"/>
          </a:p>
        </p:txBody>
      </p:sp>
      <p:sp>
        <p:nvSpPr>
          <p:cNvPr id="48" name="Text Box 15"/>
          <p:cNvSpPr txBox="1">
            <a:spLocks noChangeArrowheads="1"/>
          </p:cNvSpPr>
          <p:nvPr/>
        </p:nvSpPr>
        <p:spPr bwMode="auto">
          <a:xfrm>
            <a:off x="3097932" y="1847198"/>
            <a:ext cx="1485900" cy="933730"/>
          </a:xfrm>
          <a:prstGeom prst="rect">
            <a:avLst/>
          </a:prstGeom>
          <a:noFill/>
          <a:ln w="28575">
            <a:solidFill>
              <a:srgbClr val="000000"/>
            </a:solidFill>
            <a:miter lim="800000"/>
            <a:headEnd/>
            <a:tailEnd/>
          </a:ln>
        </p:spPr>
        <p:txBody>
          <a:bodyPr anchor="ctr"/>
          <a:lstStyle/>
          <a:p>
            <a:pPr algn="ctr" eaLnBrk="0" hangingPunct="0">
              <a:lnSpc>
                <a:spcPct val="80000"/>
              </a:lnSpc>
            </a:pPr>
            <a:r>
              <a:rPr lang="zh-TW" altLang="en-US" sz="2000" b="1" dirty="0">
                <a:solidFill>
                  <a:srgbClr val="0F4372"/>
                </a:solidFill>
              </a:rPr>
              <a:t>他家證券商、證金借貸專戶</a:t>
            </a:r>
          </a:p>
        </p:txBody>
      </p:sp>
      <p:sp>
        <p:nvSpPr>
          <p:cNvPr id="49" name="Line 17"/>
          <p:cNvSpPr>
            <a:spLocks noChangeShapeType="1"/>
          </p:cNvSpPr>
          <p:nvPr/>
        </p:nvSpPr>
        <p:spPr bwMode="auto">
          <a:xfrm>
            <a:off x="4655840" y="2502214"/>
            <a:ext cx="1224136" cy="566746"/>
          </a:xfrm>
          <a:prstGeom prst="line">
            <a:avLst/>
          </a:prstGeom>
          <a:noFill/>
          <a:ln w="28575">
            <a:solidFill>
              <a:srgbClr val="FF0000"/>
            </a:solidFill>
            <a:round/>
            <a:headEnd/>
            <a:tailEnd type="triangle" w="med" len="med"/>
          </a:ln>
        </p:spPr>
        <p:txBody>
          <a:bodyPr/>
          <a:lstStyle/>
          <a:p>
            <a:endParaRPr lang="zh-TW" altLang="en-US"/>
          </a:p>
        </p:txBody>
      </p:sp>
    </p:spTree>
    <p:extLst>
      <p:ext uri="{BB962C8B-B14F-4D97-AF65-F5344CB8AC3E}">
        <p14:creationId xmlns:p14="http://schemas.microsoft.com/office/powerpoint/2010/main" val="2755482790"/>
      </p:ext>
    </p:extLst>
  </p:cSld>
  <p:clrMapOvr>
    <a:masterClrMapping/>
  </p:clrMapOvr>
  <p:transition spd="slow">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7206996" cy="1037408"/>
          </a:xfrm>
        </p:spPr>
        <p:txBody>
          <a:bodyPr anchor="t">
            <a:noAutofit/>
          </a:bodyPr>
          <a:lstStyle/>
          <a:p>
            <a:pPr marL="0" indent="0">
              <a:buNone/>
            </a:pPr>
            <a:r>
              <a:rPr lang="zh-TW" altLang="en-US" sz="2800" b="1" u="sng" dirty="0">
                <a:latin typeface="+mj-ea"/>
                <a:ea typeface="+mj-ea"/>
              </a:rPr>
              <a:t>三、借券交易權益補償作業</a:t>
            </a: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1077218"/>
          </a:xfrm>
          <a:prstGeom prst="rect">
            <a:avLst/>
          </a:prstGeom>
          <a:noFill/>
        </p:spPr>
        <p:txBody>
          <a:bodyPr wrap="square" rtlCol="0">
            <a:spAutoFit/>
          </a:bodyPr>
          <a:lstStyle/>
          <a:p>
            <a:r>
              <a:rPr lang="zh-TW" alt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貳、實務作業說明</a:t>
            </a:r>
          </a:p>
          <a:p>
            <a:endParaRPr lang="zh-TW" altLang="en-US" sz="3200" b="1" dirty="0">
              <a:solidFill>
                <a:schemeClr val="bg2">
                  <a:lumMod val="10000"/>
                </a:schemeClr>
              </a:solidFill>
              <a:latin typeface="Calibri" panose="020F0502020204030204" pitchFamily="34" charset="0"/>
              <a:cs typeface="Calibri" panose="020F0502020204030204" pitchFamily="34" charset="0"/>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132483" y="-732608"/>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508184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81</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證交所借券系統權益補償</a:t>
            </a:r>
          </a:p>
        </p:txBody>
      </p:sp>
      <p:sp>
        <p:nvSpPr>
          <p:cNvPr id="6" name="Rectangle 1027"/>
          <p:cNvSpPr>
            <a:spLocks noGrp="1" noChangeArrowheads="1"/>
          </p:cNvSpPr>
          <p:nvPr>
            <p:ph type="body" idx="4294967295"/>
          </p:nvPr>
        </p:nvSpPr>
        <p:spPr>
          <a:xfrm>
            <a:off x="1963271" y="1075764"/>
            <a:ext cx="8812305" cy="5511117"/>
          </a:xfrm>
        </p:spPr>
        <p:txBody>
          <a:bodyPr>
            <a:normAutofit fontScale="85000" lnSpcReduction="20000"/>
          </a:bodyPr>
          <a:lstStyle/>
          <a:p>
            <a:pPr>
              <a:lnSpc>
                <a:spcPct val="150000"/>
              </a:lnSpc>
              <a:buFont typeface="Wingdings" pitchFamily="2" charset="2"/>
              <a:buChar char="Ø"/>
            </a:pPr>
            <a:r>
              <a:rPr lang="zh-TW" altLang="en-US" sz="2800" b="1" dirty="0">
                <a:latin typeface="+mn-ea"/>
              </a:rPr>
              <a:t>定價 </a:t>
            </a:r>
            <a:r>
              <a:rPr lang="en-US" altLang="zh-TW" sz="2800" b="1" dirty="0">
                <a:latin typeface="+mn-ea"/>
              </a:rPr>
              <a:t>/</a:t>
            </a:r>
            <a:r>
              <a:rPr lang="zh-TW" altLang="en-US" sz="2800" b="1" dirty="0">
                <a:latin typeface="+mn-ea"/>
              </a:rPr>
              <a:t>競價交易之出借人因出借有價證券而未取得之股息、紅利或其他利益等，借券人應經由證券商透過證交所借券系統償還出借人</a:t>
            </a:r>
          </a:p>
          <a:p>
            <a:pPr>
              <a:lnSpc>
                <a:spcPct val="150000"/>
              </a:lnSpc>
              <a:buFont typeface="Wingdings" pitchFamily="2" charset="2"/>
              <a:buChar char="Ø"/>
            </a:pPr>
            <a:r>
              <a:rPr lang="zh-TW" altLang="en-US" sz="2800" b="1" dirty="0">
                <a:latin typeface="+mn-ea"/>
              </a:rPr>
              <a:t>議借交易出借人因出借有價證券而未取得之相關權益，由借貸雙方自行議定處理。借券人若基於償還有價證券權益之需要，得委由證券商透過證交所借券系統通知集中保管事業撥付</a:t>
            </a:r>
          </a:p>
          <a:p>
            <a:pPr>
              <a:lnSpc>
                <a:spcPct val="150000"/>
              </a:lnSpc>
              <a:buFont typeface="Wingdings" pitchFamily="2" charset="2"/>
              <a:buChar char="Ø"/>
            </a:pPr>
            <a:r>
              <a:rPr lang="zh-TW" altLang="en-US" sz="2800" b="1" dirty="0">
                <a:solidFill>
                  <a:srgbClr val="0066A0"/>
                </a:solidFill>
                <a:latin typeface="+mn-ea"/>
              </a:rPr>
              <a:t>定價 </a:t>
            </a:r>
            <a:r>
              <a:rPr lang="en-US" altLang="zh-TW" sz="2800" b="1" dirty="0">
                <a:solidFill>
                  <a:srgbClr val="0066A0"/>
                </a:solidFill>
                <a:latin typeface="+mn-ea"/>
              </a:rPr>
              <a:t>/</a:t>
            </a:r>
            <a:r>
              <a:rPr lang="zh-TW" altLang="en-US" sz="2800" b="1" dirty="0">
                <a:solidFill>
                  <a:srgbClr val="0066A0"/>
                </a:solidFill>
                <a:latin typeface="+mn-ea"/>
              </a:rPr>
              <a:t>競價交易出借人行使表決權之處理：</a:t>
            </a:r>
          </a:p>
          <a:p>
            <a:pPr marL="268288" indent="-268288">
              <a:lnSpc>
                <a:spcPct val="150000"/>
              </a:lnSpc>
              <a:buNone/>
              <a:tabLst>
                <a:tab pos="268288" algn="l"/>
              </a:tabLst>
            </a:pPr>
            <a:r>
              <a:rPr lang="zh-TW" altLang="en-US" sz="2800" b="1" dirty="0">
                <a:latin typeface="+mn-ea"/>
              </a:rPr>
              <a:t>   定價 </a:t>
            </a:r>
            <a:r>
              <a:rPr lang="en-US" altLang="zh-TW" sz="2800" b="1" dirty="0">
                <a:latin typeface="+mn-ea"/>
              </a:rPr>
              <a:t>/</a:t>
            </a:r>
            <a:r>
              <a:rPr lang="zh-TW" altLang="en-US" sz="2800" b="1" dirty="0">
                <a:latin typeface="+mn-ea"/>
              </a:rPr>
              <a:t>競價交易之出借人如欲行使表決權時，必須在股東會</a:t>
            </a:r>
            <a:r>
              <a:rPr lang="zh-TW" altLang="en-US" sz="2800" b="1" dirty="0">
                <a:solidFill>
                  <a:srgbClr val="0066A0"/>
                </a:solidFill>
                <a:latin typeface="+mn-ea"/>
              </a:rPr>
              <a:t>最後過戶日前</a:t>
            </a:r>
            <a:r>
              <a:rPr lang="zh-TW" altLang="en-US" sz="2800" b="1" dirty="0">
                <a:latin typeface="+mn-ea"/>
              </a:rPr>
              <a:t>，依原出借條件之提前還券通知期限，提出還券要求，由證交所經證券商轉知借券人</a:t>
            </a:r>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12468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證交所借券系統權益補償</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33600" y="1174815"/>
            <a:ext cx="8095129" cy="5594628"/>
          </a:xfrm>
        </p:spPr>
        <p:txBody>
          <a:bodyPr>
            <a:normAutofit/>
          </a:bodyPr>
          <a:lstStyle/>
          <a:p>
            <a:pPr>
              <a:buFont typeface="Wingdings" pitchFamily="2" charset="2"/>
              <a:buChar char="Ø"/>
            </a:pPr>
            <a:r>
              <a:rPr lang="zh-TW" altLang="en-US" sz="2800" b="1" dirty="0">
                <a:latin typeface="+mn-ea"/>
              </a:rPr>
              <a:t>定價 </a:t>
            </a:r>
            <a:r>
              <a:rPr lang="en-US" altLang="zh-TW" sz="2800" b="1" dirty="0">
                <a:latin typeface="+mn-ea"/>
              </a:rPr>
              <a:t>/</a:t>
            </a:r>
            <a:r>
              <a:rPr lang="zh-TW" altLang="en-US" sz="2800" b="1" dirty="0">
                <a:latin typeface="+mn-ea"/>
              </a:rPr>
              <a:t>競價交易權益補償作業程序</a:t>
            </a:r>
          </a:p>
          <a:p>
            <a:pPr lvl="1">
              <a:buClr>
                <a:srgbClr val="1594C6"/>
              </a:buClr>
              <a:buFont typeface="Wingdings" panose="05000000000000000000" pitchFamily="2" charset="2"/>
              <a:buChar char="u"/>
            </a:pPr>
            <a:r>
              <a:rPr lang="zh-TW" altLang="en-US" sz="2800" b="1" dirty="0">
                <a:solidFill>
                  <a:srgbClr val="0066A0"/>
                </a:solidFill>
                <a:latin typeface="+mn-ea"/>
              </a:rPr>
              <a:t>現金權益：</a:t>
            </a:r>
            <a:endParaRPr lang="en-US" altLang="zh-TW" sz="2800" b="1" dirty="0">
              <a:solidFill>
                <a:srgbClr val="0066A0"/>
              </a:solidFill>
              <a:latin typeface="+mn-ea"/>
            </a:endParaRP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現金股息</a:t>
            </a:r>
            <a:r>
              <a:rPr lang="en-US" altLang="zh-TW" sz="2400" b="1" dirty="0">
                <a:latin typeface="+mn-ea"/>
              </a:rPr>
              <a:t>--</a:t>
            </a:r>
            <a:r>
              <a:rPr lang="zh-TW" altLang="en-US" sz="2400" b="1" dirty="0">
                <a:latin typeface="+mn-ea"/>
              </a:rPr>
              <a:t>歸還現金</a:t>
            </a:r>
          </a:p>
          <a:p>
            <a:pPr marL="1219200" lvl="2" indent="-342900">
              <a:lnSpc>
                <a:spcPct val="110000"/>
              </a:lnSpc>
              <a:spcBef>
                <a:spcPct val="10000"/>
              </a:spcBef>
              <a:buClr>
                <a:srgbClr val="0066A0"/>
              </a:buClr>
              <a:buSzPct val="80000"/>
              <a:buFont typeface="Wingdings" panose="05000000000000000000" pitchFamily="2" charset="2"/>
              <a:buChar char="p"/>
              <a:defRPr/>
            </a:pPr>
            <a:r>
              <a:rPr lang="zh-TW" altLang="en-US" sz="2400" b="1" dirty="0">
                <a:latin typeface="+mn-ea"/>
              </a:rPr>
              <a:t>證交所於發放日之五個營業日前經由證券商通知借券人</a:t>
            </a:r>
          </a:p>
          <a:p>
            <a:pPr marL="1219200" lvl="2" indent="-342900">
              <a:lnSpc>
                <a:spcPct val="110000"/>
              </a:lnSpc>
              <a:spcBef>
                <a:spcPct val="10000"/>
              </a:spcBef>
              <a:buClr>
                <a:srgbClr val="0066A0"/>
              </a:buClr>
              <a:buSzPct val="80000"/>
              <a:buFont typeface="Wingdings" panose="05000000000000000000" pitchFamily="2" charset="2"/>
              <a:buChar char="p"/>
              <a:defRPr/>
            </a:pPr>
            <a:r>
              <a:rPr lang="zh-TW" altLang="en-US" sz="2400" b="1" dirty="0">
                <a:latin typeface="+mn-ea"/>
              </a:rPr>
              <a:t>借券人於發放當日經由證券商將現金存入證交所指定銀行帳戶，並輸入證交所借券系統供確認後，由證交所於當日或次一營業日經由證券商轉付出借人</a:t>
            </a: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503599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現金股息權益補償時序表</a:t>
            </a:r>
          </a:p>
        </p:txBody>
      </p:sp>
      <p:grpSp>
        <p:nvGrpSpPr>
          <p:cNvPr id="3" name="群組 2"/>
          <p:cNvGrpSpPr/>
          <p:nvPr/>
        </p:nvGrpSpPr>
        <p:grpSpPr>
          <a:xfrm>
            <a:off x="2438400" y="1928813"/>
            <a:ext cx="7772400" cy="3796605"/>
            <a:chOff x="2438400" y="1928813"/>
            <a:chExt cx="7772400" cy="3796605"/>
          </a:xfrm>
        </p:grpSpPr>
        <p:grpSp>
          <p:nvGrpSpPr>
            <p:cNvPr id="7" name="群組 6"/>
            <p:cNvGrpSpPr/>
            <p:nvPr/>
          </p:nvGrpSpPr>
          <p:grpSpPr>
            <a:xfrm>
              <a:off x="2438400" y="1928813"/>
              <a:ext cx="7467600" cy="3796605"/>
              <a:chOff x="2438400" y="1928813"/>
              <a:chExt cx="7467600" cy="3796605"/>
            </a:xfrm>
          </p:grpSpPr>
          <p:grpSp>
            <p:nvGrpSpPr>
              <p:cNvPr id="8" name="Group 4"/>
              <p:cNvGrpSpPr>
                <a:grpSpLocks/>
              </p:cNvGrpSpPr>
              <p:nvPr/>
            </p:nvGrpSpPr>
            <p:grpSpPr bwMode="auto">
              <a:xfrm>
                <a:off x="2438400" y="3429000"/>
                <a:ext cx="7467600" cy="685800"/>
                <a:chOff x="528" y="2256"/>
                <a:chExt cx="4704" cy="432"/>
              </a:xfrm>
            </p:grpSpPr>
            <p:grpSp>
              <p:nvGrpSpPr>
                <p:cNvPr id="17" name="Group 5"/>
                <p:cNvGrpSpPr>
                  <a:grpSpLocks/>
                </p:cNvGrpSpPr>
                <p:nvPr/>
              </p:nvGrpSpPr>
              <p:grpSpPr bwMode="auto">
                <a:xfrm>
                  <a:off x="528" y="2496"/>
                  <a:ext cx="4704" cy="192"/>
                  <a:chOff x="528" y="2496"/>
                  <a:chExt cx="4704" cy="192"/>
                </a:xfrm>
              </p:grpSpPr>
              <p:grpSp>
                <p:nvGrpSpPr>
                  <p:cNvPr id="19" name="Group 6"/>
                  <p:cNvGrpSpPr>
                    <a:grpSpLocks/>
                  </p:cNvGrpSpPr>
                  <p:nvPr/>
                </p:nvGrpSpPr>
                <p:grpSpPr bwMode="auto">
                  <a:xfrm>
                    <a:off x="528" y="2496"/>
                    <a:ext cx="4704" cy="192"/>
                    <a:chOff x="528" y="1968"/>
                    <a:chExt cx="4704" cy="192"/>
                  </a:xfrm>
                </p:grpSpPr>
                <p:sp>
                  <p:nvSpPr>
                    <p:cNvPr id="24" name="Line 7"/>
                    <p:cNvSpPr>
                      <a:spLocks noChangeShapeType="1"/>
                    </p:cNvSpPr>
                    <p:nvPr/>
                  </p:nvSpPr>
                  <p:spPr bwMode="auto">
                    <a:xfrm>
                      <a:off x="528" y="2064"/>
                      <a:ext cx="4704" cy="0"/>
                    </a:xfrm>
                    <a:prstGeom prst="line">
                      <a:avLst/>
                    </a:prstGeom>
                    <a:noFill/>
                    <a:ln w="9525">
                      <a:solidFill>
                        <a:schemeClr val="tx1"/>
                      </a:solidFill>
                      <a:round/>
                      <a:headEnd/>
                      <a:tailEnd/>
                    </a:ln>
                  </p:spPr>
                  <p:txBody>
                    <a:bodyPr wrap="none"/>
                    <a:lstStyle/>
                    <a:p>
                      <a:endParaRPr lang="zh-TW" altLang="en-US"/>
                    </a:p>
                  </p:txBody>
                </p:sp>
                <p:sp>
                  <p:nvSpPr>
                    <p:cNvPr id="25" name="Line 8"/>
                    <p:cNvSpPr>
                      <a:spLocks noChangeShapeType="1"/>
                    </p:cNvSpPr>
                    <p:nvPr/>
                  </p:nvSpPr>
                  <p:spPr bwMode="auto">
                    <a:xfrm>
                      <a:off x="1200" y="1968"/>
                      <a:ext cx="0" cy="192"/>
                    </a:xfrm>
                    <a:prstGeom prst="line">
                      <a:avLst/>
                    </a:prstGeom>
                    <a:noFill/>
                    <a:ln w="9525">
                      <a:solidFill>
                        <a:schemeClr val="tx1"/>
                      </a:solidFill>
                      <a:round/>
                      <a:headEnd/>
                      <a:tailEnd/>
                    </a:ln>
                  </p:spPr>
                  <p:txBody>
                    <a:bodyPr wrap="none"/>
                    <a:lstStyle/>
                    <a:p>
                      <a:endParaRPr lang="zh-TW" altLang="en-US"/>
                    </a:p>
                  </p:txBody>
                </p:sp>
                <p:sp>
                  <p:nvSpPr>
                    <p:cNvPr id="26" name="Line 9"/>
                    <p:cNvSpPr>
                      <a:spLocks noChangeShapeType="1"/>
                    </p:cNvSpPr>
                    <p:nvPr/>
                  </p:nvSpPr>
                  <p:spPr bwMode="auto">
                    <a:xfrm>
                      <a:off x="1440" y="1968"/>
                      <a:ext cx="0" cy="192"/>
                    </a:xfrm>
                    <a:prstGeom prst="line">
                      <a:avLst/>
                    </a:prstGeom>
                    <a:noFill/>
                    <a:ln w="9525">
                      <a:solidFill>
                        <a:schemeClr val="tx1"/>
                      </a:solidFill>
                      <a:round/>
                      <a:headEnd/>
                      <a:tailEnd/>
                    </a:ln>
                  </p:spPr>
                  <p:txBody>
                    <a:bodyPr wrap="none"/>
                    <a:lstStyle/>
                    <a:p>
                      <a:endParaRPr lang="zh-TW" altLang="en-US"/>
                    </a:p>
                  </p:txBody>
                </p:sp>
                <p:sp>
                  <p:nvSpPr>
                    <p:cNvPr id="27" name="Line 10"/>
                    <p:cNvSpPr>
                      <a:spLocks noChangeShapeType="1"/>
                    </p:cNvSpPr>
                    <p:nvPr/>
                  </p:nvSpPr>
                  <p:spPr bwMode="auto">
                    <a:xfrm>
                      <a:off x="1680" y="1968"/>
                      <a:ext cx="0" cy="192"/>
                    </a:xfrm>
                    <a:prstGeom prst="line">
                      <a:avLst/>
                    </a:prstGeom>
                    <a:noFill/>
                    <a:ln w="9525">
                      <a:solidFill>
                        <a:schemeClr val="tx1"/>
                      </a:solidFill>
                      <a:round/>
                      <a:headEnd/>
                      <a:tailEnd/>
                    </a:ln>
                  </p:spPr>
                  <p:txBody>
                    <a:bodyPr wrap="none"/>
                    <a:lstStyle/>
                    <a:p>
                      <a:endParaRPr lang="zh-TW" altLang="en-US"/>
                    </a:p>
                  </p:txBody>
                </p:sp>
                <p:sp>
                  <p:nvSpPr>
                    <p:cNvPr id="28" name="Line 11"/>
                    <p:cNvSpPr>
                      <a:spLocks noChangeShapeType="1"/>
                    </p:cNvSpPr>
                    <p:nvPr/>
                  </p:nvSpPr>
                  <p:spPr bwMode="auto">
                    <a:xfrm>
                      <a:off x="1920" y="1968"/>
                      <a:ext cx="0" cy="192"/>
                    </a:xfrm>
                    <a:prstGeom prst="line">
                      <a:avLst/>
                    </a:prstGeom>
                    <a:noFill/>
                    <a:ln w="9525">
                      <a:solidFill>
                        <a:schemeClr val="tx1"/>
                      </a:solidFill>
                      <a:round/>
                      <a:headEnd/>
                      <a:tailEnd/>
                    </a:ln>
                  </p:spPr>
                  <p:txBody>
                    <a:bodyPr wrap="none"/>
                    <a:lstStyle/>
                    <a:p>
                      <a:endParaRPr lang="zh-TW" altLang="en-US"/>
                    </a:p>
                  </p:txBody>
                </p:sp>
                <p:sp>
                  <p:nvSpPr>
                    <p:cNvPr id="29" name="Line 12"/>
                    <p:cNvSpPr>
                      <a:spLocks noChangeShapeType="1"/>
                    </p:cNvSpPr>
                    <p:nvPr/>
                  </p:nvSpPr>
                  <p:spPr bwMode="auto">
                    <a:xfrm>
                      <a:off x="2160" y="1968"/>
                      <a:ext cx="0" cy="192"/>
                    </a:xfrm>
                    <a:prstGeom prst="line">
                      <a:avLst/>
                    </a:prstGeom>
                    <a:noFill/>
                    <a:ln w="9525">
                      <a:solidFill>
                        <a:schemeClr val="tx1"/>
                      </a:solidFill>
                      <a:round/>
                      <a:headEnd/>
                      <a:tailEnd/>
                    </a:ln>
                  </p:spPr>
                  <p:txBody>
                    <a:bodyPr wrap="none"/>
                    <a:lstStyle/>
                    <a:p>
                      <a:endParaRPr lang="zh-TW" altLang="en-US"/>
                    </a:p>
                  </p:txBody>
                </p:sp>
                <p:sp>
                  <p:nvSpPr>
                    <p:cNvPr id="30" name="Line 13"/>
                    <p:cNvSpPr>
                      <a:spLocks noChangeShapeType="1"/>
                    </p:cNvSpPr>
                    <p:nvPr/>
                  </p:nvSpPr>
                  <p:spPr bwMode="auto">
                    <a:xfrm>
                      <a:off x="2400" y="1968"/>
                      <a:ext cx="0" cy="192"/>
                    </a:xfrm>
                    <a:prstGeom prst="line">
                      <a:avLst/>
                    </a:prstGeom>
                    <a:noFill/>
                    <a:ln w="9525">
                      <a:solidFill>
                        <a:schemeClr val="tx1"/>
                      </a:solidFill>
                      <a:round/>
                      <a:headEnd/>
                      <a:tailEnd/>
                    </a:ln>
                  </p:spPr>
                  <p:txBody>
                    <a:bodyPr wrap="none"/>
                    <a:lstStyle/>
                    <a:p>
                      <a:endParaRPr lang="zh-TW" altLang="en-US"/>
                    </a:p>
                  </p:txBody>
                </p:sp>
                <p:sp>
                  <p:nvSpPr>
                    <p:cNvPr id="31" name="Line 14"/>
                    <p:cNvSpPr>
                      <a:spLocks noChangeShapeType="1"/>
                    </p:cNvSpPr>
                    <p:nvPr/>
                  </p:nvSpPr>
                  <p:spPr bwMode="auto">
                    <a:xfrm>
                      <a:off x="2640" y="1968"/>
                      <a:ext cx="0" cy="192"/>
                    </a:xfrm>
                    <a:prstGeom prst="line">
                      <a:avLst/>
                    </a:prstGeom>
                    <a:noFill/>
                    <a:ln w="9525">
                      <a:solidFill>
                        <a:schemeClr val="tx1"/>
                      </a:solidFill>
                      <a:round/>
                      <a:headEnd/>
                      <a:tailEnd/>
                    </a:ln>
                  </p:spPr>
                  <p:txBody>
                    <a:bodyPr wrap="none"/>
                    <a:lstStyle/>
                    <a:p>
                      <a:endParaRPr lang="zh-TW" altLang="en-US"/>
                    </a:p>
                  </p:txBody>
                </p:sp>
                <p:sp>
                  <p:nvSpPr>
                    <p:cNvPr id="32" name="Line 15"/>
                    <p:cNvSpPr>
                      <a:spLocks noChangeShapeType="1"/>
                    </p:cNvSpPr>
                    <p:nvPr/>
                  </p:nvSpPr>
                  <p:spPr bwMode="auto">
                    <a:xfrm>
                      <a:off x="2880" y="1968"/>
                      <a:ext cx="0" cy="192"/>
                    </a:xfrm>
                    <a:prstGeom prst="line">
                      <a:avLst/>
                    </a:prstGeom>
                    <a:noFill/>
                    <a:ln w="9525">
                      <a:solidFill>
                        <a:schemeClr val="tx1"/>
                      </a:solidFill>
                      <a:round/>
                      <a:headEnd/>
                      <a:tailEnd/>
                    </a:ln>
                  </p:spPr>
                  <p:txBody>
                    <a:bodyPr wrap="none"/>
                    <a:lstStyle/>
                    <a:p>
                      <a:endParaRPr lang="zh-TW" altLang="en-US"/>
                    </a:p>
                  </p:txBody>
                </p:sp>
                <p:sp>
                  <p:nvSpPr>
                    <p:cNvPr id="33" name="Line 16"/>
                    <p:cNvSpPr>
                      <a:spLocks noChangeShapeType="1"/>
                    </p:cNvSpPr>
                    <p:nvPr/>
                  </p:nvSpPr>
                  <p:spPr bwMode="auto">
                    <a:xfrm>
                      <a:off x="3120" y="1968"/>
                      <a:ext cx="0" cy="192"/>
                    </a:xfrm>
                    <a:prstGeom prst="line">
                      <a:avLst/>
                    </a:prstGeom>
                    <a:noFill/>
                    <a:ln w="9525">
                      <a:solidFill>
                        <a:schemeClr val="tx1"/>
                      </a:solidFill>
                      <a:round/>
                      <a:headEnd/>
                      <a:tailEnd/>
                    </a:ln>
                  </p:spPr>
                  <p:txBody>
                    <a:bodyPr wrap="none"/>
                    <a:lstStyle/>
                    <a:p>
                      <a:endParaRPr lang="zh-TW" altLang="en-US"/>
                    </a:p>
                  </p:txBody>
                </p:sp>
                <p:sp>
                  <p:nvSpPr>
                    <p:cNvPr id="34" name="Line 17"/>
                    <p:cNvSpPr>
                      <a:spLocks noChangeShapeType="1"/>
                    </p:cNvSpPr>
                    <p:nvPr/>
                  </p:nvSpPr>
                  <p:spPr bwMode="auto">
                    <a:xfrm>
                      <a:off x="3360" y="1968"/>
                      <a:ext cx="0" cy="192"/>
                    </a:xfrm>
                    <a:prstGeom prst="line">
                      <a:avLst/>
                    </a:prstGeom>
                    <a:noFill/>
                    <a:ln w="9525">
                      <a:solidFill>
                        <a:schemeClr val="tx1"/>
                      </a:solidFill>
                      <a:round/>
                      <a:headEnd/>
                      <a:tailEnd/>
                    </a:ln>
                  </p:spPr>
                  <p:txBody>
                    <a:bodyPr wrap="none"/>
                    <a:lstStyle/>
                    <a:p>
                      <a:endParaRPr lang="zh-TW" altLang="en-US"/>
                    </a:p>
                  </p:txBody>
                </p:sp>
                <p:sp>
                  <p:nvSpPr>
                    <p:cNvPr id="35" name="Line 18"/>
                    <p:cNvSpPr>
                      <a:spLocks noChangeShapeType="1"/>
                    </p:cNvSpPr>
                    <p:nvPr/>
                  </p:nvSpPr>
                  <p:spPr bwMode="auto">
                    <a:xfrm>
                      <a:off x="3600" y="1968"/>
                      <a:ext cx="0" cy="192"/>
                    </a:xfrm>
                    <a:prstGeom prst="line">
                      <a:avLst/>
                    </a:prstGeom>
                    <a:noFill/>
                    <a:ln w="9525">
                      <a:solidFill>
                        <a:schemeClr val="tx1"/>
                      </a:solidFill>
                      <a:round/>
                      <a:headEnd/>
                      <a:tailEnd/>
                    </a:ln>
                  </p:spPr>
                  <p:txBody>
                    <a:bodyPr wrap="none"/>
                    <a:lstStyle/>
                    <a:p>
                      <a:endParaRPr lang="zh-TW" altLang="en-US"/>
                    </a:p>
                  </p:txBody>
                </p:sp>
                <p:sp>
                  <p:nvSpPr>
                    <p:cNvPr id="36" name="Line 19"/>
                    <p:cNvSpPr>
                      <a:spLocks noChangeShapeType="1"/>
                    </p:cNvSpPr>
                    <p:nvPr/>
                  </p:nvSpPr>
                  <p:spPr bwMode="auto">
                    <a:xfrm>
                      <a:off x="3840" y="1968"/>
                      <a:ext cx="0" cy="192"/>
                    </a:xfrm>
                    <a:prstGeom prst="line">
                      <a:avLst/>
                    </a:prstGeom>
                    <a:noFill/>
                    <a:ln w="9525">
                      <a:solidFill>
                        <a:schemeClr val="tx1"/>
                      </a:solidFill>
                      <a:round/>
                      <a:headEnd/>
                      <a:tailEnd/>
                    </a:ln>
                  </p:spPr>
                  <p:txBody>
                    <a:bodyPr wrap="none"/>
                    <a:lstStyle/>
                    <a:p>
                      <a:endParaRPr lang="zh-TW" altLang="en-US"/>
                    </a:p>
                  </p:txBody>
                </p:sp>
              </p:grpSp>
              <p:sp>
                <p:nvSpPr>
                  <p:cNvPr id="20" name="Line 20"/>
                  <p:cNvSpPr>
                    <a:spLocks noChangeShapeType="1"/>
                  </p:cNvSpPr>
                  <p:nvPr/>
                </p:nvSpPr>
                <p:spPr bwMode="auto">
                  <a:xfrm>
                    <a:off x="4080" y="2496"/>
                    <a:ext cx="0" cy="192"/>
                  </a:xfrm>
                  <a:prstGeom prst="line">
                    <a:avLst/>
                  </a:prstGeom>
                  <a:noFill/>
                  <a:ln w="9525">
                    <a:solidFill>
                      <a:schemeClr val="tx1"/>
                    </a:solidFill>
                    <a:round/>
                    <a:headEnd/>
                    <a:tailEnd/>
                  </a:ln>
                </p:spPr>
                <p:txBody>
                  <a:bodyPr wrap="none"/>
                  <a:lstStyle/>
                  <a:p>
                    <a:endParaRPr lang="zh-TW" altLang="en-US"/>
                  </a:p>
                </p:txBody>
              </p:sp>
              <p:sp>
                <p:nvSpPr>
                  <p:cNvPr id="21" name="Line 21"/>
                  <p:cNvSpPr>
                    <a:spLocks noChangeShapeType="1"/>
                  </p:cNvSpPr>
                  <p:nvPr/>
                </p:nvSpPr>
                <p:spPr bwMode="auto">
                  <a:xfrm>
                    <a:off x="4320" y="2496"/>
                    <a:ext cx="0" cy="192"/>
                  </a:xfrm>
                  <a:prstGeom prst="line">
                    <a:avLst/>
                  </a:prstGeom>
                  <a:noFill/>
                  <a:ln w="9525">
                    <a:solidFill>
                      <a:schemeClr val="tx1"/>
                    </a:solidFill>
                    <a:round/>
                    <a:headEnd/>
                    <a:tailEnd/>
                  </a:ln>
                </p:spPr>
                <p:txBody>
                  <a:bodyPr wrap="none"/>
                  <a:lstStyle/>
                  <a:p>
                    <a:endParaRPr lang="zh-TW" altLang="en-US"/>
                  </a:p>
                </p:txBody>
              </p:sp>
              <p:sp>
                <p:nvSpPr>
                  <p:cNvPr id="22" name="Line 22"/>
                  <p:cNvSpPr>
                    <a:spLocks noChangeShapeType="1"/>
                  </p:cNvSpPr>
                  <p:nvPr/>
                </p:nvSpPr>
                <p:spPr bwMode="auto">
                  <a:xfrm>
                    <a:off x="4560" y="2496"/>
                    <a:ext cx="0" cy="192"/>
                  </a:xfrm>
                  <a:prstGeom prst="line">
                    <a:avLst/>
                  </a:prstGeom>
                  <a:noFill/>
                  <a:ln w="9525">
                    <a:solidFill>
                      <a:schemeClr val="tx1"/>
                    </a:solidFill>
                    <a:round/>
                    <a:headEnd/>
                    <a:tailEnd/>
                  </a:ln>
                </p:spPr>
                <p:txBody>
                  <a:bodyPr wrap="none"/>
                  <a:lstStyle/>
                  <a:p>
                    <a:endParaRPr lang="zh-TW" altLang="en-US"/>
                  </a:p>
                </p:txBody>
              </p:sp>
              <p:sp>
                <p:nvSpPr>
                  <p:cNvPr id="23" name="Line 23"/>
                  <p:cNvSpPr>
                    <a:spLocks noChangeShapeType="1"/>
                  </p:cNvSpPr>
                  <p:nvPr/>
                </p:nvSpPr>
                <p:spPr bwMode="auto">
                  <a:xfrm>
                    <a:off x="4800" y="2496"/>
                    <a:ext cx="0" cy="192"/>
                  </a:xfrm>
                  <a:prstGeom prst="line">
                    <a:avLst/>
                  </a:prstGeom>
                  <a:noFill/>
                  <a:ln w="9525">
                    <a:solidFill>
                      <a:schemeClr val="tx1"/>
                    </a:solidFill>
                    <a:round/>
                    <a:headEnd/>
                    <a:tailEnd/>
                  </a:ln>
                </p:spPr>
                <p:txBody>
                  <a:bodyPr wrap="none"/>
                  <a:lstStyle/>
                  <a:p>
                    <a:endParaRPr lang="zh-TW" altLang="en-US"/>
                  </a:p>
                </p:txBody>
              </p:sp>
            </p:grpSp>
            <p:sp>
              <p:nvSpPr>
                <p:cNvPr id="18" name="Text Box 24"/>
                <p:cNvSpPr txBox="1">
                  <a:spLocks noChangeArrowheads="1"/>
                </p:cNvSpPr>
                <p:nvPr/>
              </p:nvSpPr>
              <p:spPr bwMode="auto">
                <a:xfrm>
                  <a:off x="576" y="2256"/>
                  <a:ext cx="4656" cy="288"/>
                </a:xfrm>
                <a:prstGeom prst="rect">
                  <a:avLst/>
                </a:prstGeom>
                <a:noFill/>
                <a:ln w="9525">
                  <a:noFill/>
                  <a:miter lim="800000"/>
                  <a:headEnd/>
                  <a:tailEnd/>
                </a:ln>
              </p:spPr>
              <p:txBody>
                <a:bodyPr>
                  <a:spAutoFit/>
                </a:bodyPr>
                <a:lstStyle/>
                <a:p>
                  <a:pPr>
                    <a:spcBef>
                      <a:spcPct val="50000"/>
                    </a:spcBef>
                  </a:pPr>
                  <a:r>
                    <a:rPr lang="en-US" altLang="zh-TW" sz="2400">
                      <a:latin typeface="Times New Roman" pitchFamily="18" charset="0"/>
                      <a:ea typeface="新細明體" pitchFamily="18" charset="-120"/>
                      <a:cs typeface="Arial" pitchFamily="34" charset="0"/>
                    </a:rPr>
                    <a:t>                     6   5   4   3   2   1   0   1</a:t>
                  </a:r>
                </a:p>
              </p:txBody>
            </p:sp>
          </p:grpSp>
          <p:sp>
            <p:nvSpPr>
              <p:cNvPr id="9" name="Text Box 25"/>
              <p:cNvSpPr txBox="1">
                <a:spLocks noChangeArrowheads="1"/>
              </p:cNvSpPr>
              <p:nvPr/>
            </p:nvSpPr>
            <p:spPr bwMode="auto">
              <a:xfrm>
                <a:off x="4076700" y="4648200"/>
                <a:ext cx="1143000" cy="1077218"/>
              </a:xfrm>
              <a:prstGeom prst="rect">
                <a:avLst/>
              </a:prstGeom>
              <a:noFill/>
              <a:ln w="9525" cap="rnd">
                <a:solidFill>
                  <a:schemeClr val="tx1"/>
                </a:solidFill>
                <a:prstDash val="sysDot"/>
                <a:miter lim="800000"/>
                <a:headEnd/>
                <a:tailEnd/>
              </a:ln>
            </p:spPr>
            <p:txBody>
              <a:bodyPr vert="horz" wrap="square">
                <a:spAutoFit/>
              </a:bodyPr>
              <a:lstStyle/>
              <a:p>
                <a:pPr algn="ctr"/>
                <a:r>
                  <a:rPr lang="zh-TW" altLang="en-US" sz="1600" b="1" dirty="0">
                    <a:latin typeface="+mn-ea"/>
                  </a:rPr>
                  <a:t>證交所經由證券商轉知</a:t>
                </a:r>
                <a:endParaRPr lang="en-US" altLang="zh-TW" sz="1600" b="1" dirty="0">
                  <a:latin typeface="+mn-ea"/>
                </a:endParaRPr>
              </a:p>
              <a:p>
                <a:pPr algn="ctr"/>
                <a:r>
                  <a:rPr lang="zh-TW" altLang="en-US" sz="1600" b="1" dirty="0">
                    <a:latin typeface="+mn-ea"/>
                  </a:rPr>
                  <a:t>借券人</a:t>
                </a:r>
                <a:endParaRPr lang="zh-TW" altLang="en-US" sz="1200" b="1" dirty="0">
                  <a:latin typeface="+mn-ea"/>
                </a:endParaRPr>
              </a:p>
            </p:txBody>
          </p:sp>
          <p:sp>
            <p:nvSpPr>
              <p:cNvPr id="10" name="Text Box 26"/>
              <p:cNvSpPr txBox="1">
                <a:spLocks noChangeArrowheads="1"/>
              </p:cNvSpPr>
              <p:nvPr/>
            </p:nvSpPr>
            <p:spPr bwMode="auto">
              <a:xfrm>
                <a:off x="6053492" y="4635910"/>
                <a:ext cx="999108" cy="1077218"/>
              </a:xfrm>
              <a:prstGeom prst="rect">
                <a:avLst/>
              </a:prstGeom>
              <a:noFill/>
              <a:ln w="9525" cap="rnd">
                <a:solidFill>
                  <a:schemeClr val="tx1"/>
                </a:solidFill>
                <a:prstDash val="sysDot"/>
                <a:miter lim="800000"/>
                <a:headEnd/>
                <a:tailEnd/>
              </a:ln>
            </p:spPr>
            <p:txBody>
              <a:bodyPr vert="horz" wrap="square">
                <a:spAutoFit/>
              </a:bodyPr>
              <a:lstStyle/>
              <a:p>
                <a:pPr algn="ctr">
                  <a:spcBef>
                    <a:spcPct val="50000"/>
                  </a:spcBef>
                </a:pPr>
                <a:r>
                  <a:rPr lang="zh-TW" altLang="en-US" sz="1600" b="1" dirty="0">
                    <a:latin typeface="+mn-ea"/>
                  </a:rPr>
                  <a:t>借券人經由證券商透過證交所返還</a:t>
                </a:r>
                <a:endParaRPr lang="zh-TW" altLang="en-US" sz="1200" b="1" dirty="0">
                  <a:latin typeface="+mn-ea"/>
                </a:endParaRPr>
              </a:p>
            </p:txBody>
          </p:sp>
          <p:sp>
            <p:nvSpPr>
              <p:cNvPr id="11" name="Text Box 27"/>
              <p:cNvSpPr txBox="1">
                <a:spLocks noChangeArrowheads="1"/>
              </p:cNvSpPr>
              <p:nvPr/>
            </p:nvSpPr>
            <p:spPr bwMode="auto">
              <a:xfrm>
                <a:off x="7200900" y="4648200"/>
                <a:ext cx="1294707" cy="1077218"/>
              </a:xfrm>
              <a:prstGeom prst="rect">
                <a:avLst/>
              </a:prstGeom>
              <a:noFill/>
              <a:ln w="9525" cap="rnd">
                <a:solidFill>
                  <a:schemeClr val="tx1"/>
                </a:solidFill>
                <a:prstDash val="sysDot"/>
                <a:miter lim="800000"/>
                <a:headEnd/>
                <a:tailEnd/>
              </a:ln>
            </p:spPr>
            <p:txBody>
              <a:bodyPr vert="horz" wrap="square">
                <a:spAutoFit/>
              </a:bodyPr>
              <a:lstStyle/>
              <a:p>
                <a:pPr algn="ctr">
                  <a:spcBef>
                    <a:spcPct val="50000"/>
                  </a:spcBef>
                </a:pPr>
                <a:r>
                  <a:rPr lang="zh-TW" altLang="en-US" sz="1600" b="1" dirty="0">
                    <a:latin typeface="+mn-ea"/>
                  </a:rPr>
                  <a:t>證交所於次日前再經證券商轉付出借人</a:t>
                </a:r>
                <a:endParaRPr lang="zh-TW" altLang="en-US" sz="1200" b="1" dirty="0">
                  <a:latin typeface="+mn-ea"/>
                </a:endParaRPr>
              </a:p>
            </p:txBody>
          </p:sp>
          <p:sp>
            <p:nvSpPr>
              <p:cNvPr id="12" name="Text Box 28"/>
              <p:cNvSpPr txBox="1">
                <a:spLocks noChangeArrowheads="1"/>
              </p:cNvSpPr>
              <p:nvPr/>
            </p:nvSpPr>
            <p:spPr bwMode="auto">
              <a:xfrm>
                <a:off x="6306825" y="1928813"/>
                <a:ext cx="492443" cy="1371600"/>
              </a:xfrm>
              <a:prstGeom prst="rect">
                <a:avLst/>
              </a:prstGeom>
              <a:noFill/>
              <a:ln w="9525">
                <a:noFill/>
                <a:miter lim="800000"/>
                <a:headEnd/>
                <a:tailEnd/>
              </a:ln>
            </p:spPr>
            <p:txBody>
              <a:bodyPr vert="eaVert">
                <a:spAutoFit/>
              </a:bodyPr>
              <a:lstStyle/>
              <a:p>
                <a:pPr>
                  <a:spcBef>
                    <a:spcPct val="50000"/>
                  </a:spcBef>
                </a:pPr>
                <a:r>
                  <a:rPr lang="zh-TW" altLang="en-US" sz="2000" b="1" dirty="0">
                    <a:solidFill>
                      <a:srgbClr val="0066A0"/>
                    </a:solidFill>
                    <a:latin typeface="+mn-ea"/>
                  </a:rPr>
                  <a:t>現金發放日</a:t>
                </a:r>
              </a:p>
            </p:txBody>
          </p:sp>
          <p:sp>
            <p:nvSpPr>
              <p:cNvPr id="13" name="Line 29"/>
              <p:cNvSpPr>
                <a:spLocks noChangeShapeType="1"/>
              </p:cNvSpPr>
              <p:nvPr/>
            </p:nvSpPr>
            <p:spPr bwMode="auto">
              <a:xfrm>
                <a:off x="4648200" y="4191000"/>
                <a:ext cx="0" cy="457200"/>
              </a:xfrm>
              <a:prstGeom prst="line">
                <a:avLst/>
              </a:prstGeom>
              <a:noFill/>
              <a:ln w="38100">
                <a:solidFill>
                  <a:srgbClr val="FFC000"/>
                </a:solidFill>
                <a:miter lim="800000"/>
                <a:headEnd/>
                <a:tailEnd type="triangle" w="med" len="med"/>
              </a:ln>
            </p:spPr>
            <p:txBody>
              <a:bodyPr wrap="none"/>
              <a:lstStyle/>
              <a:p>
                <a:endParaRPr lang="zh-TW" altLang="en-US"/>
              </a:p>
            </p:txBody>
          </p:sp>
          <p:sp>
            <p:nvSpPr>
              <p:cNvPr id="15" name="Line 32"/>
              <p:cNvSpPr>
                <a:spLocks noChangeShapeType="1"/>
              </p:cNvSpPr>
              <p:nvPr/>
            </p:nvSpPr>
            <p:spPr bwMode="auto">
              <a:xfrm>
                <a:off x="6553200" y="4038600"/>
                <a:ext cx="1066800" cy="457200"/>
              </a:xfrm>
              <a:prstGeom prst="line">
                <a:avLst/>
              </a:prstGeom>
              <a:noFill/>
              <a:ln w="38100">
                <a:solidFill>
                  <a:srgbClr val="FFC000"/>
                </a:solidFill>
                <a:miter lim="800000"/>
                <a:headEnd/>
                <a:tailEnd type="triangle" w="med" len="med"/>
              </a:ln>
            </p:spPr>
            <p:txBody>
              <a:bodyPr wrap="none"/>
              <a:lstStyle/>
              <a:p>
                <a:endParaRPr lang="zh-TW" altLang="en-US"/>
              </a:p>
            </p:txBody>
          </p:sp>
          <p:sp>
            <p:nvSpPr>
              <p:cNvPr id="16" name="Line 33"/>
              <p:cNvSpPr>
                <a:spLocks noChangeShapeType="1"/>
              </p:cNvSpPr>
              <p:nvPr/>
            </p:nvSpPr>
            <p:spPr bwMode="auto">
              <a:xfrm>
                <a:off x="6934199" y="4014787"/>
                <a:ext cx="533401" cy="404813"/>
              </a:xfrm>
              <a:prstGeom prst="line">
                <a:avLst/>
              </a:prstGeom>
              <a:noFill/>
              <a:ln w="38100">
                <a:solidFill>
                  <a:srgbClr val="FFC000"/>
                </a:solidFill>
                <a:miter lim="800000"/>
                <a:headEnd/>
                <a:tailEnd/>
              </a:ln>
            </p:spPr>
            <p:txBody>
              <a:bodyPr wrap="none"/>
              <a:lstStyle/>
              <a:p>
                <a:endParaRPr lang="zh-TW" altLang="en-US"/>
              </a:p>
            </p:txBody>
          </p:sp>
        </p:grpSp>
        <p:sp>
          <p:nvSpPr>
            <p:cNvPr id="37" name="Text Box 34"/>
            <p:cNvSpPr txBox="1">
              <a:spLocks noChangeArrowheads="1"/>
            </p:cNvSpPr>
            <p:nvPr/>
          </p:nvSpPr>
          <p:spPr bwMode="auto">
            <a:xfrm>
              <a:off x="9448800" y="3505201"/>
              <a:ext cx="762000" cy="320675"/>
            </a:xfrm>
            <a:prstGeom prst="rect">
              <a:avLst/>
            </a:prstGeom>
            <a:noFill/>
            <a:ln w="9525">
              <a:noFill/>
              <a:miter lim="800000"/>
              <a:headEnd/>
              <a:tailEnd/>
            </a:ln>
          </p:spPr>
          <p:txBody>
            <a:bodyPr>
              <a:spAutoFit/>
            </a:bodyPr>
            <a:lstStyle/>
            <a:p>
              <a:pPr>
                <a:spcBef>
                  <a:spcPct val="50000"/>
                </a:spcBef>
              </a:pPr>
              <a:r>
                <a:rPr lang="zh-TW" altLang="en-US" sz="1500" b="1" dirty="0">
                  <a:latin typeface="+mn-ea"/>
                </a:rPr>
                <a:t>營業日</a:t>
              </a:r>
            </a:p>
          </p:txBody>
        </p:sp>
      </p:grpSp>
      <p:sp>
        <p:nvSpPr>
          <p:cNvPr id="38" name="Line 29"/>
          <p:cNvSpPr>
            <a:spLocks noChangeShapeType="1"/>
          </p:cNvSpPr>
          <p:nvPr/>
        </p:nvSpPr>
        <p:spPr bwMode="auto">
          <a:xfrm>
            <a:off x="6553200" y="4178710"/>
            <a:ext cx="0" cy="457200"/>
          </a:xfrm>
          <a:prstGeom prst="line">
            <a:avLst/>
          </a:prstGeom>
          <a:noFill/>
          <a:ln w="38100">
            <a:solidFill>
              <a:srgbClr val="FFC000"/>
            </a:solidFill>
            <a:miter lim="800000"/>
            <a:headEnd/>
            <a:tailEnd type="triangle" w="med" len="med"/>
          </a:ln>
        </p:spPr>
        <p:txBody>
          <a:bodyPr wrap="none"/>
          <a:lstStyle/>
          <a:p>
            <a:endParaRPr lang="zh-TW" altLang="en-US"/>
          </a:p>
        </p:txBody>
      </p:sp>
    </p:spTree>
    <p:extLst>
      <p:ext uri="{BB962C8B-B14F-4D97-AF65-F5344CB8AC3E}">
        <p14:creationId xmlns:p14="http://schemas.microsoft.com/office/powerpoint/2010/main" val="4187833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84</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證交所借券系統權益補償</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33600" y="939580"/>
            <a:ext cx="8298426" cy="5829863"/>
          </a:xfrm>
        </p:spPr>
        <p:txBody>
          <a:bodyPr>
            <a:normAutofit fontScale="85000" lnSpcReduction="10000"/>
          </a:bodyPr>
          <a:lstStyle/>
          <a:p>
            <a:pPr>
              <a:buFont typeface="Wingdings" pitchFamily="2" charset="2"/>
              <a:buChar char="Ø"/>
            </a:pPr>
            <a:r>
              <a:rPr lang="zh-TW" altLang="en-US" sz="2800" b="1" dirty="0">
                <a:latin typeface="+mn-ea"/>
              </a:rPr>
              <a:t>定價 </a:t>
            </a:r>
            <a:r>
              <a:rPr lang="en-US" altLang="zh-TW" sz="2800" b="1" dirty="0">
                <a:latin typeface="+mn-ea"/>
              </a:rPr>
              <a:t>/</a:t>
            </a:r>
            <a:r>
              <a:rPr lang="zh-TW" altLang="en-US" sz="2800" b="1" dirty="0">
                <a:latin typeface="+mn-ea"/>
              </a:rPr>
              <a:t>競價交易權益補償作業程序</a:t>
            </a:r>
          </a:p>
          <a:p>
            <a:pPr lvl="1">
              <a:buClr>
                <a:srgbClr val="1594C6"/>
              </a:buClr>
              <a:buFont typeface="Wingdings" panose="05000000000000000000" pitchFamily="2" charset="2"/>
              <a:buChar char="u"/>
            </a:pPr>
            <a:r>
              <a:rPr lang="zh-TW" altLang="en-US" sz="2800" b="1" dirty="0">
                <a:solidFill>
                  <a:srgbClr val="0066A0"/>
                </a:solidFill>
                <a:latin typeface="+mn-ea"/>
              </a:rPr>
              <a:t>股票股利：</a:t>
            </a:r>
            <a:endParaRPr lang="en-US" altLang="zh-TW" sz="2800" b="1" dirty="0">
              <a:solidFill>
                <a:srgbClr val="0066A0"/>
              </a:solidFill>
              <a:latin typeface="+mn-ea"/>
            </a:endParaRP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股票股利</a:t>
            </a:r>
            <a:r>
              <a:rPr lang="en-US" altLang="zh-TW" sz="2400" b="1" dirty="0">
                <a:latin typeface="+mn-ea"/>
              </a:rPr>
              <a:t>--</a:t>
            </a:r>
            <a:r>
              <a:rPr lang="zh-TW" altLang="en-US" sz="2400" b="1" dirty="0">
                <a:latin typeface="+mn-ea"/>
              </a:rPr>
              <a:t>歸還現金或股票（出借人可選擇）</a:t>
            </a: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證交所於最後過戶日後經由證券商通知出借人，於</a:t>
            </a:r>
            <a:r>
              <a:rPr lang="zh-TW" altLang="en-US" sz="2400" b="1" u="sng" dirty="0">
                <a:latin typeface="+mn-ea"/>
              </a:rPr>
              <a:t>通知日起三個營業日內</a:t>
            </a:r>
            <a:r>
              <a:rPr lang="zh-TW" altLang="en-US" sz="2400" b="1" dirty="0">
                <a:latin typeface="+mn-ea"/>
              </a:rPr>
              <a:t>選擇以</a:t>
            </a:r>
            <a:r>
              <a:rPr lang="zh-TW" altLang="en-US" sz="2400" b="1" u="sng" dirty="0">
                <a:latin typeface="+mn-ea"/>
              </a:rPr>
              <a:t>有價證券</a:t>
            </a:r>
            <a:r>
              <a:rPr lang="zh-TW" altLang="en-US" sz="2400" b="1" dirty="0">
                <a:latin typeface="+mn-ea"/>
              </a:rPr>
              <a:t>或</a:t>
            </a:r>
            <a:r>
              <a:rPr lang="zh-TW" altLang="en-US" sz="2400" b="1" u="sng" dirty="0">
                <a:latin typeface="+mn-ea"/>
              </a:rPr>
              <a:t>等值之現金</a:t>
            </a:r>
            <a:r>
              <a:rPr lang="zh-TW" altLang="en-US" sz="2400" b="1" dirty="0">
                <a:latin typeface="+mn-ea"/>
              </a:rPr>
              <a:t>歸還，並輸入證交所借券系統，再由證交所經證券商通知借券人</a:t>
            </a: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出借人若逾期未選擇，證交所則通知借券人歸還有價證券</a:t>
            </a: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證交所另於發放日之</a:t>
            </a:r>
            <a:r>
              <a:rPr lang="zh-TW" altLang="en-US" sz="2400" b="1" u="sng" dirty="0">
                <a:latin typeface="+mn-ea"/>
              </a:rPr>
              <a:t>三個營業日前</a:t>
            </a:r>
            <a:r>
              <a:rPr lang="zh-TW" altLang="en-US" sz="2400" b="1" dirty="0">
                <a:latin typeface="+mn-ea"/>
              </a:rPr>
              <a:t>經由證券商通知借券人歸還</a:t>
            </a: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借券人歸還有價證券權益應於發放日起三個營業日內，經由證券商透過證交所借券系統轉知集中保管事業，自借券人之有價證券集中保管帳戶中撥付給出借人</a:t>
            </a:r>
          </a:p>
          <a:p>
            <a:pPr marL="1219200" lvl="2" indent="-342900">
              <a:spcBef>
                <a:spcPct val="45000"/>
              </a:spcBef>
              <a:buClr>
                <a:srgbClr val="0066A0"/>
              </a:buClr>
              <a:buSzPct val="80000"/>
              <a:buFont typeface="Wingdings" panose="05000000000000000000" pitchFamily="2" charset="2"/>
              <a:buChar char="p"/>
              <a:defRPr/>
            </a:pPr>
            <a:r>
              <a:rPr lang="zh-TW" altLang="en-US" sz="2400" b="1" dirty="0">
                <a:latin typeface="+mn-ea"/>
              </a:rPr>
              <a:t>若歸還等值之現金，則應以除權參考價乘以股票股利數量所得之金額，於股票發放日依現金權益處理方式歸還</a:t>
            </a: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758907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85</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無償配股權益補償時序表</a:t>
            </a:r>
          </a:p>
        </p:txBody>
      </p:sp>
      <p:grpSp>
        <p:nvGrpSpPr>
          <p:cNvPr id="38" name="群組 37"/>
          <p:cNvGrpSpPr/>
          <p:nvPr/>
        </p:nvGrpSpPr>
        <p:grpSpPr>
          <a:xfrm>
            <a:off x="2362200" y="1981200"/>
            <a:ext cx="7772400" cy="4142096"/>
            <a:chOff x="2362200" y="1981200"/>
            <a:chExt cx="7772400" cy="4142096"/>
          </a:xfrm>
        </p:grpSpPr>
        <p:sp>
          <p:nvSpPr>
            <p:cNvPr id="39" name="Text Box 7"/>
            <p:cNvSpPr txBox="1">
              <a:spLocks noChangeArrowheads="1"/>
            </p:cNvSpPr>
            <p:nvPr/>
          </p:nvSpPr>
          <p:spPr bwMode="auto">
            <a:xfrm>
              <a:off x="2438400" y="3352800"/>
              <a:ext cx="7391400" cy="457200"/>
            </a:xfrm>
            <a:prstGeom prst="rect">
              <a:avLst/>
            </a:prstGeom>
            <a:noFill/>
            <a:ln w="9525">
              <a:noFill/>
              <a:miter lim="800000"/>
              <a:headEnd/>
              <a:tailEnd/>
            </a:ln>
          </p:spPr>
          <p:txBody>
            <a:bodyPr>
              <a:spAutoFit/>
            </a:bodyPr>
            <a:lstStyle/>
            <a:p>
              <a:pPr>
                <a:spcBef>
                  <a:spcPct val="50000"/>
                </a:spcBef>
              </a:pPr>
              <a:r>
                <a:rPr lang="en-US" altLang="zh-TW" sz="2400" dirty="0">
                  <a:latin typeface="Times New Roman" pitchFamily="18" charset="0"/>
                  <a:ea typeface="新細明體" pitchFamily="18" charset="-120"/>
                  <a:cs typeface="Arial" pitchFamily="34" charset="0"/>
                </a:rPr>
                <a:t> 3   2   1   0   1   2                            3   2   1   0   1   2</a:t>
              </a:r>
              <a:endParaRPr lang="en-US" altLang="zh-TW" sz="3600" dirty="0">
                <a:solidFill>
                  <a:schemeClr val="tx2"/>
                </a:solidFill>
                <a:latin typeface="Times New Roman" pitchFamily="18" charset="0"/>
                <a:ea typeface="新細明體" pitchFamily="18" charset="-120"/>
                <a:cs typeface="Arial" pitchFamily="34" charset="0"/>
              </a:endParaRPr>
            </a:p>
          </p:txBody>
        </p:sp>
        <p:sp>
          <p:nvSpPr>
            <p:cNvPr id="40" name="Line 8"/>
            <p:cNvSpPr>
              <a:spLocks noChangeShapeType="1"/>
            </p:cNvSpPr>
            <p:nvPr/>
          </p:nvSpPr>
          <p:spPr bwMode="auto">
            <a:xfrm>
              <a:off x="5029200" y="4114800"/>
              <a:ext cx="1828800" cy="0"/>
            </a:xfrm>
            <a:prstGeom prst="line">
              <a:avLst/>
            </a:prstGeom>
            <a:noFill/>
            <a:ln w="50800">
              <a:solidFill>
                <a:schemeClr val="tx1"/>
              </a:solidFill>
              <a:prstDash val="sysDot"/>
              <a:round/>
              <a:headEnd/>
              <a:tailEnd/>
            </a:ln>
          </p:spPr>
          <p:txBody>
            <a:bodyPr wrap="none"/>
            <a:lstStyle/>
            <a:p>
              <a:endParaRPr lang="zh-TW" altLang="en-US"/>
            </a:p>
          </p:txBody>
        </p:sp>
        <p:sp>
          <p:nvSpPr>
            <p:cNvPr id="41" name="Text Box 9"/>
            <p:cNvSpPr txBox="1">
              <a:spLocks noChangeArrowheads="1"/>
            </p:cNvSpPr>
            <p:nvPr/>
          </p:nvSpPr>
          <p:spPr bwMode="auto">
            <a:xfrm>
              <a:off x="3577911" y="1981200"/>
              <a:ext cx="492443" cy="1371600"/>
            </a:xfrm>
            <a:prstGeom prst="rect">
              <a:avLst/>
            </a:prstGeom>
            <a:noFill/>
            <a:ln w="9525">
              <a:noFill/>
              <a:miter lim="800000"/>
              <a:headEnd/>
              <a:tailEnd/>
            </a:ln>
          </p:spPr>
          <p:txBody>
            <a:bodyPr vert="eaVert">
              <a:spAutoFit/>
            </a:bodyPr>
            <a:lstStyle/>
            <a:p>
              <a:pPr>
                <a:spcBef>
                  <a:spcPct val="50000"/>
                </a:spcBef>
              </a:pPr>
              <a:r>
                <a:rPr lang="zh-TW" altLang="en-US" sz="2000" b="1" dirty="0">
                  <a:solidFill>
                    <a:srgbClr val="0066A0"/>
                  </a:solidFill>
                  <a:latin typeface="Times New Roman" pitchFamily="18" charset="0"/>
                  <a:ea typeface="新細明體" pitchFamily="18" charset="-120"/>
                </a:rPr>
                <a:t>最後過戶日</a:t>
              </a:r>
            </a:p>
          </p:txBody>
        </p:sp>
        <p:sp>
          <p:nvSpPr>
            <p:cNvPr id="42" name="Text Box 10"/>
            <p:cNvSpPr txBox="1">
              <a:spLocks noChangeArrowheads="1"/>
            </p:cNvSpPr>
            <p:nvPr/>
          </p:nvSpPr>
          <p:spPr bwMode="auto">
            <a:xfrm>
              <a:off x="7768911" y="1981200"/>
              <a:ext cx="492443" cy="1371600"/>
            </a:xfrm>
            <a:prstGeom prst="rect">
              <a:avLst/>
            </a:prstGeom>
            <a:noFill/>
            <a:ln w="9525">
              <a:noFill/>
              <a:miter lim="800000"/>
              <a:headEnd/>
              <a:tailEnd/>
            </a:ln>
          </p:spPr>
          <p:txBody>
            <a:bodyPr vert="eaVert">
              <a:spAutoFit/>
            </a:bodyPr>
            <a:lstStyle/>
            <a:p>
              <a:pPr>
                <a:spcBef>
                  <a:spcPct val="50000"/>
                </a:spcBef>
              </a:pPr>
              <a:r>
                <a:rPr lang="zh-TW" altLang="en-US" sz="2000" b="1" dirty="0">
                  <a:solidFill>
                    <a:srgbClr val="0066A0"/>
                  </a:solidFill>
                  <a:latin typeface="Times New Roman" pitchFamily="18" charset="0"/>
                  <a:ea typeface="新細明體" pitchFamily="18" charset="-120"/>
                </a:rPr>
                <a:t>股票發放日</a:t>
              </a:r>
            </a:p>
          </p:txBody>
        </p:sp>
        <p:sp>
          <p:nvSpPr>
            <p:cNvPr id="43" name="Line 11"/>
            <p:cNvSpPr>
              <a:spLocks noChangeShapeType="1"/>
            </p:cNvSpPr>
            <p:nvPr/>
          </p:nvSpPr>
          <p:spPr bwMode="auto">
            <a:xfrm>
              <a:off x="6858000" y="4114800"/>
              <a:ext cx="2514600" cy="0"/>
            </a:xfrm>
            <a:prstGeom prst="line">
              <a:avLst/>
            </a:prstGeom>
            <a:noFill/>
            <a:ln w="9525">
              <a:solidFill>
                <a:schemeClr val="tx1"/>
              </a:solidFill>
              <a:round/>
              <a:headEnd/>
              <a:tailEnd/>
            </a:ln>
          </p:spPr>
          <p:txBody>
            <a:bodyPr wrap="none"/>
            <a:lstStyle/>
            <a:p>
              <a:endParaRPr lang="zh-TW" altLang="en-US"/>
            </a:p>
          </p:txBody>
        </p:sp>
        <p:sp>
          <p:nvSpPr>
            <p:cNvPr id="44" name="Line 12"/>
            <p:cNvSpPr>
              <a:spLocks noChangeShapeType="1"/>
            </p:cNvSpPr>
            <p:nvPr/>
          </p:nvSpPr>
          <p:spPr bwMode="auto">
            <a:xfrm>
              <a:off x="6858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45" name="Line 14"/>
            <p:cNvSpPr>
              <a:spLocks noChangeShapeType="1"/>
            </p:cNvSpPr>
            <p:nvPr/>
          </p:nvSpPr>
          <p:spPr bwMode="auto">
            <a:xfrm flipH="1">
              <a:off x="7239000" y="4038600"/>
              <a:ext cx="0" cy="304800"/>
            </a:xfrm>
            <a:prstGeom prst="line">
              <a:avLst/>
            </a:prstGeom>
            <a:noFill/>
            <a:ln w="9525">
              <a:solidFill>
                <a:schemeClr val="tx1"/>
              </a:solidFill>
              <a:miter lim="800000"/>
              <a:headEnd/>
              <a:tailEnd/>
            </a:ln>
          </p:spPr>
          <p:txBody>
            <a:bodyPr wrap="none"/>
            <a:lstStyle/>
            <a:p>
              <a:endParaRPr lang="zh-TW" altLang="en-US"/>
            </a:p>
          </p:txBody>
        </p:sp>
        <p:sp>
          <p:nvSpPr>
            <p:cNvPr id="46" name="Line 15"/>
            <p:cNvSpPr>
              <a:spLocks noChangeShapeType="1"/>
            </p:cNvSpPr>
            <p:nvPr/>
          </p:nvSpPr>
          <p:spPr bwMode="auto">
            <a:xfrm>
              <a:off x="7620000" y="4038600"/>
              <a:ext cx="0" cy="304800"/>
            </a:xfrm>
            <a:prstGeom prst="line">
              <a:avLst/>
            </a:prstGeom>
            <a:noFill/>
            <a:ln w="9525">
              <a:solidFill>
                <a:schemeClr val="tx1"/>
              </a:solidFill>
              <a:miter lim="800000"/>
              <a:headEnd/>
              <a:tailEnd/>
            </a:ln>
          </p:spPr>
          <p:txBody>
            <a:bodyPr wrap="none"/>
            <a:lstStyle/>
            <a:p>
              <a:endParaRPr lang="zh-TW" altLang="en-US"/>
            </a:p>
          </p:txBody>
        </p:sp>
        <p:sp>
          <p:nvSpPr>
            <p:cNvPr id="47" name="Line 16"/>
            <p:cNvSpPr>
              <a:spLocks noChangeShapeType="1"/>
            </p:cNvSpPr>
            <p:nvPr/>
          </p:nvSpPr>
          <p:spPr bwMode="auto">
            <a:xfrm flipH="1">
              <a:off x="8001000" y="4038600"/>
              <a:ext cx="0" cy="304800"/>
            </a:xfrm>
            <a:prstGeom prst="line">
              <a:avLst/>
            </a:prstGeom>
            <a:noFill/>
            <a:ln w="9525">
              <a:solidFill>
                <a:schemeClr val="tx1"/>
              </a:solidFill>
              <a:miter lim="800000"/>
              <a:headEnd/>
              <a:tailEnd/>
            </a:ln>
          </p:spPr>
          <p:txBody>
            <a:bodyPr wrap="none"/>
            <a:lstStyle/>
            <a:p>
              <a:endParaRPr lang="zh-TW" altLang="en-US"/>
            </a:p>
          </p:txBody>
        </p:sp>
        <p:sp>
          <p:nvSpPr>
            <p:cNvPr id="48" name="Line 17"/>
            <p:cNvSpPr>
              <a:spLocks noChangeShapeType="1"/>
            </p:cNvSpPr>
            <p:nvPr/>
          </p:nvSpPr>
          <p:spPr bwMode="auto">
            <a:xfrm>
              <a:off x="8382000" y="4038600"/>
              <a:ext cx="0" cy="304800"/>
            </a:xfrm>
            <a:prstGeom prst="line">
              <a:avLst/>
            </a:prstGeom>
            <a:noFill/>
            <a:ln w="9525">
              <a:solidFill>
                <a:schemeClr val="tx1"/>
              </a:solidFill>
              <a:miter lim="800000"/>
              <a:headEnd/>
              <a:tailEnd/>
            </a:ln>
          </p:spPr>
          <p:txBody>
            <a:bodyPr wrap="none"/>
            <a:lstStyle/>
            <a:p>
              <a:endParaRPr lang="zh-TW" altLang="en-US"/>
            </a:p>
          </p:txBody>
        </p:sp>
        <p:sp>
          <p:nvSpPr>
            <p:cNvPr id="49" name="Line 18"/>
            <p:cNvSpPr>
              <a:spLocks noChangeShapeType="1"/>
            </p:cNvSpPr>
            <p:nvPr/>
          </p:nvSpPr>
          <p:spPr bwMode="auto">
            <a:xfrm>
              <a:off x="8763000" y="4038600"/>
              <a:ext cx="0" cy="304800"/>
            </a:xfrm>
            <a:prstGeom prst="line">
              <a:avLst/>
            </a:prstGeom>
            <a:noFill/>
            <a:ln w="9525">
              <a:solidFill>
                <a:schemeClr val="tx1"/>
              </a:solidFill>
              <a:miter lim="800000"/>
              <a:headEnd/>
              <a:tailEnd/>
            </a:ln>
          </p:spPr>
          <p:txBody>
            <a:bodyPr wrap="none"/>
            <a:lstStyle/>
            <a:p>
              <a:endParaRPr lang="zh-TW" altLang="en-US"/>
            </a:p>
          </p:txBody>
        </p:sp>
        <p:sp>
          <p:nvSpPr>
            <p:cNvPr id="50" name="Line 20"/>
            <p:cNvSpPr>
              <a:spLocks noChangeShapeType="1"/>
            </p:cNvSpPr>
            <p:nvPr/>
          </p:nvSpPr>
          <p:spPr bwMode="auto">
            <a:xfrm>
              <a:off x="2362200" y="4114800"/>
              <a:ext cx="2590800" cy="0"/>
            </a:xfrm>
            <a:prstGeom prst="line">
              <a:avLst/>
            </a:prstGeom>
            <a:noFill/>
            <a:ln w="9525">
              <a:solidFill>
                <a:schemeClr val="tx1"/>
              </a:solidFill>
              <a:round/>
              <a:headEnd/>
              <a:tailEnd/>
            </a:ln>
          </p:spPr>
          <p:txBody>
            <a:bodyPr wrap="none"/>
            <a:lstStyle/>
            <a:p>
              <a:endParaRPr lang="zh-TW" altLang="en-US"/>
            </a:p>
          </p:txBody>
        </p:sp>
        <p:sp>
          <p:nvSpPr>
            <p:cNvPr id="51" name="Line 21"/>
            <p:cNvSpPr>
              <a:spLocks noChangeShapeType="1"/>
            </p:cNvSpPr>
            <p:nvPr/>
          </p:nvSpPr>
          <p:spPr bwMode="auto">
            <a:xfrm flipH="1">
              <a:off x="2667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2" name="Line 22"/>
            <p:cNvSpPr>
              <a:spLocks noChangeShapeType="1"/>
            </p:cNvSpPr>
            <p:nvPr/>
          </p:nvSpPr>
          <p:spPr bwMode="auto">
            <a:xfrm>
              <a:off x="3048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3" name="Line 23"/>
            <p:cNvSpPr>
              <a:spLocks noChangeShapeType="1"/>
            </p:cNvSpPr>
            <p:nvPr/>
          </p:nvSpPr>
          <p:spPr bwMode="auto">
            <a:xfrm flipH="1">
              <a:off x="3429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4" name="Line 24"/>
            <p:cNvSpPr>
              <a:spLocks noChangeShapeType="1"/>
            </p:cNvSpPr>
            <p:nvPr/>
          </p:nvSpPr>
          <p:spPr bwMode="auto">
            <a:xfrm>
              <a:off x="3810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5" name="Line 25"/>
            <p:cNvSpPr>
              <a:spLocks noChangeShapeType="1"/>
            </p:cNvSpPr>
            <p:nvPr/>
          </p:nvSpPr>
          <p:spPr bwMode="auto">
            <a:xfrm flipH="1">
              <a:off x="4191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6" name="Line 26"/>
            <p:cNvSpPr>
              <a:spLocks noChangeShapeType="1"/>
            </p:cNvSpPr>
            <p:nvPr/>
          </p:nvSpPr>
          <p:spPr bwMode="auto">
            <a:xfrm>
              <a:off x="4572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7" name="Line 27"/>
            <p:cNvSpPr>
              <a:spLocks noChangeShapeType="1"/>
            </p:cNvSpPr>
            <p:nvPr/>
          </p:nvSpPr>
          <p:spPr bwMode="auto">
            <a:xfrm>
              <a:off x="4953000" y="3962400"/>
              <a:ext cx="0" cy="381000"/>
            </a:xfrm>
            <a:prstGeom prst="line">
              <a:avLst/>
            </a:prstGeom>
            <a:noFill/>
            <a:ln w="9525">
              <a:solidFill>
                <a:schemeClr val="tx1"/>
              </a:solidFill>
              <a:miter lim="800000"/>
              <a:headEnd/>
              <a:tailEnd/>
            </a:ln>
          </p:spPr>
          <p:txBody>
            <a:bodyPr wrap="none"/>
            <a:lstStyle/>
            <a:p>
              <a:endParaRPr lang="zh-TW" altLang="en-US"/>
            </a:p>
          </p:txBody>
        </p:sp>
        <p:sp>
          <p:nvSpPr>
            <p:cNvPr id="58" name="Text Box 28"/>
            <p:cNvSpPr txBox="1">
              <a:spLocks noChangeArrowheads="1"/>
            </p:cNvSpPr>
            <p:nvPr/>
          </p:nvSpPr>
          <p:spPr bwMode="auto">
            <a:xfrm>
              <a:off x="3359697" y="4876801"/>
              <a:ext cx="948779" cy="1246495"/>
            </a:xfrm>
            <a:prstGeom prst="rect">
              <a:avLst/>
            </a:prstGeom>
            <a:noFill/>
            <a:ln w="9525" cap="rnd">
              <a:solidFill>
                <a:schemeClr val="tx1"/>
              </a:solidFill>
              <a:prstDash val="sysDot"/>
              <a:miter lim="800000"/>
              <a:headEnd/>
              <a:tailEnd/>
            </a:ln>
          </p:spPr>
          <p:txBody>
            <a:bodyPr vert="horz" wrap="square">
              <a:spAutoFit/>
            </a:bodyPr>
            <a:lstStyle/>
            <a:p>
              <a:pPr algn="ctr"/>
              <a:r>
                <a:rPr lang="zh-TW" altLang="en-US" sz="1500" b="1" dirty="0">
                  <a:latin typeface="+mn-ea"/>
                </a:rPr>
                <a:t>證交所經由證券商通知出借人選擇償還方式</a:t>
              </a:r>
            </a:p>
          </p:txBody>
        </p:sp>
        <p:sp>
          <p:nvSpPr>
            <p:cNvPr id="59" name="Line 29"/>
            <p:cNvSpPr>
              <a:spLocks noChangeShapeType="1"/>
            </p:cNvSpPr>
            <p:nvPr/>
          </p:nvSpPr>
          <p:spPr bwMode="auto">
            <a:xfrm flipH="1">
              <a:off x="3810000" y="4343400"/>
              <a:ext cx="0" cy="533400"/>
            </a:xfrm>
            <a:prstGeom prst="line">
              <a:avLst/>
            </a:prstGeom>
            <a:noFill/>
            <a:ln w="38100">
              <a:solidFill>
                <a:schemeClr val="accent6">
                  <a:lumMod val="60000"/>
                  <a:lumOff val="40000"/>
                </a:schemeClr>
              </a:solidFill>
              <a:miter lim="800000"/>
              <a:headEnd/>
              <a:tailEnd type="triangle" w="med" len="med"/>
            </a:ln>
          </p:spPr>
          <p:txBody>
            <a:bodyPr wrap="none"/>
            <a:lstStyle/>
            <a:p>
              <a:endParaRPr lang="zh-TW" altLang="en-US"/>
            </a:p>
          </p:txBody>
        </p:sp>
        <p:sp>
          <p:nvSpPr>
            <p:cNvPr id="60" name="Text Box 30"/>
            <p:cNvSpPr txBox="1">
              <a:spLocks noChangeArrowheads="1"/>
            </p:cNvSpPr>
            <p:nvPr/>
          </p:nvSpPr>
          <p:spPr bwMode="auto">
            <a:xfrm>
              <a:off x="4529275" y="4875313"/>
              <a:ext cx="1682750" cy="1169551"/>
            </a:xfrm>
            <a:prstGeom prst="rect">
              <a:avLst/>
            </a:prstGeom>
            <a:noFill/>
            <a:ln w="9525" cap="rnd">
              <a:solidFill>
                <a:schemeClr val="tx1"/>
              </a:solidFill>
              <a:prstDash val="sysDot"/>
              <a:miter lim="800000"/>
              <a:headEnd/>
              <a:tailEnd/>
            </a:ln>
          </p:spPr>
          <p:txBody>
            <a:bodyPr vert="horz">
              <a:spAutoFit/>
            </a:bodyPr>
            <a:lstStyle/>
            <a:p>
              <a:pPr algn="ctr">
                <a:spcBef>
                  <a:spcPct val="50000"/>
                </a:spcBef>
              </a:pPr>
              <a:r>
                <a:rPr lang="zh-TW" altLang="en-US" sz="1400" b="1" dirty="0">
                  <a:latin typeface="+mn-ea"/>
                </a:rPr>
                <a:t>出借人得選擇以等值現金歸還，並透過借券系統通知借券人，未選擇則以有價證券歸還</a:t>
              </a:r>
            </a:p>
          </p:txBody>
        </p:sp>
        <p:sp>
          <p:nvSpPr>
            <p:cNvPr id="61" name="Line 36"/>
            <p:cNvSpPr>
              <a:spLocks noChangeShapeType="1"/>
            </p:cNvSpPr>
            <p:nvPr/>
          </p:nvSpPr>
          <p:spPr bwMode="auto">
            <a:xfrm>
              <a:off x="4267200" y="4419600"/>
              <a:ext cx="838200" cy="457200"/>
            </a:xfrm>
            <a:prstGeom prst="line">
              <a:avLst/>
            </a:prstGeom>
            <a:noFill/>
            <a:ln w="38100">
              <a:solidFill>
                <a:schemeClr val="accent6">
                  <a:lumMod val="60000"/>
                  <a:lumOff val="40000"/>
                </a:schemeClr>
              </a:solidFill>
              <a:miter lim="800000"/>
              <a:headEnd/>
              <a:tailEnd type="triangle" w="med" len="med"/>
            </a:ln>
          </p:spPr>
          <p:txBody>
            <a:bodyPr wrap="none"/>
            <a:lstStyle/>
            <a:p>
              <a:endParaRPr lang="zh-TW" altLang="en-US"/>
            </a:p>
          </p:txBody>
        </p:sp>
        <p:sp>
          <p:nvSpPr>
            <p:cNvPr id="62" name="Text Box 37"/>
            <p:cNvSpPr txBox="1">
              <a:spLocks noChangeArrowheads="1"/>
            </p:cNvSpPr>
            <p:nvPr/>
          </p:nvSpPr>
          <p:spPr bwMode="auto">
            <a:xfrm>
              <a:off x="6432824" y="4872645"/>
              <a:ext cx="1034777" cy="1015663"/>
            </a:xfrm>
            <a:prstGeom prst="rect">
              <a:avLst/>
            </a:prstGeom>
            <a:noFill/>
            <a:ln w="9525" cap="rnd">
              <a:solidFill>
                <a:schemeClr val="tx1"/>
              </a:solidFill>
              <a:prstDash val="sysDot"/>
              <a:miter lim="800000"/>
              <a:headEnd/>
              <a:tailEnd/>
            </a:ln>
          </p:spPr>
          <p:txBody>
            <a:bodyPr vert="horz" wrap="square">
              <a:spAutoFit/>
            </a:bodyPr>
            <a:lstStyle/>
            <a:p>
              <a:pPr algn="ctr"/>
              <a:r>
                <a:rPr lang="zh-TW" altLang="en-US" sz="1500" b="1" dirty="0">
                  <a:latin typeface="+mn-ea"/>
                </a:rPr>
                <a:t>證交所經由證券商通知借券人償還</a:t>
              </a:r>
            </a:p>
          </p:txBody>
        </p:sp>
        <p:sp>
          <p:nvSpPr>
            <p:cNvPr id="63" name="Line 38"/>
            <p:cNvSpPr>
              <a:spLocks noChangeShapeType="1"/>
            </p:cNvSpPr>
            <p:nvPr/>
          </p:nvSpPr>
          <p:spPr bwMode="auto">
            <a:xfrm>
              <a:off x="6858000" y="4419600"/>
              <a:ext cx="0" cy="453044"/>
            </a:xfrm>
            <a:prstGeom prst="line">
              <a:avLst/>
            </a:prstGeom>
            <a:noFill/>
            <a:ln w="38100">
              <a:solidFill>
                <a:srgbClr val="FFC000"/>
              </a:solidFill>
              <a:miter lim="800000"/>
              <a:headEnd/>
              <a:tailEnd type="triangle" w="med" len="med"/>
            </a:ln>
          </p:spPr>
          <p:txBody>
            <a:bodyPr wrap="none"/>
            <a:lstStyle/>
            <a:p>
              <a:endParaRPr lang="zh-TW" altLang="en-US"/>
            </a:p>
          </p:txBody>
        </p:sp>
        <p:sp>
          <p:nvSpPr>
            <p:cNvPr id="64" name="Freeform 39"/>
            <p:cNvSpPr>
              <a:spLocks/>
            </p:cNvSpPr>
            <p:nvPr/>
          </p:nvSpPr>
          <p:spPr bwMode="auto">
            <a:xfrm>
              <a:off x="8001000" y="4191000"/>
              <a:ext cx="762000" cy="228600"/>
            </a:xfrm>
            <a:custGeom>
              <a:avLst/>
              <a:gdLst>
                <a:gd name="T0" fmla="*/ 0 w 480"/>
                <a:gd name="T1" fmla="*/ 0 h 96"/>
                <a:gd name="T2" fmla="*/ 2147483647 w 480"/>
                <a:gd name="T3" fmla="*/ 2147483647 h 96"/>
                <a:gd name="T4" fmla="*/ 2147483647 w 480"/>
                <a:gd name="T5" fmla="*/ 2147483647 h 96"/>
                <a:gd name="T6" fmla="*/ 2147483647 w 480"/>
                <a:gd name="T7" fmla="*/ 2147483647 h 96"/>
                <a:gd name="T8" fmla="*/ 2147483647 w 480"/>
                <a:gd name="T9" fmla="*/ 2147483647 h 96"/>
                <a:gd name="T10" fmla="*/ 2147483647 w 480"/>
                <a:gd name="T11" fmla="*/ 2147483647 h 96"/>
                <a:gd name="T12" fmla="*/ 2147483647 w 480"/>
                <a:gd name="T13" fmla="*/ 0 h 96"/>
                <a:gd name="T14" fmla="*/ 0 60000 65536"/>
                <a:gd name="T15" fmla="*/ 0 60000 65536"/>
                <a:gd name="T16" fmla="*/ 0 60000 65536"/>
                <a:gd name="T17" fmla="*/ 0 60000 65536"/>
                <a:gd name="T18" fmla="*/ 0 60000 65536"/>
                <a:gd name="T19" fmla="*/ 0 60000 65536"/>
                <a:gd name="T20" fmla="*/ 0 60000 65536"/>
                <a:gd name="T21" fmla="*/ 0 w 480"/>
                <a:gd name="T22" fmla="*/ 0 h 96"/>
                <a:gd name="T23" fmla="*/ 480 w 48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96">
                  <a:moveTo>
                    <a:pt x="0" y="0"/>
                  </a:moveTo>
                  <a:cubicBezTo>
                    <a:pt x="8" y="20"/>
                    <a:pt x="16" y="40"/>
                    <a:pt x="48" y="48"/>
                  </a:cubicBezTo>
                  <a:cubicBezTo>
                    <a:pt x="80" y="56"/>
                    <a:pt x="160" y="40"/>
                    <a:pt x="192" y="48"/>
                  </a:cubicBezTo>
                  <a:cubicBezTo>
                    <a:pt x="224" y="56"/>
                    <a:pt x="224" y="96"/>
                    <a:pt x="240" y="96"/>
                  </a:cubicBezTo>
                  <a:cubicBezTo>
                    <a:pt x="256" y="96"/>
                    <a:pt x="256" y="56"/>
                    <a:pt x="288" y="48"/>
                  </a:cubicBezTo>
                  <a:cubicBezTo>
                    <a:pt x="320" y="40"/>
                    <a:pt x="400" y="56"/>
                    <a:pt x="432" y="48"/>
                  </a:cubicBezTo>
                  <a:cubicBezTo>
                    <a:pt x="464" y="40"/>
                    <a:pt x="472" y="16"/>
                    <a:pt x="480" y="0"/>
                  </a:cubicBezTo>
                </a:path>
              </a:pathLst>
            </a:custGeom>
            <a:noFill/>
            <a:ln w="28575">
              <a:solidFill>
                <a:srgbClr val="006666"/>
              </a:solidFill>
              <a:round/>
              <a:headEnd/>
              <a:tailEnd/>
            </a:ln>
          </p:spPr>
          <p:txBody>
            <a:bodyPr wrap="none"/>
            <a:lstStyle/>
            <a:p>
              <a:endParaRPr lang="zh-TW" altLang="en-US"/>
            </a:p>
          </p:txBody>
        </p:sp>
        <p:sp>
          <p:nvSpPr>
            <p:cNvPr id="65" name="Text Box 41"/>
            <p:cNvSpPr txBox="1">
              <a:spLocks noChangeArrowheads="1"/>
            </p:cNvSpPr>
            <p:nvPr/>
          </p:nvSpPr>
          <p:spPr bwMode="auto">
            <a:xfrm>
              <a:off x="7708746" y="4872644"/>
              <a:ext cx="1336675" cy="1015663"/>
            </a:xfrm>
            <a:prstGeom prst="rect">
              <a:avLst/>
            </a:prstGeom>
            <a:noFill/>
            <a:ln w="9525" cap="rnd">
              <a:solidFill>
                <a:schemeClr val="tx1"/>
              </a:solidFill>
              <a:prstDash val="sysDot"/>
              <a:miter lim="800000"/>
              <a:headEnd/>
              <a:tailEnd/>
            </a:ln>
          </p:spPr>
          <p:txBody>
            <a:bodyPr vert="horz">
              <a:spAutoFit/>
            </a:bodyPr>
            <a:lstStyle/>
            <a:p>
              <a:pPr algn="ctr"/>
              <a:r>
                <a:rPr lang="zh-TW" altLang="en-US" sz="1500" b="1" dirty="0">
                  <a:latin typeface="+mn-ea"/>
                </a:rPr>
                <a:t>借券人委託證券商透過借券系統轉知集保撥付出借人</a:t>
              </a:r>
            </a:p>
          </p:txBody>
        </p:sp>
        <p:sp>
          <p:nvSpPr>
            <p:cNvPr id="66" name="Line 42"/>
            <p:cNvSpPr>
              <a:spLocks noChangeShapeType="1"/>
            </p:cNvSpPr>
            <p:nvPr/>
          </p:nvSpPr>
          <p:spPr bwMode="auto">
            <a:xfrm>
              <a:off x="8377084" y="4419600"/>
              <a:ext cx="0" cy="457200"/>
            </a:xfrm>
            <a:prstGeom prst="line">
              <a:avLst/>
            </a:prstGeom>
            <a:noFill/>
            <a:ln w="38100">
              <a:solidFill>
                <a:srgbClr val="FFC000"/>
              </a:solidFill>
              <a:miter lim="800000"/>
              <a:headEnd/>
              <a:tailEnd type="triangle" w="med" len="med"/>
            </a:ln>
          </p:spPr>
          <p:txBody>
            <a:bodyPr wrap="none"/>
            <a:lstStyle/>
            <a:p>
              <a:endParaRPr lang="zh-TW" altLang="en-US"/>
            </a:p>
          </p:txBody>
        </p:sp>
        <p:sp>
          <p:nvSpPr>
            <p:cNvPr id="67" name="Text Box 43"/>
            <p:cNvSpPr txBox="1">
              <a:spLocks noChangeArrowheads="1"/>
            </p:cNvSpPr>
            <p:nvPr/>
          </p:nvSpPr>
          <p:spPr bwMode="auto">
            <a:xfrm>
              <a:off x="9296400" y="3733801"/>
              <a:ext cx="838200" cy="320675"/>
            </a:xfrm>
            <a:prstGeom prst="rect">
              <a:avLst/>
            </a:prstGeom>
            <a:noFill/>
            <a:ln w="9525">
              <a:noFill/>
              <a:miter lim="800000"/>
              <a:headEnd/>
              <a:tailEnd/>
            </a:ln>
          </p:spPr>
          <p:txBody>
            <a:bodyPr>
              <a:spAutoFit/>
            </a:bodyPr>
            <a:lstStyle/>
            <a:p>
              <a:pPr algn="ctr">
                <a:spcBef>
                  <a:spcPct val="50000"/>
                </a:spcBef>
              </a:pPr>
              <a:r>
                <a:rPr lang="zh-TW" altLang="en-US" sz="1500" b="1" dirty="0">
                  <a:latin typeface="+mn-ea"/>
                </a:rPr>
                <a:t>營業日</a:t>
              </a:r>
            </a:p>
          </p:txBody>
        </p:sp>
      </p:grpSp>
      <p:sp>
        <p:nvSpPr>
          <p:cNvPr id="68" name="Freeform 39"/>
          <p:cNvSpPr>
            <a:spLocks/>
          </p:cNvSpPr>
          <p:nvPr/>
        </p:nvSpPr>
        <p:spPr bwMode="auto">
          <a:xfrm>
            <a:off x="3819336" y="4191000"/>
            <a:ext cx="762000" cy="228600"/>
          </a:xfrm>
          <a:custGeom>
            <a:avLst/>
            <a:gdLst>
              <a:gd name="T0" fmla="*/ 0 w 480"/>
              <a:gd name="T1" fmla="*/ 0 h 96"/>
              <a:gd name="T2" fmla="*/ 2147483647 w 480"/>
              <a:gd name="T3" fmla="*/ 2147483647 h 96"/>
              <a:gd name="T4" fmla="*/ 2147483647 w 480"/>
              <a:gd name="T5" fmla="*/ 2147483647 h 96"/>
              <a:gd name="T6" fmla="*/ 2147483647 w 480"/>
              <a:gd name="T7" fmla="*/ 2147483647 h 96"/>
              <a:gd name="T8" fmla="*/ 2147483647 w 480"/>
              <a:gd name="T9" fmla="*/ 2147483647 h 96"/>
              <a:gd name="T10" fmla="*/ 2147483647 w 480"/>
              <a:gd name="T11" fmla="*/ 2147483647 h 96"/>
              <a:gd name="T12" fmla="*/ 2147483647 w 480"/>
              <a:gd name="T13" fmla="*/ 0 h 96"/>
              <a:gd name="T14" fmla="*/ 0 60000 65536"/>
              <a:gd name="T15" fmla="*/ 0 60000 65536"/>
              <a:gd name="T16" fmla="*/ 0 60000 65536"/>
              <a:gd name="T17" fmla="*/ 0 60000 65536"/>
              <a:gd name="T18" fmla="*/ 0 60000 65536"/>
              <a:gd name="T19" fmla="*/ 0 60000 65536"/>
              <a:gd name="T20" fmla="*/ 0 60000 65536"/>
              <a:gd name="T21" fmla="*/ 0 w 480"/>
              <a:gd name="T22" fmla="*/ 0 h 96"/>
              <a:gd name="T23" fmla="*/ 480 w 48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96">
                <a:moveTo>
                  <a:pt x="0" y="0"/>
                </a:moveTo>
                <a:cubicBezTo>
                  <a:pt x="8" y="20"/>
                  <a:pt x="16" y="40"/>
                  <a:pt x="48" y="48"/>
                </a:cubicBezTo>
                <a:cubicBezTo>
                  <a:pt x="80" y="56"/>
                  <a:pt x="160" y="40"/>
                  <a:pt x="192" y="48"/>
                </a:cubicBezTo>
                <a:cubicBezTo>
                  <a:pt x="224" y="56"/>
                  <a:pt x="224" y="96"/>
                  <a:pt x="240" y="96"/>
                </a:cubicBezTo>
                <a:cubicBezTo>
                  <a:pt x="256" y="96"/>
                  <a:pt x="256" y="56"/>
                  <a:pt x="288" y="48"/>
                </a:cubicBezTo>
                <a:cubicBezTo>
                  <a:pt x="320" y="40"/>
                  <a:pt x="400" y="56"/>
                  <a:pt x="432" y="48"/>
                </a:cubicBezTo>
                <a:cubicBezTo>
                  <a:pt x="464" y="40"/>
                  <a:pt x="472" y="16"/>
                  <a:pt x="480" y="0"/>
                </a:cubicBezTo>
              </a:path>
            </a:pathLst>
          </a:custGeom>
          <a:noFill/>
          <a:ln w="28575">
            <a:solidFill>
              <a:srgbClr val="006666"/>
            </a:solidFill>
            <a:round/>
            <a:headEnd/>
            <a:tailEnd/>
          </a:ln>
        </p:spPr>
        <p:txBody>
          <a:bodyPr wrap="none"/>
          <a:lstStyle/>
          <a:p>
            <a:endParaRPr lang="zh-TW" altLang="en-US"/>
          </a:p>
        </p:txBody>
      </p:sp>
    </p:spTree>
    <p:extLst>
      <p:ext uri="{BB962C8B-B14F-4D97-AF65-F5344CB8AC3E}">
        <p14:creationId xmlns:p14="http://schemas.microsoft.com/office/powerpoint/2010/main" val="2094607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證交所借券系統權益補償</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33600" y="939580"/>
            <a:ext cx="8662220" cy="5829863"/>
          </a:xfrm>
        </p:spPr>
        <p:txBody>
          <a:bodyPr>
            <a:normAutofit fontScale="92500" lnSpcReduction="10000"/>
          </a:bodyPr>
          <a:lstStyle/>
          <a:p>
            <a:pPr>
              <a:buFont typeface="Wingdings" pitchFamily="2" charset="2"/>
              <a:buChar char="Ø"/>
            </a:pPr>
            <a:r>
              <a:rPr lang="zh-TW" altLang="en-US" sz="2800" b="1" dirty="0">
                <a:latin typeface="+mn-ea"/>
              </a:rPr>
              <a:t>定價 </a:t>
            </a:r>
            <a:r>
              <a:rPr lang="en-US" altLang="zh-TW" sz="2800" b="1" dirty="0">
                <a:latin typeface="+mn-ea"/>
              </a:rPr>
              <a:t>/</a:t>
            </a:r>
            <a:r>
              <a:rPr lang="zh-TW" altLang="en-US" sz="2800" b="1" dirty="0">
                <a:latin typeface="+mn-ea"/>
              </a:rPr>
              <a:t>競價交易權益補償作業程序</a:t>
            </a:r>
          </a:p>
          <a:p>
            <a:pPr lvl="1">
              <a:buClr>
                <a:srgbClr val="1594C6"/>
              </a:buClr>
              <a:buFont typeface="Wingdings" panose="05000000000000000000" pitchFamily="2" charset="2"/>
              <a:buChar char="u"/>
            </a:pPr>
            <a:r>
              <a:rPr lang="zh-TW" altLang="en-US" sz="2400" b="1" dirty="0">
                <a:solidFill>
                  <a:srgbClr val="0066A0"/>
                </a:solidFill>
                <a:latin typeface="+mn-ea"/>
              </a:rPr>
              <a:t>現金增資：</a:t>
            </a:r>
            <a:endParaRPr lang="en-US" altLang="zh-TW" sz="2400" b="1" dirty="0">
              <a:solidFill>
                <a:srgbClr val="0066A0"/>
              </a:solidFill>
              <a:latin typeface="+mn-ea"/>
            </a:endParaRPr>
          </a:p>
          <a:p>
            <a:pPr marL="1219200" lvl="2" indent="-342900">
              <a:spcBef>
                <a:spcPct val="45000"/>
              </a:spcBef>
              <a:buClr>
                <a:srgbClr val="0066A0"/>
              </a:buClr>
              <a:buSzPct val="80000"/>
              <a:buFont typeface="Wingdings" panose="05000000000000000000" pitchFamily="2" charset="2"/>
              <a:buChar char="p"/>
              <a:defRPr/>
            </a:pPr>
            <a:r>
              <a:rPr lang="zh-TW" altLang="en-US" sz="1900" b="1" dirty="0">
                <a:latin typeface="+mn-ea"/>
              </a:rPr>
              <a:t>證交所於新發行有價證券認購期限屆滿前五個營業日，經由證券商通知出借人</a:t>
            </a:r>
          </a:p>
          <a:p>
            <a:pPr marL="1219200" lvl="2" indent="-342900">
              <a:spcBef>
                <a:spcPct val="45000"/>
              </a:spcBef>
              <a:buClr>
                <a:srgbClr val="0066A0"/>
              </a:buClr>
              <a:buSzPct val="80000"/>
              <a:buFont typeface="Wingdings" panose="05000000000000000000" pitchFamily="2" charset="2"/>
              <a:buChar char="p"/>
              <a:defRPr/>
            </a:pPr>
            <a:r>
              <a:rPr lang="zh-TW" altLang="en-US" sz="1900" b="1" dirty="0">
                <a:latin typeface="+mn-ea"/>
              </a:rPr>
              <a:t>出借人應於認購期限屆滿前三個營業日經由證券商向證交所表達認購意思，並將價款經由證交所借券系統轉交借券人代為認購或於市場補回</a:t>
            </a:r>
          </a:p>
          <a:p>
            <a:pPr marL="1219200" lvl="2" indent="-342900">
              <a:spcBef>
                <a:spcPct val="45000"/>
              </a:spcBef>
              <a:buClr>
                <a:srgbClr val="0066A0"/>
              </a:buClr>
              <a:buSzPct val="80000"/>
              <a:buFont typeface="Wingdings" panose="05000000000000000000" pitchFamily="2" charset="2"/>
              <a:buChar char="p"/>
              <a:defRPr/>
            </a:pPr>
            <a:r>
              <a:rPr lang="zh-TW" altLang="en-US" sz="1900" b="1" dirty="0">
                <a:latin typeface="+mn-ea"/>
              </a:rPr>
              <a:t>若出借人</a:t>
            </a:r>
            <a:r>
              <a:rPr lang="zh-TW" altLang="en-US" sz="1900" b="1" u="sng" dirty="0">
                <a:latin typeface="+mn-ea"/>
              </a:rPr>
              <a:t>逾期或未表達</a:t>
            </a:r>
            <a:r>
              <a:rPr lang="zh-TW" altLang="en-US" sz="1900" b="1" dirty="0">
                <a:latin typeface="+mn-ea"/>
              </a:rPr>
              <a:t>認購意思，或表達認購意思後未於期限內繳交認購價款，即視同放棄新股認購權利</a:t>
            </a:r>
          </a:p>
          <a:p>
            <a:pPr marL="1219200" lvl="2" indent="-342900">
              <a:spcBef>
                <a:spcPct val="45000"/>
              </a:spcBef>
              <a:buClr>
                <a:srgbClr val="0066A0"/>
              </a:buClr>
              <a:buSzPct val="80000"/>
              <a:buFont typeface="Wingdings" panose="05000000000000000000" pitchFamily="2" charset="2"/>
              <a:buChar char="p"/>
              <a:defRPr/>
            </a:pPr>
            <a:r>
              <a:rPr lang="zh-TW" altLang="en-US" sz="1900" b="1" dirty="0">
                <a:latin typeface="+mn-ea"/>
              </a:rPr>
              <a:t>證交所於新發行有價證券發放日之三個營業日前，經由證券商通知借券人</a:t>
            </a:r>
          </a:p>
          <a:p>
            <a:pPr marL="1219200" lvl="2" indent="-342900">
              <a:spcBef>
                <a:spcPct val="45000"/>
              </a:spcBef>
              <a:buClr>
                <a:srgbClr val="0066A0"/>
              </a:buClr>
              <a:buSzPct val="80000"/>
              <a:buFont typeface="Wingdings" panose="05000000000000000000" pitchFamily="2" charset="2"/>
              <a:buChar char="p"/>
              <a:defRPr/>
            </a:pPr>
            <a:r>
              <a:rPr lang="zh-TW" altLang="en-US" sz="1900" b="1" dirty="0">
                <a:latin typeface="+mn-ea"/>
              </a:rPr>
              <a:t>借券人應於發放日起三個營業日內，經由證券商透過證交所借券系統轉知集中保管事業，自借券人之有價證券集中保管帳戶中撥付給出借人</a:t>
            </a:r>
            <a:endParaRPr lang="en-US" altLang="zh-TW" sz="1900" b="1" dirty="0">
              <a:latin typeface="+mn-ea"/>
            </a:endParaRPr>
          </a:p>
          <a:p>
            <a:pPr marL="876300" lvl="2" indent="0">
              <a:spcBef>
                <a:spcPct val="45000"/>
              </a:spcBef>
              <a:buClr>
                <a:srgbClr val="0066A0"/>
              </a:buClr>
              <a:buSzPct val="80000"/>
              <a:buNone/>
              <a:defRPr/>
            </a:pPr>
            <a:r>
              <a:rPr lang="zh-TW" altLang="en-US" sz="1900" b="1" dirty="0">
                <a:latin typeface="+mn-ea"/>
              </a:rPr>
              <a:t> </a:t>
            </a:r>
            <a:endParaRPr lang="en-US" altLang="zh-TW" sz="1900" b="1" dirty="0">
              <a:latin typeface="+mn-ea"/>
            </a:endParaRPr>
          </a:p>
          <a:p>
            <a:pPr marL="864000" lvl="2" indent="-393700">
              <a:lnSpc>
                <a:spcPts val="2600"/>
              </a:lnSpc>
              <a:spcBef>
                <a:spcPct val="0"/>
              </a:spcBef>
              <a:buClr>
                <a:srgbClr val="0066A0"/>
              </a:buClr>
              <a:buSzPct val="80000"/>
              <a:buFont typeface="Wingdings" panose="05000000000000000000" pitchFamily="2" charset="2"/>
              <a:buChar char="u"/>
              <a:defRPr/>
            </a:pPr>
            <a:r>
              <a:rPr lang="zh-TW" altLang="en-US" sz="2400" b="1" dirty="0">
                <a:solidFill>
                  <a:srgbClr val="0066A0"/>
                </a:solidFill>
                <a:latin typeface="+mn-ea"/>
              </a:rPr>
              <a:t>認購標的為特別股或非屬上市</a:t>
            </a:r>
            <a:r>
              <a:rPr lang="en-US" altLang="zh-TW" sz="2400" b="1" dirty="0">
                <a:solidFill>
                  <a:srgbClr val="0066A0"/>
                </a:solidFill>
                <a:latin typeface="+mn-ea"/>
              </a:rPr>
              <a:t>(</a:t>
            </a:r>
            <a:r>
              <a:rPr lang="zh-TW" altLang="en-US" sz="2400" b="1" dirty="0">
                <a:solidFill>
                  <a:srgbClr val="0066A0"/>
                </a:solidFill>
                <a:latin typeface="+mn-ea"/>
              </a:rPr>
              <a:t>櫃</a:t>
            </a:r>
            <a:r>
              <a:rPr lang="en-US" altLang="zh-TW" sz="2400" b="1" dirty="0">
                <a:solidFill>
                  <a:srgbClr val="0066A0"/>
                </a:solidFill>
                <a:latin typeface="+mn-ea"/>
              </a:rPr>
              <a:t>)</a:t>
            </a:r>
            <a:r>
              <a:rPr lang="zh-TW" altLang="en-US" sz="2400" b="1" dirty="0">
                <a:solidFill>
                  <a:srgbClr val="0066A0"/>
                </a:solidFill>
                <a:latin typeface="+mn-ea"/>
              </a:rPr>
              <a:t>證券者，定價 </a:t>
            </a:r>
            <a:r>
              <a:rPr lang="en-US" altLang="zh-TW" sz="2400" b="1" dirty="0">
                <a:solidFill>
                  <a:srgbClr val="0066A0"/>
                </a:solidFill>
                <a:latin typeface="+mn-ea"/>
              </a:rPr>
              <a:t>/</a:t>
            </a:r>
            <a:r>
              <a:rPr lang="zh-TW" altLang="en-US" sz="2400" b="1" dirty="0">
                <a:solidFill>
                  <a:srgbClr val="0066A0"/>
                </a:solidFill>
                <a:latin typeface="+mn-ea"/>
              </a:rPr>
              <a:t>競價交易出借人應自行召回認購</a:t>
            </a:r>
          </a:p>
          <a:p>
            <a:pPr marL="762000" lvl="1" indent="-342900">
              <a:spcBef>
                <a:spcPct val="45000"/>
              </a:spcBef>
              <a:buClr>
                <a:srgbClr val="0066A0"/>
              </a:buClr>
              <a:buSzPct val="80000"/>
              <a:buFont typeface="Wingdings" panose="05000000000000000000" pitchFamily="2" charset="2"/>
              <a:buChar char="p"/>
              <a:defRPr/>
            </a:pPr>
            <a:endParaRPr lang="zh-TW" altLang="en-US" sz="2100" dirty="0">
              <a:latin typeface="+mn-ea"/>
            </a:endParaRP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9325008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87</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現金增資新股權益補償時序表</a:t>
            </a:r>
          </a:p>
        </p:txBody>
      </p:sp>
      <p:grpSp>
        <p:nvGrpSpPr>
          <p:cNvPr id="35" name="群組 34"/>
          <p:cNvGrpSpPr/>
          <p:nvPr/>
        </p:nvGrpSpPr>
        <p:grpSpPr>
          <a:xfrm>
            <a:off x="2352367" y="1526039"/>
            <a:ext cx="7946923" cy="4360899"/>
            <a:chOff x="2352367" y="1526039"/>
            <a:chExt cx="7946923" cy="4360899"/>
          </a:xfrm>
        </p:grpSpPr>
        <p:sp>
          <p:nvSpPr>
            <p:cNvPr id="36" name="Freeform 31"/>
            <p:cNvSpPr>
              <a:spLocks/>
            </p:cNvSpPr>
            <p:nvPr/>
          </p:nvSpPr>
          <p:spPr bwMode="auto">
            <a:xfrm>
              <a:off x="7924800" y="3886200"/>
              <a:ext cx="762000" cy="152400"/>
            </a:xfrm>
            <a:custGeom>
              <a:avLst/>
              <a:gdLst>
                <a:gd name="T0" fmla="*/ 0 w 480"/>
                <a:gd name="T1" fmla="*/ 0 h 96"/>
                <a:gd name="T2" fmla="*/ 2147483647 w 480"/>
                <a:gd name="T3" fmla="*/ 2147483647 h 96"/>
                <a:gd name="T4" fmla="*/ 2147483647 w 480"/>
                <a:gd name="T5" fmla="*/ 2147483647 h 96"/>
                <a:gd name="T6" fmla="*/ 2147483647 w 480"/>
                <a:gd name="T7" fmla="*/ 2147483647 h 96"/>
                <a:gd name="T8" fmla="*/ 2147483647 w 480"/>
                <a:gd name="T9" fmla="*/ 2147483647 h 96"/>
                <a:gd name="T10" fmla="*/ 2147483647 w 480"/>
                <a:gd name="T11" fmla="*/ 2147483647 h 96"/>
                <a:gd name="T12" fmla="*/ 2147483647 w 480"/>
                <a:gd name="T13" fmla="*/ 0 h 96"/>
                <a:gd name="T14" fmla="*/ 0 60000 65536"/>
                <a:gd name="T15" fmla="*/ 0 60000 65536"/>
                <a:gd name="T16" fmla="*/ 0 60000 65536"/>
                <a:gd name="T17" fmla="*/ 0 60000 65536"/>
                <a:gd name="T18" fmla="*/ 0 60000 65536"/>
                <a:gd name="T19" fmla="*/ 0 60000 65536"/>
                <a:gd name="T20" fmla="*/ 0 60000 65536"/>
                <a:gd name="T21" fmla="*/ 0 w 480"/>
                <a:gd name="T22" fmla="*/ 0 h 96"/>
                <a:gd name="T23" fmla="*/ 480 w 48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96">
                  <a:moveTo>
                    <a:pt x="0" y="0"/>
                  </a:moveTo>
                  <a:cubicBezTo>
                    <a:pt x="8" y="20"/>
                    <a:pt x="16" y="40"/>
                    <a:pt x="48" y="48"/>
                  </a:cubicBezTo>
                  <a:cubicBezTo>
                    <a:pt x="80" y="56"/>
                    <a:pt x="160" y="40"/>
                    <a:pt x="192" y="48"/>
                  </a:cubicBezTo>
                  <a:cubicBezTo>
                    <a:pt x="224" y="56"/>
                    <a:pt x="224" y="96"/>
                    <a:pt x="240" y="96"/>
                  </a:cubicBezTo>
                  <a:cubicBezTo>
                    <a:pt x="256" y="96"/>
                    <a:pt x="256" y="56"/>
                    <a:pt x="288" y="48"/>
                  </a:cubicBezTo>
                  <a:cubicBezTo>
                    <a:pt x="320" y="40"/>
                    <a:pt x="400" y="56"/>
                    <a:pt x="432" y="48"/>
                  </a:cubicBezTo>
                  <a:cubicBezTo>
                    <a:pt x="464" y="40"/>
                    <a:pt x="472" y="20"/>
                    <a:pt x="480" y="0"/>
                  </a:cubicBezTo>
                </a:path>
              </a:pathLst>
            </a:custGeom>
            <a:noFill/>
            <a:ln w="28575">
              <a:solidFill>
                <a:srgbClr val="006666"/>
              </a:solidFill>
              <a:round/>
              <a:headEnd/>
              <a:tailEnd/>
            </a:ln>
          </p:spPr>
          <p:txBody>
            <a:bodyPr wrap="none"/>
            <a:lstStyle/>
            <a:p>
              <a:endParaRPr lang="zh-TW" altLang="en-US"/>
            </a:p>
          </p:txBody>
        </p:sp>
        <p:grpSp>
          <p:nvGrpSpPr>
            <p:cNvPr id="37" name="群組 36"/>
            <p:cNvGrpSpPr/>
            <p:nvPr/>
          </p:nvGrpSpPr>
          <p:grpSpPr>
            <a:xfrm>
              <a:off x="2352367" y="1526039"/>
              <a:ext cx="7946923" cy="4360899"/>
              <a:chOff x="2362200" y="1683355"/>
              <a:chExt cx="7946923" cy="4360899"/>
            </a:xfrm>
          </p:grpSpPr>
          <p:sp>
            <p:nvSpPr>
              <p:cNvPr id="69" name="Line 4"/>
              <p:cNvSpPr>
                <a:spLocks noChangeShapeType="1"/>
              </p:cNvSpPr>
              <p:nvPr/>
            </p:nvSpPr>
            <p:spPr bwMode="auto">
              <a:xfrm>
                <a:off x="4953000" y="3816955"/>
                <a:ext cx="1752600" cy="0"/>
              </a:xfrm>
              <a:prstGeom prst="line">
                <a:avLst/>
              </a:prstGeom>
              <a:noFill/>
              <a:ln w="50800">
                <a:solidFill>
                  <a:schemeClr val="tx1"/>
                </a:solidFill>
                <a:prstDash val="sysDot"/>
                <a:round/>
                <a:headEnd/>
                <a:tailEnd/>
              </a:ln>
            </p:spPr>
            <p:txBody>
              <a:bodyPr wrap="none"/>
              <a:lstStyle/>
              <a:p>
                <a:endParaRPr lang="zh-TW" altLang="en-US"/>
              </a:p>
            </p:txBody>
          </p:sp>
          <p:sp>
            <p:nvSpPr>
              <p:cNvPr id="70" name="Line 5"/>
              <p:cNvSpPr>
                <a:spLocks noChangeShapeType="1"/>
              </p:cNvSpPr>
              <p:nvPr/>
            </p:nvSpPr>
            <p:spPr bwMode="auto">
              <a:xfrm>
                <a:off x="2362200" y="3816955"/>
                <a:ext cx="2514600" cy="0"/>
              </a:xfrm>
              <a:prstGeom prst="line">
                <a:avLst/>
              </a:prstGeom>
              <a:noFill/>
              <a:ln w="9525">
                <a:solidFill>
                  <a:schemeClr val="tx1"/>
                </a:solidFill>
                <a:round/>
                <a:headEnd/>
                <a:tailEnd/>
              </a:ln>
            </p:spPr>
            <p:txBody>
              <a:bodyPr wrap="none"/>
              <a:lstStyle/>
              <a:p>
                <a:endParaRPr lang="zh-TW" altLang="en-US"/>
              </a:p>
            </p:txBody>
          </p:sp>
          <p:sp>
            <p:nvSpPr>
              <p:cNvPr id="71" name="Line 6"/>
              <p:cNvSpPr>
                <a:spLocks noChangeShapeType="1"/>
              </p:cNvSpPr>
              <p:nvPr/>
            </p:nvSpPr>
            <p:spPr bwMode="auto">
              <a:xfrm>
                <a:off x="6575323" y="3816955"/>
                <a:ext cx="2971800" cy="0"/>
              </a:xfrm>
              <a:prstGeom prst="line">
                <a:avLst/>
              </a:prstGeom>
              <a:noFill/>
              <a:ln w="9525">
                <a:solidFill>
                  <a:schemeClr val="tx1"/>
                </a:solidFill>
                <a:round/>
                <a:headEnd/>
                <a:tailEnd/>
              </a:ln>
            </p:spPr>
            <p:txBody>
              <a:bodyPr wrap="none"/>
              <a:lstStyle/>
              <a:p>
                <a:endParaRPr lang="zh-TW" altLang="en-US"/>
              </a:p>
            </p:txBody>
          </p:sp>
          <p:sp>
            <p:nvSpPr>
              <p:cNvPr id="72" name="Text Box 7"/>
              <p:cNvSpPr txBox="1">
                <a:spLocks noChangeArrowheads="1"/>
              </p:cNvSpPr>
              <p:nvPr/>
            </p:nvSpPr>
            <p:spPr bwMode="auto">
              <a:xfrm>
                <a:off x="2384323" y="3054955"/>
                <a:ext cx="7391400" cy="457200"/>
              </a:xfrm>
              <a:prstGeom prst="rect">
                <a:avLst/>
              </a:prstGeom>
              <a:noFill/>
              <a:ln w="9525">
                <a:noFill/>
                <a:miter lim="800000"/>
                <a:headEnd/>
                <a:tailEnd/>
              </a:ln>
            </p:spPr>
            <p:txBody>
              <a:bodyPr>
                <a:spAutoFit/>
              </a:bodyPr>
              <a:lstStyle/>
              <a:p>
                <a:pPr>
                  <a:spcBef>
                    <a:spcPct val="50000"/>
                  </a:spcBef>
                </a:pPr>
                <a:r>
                  <a:rPr lang="en-US" altLang="zh-TW" sz="2400" dirty="0">
                    <a:latin typeface="Times New Roman" pitchFamily="18" charset="0"/>
                    <a:ea typeface="新細明體" pitchFamily="18" charset="-120"/>
                    <a:cs typeface="Arial" pitchFamily="34" charset="0"/>
                  </a:rPr>
                  <a:t>      5   4   3   2   1   0                       3   2   1   0   1   2   3 </a:t>
                </a:r>
              </a:p>
            </p:txBody>
          </p:sp>
          <p:sp>
            <p:nvSpPr>
              <p:cNvPr id="73" name="Line 8"/>
              <p:cNvSpPr>
                <a:spLocks noChangeShapeType="1"/>
              </p:cNvSpPr>
              <p:nvPr/>
            </p:nvSpPr>
            <p:spPr bwMode="auto">
              <a:xfrm flipH="1">
                <a:off x="2971800" y="3657600"/>
                <a:ext cx="0" cy="381000"/>
              </a:xfrm>
              <a:prstGeom prst="line">
                <a:avLst/>
              </a:prstGeom>
              <a:noFill/>
              <a:ln w="9525">
                <a:solidFill>
                  <a:schemeClr val="tx1"/>
                </a:solidFill>
                <a:miter lim="800000"/>
                <a:headEnd/>
                <a:tailEnd/>
              </a:ln>
            </p:spPr>
            <p:txBody>
              <a:bodyPr wrap="none"/>
              <a:lstStyle/>
              <a:p>
                <a:endParaRPr lang="zh-TW" altLang="en-US"/>
              </a:p>
            </p:txBody>
          </p:sp>
          <p:sp>
            <p:nvSpPr>
              <p:cNvPr id="74" name="Line 9"/>
              <p:cNvSpPr>
                <a:spLocks noChangeShapeType="1"/>
              </p:cNvSpPr>
              <p:nvPr/>
            </p:nvSpPr>
            <p:spPr bwMode="auto">
              <a:xfrm>
                <a:off x="3352800" y="3657600"/>
                <a:ext cx="0" cy="381000"/>
              </a:xfrm>
              <a:prstGeom prst="line">
                <a:avLst/>
              </a:prstGeom>
              <a:noFill/>
              <a:ln w="9525">
                <a:solidFill>
                  <a:schemeClr val="tx1"/>
                </a:solidFill>
                <a:miter lim="800000"/>
                <a:headEnd/>
                <a:tailEnd/>
              </a:ln>
            </p:spPr>
            <p:txBody>
              <a:bodyPr wrap="none"/>
              <a:lstStyle/>
              <a:p>
                <a:endParaRPr lang="zh-TW" altLang="en-US"/>
              </a:p>
            </p:txBody>
          </p:sp>
          <p:sp>
            <p:nvSpPr>
              <p:cNvPr id="75" name="Line 10"/>
              <p:cNvSpPr>
                <a:spLocks noChangeShapeType="1"/>
              </p:cNvSpPr>
              <p:nvPr/>
            </p:nvSpPr>
            <p:spPr bwMode="auto">
              <a:xfrm flipH="1">
                <a:off x="3733800" y="3657600"/>
                <a:ext cx="0" cy="381000"/>
              </a:xfrm>
              <a:prstGeom prst="line">
                <a:avLst/>
              </a:prstGeom>
              <a:noFill/>
              <a:ln w="9525">
                <a:solidFill>
                  <a:schemeClr val="tx1"/>
                </a:solidFill>
                <a:miter lim="800000"/>
                <a:headEnd/>
                <a:tailEnd/>
              </a:ln>
            </p:spPr>
            <p:txBody>
              <a:bodyPr wrap="none"/>
              <a:lstStyle/>
              <a:p>
                <a:endParaRPr lang="zh-TW" altLang="en-US"/>
              </a:p>
            </p:txBody>
          </p:sp>
          <p:sp>
            <p:nvSpPr>
              <p:cNvPr id="76" name="Line 11"/>
              <p:cNvSpPr>
                <a:spLocks noChangeShapeType="1"/>
              </p:cNvSpPr>
              <p:nvPr/>
            </p:nvSpPr>
            <p:spPr bwMode="auto">
              <a:xfrm>
                <a:off x="4114800"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77" name="Line 12"/>
              <p:cNvSpPr>
                <a:spLocks noChangeShapeType="1"/>
              </p:cNvSpPr>
              <p:nvPr/>
            </p:nvSpPr>
            <p:spPr bwMode="auto">
              <a:xfrm>
                <a:off x="4495800"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78" name="Line 13"/>
              <p:cNvSpPr>
                <a:spLocks noChangeShapeType="1"/>
              </p:cNvSpPr>
              <p:nvPr/>
            </p:nvSpPr>
            <p:spPr bwMode="auto">
              <a:xfrm>
                <a:off x="4876800"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79" name="Line 15"/>
              <p:cNvSpPr>
                <a:spLocks noChangeShapeType="1"/>
              </p:cNvSpPr>
              <p:nvPr/>
            </p:nvSpPr>
            <p:spPr bwMode="auto">
              <a:xfrm>
                <a:off x="6781800"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80" name="Line 16"/>
              <p:cNvSpPr>
                <a:spLocks noChangeShapeType="1"/>
              </p:cNvSpPr>
              <p:nvPr/>
            </p:nvSpPr>
            <p:spPr bwMode="auto">
              <a:xfrm>
                <a:off x="7162800"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81" name="Line 17"/>
              <p:cNvSpPr>
                <a:spLocks noChangeShapeType="1"/>
              </p:cNvSpPr>
              <p:nvPr/>
            </p:nvSpPr>
            <p:spPr bwMode="auto">
              <a:xfrm flipH="1">
                <a:off x="7565923"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82" name="Line 18"/>
              <p:cNvSpPr>
                <a:spLocks noChangeShapeType="1"/>
              </p:cNvSpPr>
              <p:nvPr/>
            </p:nvSpPr>
            <p:spPr bwMode="auto">
              <a:xfrm>
                <a:off x="7946923"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83" name="Line 19"/>
              <p:cNvSpPr>
                <a:spLocks noChangeShapeType="1"/>
              </p:cNvSpPr>
              <p:nvPr/>
            </p:nvSpPr>
            <p:spPr bwMode="auto">
              <a:xfrm flipH="1">
                <a:off x="8327923"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84" name="Line 20"/>
              <p:cNvSpPr>
                <a:spLocks noChangeShapeType="1"/>
              </p:cNvSpPr>
              <p:nvPr/>
            </p:nvSpPr>
            <p:spPr bwMode="auto">
              <a:xfrm>
                <a:off x="8708923" y="3664555"/>
                <a:ext cx="0" cy="381000"/>
              </a:xfrm>
              <a:prstGeom prst="line">
                <a:avLst/>
              </a:prstGeom>
              <a:noFill/>
              <a:ln w="9525">
                <a:solidFill>
                  <a:schemeClr val="tx1"/>
                </a:solidFill>
                <a:miter lim="800000"/>
                <a:headEnd/>
                <a:tailEnd/>
              </a:ln>
            </p:spPr>
            <p:txBody>
              <a:bodyPr wrap="none"/>
              <a:lstStyle/>
              <a:p>
                <a:endParaRPr lang="zh-TW" altLang="en-US"/>
              </a:p>
            </p:txBody>
          </p:sp>
          <p:sp>
            <p:nvSpPr>
              <p:cNvPr id="85" name="Line 21"/>
              <p:cNvSpPr>
                <a:spLocks noChangeShapeType="1"/>
              </p:cNvSpPr>
              <p:nvPr/>
            </p:nvSpPr>
            <p:spPr bwMode="auto">
              <a:xfrm>
                <a:off x="9089923" y="3664555"/>
                <a:ext cx="0" cy="457200"/>
              </a:xfrm>
              <a:prstGeom prst="line">
                <a:avLst/>
              </a:prstGeom>
              <a:noFill/>
              <a:ln w="9525">
                <a:solidFill>
                  <a:schemeClr val="tx1"/>
                </a:solidFill>
                <a:miter lim="800000"/>
                <a:headEnd/>
                <a:tailEnd/>
              </a:ln>
            </p:spPr>
            <p:txBody>
              <a:bodyPr wrap="none"/>
              <a:lstStyle/>
              <a:p>
                <a:endParaRPr lang="zh-TW" altLang="en-US"/>
              </a:p>
            </p:txBody>
          </p:sp>
          <p:sp>
            <p:nvSpPr>
              <p:cNvPr id="86" name="Text Box 22"/>
              <p:cNvSpPr txBox="1">
                <a:spLocks noChangeArrowheads="1"/>
              </p:cNvSpPr>
              <p:nvPr/>
            </p:nvSpPr>
            <p:spPr bwMode="auto">
              <a:xfrm>
                <a:off x="9470923" y="3435956"/>
                <a:ext cx="838200" cy="320675"/>
              </a:xfrm>
              <a:prstGeom prst="rect">
                <a:avLst/>
              </a:prstGeom>
              <a:noFill/>
              <a:ln w="9525">
                <a:noFill/>
                <a:miter lim="800000"/>
                <a:headEnd/>
                <a:tailEnd/>
              </a:ln>
            </p:spPr>
            <p:txBody>
              <a:bodyPr>
                <a:spAutoFit/>
              </a:bodyPr>
              <a:lstStyle/>
              <a:p>
                <a:pPr algn="ctr">
                  <a:spcBef>
                    <a:spcPct val="50000"/>
                  </a:spcBef>
                </a:pPr>
                <a:r>
                  <a:rPr lang="zh-TW" altLang="en-US" sz="1500" b="1" dirty="0">
                    <a:latin typeface="+mn-ea"/>
                  </a:rPr>
                  <a:t>營業日</a:t>
                </a:r>
              </a:p>
            </p:txBody>
          </p:sp>
          <p:sp>
            <p:nvSpPr>
              <p:cNvPr id="87" name="Text Box 23"/>
              <p:cNvSpPr txBox="1">
                <a:spLocks noChangeArrowheads="1"/>
              </p:cNvSpPr>
              <p:nvPr/>
            </p:nvSpPr>
            <p:spPr bwMode="auto">
              <a:xfrm>
                <a:off x="4667447" y="1683355"/>
                <a:ext cx="461665" cy="1295400"/>
              </a:xfrm>
              <a:prstGeom prst="rect">
                <a:avLst/>
              </a:prstGeom>
              <a:noFill/>
              <a:ln w="9525">
                <a:noFill/>
                <a:miter lim="800000"/>
                <a:headEnd/>
                <a:tailEnd/>
              </a:ln>
            </p:spPr>
            <p:txBody>
              <a:bodyPr vert="eaVert">
                <a:spAutoFit/>
              </a:bodyPr>
              <a:lstStyle/>
              <a:p>
                <a:pPr>
                  <a:spcBef>
                    <a:spcPct val="50000"/>
                  </a:spcBef>
                </a:pPr>
                <a:r>
                  <a:rPr lang="zh-TW" altLang="en-US" b="1" dirty="0">
                    <a:solidFill>
                      <a:srgbClr val="0066A0"/>
                    </a:solidFill>
                    <a:latin typeface="+mn-ea"/>
                  </a:rPr>
                  <a:t>認購屆滿日</a:t>
                </a:r>
              </a:p>
            </p:txBody>
          </p:sp>
          <p:sp>
            <p:nvSpPr>
              <p:cNvPr id="88" name="Text Box 24"/>
              <p:cNvSpPr txBox="1">
                <a:spLocks noChangeArrowheads="1"/>
              </p:cNvSpPr>
              <p:nvPr/>
            </p:nvSpPr>
            <p:spPr bwMode="auto">
              <a:xfrm>
                <a:off x="2362201" y="4648200"/>
                <a:ext cx="955675" cy="784830"/>
              </a:xfrm>
              <a:prstGeom prst="rect">
                <a:avLst/>
              </a:prstGeom>
              <a:noFill/>
              <a:ln w="9525" cap="rnd">
                <a:solidFill>
                  <a:schemeClr val="tx1"/>
                </a:solidFill>
                <a:prstDash val="sysDot"/>
                <a:miter lim="800000"/>
                <a:headEnd/>
                <a:tailEnd/>
              </a:ln>
            </p:spPr>
            <p:txBody>
              <a:bodyPr vert="horz" wrap="square">
                <a:spAutoFit/>
              </a:bodyPr>
              <a:lstStyle/>
              <a:p>
                <a:pPr algn="ctr">
                  <a:spcBef>
                    <a:spcPct val="50000"/>
                  </a:spcBef>
                </a:pPr>
                <a:r>
                  <a:rPr lang="zh-TW" altLang="en-US" sz="1500" b="1" dirty="0">
                    <a:latin typeface="+mn-ea"/>
                  </a:rPr>
                  <a:t>證交所通知出借人認購</a:t>
                </a:r>
              </a:p>
            </p:txBody>
          </p:sp>
          <p:sp>
            <p:nvSpPr>
              <p:cNvPr id="89" name="Line 25"/>
              <p:cNvSpPr>
                <a:spLocks noChangeShapeType="1"/>
              </p:cNvSpPr>
              <p:nvPr/>
            </p:nvSpPr>
            <p:spPr bwMode="auto">
              <a:xfrm>
                <a:off x="2971800" y="4114800"/>
                <a:ext cx="0" cy="457200"/>
              </a:xfrm>
              <a:prstGeom prst="line">
                <a:avLst/>
              </a:prstGeom>
              <a:noFill/>
              <a:ln w="38100">
                <a:solidFill>
                  <a:schemeClr val="accent6">
                    <a:lumMod val="60000"/>
                    <a:lumOff val="40000"/>
                  </a:schemeClr>
                </a:solidFill>
                <a:miter lim="800000"/>
                <a:headEnd/>
                <a:tailEnd type="triangle" w="med" len="med"/>
              </a:ln>
            </p:spPr>
            <p:txBody>
              <a:bodyPr wrap="none"/>
              <a:lstStyle/>
              <a:p>
                <a:endParaRPr lang="zh-TW" altLang="en-US"/>
              </a:p>
            </p:txBody>
          </p:sp>
          <p:sp>
            <p:nvSpPr>
              <p:cNvPr id="90" name="Text Box 26"/>
              <p:cNvSpPr txBox="1">
                <a:spLocks noChangeArrowheads="1"/>
              </p:cNvSpPr>
              <p:nvPr/>
            </p:nvSpPr>
            <p:spPr bwMode="auto">
              <a:xfrm>
                <a:off x="3411769" y="4874703"/>
                <a:ext cx="1682750" cy="1169551"/>
              </a:xfrm>
              <a:prstGeom prst="rect">
                <a:avLst/>
              </a:prstGeom>
              <a:noFill/>
              <a:ln w="9525" cap="rnd">
                <a:solidFill>
                  <a:schemeClr val="tx1"/>
                </a:solidFill>
                <a:prstDash val="sysDot"/>
                <a:miter lim="800000"/>
                <a:headEnd/>
                <a:tailEnd/>
              </a:ln>
            </p:spPr>
            <p:txBody>
              <a:bodyPr vert="horz">
                <a:spAutoFit/>
              </a:bodyPr>
              <a:lstStyle/>
              <a:p>
                <a:pPr algn="ctr"/>
                <a:r>
                  <a:rPr lang="zh-TW" altLang="en-US" sz="1400" b="1" dirty="0">
                    <a:latin typeface="+mn-ea"/>
                  </a:rPr>
                  <a:t>出借人委託證券商申報認購，認購款則由證券商透過證交所轉交借券人代</a:t>
                </a:r>
                <a:r>
                  <a:rPr lang="zh-TW" altLang="en-US" sz="1400" b="1" u="sng" dirty="0">
                    <a:latin typeface="+mn-ea"/>
                  </a:rPr>
                  <a:t>認購或回補</a:t>
                </a:r>
                <a:endParaRPr lang="zh-TW" altLang="en-US" sz="3600" b="1" u="sng" dirty="0">
                  <a:latin typeface="+mn-ea"/>
                </a:endParaRPr>
              </a:p>
            </p:txBody>
          </p:sp>
          <p:sp>
            <p:nvSpPr>
              <p:cNvPr id="91" name="Line 27"/>
              <p:cNvSpPr>
                <a:spLocks noChangeShapeType="1"/>
              </p:cNvSpPr>
              <p:nvPr/>
            </p:nvSpPr>
            <p:spPr bwMode="auto">
              <a:xfrm>
                <a:off x="3429000" y="4114800"/>
                <a:ext cx="685800" cy="685800"/>
              </a:xfrm>
              <a:prstGeom prst="line">
                <a:avLst/>
              </a:prstGeom>
              <a:noFill/>
              <a:ln w="38100">
                <a:solidFill>
                  <a:schemeClr val="accent6">
                    <a:lumMod val="60000"/>
                    <a:lumOff val="40000"/>
                  </a:schemeClr>
                </a:solidFill>
                <a:miter lim="800000"/>
                <a:headEnd/>
                <a:tailEnd type="triangle" w="med" len="med"/>
              </a:ln>
            </p:spPr>
            <p:txBody>
              <a:bodyPr wrap="none"/>
              <a:lstStyle/>
              <a:p>
                <a:endParaRPr lang="zh-TW" altLang="en-US"/>
              </a:p>
            </p:txBody>
          </p:sp>
          <p:sp>
            <p:nvSpPr>
              <p:cNvPr id="92" name="Text Box 28"/>
              <p:cNvSpPr txBox="1">
                <a:spLocks noChangeArrowheads="1"/>
              </p:cNvSpPr>
              <p:nvPr/>
            </p:nvSpPr>
            <p:spPr bwMode="auto">
              <a:xfrm>
                <a:off x="7715447" y="1683355"/>
                <a:ext cx="461665" cy="1295400"/>
              </a:xfrm>
              <a:prstGeom prst="rect">
                <a:avLst/>
              </a:prstGeom>
              <a:noFill/>
              <a:ln w="9525">
                <a:noFill/>
                <a:miter lim="800000"/>
                <a:headEnd/>
                <a:tailEnd/>
              </a:ln>
            </p:spPr>
            <p:txBody>
              <a:bodyPr vert="eaVert">
                <a:spAutoFit/>
              </a:bodyPr>
              <a:lstStyle/>
              <a:p>
                <a:pPr>
                  <a:spcBef>
                    <a:spcPct val="50000"/>
                  </a:spcBef>
                </a:pPr>
                <a:r>
                  <a:rPr lang="zh-TW" altLang="en-US" b="1" dirty="0">
                    <a:solidFill>
                      <a:srgbClr val="0066A0"/>
                    </a:solidFill>
                    <a:latin typeface="+mn-ea"/>
                  </a:rPr>
                  <a:t>新股發放日</a:t>
                </a:r>
              </a:p>
            </p:txBody>
          </p:sp>
          <p:sp>
            <p:nvSpPr>
              <p:cNvPr id="93" name="Text Box 29"/>
              <p:cNvSpPr txBox="1">
                <a:spLocks noChangeArrowheads="1"/>
              </p:cNvSpPr>
              <p:nvPr/>
            </p:nvSpPr>
            <p:spPr bwMode="auto">
              <a:xfrm>
                <a:off x="6200570" y="4744065"/>
                <a:ext cx="1162460" cy="784830"/>
              </a:xfrm>
              <a:prstGeom prst="rect">
                <a:avLst/>
              </a:prstGeom>
              <a:noFill/>
              <a:ln w="9525" cap="rnd">
                <a:solidFill>
                  <a:schemeClr val="tx1"/>
                </a:solidFill>
                <a:prstDash val="sysDot"/>
                <a:miter lim="800000"/>
                <a:headEnd/>
                <a:tailEnd/>
              </a:ln>
            </p:spPr>
            <p:txBody>
              <a:bodyPr vert="horz" wrap="square">
                <a:spAutoFit/>
              </a:bodyPr>
              <a:lstStyle/>
              <a:p>
                <a:pPr algn="ctr"/>
                <a:r>
                  <a:rPr lang="zh-TW" altLang="en-US" sz="1500" b="1" dirty="0">
                    <a:latin typeface="+mn-ea"/>
                  </a:rPr>
                  <a:t>證交所經由證券商通知借券人</a:t>
                </a:r>
              </a:p>
            </p:txBody>
          </p:sp>
          <p:sp>
            <p:nvSpPr>
              <p:cNvPr id="94" name="Text Box 30"/>
              <p:cNvSpPr txBox="1">
                <a:spLocks noChangeArrowheads="1"/>
              </p:cNvSpPr>
              <p:nvPr/>
            </p:nvSpPr>
            <p:spPr bwMode="auto">
              <a:xfrm>
                <a:off x="7693026" y="4724401"/>
                <a:ext cx="1336675" cy="1015663"/>
              </a:xfrm>
              <a:prstGeom prst="rect">
                <a:avLst/>
              </a:prstGeom>
              <a:noFill/>
              <a:ln w="9525" cap="rnd">
                <a:solidFill>
                  <a:schemeClr val="tx1"/>
                </a:solidFill>
                <a:prstDash val="sysDot"/>
                <a:miter lim="800000"/>
                <a:headEnd/>
                <a:tailEnd/>
              </a:ln>
            </p:spPr>
            <p:txBody>
              <a:bodyPr vert="horz">
                <a:spAutoFit/>
              </a:bodyPr>
              <a:lstStyle/>
              <a:p>
                <a:pPr algn="ctr"/>
                <a:r>
                  <a:rPr lang="zh-TW" altLang="en-US" sz="1500" b="1" dirty="0">
                    <a:latin typeface="+mn-ea"/>
                  </a:rPr>
                  <a:t>借券人委託證券商透過借券系統轉知集保撥付出借人</a:t>
                </a:r>
              </a:p>
            </p:txBody>
          </p:sp>
          <p:sp>
            <p:nvSpPr>
              <p:cNvPr id="95" name="Line 32"/>
              <p:cNvSpPr>
                <a:spLocks noChangeShapeType="1"/>
              </p:cNvSpPr>
              <p:nvPr/>
            </p:nvSpPr>
            <p:spPr bwMode="auto">
              <a:xfrm>
                <a:off x="6781800" y="4114799"/>
                <a:ext cx="0" cy="629265"/>
              </a:xfrm>
              <a:prstGeom prst="line">
                <a:avLst/>
              </a:prstGeom>
              <a:noFill/>
              <a:ln w="38100">
                <a:solidFill>
                  <a:srgbClr val="FFC000"/>
                </a:solidFill>
                <a:miter lim="800000"/>
                <a:headEnd/>
                <a:tailEnd type="triangle" w="med" len="med"/>
              </a:ln>
            </p:spPr>
            <p:txBody>
              <a:bodyPr wrap="none"/>
              <a:lstStyle/>
              <a:p>
                <a:endParaRPr lang="zh-TW" altLang="en-US"/>
              </a:p>
            </p:txBody>
          </p:sp>
          <p:sp>
            <p:nvSpPr>
              <p:cNvPr id="96" name="Line 33"/>
              <p:cNvSpPr>
                <a:spLocks noChangeShapeType="1"/>
              </p:cNvSpPr>
              <p:nvPr/>
            </p:nvSpPr>
            <p:spPr bwMode="auto">
              <a:xfrm>
                <a:off x="8305800" y="4191000"/>
                <a:ext cx="0" cy="533400"/>
              </a:xfrm>
              <a:prstGeom prst="line">
                <a:avLst/>
              </a:prstGeom>
              <a:noFill/>
              <a:ln w="38100">
                <a:solidFill>
                  <a:srgbClr val="FFC000"/>
                </a:solidFill>
                <a:miter lim="800000"/>
                <a:headEnd/>
                <a:tailEnd type="triangle" w="med" len="med"/>
              </a:ln>
            </p:spPr>
            <p:txBody>
              <a:bodyPr wrap="none"/>
              <a:lstStyle/>
              <a:p>
                <a:endParaRPr lang="zh-TW" altLang="en-US"/>
              </a:p>
            </p:txBody>
          </p:sp>
          <p:sp>
            <p:nvSpPr>
              <p:cNvPr id="97" name="Freeform 34"/>
              <p:cNvSpPr>
                <a:spLocks/>
              </p:cNvSpPr>
              <p:nvPr/>
            </p:nvSpPr>
            <p:spPr bwMode="auto">
              <a:xfrm>
                <a:off x="2971800" y="3886200"/>
                <a:ext cx="762000" cy="152400"/>
              </a:xfrm>
              <a:custGeom>
                <a:avLst/>
                <a:gdLst>
                  <a:gd name="T0" fmla="*/ 0 w 480"/>
                  <a:gd name="T1" fmla="*/ 0 h 96"/>
                  <a:gd name="T2" fmla="*/ 2147483647 w 480"/>
                  <a:gd name="T3" fmla="*/ 2147483647 h 96"/>
                  <a:gd name="T4" fmla="*/ 2147483647 w 480"/>
                  <a:gd name="T5" fmla="*/ 2147483647 h 96"/>
                  <a:gd name="T6" fmla="*/ 2147483647 w 480"/>
                  <a:gd name="T7" fmla="*/ 2147483647 h 96"/>
                  <a:gd name="T8" fmla="*/ 2147483647 w 480"/>
                  <a:gd name="T9" fmla="*/ 2147483647 h 96"/>
                  <a:gd name="T10" fmla="*/ 2147483647 w 480"/>
                  <a:gd name="T11" fmla="*/ 2147483647 h 96"/>
                  <a:gd name="T12" fmla="*/ 2147483647 w 480"/>
                  <a:gd name="T13" fmla="*/ 0 h 96"/>
                  <a:gd name="T14" fmla="*/ 0 60000 65536"/>
                  <a:gd name="T15" fmla="*/ 0 60000 65536"/>
                  <a:gd name="T16" fmla="*/ 0 60000 65536"/>
                  <a:gd name="T17" fmla="*/ 0 60000 65536"/>
                  <a:gd name="T18" fmla="*/ 0 60000 65536"/>
                  <a:gd name="T19" fmla="*/ 0 60000 65536"/>
                  <a:gd name="T20" fmla="*/ 0 60000 65536"/>
                  <a:gd name="T21" fmla="*/ 0 w 480"/>
                  <a:gd name="T22" fmla="*/ 0 h 96"/>
                  <a:gd name="T23" fmla="*/ 480 w 48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96">
                    <a:moveTo>
                      <a:pt x="0" y="0"/>
                    </a:moveTo>
                    <a:cubicBezTo>
                      <a:pt x="8" y="20"/>
                      <a:pt x="16" y="40"/>
                      <a:pt x="48" y="48"/>
                    </a:cubicBezTo>
                    <a:cubicBezTo>
                      <a:pt x="80" y="56"/>
                      <a:pt x="160" y="40"/>
                      <a:pt x="192" y="48"/>
                    </a:cubicBezTo>
                    <a:cubicBezTo>
                      <a:pt x="224" y="56"/>
                      <a:pt x="224" y="96"/>
                      <a:pt x="240" y="96"/>
                    </a:cubicBezTo>
                    <a:cubicBezTo>
                      <a:pt x="256" y="96"/>
                      <a:pt x="256" y="56"/>
                      <a:pt x="288" y="48"/>
                    </a:cubicBezTo>
                    <a:cubicBezTo>
                      <a:pt x="320" y="40"/>
                      <a:pt x="400" y="56"/>
                      <a:pt x="432" y="48"/>
                    </a:cubicBezTo>
                    <a:cubicBezTo>
                      <a:pt x="464" y="40"/>
                      <a:pt x="472" y="20"/>
                      <a:pt x="480" y="0"/>
                    </a:cubicBezTo>
                  </a:path>
                </a:pathLst>
              </a:custGeom>
              <a:noFill/>
              <a:ln w="28575">
                <a:solidFill>
                  <a:srgbClr val="006666"/>
                </a:solidFill>
                <a:round/>
                <a:headEnd/>
                <a:tailEnd/>
              </a:ln>
            </p:spPr>
            <p:txBody>
              <a:bodyPr wrap="none"/>
              <a:lstStyle/>
              <a:p>
                <a:endParaRPr lang="zh-TW" altLang="en-US"/>
              </a:p>
            </p:txBody>
          </p:sp>
        </p:grpSp>
      </p:grpSp>
    </p:spTree>
    <p:extLst>
      <p:ext uri="{BB962C8B-B14F-4D97-AF65-F5344CB8AC3E}">
        <p14:creationId xmlns:p14="http://schemas.microsoft.com/office/powerpoint/2010/main" val="349304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88</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證商</a:t>
            </a:r>
            <a:r>
              <a:rPr lang="en-US" altLang="zh-TW" sz="4000" b="1" dirty="0"/>
              <a:t>/</a:t>
            </a:r>
            <a:r>
              <a:rPr lang="zh-TW" altLang="en-US" sz="4000" b="1" dirty="0"/>
              <a:t>證金有價證券借貸權益補償</a:t>
            </a:r>
            <a:r>
              <a:rPr lang="en-US" altLang="zh-TW" sz="4000" b="1" dirty="0"/>
              <a:t>(</a:t>
            </a:r>
            <a:r>
              <a:rPr lang="zh-TW" altLang="en-US" sz="4000" b="1" dirty="0"/>
              <a:t>一</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33600" y="1268361"/>
            <a:ext cx="8662220" cy="5501082"/>
          </a:xfrm>
        </p:spPr>
        <p:txBody>
          <a:bodyPr>
            <a:normAutofit/>
          </a:bodyPr>
          <a:lstStyle/>
          <a:p>
            <a:pPr>
              <a:buFont typeface="Wingdings" pitchFamily="2" charset="2"/>
              <a:buChar char="Ø"/>
            </a:pPr>
            <a:r>
              <a:rPr lang="zh-TW" altLang="en-US" sz="2800" b="1" dirty="0">
                <a:latin typeface="+mn-ea"/>
              </a:rPr>
              <a:t>借貸標的證券除權息之處理</a:t>
            </a:r>
          </a:p>
          <a:p>
            <a:pPr lvl="1">
              <a:buClr>
                <a:srgbClr val="1594C6"/>
              </a:buClr>
              <a:buFont typeface="Wingdings" panose="05000000000000000000" pitchFamily="2" charset="2"/>
              <a:buChar char="u"/>
            </a:pPr>
            <a:r>
              <a:rPr lang="zh-TW" altLang="en-US" sz="2400" b="1" dirty="0">
                <a:latin typeface="+mn-ea"/>
              </a:rPr>
              <a:t>證券商與客戶約定有價證券借貸標的證券之權息採權益補償者，證券商應通知客戶按約定期限與方式補償之 </a:t>
            </a:r>
          </a:p>
          <a:p>
            <a:pPr lvl="1">
              <a:buClr>
                <a:srgbClr val="1594C6"/>
              </a:buClr>
              <a:buFont typeface="Wingdings" panose="05000000000000000000" pitchFamily="2" charset="2"/>
              <a:buChar char="u"/>
            </a:pPr>
            <a:r>
              <a:rPr lang="zh-TW" altLang="en-US" sz="2400" b="1" dirty="0">
                <a:latin typeface="+mn-ea"/>
              </a:rPr>
              <a:t>借券方依約償還證券權益予出借方時，須由證券商通知證交所，轉知臺灣集中保管結算所即時辦理有價證券之撥付作業</a:t>
            </a:r>
          </a:p>
          <a:p>
            <a:pPr lvl="1">
              <a:buClr>
                <a:srgbClr val="1594C6"/>
              </a:buClr>
              <a:buFont typeface="Wingdings" panose="05000000000000000000" pitchFamily="2" charset="2"/>
              <a:buChar char="u"/>
            </a:pPr>
            <a:r>
              <a:rPr lang="zh-TW" altLang="en-US" sz="2400" b="1" dirty="0">
                <a:latin typeface="+mn-ea"/>
              </a:rPr>
              <a:t>出借之有價證券借貸標的具發行新股認購權利且出借方欲認購時，應按約定於認購期限屆滿前，將認購價款交付借券方，借券方則於約定期限前，撥付給出借方。 </a:t>
            </a:r>
          </a:p>
          <a:p>
            <a:pPr lvl="1">
              <a:buClr>
                <a:srgbClr val="1594C6"/>
              </a:buClr>
              <a:buFont typeface="Wingdings" panose="05000000000000000000" pitchFamily="2" charset="2"/>
              <a:buChar char="u"/>
            </a:pPr>
            <a:r>
              <a:rPr lang="zh-TW" altLang="en-US" sz="2400" b="1" dirty="0">
                <a:latin typeface="+mn-ea"/>
              </a:rPr>
              <a:t>出借方於出借有價證券期間欲行使投票權時，必須按約定期限通知借券方在股東會最後過戶日前返還有價證券</a:t>
            </a:r>
          </a:p>
          <a:p>
            <a:pPr marL="762000" lvl="1" indent="-342900">
              <a:spcBef>
                <a:spcPct val="45000"/>
              </a:spcBef>
              <a:buClr>
                <a:srgbClr val="0066A0"/>
              </a:buClr>
              <a:buSzPct val="80000"/>
              <a:buFont typeface="Wingdings" panose="05000000000000000000" pitchFamily="2" charset="2"/>
              <a:buChar char="p"/>
              <a:defRPr/>
            </a:pPr>
            <a:endParaRPr lang="zh-TW" altLang="en-US" sz="2100" dirty="0">
              <a:latin typeface="+mn-ea"/>
            </a:endParaRP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326577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89</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證商</a:t>
            </a:r>
            <a:r>
              <a:rPr lang="en-US" altLang="zh-TW" sz="4000" b="1" dirty="0"/>
              <a:t>/</a:t>
            </a:r>
            <a:r>
              <a:rPr lang="zh-TW" altLang="en-US" sz="4000" b="1" dirty="0"/>
              <a:t>證金有價證券借貸權益補償</a:t>
            </a:r>
            <a:r>
              <a:rPr lang="en-US" altLang="zh-TW" sz="4000" b="1" dirty="0"/>
              <a:t>(</a:t>
            </a:r>
            <a:r>
              <a:rPr lang="zh-TW" altLang="en-US" sz="4000" b="1" dirty="0"/>
              <a:t>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2133600" y="1258529"/>
            <a:ext cx="8662220" cy="5510914"/>
          </a:xfrm>
        </p:spPr>
        <p:txBody>
          <a:bodyPr>
            <a:normAutofit/>
          </a:bodyPr>
          <a:lstStyle/>
          <a:p>
            <a:pPr>
              <a:buFont typeface="Wingdings" pitchFamily="2" charset="2"/>
              <a:buChar char="Ø"/>
            </a:pPr>
            <a:r>
              <a:rPr lang="zh-TW" altLang="en-US" sz="2800" b="1" dirty="0">
                <a:latin typeface="+mn-ea"/>
              </a:rPr>
              <a:t>客戶償還證券權益提醒注意事項</a:t>
            </a:r>
          </a:p>
          <a:p>
            <a:pPr lvl="1">
              <a:buClr>
                <a:srgbClr val="1594C6"/>
              </a:buClr>
              <a:buFont typeface="Wingdings" panose="05000000000000000000" pitchFamily="2" charset="2"/>
              <a:buChar char="u"/>
            </a:pPr>
            <a:r>
              <a:rPr lang="zh-TW" altLang="en-US" sz="2400" b="1" dirty="0">
                <a:latin typeface="+mn-ea"/>
              </a:rPr>
              <a:t>客戶償還證券權益</a:t>
            </a:r>
            <a:r>
              <a:rPr lang="en-US" altLang="zh-TW" sz="2400" b="1" dirty="0">
                <a:latin typeface="+mn-ea"/>
              </a:rPr>
              <a:t>(</a:t>
            </a:r>
            <a:r>
              <a:rPr lang="zh-TW" altLang="en-US" sz="2400" b="1" dirty="0">
                <a:latin typeface="+mn-ea"/>
              </a:rPr>
              <a:t>含認購之新股</a:t>
            </a:r>
            <a:r>
              <a:rPr lang="en-US" altLang="zh-TW" sz="2400" b="1" dirty="0">
                <a:latin typeface="+mn-ea"/>
              </a:rPr>
              <a:t>) </a:t>
            </a:r>
            <a:r>
              <a:rPr lang="zh-TW" altLang="en-US" sz="2400" b="1" dirty="0">
                <a:latin typeface="+mn-ea"/>
              </a:rPr>
              <a:t>時，得以借入證券償還之，然因證券權益常含零股，若客戶以借券部位償還證券權益零股部分，可能導致其借券部位餘額產生零股，然因現行零股交易制度不得借券賣出，故該借券部位之零股僅能供日後還券使用</a:t>
            </a:r>
            <a:endParaRPr lang="en-US" altLang="zh-TW" sz="2400" b="1" dirty="0">
              <a:latin typeface="+mn-ea"/>
            </a:endParaRPr>
          </a:p>
          <a:p>
            <a:pPr marL="457200" lvl="1" indent="0">
              <a:buClr>
                <a:srgbClr val="1594C6"/>
              </a:buClr>
              <a:buNone/>
            </a:pPr>
            <a:endParaRPr lang="zh-TW" altLang="en-US" sz="2400" b="1" dirty="0">
              <a:latin typeface="+mn-ea"/>
            </a:endParaRPr>
          </a:p>
          <a:p>
            <a:pPr lvl="1">
              <a:buClr>
                <a:srgbClr val="1594C6"/>
              </a:buClr>
              <a:buFont typeface="Wingdings" panose="05000000000000000000" pitchFamily="2" charset="2"/>
              <a:buChar char="u"/>
            </a:pPr>
            <a:r>
              <a:rPr lang="zh-TW" altLang="en-US" sz="2400" b="1" dirty="0">
                <a:latin typeface="+mn-ea"/>
              </a:rPr>
              <a:t>證券商應建議客戶以普通部位償還證券權益之零股，以避免借券部位餘額產生零股</a:t>
            </a:r>
          </a:p>
          <a:p>
            <a:pPr marL="762000" lvl="1" indent="-342900">
              <a:spcBef>
                <a:spcPct val="45000"/>
              </a:spcBef>
              <a:buClr>
                <a:srgbClr val="0066A0"/>
              </a:buClr>
              <a:buSzPct val="80000"/>
              <a:buFont typeface="Wingdings" panose="05000000000000000000" pitchFamily="2" charset="2"/>
              <a:buChar char="p"/>
              <a:defRPr/>
            </a:pPr>
            <a:endParaRPr lang="zh-TW" altLang="en-US" sz="2100" dirty="0">
              <a:latin typeface="+mn-ea"/>
            </a:endParaRP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58361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a:xfrm>
            <a:off x="8758954" y="6400800"/>
            <a:ext cx="1905000" cy="457200"/>
          </a:xfrm>
        </p:spPr>
        <p:txBody>
          <a:bodyPr/>
          <a:lstStyle/>
          <a:p>
            <a:pPr>
              <a:defRPr/>
            </a:pPr>
            <a:fld id="{9CEC307A-44ED-4873-A025-DE7BE9DE0244}" type="slidenum">
              <a:rPr lang="en-US" altLang="zh-TW" b="0" smtClean="0"/>
              <a:pPr>
                <a:defRPr/>
              </a:pPr>
              <a:t>9</a:t>
            </a:fld>
            <a:endParaRPr lang="en-US" altLang="zh-TW" b="0" dirty="0"/>
          </a:p>
        </p:txBody>
      </p:sp>
      <p:sp>
        <p:nvSpPr>
          <p:cNvPr id="6" name="文字版面配置區 7"/>
          <p:cNvSpPr txBox="1">
            <a:spLocks/>
          </p:cNvSpPr>
          <p:nvPr/>
        </p:nvSpPr>
        <p:spPr>
          <a:xfrm>
            <a:off x="1519602" y="171515"/>
            <a:ext cx="10062798" cy="100330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sz="3200" b="0" i="0" u="none" strike="noStrike" kern="1200" spc="0" baseline="0">
                <a:solidFill>
                  <a:prstClr val="black">
                    <a:lumMod val="65000"/>
                    <a:lumOff val="35000"/>
                  </a:prstClr>
                </a:solidFill>
                <a:latin typeface="+mn-lt"/>
                <a:ea typeface="+mn-ea"/>
                <a:cs typeface="+mn-cs"/>
              </a:defRPr>
            </a:pPr>
            <a:r>
              <a:rPr lang="zh-TW" altLang="en-US" sz="4000" b="1" dirty="0">
                <a:solidFill>
                  <a:schemeClr val="tx1">
                    <a:lumMod val="95000"/>
                    <a:lumOff val="5000"/>
                  </a:schemeClr>
                </a:solidFill>
                <a:latin typeface="+mj-ea"/>
                <a:ea typeface="+mj-ea"/>
              </a:rPr>
              <a:t>證商辦理證券借貸作業業務性質比較</a:t>
            </a:r>
          </a:p>
        </p:txBody>
      </p:sp>
      <p:graphicFrame>
        <p:nvGraphicFramePr>
          <p:cNvPr id="7" name="Group 120"/>
          <p:cNvGraphicFramePr>
            <a:graphicFrameLocks/>
          </p:cNvGraphicFramePr>
          <p:nvPr>
            <p:extLst>
              <p:ext uri="{D42A27DB-BD31-4B8C-83A1-F6EECF244321}">
                <p14:modId xmlns:p14="http://schemas.microsoft.com/office/powerpoint/2010/main" val="1641510722"/>
              </p:ext>
            </p:extLst>
          </p:nvPr>
        </p:nvGraphicFramePr>
        <p:xfrm>
          <a:off x="1425388" y="1174815"/>
          <a:ext cx="10029193" cy="5067489"/>
        </p:xfrm>
        <a:graphic>
          <a:graphicData uri="http://schemas.openxmlformats.org/drawingml/2006/table">
            <a:tbl>
              <a:tblPr/>
              <a:tblGrid>
                <a:gridCol w="5024573">
                  <a:extLst>
                    <a:ext uri="{9D8B030D-6E8A-4147-A177-3AD203B41FA5}">
                      <a16:colId xmlns:a16="http://schemas.microsoft.com/office/drawing/2014/main" val="20001"/>
                    </a:ext>
                  </a:extLst>
                </a:gridCol>
                <a:gridCol w="5004620">
                  <a:extLst>
                    <a:ext uri="{9D8B030D-6E8A-4147-A177-3AD203B41FA5}">
                      <a16:colId xmlns:a16="http://schemas.microsoft.com/office/drawing/2014/main" val="20002"/>
                    </a:ext>
                  </a:extLst>
                </a:gridCol>
              </a:tblGrid>
              <a:tr h="79766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800" b="1" i="0" u="none" strike="noStrike" cap="none" normalizeH="0" baseline="0" dirty="0">
                          <a:ln>
                            <a:noFill/>
                          </a:ln>
                          <a:solidFill>
                            <a:schemeClr val="tx1"/>
                          </a:solidFill>
                          <a:effectLst/>
                          <a:latin typeface="+mn-ea"/>
                          <a:ea typeface="+mn-ea"/>
                        </a:rPr>
                        <a:t>證交所借券系統</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6666">
                        <a:alpha val="1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800" b="1" i="0" u="none" strike="noStrike" cap="none" normalizeH="0" baseline="0" dirty="0">
                          <a:ln>
                            <a:noFill/>
                          </a:ln>
                          <a:solidFill>
                            <a:schemeClr val="tx1"/>
                          </a:solidFill>
                          <a:effectLst/>
                          <a:latin typeface="+mn-ea"/>
                          <a:ea typeface="+mn-ea"/>
                        </a:rPr>
                        <a:t>證券商</a:t>
                      </a:r>
                      <a:r>
                        <a:rPr kumimoji="1" lang="en-US" altLang="zh-TW" sz="2800" b="1" i="0" u="none" strike="noStrike" cap="none" normalizeH="0" baseline="0" dirty="0">
                          <a:ln>
                            <a:noFill/>
                          </a:ln>
                          <a:solidFill>
                            <a:schemeClr val="tx1"/>
                          </a:solidFill>
                          <a:effectLst/>
                          <a:latin typeface="+mn-ea"/>
                          <a:ea typeface="+mn-ea"/>
                        </a:rPr>
                        <a:t>/</a:t>
                      </a:r>
                      <a:r>
                        <a:rPr kumimoji="1" lang="zh-TW" altLang="en-US" sz="2800" b="1" i="0" u="none" strike="noStrike" cap="none" normalizeH="0" baseline="0" dirty="0">
                          <a:ln>
                            <a:noFill/>
                          </a:ln>
                          <a:solidFill>
                            <a:schemeClr val="tx1"/>
                          </a:solidFill>
                          <a:effectLst/>
                          <a:latin typeface="+mn-ea"/>
                          <a:ea typeface="+mn-ea"/>
                        </a:rPr>
                        <a:t>證金證券借貸</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A8DC0">
                        <a:alpha val="40000"/>
                      </a:srgbClr>
                    </a:solidFill>
                  </a:tcPr>
                </a:tc>
                <a:extLst>
                  <a:ext uri="{0D108BD9-81ED-4DB2-BD59-A6C34878D82A}">
                    <a16:rowId xmlns:a16="http://schemas.microsoft.com/office/drawing/2014/main" val="10000"/>
                  </a:ext>
                </a:extLst>
              </a:tr>
              <a:tr h="4269822">
                <a:tc>
                  <a:txBody>
                    <a:bodyPr/>
                    <a:lstStyle/>
                    <a:p>
                      <a:pPr marL="0" marR="0" lvl="0" indent="0" algn="l" defTabSz="914400" rtl="0" eaLnBrk="1" fontAlgn="base" latinLnBrk="0" hangingPunct="1">
                        <a:lnSpc>
                          <a:spcPct val="90000"/>
                        </a:lnSpc>
                        <a:spcBef>
                          <a:spcPts val="1200"/>
                        </a:spcBef>
                        <a:spcAft>
                          <a:spcPct val="0"/>
                        </a:spcAft>
                        <a:buClr>
                          <a:schemeClr val="accent2"/>
                        </a:buClr>
                        <a:buSzTx/>
                        <a:buFontTx/>
                        <a:buNone/>
                        <a:tabLst/>
                      </a:pPr>
                      <a:r>
                        <a:rPr kumimoji="1" lang="zh-TW" altLang="en-US" sz="2800" b="1" i="0" u="none" strike="noStrike" cap="none" normalizeH="0" baseline="0" dirty="0">
                          <a:ln>
                            <a:noFill/>
                          </a:ln>
                          <a:solidFill>
                            <a:schemeClr val="tx1"/>
                          </a:solidFill>
                          <a:effectLst/>
                          <a:latin typeface="標楷體" pitchFamily="65" charset="-120"/>
                          <a:ea typeface="標楷體" pitchFamily="65" charset="-120"/>
                        </a:rPr>
                        <a:t>證商應具備之條件及業務範圍：</a:t>
                      </a:r>
                      <a:endParaRPr kumimoji="1" lang="en-US" altLang="zh-TW" sz="2800" b="1" i="0" u="none" strike="noStrike" cap="none" normalizeH="0" baseline="0" dirty="0">
                        <a:ln>
                          <a:noFill/>
                        </a:ln>
                        <a:solidFill>
                          <a:schemeClr val="tx1"/>
                        </a:solidFill>
                        <a:effectLst/>
                        <a:latin typeface="標楷體" pitchFamily="65" charset="-120"/>
                        <a:ea typeface="標楷體" pitchFamily="65" charset="-120"/>
                      </a:endParaRPr>
                    </a:p>
                    <a:p>
                      <a:pPr marL="457200" marR="0" lvl="0" indent="-457200" algn="l" defTabSz="914400" rtl="0" eaLnBrk="1" fontAlgn="base" latinLnBrk="0" hangingPunct="1">
                        <a:lnSpc>
                          <a:spcPct val="90000"/>
                        </a:lnSpc>
                        <a:spcBef>
                          <a:spcPts val="1800"/>
                        </a:spcBef>
                        <a:spcAft>
                          <a:spcPct val="0"/>
                        </a:spcAft>
                        <a:buClr>
                          <a:srgbClr val="009999"/>
                        </a:buClr>
                        <a:buSzPct val="75000"/>
                        <a:buFont typeface="Wingdings" panose="05000000000000000000" pitchFamily="2" charset="2"/>
                        <a:buChar char="n"/>
                        <a:tabLst/>
                      </a:pPr>
                      <a:r>
                        <a:rPr kumimoji="1" lang="zh-TW" altLang="en-US" sz="2800" b="1" i="0" u="none" strike="noStrike" cap="none" normalizeH="0" baseline="0" dirty="0">
                          <a:ln>
                            <a:noFill/>
                          </a:ln>
                          <a:solidFill>
                            <a:schemeClr val="tx1"/>
                          </a:solidFill>
                          <a:effectLst/>
                          <a:latin typeface="標楷體" pitchFamily="65" charset="-120"/>
                          <a:ea typeface="標楷體" pitchFamily="65" charset="-120"/>
                        </a:rPr>
                        <a:t>與證交所簽署「有價證券借貸交易總契約」</a:t>
                      </a:r>
                    </a:p>
                    <a:p>
                      <a:pPr marL="457200" marR="0" lvl="0" indent="-457200" algn="l" defTabSz="914400" rtl="0" eaLnBrk="1" fontAlgn="base" latinLnBrk="0" hangingPunct="1">
                        <a:lnSpc>
                          <a:spcPct val="90000"/>
                        </a:lnSpc>
                        <a:spcBef>
                          <a:spcPts val="1800"/>
                        </a:spcBef>
                        <a:spcAft>
                          <a:spcPct val="0"/>
                        </a:spcAft>
                        <a:buClr>
                          <a:srgbClr val="009999"/>
                        </a:buClr>
                        <a:buSzPct val="75000"/>
                        <a:buFont typeface="Wingdings" panose="05000000000000000000" pitchFamily="2" charset="2"/>
                        <a:buChar char="n"/>
                        <a:tabLst/>
                      </a:pPr>
                      <a:r>
                        <a:rPr kumimoji="1" lang="zh-TW" altLang="en-US" sz="2800" b="1" i="0" u="none" strike="noStrike" cap="none" normalizeH="0" baseline="0" dirty="0">
                          <a:ln>
                            <a:noFill/>
                          </a:ln>
                          <a:solidFill>
                            <a:schemeClr val="tx1"/>
                          </a:solidFill>
                          <a:effectLst/>
                          <a:latin typeface="標楷體" pitchFamily="65" charset="-120"/>
                          <a:ea typeface="標楷體" pitchFamily="65" charset="-120"/>
                        </a:rPr>
                        <a:t>與證交所作業系統連線</a:t>
                      </a:r>
                    </a:p>
                    <a:p>
                      <a:pPr marL="457200" marR="0" lvl="0" indent="-457200" algn="l" defTabSz="914400" rtl="0" eaLnBrk="1" fontAlgn="base" latinLnBrk="0" hangingPunct="1">
                        <a:lnSpc>
                          <a:spcPts val="2800"/>
                        </a:lnSpc>
                        <a:spcBef>
                          <a:spcPts val="1800"/>
                        </a:spcBef>
                        <a:spcAft>
                          <a:spcPct val="0"/>
                        </a:spcAft>
                        <a:buClr>
                          <a:srgbClr val="009999"/>
                        </a:buClr>
                        <a:buSzPct val="75000"/>
                        <a:buFont typeface="Wingdings" panose="05000000000000000000" pitchFamily="2" charset="2"/>
                        <a:buChar char="n"/>
                        <a:tabLst/>
                      </a:pPr>
                      <a:r>
                        <a:rPr kumimoji="1" lang="zh-TW" altLang="en-US" sz="2800" b="1" i="0" u="none" strike="noStrike" cap="none" normalizeH="0" baseline="0" dirty="0">
                          <a:ln>
                            <a:noFill/>
                          </a:ln>
                          <a:solidFill>
                            <a:schemeClr val="tx1"/>
                          </a:solidFill>
                          <a:effectLst/>
                          <a:latin typeface="標楷體" pitchFamily="65" charset="-120"/>
                          <a:ea typeface="標楷體" pitchFamily="65" charset="-120"/>
                        </a:rPr>
                        <a:t>代客戶申請開戶並辦理借貸申報相關作</a:t>
                      </a:r>
                      <a:r>
                        <a:rPr kumimoji="1" lang="zh-TW" altLang="en-US" sz="2800" b="1" i="0" u="none" strike="noStrike" cap="none" normalizeH="0" baseline="0" dirty="0">
                          <a:ln>
                            <a:noFill/>
                          </a:ln>
                          <a:solidFill>
                            <a:srgbClr val="333333"/>
                          </a:solidFill>
                          <a:effectLst/>
                          <a:latin typeface="標楷體" pitchFamily="65" charset="-120"/>
                          <a:ea typeface="標楷體" pitchFamily="65" charset="-120"/>
                        </a:rPr>
                        <a:t>業</a:t>
                      </a:r>
                    </a:p>
                  </a:txBody>
                  <a:tcP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90000"/>
                        </a:lnSpc>
                        <a:spcBef>
                          <a:spcPct val="20000"/>
                        </a:spcBef>
                        <a:spcAft>
                          <a:spcPct val="0"/>
                        </a:spcAft>
                        <a:buClr>
                          <a:srgbClr val="0066A0"/>
                        </a:buClr>
                        <a:buSzPct val="75000"/>
                        <a:buFont typeface="Wingdings" panose="05000000000000000000" pitchFamily="2" charset="2"/>
                        <a:buChar char="n"/>
                        <a:tabLst/>
                      </a:pPr>
                      <a:r>
                        <a:rPr kumimoji="1" lang="zh-TW" altLang="en-US" sz="2800" b="1" i="0" u="none" strike="noStrike" kern="1200" cap="none" normalizeH="0" baseline="0" dirty="0">
                          <a:ln>
                            <a:noFill/>
                          </a:ln>
                          <a:solidFill>
                            <a:schemeClr val="tx1"/>
                          </a:solidFill>
                          <a:effectLst/>
                          <a:latin typeface="標楷體" pitchFamily="65" charset="-120"/>
                          <a:ea typeface="標楷體" pitchFamily="65" charset="-120"/>
                          <a:cs typeface="+mn-cs"/>
                        </a:rPr>
                        <a:t>本身為出借人或借券人</a:t>
                      </a:r>
                      <a:endParaRPr kumimoji="1" lang="en-US" altLang="zh-TW" sz="2800" b="1" i="0" u="none" strike="noStrike" kern="1200" cap="none" normalizeH="0" baseline="0" dirty="0">
                        <a:ln>
                          <a:noFill/>
                        </a:ln>
                        <a:solidFill>
                          <a:schemeClr val="tx1"/>
                        </a:solidFill>
                        <a:effectLst/>
                        <a:latin typeface="標楷體" pitchFamily="65" charset="-120"/>
                        <a:ea typeface="標楷體" pitchFamily="65" charset="-120"/>
                        <a:cs typeface="+mn-cs"/>
                      </a:endParaRPr>
                    </a:p>
                    <a:p>
                      <a:pPr marL="457200" marR="0" lvl="0" indent="-457200" algn="l" defTabSz="914400" rtl="0" eaLnBrk="1" fontAlgn="base" latinLnBrk="0" hangingPunct="1">
                        <a:lnSpc>
                          <a:spcPct val="90000"/>
                        </a:lnSpc>
                        <a:spcBef>
                          <a:spcPts val="1200"/>
                        </a:spcBef>
                        <a:spcAft>
                          <a:spcPct val="0"/>
                        </a:spcAft>
                        <a:buClr>
                          <a:srgbClr val="0066A0"/>
                        </a:buClr>
                        <a:buSzPct val="75000"/>
                        <a:buFont typeface="Wingdings" panose="05000000000000000000" pitchFamily="2" charset="2"/>
                        <a:buChar char="n"/>
                        <a:tabLst/>
                      </a:pPr>
                      <a:r>
                        <a:rPr kumimoji="1" lang="zh-TW" altLang="en-US" sz="2800" b="1" i="0" u="none" strike="noStrike" kern="1200" cap="none" normalizeH="0" baseline="0" dirty="0">
                          <a:ln>
                            <a:noFill/>
                          </a:ln>
                          <a:solidFill>
                            <a:schemeClr val="tx1"/>
                          </a:solidFill>
                          <a:effectLst/>
                          <a:latin typeface="標楷體" pitchFamily="65" charset="-120"/>
                          <a:ea typeface="標楷體" pitchFamily="65" charset="-120"/>
                          <a:cs typeface="+mn-cs"/>
                        </a:rPr>
                        <a:t>或為證金公司代理人</a:t>
                      </a:r>
                      <a:r>
                        <a:rPr kumimoji="1" lang="en-US" altLang="zh-TW" sz="2800" b="1" i="0" u="none" strike="noStrike" kern="1200" cap="none" normalizeH="0" baseline="0" dirty="0">
                          <a:ln>
                            <a:noFill/>
                          </a:ln>
                          <a:solidFill>
                            <a:schemeClr val="tx1"/>
                          </a:solidFill>
                          <a:effectLst/>
                          <a:latin typeface="標楷體" pitchFamily="65" charset="-120"/>
                          <a:ea typeface="標楷體" pitchFamily="65" charset="-120"/>
                          <a:cs typeface="+mn-cs"/>
                        </a:rPr>
                        <a:t>(</a:t>
                      </a:r>
                      <a:r>
                        <a:rPr kumimoji="1" lang="zh-TW" altLang="en-US" sz="2800" b="1" i="0" u="none" strike="noStrike" kern="1200" cap="none" normalizeH="0" baseline="0" dirty="0">
                          <a:ln>
                            <a:noFill/>
                          </a:ln>
                          <a:solidFill>
                            <a:schemeClr val="tx1"/>
                          </a:solidFill>
                          <a:effectLst/>
                          <a:latin typeface="標楷體" pitchFamily="65" charset="-120"/>
                          <a:ea typeface="標楷體" pitchFamily="65" charset="-120"/>
                          <a:cs typeface="+mn-cs"/>
                        </a:rPr>
                        <a:t>代辦券商身分</a:t>
                      </a:r>
                      <a:r>
                        <a:rPr kumimoji="1" lang="en-US" altLang="zh-TW" sz="2800" b="1" i="0" u="none" strike="noStrike" kern="1200" cap="none" normalizeH="0" baseline="0" dirty="0">
                          <a:ln>
                            <a:noFill/>
                          </a:ln>
                          <a:solidFill>
                            <a:schemeClr val="tx1"/>
                          </a:solidFill>
                          <a:effectLst/>
                          <a:latin typeface="標楷體" pitchFamily="65" charset="-120"/>
                          <a:ea typeface="標楷體" pitchFamily="65" charset="-120"/>
                          <a:cs typeface="+mn-cs"/>
                        </a:rPr>
                        <a:t>)</a:t>
                      </a:r>
                      <a:endParaRPr kumimoji="1" lang="zh-TW" altLang="en-US" sz="2800" b="1" i="0" u="none" strike="noStrike" kern="1200" cap="none" normalizeH="0" baseline="0" dirty="0">
                        <a:ln>
                          <a:noFill/>
                        </a:ln>
                        <a:solidFill>
                          <a:schemeClr val="tx1"/>
                        </a:solidFill>
                        <a:effectLst/>
                        <a:latin typeface="標楷體" pitchFamily="65" charset="-120"/>
                        <a:ea typeface="標楷體" pitchFamily="65" charset="-120"/>
                        <a:cs typeface="+mn-cs"/>
                      </a:endParaRPr>
                    </a:p>
                  </a:txBody>
                  <a:tcPr>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1619801"/>
      </p:ext>
    </p:extLst>
  </p:cSld>
  <p:clrMapOvr>
    <a:masterClrMapping/>
  </p:clrMapOvr>
  <p:transition spd="slow">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7206996" cy="1037408"/>
          </a:xfrm>
        </p:spPr>
        <p:txBody>
          <a:bodyPr anchor="t">
            <a:noAutofit/>
          </a:bodyPr>
          <a:lstStyle/>
          <a:p>
            <a:pPr marL="0" indent="0">
              <a:buNone/>
            </a:pPr>
            <a:r>
              <a:rPr lang="zh-TW" altLang="en-US" sz="2800" b="1" u="sng" dirty="0">
                <a:latin typeface="+mj-ea"/>
                <a:ea typeface="+mj-ea"/>
              </a:rPr>
              <a:t>四、證券借貸課稅規範</a:t>
            </a: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1077218"/>
          </a:xfrm>
          <a:prstGeom prst="rect">
            <a:avLst/>
          </a:prstGeom>
          <a:noFill/>
        </p:spPr>
        <p:txBody>
          <a:bodyPr wrap="square" rtlCol="0">
            <a:spAutoFit/>
          </a:bodyPr>
          <a:lstStyle/>
          <a:p>
            <a:r>
              <a:rPr lang="zh-TW" alt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貳、實務作業說明</a:t>
            </a:r>
          </a:p>
          <a:p>
            <a:endParaRPr lang="zh-TW" altLang="en-US" sz="3200" b="1" dirty="0">
              <a:solidFill>
                <a:schemeClr val="bg2">
                  <a:lumMod val="10000"/>
                </a:schemeClr>
              </a:solidFill>
              <a:latin typeface="Calibri" panose="020F0502020204030204" pitchFamily="34" charset="0"/>
              <a:cs typeface="Calibri" panose="020F0502020204030204" pitchFamily="34" charset="0"/>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29593870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91</a:t>
            </a:fld>
            <a:endParaRPr lang="en-US"/>
          </a:p>
        </p:txBody>
      </p:sp>
      <p:sp>
        <p:nvSpPr>
          <p:cNvPr id="5" name="文字版面配置區 3"/>
          <p:cNvSpPr>
            <a:spLocks noGrp="1"/>
          </p:cNvSpPr>
          <p:nvPr>
            <p:ph type="body" idx="4294967295"/>
          </p:nvPr>
        </p:nvSpPr>
        <p:spPr>
          <a:xfrm>
            <a:off x="1192376" y="171515"/>
            <a:ext cx="10259533" cy="1003300"/>
          </a:xfrm>
        </p:spPr>
        <p:txBody>
          <a:bodyPr>
            <a:normAutofit/>
          </a:bodyPr>
          <a:lstStyle/>
          <a:p>
            <a:pPr marL="0" indent="0" algn="ctr">
              <a:buNone/>
            </a:pPr>
            <a:r>
              <a:rPr lang="zh-TW" altLang="en-US" sz="4000" b="1" dirty="0"/>
              <a:t>證券借貸課稅規範</a:t>
            </a:r>
          </a:p>
        </p:txBody>
      </p:sp>
      <p:sp>
        <p:nvSpPr>
          <p:cNvPr id="6" name="Rectangle 1027"/>
          <p:cNvSpPr>
            <a:spLocks noGrp="1" noChangeArrowheads="1"/>
          </p:cNvSpPr>
          <p:nvPr>
            <p:ph type="body" idx="4294967295"/>
          </p:nvPr>
        </p:nvSpPr>
        <p:spPr>
          <a:xfrm>
            <a:off x="1966453" y="1514167"/>
            <a:ext cx="8711380" cy="4385188"/>
          </a:xfrm>
        </p:spPr>
        <p:txBody>
          <a:bodyPr>
            <a:normAutofit/>
          </a:bodyPr>
          <a:lstStyle/>
          <a:p>
            <a:pPr>
              <a:buFont typeface="Wingdings" pitchFamily="2" charset="2"/>
              <a:buChar char="Ø"/>
            </a:pPr>
            <a:r>
              <a:rPr lang="zh-TW" altLang="en-US" sz="2800" b="1" dirty="0">
                <a:latin typeface="+mn-ea"/>
              </a:rPr>
              <a:t>依據：財政部</a:t>
            </a:r>
            <a:r>
              <a:rPr lang="en-US" altLang="zh-TW" sz="2800" b="1" dirty="0">
                <a:latin typeface="+mn-ea"/>
              </a:rPr>
              <a:t>96</a:t>
            </a:r>
            <a:r>
              <a:rPr lang="zh-TW" altLang="en-US" sz="2800" b="1" dirty="0">
                <a:latin typeface="+mn-ea"/>
              </a:rPr>
              <a:t>年</a:t>
            </a:r>
            <a:r>
              <a:rPr lang="en-US" altLang="zh-TW" sz="2800" b="1" dirty="0">
                <a:latin typeface="+mn-ea"/>
              </a:rPr>
              <a:t>8</a:t>
            </a:r>
            <a:r>
              <a:rPr lang="zh-TW" altLang="en-US" sz="2800" b="1" dirty="0">
                <a:latin typeface="+mn-ea"/>
              </a:rPr>
              <a:t>月</a:t>
            </a:r>
            <a:r>
              <a:rPr lang="en-US" altLang="zh-TW" sz="2800" b="1" dirty="0">
                <a:latin typeface="+mn-ea"/>
              </a:rPr>
              <a:t>20</a:t>
            </a:r>
            <a:r>
              <a:rPr lang="zh-TW" altLang="en-US" sz="2800" b="1" dirty="0">
                <a:latin typeface="+mn-ea"/>
              </a:rPr>
              <a:t>日</a:t>
            </a:r>
            <a:endParaRPr lang="en-US" altLang="zh-TW" sz="2800" b="1" dirty="0">
              <a:latin typeface="+mn-ea"/>
            </a:endParaRPr>
          </a:p>
          <a:p>
            <a:pPr marL="0" indent="0">
              <a:buNone/>
            </a:pPr>
            <a:r>
              <a:rPr lang="en-US" altLang="zh-TW" sz="2800" b="1" dirty="0">
                <a:latin typeface="+mn-ea"/>
              </a:rPr>
              <a:t>               </a:t>
            </a:r>
            <a:r>
              <a:rPr lang="zh-TW" altLang="en-US" sz="2800" b="1" dirty="0">
                <a:latin typeface="+mn-ea"/>
              </a:rPr>
              <a:t>台財稅字第</a:t>
            </a:r>
            <a:r>
              <a:rPr lang="en-US" altLang="zh-TW" sz="2800" b="1" dirty="0">
                <a:latin typeface="+mn-ea"/>
              </a:rPr>
              <a:t>09600210970 </a:t>
            </a:r>
            <a:r>
              <a:rPr lang="zh-TW" altLang="en-US" sz="2800" b="1" dirty="0">
                <a:latin typeface="+mn-ea"/>
              </a:rPr>
              <a:t>號解釋令</a:t>
            </a:r>
            <a:endParaRPr lang="en-US" altLang="zh-TW" sz="2800" b="1" dirty="0">
              <a:latin typeface="+mn-ea"/>
            </a:endParaRPr>
          </a:p>
          <a:p>
            <a:pPr marL="0" indent="0">
              <a:buNone/>
            </a:pPr>
            <a:endParaRPr lang="zh-TW" altLang="en-US" sz="2800" b="1" dirty="0">
              <a:latin typeface="+mn-ea"/>
            </a:endParaRPr>
          </a:p>
          <a:p>
            <a:pPr>
              <a:buFont typeface="Wingdings" pitchFamily="2" charset="2"/>
              <a:buChar char="Ø"/>
            </a:pPr>
            <a:r>
              <a:rPr lang="zh-TW" altLang="en-US" sz="2800" b="1" dirty="0">
                <a:latin typeface="+mn-ea"/>
              </a:rPr>
              <a:t>出借收入課稅：</a:t>
            </a:r>
          </a:p>
          <a:p>
            <a:pPr lvl="1">
              <a:buClr>
                <a:srgbClr val="1594C6"/>
              </a:buClr>
              <a:buFont typeface="Wingdings" panose="05000000000000000000" pitchFamily="2" charset="2"/>
              <a:buChar char="u"/>
            </a:pPr>
            <a:r>
              <a:rPr lang="zh-TW" altLang="en-US" sz="2400" b="1" dirty="0">
                <a:latin typeface="+mn-ea"/>
              </a:rPr>
              <a:t>屬出借人</a:t>
            </a:r>
            <a:r>
              <a:rPr lang="zh-TW" altLang="en-US" sz="2400" b="1" dirty="0">
                <a:solidFill>
                  <a:srgbClr val="0066A0"/>
                </a:solidFill>
                <a:latin typeface="+mn-ea"/>
              </a:rPr>
              <a:t>銷售勞務</a:t>
            </a:r>
            <a:r>
              <a:rPr lang="zh-TW" altLang="en-US" sz="2400" b="1" dirty="0">
                <a:latin typeface="+mn-ea"/>
              </a:rPr>
              <a:t>之行為，出借人依法繳納</a:t>
            </a:r>
            <a:r>
              <a:rPr lang="zh-TW" altLang="en-US" sz="2400" b="1" dirty="0">
                <a:solidFill>
                  <a:srgbClr val="0066A0"/>
                </a:solidFill>
                <a:latin typeface="+mn-ea"/>
              </a:rPr>
              <a:t>營業稅</a:t>
            </a:r>
          </a:p>
          <a:p>
            <a:pPr lvl="1">
              <a:buClr>
                <a:srgbClr val="1594C6"/>
              </a:buClr>
              <a:buFont typeface="Wingdings" panose="05000000000000000000" pitchFamily="2" charset="2"/>
              <a:buChar char="u"/>
            </a:pPr>
            <a:r>
              <a:rPr lang="zh-TW" altLang="en-US" sz="2400" b="1" dirty="0">
                <a:latin typeface="+mn-ea"/>
              </a:rPr>
              <a:t>借貸雙方在我國境內均無固定營業場所者，免課營業稅</a:t>
            </a:r>
          </a:p>
          <a:p>
            <a:pPr lvl="1">
              <a:buClr>
                <a:srgbClr val="1594C6"/>
              </a:buClr>
              <a:buFont typeface="Wingdings" panose="05000000000000000000" pitchFamily="2" charset="2"/>
              <a:buChar char="u"/>
            </a:pPr>
            <a:r>
              <a:rPr lang="zh-TW" altLang="en-US" sz="2400" b="1" dirty="0">
                <a:latin typeface="+mn-ea"/>
              </a:rPr>
              <a:t>為境內來源所得，應課</a:t>
            </a:r>
            <a:r>
              <a:rPr lang="zh-TW" altLang="en-US" sz="2400" b="1" dirty="0">
                <a:solidFill>
                  <a:srgbClr val="0066A0"/>
                </a:solidFill>
                <a:latin typeface="+mn-ea"/>
              </a:rPr>
              <a:t>所得稅</a:t>
            </a:r>
            <a:endParaRPr lang="zh-TW" altLang="en-US" b="1" dirty="0">
              <a:solidFill>
                <a:srgbClr val="0066A0"/>
              </a:solidFill>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4160455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92</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證券借貸課稅規範</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1966453" y="1174815"/>
            <a:ext cx="8495070" cy="5372729"/>
          </a:xfrm>
        </p:spPr>
        <p:txBody>
          <a:bodyPr>
            <a:normAutofit/>
          </a:bodyPr>
          <a:lstStyle/>
          <a:p>
            <a:pPr>
              <a:buFont typeface="Wingdings" pitchFamily="2" charset="2"/>
              <a:buChar char="Ø"/>
            </a:pPr>
            <a:r>
              <a:rPr lang="zh-TW" altLang="en-US" sz="2800" b="1" u="sng" dirty="0">
                <a:latin typeface="+mn-ea"/>
              </a:rPr>
              <a:t>現金擔保品利息</a:t>
            </a:r>
            <a:r>
              <a:rPr lang="zh-TW" altLang="en-US" sz="2800" b="1" dirty="0">
                <a:latin typeface="+mn-ea"/>
              </a:rPr>
              <a:t>之課稅：</a:t>
            </a:r>
          </a:p>
          <a:p>
            <a:pPr marL="265113" indent="-265113">
              <a:buNone/>
            </a:pPr>
            <a:r>
              <a:rPr lang="zh-TW" altLang="en-US" sz="2800" b="1" dirty="0">
                <a:latin typeface="+mn-ea"/>
              </a:rPr>
              <a:t>   借券人應繳納所得稅，但借券人為銀行業或信託投資 業者，應另繳納營業稅</a:t>
            </a:r>
            <a:endParaRPr lang="en-US" altLang="zh-TW" sz="2800" b="1" dirty="0">
              <a:latin typeface="+mn-ea"/>
            </a:endParaRPr>
          </a:p>
          <a:p>
            <a:pPr marL="265113" indent="-265113">
              <a:buNone/>
            </a:pPr>
            <a:endParaRPr lang="zh-TW" altLang="en-US" sz="2800" b="1" dirty="0">
              <a:latin typeface="+mn-ea"/>
            </a:endParaRPr>
          </a:p>
          <a:p>
            <a:pPr>
              <a:buFont typeface="Wingdings" pitchFamily="2" charset="2"/>
              <a:buChar char="Ø"/>
            </a:pPr>
            <a:r>
              <a:rPr lang="zh-TW" altLang="en-US" sz="2800" b="1" u="sng" dirty="0">
                <a:latin typeface="+mn-ea"/>
              </a:rPr>
              <a:t>現金了結</a:t>
            </a:r>
            <a:r>
              <a:rPr lang="zh-TW" altLang="en-US" sz="2800" b="1" dirty="0">
                <a:latin typeface="+mn-ea"/>
              </a:rPr>
              <a:t>之課稅：</a:t>
            </a:r>
          </a:p>
          <a:p>
            <a:pPr marL="265113" indent="0">
              <a:buNone/>
            </a:pPr>
            <a:r>
              <a:rPr lang="zh-TW" altLang="en-US" sz="2800" b="1" dirty="0">
                <a:latin typeface="+mn-ea"/>
              </a:rPr>
              <a:t>借券人經證交所、出借人或證券商處分擔保品，並以現金返還出借人時，視同出借人實質賣出標的證券之行為，應由原申報出借之代理證券商為代徵人，課徵出借人證券交易稅 </a:t>
            </a: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6475243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93</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權益補償課稅</a:t>
            </a:r>
          </a:p>
        </p:txBody>
      </p:sp>
      <p:graphicFrame>
        <p:nvGraphicFramePr>
          <p:cNvPr id="7" name="Group 1148"/>
          <p:cNvGraphicFramePr>
            <a:graphicFrameLocks noGrp="1"/>
          </p:cNvGraphicFramePr>
          <p:nvPr>
            <p:extLst>
              <p:ext uri="{D42A27DB-BD31-4B8C-83A1-F6EECF244321}">
                <p14:modId xmlns:p14="http://schemas.microsoft.com/office/powerpoint/2010/main" val="727059393"/>
              </p:ext>
            </p:extLst>
          </p:nvPr>
        </p:nvGraphicFramePr>
        <p:xfrm>
          <a:off x="1032387" y="1484314"/>
          <a:ext cx="9891251" cy="4740829"/>
        </p:xfrm>
        <a:graphic>
          <a:graphicData uri="http://schemas.openxmlformats.org/drawingml/2006/table">
            <a:tbl>
              <a:tblPr/>
              <a:tblGrid>
                <a:gridCol w="856351">
                  <a:extLst>
                    <a:ext uri="{9D8B030D-6E8A-4147-A177-3AD203B41FA5}">
                      <a16:colId xmlns:a16="http://schemas.microsoft.com/office/drawing/2014/main" val="20000"/>
                    </a:ext>
                  </a:extLst>
                </a:gridCol>
                <a:gridCol w="4517450">
                  <a:extLst>
                    <a:ext uri="{9D8B030D-6E8A-4147-A177-3AD203B41FA5}">
                      <a16:colId xmlns:a16="http://schemas.microsoft.com/office/drawing/2014/main" val="20001"/>
                    </a:ext>
                  </a:extLst>
                </a:gridCol>
                <a:gridCol w="4517450">
                  <a:extLst>
                    <a:ext uri="{9D8B030D-6E8A-4147-A177-3AD203B41FA5}">
                      <a16:colId xmlns:a16="http://schemas.microsoft.com/office/drawing/2014/main" val="20002"/>
                    </a:ext>
                  </a:extLst>
                </a:gridCol>
              </a:tblGrid>
              <a:tr h="12495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zh-TW" sz="2400" b="1" i="0" u="none" strike="noStrike" cap="none" normalizeH="0" baseline="0" dirty="0">
                        <a:ln>
                          <a:noFill/>
                        </a:ln>
                        <a:solidFill>
                          <a:schemeClr val="tx1"/>
                        </a:solidFill>
                        <a:effectLst/>
                        <a:latin typeface="+mn-ea"/>
                        <a:ea typeface="+mn-ea"/>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借券人於最後過戶日</a:t>
                      </a:r>
                      <a:endPar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仍持有借入股票</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權息由</a:t>
                      </a:r>
                      <a:r>
                        <a:rPr kumimoji="1" lang="zh-TW" altLang="en-US" sz="2400" b="1" i="0" u="sng" strike="noStrike" cap="none" normalizeH="0" baseline="0" dirty="0">
                          <a:ln>
                            <a:noFill/>
                          </a:ln>
                          <a:solidFill>
                            <a:srgbClr val="0066A0"/>
                          </a:solidFill>
                          <a:effectLst>
                            <a:outerShdw blurRad="38100" dist="38100" dir="2700000" algn="tl">
                              <a:srgbClr val="000000">
                                <a:alpha val="43137"/>
                              </a:srgbClr>
                            </a:outerShdw>
                          </a:effectLst>
                          <a:latin typeface="+mn-ea"/>
                          <a:ea typeface="+mn-ea"/>
                        </a:rPr>
                        <a:t>借券人</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領取</a:t>
                      </a: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借券人於最後過戶日前</a:t>
                      </a:r>
                      <a:endPar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已賣出借入股票</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權息由</a:t>
                      </a:r>
                      <a:r>
                        <a:rPr kumimoji="1" lang="zh-TW" altLang="en-US" sz="2400" b="1" i="0" u="sng" strike="noStrike" cap="none" normalizeH="0" baseline="0" dirty="0">
                          <a:ln>
                            <a:noFill/>
                          </a:ln>
                          <a:solidFill>
                            <a:srgbClr val="0066A0"/>
                          </a:solidFill>
                          <a:effectLst>
                            <a:outerShdw blurRad="38100" dist="38100" dir="2700000" algn="tl">
                              <a:srgbClr val="000000">
                                <a:alpha val="43137"/>
                              </a:srgbClr>
                            </a:outerShdw>
                          </a:effectLst>
                          <a:latin typeface="+mn-ea"/>
                          <a:ea typeface="+mn-ea"/>
                        </a:rPr>
                        <a:t>第三者</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領取</a:t>
                      </a: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9511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所</a:t>
                      </a:r>
                    </a:p>
                    <a:p>
                      <a:pPr marL="0" marR="0" lvl="0" indent="0" algn="ctr" defTabSz="914400" rtl="0" eaLnBrk="1" fontAlgn="base" latinLnBrk="0" hangingPunct="1">
                        <a:lnSpc>
                          <a:spcPct val="100000"/>
                        </a:lnSpc>
                        <a:spcBef>
                          <a:spcPct val="5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得</a:t>
                      </a:r>
                    </a:p>
                    <a:p>
                      <a:pPr marL="0" marR="0" lvl="0" indent="0" algn="ctr" defTabSz="914400" rtl="0" eaLnBrk="1" fontAlgn="base" latinLnBrk="0" hangingPunct="1">
                        <a:lnSpc>
                          <a:spcPct val="100000"/>
                        </a:lnSpc>
                        <a:spcBef>
                          <a:spcPct val="5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稅</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
                          <a:schemeClr val="accent2"/>
                        </a:buClr>
                        <a:buSzPct val="70000"/>
                        <a:buFontTx/>
                        <a:buBlip>
                          <a:blip r:embed="rId2"/>
                        </a:buBlip>
                        <a:tabLst/>
                      </a:pPr>
                      <a:r>
                        <a:rPr kumimoji="1" lang="zh-TW" altLang="en-US" sz="2400" b="1" i="0" u="sng" strike="noStrike" cap="none" normalizeH="0" baseline="0" dirty="0">
                          <a:ln>
                            <a:noFill/>
                          </a:ln>
                          <a:solidFill>
                            <a:schemeClr val="tx1"/>
                          </a:solidFill>
                          <a:effectLst/>
                          <a:latin typeface="+mn-ea"/>
                          <a:ea typeface="+mn-ea"/>
                        </a:rPr>
                        <a:t>現金權益</a:t>
                      </a:r>
                      <a:r>
                        <a:rPr kumimoji="1" lang="zh-TW" altLang="en-US" sz="2400" b="1" i="0" u="none" strike="noStrike" cap="none" normalizeH="0" baseline="0" dirty="0">
                          <a:ln>
                            <a:noFill/>
                          </a:ln>
                          <a:solidFill>
                            <a:schemeClr val="tx1"/>
                          </a:solidFill>
                          <a:effectLst/>
                          <a:latin typeface="+mn-ea"/>
                          <a:ea typeface="+mn-ea"/>
                        </a:rPr>
                        <a:t>、</a:t>
                      </a:r>
                      <a:r>
                        <a:rPr kumimoji="1" lang="zh-TW" altLang="en-US" sz="2400" b="1" i="0" u="sng" strike="noStrike" cap="none" normalizeH="0" baseline="0" dirty="0">
                          <a:ln>
                            <a:noFill/>
                          </a:ln>
                          <a:solidFill>
                            <a:schemeClr val="tx1"/>
                          </a:solidFill>
                          <a:effectLst/>
                          <a:latin typeface="+mn-ea"/>
                          <a:ea typeface="+mn-ea"/>
                        </a:rPr>
                        <a:t>有價證券權益面額</a:t>
                      </a:r>
                      <a:r>
                        <a:rPr kumimoji="1" lang="zh-TW" altLang="en-US" sz="2400" b="1" i="0" u="none" strike="noStrike" cap="none" normalizeH="0" baseline="0" dirty="0">
                          <a:ln>
                            <a:noFill/>
                          </a:ln>
                          <a:solidFill>
                            <a:schemeClr val="tx1"/>
                          </a:solidFill>
                          <a:effectLst/>
                          <a:latin typeface="+mn-ea"/>
                          <a:ea typeface="+mn-ea"/>
                        </a:rPr>
                        <a:t>部分屬股利所得</a:t>
                      </a:r>
                    </a:p>
                    <a:p>
                      <a:pPr marL="288925" marR="0" lvl="0" indent="-288925" algn="l" defTabSz="914400" rtl="0" eaLnBrk="1" fontAlgn="base" latinLnBrk="0" hangingPunct="1">
                        <a:lnSpc>
                          <a:spcPct val="100000"/>
                        </a:lnSpc>
                        <a:spcBef>
                          <a:spcPct val="15000"/>
                        </a:spcBef>
                        <a:spcAft>
                          <a:spcPct val="0"/>
                        </a:spcAft>
                        <a:buClr>
                          <a:schemeClr val="accent2"/>
                        </a:buClr>
                        <a:buSzPct val="70000"/>
                        <a:buFontTx/>
                        <a:buBlip>
                          <a:blip r:embed="rId2"/>
                        </a:buBlip>
                        <a:tabLst/>
                      </a:pPr>
                      <a:r>
                        <a:rPr kumimoji="1" lang="zh-TW" altLang="en-US" sz="2400" b="1" i="0" u="none" strike="noStrike" cap="none" normalizeH="0" baseline="0" dirty="0">
                          <a:ln>
                            <a:noFill/>
                          </a:ln>
                          <a:solidFill>
                            <a:schemeClr val="tx1"/>
                          </a:solidFill>
                          <a:effectLst/>
                          <a:latin typeface="+mn-ea"/>
                          <a:ea typeface="+mn-ea"/>
                        </a:rPr>
                        <a:t>有價證券權益超過面額部分，視為</a:t>
                      </a:r>
                      <a:r>
                        <a:rPr kumimoji="1" lang="zh-TW" altLang="en-US" sz="2400" b="1" i="0" u="sng" strike="noStrike" cap="none" normalizeH="0" baseline="0" dirty="0">
                          <a:ln>
                            <a:noFill/>
                          </a:ln>
                          <a:solidFill>
                            <a:schemeClr val="tx1"/>
                          </a:solidFill>
                          <a:effectLst/>
                          <a:latin typeface="+mn-ea"/>
                          <a:ea typeface="+mn-ea"/>
                        </a:rPr>
                        <a:t>出售有價證券之收入</a:t>
                      </a:r>
                      <a:r>
                        <a:rPr kumimoji="1" lang="zh-TW" altLang="en-US" sz="2400" b="1" i="0" u="none" strike="noStrike" cap="none" normalizeH="0" baseline="0" dirty="0">
                          <a:ln>
                            <a:noFill/>
                          </a:ln>
                          <a:solidFill>
                            <a:schemeClr val="tx1"/>
                          </a:solidFill>
                          <a:effectLst/>
                          <a:latin typeface="+mn-ea"/>
                          <a:ea typeface="+mn-ea"/>
                        </a:rPr>
                        <a:t>， 並依規定計入基本所得額</a:t>
                      </a:r>
                      <a:endParaRPr kumimoji="1" lang="zh-TW" altLang="en-US" sz="2400" b="1" i="0" u="sng" strike="noStrike" cap="none" normalizeH="0" baseline="0" dirty="0">
                        <a:ln>
                          <a:noFill/>
                        </a:ln>
                        <a:solidFill>
                          <a:schemeClr val="tx1"/>
                        </a:solidFill>
                        <a:effectLst/>
                        <a:latin typeface="+mn-ea"/>
                        <a:ea typeface="+mn-ea"/>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
                          <a:schemeClr val="accent2"/>
                        </a:buClr>
                        <a:buSzPct val="70000"/>
                        <a:buFontTx/>
                        <a:buBlip>
                          <a:blip r:embed="rId2"/>
                        </a:buBlip>
                        <a:tabLst/>
                      </a:pPr>
                      <a:r>
                        <a:rPr kumimoji="1" lang="zh-TW" altLang="en-US" sz="2400" b="1" i="0" u="none" strike="noStrike" cap="none" normalizeH="0" baseline="0" dirty="0">
                          <a:ln>
                            <a:noFill/>
                          </a:ln>
                          <a:solidFill>
                            <a:schemeClr val="tx1"/>
                          </a:solidFill>
                          <a:effectLst/>
                          <a:latin typeface="+mn-ea"/>
                          <a:ea typeface="+mn-ea"/>
                        </a:rPr>
                        <a:t>全數視為出售有價證券收入， 並依規定計入基本所得額</a:t>
                      </a:r>
                    </a:p>
                    <a:p>
                      <a:pPr marL="288925" marR="0" lvl="0" indent="-288925" algn="l" defTabSz="914400" rtl="0" eaLnBrk="1" fontAlgn="base" latinLnBrk="0" hangingPunct="1">
                        <a:lnSpc>
                          <a:spcPct val="100000"/>
                        </a:lnSpc>
                        <a:spcBef>
                          <a:spcPct val="20000"/>
                        </a:spcBef>
                        <a:spcAft>
                          <a:spcPct val="0"/>
                        </a:spcAft>
                        <a:buClr>
                          <a:schemeClr val="accent2"/>
                        </a:buClr>
                        <a:buSzPct val="70000"/>
                        <a:buFontTx/>
                        <a:buBlip>
                          <a:blip r:embed="rId2"/>
                        </a:buBlip>
                        <a:tabLst/>
                      </a:pPr>
                      <a:r>
                        <a:rPr kumimoji="1" lang="zh-TW" altLang="en-US" sz="2400" b="1" i="0" u="none" strike="noStrike" cap="none" normalizeH="0" baseline="0" dirty="0">
                          <a:ln>
                            <a:noFill/>
                          </a:ln>
                          <a:solidFill>
                            <a:schemeClr val="tx1"/>
                          </a:solidFill>
                          <a:effectLst/>
                          <a:latin typeface="+mn-ea"/>
                          <a:ea typeface="+mn-ea"/>
                        </a:rPr>
                        <a:t>有價證券權益部分， 應依</a:t>
                      </a:r>
                      <a:r>
                        <a:rPr kumimoji="1" lang="zh-TW" altLang="en-US" sz="2400" b="1" i="0" u="sng" strike="noStrike" cap="none" normalizeH="0" baseline="0" dirty="0">
                          <a:ln>
                            <a:noFill/>
                          </a:ln>
                          <a:solidFill>
                            <a:srgbClr val="0066A0"/>
                          </a:solidFill>
                          <a:effectLst/>
                          <a:latin typeface="+mn-ea"/>
                          <a:ea typeface="+mn-ea"/>
                        </a:rPr>
                        <a:t>除權參考價</a:t>
                      </a:r>
                      <a:r>
                        <a:rPr kumimoji="1" lang="zh-TW" altLang="en-US" sz="2400" b="1" i="0" u="none" strike="noStrike" cap="none" normalizeH="0" baseline="0" dirty="0">
                          <a:ln>
                            <a:noFill/>
                          </a:ln>
                          <a:solidFill>
                            <a:schemeClr val="tx1"/>
                          </a:solidFill>
                          <a:effectLst/>
                          <a:latin typeface="+mn-ea"/>
                          <a:ea typeface="+mn-ea"/>
                        </a:rPr>
                        <a:t>計算出售有價證券收入</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8824">
                <a:tc>
                  <a:txBody>
                    <a:bodyPr/>
                    <a:lstStyle/>
                    <a:p>
                      <a:pPr marL="0" marR="0" lvl="0" indent="0" algn="ctr" defTabSz="914400" rtl="0" eaLnBrk="1" fontAlgn="base" latinLnBrk="0" hangingPunct="1">
                        <a:lnSpc>
                          <a:spcPct val="100000"/>
                        </a:lnSpc>
                        <a:spcBef>
                          <a:spcPct val="3000"/>
                        </a:spcBef>
                        <a:spcAft>
                          <a:spcPct val="0"/>
                        </a:spcAft>
                        <a:buClr>
                          <a:schemeClr val="accent2"/>
                        </a:buClr>
                        <a:buSzTx/>
                        <a:buFont typeface="Wingdings" pitchFamily="2" charset="2"/>
                        <a:buNone/>
                        <a:tabLst/>
                      </a:pPr>
                      <a:r>
                        <a:rPr kumimoji="1" lang="zh-TW" altLang="en-US" sz="2400" b="1" i="0" u="none" strike="noStrike" cap="none" normalizeH="0" baseline="0">
                          <a:ln>
                            <a:noFill/>
                          </a:ln>
                          <a:solidFill>
                            <a:schemeClr val="tx1"/>
                          </a:solidFill>
                          <a:effectLst/>
                          <a:latin typeface="+mn-ea"/>
                          <a:ea typeface="+mn-ea"/>
                        </a:rPr>
                        <a:t>營</a:t>
                      </a:r>
                    </a:p>
                    <a:p>
                      <a:pPr marL="0" marR="0" lvl="0" indent="0" algn="ctr" defTabSz="914400" rtl="0" eaLnBrk="1" fontAlgn="base" latinLnBrk="0" hangingPunct="1">
                        <a:lnSpc>
                          <a:spcPct val="100000"/>
                        </a:lnSpc>
                        <a:spcBef>
                          <a:spcPct val="3000"/>
                        </a:spcBef>
                        <a:spcAft>
                          <a:spcPct val="0"/>
                        </a:spcAft>
                        <a:buClr>
                          <a:schemeClr val="accent2"/>
                        </a:buClr>
                        <a:buSzTx/>
                        <a:buFont typeface="Wingdings" pitchFamily="2" charset="2"/>
                        <a:buNone/>
                        <a:tabLst/>
                      </a:pPr>
                      <a:r>
                        <a:rPr kumimoji="1" lang="zh-TW" altLang="en-US" sz="2400" b="1" i="0" u="none" strike="noStrike" cap="none" normalizeH="0" baseline="0">
                          <a:ln>
                            <a:noFill/>
                          </a:ln>
                          <a:solidFill>
                            <a:schemeClr val="tx1"/>
                          </a:solidFill>
                          <a:effectLst/>
                          <a:latin typeface="+mn-ea"/>
                          <a:ea typeface="+mn-ea"/>
                        </a:rPr>
                        <a:t>業</a:t>
                      </a:r>
                    </a:p>
                    <a:p>
                      <a:pPr marL="0" marR="0" lvl="0" indent="0" algn="ctr" defTabSz="914400" rtl="0" eaLnBrk="1" fontAlgn="base" latinLnBrk="0" hangingPunct="1">
                        <a:lnSpc>
                          <a:spcPct val="100000"/>
                        </a:lnSpc>
                        <a:spcBef>
                          <a:spcPct val="3000"/>
                        </a:spcBef>
                        <a:spcAft>
                          <a:spcPct val="0"/>
                        </a:spcAft>
                        <a:buClr>
                          <a:schemeClr val="accent2"/>
                        </a:buClr>
                        <a:buSzTx/>
                        <a:buFont typeface="Wingdings" pitchFamily="2" charset="2"/>
                        <a:buNone/>
                        <a:tabLst/>
                      </a:pPr>
                      <a:r>
                        <a:rPr kumimoji="1" lang="zh-TW" altLang="en-US" sz="2400" b="1" i="0" u="none" strike="noStrike" cap="none" normalizeH="0" baseline="0">
                          <a:ln>
                            <a:noFill/>
                          </a:ln>
                          <a:solidFill>
                            <a:schemeClr val="tx1"/>
                          </a:solidFill>
                          <a:effectLst/>
                          <a:latin typeface="+mn-ea"/>
                          <a:ea typeface="+mn-ea"/>
                        </a:rPr>
                        <a:t>稅</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具有股利所得性質，免徵營業稅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屬出借人出售有價證券之收入，免徵營業稅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8" name="直線單箭頭接點 7"/>
          <p:cNvCxnSpPr/>
          <p:nvPr/>
        </p:nvCxnSpPr>
        <p:spPr bwMode="auto">
          <a:xfrm rot="16200000" flipH="1">
            <a:off x="6278433" y="3737972"/>
            <a:ext cx="357188" cy="285750"/>
          </a:xfrm>
          <a:prstGeom prst="straightConnector1">
            <a:avLst/>
          </a:prstGeom>
          <a:solidFill>
            <a:schemeClr val="accent1"/>
          </a:solidFill>
          <a:ln w="76200" cap="flat" cmpd="sng" algn="ctr">
            <a:solidFill>
              <a:srgbClr val="FFC000"/>
            </a:solidFill>
            <a:prstDash val="solid"/>
            <a:miter lim="800000"/>
            <a:headEnd type="none" w="med" len="med"/>
            <a:tailEnd type="arrow"/>
          </a:ln>
          <a:effectLst/>
        </p:spPr>
      </p:cxnSp>
      <p:sp>
        <p:nvSpPr>
          <p:cNvPr id="9" name="Line 1124"/>
          <p:cNvSpPr>
            <a:spLocks noChangeShapeType="1"/>
          </p:cNvSpPr>
          <p:nvPr/>
        </p:nvSpPr>
        <p:spPr bwMode="auto">
          <a:xfrm flipV="1">
            <a:off x="5978012" y="3702253"/>
            <a:ext cx="357188" cy="76200"/>
          </a:xfrm>
          <a:prstGeom prst="line">
            <a:avLst/>
          </a:prstGeom>
          <a:noFill/>
          <a:ln w="76200">
            <a:solidFill>
              <a:srgbClr val="FFC000"/>
            </a:solidFill>
            <a:miter lim="800000"/>
            <a:headEnd/>
            <a:tailEnd/>
          </a:ln>
        </p:spPr>
        <p:txBody>
          <a:bodyPr wrap="none"/>
          <a:lstStyle/>
          <a:p>
            <a:pPr>
              <a:defRPr/>
            </a:pPr>
            <a:endParaRPr lang="zh-TW" altLang="en-US"/>
          </a:p>
        </p:txBody>
      </p:sp>
    </p:spTree>
    <p:extLst>
      <p:ext uri="{BB962C8B-B14F-4D97-AF65-F5344CB8AC3E}">
        <p14:creationId xmlns:p14="http://schemas.microsoft.com/office/powerpoint/2010/main" val="6195158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94</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權益補償課稅</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1966453" y="939580"/>
            <a:ext cx="8495070" cy="2364059"/>
          </a:xfrm>
        </p:spPr>
        <p:txBody>
          <a:bodyPr>
            <a:normAutofit/>
          </a:bodyPr>
          <a:lstStyle/>
          <a:p>
            <a:pPr>
              <a:buFont typeface="Wingdings" pitchFamily="2" charset="2"/>
              <a:buChar char="Ø"/>
            </a:pPr>
            <a:r>
              <a:rPr lang="zh-TW" altLang="en-US" sz="2800" b="1" dirty="0">
                <a:latin typeface="+mn-ea"/>
              </a:rPr>
              <a:t>依財政部</a:t>
            </a:r>
            <a:r>
              <a:rPr lang="en-US" altLang="zh-TW" sz="2800" b="1" dirty="0">
                <a:latin typeface="+mn-ea"/>
              </a:rPr>
              <a:t>96</a:t>
            </a:r>
            <a:r>
              <a:rPr lang="zh-TW" altLang="en-US" sz="2800" b="1" dirty="0">
                <a:latin typeface="+mn-ea"/>
              </a:rPr>
              <a:t>年</a:t>
            </a:r>
            <a:r>
              <a:rPr lang="en-US" altLang="zh-TW" sz="2800" b="1" dirty="0">
                <a:latin typeface="+mn-ea"/>
              </a:rPr>
              <a:t>8</a:t>
            </a:r>
            <a:r>
              <a:rPr lang="zh-TW" altLang="en-US" sz="2800" b="1" dirty="0">
                <a:latin typeface="+mn-ea"/>
              </a:rPr>
              <a:t>月</a:t>
            </a:r>
            <a:r>
              <a:rPr lang="en-US" altLang="zh-TW" sz="2800" b="1" dirty="0">
                <a:latin typeface="+mn-ea"/>
              </a:rPr>
              <a:t>20</a:t>
            </a:r>
            <a:r>
              <a:rPr lang="zh-TW" altLang="en-US" sz="2800" b="1" dirty="0">
                <a:latin typeface="+mn-ea"/>
              </a:rPr>
              <a:t>日解釋令、有價證券借貸辦法</a:t>
            </a:r>
            <a:r>
              <a:rPr lang="en-US" altLang="zh-TW" sz="2800" b="1" dirty="0">
                <a:latin typeface="+mn-ea"/>
              </a:rPr>
              <a:t>§ 36</a:t>
            </a:r>
            <a:r>
              <a:rPr lang="zh-TW" altLang="en-US" sz="2800" b="1" dirty="0">
                <a:latin typeface="+mn-ea"/>
              </a:rPr>
              <a:t>規定</a:t>
            </a:r>
          </a:p>
          <a:p>
            <a:pPr>
              <a:buFont typeface="Wingdings" pitchFamily="2" charset="2"/>
              <a:buChar char="Ø"/>
            </a:pPr>
            <a:r>
              <a:rPr lang="zh-TW" altLang="en-US" sz="2800" b="1" u="sng" dirty="0">
                <a:latin typeface="+mn-ea"/>
              </a:rPr>
              <a:t>借券人於除權</a:t>
            </a:r>
            <a:r>
              <a:rPr lang="en-US" altLang="zh-TW" sz="2800" b="1" u="sng" dirty="0">
                <a:latin typeface="+mn-ea"/>
              </a:rPr>
              <a:t>(</a:t>
            </a:r>
            <a:r>
              <a:rPr lang="zh-TW" altLang="en-US" sz="2800" b="1" u="sng" dirty="0">
                <a:latin typeface="+mn-ea"/>
              </a:rPr>
              <a:t>息</a:t>
            </a:r>
            <a:r>
              <a:rPr lang="en-US" altLang="zh-TW" sz="2800" b="1" u="sng" dirty="0">
                <a:latin typeface="+mn-ea"/>
              </a:rPr>
              <a:t>)</a:t>
            </a:r>
            <a:r>
              <a:rPr lang="zh-TW" altLang="en-US" sz="2800" b="1" u="sng" dirty="0">
                <a:latin typeface="+mn-ea"/>
              </a:rPr>
              <a:t>最後過戶日未完成還券者</a:t>
            </a:r>
            <a:r>
              <a:rPr lang="zh-TW" altLang="en-US" sz="2800" b="1" dirty="0">
                <a:latin typeface="+mn-ea"/>
              </a:rPr>
              <a:t>須辦理之事項：</a:t>
            </a:r>
          </a:p>
          <a:p>
            <a:pPr marL="265113" indent="-265113">
              <a:buNone/>
            </a:pPr>
            <a:endParaRPr lang="zh-TW" altLang="en-US" sz="2800" b="1" dirty="0">
              <a:latin typeface="+mn-ea"/>
            </a:endParaRPr>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graphicFrame>
        <p:nvGraphicFramePr>
          <p:cNvPr id="7" name="Group 1148"/>
          <p:cNvGraphicFramePr>
            <a:graphicFrameLocks noGrp="1"/>
          </p:cNvGraphicFramePr>
          <p:nvPr>
            <p:extLst>
              <p:ext uri="{D42A27DB-BD31-4B8C-83A1-F6EECF244321}">
                <p14:modId xmlns:p14="http://schemas.microsoft.com/office/powerpoint/2010/main" val="3081835561"/>
              </p:ext>
            </p:extLst>
          </p:nvPr>
        </p:nvGraphicFramePr>
        <p:xfrm>
          <a:off x="924233" y="3382297"/>
          <a:ext cx="10087896" cy="2956309"/>
        </p:xfrm>
        <a:graphic>
          <a:graphicData uri="http://schemas.openxmlformats.org/drawingml/2006/table">
            <a:tbl>
              <a:tblPr/>
              <a:tblGrid>
                <a:gridCol w="873376">
                  <a:extLst>
                    <a:ext uri="{9D8B030D-6E8A-4147-A177-3AD203B41FA5}">
                      <a16:colId xmlns:a16="http://schemas.microsoft.com/office/drawing/2014/main" val="20000"/>
                    </a:ext>
                  </a:extLst>
                </a:gridCol>
                <a:gridCol w="4780172">
                  <a:extLst>
                    <a:ext uri="{9D8B030D-6E8A-4147-A177-3AD203B41FA5}">
                      <a16:colId xmlns:a16="http://schemas.microsoft.com/office/drawing/2014/main" val="20001"/>
                    </a:ext>
                  </a:extLst>
                </a:gridCol>
                <a:gridCol w="4434348">
                  <a:extLst>
                    <a:ext uri="{9D8B030D-6E8A-4147-A177-3AD203B41FA5}">
                      <a16:colId xmlns:a16="http://schemas.microsoft.com/office/drawing/2014/main" val="20002"/>
                    </a:ext>
                  </a:extLst>
                </a:gridCol>
              </a:tblGrid>
              <a:tr h="118897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zh-TW" sz="2400" b="1" i="0" u="none" strike="noStrike" cap="none" normalizeH="0" baseline="0" dirty="0">
                        <a:ln>
                          <a:noFill/>
                        </a:ln>
                        <a:solidFill>
                          <a:schemeClr val="tx1"/>
                        </a:solidFill>
                        <a:effectLst/>
                        <a:latin typeface="+mn-ea"/>
                        <a:ea typeface="+mn-ea"/>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Arial" pitchFamily="34" charset="0"/>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借券人於最後過戶日</a:t>
                      </a:r>
                      <a:endPar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Arial" pitchFamily="34" charset="0"/>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仍持有借入股票</a:t>
                      </a:r>
                    </a:p>
                    <a:p>
                      <a:pPr marL="0" marR="0" lvl="0" indent="0" algn="ctr" defTabSz="914400" rtl="0" eaLnBrk="1" fontAlgn="base" latinLnBrk="0" hangingPunct="1">
                        <a:lnSpc>
                          <a:spcPct val="100000"/>
                        </a:lnSpc>
                        <a:spcBef>
                          <a:spcPct val="1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權息由</a:t>
                      </a:r>
                      <a:r>
                        <a:rPr kumimoji="1" lang="zh-TW" altLang="en-US" sz="2400" b="1" i="0" u="sng" strike="noStrike" cap="none" normalizeH="0" baseline="0" dirty="0">
                          <a:ln>
                            <a:noFill/>
                          </a:ln>
                          <a:solidFill>
                            <a:srgbClr val="0066A0"/>
                          </a:solidFill>
                          <a:effectLst>
                            <a:outerShdw blurRad="38100" dist="38100" dir="2700000" algn="tl">
                              <a:srgbClr val="000000">
                                <a:alpha val="43137"/>
                              </a:srgbClr>
                            </a:outerShdw>
                          </a:effectLst>
                          <a:latin typeface="+mn-ea"/>
                          <a:ea typeface="+mn-ea"/>
                        </a:rPr>
                        <a:t>借券人</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領取</a:t>
                      </a: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借券人於最後過戶日前</a:t>
                      </a:r>
                      <a:endPar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已全數賣出借入股票</a:t>
                      </a:r>
                    </a:p>
                    <a:p>
                      <a:pPr marL="0" marR="0" lvl="0" indent="0" algn="ctr" defTabSz="914400" rtl="0" eaLnBrk="1" fontAlgn="base" latinLnBrk="0" hangingPunct="1">
                        <a:lnSpc>
                          <a:spcPct val="100000"/>
                        </a:lnSpc>
                        <a:spcBef>
                          <a:spcPct val="10000"/>
                        </a:spcBef>
                        <a:spcAft>
                          <a:spcPct val="0"/>
                        </a:spcAft>
                        <a:buClr>
                          <a:schemeClr val="accent2"/>
                        </a:buClr>
                        <a:buSzTx/>
                        <a:buFont typeface="Wingdings" pitchFamily="2" charset="2"/>
                        <a:buNone/>
                        <a:tabLst/>
                      </a:pP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權息由</a:t>
                      </a:r>
                      <a:r>
                        <a:rPr kumimoji="1" lang="zh-TW" altLang="en-US" sz="2400" b="1" i="0" u="sng" strike="noStrike" cap="none" normalizeH="0" baseline="0" dirty="0">
                          <a:ln>
                            <a:noFill/>
                          </a:ln>
                          <a:solidFill>
                            <a:srgbClr val="0066A0"/>
                          </a:solidFill>
                          <a:effectLst>
                            <a:outerShdw blurRad="38100" dist="38100" dir="2700000" algn="tl">
                              <a:srgbClr val="000000">
                                <a:alpha val="43137"/>
                              </a:srgbClr>
                            </a:outerShdw>
                          </a:effectLst>
                          <a:latin typeface="+mn-ea"/>
                          <a:ea typeface="+mn-ea"/>
                        </a:rPr>
                        <a:t>第三者</a:t>
                      </a: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領取</a:t>
                      </a:r>
                      <a:r>
                        <a:rPr kumimoji="1"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786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en-US" altLang="zh-TW" sz="2400" b="1"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借</a:t>
                      </a:r>
                    </a:p>
                    <a:p>
                      <a:pPr marL="0" marR="0" lvl="0" indent="0" algn="ctr" defTabSz="914400" rtl="0" eaLnBrk="1" fontAlgn="base" latinLnBrk="0" hangingPunct="1">
                        <a:lnSpc>
                          <a:spcPct val="100000"/>
                        </a:lnSpc>
                        <a:spcBef>
                          <a:spcPct val="5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券</a:t>
                      </a:r>
                    </a:p>
                    <a:p>
                      <a:pPr marL="0" marR="0" lvl="0" indent="0" algn="ctr" defTabSz="914400" rtl="0" eaLnBrk="1" fontAlgn="base" latinLnBrk="0" hangingPunct="1">
                        <a:lnSpc>
                          <a:spcPct val="100000"/>
                        </a:lnSpc>
                        <a:spcBef>
                          <a:spcPct val="5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人</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20000"/>
                        </a:spcBef>
                        <a:spcAft>
                          <a:spcPct val="0"/>
                        </a:spcAft>
                        <a:buClr>
                          <a:schemeClr val="tx1"/>
                        </a:buClr>
                        <a:buSzTx/>
                        <a:buFont typeface="Arial" panose="020B0604020202020204" pitchFamily="34" charset="0"/>
                        <a:buChar char="•"/>
                        <a:tabLst/>
                      </a:pPr>
                      <a:r>
                        <a:rPr kumimoji="1" lang="zh-TW" altLang="en-US" sz="2400" b="1" i="0" u="none" strike="noStrike" cap="none" normalizeH="0" baseline="0" dirty="0">
                          <a:ln>
                            <a:noFill/>
                          </a:ln>
                          <a:solidFill>
                            <a:schemeClr val="tx1"/>
                          </a:solidFill>
                          <a:effectLst/>
                          <a:latin typeface="+mn-ea"/>
                          <a:ea typeface="+mn-ea"/>
                        </a:rPr>
                        <a:t>應於</a:t>
                      </a:r>
                      <a:r>
                        <a:rPr kumimoji="1" lang="zh-TW" altLang="en-US" sz="2400" b="1" i="0" u="sng" strike="noStrike" cap="none" normalizeH="0" baseline="0" dirty="0">
                          <a:ln>
                            <a:noFill/>
                          </a:ln>
                          <a:solidFill>
                            <a:srgbClr val="0066A0"/>
                          </a:solidFill>
                          <a:effectLst/>
                          <a:latin typeface="+mn-ea"/>
                          <a:ea typeface="+mn-ea"/>
                        </a:rPr>
                        <a:t>最後過戶日後</a:t>
                      </a:r>
                      <a:r>
                        <a:rPr kumimoji="1" lang="en-US" altLang="zh-TW" sz="2400" b="1" i="0" u="sng" strike="noStrike" cap="none" normalizeH="0" baseline="0" dirty="0">
                          <a:ln>
                            <a:noFill/>
                          </a:ln>
                          <a:solidFill>
                            <a:srgbClr val="0066A0"/>
                          </a:solidFill>
                          <a:effectLst/>
                          <a:latin typeface="+mn-ea"/>
                          <a:ea typeface="+mn-ea"/>
                        </a:rPr>
                        <a:t>10</a:t>
                      </a:r>
                      <a:r>
                        <a:rPr kumimoji="1" lang="zh-TW" altLang="en-US" sz="2400" b="1" i="0" u="sng" strike="noStrike" cap="none" normalizeH="0" baseline="0" dirty="0">
                          <a:ln>
                            <a:noFill/>
                          </a:ln>
                          <a:solidFill>
                            <a:srgbClr val="0066A0"/>
                          </a:solidFill>
                          <a:effectLst/>
                          <a:latin typeface="+mn-ea"/>
                          <a:ea typeface="+mn-ea"/>
                        </a:rPr>
                        <a:t>個營業日內</a:t>
                      </a:r>
                      <a:r>
                        <a:rPr kumimoji="1" lang="zh-TW" altLang="en-US" sz="2400" b="1" i="0" u="none" strike="noStrike" cap="none" normalizeH="0" baseline="0" dirty="0">
                          <a:ln>
                            <a:noFill/>
                          </a:ln>
                          <a:solidFill>
                            <a:schemeClr val="tx1"/>
                          </a:solidFill>
                          <a:effectLst/>
                          <a:latin typeface="+mn-ea"/>
                          <a:ea typeface="+mn-ea"/>
                        </a:rPr>
                        <a:t>，將持有數量向證交所申報</a:t>
                      </a:r>
                    </a:p>
                    <a:p>
                      <a:pPr marL="342900" marR="0" lvl="0" indent="-342900" algn="l" defTabSz="914400" rtl="0" eaLnBrk="1" fontAlgn="base" latinLnBrk="0" hangingPunct="1">
                        <a:lnSpc>
                          <a:spcPct val="90000"/>
                        </a:lnSpc>
                        <a:spcBef>
                          <a:spcPct val="20000"/>
                        </a:spcBef>
                        <a:spcAft>
                          <a:spcPct val="0"/>
                        </a:spcAft>
                        <a:buClr>
                          <a:schemeClr val="tx1"/>
                        </a:buClr>
                        <a:buSzTx/>
                        <a:buFont typeface="Arial" panose="020B0604020202020204" pitchFamily="34" charset="0"/>
                        <a:buChar char="•"/>
                        <a:tabLst/>
                      </a:pPr>
                      <a:r>
                        <a:rPr kumimoji="1" lang="zh-TW" altLang="en-US" sz="2400" b="1" i="0" u="none" strike="noStrike" cap="none" normalizeH="0" baseline="0" dirty="0">
                          <a:ln>
                            <a:noFill/>
                          </a:ln>
                          <a:solidFill>
                            <a:schemeClr val="tx1"/>
                          </a:solidFill>
                          <a:effectLst/>
                          <a:latin typeface="+mn-ea"/>
                          <a:ea typeface="+mn-ea"/>
                        </a:rPr>
                        <a:t>轉開股利憑單或扣繳憑單予出借人</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1" lang="zh-TW" altLang="en-US" sz="2400" b="1" i="0" u="none" strike="noStrike" cap="none" normalizeH="0" baseline="0" dirty="0">
                          <a:ln>
                            <a:noFill/>
                          </a:ln>
                          <a:solidFill>
                            <a:schemeClr val="tx1"/>
                          </a:solidFill>
                          <a:effectLst/>
                          <a:latin typeface="+mn-ea"/>
                          <a:ea typeface="+mn-ea"/>
                        </a:rPr>
                        <a:t>仍應於</a:t>
                      </a:r>
                      <a:r>
                        <a:rPr kumimoji="1" lang="zh-TW" altLang="en-US" sz="2400" b="1" i="0" u="sng" strike="noStrike" cap="none" normalizeH="0" baseline="0" dirty="0">
                          <a:ln>
                            <a:noFill/>
                          </a:ln>
                          <a:solidFill>
                            <a:srgbClr val="0066A0"/>
                          </a:solidFill>
                          <a:effectLst/>
                          <a:latin typeface="+mn-ea"/>
                          <a:ea typeface="+mn-ea"/>
                        </a:rPr>
                        <a:t>最後過戶日後</a:t>
                      </a:r>
                      <a:r>
                        <a:rPr kumimoji="1" lang="en-US" altLang="zh-TW" sz="2400" b="1" i="0" u="sng" strike="noStrike" cap="none" normalizeH="0" baseline="0" dirty="0">
                          <a:ln>
                            <a:noFill/>
                          </a:ln>
                          <a:solidFill>
                            <a:srgbClr val="0066A0"/>
                          </a:solidFill>
                          <a:effectLst/>
                          <a:latin typeface="+mn-ea"/>
                          <a:ea typeface="+mn-ea"/>
                        </a:rPr>
                        <a:t>10</a:t>
                      </a:r>
                      <a:r>
                        <a:rPr kumimoji="1" lang="zh-TW" altLang="en-US" sz="2400" b="1" i="0" u="sng" strike="noStrike" cap="none" normalizeH="0" baseline="0" dirty="0">
                          <a:ln>
                            <a:noFill/>
                          </a:ln>
                          <a:solidFill>
                            <a:srgbClr val="0066A0"/>
                          </a:solidFill>
                          <a:effectLst/>
                          <a:latin typeface="+mn-ea"/>
                          <a:ea typeface="+mn-ea"/>
                        </a:rPr>
                        <a:t>個營業日內</a:t>
                      </a:r>
                      <a:r>
                        <a:rPr kumimoji="1" lang="zh-TW" altLang="en-US" sz="2400" b="1" i="0" u="none" strike="noStrike" cap="none" normalizeH="0" baseline="0" dirty="0">
                          <a:ln>
                            <a:noFill/>
                          </a:ln>
                          <a:solidFill>
                            <a:schemeClr val="tx1"/>
                          </a:solidFill>
                          <a:effectLst/>
                          <a:latin typeface="+mn-ea"/>
                          <a:ea typeface="+mn-ea"/>
                        </a:rPr>
                        <a:t>，向證交所申報持股數為零</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49327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95</a:t>
            </a:fld>
            <a:endParaRPr lang="en-US"/>
          </a:p>
        </p:txBody>
      </p:sp>
      <p:sp>
        <p:nvSpPr>
          <p:cNvPr id="5" name="文字版面配置區 3"/>
          <p:cNvSpPr>
            <a:spLocks noGrp="1"/>
          </p:cNvSpPr>
          <p:nvPr>
            <p:ph type="body" idx="4294967295"/>
          </p:nvPr>
        </p:nvSpPr>
        <p:spPr>
          <a:xfrm>
            <a:off x="848245" y="101176"/>
            <a:ext cx="10259533" cy="1003300"/>
          </a:xfrm>
        </p:spPr>
        <p:txBody>
          <a:bodyPr>
            <a:normAutofit/>
          </a:bodyPr>
          <a:lstStyle/>
          <a:p>
            <a:pPr marL="0" indent="0" algn="ctr">
              <a:buNone/>
            </a:pPr>
            <a:r>
              <a:rPr lang="zh-TW" altLang="en-US" sz="4000" b="1" dirty="0"/>
              <a:t>權益補償課稅</a:t>
            </a:r>
            <a:r>
              <a:rPr lang="en-US" altLang="zh-TW" sz="4000" b="1" dirty="0"/>
              <a:t>(</a:t>
            </a:r>
            <a:r>
              <a:rPr lang="zh-TW" altLang="en-US" sz="4000" b="1" dirty="0"/>
              <a:t>續</a:t>
            </a:r>
            <a:r>
              <a:rPr lang="en-US" altLang="zh-TW" sz="4000" b="1" dirty="0"/>
              <a:t>)</a:t>
            </a:r>
          </a:p>
        </p:txBody>
      </p:sp>
      <p:graphicFrame>
        <p:nvGraphicFramePr>
          <p:cNvPr id="7" name="Group 1148"/>
          <p:cNvGraphicFramePr>
            <a:graphicFrameLocks noGrp="1"/>
          </p:cNvGraphicFramePr>
          <p:nvPr>
            <p:extLst>
              <p:ext uri="{D42A27DB-BD31-4B8C-83A1-F6EECF244321}">
                <p14:modId xmlns:p14="http://schemas.microsoft.com/office/powerpoint/2010/main" val="3245976810"/>
              </p:ext>
            </p:extLst>
          </p:nvPr>
        </p:nvGraphicFramePr>
        <p:xfrm>
          <a:off x="1032387" y="1484313"/>
          <a:ext cx="9891251" cy="4292234"/>
        </p:xfrm>
        <a:graphic>
          <a:graphicData uri="http://schemas.openxmlformats.org/drawingml/2006/table">
            <a:tbl>
              <a:tblPr/>
              <a:tblGrid>
                <a:gridCol w="856351">
                  <a:extLst>
                    <a:ext uri="{9D8B030D-6E8A-4147-A177-3AD203B41FA5}">
                      <a16:colId xmlns:a16="http://schemas.microsoft.com/office/drawing/2014/main" val="20000"/>
                    </a:ext>
                  </a:extLst>
                </a:gridCol>
                <a:gridCol w="4517450">
                  <a:extLst>
                    <a:ext uri="{9D8B030D-6E8A-4147-A177-3AD203B41FA5}">
                      <a16:colId xmlns:a16="http://schemas.microsoft.com/office/drawing/2014/main" val="20001"/>
                    </a:ext>
                  </a:extLst>
                </a:gridCol>
                <a:gridCol w="4517450">
                  <a:extLst>
                    <a:ext uri="{9D8B030D-6E8A-4147-A177-3AD203B41FA5}">
                      <a16:colId xmlns:a16="http://schemas.microsoft.com/office/drawing/2014/main" val="20002"/>
                    </a:ext>
                  </a:extLst>
                </a:gridCol>
              </a:tblGrid>
              <a:tr h="135845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1" lang="zh-TW" altLang="zh-TW" sz="2400" b="1" i="0" u="none" strike="noStrike" cap="none" normalizeH="0" baseline="0" dirty="0">
                        <a:ln>
                          <a:noFill/>
                        </a:ln>
                        <a:solidFill>
                          <a:schemeClr val="tx1"/>
                        </a:solidFill>
                        <a:effectLst/>
                        <a:latin typeface="+mn-ea"/>
                        <a:ea typeface="+mn-ea"/>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權息由借券人領取</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ea"/>
                          <a:ea typeface="+mn-ea"/>
                        </a:rPr>
                        <a:t>權息由第三人領取</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1391147">
                <a:tc>
                  <a:txBody>
                    <a:bodyPr/>
                    <a:lstStyle/>
                    <a:p>
                      <a:pPr marL="0" marR="0" lvl="0" indent="0" algn="l" defTabSz="914400" rtl="0" eaLnBrk="1" fontAlgn="base" latinLnBrk="0" hangingPunct="1">
                        <a:lnSpc>
                          <a:spcPts val="28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現金股利</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由借券人以</a:t>
                      </a:r>
                      <a:r>
                        <a:rPr kumimoji="1" lang="zh-TW" altLang="en-US" sz="2400" b="1" i="0" u="sng" strike="noStrike" cap="none" normalizeH="0" baseline="0" dirty="0">
                          <a:ln>
                            <a:noFill/>
                          </a:ln>
                          <a:solidFill>
                            <a:srgbClr val="0066A0"/>
                          </a:solidFill>
                          <a:effectLst/>
                          <a:latin typeface="+mn-ea"/>
                          <a:ea typeface="+mn-ea"/>
                        </a:rPr>
                        <a:t>自身之稅後淨額</a:t>
                      </a:r>
                      <a:r>
                        <a:rPr kumimoji="1" lang="zh-TW" altLang="en-US" sz="2400" b="1" i="0" u="none" strike="noStrike" cap="none" normalizeH="0" baseline="0" dirty="0">
                          <a:ln>
                            <a:noFill/>
                          </a:ln>
                          <a:solidFill>
                            <a:schemeClr val="tx1"/>
                          </a:solidFill>
                          <a:effectLst/>
                          <a:latin typeface="+mn-ea"/>
                          <a:ea typeface="+mn-ea"/>
                        </a:rPr>
                        <a:t>補償出借人</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由借券人以</a:t>
                      </a:r>
                      <a:r>
                        <a:rPr kumimoji="1" lang="zh-TW" altLang="en-US" sz="2400" b="1" i="0" u="sng" strike="noStrike" cap="none" normalizeH="0" baseline="0" dirty="0">
                          <a:ln>
                            <a:noFill/>
                          </a:ln>
                          <a:solidFill>
                            <a:srgbClr val="0066A0"/>
                          </a:solidFill>
                          <a:effectLst/>
                          <a:latin typeface="+mn-ea"/>
                          <a:ea typeface="+mn-ea"/>
                        </a:rPr>
                        <a:t>出借人稅後淨額</a:t>
                      </a:r>
                      <a:r>
                        <a:rPr kumimoji="1" lang="zh-TW" altLang="en-US" sz="2400" b="1" i="0" u="none" strike="noStrike" cap="none" normalizeH="0" baseline="0" dirty="0">
                          <a:ln>
                            <a:noFill/>
                          </a:ln>
                          <a:solidFill>
                            <a:schemeClr val="tx1"/>
                          </a:solidFill>
                          <a:effectLst/>
                          <a:latin typeface="+mn-ea"/>
                          <a:ea typeface="+mn-ea"/>
                        </a:rPr>
                        <a:t>補償出借人</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2636">
                <a:tc>
                  <a:txBody>
                    <a:bodyPr/>
                    <a:lstStyle/>
                    <a:p>
                      <a:pPr marL="0" marR="0" lvl="0" indent="0" algn="l" defTabSz="914400" rtl="0" eaLnBrk="1" fontAlgn="base" latinLnBrk="0" hangingPunct="1">
                        <a:lnSpc>
                          <a:spcPts val="2800"/>
                        </a:lnSpc>
                        <a:spcBef>
                          <a:spcPts val="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股票股利</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由借券人以</a:t>
                      </a:r>
                      <a:r>
                        <a:rPr kumimoji="1" lang="zh-TW" altLang="en-US" sz="2400" b="1" i="0" u="sng" strike="noStrike" cap="none" normalizeH="0" baseline="0" dirty="0">
                          <a:ln>
                            <a:noFill/>
                          </a:ln>
                          <a:solidFill>
                            <a:srgbClr val="0066A0"/>
                          </a:solidFill>
                          <a:effectLst/>
                          <a:latin typeface="+mn-ea"/>
                          <a:ea typeface="+mn-ea"/>
                        </a:rPr>
                        <a:t>配發總數</a:t>
                      </a:r>
                      <a:r>
                        <a:rPr kumimoji="1" lang="zh-TW" altLang="en-US" sz="2400" b="1" i="0" u="none" strike="noStrike" cap="none" normalizeH="0" baseline="0" dirty="0">
                          <a:ln>
                            <a:noFill/>
                          </a:ln>
                          <a:solidFill>
                            <a:schemeClr val="tx1"/>
                          </a:solidFill>
                          <a:effectLst/>
                          <a:latin typeface="+mn-ea"/>
                          <a:ea typeface="+mn-ea"/>
                        </a:rPr>
                        <a:t>補償出借人，出借人應返還借券人已繳納之稅負</a:t>
                      </a:r>
                      <a:r>
                        <a:rPr kumimoji="1" lang="en-US" altLang="zh-TW" sz="2400" b="1" i="0" u="none" strike="noStrike" cap="none" normalizeH="0" baseline="0" dirty="0">
                          <a:ln>
                            <a:noFill/>
                          </a:ln>
                          <a:solidFill>
                            <a:schemeClr val="tx1"/>
                          </a:solidFill>
                          <a:effectLst/>
                          <a:latin typeface="+mn-ea"/>
                          <a:ea typeface="+mn-ea"/>
                        </a:rPr>
                        <a:t>(</a:t>
                      </a:r>
                      <a:r>
                        <a:rPr kumimoji="1" lang="zh-TW" altLang="en-US" sz="2400" b="1" i="0" u="none" strike="noStrike" cap="none" normalizeH="0" baseline="0" dirty="0">
                          <a:ln>
                            <a:noFill/>
                          </a:ln>
                          <a:solidFill>
                            <a:schemeClr val="tx1"/>
                          </a:solidFill>
                          <a:effectLst/>
                          <a:latin typeface="+mn-ea"/>
                          <a:ea typeface="+mn-ea"/>
                        </a:rPr>
                        <a:t>稅負返還由雙方自行收付</a:t>
                      </a:r>
                      <a:r>
                        <a:rPr kumimoji="1" lang="en-US" altLang="zh-TW" sz="2400" b="1" i="0" u="none" strike="noStrike" cap="none" normalizeH="0" baseline="0" dirty="0">
                          <a:ln>
                            <a:noFill/>
                          </a:ln>
                          <a:solidFill>
                            <a:schemeClr val="tx1"/>
                          </a:solidFill>
                          <a:effectLst/>
                          <a:latin typeface="+mn-ea"/>
                          <a:ea typeface="+mn-ea"/>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zh-TW" altLang="en-US" sz="2400" b="1" i="0" u="none" strike="noStrike" cap="none" normalizeH="0" baseline="0" dirty="0">
                          <a:ln>
                            <a:noFill/>
                          </a:ln>
                          <a:solidFill>
                            <a:schemeClr val="tx1"/>
                          </a:solidFill>
                          <a:effectLst/>
                          <a:latin typeface="+mn-ea"/>
                          <a:ea typeface="+mn-ea"/>
                        </a:rPr>
                        <a:t>由借券人以</a:t>
                      </a:r>
                      <a:r>
                        <a:rPr kumimoji="1" lang="zh-TW" altLang="en-US" sz="2400" b="1" i="0" u="sng" strike="noStrike" cap="none" normalizeH="0" baseline="0" dirty="0">
                          <a:ln>
                            <a:noFill/>
                          </a:ln>
                          <a:solidFill>
                            <a:srgbClr val="0066A0"/>
                          </a:solidFill>
                          <a:effectLst/>
                          <a:latin typeface="+mn-ea"/>
                          <a:ea typeface="+mn-ea"/>
                        </a:rPr>
                        <a:t>配發總數</a:t>
                      </a:r>
                      <a:r>
                        <a:rPr kumimoji="1" lang="zh-TW" altLang="en-US" sz="2400" b="1" i="0" u="none" strike="noStrike" cap="none" normalizeH="0" baseline="0" dirty="0">
                          <a:ln>
                            <a:noFill/>
                          </a:ln>
                          <a:solidFill>
                            <a:schemeClr val="tx1"/>
                          </a:solidFill>
                          <a:effectLst/>
                          <a:latin typeface="+mn-ea"/>
                          <a:ea typeface="+mn-ea"/>
                        </a:rPr>
                        <a:t>補償出借人，出借人所節省之稅負，由借貸雙方自行協議處理</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1701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96</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權益補償相關注意事項</a:t>
            </a:r>
          </a:p>
        </p:txBody>
      </p:sp>
      <p:sp>
        <p:nvSpPr>
          <p:cNvPr id="6" name="Rectangle 1027"/>
          <p:cNvSpPr>
            <a:spLocks noGrp="1" noChangeArrowheads="1"/>
          </p:cNvSpPr>
          <p:nvPr>
            <p:ph type="body" idx="4294967295"/>
          </p:nvPr>
        </p:nvSpPr>
        <p:spPr>
          <a:xfrm>
            <a:off x="2133600" y="1268361"/>
            <a:ext cx="8662220" cy="5501082"/>
          </a:xfrm>
        </p:spPr>
        <p:txBody>
          <a:bodyPr>
            <a:normAutofit fontScale="92500" lnSpcReduction="20000"/>
          </a:bodyPr>
          <a:lstStyle/>
          <a:p>
            <a:pPr>
              <a:buFont typeface="Wingdings" pitchFamily="2" charset="2"/>
              <a:buChar char="Ø"/>
            </a:pPr>
            <a:r>
              <a:rPr lang="zh-TW" altLang="en-US" sz="2800" b="1" dirty="0">
                <a:latin typeface="+mn-ea"/>
              </a:rPr>
              <a:t>議借交易之權益補償由借貸雙方依財政部課稅規定</a:t>
            </a:r>
            <a:r>
              <a:rPr lang="zh-TW" altLang="en-US" sz="2800" b="1" u="sng" dirty="0">
                <a:latin typeface="+mn-ea"/>
              </a:rPr>
              <a:t>自行協議</a:t>
            </a:r>
            <a:r>
              <a:rPr lang="zh-TW" altLang="en-US" sz="2800" b="1" dirty="0">
                <a:latin typeface="+mn-ea"/>
              </a:rPr>
              <a:t>辦理</a:t>
            </a:r>
          </a:p>
          <a:p>
            <a:pPr>
              <a:buFont typeface="Wingdings" pitchFamily="2" charset="2"/>
              <a:buChar char="Ø"/>
            </a:pPr>
            <a:r>
              <a:rPr lang="zh-TW" altLang="en-US" sz="2800" b="1" dirty="0">
                <a:latin typeface="+mn-ea"/>
              </a:rPr>
              <a:t>借券人須逐筆申報除權</a:t>
            </a:r>
            <a:r>
              <a:rPr lang="en-US" altLang="zh-TW" sz="2800" b="1" dirty="0">
                <a:latin typeface="+mn-ea"/>
              </a:rPr>
              <a:t>(</a:t>
            </a:r>
            <a:r>
              <a:rPr lang="zh-TW" altLang="en-US" sz="2800" b="1" dirty="0">
                <a:latin typeface="+mn-ea"/>
              </a:rPr>
              <a:t>息</a:t>
            </a:r>
            <a:r>
              <a:rPr lang="en-US" altLang="zh-TW" sz="2800" b="1" dirty="0">
                <a:latin typeface="+mn-ea"/>
              </a:rPr>
              <a:t>)</a:t>
            </a:r>
            <a:r>
              <a:rPr lang="zh-TW" altLang="en-US" sz="2800" b="1" dirty="0">
                <a:latin typeface="+mn-ea"/>
              </a:rPr>
              <a:t>最後過戶日仍持有之借入證券數量，</a:t>
            </a:r>
            <a:r>
              <a:rPr lang="zh-TW" altLang="en-US" sz="2800" b="1" u="sng" dirty="0">
                <a:solidFill>
                  <a:srgbClr val="0066A0"/>
                </a:solidFill>
                <a:latin typeface="+mn-ea"/>
              </a:rPr>
              <a:t>定價、競價及議借</a:t>
            </a:r>
            <a:r>
              <a:rPr lang="zh-TW" altLang="en-US" sz="2800" b="1" dirty="0">
                <a:latin typeface="+mn-ea"/>
              </a:rPr>
              <a:t>交易均須申報</a:t>
            </a:r>
          </a:p>
          <a:p>
            <a:pPr>
              <a:buFont typeface="Wingdings" pitchFamily="2" charset="2"/>
              <a:buChar char="Ø"/>
            </a:pPr>
            <a:r>
              <a:rPr lang="zh-TW" altLang="en-US" sz="2800" b="1" dirty="0">
                <a:latin typeface="+mn-ea"/>
              </a:rPr>
              <a:t>定價、競價交易權益補償資料，於最後過戶日</a:t>
            </a:r>
            <a:r>
              <a:rPr lang="zh-TW" altLang="en-US" sz="2800" b="1" u="sng" dirty="0">
                <a:solidFill>
                  <a:srgbClr val="0066A0"/>
                </a:solidFill>
                <a:latin typeface="+mn-ea"/>
              </a:rPr>
              <a:t>按權息由第三人領取</a:t>
            </a:r>
            <a:r>
              <a:rPr lang="zh-TW" altLang="en-US" sz="2800" b="1" dirty="0">
                <a:latin typeface="+mn-ea"/>
              </a:rPr>
              <a:t>原則先行產製；另於</a:t>
            </a:r>
            <a:r>
              <a:rPr lang="zh-TW" altLang="en-US" sz="2800" b="1" u="sng" dirty="0">
                <a:solidFill>
                  <a:srgbClr val="0066A0"/>
                </a:solidFill>
                <a:latin typeface="+mn-ea"/>
              </a:rPr>
              <a:t>返還權益通知日</a:t>
            </a:r>
            <a:r>
              <a:rPr lang="zh-TW" altLang="en-US" sz="2800" b="1" dirty="0">
                <a:latin typeface="+mn-ea"/>
              </a:rPr>
              <a:t>，證交所將重新計算權益補償金額及稅額並予更新，通知借貸雙方</a:t>
            </a:r>
            <a:endParaRPr lang="en-US" altLang="zh-TW" sz="2800" b="1" dirty="0">
              <a:latin typeface="+mn-ea"/>
            </a:endParaRPr>
          </a:p>
          <a:p>
            <a:pPr>
              <a:buFont typeface="Wingdings" pitchFamily="2" charset="2"/>
              <a:buChar char="Ø"/>
            </a:pPr>
            <a:r>
              <a:rPr lang="zh-TW" altLang="en-US" sz="2800" b="1" dirty="0">
                <a:latin typeface="+mn-ea"/>
              </a:rPr>
              <a:t>權息由借券人領取時：</a:t>
            </a:r>
          </a:p>
          <a:p>
            <a:pPr lvl="1">
              <a:buClr>
                <a:srgbClr val="1594C6"/>
              </a:buClr>
              <a:buFont typeface="Wingdings" panose="05000000000000000000" pitchFamily="2" charset="2"/>
              <a:buChar char="u"/>
            </a:pPr>
            <a:r>
              <a:rPr lang="zh-TW" altLang="en-US" sz="2400" b="1" dirty="0">
                <a:latin typeface="+mn-ea"/>
              </a:rPr>
              <a:t>借券人已就源扣繳之稅款，可</a:t>
            </a:r>
            <a:r>
              <a:rPr lang="zh-TW" altLang="en-US" sz="2400" b="1" dirty="0">
                <a:solidFill>
                  <a:srgbClr val="0066A0"/>
                </a:solidFill>
                <a:latin typeface="+mn-ea"/>
              </a:rPr>
              <a:t>抵繳</a:t>
            </a:r>
            <a:r>
              <a:rPr lang="zh-TW" altLang="en-US" sz="2400" b="1" dirty="0">
                <a:latin typeface="+mn-ea"/>
              </a:rPr>
              <a:t>出借人之應納稅額；</a:t>
            </a:r>
          </a:p>
          <a:p>
            <a:pPr lvl="1">
              <a:buClr>
                <a:srgbClr val="1594C6"/>
              </a:buClr>
              <a:buFont typeface="Wingdings" panose="05000000000000000000" pitchFamily="2" charset="2"/>
              <a:buChar char="u"/>
            </a:pPr>
            <a:r>
              <a:rPr lang="zh-TW" altLang="en-US" sz="2400" b="1" dirty="0">
                <a:latin typeface="+mn-ea"/>
              </a:rPr>
              <a:t>出借人適用稅率較借券人為高，應依規定</a:t>
            </a:r>
            <a:r>
              <a:rPr lang="zh-TW" altLang="en-US" sz="2400" b="1" dirty="0">
                <a:solidFill>
                  <a:srgbClr val="0066A0"/>
                </a:solidFill>
                <a:latin typeface="+mn-ea"/>
              </a:rPr>
              <a:t>補繳</a:t>
            </a:r>
            <a:r>
              <a:rPr lang="zh-TW" altLang="en-US" sz="2400" b="1" dirty="0">
                <a:latin typeface="+mn-ea"/>
              </a:rPr>
              <a:t>其差額；適用稅率低於借券人者，可</a:t>
            </a:r>
            <a:r>
              <a:rPr lang="zh-TW" altLang="en-US" sz="2400" b="1" dirty="0">
                <a:solidFill>
                  <a:srgbClr val="0066A0"/>
                </a:solidFill>
                <a:latin typeface="+mn-ea"/>
              </a:rPr>
              <a:t>申請退稅</a:t>
            </a:r>
            <a:endParaRPr lang="zh-TW" altLang="en-US" sz="2100" dirty="0">
              <a:solidFill>
                <a:srgbClr val="0066A0"/>
              </a:solidFill>
              <a:latin typeface="+mn-ea"/>
            </a:endParaRPr>
          </a:p>
          <a:p>
            <a:pPr lvl="2">
              <a:buClr>
                <a:srgbClr val="1594C6"/>
              </a:buClr>
              <a:buFont typeface="Wingdings" panose="05000000000000000000" pitchFamily="2" charset="2"/>
              <a:buChar char="p"/>
            </a:pPr>
            <a:endParaRPr lang="zh-TW" altLang="en-US" sz="2200" b="1" dirty="0">
              <a:solidFill>
                <a:srgbClr val="0066A0"/>
              </a:solidFill>
              <a:latin typeface="+mn-ea"/>
            </a:endParaRP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22984509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4ABA25-E496-52A0-7283-4ECA37114296}"/>
              </a:ext>
            </a:extLst>
          </p:cNvPr>
          <p:cNvSpPr>
            <a:spLocks noGrp="1"/>
          </p:cNvSpPr>
          <p:nvPr>
            <p:ph type="subTitle" idx="4294967295"/>
          </p:nvPr>
        </p:nvSpPr>
        <p:spPr>
          <a:xfrm>
            <a:off x="1040892" y="3648892"/>
            <a:ext cx="7206996" cy="1037408"/>
          </a:xfrm>
        </p:spPr>
        <p:txBody>
          <a:bodyPr anchor="t">
            <a:noAutofit/>
          </a:bodyPr>
          <a:lstStyle/>
          <a:p>
            <a:pPr marL="0" indent="0">
              <a:buNone/>
            </a:pPr>
            <a:r>
              <a:rPr lang="zh-TW" altLang="en-US" sz="2800" b="1" u="sng" dirty="0">
                <a:latin typeface="+mj-ea"/>
                <a:ea typeface="+mj-ea"/>
              </a:rPr>
              <a:t>五、借券賣出規範</a:t>
            </a:r>
            <a:endParaRPr lang="zh-TW" altLang="en-US" sz="2800" b="1" dirty="0">
              <a:latin typeface="+mj-lt"/>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1040892" y="2417216"/>
            <a:ext cx="5803072" cy="1077218"/>
          </a:xfrm>
          <a:prstGeom prst="rect">
            <a:avLst/>
          </a:prstGeom>
          <a:noFill/>
        </p:spPr>
        <p:txBody>
          <a:bodyPr wrap="square" rtlCol="0">
            <a:spAutoFit/>
          </a:bodyPr>
          <a:lstStyle/>
          <a:p>
            <a:r>
              <a:rPr lang="zh-TW" alt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貳、實務作業說明</a:t>
            </a:r>
          </a:p>
          <a:p>
            <a:endParaRPr lang="zh-TW" altLang="en-US" sz="3200" b="1" dirty="0">
              <a:solidFill>
                <a:schemeClr val="bg2">
                  <a:lumMod val="10000"/>
                </a:schemeClr>
              </a:solidFill>
              <a:latin typeface="Calibri" panose="020F0502020204030204" pitchFamily="34" charset="0"/>
              <a:cs typeface="Calibri" panose="020F0502020204030204" pitchFamily="34" charset="0"/>
            </a:endParaRPr>
          </a:p>
        </p:txBody>
      </p:sp>
      <p:pic>
        <p:nvPicPr>
          <p:cNvPr id="5" name="Picture 4" descr="Shape&#10;&#10;Description automatically generated">
            <a:extLst>
              <a:ext uri="{FF2B5EF4-FFF2-40B4-BE49-F238E27FC236}">
                <a16:creationId xmlns:a16="http://schemas.microsoft.com/office/drawing/2014/main" id="{0C8820FF-654B-3E02-E7B0-BCDEA6FABFA0}"/>
              </a:ext>
            </a:extLst>
          </p:cNvPr>
          <p:cNvPicPr>
            <a:picLocks noChangeAspect="1"/>
          </p:cNvPicPr>
          <p:nvPr/>
        </p:nvPicPr>
        <p:blipFill>
          <a:blip r:embed="rId2"/>
          <a:stretch>
            <a:fillRect/>
          </a:stretch>
        </p:blipFill>
        <p:spPr>
          <a:xfrm>
            <a:off x="4230806" y="-722776"/>
            <a:ext cx="11733281" cy="8301191"/>
          </a:xfrm>
          <a:prstGeom prst="rect">
            <a:avLst/>
          </a:prstGeom>
        </p:spPr>
      </p:pic>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9770997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98</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證券商受理客戶借券賣出規定</a:t>
            </a:r>
          </a:p>
        </p:txBody>
      </p:sp>
      <p:sp>
        <p:nvSpPr>
          <p:cNvPr id="6" name="Rectangle 1027"/>
          <p:cNvSpPr>
            <a:spLocks noGrp="1" noChangeArrowheads="1"/>
          </p:cNvSpPr>
          <p:nvPr>
            <p:ph type="body" idx="4294967295"/>
          </p:nvPr>
        </p:nvSpPr>
        <p:spPr>
          <a:xfrm>
            <a:off x="2133600" y="1268361"/>
            <a:ext cx="8908026" cy="5501082"/>
          </a:xfrm>
        </p:spPr>
        <p:txBody>
          <a:bodyPr>
            <a:normAutofit/>
          </a:bodyPr>
          <a:lstStyle/>
          <a:p>
            <a:pPr>
              <a:buFont typeface="Wingdings" pitchFamily="2" charset="2"/>
              <a:buChar char="Ø"/>
            </a:pPr>
            <a:r>
              <a:rPr lang="zh-TW" altLang="en-US" sz="2800" b="1" dirty="0">
                <a:latin typeface="+mn-ea"/>
              </a:rPr>
              <a:t>證券商自行或接受客戶委託借券賣出，應依證交所營業細則第</a:t>
            </a:r>
            <a:r>
              <a:rPr lang="en-US" altLang="zh-TW" sz="2800" b="1" dirty="0">
                <a:latin typeface="+mn-ea"/>
              </a:rPr>
              <a:t>79-1</a:t>
            </a:r>
            <a:r>
              <a:rPr lang="zh-TW" altLang="en-US" sz="2800" b="1" dirty="0">
                <a:latin typeface="+mn-ea"/>
              </a:rPr>
              <a:t>條但書第</a:t>
            </a:r>
            <a:r>
              <a:rPr lang="en-US" altLang="zh-TW" sz="2800" b="1" dirty="0">
                <a:latin typeface="+mn-ea"/>
              </a:rPr>
              <a:t>10</a:t>
            </a:r>
            <a:r>
              <a:rPr lang="zh-TW" altLang="en-US" sz="2800" b="1" dirty="0">
                <a:latin typeface="+mn-ea"/>
              </a:rPr>
              <a:t>款規定辦理，並符合臺證交字第 </a:t>
            </a:r>
            <a:r>
              <a:rPr lang="en-US" altLang="zh-TW" sz="2800" b="1" dirty="0">
                <a:latin typeface="+mn-ea"/>
              </a:rPr>
              <a:t>1060202193 </a:t>
            </a:r>
            <a:r>
              <a:rPr lang="zh-TW" altLang="en-US" sz="2800" b="1" dirty="0">
                <a:latin typeface="+mn-ea"/>
              </a:rPr>
              <a:t>號函之規定，相關作業規範如下：</a:t>
            </a:r>
            <a:endParaRPr lang="en-US" altLang="zh-TW" sz="2800" b="1" dirty="0">
              <a:latin typeface="+mn-ea"/>
            </a:endParaRPr>
          </a:p>
          <a:p>
            <a:pPr marL="914400" lvl="1" indent="-457200">
              <a:buFont typeface="+mj-ea"/>
              <a:buAutoNum type="ea1ChtPeriod"/>
            </a:pPr>
            <a:r>
              <a:rPr lang="zh-TW" altLang="en-US" sz="2400" b="1" dirty="0">
                <a:solidFill>
                  <a:srgbClr val="FF0000"/>
                </a:solidFill>
                <a:latin typeface="+mn-ea"/>
              </a:rPr>
              <a:t>受理客戶「委託賣出已確認借券但尚未撥入之有價證券」，僅限客戶係經由證交所借券系統議借交易借入，或向證商</a:t>
            </a:r>
            <a:r>
              <a:rPr lang="en-US" altLang="zh-TW" sz="2400" b="1" dirty="0">
                <a:solidFill>
                  <a:srgbClr val="FF0000"/>
                </a:solidFill>
                <a:latin typeface="+mn-ea"/>
              </a:rPr>
              <a:t>/</a:t>
            </a:r>
            <a:r>
              <a:rPr lang="zh-TW" altLang="en-US" sz="2400" b="1" dirty="0">
                <a:solidFill>
                  <a:srgbClr val="FF0000"/>
                </a:solidFill>
                <a:latin typeface="+mn-ea"/>
              </a:rPr>
              <a:t>證金借入者</a:t>
            </a:r>
          </a:p>
          <a:p>
            <a:pPr marL="914400" lvl="1" indent="-457200">
              <a:buFont typeface="+mj-ea"/>
              <a:buAutoNum type="ea1ChtPeriod"/>
            </a:pPr>
            <a:r>
              <a:rPr lang="zh-TW" altLang="en-US" sz="2400" b="1" dirty="0">
                <a:solidFill>
                  <a:srgbClr val="FF0000"/>
                </a:solidFill>
                <a:latin typeface="+mn-ea"/>
              </a:rPr>
              <a:t>借券賣出之交割部位，以</a:t>
            </a:r>
            <a:r>
              <a:rPr lang="zh-TW" altLang="en-US" sz="2400" b="1" u="sng" dirty="0">
                <a:solidFill>
                  <a:srgbClr val="FF0000"/>
                </a:solidFill>
                <a:latin typeface="+mn-ea"/>
              </a:rPr>
              <a:t>賣出當日或賣出日前借券成交者為限</a:t>
            </a:r>
          </a:p>
          <a:p>
            <a:pPr marL="914400" lvl="1" indent="-457200">
              <a:buFont typeface="+mj-ea"/>
              <a:buAutoNum type="ea1ChtPeriod"/>
            </a:pPr>
            <a:r>
              <a:rPr lang="zh-TW" altLang="en-US" sz="2400" b="1" dirty="0">
                <a:latin typeface="+mn-ea"/>
              </a:rPr>
              <a:t>證券商於客戶借券成交當日，受理客戶借券賣出時，應符合下列規定：</a:t>
            </a:r>
          </a:p>
          <a:p>
            <a:pPr lvl="1">
              <a:buClr>
                <a:srgbClr val="0A8DC0"/>
              </a:buClr>
              <a:buFont typeface="Wingdings" panose="05000000000000000000" pitchFamily="2" charset="2"/>
              <a:buChar char="u"/>
            </a:pPr>
            <a:endParaRPr lang="zh-TW" altLang="en-US" sz="3000" b="1" dirty="0"/>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4256585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99</a:t>
            </a:fld>
            <a:endParaRPr lang="en-US"/>
          </a:p>
        </p:txBody>
      </p:sp>
      <p:sp>
        <p:nvSpPr>
          <p:cNvPr id="5" name="文字版面配置區 3"/>
          <p:cNvSpPr>
            <a:spLocks noGrp="1"/>
          </p:cNvSpPr>
          <p:nvPr>
            <p:ph type="body" idx="4294967295"/>
          </p:nvPr>
        </p:nvSpPr>
        <p:spPr>
          <a:xfrm>
            <a:off x="1519601" y="171515"/>
            <a:ext cx="10259533" cy="1003300"/>
          </a:xfrm>
        </p:spPr>
        <p:txBody>
          <a:bodyPr>
            <a:normAutofit/>
          </a:bodyPr>
          <a:lstStyle/>
          <a:p>
            <a:pPr marL="0" indent="0" algn="ctr">
              <a:buNone/>
            </a:pPr>
            <a:r>
              <a:rPr lang="zh-TW" altLang="en-US" sz="4000" b="1" dirty="0"/>
              <a:t>證券商受理客戶借券賣出規定</a:t>
            </a:r>
            <a:r>
              <a:rPr lang="en-US" altLang="zh-TW" sz="4000" b="1" dirty="0"/>
              <a:t>(</a:t>
            </a:r>
            <a:r>
              <a:rPr lang="zh-TW" altLang="en-US" sz="4000" b="1" dirty="0"/>
              <a:t>續</a:t>
            </a:r>
            <a:r>
              <a:rPr lang="en-US" altLang="zh-TW" sz="4000" b="1" dirty="0"/>
              <a:t>)</a:t>
            </a:r>
            <a:endParaRPr lang="zh-TW" altLang="en-US" sz="4000" b="1" dirty="0"/>
          </a:p>
        </p:txBody>
      </p:sp>
      <p:sp>
        <p:nvSpPr>
          <p:cNvPr id="6" name="Rectangle 1027"/>
          <p:cNvSpPr>
            <a:spLocks noGrp="1" noChangeArrowheads="1"/>
          </p:cNvSpPr>
          <p:nvPr>
            <p:ph type="body" idx="4294967295"/>
          </p:nvPr>
        </p:nvSpPr>
        <p:spPr>
          <a:xfrm>
            <a:off x="1519601" y="1268361"/>
            <a:ext cx="9531857" cy="5501082"/>
          </a:xfrm>
        </p:spPr>
        <p:txBody>
          <a:bodyPr>
            <a:normAutofit/>
          </a:bodyPr>
          <a:lstStyle/>
          <a:p>
            <a:pPr marL="1371600" lvl="2" indent="-457200">
              <a:buFont typeface="+mj-lt"/>
              <a:buAutoNum type="arabicParenR"/>
            </a:pPr>
            <a:r>
              <a:rPr lang="zh-TW" altLang="en-US" sz="2400" b="1" dirty="0">
                <a:latin typeface="+mn-ea"/>
              </a:rPr>
              <a:t>須要求客戶聲明其借券成交撥入集保帳戶之日期為</a:t>
            </a:r>
            <a:r>
              <a:rPr lang="zh-TW" altLang="en-US" sz="2400" b="1" dirty="0">
                <a:solidFill>
                  <a:srgbClr val="FF0000"/>
                </a:solidFill>
                <a:latin typeface="+mn-ea"/>
              </a:rPr>
              <a:t>賣出當日或次一營業日</a:t>
            </a:r>
            <a:r>
              <a:rPr lang="zh-TW" altLang="en-US" sz="2400" b="1" dirty="0">
                <a:latin typeface="+mn-ea"/>
              </a:rPr>
              <a:t>，並請客戶提供借券相關資訊，及同意其得就客戶所提供之資訊進行查證</a:t>
            </a:r>
            <a:endParaRPr lang="en-US" altLang="zh-TW" sz="2400" b="1" dirty="0">
              <a:latin typeface="+mn-ea"/>
            </a:endParaRPr>
          </a:p>
          <a:p>
            <a:pPr marL="1371600" lvl="2" indent="-457200">
              <a:buFont typeface="+mj-lt"/>
              <a:buAutoNum type="arabicParenR"/>
            </a:pPr>
            <a:r>
              <a:rPr lang="zh-TW" altLang="en-US" sz="2400" b="1" dirty="0">
                <a:solidFill>
                  <a:srgbClr val="FF0000"/>
                </a:solidFill>
                <a:latin typeface="+mn-ea"/>
              </a:rPr>
              <a:t>借券撥入日期為賣出成交當日者，應符合下列規定：</a:t>
            </a:r>
          </a:p>
          <a:p>
            <a:pPr marL="1828800" lvl="3" indent="-457200">
              <a:buFont typeface="+mj-lt"/>
              <a:buAutoNum type="alphaLcParenR"/>
            </a:pPr>
            <a:r>
              <a:rPr lang="zh-TW" altLang="en-US" sz="2000" b="1" dirty="0">
                <a:solidFill>
                  <a:srgbClr val="FF0000"/>
                </a:solidFill>
                <a:latin typeface="+mn-ea"/>
              </a:rPr>
              <a:t>賣出證券商與出借證券商為同一證券商者</a:t>
            </a:r>
            <a:r>
              <a:rPr lang="zh-TW" altLang="en-US" sz="2000" b="1" dirty="0">
                <a:latin typeface="+mn-ea"/>
              </a:rPr>
              <a:t>，應於賣出當日</a:t>
            </a:r>
            <a:r>
              <a:rPr lang="zh-TW" altLang="en-US" sz="2000" b="1" dirty="0">
                <a:solidFill>
                  <a:srgbClr val="FF0000"/>
                </a:solidFill>
                <a:latin typeface="+mn-ea"/>
              </a:rPr>
              <a:t>確認已將借入證券撥入客戶集保帳戶 </a:t>
            </a:r>
          </a:p>
          <a:p>
            <a:pPr marL="1828800" lvl="3" indent="-457200">
              <a:buFont typeface="+mj-lt"/>
              <a:buAutoNum type="alphaLcParenR"/>
            </a:pPr>
            <a:r>
              <a:rPr lang="zh-TW" altLang="en-US" sz="2000" b="1" dirty="0">
                <a:solidFill>
                  <a:srgbClr val="FF0000"/>
                </a:solidFill>
                <a:latin typeface="+mn-ea"/>
              </a:rPr>
              <a:t>賣出證券商與出借證券商為不同證券商者</a:t>
            </a:r>
            <a:r>
              <a:rPr lang="zh-TW" altLang="en-US" sz="2000" b="1" dirty="0">
                <a:latin typeface="+mn-ea"/>
              </a:rPr>
              <a:t>，賣出證券商應於賣出當日，向出借之證券商</a:t>
            </a:r>
            <a:r>
              <a:rPr lang="en-US" altLang="zh-TW" sz="2000" b="1" dirty="0">
                <a:latin typeface="+mn-ea"/>
              </a:rPr>
              <a:t>/</a:t>
            </a:r>
            <a:r>
              <a:rPr lang="zh-TW" altLang="en-US" sz="2000" b="1" dirty="0">
                <a:latin typeface="+mn-ea"/>
              </a:rPr>
              <a:t>證金或申報議借成交之券商，</a:t>
            </a:r>
            <a:r>
              <a:rPr lang="zh-TW" altLang="en-US" sz="2000" b="1" dirty="0">
                <a:solidFill>
                  <a:srgbClr val="FF0000"/>
                </a:solidFill>
                <a:latin typeface="+mn-ea"/>
              </a:rPr>
              <a:t>確認已將借入證券撥入客戶集保帳戶</a:t>
            </a:r>
          </a:p>
          <a:p>
            <a:pPr marL="1828800" lvl="3" indent="-457200">
              <a:buFont typeface="+mj-lt"/>
              <a:buAutoNum type="alphaLcParenR"/>
            </a:pPr>
            <a:r>
              <a:rPr lang="zh-TW" altLang="en-US" sz="2000" b="1" dirty="0">
                <a:latin typeface="+mn-ea"/>
              </a:rPr>
              <a:t>出借有價證券之證券商</a:t>
            </a:r>
            <a:r>
              <a:rPr lang="en-US" altLang="zh-TW" sz="2000" b="1" dirty="0">
                <a:latin typeface="+mn-ea"/>
              </a:rPr>
              <a:t>/</a:t>
            </a:r>
            <a:r>
              <a:rPr lang="zh-TW" altLang="en-US" sz="2000" b="1" dirty="0">
                <a:latin typeface="+mn-ea"/>
              </a:rPr>
              <a:t>證金或申報議借成交之券商，</a:t>
            </a:r>
            <a:r>
              <a:rPr lang="zh-TW" altLang="en-US" sz="2000" b="1" dirty="0">
                <a:solidFill>
                  <a:srgbClr val="FF0000"/>
                </a:solidFill>
                <a:latin typeface="+mn-ea"/>
              </a:rPr>
              <a:t>應就賣出證券商所提供之客戶賣出數量確認，有無超逾其借券數量</a:t>
            </a:r>
          </a:p>
          <a:p>
            <a:pPr>
              <a:buClrTx/>
              <a:buFont typeface="Wingdings" panose="05000000000000000000" pitchFamily="2" charset="2"/>
              <a:buChar char="Ø"/>
            </a:pPr>
            <a:endParaRPr lang="zh-TW" altLang="en-US" b="1" dirty="0"/>
          </a:p>
          <a:p>
            <a:pPr>
              <a:buClr>
                <a:srgbClr val="1594C6"/>
              </a:buClr>
              <a:buFont typeface="Wingdings" panose="05000000000000000000" pitchFamily="2" charset="2"/>
              <a:buChar char="u"/>
            </a:pPr>
            <a:endParaRPr lang="en-US" altLang="zh-TW" b="1" dirty="0"/>
          </a:p>
          <a:p>
            <a:pPr marL="0" indent="0">
              <a:buClrTx/>
              <a:buNone/>
            </a:pPr>
            <a:endParaRPr lang="en-US" altLang="zh-TW" sz="2800" b="1" dirty="0"/>
          </a:p>
          <a:p>
            <a:pPr marL="0" indent="0">
              <a:buClr>
                <a:srgbClr val="1594C6"/>
              </a:buClr>
              <a:buNone/>
            </a:pPr>
            <a:endParaRPr lang="zh-TW" altLang="en-US" b="1" dirty="0"/>
          </a:p>
          <a:p>
            <a:pPr marL="533400" indent="-533400" eaLnBrk="1" hangingPunct="1">
              <a:buFont typeface="Wingdings" pitchFamily="2" charset="2"/>
              <a:buNone/>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en-US" altLang="zh-TW" dirty="0">
              <a:solidFill>
                <a:srgbClr val="333333"/>
              </a:solidFill>
            </a:endParaRPr>
          </a:p>
          <a:p>
            <a:pPr marL="533400" indent="-533400" eaLnBrk="1" hangingPunct="1">
              <a:defRPr/>
            </a:pPr>
            <a:endParaRPr lang="zh-TW" altLang="en-US" dirty="0"/>
          </a:p>
        </p:txBody>
      </p:sp>
    </p:spTree>
    <p:extLst>
      <p:ext uri="{BB962C8B-B14F-4D97-AF65-F5344CB8AC3E}">
        <p14:creationId xmlns:p14="http://schemas.microsoft.com/office/powerpoint/2010/main" val="1703570785"/>
      </p:ext>
    </p:extLst>
  </p:cSld>
  <p:clrMapOvr>
    <a:masterClrMapping/>
  </p:clrMapOvr>
</p:sld>
</file>

<file path=ppt/theme/theme1.xml><?xml version="1.0" encoding="utf-8"?>
<a:theme xmlns:a="http://schemas.openxmlformats.org/drawingml/2006/main" name="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6987</TotalTime>
  <Words>10574</Words>
  <Application>Microsoft Office PowerPoint</Application>
  <PresentationFormat>寬螢幕</PresentationFormat>
  <Paragraphs>1410</Paragraphs>
  <Slides>112</Slides>
  <Notes>17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112</vt:i4>
      </vt:variant>
    </vt:vector>
  </HeadingPairs>
  <TitlesOfParts>
    <vt:vector size="121" baseType="lpstr">
      <vt:lpstr>微軟正黑體</vt:lpstr>
      <vt:lpstr>標楷體</vt:lpstr>
      <vt:lpstr>Arial</vt:lpstr>
      <vt:lpstr>Calibri</vt:lpstr>
      <vt:lpstr>Rockwell Extra Bold</vt:lpstr>
      <vt:lpstr>Tahoma</vt:lpstr>
      <vt:lpstr>Times New Roman</vt:lpstr>
      <vt:lpstr>Wingdings</vt:lpstr>
      <vt:lpstr>CitationVTI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Michael Jr [Student]</dc:creator>
  <cp:lastModifiedBy>林崇英</cp:lastModifiedBy>
  <cp:revision>360</cp:revision>
  <cp:lastPrinted>2023-07-24T06:12:24Z</cp:lastPrinted>
  <dcterms:created xsi:type="dcterms:W3CDTF">2023-01-28T06:44:39Z</dcterms:created>
  <dcterms:modified xsi:type="dcterms:W3CDTF">2026-03-09T06:02:34Z</dcterms:modified>
</cp:coreProperties>
</file>