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aveSubsetFonts="1">
  <p:sldMasterIdLst>
    <p:sldMasterId id="2147484402" r:id="rId4"/>
  </p:sldMasterIdLst>
  <p:notesMasterIdLst>
    <p:notesMasterId r:id="rId21"/>
  </p:notesMasterIdLst>
  <p:handoutMasterIdLst>
    <p:handoutMasterId r:id="rId22"/>
  </p:handoutMasterIdLst>
  <p:sldIdLst>
    <p:sldId id="516" r:id="rId5"/>
    <p:sldId id="503" r:id="rId6"/>
    <p:sldId id="496" r:id="rId7"/>
    <p:sldId id="506" r:id="rId8"/>
    <p:sldId id="517" r:id="rId9"/>
    <p:sldId id="518" r:id="rId10"/>
    <p:sldId id="519" r:id="rId11"/>
    <p:sldId id="520" r:id="rId12"/>
    <p:sldId id="521" r:id="rId13"/>
    <p:sldId id="499" r:id="rId14"/>
    <p:sldId id="500" r:id="rId15"/>
    <p:sldId id="510" r:id="rId16"/>
    <p:sldId id="509" r:id="rId17"/>
    <p:sldId id="522" r:id="rId18"/>
    <p:sldId id="523" r:id="rId19"/>
    <p:sldId id="507" r:id="rId20"/>
  </p:sldIdLst>
  <p:sldSz cx="9144000" cy="6858000" type="screen4x3"/>
  <p:notesSz cx="6805613" cy="9939338"/>
  <p:defaultTextStyle>
    <a:defPPr>
      <a:defRPr lang="zh-TW"/>
    </a:defPPr>
    <a:lvl1pPr algn="l" rtl="0" fontAlgn="base">
      <a:spcBef>
        <a:spcPct val="0"/>
      </a:spcBef>
      <a:spcAft>
        <a:spcPct val="0"/>
      </a:spcAft>
      <a:defRPr kumimoji="1" kern="1200">
        <a:solidFill>
          <a:schemeClr val="tx1"/>
        </a:solidFill>
        <a:latin typeface="Arial" charset="0"/>
        <a:ea typeface="新細明體" pitchFamily="18" charset="-120"/>
        <a:cs typeface="+mn-cs"/>
      </a:defRPr>
    </a:lvl1pPr>
    <a:lvl2pPr marL="457200" algn="l" rtl="0" fontAlgn="base">
      <a:spcBef>
        <a:spcPct val="0"/>
      </a:spcBef>
      <a:spcAft>
        <a:spcPct val="0"/>
      </a:spcAft>
      <a:defRPr kumimoji="1" kern="1200">
        <a:solidFill>
          <a:schemeClr val="tx1"/>
        </a:solidFill>
        <a:latin typeface="Arial" charset="0"/>
        <a:ea typeface="新細明體" pitchFamily="18" charset="-120"/>
        <a:cs typeface="+mn-cs"/>
      </a:defRPr>
    </a:lvl2pPr>
    <a:lvl3pPr marL="914400" algn="l" rtl="0" fontAlgn="base">
      <a:spcBef>
        <a:spcPct val="0"/>
      </a:spcBef>
      <a:spcAft>
        <a:spcPct val="0"/>
      </a:spcAft>
      <a:defRPr kumimoji="1" kern="1200">
        <a:solidFill>
          <a:schemeClr val="tx1"/>
        </a:solidFill>
        <a:latin typeface="Arial" charset="0"/>
        <a:ea typeface="新細明體" pitchFamily="18" charset="-120"/>
        <a:cs typeface="+mn-cs"/>
      </a:defRPr>
    </a:lvl3pPr>
    <a:lvl4pPr marL="1371600" algn="l" rtl="0" fontAlgn="base">
      <a:spcBef>
        <a:spcPct val="0"/>
      </a:spcBef>
      <a:spcAft>
        <a:spcPct val="0"/>
      </a:spcAft>
      <a:defRPr kumimoji="1" kern="1200">
        <a:solidFill>
          <a:schemeClr val="tx1"/>
        </a:solidFill>
        <a:latin typeface="Arial" charset="0"/>
        <a:ea typeface="新細明體" pitchFamily="18" charset="-120"/>
        <a:cs typeface="+mn-cs"/>
      </a:defRPr>
    </a:lvl4pPr>
    <a:lvl5pPr marL="1828800" algn="l" rtl="0" fontAlgn="base">
      <a:spcBef>
        <a:spcPct val="0"/>
      </a:spcBef>
      <a:spcAft>
        <a:spcPct val="0"/>
      </a:spcAft>
      <a:defRPr kumimoji="1" kern="1200">
        <a:solidFill>
          <a:schemeClr val="tx1"/>
        </a:solidFill>
        <a:latin typeface="Arial" charset="0"/>
        <a:ea typeface="新細明體" pitchFamily="18" charset="-120"/>
        <a:cs typeface="+mn-cs"/>
      </a:defRPr>
    </a:lvl5pPr>
    <a:lvl6pPr marL="2286000" algn="l" defTabSz="914400" rtl="0" eaLnBrk="1" latinLnBrk="0" hangingPunct="1">
      <a:defRPr kumimoji="1" kern="1200">
        <a:solidFill>
          <a:schemeClr val="tx1"/>
        </a:solidFill>
        <a:latin typeface="Arial" charset="0"/>
        <a:ea typeface="新細明體" pitchFamily="18" charset="-120"/>
        <a:cs typeface="+mn-cs"/>
      </a:defRPr>
    </a:lvl6pPr>
    <a:lvl7pPr marL="2743200" algn="l" defTabSz="914400" rtl="0" eaLnBrk="1" latinLnBrk="0" hangingPunct="1">
      <a:defRPr kumimoji="1" kern="1200">
        <a:solidFill>
          <a:schemeClr val="tx1"/>
        </a:solidFill>
        <a:latin typeface="Arial" charset="0"/>
        <a:ea typeface="新細明體" pitchFamily="18" charset="-120"/>
        <a:cs typeface="+mn-cs"/>
      </a:defRPr>
    </a:lvl7pPr>
    <a:lvl8pPr marL="3200400" algn="l" defTabSz="914400" rtl="0" eaLnBrk="1" latinLnBrk="0" hangingPunct="1">
      <a:defRPr kumimoji="1" kern="1200">
        <a:solidFill>
          <a:schemeClr val="tx1"/>
        </a:solidFill>
        <a:latin typeface="Arial" charset="0"/>
        <a:ea typeface="新細明體" pitchFamily="18" charset="-120"/>
        <a:cs typeface="+mn-cs"/>
      </a:defRPr>
    </a:lvl8pPr>
    <a:lvl9pPr marL="3657600" algn="l" defTabSz="914400" rtl="0" eaLnBrk="1" latinLnBrk="0" hangingPunct="1">
      <a:defRPr kumimoji="1" kern="1200">
        <a:solidFill>
          <a:schemeClr val="tx1"/>
        </a:solidFill>
        <a:latin typeface="Arial" charset="0"/>
        <a:ea typeface="新細明體" pitchFamily="18" charset="-120"/>
        <a:cs typeface="+mn-cs"/>
      </a:defRPr>
    </a:lvl9pPr>
  </p:defaultTextStyle>
  <p:extLst>
    <p:ext uri="{521415D9-36F7-43E2-AB2F-B90AF26B5E84}">
      <p14:sectionLst xmlns="" xmlns:p14="http://schemas.microsoft.com/office/powerpoint/2010/main">
        <p14:section name="既定のセクション" id="{C3D217AE-E0D0-4B4B-BDCA-91BCDF7EE8C4}">
          <p14:sldIdLst>
            <p14:sldId id="516"/>
          </p14:sldIdLst>
        </p14:section>
        <p14:section name="タイトルなしのセクション" id="{D223BA30-D1DD-4ADB-BD29-68FB55973BB9}">
          <p14:sldIdLst>
            <p14:sldId id="503"/>
            <p14:sldId id="496"/>
            <p14:sldId id="506"/>
            <p14:sldId id="517"/>
            <p14:sldId id="518"/>
            <p14:sldId id="519"/>
            <p14:sldId id="520"/>
            <p14:sldId id="521"/>
            <p14:sldId id="499"/>
            <p14:sldId id="500"/>
            <p14:sldId id="510"/>
            <p14:sldId id="509"/>
            <p14:sldId id="522"/>
            <p14:sldId id="523"/>
            <p14:sldId id="507"/>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FF6600"/>
    <a:srgbClr val="FFFFFF"/>
    <a:srgbClr val="B54441"/>
    <a:srgbClr val="FEE5E2"/>
    <a:srgbClr val="AA0A2C"/>
    <a:srgbClr val="996633"/>
    <a:srgbClr val="FDD7D3"/>
    <a:srgbClr val="663300"/>
    <a:srgbClr val="120571"/>
    <a:srgbClr val="8064A2"/>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中等深淺樣式 2 - 輔色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中等深淺樣式 2 - 輔色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中等深淺樣式 2 - 輔色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中等深淺樣式 2 - 輔色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73A0DAA-6AF3-43AB-8588-CEC1D06C72B9}" styleName="中等深淺樣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無樣式、表格格線">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38B1855-1B75-4FBE-930C-398BA8C253C6}" styleName="佈景主題樣式 2 - 輔色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501" autoAdjust="0"/>
    <p:restoredTop sz="94478" autoAdjust="0"/>
  </p:normalViewPr>
  <p:slideViewPr>
    <p:cSldViewPr>
      <p:cViewPr varScale="1">
        <p:scale>
          <a:sx n="75" d="100"/>
          <a:sy n="75" d="100"/>
        </p:scale>
        <p:origin x="-379" y="-8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554"/>
    </p:cViewPr>
  </p:sorterViewPr>
  <p:notesViewPr>
    <p:cSldViewPr>
      <p:cViewPr varScale="1">
        <p:scale>
          <a:sx n="34" d="100"/>
          <a:sy n="34" d="100"/>
        </p:scale>
        <p:origin x="-1614" y="-78"/>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diagrams/colors1.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A73B0A6-B9A3-4D66-8AD8-659C34BE6BEC}" type="doc">
      <dgm:prSet loTypeId="urn:microsoft.com/office/officeart/2005/8/layout/list1" loCatId="list" qsTypeId="urn:microsoft.com/office/officeart/2005/8/quickstyle/3d1" qsCatId="3D" csTypeId="urn:microsoft.com/office/officeart/2005/8/colors/colorful3" csCatId="colorful" phldr="1"/>
      <dgm:spPr/>
      <dgm:t>
        <a:bodyPr/>
        <a:lstStyle/>
        <a:p>
          <a:endParaRPr lang="zh-TW" altLang="en-US"/>
        </a:p>
      </dgm:t>
    </dgm:pt>
    <dgm:pt modelId="{955BBB9A-A01D-4537-A64A-9D8485234254}">
      <dgm:prSet phldrT="[文字]" custT="1"/>
      <dgm:spPr/>
      <dgm:t>
        <a:bodyPr/>
        <a:lstStyle/>
        <a:p>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リスク予告書</a:t>
          </a:r>
          <a:endParaRPr lang="zh-TW" altLang="en-US" sz="24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gm:t>
    </dgm:pt>
    <dgm:pt modelId="{48FB0847-C3D9-43EF-A5E9-02E7C4BEBC8E}" type="parTrans" cxnId="{C6BD96D3-08A3-4A31-9320-892DB9497B5C}">
      <dgm:prSet/>
      <dgm:spPr/>
      <dgm:t>
        <a:bodyPr/>
        <a:lstStyle/>
        <a:p>
          <a:endParaRPr lang="zh-TW" altLang="en-US"/>
        </a:p>
      </dgm:t>
    </dgm:pt>
    <dgm:pt modelId="{7E2AAC47-7FDF-498E-BCE5-F844839AF426}" type="sibTrans" cxnId="{C6BD96D3-08A3-4A31-9320-892DB9497B5C}">
      <dgm:prSet/>
      <dgm:spPr/>
      <dgm:t>
        <a:bodyPr/>
        <a:lstStyle/>
        <a:p>
          <a:endParaRPr lang="zh-TW" altLang="en-US"/>
        </a:p>
      </dgm:t>
    </dgm:pt>
    <dgm:pt modelId="{AA67CC6F-1B68-4C9D-9AAB-D6A55F277E9C}">
      <dgm:prSet phldrT="[文字]" custT="1"/>
      <dgm:spPr/>
      <dgm:t>
        <a:bodyPr/>
        <a:lstStyle/>
        <a:p>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制限値幅</a:t>
          </a:r>
          <a:endParaRPr lang="zh-TW" altLang="en-US" sz="24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gm:t>
    </dgm:pt>
    <dgm:pt modelId="{40B6F9C9-D4A7-466C-8F76-4445A2CA9815}" type="parTrans" cxnId="{9A73A674-2CB1-4AD6-AD74-6C9B1F4AA3CF}">
      <dgm:prSet/>
      <dgm:spPr/>
      <dgm:t>
        <a:bodyPr/>
        <a:lstStyle/>
        <a:p>
          <a:endParaRPr lang="zh-TW" altLang="en-US"/>
        </a:p>
      </dgm:t>
    </dgm:pt>
    <dgm:pt modelId="{358BEFDC-2C6E-4AEA-9ECD-D82468DB7D60}" type="sibTrans" cxnId="{9A73A674-2CB1-4AD6-AD74-6C9B1F4AA3CF}">
      <dgm:prSet/>
      <dgm:spPr/>
      <dgm:t>
        <a:bodyPr/>
        <a:lstStyle/>
        <a:p>
          <a:endParaRPr lang="zh-TW" altLang="en-US"/>
        </a:p>
      </dgm:t>
    </dgm:pt>
    <dgm:pt modelId="{40797434-0D22-4A91-868E-16A9E9800EA7}">
      <dgm:prSet phldrT="[文字]" custT="1"/>
      <dgm:spPr/>
      <dgm:t>
        <a:bodyPr/>
        <a:lstStyle/>
        <a:p>
          <a:r>
            <a:rPr lang="ja-JP" altLang="en-US" sz="2400" dirty="0" smtClean="0">
              <a:latin typeface="MS Gothic" pitchFamily="49" charset="-128"/>
              <a:ea typeface="MS Gothic" pitchFamily="49" charset="-128"/>
              <a:cs typeface="Meiryo UI" panose="020B0604030504040204" pitchFamily="50" charset="-128"/>
            </a:rPr>
            <a:t>国内の指数をターゲットとするレバレッジ型・インバース型</a:t>
          </a:r>
          <a:r>
            <a:rPr lang="en-US" altLang="ja-JP" sz="2400" dirty="0" smtClean="0">
              <a:latin typeface="MS Gothic" pitchFamily="49" charset="-128"/>
              <a:ea typeface="MS Gothic" pitchFamily="49" charset="-128"/>
              <a:cs typeface="Meiryo UI" panose="020B0604030504040204" pitchFamily="50" charset="-128"/>
            </a:rPr>
            <a:t>ETF</a:t>
          </a:r>
          <a:r>
            <a:rPr lang="ja-JP" altLang="en-US" sz="2400" dirty="0" smtClean="0">
              <a:latin typeface="MS Gothic" pitchFamily="49" charset="-128"/>
              <a:ea typeface="MS Gothic" pitchFamily="49" charset="-128"/>
              <a:cs typeface="Meiryo UI" panose="020B0604030504040204" pitchFamily="50" charset="-128"/>
            </a:rPr>
            <a:t>は、増減幅をレバレッジ倍数</a:t>
          </a:r>
          <a:r>
            <a:rPr lang="ja-JP" altLang="en-US" sz="2400" dirty="0" smtClean="0">
              <a:latin typeface="MS Gothic" pitchFamily="49" charset="-128"/>
              <a:ea typeface="MS Gothic" pitchFamily="49" charset="-128"/>
              <a:cs typeface="Meiryo UI" panose="020B0604030504040204" pitchFamily="50" charset="-128"/>
            </a:rPr>
            <a:t>の</a:t>
          </a:r>
          <a:r>
            <a:rPr lang="en-US" altLang="ja-JP" sz="2400" smtClean="0">
              <a:latin typeface="MS Gothic" pitchFamily="49" charset="-128"/>
              <a:ea typeface="MS Gothic" pitchFamily="49" charset="-128"/>
              <a:cs typeface="Meiryo UI" panose="020B0604030504040204" pitchFamily="50" charset="-128"/>
            </a:rPr>
            <a:t>10%</a:t>
          </a:r>
          <a:r>
            <a:rPr lang="ja-JP" altLang="en-US" sz="2400" dirty="0" err="1" smtClean="0">
              <a:latin typeface="MS Gothic" pitchFamily="49" charset="-128"/>
              <a:ea typeface="MS Gothic" pitchFamily="49" charset="-128"/>
              <a:cs typeface="Meiryo UI" panose="020B0604030504040204" pitchFamily="50" charset="-128"/>
            </a:rPr>
            <a:t>に緩</a:t>
          </a:r>
          <a:r>
            <a:rPr lang="ja-JP" altLang="en-US" sz="2400" dirty="0" smtClean="0">
              <a:latin typeface="MS Gothic" pitchFamily="49" charset="-128"/>
              <a:ea typeface="MS Gothic" pitchFamily="49" charset="-128"/>
              <a:cs typeface="Meiryo UI" panose="020B0604030504040204" pitchFamily="50" charset="-128"/>
            </a:rPr>
            <a:t>和する。</a:t>
          </a:r>
          <a:endParaRPr lang="zh-TW" altLang="en-US" sz="2400" dirty="0">
            <a:latin typeface="MS Gothic" pitchFamily="49" charset="-128"/>
            <a:ea typeface="MS Gothic" pitchFamily="49" charset="-128"/>
            <a:cs typeface="Meiryo UI" panose="020B0604030504040204" pitchFamily="50" charset="-128"/>
          </a:endParaRPr>
        </a:p>
      </dgm:t>
    </dgm:pt>
    <dgm:pt modelId="{AA9C78E1-7CA2-46C3-9986-CC1BCF59575B}" type="parTrans" cxnId="{DA7C1C7B-B64F-42D7-90C7-31939E6F06D9}">
      <dgm:prSet/>
      <dgm:spPr/>
      <dgm:t>
        <a:bodyPr/>
        <a:lstStyle/>
        <a:p>
          <a:endParaRPr lang="zh-TW" altLang="en-US"/>
        </a:p>
      </dgm:t>
    </dgm:pt>
    <dgm:pt modelId="{A57F1A9E-8A41-422D-99C6-E30F7662228C}" type="sibTrans" cxnId="{DA7C1C7B-B64F-42D7-90C7-31939E6F06D9}">
      <dgm:prSet/>
      <dgm:spPr/>
      <dgm:t>
        <a:bodyPr/>
        <a:lstStyle/>
        <a:p>
          <a:endParaRPr lang="zh-TW" altLang="en-US"/>
        </a:p>
      </dgm:t>
    </dgm:pt>
    <dgm:pt modelId="{D59822E8-75A9-4749-BCCB-EBAFBBE4D627}">
      <dgm:prSet phldrT="[文字]" custT="1"/>
      <dgm:spPr/>
      <dgm:t>
        <a:bodyPr/>
        <a:lstStyle/>
        <a:p>
          <a:r>
            <a:rPr kumimoji="1" lang="ja-JP" altLang="en-US" sz="2400" dirty="0" smtClean="0">
              <a:latin typeface="MS Gothic" pitchFamily="49" charset="-128"/>
              <a:ea typeface="MS Gothic" pitchFamily="49" charset="-128"/>
              <a:cs typeface="Meiryo UI" panose="020B0604030504040204" pitchFamily="50" charset="-128"/>
            </a:rPr>
            <a:t>専業機構投資家を除き、投資家は初めて</a:t>
          </a:r>
          <a:r>
            <a:rPr kumimoji="1" lang="ja-JP" altLang="en-US" sz="2400" dirty="0" smtClean="0">
              <a:solidFill>
                <a:schemeClr val="tx1"/>
              </a:solidFill>
              <a:latin typeface="MS Gothic" pitchFamily="49" charset="-128"/>
              <a:ea typeface="MS Gothic" pitchFamily="49" charset="-128"/>
              <a:cs typeface="Meiryo UI" panose="020B0604030504040204" pitchFamily="50" charset="-128"/>
            </a:rPr>
            <a:t>レバレッジ型・インバース型</a:t>
          </a:r>
          <a:r>
            <a:rPr kumimoji="1" lang="en-US" altLang="en-US" sz="2400" dirty="0" smtClean="0">
              <a:solidFill>
                <a:schemeClr val="tx1"/>
              </a:solidFill>
              <a:latin typeface="MS Gothic" pitchFamily="49" charset="-128"/>
              <a:ea typeface="MS Gothic" pitchFamily="49" charset="-128"/>
              <a:cs typeface="Meiryo UI" panose="020B0604030504040204" pitchFamily="50" charset="-128"/>
            </a:rPr>
            <a:t>ETF</a:t>
          </a:r>
          <a:r>
            <a:rPr kumimoji="1" lang="ja-JP" altLang="en-US" sz="2400" dirty="0" smtClean="0">
              <a:solidFill>
                <a:schemeClr val="tx1"/>
              </a:solidFill>
              <a:latin typeface="MS Gothic" pitchFamily="49" charset="-128"/>
              <a:ea typeface="MS Gothic" pitchFamily="49" charset="-128"/>
              <a:cs typeface="Meiryo UI" panose="020B0604030504040204" pitchFamily="50" charset="-128"/>
            </a:rPr>
            <a:t>を売買する時に、リ</a:t>
          </a:r>
          <a:r>
            <a:rPr kumimoji="1" lang="ja-JP" altLang="en-US" sz="2400" dirty="0" smtClean="0">
              <a:latin typeface="MS Gothic" pitchFamily="49" charset="-128"/>
              <a:ea typeface="MS Gothic" pitchFamily="49" charset="-128"/>
              <a:cs typeface="Meiryo UI" panose="020B0604030504040204" pitchFamily="50" charset="-128"/>
            </a:rPr>
            <a:t>スク予告書に署名しなければならない。電子署名の方法で行なってもよい。</a:t>
          </a:r>
          <a:endParaRPr lang="zh-TW" altLang="en-US" sz="2400" dirty="0">
            <a:latin typeface="MS Gothic" pitchFamily="49" charset="-128"/>
            <a:ea typeface="MS Gothic" pitchFamily="49" charset="-128"/>
            <a:cs typeface="Meiryo UI" panose="020B0604030504040204" pitchFamily="50" charset="-128"/>
          </a:endParaRPr>
        </a:p>
      </dgm:t>
    </dgm:pt>
    <dgm:pt modelId="{CA6508F3-A31F-4B23-BB2A-B3428028D68D}" type="parTrans" cxnId="{77F64EDF-EDCA-40B7-BF64-20A8CDD23628}">
      <dgm:prSet/>
      <dgm:spPr/>
      <dgm:t>
        <a:bodyPr/>
        <a:lstStyle/>
        <a:p>
          <a:endParaRPr lang="zh-TW" altLang="en-US"/>
        </a:p>
      </dgm:t>
    </dgm:pt>
    <dgm:pt modelId="{9CB3B03C-568D-4E47-8DD7-3495F9F42695}" type="sibTrans" cxnId="{77F64EDF-EDCA-40B7-BF64-20A8CDD23628}">
      <dgm:prSet/>
      <dgm:spPr/>
      <dgm:t>
        <a:bodyPr/>
        <a:lstStyle/>
        <a:p>
          <a:endParaRPr lang="zh-TW" altLang="en-US"/>
        </a:p>
      </dgm:t>
    </dgm:pt>
    <dgm:pt modelId="{F074EF82-0BB1-4867-88F8-D8DEFA562487}">
      <dgm:prSet phldrT="[文字]" custT="1"/>
      <dgm:spPr/>
      <dgm:t>
        <a:bodyPr/>
        <a:lstStyle/>
        <a:p>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信用取引</a:t>
          </a:r>
          <a:endParaRPr lang="zh-TW" altLang="en-US" sz="24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gm:t>
    </dgm:pt>
    <dgm:pt modelId="{743611BF-A579-4810-ABAD-FB682F696D30}" type="parTrans" cxnId="{7E896ADB-877F-4C86-B5B0-470C7CE72737}">
      <dgm:prSet/>
      <dgm:spPr/>
      <dgm:t>
        <a:bodyPr/>
        <a:lstStyle/>
        <a:p>
          <a:endParaRPr lang="zh-TW" altLang="en-US"/>
        </a:p>
      </dgm:t>
    </dgm:pt>
    <dgm:pt modelId="{84438358-0D76-4225-A451-BE8A29F56F5D}" type="sibTrans" cxnId="{7E896ADB-877F-4C86-B5B0-470C7CE72737}">
      <dgm:prSet/>
      <dgm:spPr/>
      <dgm:t>
        <a:bodyPr/>
        <a:lstStyle/>
        <a:p>
          <a:endParaRPr lang="zh-TW" altLang="en-US"/>
        </a:p>
      </dgm:t>
    </dgm:pt>
    <dgm:pt modelId="{D89391E6-15FB-4A9C-8B99-439B83B6322E}">
      <dgm:prSet phldrT="[文字]" custT="1"/>
      <dgm:spPr/>
      <dgm:t>
        <a:bodyPr/>
        <a:lstStyle/>
        <a:p>
          <a:r>
            <a:rPr lang="ja-JP" altLang="en-US" sz="2400" dirty="0" smtClean="0">
              <a:latin typeface="MS Gothic" pitchFamily="49" charset="-128"/>
              <a:ea typeface="MS Gothic" pitchFamily="49" charset="-128"/>
              <a:cs typeface="Meiryo UI" panose="020B0604030504040204" pitchFamily="50" charset="-128"/>
            </a:rPr>
            <a:t>一般の株式のように、信用売買が可能。</a:t>
          </a:r>
          <a:endParaRPr lang="zh-TW" altLang="en-US" sz="2400" dirty="0">
            <a:latin typeface="MS Gothic" pitchFamily="49" charset="-128"/>
            <a:ea typeface="MS Gothic" pitchFamily="49" charset="-128"/>
            <a:cs typeface="Meiryo UI" panose="020B0604030504040204" pitchFamily="50" charset="-128"/>
          </a:endParaRPr>
        </a:p>
      </dgm:t>
    </dgm:pt>
    <dgm:pt modelId="{EC3FADB1-16A2-4C6D-A74C-CAF02C6BE666}" type="parTrans" cxnId="{F2223C20-ECD1-4AF2-889D-9D52B20E9E8F}">
      <dgm:prSet/>
      <dgm:spPr/>
      <dgm:t>
        <a:bodyPr/>
        <a:lstStyle/>
        <a:p>
          <a:endParaRPr lang="zh-TW" altLang="en-US"/>
        </a:p>
      </dgm:t>
    </dgm:pt>
    <dgm:pt modelId="{F9FB7F29-21B5-4A2C-BFBA-BA48D3CD3A0D}" type="sibTrans" cxnId="{F2223C20-ECD1-4AF2-889D-9D52B20E9E8F}">
      <dgm:prSet/>
      <dgm:spPr/>
      <dgm:t>
        <a:bodyPr/>
        <a:lstStyle/>
        <a:p>
          <a:endParaRPr lang="zh-TW" altLang="en-US"/>
        </a:p>
      </dgm:t>
    </dgm:pt>
    <dgm:pt modelId="{53ACB4EA-36BE-418C-B0FA-6F3BA93AFF47}" type="pres">
      <dgm:prSet presAssocID="{FA73B0A6-B9A3-4D66-8AD8-659C34BE6BEC}" presName="linear" presStyleCnt="0">
        <dgm:presLayoutVars>
          <dgm:dir/>
          <dgm:animLvl val="lvl"/>
          <dgm:resizeHandles val="exact"/>
        </dgm:presLayoutVars>
      </dgm:prSet>
      <dgm:spPr/>
      <dgm:t>
        <a:bodyPr/>
        <a:lstStyle/>
        <a:p>
          <a:endParaRPr lang="zh-TW" altLang="en-US"/>
        </a:p>
      </dgm:t>
    </dgm:pt>
    <dgm:pt modelId="{B300B2D7-8994-4D21-AAD8-338EAC2600E4}" type="pres">
      <dgm:prSet presAssocID="{955BBB9A-A01D-4537-A64A-9D8485234254}" presName="parentLin" presStyleCnt="0"/>
      <dgm:spPr/>
      <dgm:t>
        <a:bodyPr/>
        <a:lstStyle/>
        <a:p>
          <a:endParaRPr lang="zh-TW" altLang="en-US"/>
        </a:p>
      </dgm:t>
    </dgm:pt>
    <dgm:pt modelId="{3F8B2B2E-1677-47F3-BDE7-253ED5CDACEC}" type="pres">
      <dgm:prSet presAssocID="{955BBB9A-A01D-4537-A64A-9D8485234254}" presName="parentLeftMargin" presStyleLbl="node1" presStyleIdx="0" presStyleCnt="3"/>
      <dgm:spPr/>
      <dgm:t>
        <a:bodyPr/>
        <a:lstStyle/>
        <a:p>
          <a:endParaRPr lang="zh-TW" altLang="en-US"/>
        </a:p>
      </dgm:t>
    </dgm:pt>
    <dgm:pt modelId="{87D5770B-C2ED-41E1-A9F5-D5324F754992}" type="pres">
      <dgm:prSet presAssocID="{955BBB9A-A01D-4537-A64A-9D8485234254}" presName="parentText" presStyleLbl="node1" presStyleIdx="0" presStyleCnt="3" custScaleX="100520" custScaleY="42973">
        <dgm:presLayoutVars>
          <dgm:chMax val="0"/>
          <dgm:bulletEnabled val="1"/>
        </dgm:presLayoutVars>
      </dgm:prSet>
      <dgm:spPr/>
      <dgm:t>
        <a:bodyPr/>
        <a:lstStyle/>
        <a:p>
          <a:endParaRPr lang="zh-TW" altLang="en-US"/>
        </a:p>
      </dgm:t>
    </dgm:pt>
    <dgm:pt modelId="{966885ED-397E-4998-BDC1-53448AB8992A}" type="pres">
      <dgm:prSet presAssocID="{955BBB9A-A01D-4537-A64A-9D8485234254}" presName="negativeSpace" presStyleCnt="0"/>
      <dgm:spPr/>
      <dgm:t>
        <a:bodyPr/>
        <a:lstStyle/>
        <a:p>
          <a:endParaRPr lang="zh-TW" altLang="en-US"/>
        </a:p>
      </dgm:t>
    </dgm:pt>
    <dgm:pt modelId="{66F49168-A3CB-4870-A697-A996FC066001}" type="pres">
      <dgm:prSet presAssocID="{955BBB9A-A01D-4537-A64A-9D8485234254}" presName="childText" presStyleLbl="conFgAcc1" presStyleIdx="0" presStyleCnt="3" custScaleY="96033">
        <dgm:presLayoutVars>
          <dgm:bulletEnabled val="1"/>
        </dgm:presLayoutVars>
      </dgm:prSet>
      <dgm:spPr/>
      <dgm:t>
        <a:bodyPr/>
        <a:lstStyle/>
        <a:p>
          <a:endParaRPr lang="zh-TW" altLang="en-US"/>
        </a:p>
      </dgm:t>
    </dgm:pt>
    <dgm:pt modelId="{386D5A90-8C32-4B50-AD61-188A6FE22A3C}" type="pres">
      <dgm:prSet presAssocID="{7E2AAC47-7FDF-498E-BCE5-F844839AF426}" presName="spaceBetweenRectangles" presStyleCnt="0"/>
      <dgm:spPr/>
      <dgm:t>
        <a:bodyPr/>
        <a:lstStyle/>
        <a:p>
          <a:endParaRPr lang="zh-TW" altLang="en-US"/>
        </a:p>
      </dgm:t>
    </dgm:pt>
    <dgm:pt modelId="{85EACC27-94B1-4BCF-A38D-8C3B8FCBEF31}" type="pres">
      <dgm:prSet presAssocID="{F074EF82-0BB1-4867-88F8-D8DEFA562487}" presName="parentLin" presStyleCnt="0"/>
      <dgm:spPr/>
    </dgm:pt>
    <dgm:pt modelId="{19204F34-950F-47AB-8DE5-C7914FF69FD4}" type="pres">
      <dgm:prSet presAssocID="{F074EF82-0BB1-4867-88F8-D8DEFA562487}" presName="parentLeftMargin" presStyleLbl="node1" presStyleIdx="0" presStyleCnt="3"/>
      <dgm:spPr/>
      <dgm:t>
        <a:bodyPr/>
        <a:lstStyle/>
        <a:p>
          <a:endParaRPr lang="zh-TW" altLang="en-US"/>
        </a:p>
      </dgm:t>
    </dgm:pt>
    <dgm:pt modelId="{5B466DC7-D95E-4E72-A0CF-06EFC4CEB9AA}" type="pres">
      <dgm:prSet presAssocID="{F074EF82-0BB1-4867-88F8-D8DEFA562487}" presName="parentText" presStyleLbl="node1" presStyleIdx="1" presStyleCnt="3" custScaleY="45428">
        <dgm:presLayoutVars>
          <dgm:chMax val="0"/>
          <dgm:bulletEnabled val="1"/>
        </dgm:presLayoutVars>
      </dgm:prSet>
      <dgm:spPr/>
      <dgm:t>
        <a:bodyPr/>
        <a:lstStyle/>
        <a:p>
          <a:endParaRPr lang="zh-TW" altLang="en-US"/>
        </a:p>
      </dgm:t>
    </dgm:pt>
    <dgm:pt modelId="{14B8AFFD-727D-4539-A724-D85E2658693C}" type="pres">
      <dgm:prSet presAssocID="{F074EF82-0BB1-4867-88F8-D8DEFA562487}" presName="negativeSpace" presStyleCnt="0"/>
      <dgm:spPr/>
    </dgm:pt>
    <dgm:pt modelId="{249424D9-BF81-4BC9-A2D5-E90F58FB4F29}" type="pres">
      <dgm:prSet presAssocID="{F074EF82-0BB1-4867-88F8-D8DEFA562487}" presName="childText" presStyleLbl="conFgAcc1" presStyleIdx="1" presStyleCnt="3">
        <dgm:presLayoutVars>
          <dgm:bulletEnabled val="1"/>
        </dgm:presLayoutVars>
      </dgm:prSet>
      <dgm:spPr/>
      <dgm:t>
        <a:bodyPr/>
        <a:lstStyle/>
        <a:p>
          <a:endParaRPr lang="zh-TW" altLang="en-US"/>
        </a:p>
      </dgm:t>
    </dgm:pt>
    <dgm:pt modelId="{CD217B59-37EB-4523-89AF-FA7466E4D2F1}" type="pres">
      <dgm:prSet presAssocID="{84438358-0D76-4225-A451-BE8A29F56F5D}" presName="spaceBetweenRectangles" presStyleCnt="0"/>
      <dgm:spPr/>
    </dgm:pt>
    <dgm:pt modelId="{F043E03A-F0D9-45EB-BF8E-9ECD4115A6C2}" type="pres">
      <dgm:prSet presAssocID="{AA67CC6F-1B68-4C9D-9AAB-D6A55F277E9C}" presName="parentLin" presStyleCnt="0"/>
      <dgm:spPr/>
      <dgm:t>
        <a:bodyPr/>
        <a:lstStyle/>
        <a:p>
          <a:endParaRPr lang="zh-TW" altLang="en-US"/>
        </a:p>
      </dgm:t>
    </dgm:pt>
    <dgm:pt modelId="{DB72C3B1-AE9A-4EDA-9481-96E638D2FCED}" type="pres">
      <dgm:prSet presAssocID="{AA67CC6F-1B68-4C9D-9AAB-D6A55F277E9C}" presName="parentLeftMargin" presStyleLbl="node1" presStyleIdx="1" presStyleCnt="3"/>
      <dgm:spPr/>
      <dgm:t>
        <a:bodyPr/>
        <a:lstStyle/>
        <a:p>
          <a:endParaRPr lang="zh-TW" altLang="en-US"/>
        </a:p>
      </dgm:t>
    </dgm:pt>
    <dgm:pt modelId="{37C9619F-D25A-41CC-A18B-ABC214C5AF3A}" type="pres">
      <dgm:prSet presAssocID="{AA67CC6F-1B68-4C9D-9AAB-D6A55F277E9C}" presName="parentText" presStyleLbl="node1" presStyleIdx="2" presStyleCnt="3" custScaleY="46555">
        <dgm:presLayoutVars>
          <dgm:chMax val="0"/>
          <dgm:bulletEnabled val="1"/>
        </dgm:presLayoutVars>
      </dgm:prSet>
      <dgm:spPr/>
      <dgm:t>
        <a:bodyPr/>
        <a:lstStyle/>
        <a:p>
          <a:endParaRPr lang="zh-TW" altLang="en-US"/>
        </a:p>
      </dgm:t>
    </dgm:pt>
    <dgm:pt modelId="{A6CFF39A-C331-4C7F-A1BA-7996F938D8B4}" type="pres">
      <dgm:prSet presAssocID="{AA67CC6F-1B68-4C9D-9AAB-D6A55F277E9C}" presName="negativeSpace" presStyleCnt="0"/>
      <dgm:spPr/>
      <dgm:t>
        <a:bodyPr/>
        <a:lstStyle/>
        <a:p>
          <a:endParaRPr lang="zh-TW" altLang="en-US"/>
        </a:p>
      </dgm:t>
    </dgm:pt>
    <dgm:pt modelId="{2F0ACDAE-6C4C-45C3-8C6A-CEE8854BCA38}" type="pres">
      <dgm:prSet presAssocID="{AA67CC6F-1B68-4C9D-9AAB-D6A55F277E9C}" presName="childText" presStyleLbl="conFgAcc1" presStyleIdx="2" presStyleCnt="3">
        <dgm:presLayoutVars>
          <dgm:bulletEnabled val="1"/>
        </dgm:presLayoutVars>
      </dgm:prSet>
      <dgm:spPr/>
      <dgm:t>
        <a:bodyPr/>
        <a:lstStyle/>
        <a:p>
          <a:endParaRPr lang="zh-TW" altLang="en-US"/>
        </a:p>
      </dgm:t>
    </dgm:pt>
  </dgm:ptLst>
  <dgm:cxnLst>
    <dgm:cxn modelId="{1A6D79C2-DD0D-4E49-81D2-5DB8041C5368}" type="presOf" srcId="{955BBB9A-A01D-4537-A64A-9D8485234254}" destId="{3F8B2B2E-1677-47F3-BDE7-253ED5CDACEC}" srcOrd="0" destOrd="0" presId="urn:microsoft.com/office/officeart/2005/8/layout/list1"/>
    <dgm:cxn modelId="{473258FC-2115-4BB2-A92E-257C5F273DA5}" type="presOf" srcId="{955BBB9A-A01D-4537-A64A-9D8485234254}" destId="{87D5770B-C2ED-41E1-A9F5-D5324F754992}" srcOrd="1" destOrd="0" presId="urn:microsoft.com/office/officeart/2005/8/layout/list1"/>
    <dgm:cxn modelId="{AE97A976-1B65-4D7F-BCC0-CB984D7346F9}" type="presOf" srcId="{40797434-0D22-4A91-868E-16A9E9800EA7}" destId="{2F0ACDAE-6C4C-45C3-8C6A-CEE8854BCA38}" srcOrd="0" destOrd="0" presId="urn:microsoft.com/office/officeart/2005/8/layout/list1"/>
    <dgm:cxn modelId="{CE7AF04C-742E-429D-A5DC-64D271F53B8D}" type="presOf" srcId="{D89391E6-15FB-4A9C-8B99-439B83B6322E}" destId="{249424D9-BF81-4BC9-A2D5-E90F58FB4F29}" srcOrd="0" destOrd="0" presId="urn:microsoft.com/office/officeart/2005/8/layout/list1"/>
    <dgm:cxn modelId="{DA7C1C7B-B64F-42D7-90C7-31939E6F06D9}" srcId="{AA67CC6F-1B68-4C9D-9AAB-D6A55F277E9C}" destId="{40797434-0D22-4A91-868E-16A9E9800EA7}" srcOrd="0" destOrd="0" parTransId="{AA9C78E1-7CA2-46C3-9986-CC1BCF59575B}" sibTransId="{A57F1A9E-8A41-422D-99C6-E30F7662228C}"/>
    <dgm:cxn modelId="{E445C00B-CE8C-4D2B-B794-7E85F1A61677}" type="presOf" srcId="{AA67CC6F-1B68-4C9D-9AAB-D6A55F277E9C}" destId="{37C9619F-D25A-41CC-A18B-ABC214C5AF3A}" srcOrd="1" destOrd="0" presId="urn:microsoft.com/office/officeart/2005/8/layout/list1"/>
    <dgm:cxn modelId="{E8047AB7-CEE6-4F95-B718-EDB6C67B5338}" type="presOf" srcId="{F074EF82-0BB1-4867-88F8-D8DEFA562487}" destId="{5B466DC7-D95E-4E72-A0CF-06EFC4CEB9AA}" srcOrd="1" destOrd="0" presId="urn:microsoft.com/office/officeart/2005/8/layout/list1"/>
    <dgm:cxn modelId="{7E896ADB-877F-4C86-B5B0-470C7CE72737}" srcId="{FA73B0A6-B9A3-4D66-8AD8-659C34BE6BEC}" destId="{F074EF82-0BB1-4867-88F8-D8DEFA562487}" srcOrd="1" destOrd="0" parTransId="{743611BF-A579-4810-ABAD-FB682F696D30}" sibTransId="{84438358-0D76-4225-A451-BE8A29F56F5D}"/>
    <dgm:cxn modelId="{4A8C7305-9A56-4518-B96C-9E659A3F26B3}" type="presOf" srcId="{FA73B0A6-B9A3-4D66-8AD8-659C34BE6BEC}" destId="{53ACB4EA-36BE-418C-B0FA-6F3BA93AFF47}" srcOrd="0" destOrd="0" presId="urn:microsoft.com/office/officeart/2005/8/layout/list1"/>
    <dgm:cxn modelId="{1690A146-1A93-4A1A-B346-7333F34AABA9}" type="presOf" srcId="{F074EF82-0BB1-4867-88F8-D8DEFA562487}" destId="{19204F34-950F-47AB-8DE5-C7914FF69FD4}" srcOrd="0" destOrd="0" presId="urn:microsoft.com/office/officeart/2005/8/layout/list1"/>
    <dgm:cxn modelId="{F2223C20-ECD1-4AF2-889D-9D52B20E9E8F}" srcId="{F074EF82-0BB1-4867-88F8-D8DEFA562487}" destId="{D89391E6-15FB-4A9C-8B99-439B83B6322E}" srcOrd="0" destOrd="0" parTransId="{EC3FADB1-16A2-4C6D-A74C-CAF02C6BE666}" sibTransId="{F9FB7F29-21B5-4A2C-BFBA-BA48D3CD3A0D}"/>
    <dgm:cxn modelId="{801C9891-3BEF-4140-AFFC-885523DE97ED}" type="presOf" srcId="{AA67CC6F-1B68-4C9D-9AAB-D6A55F277E9C}" destId="{DB72C3B1-AE9A-4EDA-9481-96E638D2FCED}" srcOrd="0" destOrd="0" presId="urn:microsoft.com/office/officeart/2005/8/layout/list1"/>
    <dgm:cxn modelId="{9A73A674-2CB1-4AD6-AD74-6C9B1F4AA3CF}" srcId="{FA73B0A6-B9A3-4D66-8AD8-659C34BE6BEC}" destId="{AA67CC6F-1B68-4C9D-9AAB-D6A55F277E9C}" srcOrd="2" destOrd="0" parTransId="{40B6F9C9-D4A7-466C-8F76-4445A2CA9815}" sibTransId="{358BEFDC-2C6E-4AEA-9ECD-D82468DB7D60}"/>
    <dgm:cxn modelId="{77F64EDF-EDCA-40B7-BF64-20A8CDD23628}" srcId="{955BBB9A-A01D-4537-A64A-9D8485234254}" destId="{D59822E8-75A9-4749-BCCB-EBAFBBE4D627}" srcOrd="0" destOrd="0" parTransId="{CA6508F3-A31F-4B23-BB2A-B3428028D68D}" sibTransId="{9CB3B03C-568D-4E47-8DD7-3495F9F42695}"/>
    <dgm:cxn modelId="{795C0037-7C29-430B-B072-2318CB1C62EC}" type="presOf" srcId="{D59822E8-75A9-4749-BCCB-EBAFBBE4D627}" destId="{66F49168-A3CB-4870-A697-A996FC066001}" srcOrd="0" destOrd="0" presId="urn:microsoft.com/office/officeart/2005/8/layout/list1"/>
    <dgm:cxn modelId="{C6BD96D3-08A3-4A31-9320-892DB9497B5C}" srcId="{FA73B0A6-B9A3-4D66-8AD8-659C34BE6BEC}" destId="{955BBB9A-A01D-4537-A64A-9D8485234254}" srcOrd="0" destOrd="0" parTransId="{48FB0847-C3D9-43EF-A5E9-02E7C4BEBC8E}" sibTransId="{7E2AAC47-7FDF-498E-BCE5-F844839AF426}"/>
    <dgm:cxn modelId="{BA7E56B6-1F0D-42A5-B902-78A9CE2A0ACB}" type="presParOf" srcId="{53ACB4EA-36BE-418C-B0FA-6F3BA93AFF47}" destId="{B300B2D7-8994-4D21-AAD8-338EAC2600E4}" srcOrd="0" destOrd="0" presId="urn:microsoft.com/office/officeart/2005/8/layout/list1"/>
    <dgm:cxn modelId="{803E6582-C712-40F8-BEED-337D8712EFBE}" type="presParOf" srcId="{B300B2D7-8994-4D21-AAD8-338EAC2600E4}" destId="{3F8B2B2E-1677-47F3-BDE7-253ED5CDACEC}" srcOrd="0" destOrd="0" presId="urn:microsoft.com/office/officeart/2005/8/layout/list1"/>
    <dgm:cxn modelId="{D28AE4F2-C404-4639-8093-5831E12C53A9}" type="presParOf" srcId="{B300B2D7-8994-4D21-AAD8-338EAC2600E4}" destId="{87D5770B-C2ED-41E1-A9F5-D5324F754992}" srcOrd="1" destOrd="0" presId="urn:microsoft.com/office/officeart/2005/8/layout/list1"/>
    <dgm:cxn modelId="{693ECCA1-6FB4-4481-8FCC-1316A1FECB29}" type="presParOf" srcId="{53ACB4EA-36BE-418C-B0FA-6F3BA93AFF47}" destId="{966885ED-397E-4998-BDC1-53448AB8992A}" srcOrd="1" destOrd="0" presId="urn:microsoft.com/office/officeart/2005/8/layout/list1"/>
    <dgm:cxn modelId="{535F11CB-6C9E-49AD-9AC6-F1FF3484CE47}" type="presParOf" srcId="{53ACB4EA-36BE-418C-B0FA-6F3BA93AFF47}" destId="{66F49168-A3CB-4870-A697-A996FC066001}" srcOrd="2" destOrd="0" presId="urn:microsoft.com/office/officeart/2005/8/layout/list1"/>
    <dgm:cxn modelId="{2FD1E45E-732C-4780-9553-D6D8C6145E38}" type="presParOf" srcId="{53ACB4EA-36BE-418C-B0FA-6F3BA93AFF47}" destId="{386D5A90-8C32-4B50-AD61-188A6FE22A3C}" srcOrd="3" destOrd="0" presId="urn:microsoft.com/office/officeart/2005/8/layout/list1"/>
    <dgm:cxn modelId="{26340B55-3C64-4300-A8C8-113B5B1762F3}" type="presParOf" srcId="{53ACB4EA-36BE-418C-B0FA-6F3BA93AFF47}" destId="{85EACC27-94B1-4BCF-A38D-8C3B8FCBEF31}" srcOrd="4" destOrd="0" presId="urn:microsoft.com/office/officeart/2005/8/layout/list1"/>
    <dgm:cxn modelId="{33F7B187-A4CB-4A8E-A628-043D857D4983}" type="presParOf" srcId="{85EACC27-94B1-4BCF-A38D-8C3B8FCBEF31}" destId="{19204F34-950F-47AB-8DE5-C7914FF69FD4}" srcOrd="0" destOrd="0" presId="urn:microsoft.com/office/officeart/2005/8/layout/list1"/>
    <dgm:cxn modelId="{5861B0F1-DBCB-4152-BB35-4DEBC5915DE4}" type="presParOf" srcId="{85EACC27-94B1-4BCF-A38D-8C3B8FCBEF31}" destId="{5B466DC7-D95E-4E72-A0CF-06EFC4CEB9AA}" srcOrd="1" destOrd="0" presId="urn:microsoft.com/office/officeart/2005/8/layout/list1"/>
    <dgm:cxn modelId="{293EEA32-858A-48C2-9131-1D54DB0EFFF5}" type="presParOf" srcId="{53ACB4EA-36BE-418C-B0FA-6F3BA93AFF47}" destId="{14B8AFFD-727D-4539-A724-D85E2658693C}" srcOrd="5" destOrd="0" presId="urn:microsoft.com/office/officeart/2005/8/layout/list1"/>
    <dgm:cxn modelId="{AE208871-6520-4316-92AB-0B6388C194C5}" type="presParOf" srcId="{53ACB4EA-36BE-418C-B0FA-6F3BA93AFF47}" destId="{249424D9-BF81-4BC9-A2D5-E90F58FB4F29}" srcOrd="6" destOrd="0" presId="urn:microsoft.com/office/officeart/2005/8/layout/list1"/>
    <dgm:cxn modelId="{7F31784A-2519-4F91-A926-0D30990B078A}" type="presParOf" srcId="{53ACB4EA-36BE-418C-B0FA-6F3BA93AFF47}" destId="{CD217B59-37EB-4523-89AF-FA7466E4D2F1}" srcOrd="7" destOrd="0" presId="urn:microsoft.com/office/officeart/2005/8/layout/list1"/>
    <dgm:cxn modelId="{433DEDA7-629C-4A17-9FA6-E5832661D76E}" type="presParOf" srcId="{53ACB4EA-36BE-418C-B0FA-6F3BA93AFF47}" destId="{F043E03A-F0D9-45EB-BF8E-9ECD4115A6C2}" srcOrd="8" destOrd="0" presId="urn:microsoft.com/office/officeart/2005/8/layout/list1"/>
    <dgm:cxn modelId="{A3EEA6E6-3978-4D7C-8E3D-5C78F611F0B6}" type="presParOf" srcId="{F043E03A-F0D9-45EB-BF8E-9ECD4115A6C2}" destId="{DB72C3B1-AE9A-4EDA-9481-96E638D2FCED}" srcOrd="0" destOrd="0" presId="urn:microsoft.com/office/officeart/2005/8/layout/list1"/>
    <dgm:cxn modelId="{AE67A1C0-EA1B-424C-B9CE-B1FE30425D4E}" type="presParOf" srcId="{F043E03A-F0D9-45EB-BF8E-9ECD4115A6C2}" destId="{37C9619F-D25A-41CC-A18B-ABC214C5AF3A}" srcOrd="1" destOrd="0" presId="urn:microsoft.com/office/officeart/2005/8/layout/list1"/>
    <dgm:cxn modelId="{1A293714-06FD-4C4D-8E19-C4CD219F431D}" type="presParOf" srcId="{53ACB4EA-36BE-418C-B0FA-6F3BA93AFF47}" destId="{A6CFF39A-C331-4C7F-A1BA-7996F938D8B4}" srcOrd="9" destOrd="0" presId="urn:microsoft.com/office/officeart/2005/8/layout/list1"/>
    <dgm:cxn modelId="{57587615-39F0-41CE-9D6E-52D87CB026CF}" type="presParOf" srcId="{53ACB4EA-36BE-418C-B0FA-6F3BA93AFF47}" destId="{2F0ACDAE-6C4C-45C3-8C6A-CEE8854BCA38}" srcOrd="10"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66F49168-A3CB-4870-A697-A996FC066001}">
      <dsp:nvSpPr>
        <dsp:cNvPr id="0" name=""/>
        <dsp:cNvSpPr/>
      </dsp:nvSpPr>
      <dsp:spPr>
        <a:xfrm>
          <a:off x="0" y="42285"/>
          <a:ext cx="8569325" cy="2082739"/>
        </a:xfrm>
        <a:prstGeom prst="rect">
          <a:avLst/>
        </a:prstGeom>
        <a:solidFill>
          <a:schemeClr val="lt1">
            <a:alpha val="90000"/>
            <a:hueOff val="0"/>
            <a:satOff val="0"/>
            <a:lumOff val="0"/>
            <a:alphaOff val="0"/>
          </a:schemeClr>
        </a:solidFill>
        <a:ln w="9525" cap="flat" cmpd="sng" algn="ctr">
          <a:solidFill>
            <a:schemeClr val="accent3">
              <a:hueOff val="0"/>
              <a:satOff val="0"/>
              <a:lumOff val="0"/>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65075" tIns="479044" rIns="665075" bIns="170688" numCol="1" spcCol="1270" anchor="t" anchorCtr="0">
          <a:noAutofit/>
        </a:bodyPr>
        <a:lstStyle/>
        <a:p>
          <a:pPr marL="228600" lvl="1" indent="-228600" algn="l" defTabSz="1066800">
            <a:lnSpc>
              <a:spcPct val="90000"/>
            </a:lnSpc>
            <a:spcBef>
              <a:spcPct val="0"/>
            </a:spcBef>
            <a:spcAft>
              <a:spcPct val="15000"/>
            </a:spcAft>
            <a:buChar char="••"/>
          </a:pPr>
          <a:r>
            <a:rPr kumimoji="1" lang="ja-JP" altLang="en-US" sz="2400" kern="1200" dirty="0" smtClean="0">
              <a:latin typeface="MS Gothic" pitchFamily="49" charset="-128"/>
              <a:ea typeface="MS Gothic" pitchFamily="49" charset="-128"/>
              <a:cs typeface="Meiryo UI" panose="020B0604030504040204" pitchFamily="50" charset="-128"/>
            </a:rPr>
            <a:t>専業機構投資家を除き、投資家は初めて</a:t>
          </a:r>
          <a:r>
            <a:rPr kumimoji="1" lang="ja-JP" altLang="en-US" sz="2400" kern="1200" dirty="0" smtClean="0">
              <a:solidFill>
                <a:schemeClr val="tx1"/>
              </a:solidFill>
              <a:latin typeface="MS Gothic" pitchFamily="49" charset="-128"/>
              <a:ea typeface="MS Gothic" pitchFamily="49" charset="-128"/>
              <a:cs typeface="Meiryo UI" panose="020B0604030504040204" pitchFamily="50" charset="-128"/>
            </a:rPr>
            <a:t>レバレッジ型・インバース型</a:t>
          </a:r>
          <a:r>
            <a:rPr kumimoji="1" lang="en-US" altLang="en-US" sz="2400" kern="1200" dirty="0" smtClean="0">
              <a:solidFill>
                <a:schemeClr val="tx1"/>
              </a:solidFill>
              <a:latin typeface="MS Gothic" pitchFamily="49" charset="-128"/>
              <a:ea typeface="MS Gothic" pitchFamily="49" charset="-128"/>
              <a:cs typeface="Meiryo UI" panose="020B0604030504040204" pitchFamily="50" charset="-128"/>
            </a:rPr>
            <a:t>ETF</a:t>
          </a:r>
          <a:r>
            <a:rPr kumimoji="1" lang="ja-JP" altLang="en-US" sz="2400" kern="1200" dirty="0" smtClean="0">
              <a:solidFill>
                <a:schemeClr val="tx1"/>
              </a:solidFill>
              <a:latin typeface="MS Gothic" pitchFamily="49" charset="-128"/>
              <a:ea typeface="MS Gothic" pitchFamily="49" charset="-128"/>
              <a:cs typeface="Meiryo UI" panose="020B0604030504040204" pitchFamily="50" charset="-128"/>
            </a:rPr>
            <a:t>を売買する時に、リ</a:t>
          </a:r>
          <a:r>
            <a:rPr kumimoji="1" lang="ja-JP" altLang="en-US" sz="2400" kern="1200" dirty="0" smtClean="0">
              <a:latin typeface="MS Gothic" pitchFamily="49" charset="-128"/>
              <a:ea typeface="MS Gothic" pitchFamily="49" charset="-128"/>
              <a:cs typeface="Meiryo UI" panose="020B0604030504040204" pitchFamily="50" charset="-128"/>
            </a:rPr>
            <a:t>スク予告書に署名しなければならない。電子署名の方法で行なってもよい。</a:t>
          </a:r>
          <a:endParaRPr lang="zh-TW" altLang="en-US" sz="2400" kern="1200" dirty="0">
            <a:latin typeface="MS Gothic" pitchFamily="49" charset="-128"/>
            <a:ea typeface="MS Gothic" pitchFamily="49" charset="-128"/>
            <a:cs typeface="Meiryo UI" panose="020B0604030504040204" pitchFamily="50" charset="-128"/>
          </a:endParaRPr>
        </a:p>
      </dsp:txBody>
      <dsp:txXfrm>
        <a:off x="0" y="42285"/>
        <a:ext cx="8569325" cy="2082739"/>
      </dsp:txXfrm>
    </dsp:sp>
    <dsp:sp modelId="{87D5770B-C2ED-41E1-A9F5-D5324F754992}">
      <dsp:nvSpPr>
        <dsp:cNvPr id="0" name=""/>
        <dsp:cNvSpPr/>
      </dsp:nvSpPr>
      <dsp:spPr>
        <a:xfrm>
          <a:off x="428466" y="98293"/>
          <a:ext cx="6029719" cy="342511"/>
        </a:xfrm>
        <a:prstGeom prst="roundRect">
          <a:avLst/>
        </a:prstGeom>
        <a:gradFill rotWithShape="0">
          <a:gsLst>
            <a:gs pos="0">
              <a:schemeClr val="accent3">
                <a:hueOff val="0"/>
                <a:satOff val="0"/>
                <a:lumOff val="0"/>
                <a:alphaOff val="0"/>
                <a:shade val="51000"/>
                <a:satMod val="130000"/>
              </a:schemeClr>
            </a:gs>
            <a:gs pos="80000">
              <a:schemeClr val="accent3">
                <a:hueOff val="0"/>
                <a:satOff val="0"/>
                <a:lumOff val="0"/>
                <a:alphaOff val="0"/>
                <a:shade val="93000"/>
                <a:satMod val="130000"/>
              </a:schemeClr>
            </a:gs>
            <a:gs pos="100000">
              <a:schemeClr val="accent3">
                <a:hueOff val="0"/>
                <a:satOff val="0"/>
                <a:lumOff val="0"/>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6730" tIns="0" rIns="226730" bIns="0" numCol="1" spcCol="1270" anchor="ctr" anchorCtr="0">
          <a:noAutofit/>
        </a:bodyPr>
        <a:lstStyle/>
        <a:p>
          <a:pPr lvl="0" algn="l" defTabSz="1066800">
            <a:lnSpc>
              <a:spcPct val="90000"/>
            </a:lnSpc>
            <a:spcBef>
              <a:spcPct val="0"/>
            </a:spcBef>
            <a:spcAft>
              <a:spcPct val="35000"/>
            </a:spcAft>
          </a:pPr>
          <a:r>
            <a:rPr lang="ja-JP" altLang="en-US" sz="2400" b="1" kern="12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リスク予告書</a:t>
          </a:r>
          <a:endParaRPr lang="zh-TW" altLang="en-US" sz="2400" b="1" kern="12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sp:txBody>
      <dsp:txXfrm>
        <a:off x="428466" y="98293"/>
        <a:ext cx="6029719" cy="342511"/>
      </dsp:txXfrm>
    </dsp:sp>
    <dsp:sp modelId="{249424D9-BF81-4BC9-A2D5-E90F58FB4F29}">
      <dsp:nvSpPr>
        <dsp:cNvPr id="0" name=""/>
        <dsp:cNvSpPr/>
      </dsp:nvSpPr>
      <dsp:spPr>
        <a:xfrm>
          <a:off x="0" y="2234384"/>
          <a:ext cx="8569325" cy="1105650"/>
        </a:xfrm>
        <a:prstGeom prst="rect">
          <a:avLst/>
        </a:prstGeom>
        <a:solidFill>
          <a:schemeClr val="lt1">
            <a:alpha val="90000"/>
            <a:hueOff val="0"/>
            <a:satOff val="0"/>
            <a:lumOff val="0"/>
            <a:alphaOff val="0"/>
          </a:schemeClr>
        </a:solidFill>
        <a:ln w="9525" cap="flat" cmpd="sng" algn="ctr">
          <a:solidFill>
            <a:schemeClr val="accent3">
              <a:hueOff val="5625132"/>
              <a:satOff val="-8440"/>
              <a:lumOff val="-1373"/>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65075" tIns="479044" rIns="665075"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latin typeface="MS Gothic" pitchFamily="49" charset="-128"/>
              <a:ea typeface="MS Gothic" pitchFamily="49" charset="-128"/>
              <a:cs typeface="Meiryo UI" panose="020B0604030504040204" pitchFamily="50" charset="-128"/>
            </a:rPr>
            <a:t>一般の株式のように、信用売買が可能。</a:t>
          </a:r>
          <a:endParaRPr lang="zh-TW" altLang="en-US" sz="2400" kern="1200" dirty="0">
            <a:latin typeface="MS Gothic" pitchFamily="49" charset="-128"/>
            <a:ea typeface="MS Gothic" pitchFamily="49" charset="-128"/>
            <a:cs typeface="Meiryo UI" panose="020B0604030504040204" pitchFamily="50" charset="-128"/>
          </a:endParaRPr>
        </a:p>
      </dsp:txBody>
      <dsp:txXfrm>
        <a:off x="0" y="2234384"/>
        <a:ext cx="8569325" cy="1105650"/>
      </dsp:txXfrm>
    </dsp:sp>
    <dsp:sp modelId="{5B466DC7-D95E-4E72-A0CF-06EFC4CEB9AA}">
      <dsp:nvSpPr>
        <dsp:cNvPr id="0" name=""/>
        <dsp:cNvSpPr/>
      </dsp:nvSpPr>
      <dsp:spPr>
        <a:xfrm>
          <a:off x="428466" y="2270825"/>
          <a:ext cx="5998527" cy="362079"/>
        </a:xfrm>
        <a:prstGeom prst="roundRect">
          <a:avLst/>
        </a:prstGeom>
        <a:gradFill rotWithShape="0">
          <a:gsLst>
            <a:gs pos="0">
              <a:schemeClr val="accent3">
                <a:hueOff val="5625132"/>
                <a:satOff val="-8440"/>
                <a:lumOff val="-1373"/>
                <a:alphaOff val="0"/>
                <a:shade val="51000"/>
                <a:satMod val="130000"/>
              </a:schemeClr>
            </a:gs>
            <a:gs pos="80000">
              <a:schemeClr val="accent3">
                <a:hueOff val="5625132"/>
                <a:satOff val="-8440"/>
                <a:lumOff val="-1373"/>
                <a:alphaOff val="0"/>
                <a:shade val="93000"/>
                <a:satMod val="130000"/>
              </a:schemeClr>
            </a:gs>
            <a:gs pos="100000">
              <a:schemeClr val="accent3">
                <a:hueOff val="5625132"/>
                <a:satOff val="-8440"/>
                <a:lumOff val="-1373"/>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6730" tIns="0" rIns="226730" bIns="0" numCol="1" spcCol="1270" anchor="ctr" anchorCtr="0">
          <a:noAutofit/>
        </a:bodyPr>
        <a:lstStyle/>
        <a:p>
          <a:pPr lvl="0" algn="l" defTabSz="1066800">
            <a:lnSpc>
              <a:spcPct val="90000"/>
            </a:lnSpc>
            <a:spcBef>
              <a:spcPct val="0"/>
            </a:spcBef>
            <a:spcAft>
              <a:spcPct val="35000"/>
            </a:spcAft>
          </a:pPr>
          <a:r>
            <a:rPr lang="ja-JP" altLang="en-US" sz="2400" b="1" kern="12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信用取引</a:t>
          </a:r>
          <a:endParaRPr lang="zh-TW" altLang="en-US" sz="2400" b="1" kern="12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sp:txBody>
      <dsp:txXfrm>
        <a:off x="428466" y="2270825"/>
        <a:ext cx="5998527" cy="362079"/>
      </dsp:txXfrm>
    </dsp:sp>
    <dsp:sp modelId="{2F0ACDAE-6C4C-45C3-8C6A-CEE8854BCA38}">
      <dsp:nvSpPr>
        <dsp:cNvPr id="0" name=""/>
        <dsp:cNvSpPr/>
      </dsp:nvSpPr>
      <dsp:spPr>
        <a:xfrm>
          <a:off x="0" y="3458376"/>
          <a:ext cx="8569325" cy="1828575"/>
        </a:xfrm>
        <a:prstGeom prst="rect">
          <a:avLst/>
        </a:prstGeom>
        <a:solidFill>
          <a:schemeClr val="lt1">
            <a:alpha val="90000"/>
            <a:hueOff val="0"/>
            <a:satOff val="0"/>
            <a:lumOff val="0"/>
            <a:alphaOff val="0"/>
          </a:schemeClr>
        </a:solidFill>
        <a:ln w="9525" cap="flat" cmpd="sng" algn="ctr">
          <a:solidFill>
            <a:schemeClr val="accent3">
              <a:hueOff val="11250264"/>
              <a:satOff val="-16880"/>
              <a:lumOff val="-2745"/>
              <a:alphaOff val="0"/>
            </a:schemeClr>
          </a:solidFill>
          <a:prstDash val="solid"/>
        </a:ln>
        <a:effectLst>
          <a:outerShdw blurRad="40000" dist="230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665075" tIns="479044" rIns="665075" bIns="170688" numCol="1" spcCol="1270" anchor="t" anchorCtr="0">
          <a:noAutofit/>
        </a:bodyPr>
        <a:lstStyle/>
        <a:p>
          <a:pPr marL="228600" lvl="1" indent="-228600" algn="l" defTabSz="1066800">
            <a:lnSpc>
              <a:spcPct val="90000"/>
            </a:lnSpc>
            <a:spcBef>
              <a:spcPct val="0"/>
            </a:spcBef>
            <a:spcAft>
              <a:spcPct val="15000"/>
            </a:spcAft>
            <a:buChar char="••"/>
          </a:pPr>
          <a:r>
            <a:rPr lang="ja-JP" altLang="en-US" sz="2400" kern="1200" dirty="0" smtClean="0">
              <a:latin typeface="MS Gothic" pitchFamily="49" charset="-128"/>
              <a:ea typeface="MS Gothic" pitchFamily="49" charset="-128"/>
              <a:cs typeface="Meiryo UI" panose="020B0604030504040204" pitchFamily="50" charset="-128"/>
            </a:rPr>
            <a:t>国内の指数をターゲットとするレバレッジ型・インバース型</a:t>
          </a:r>
          <a:r>
            <a:rPr lang="en-US" altLang="ja-JP" sz="2400" kern="1200" dirty="0" smtClean="0">
              <a:latin typeface="MS Gothic" pitchFamily="49" charset="-128"/>
              <a:ea typeface="MS Gothic" pitchFamily="49" charset="-128"/>
              <a:cs typeface="Meiryo UI" panose="020B0604030504040204" pitchFamily="50" charset="-128"/>
            </a:rPr>
            <a:t>ETF</a:t>
          </a:r>
          <a:r>
            <a:rPr lang="ja-JP" altLang="en-US" sz="2400" kern="1200" dirty="0" smtClean="0">
              <a:latin typeface="MS Gothic" pitchFamily="49" charset="-128"/>
              <a:ea typeface="MS Gothic" pitchFamily="49" charset="-128"/>
              <a:cs typeface="Meiryo UI" panose="020B0604030504040204" pitchFamily="50" charset="-128"/>
            </a:rPr>
            <a:t>は、増減幅をレバレッジ倍数</a:t>
          </a:r>
          <a:r>
            <a:rPr lang="ja-JP" altLang="en-US" sz="2400" kern="1200" dirty="0" smtClean="0">
              <a:latin typeface="MS Gothic" pitchFamily="49" charset="-128"/>
              <a:ea typeface="MS Gothic" pitchFamily="49" charset="-128"/>
              <a:cs typeface="Meiryo UI" panose="020B0604030504040204" pitchFamily="50" charset="-128"/>
            </a:rPr>
            <a:t>の</a:t>
          </a:r>
          <a:r>
            <a:rPr lang="en-US" altLang="ja-JP" sz="2400" kern="1200" smtClean="0">
              <a:latin typeface="MS Gothic" pitchFamily="49" charset="-128"/>
              <a:ea typeface="MS Gothic" pitchFamily="49" charset="-128"/>
              <a:cs typeface="Meiryo UI" panose="020B0604030504040204" pitchFamily="50" charset="-128"/>
            </a:rPr>
            <a:t>10%</a:t>
          </a:r>
          <a:r>
            <a:rPr lang="ja-JP" altLang="en-US" sz="2400" kern="1200" dirty="0" err="1" smtClean="0">
              <a:latin typeface="MS Gothic" pitchFamily="49" charset="-128"/>
              <a:ea typeface="MS Gothic" pitchFamily="49" charset="-128"/>
              <a:cs typeface="Meiryo UI" panose="020B0604030504040204" pitchFamily="50" charset="-128"/>
            </a:rPr>
            <a:t>に緩</a:t>
          </a:r>
          <a:r>
            <a:rPr lang="ja-JP" altLang="en-US" sz="2400" kern="1200" dirty="0" smtClean="0">
              <a:latin typeface="MS Gothic" pitchFamily="49" charset="-128"/>
              <a:ea typeface="MS Gothic" pitchFamily="49" charset="-128"/>
              <a:cs typeface="Meiryo UI" panose="020B0604030504040204" pitchFamily="50" charset="-128"/>
            </a:rPr>
            <a:t>和する。</a:t>
          </a:r>
          <a:endParaRPr lang="zh-TW" altLang="en-US" sz="2400" kern="1200" dirty="0">
            <a:latin typeface="MS Gothic" pitchFamily="49" charset="-128"/>
            <a:ea typeface="MS Gothic" pitchFamily="49" charset="-128"/>
            <a:cs typeface="Meiryo UI" panose="020B0604030504040204" pitchFamily="50" charset="-128"/>
          </a:endParaRPr>
        </a:p>
      </dsp:txBody>
      <dsp:txXfrm>
        <a:off x="0" y="3458376"/>
        <a:ext cx="8569325" cy="1828575"/>
      </dsp:txXfrm>
    </dsp:sp>
    <dsp:sp modelId="{37C9619F-D25A-41CC-A18B-ABC214C5AF3A}">
      <dsp:nvSpPr>
        <dsp:cNvPr id="0" name=""/>
        <dsp:cNvSpPr/>
      </dsp:nvSpPr>
      <dsp:spPr>
        <a:xfrm>
          <a:off x="428466" y="3485834"/>
          <a:ext cx="5998527" cy="371061"/>
        </a:xfrm>
        <a:prstGeom prst="roundRect">
          <a:avLst/>
        </a:prstGeom>
        <a:gradFill rotWithShape="0">
          <a:gsLst>
            <a:gs pos="0">
              <a:schemeClr val="accent3">
                <a:hueOff val="11250264"/>
                <a:satOff val="-16880"/>
                <a:lumOff val="-2745"/>
                <a:alphaOff val="0"/>
                <a:shade val="51000"/>
                <a:satMod val="130000"/>
              </a:schemeClr>
            </a:gs>
            <a:gs pos="80000">
              <a:schemeClr val="accent3">
                <a:hueOff val="11250264"/>
                <a:satOff val="-16880"/>
                <a:lumOff val="-2745"/>
                <a:alphaOff val="0"/>
                <a:shade val="93000"/>
                <a:satMod val="130000"/>
              </a:schemeClr>
            </a:gs>
            <a:gs pos="100000">
              <a:schemeClr val="accent3">
                <a:hueOff val="11250264"/>
                <a:satOff val="-16880"/>
                <a:lumOff val="-2745"/>
                <a:alphaOff val="0"/>
                <a:shade val="94000"/>
                <a:satMod val="135000"/>
              </a:schemeClr>
            </a:gs>
          </a:gsLst>
          <a:lin ang="16200000" scaled="0"/>
        </a:gradFill>
        <a:ln>
          <a:noFill/>
        </a:ln>
        <a:effectLst>
          <a:outerShdw blurRad="40000" dist="230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226730" tIns="0" rIns="226730" bIns="0" numCol="1" spcCol="1270" anchor="ctr" anchorCtr="0">
          <a:noAutofit/>
        </a:bodyPr>
        <a:lstStyle/>
        <a:p>
          <a:pPr lvl="0" algn="l" defTabSz="1066800">
            <a:lnSpc>
              <a:spcPct val="90000"/>
            </a:lnSpc>
            <a:spcBef>
              <a:spcPct val="0"/>
            </a:spcBef>
            <a:spcAft>
              <a:spcPct val="35000"/>
            </a:spcAft>
          </a:pPr>
          <a:r>
            <a:rPr lang="ja-JP" altLang="en-US" sz="2400" b="1" kern="12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制限値幅</a:t>
          </a:r>
          <a:endParaRPr lang="zh-TW" altLang="en-US" sz="2400" b="1" kern="12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dsp:txBody>
      <dsp:txXfrm>
        <a:off x="428466" y="3485834"/>
        <a:ext cx="5998527" cy="371061"/>
      </dsp:txXfrm>
    </dsp:sp>
  </dsp:spTree>
</dsp:drawing>
</file>

<file path=ppt/diagrams/layout1.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0"/>
            <a:ext cx="2949575" cy="496888"/>
          </a:xfrm>
          <a:prstGeom prst="rect">
            <a:avLst/>
          </a:prstGeom>
        </p:spPr>
        <p:txBody>
          <a:bodyPr vert="horz" lIns="91410" tIns="45705" rIns="91410" bIns="45705" rtlCol="0"/>
          <a:lstStyle>
            <a:lvl1pPr algn="l">
              <a:defRPr sz="1200"/>
            </a:lvl1pPr>
          </a:lstStyle>
          <a:p>
            <a:pPr>
              <a:defRPr/>
            </a:pPr>
            <a:endParaRPr lang="zh-TW" altLang="en-US"/>
          </a:p>
        </p:txBody>
      </p:sp>
      <p:sp>
        <p:nvSpPr>
          <p:cNvPr id="3" name="日期版面配置區 2"/>
          <p:cNvSpPr>
            <a:spLocks noGrp="1"/>
          </p:cNvSpPr>
          <p:nvPr>
            <p:ph type="dt" sz="quarter" idx="1"/>
          </p:nvPr>
        </p:nvSpPr>
        <p:spPr>
          <a:xfrm>
            <a:off x="3854453" y="0"/>
            <a:ext cx="2949575" cy="496888"/>
          </a:xfrm>
          <a:prstGeom prst="rect">
            <a:avLst/>
          </a:prstGeom>
        </p:spPr>
        <p:txBody>
          <a:bodyPr vert="horz" lIns="91410" tIns="45705" rIns="91410" bIns="45705" rtlCol="0"/>
          <a:lstStyle>
            <a:lvl1pPr algn="r">
              <a:defRPr sz="1200"/>
            </a:lvl1pPr>
          </a:lstStyle>
          <a:p>
            <a:pPr>
              <a:defRPr/>
            </a:pPr>
            <a:fld id="{0980D395-F8A1-450F-A331-678661C9ECAE}" type="datetimeFigureOut">
              <a:rPr lang="zh-TW" altLang="en-US"/>
              <a:pPr>
                <a:defRPr/>
              </a:pPr>
              <a:t>2017/2/17</a:t>
            </a:fld>
            <a:endParaRPr lang="zh-TW" altLang="en-US"/>
          </a:p>
        </p:txBody>
      </p:sp>
      <p:sp>
        <p:nvSpPr>
          <p:cNvPr id="4" name="頁尾版面配置區 3"/>
          <p:cNvSpPr>
            <a:spLocks noGrp="1"/>
          </p:cNvSpPr>
          <p:nvPr>
            <p:ph type="ftr" sz="quarter" idx="2"/>
          </p:nvPr>
        </p:nvSpPr>
        <p:spPr>
          <a:xfrm>
            <a:off x="3" y="9440866"/>
            <a:ext cx="2949575" cy="496887"/>
          </a:xfrm>
          <a:prstGeom prst="rect">
            <a:avLst/>
          </a:prstGeom>
        </p:spPr>
        <p:txBody>
          <a:bodyPr vert="horz" lIns="91410" tIns="45705" rIns="91410" bIns="45705" rtlCol="0" anchor="b"/>
          <a:lstStyle>
            <a:lvl1pPr algn="l">
              <a:defRPr sz="1200"/>
            </a:lvl1pPr>
          </a:lstStyle>
          <a:p>
            <a:pPr>
              <a:defRPr/>
            </a:pPr>
            <a:endParaRPr lang="zh-TW" altLang="en-US"/>
          </a:p>
        </p:txBody>
      </p:sp>
      <p:sp>
        <p:nvSpPr>
          <p:cNvPr id="5" name="投影片編號版面配置區 4"/>
          <p:cNvSpPr>
            <a:spLocks noGrp="1"/>
          </p:cNvSpPr>
          <p:nvPr>
            <p:ph type="sldNum" sz="quarter" idx="3"/>
          </p:nvPr>
        </p:nvSpPr>
        <p:spPr>
          <a:xfrm>
            <a:off x="3854453" y="9440866"/>
            <a:ext cx="2949575" cy="496887"/>
          </a:xfrm>
          <a:prstGeom prst="rect">
            <a:avLst/>
          </a:prstGeom>
        </p:spPr>
        <p:txBody>
          <a:bodyPr vert="horz" lIns="91410" tIns="45705" rIns="91410" bIns="45705" rtlCol="0" anchor="b"/>
          <a:lstStyle>
            <a:lvl1pPr algn="r">
              <a:defRPr sz="1200"/>
            </a:lvl1pPr>
          </a:lstStyle>
          <a:p>
            <a:pPr>
              <a:defRPr/>
            </a:pPr>
            <a:fld id="{A96315AB-D9E5-4414-9C57-27845A8C117F}" type="slidenum">
              <a:rPr lang="zh-TW" altLang="en-US"/>
              <a:pPr>
                <a:defRPr/>
              </a:pPr>
              <a:t>‹#›</a:t>
            </a:fld>
            <a:endParaRPr lang="zh-TW" altLang="en-US"/>
          </a:p>
        </p:txBody>
      </p:sp>
    </p:spTree>
    <p:extLst>
      <p:ext uri="{BB962C8B-B14F-4D97-AF65-F5344CB8AC3E}">
        <p14:creationId xmlns="" xmlns:p14="http://schemas.microsoft.com/office/powerpoint/2010/main" val="354352628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3" y="0"/>
            <a:ext cx="2949575" cy="496888"/>
          </a:xfrm>
          <a:prstGeom prst="rect">
            <a:avLst/>
          </a:prstGeom>
        </p:spPr>
        <p:txBody>
          <a:bodyPr vert="horz" lIns="91410" tIns="45705" rIns="91410" bIns="45705" rtlCol="0"/>
          <a:lstStyle>
            <a:lvl1pPr algn="l">
              <a:defRPr sz="1200">
                <a:latin typeface="Arial" charset="0"/>
                <a:ea typeface="新細明體" charset="-120"/>
              </a:defRPr>
            </a:lvl1pPr>
          </a:lstStyle>
          <a:p>
            <a:pPr>
              <a:defRPr/>
            </a:pPr>
            <a:endParaRPr lang="zh-TW" altLang="en-US"/>
          </a:p>
        </p:txBody>
      </p:sp>
      <p:sp>
        <p:nvSpPr>
          <p:cNvPr id="3" name="日期版面配置區 2"/>
          <p:cNvSpPr>
            <a:spLocks noGrp="1"/>
          </p:cNvSpPr>
          <p:nvPr>
            <p:ph type="dt" idx="1"/>
          </p:nvPr>
        </p:nvSpPr>
        <p:spPr>
          <a:xfrm>
            <a:off x="3854453" y="0"/>
            <a:ext cx="2949575" cy="496888"/>
          </a:xfrm>
          <a:prstGeom prst="rect">
            <a:avLst/>
          </a:prstGeom>
        </p:spPr>
        <p:txBody>
          <a:bodyPr vert="horz" lIns="91410" tIns="45705" rIns="91410" bIns="45705" rtlCol="0"/>
          <a:lstStyle>
            <a:lvl1pPr algn="r">
              <a:defRPr sz="1200">
                <a:latin typeface="Arial" charset="0"/>
                <a:ea typeface="新細明體" charset="-120"/>
              </a:defRPr>
            </a:lvl1pPr>
          </a:lstStyle>
          <a:p>
            <a:pPr>
              <a:defRPr/>
            </a:pPr>
            <a:fld id="{024CB048-05FD-499B-BE86-0C6F58BC4D1F}" type="datetimeFigureOut">
              <a:rPr lang="zh-TW" altLang="en-US"/>
              <a:pPr>
                <a:defRPr/>
              </a:pPr>
              <a:t>2017/2/17</a:t>
            </a:fld>
            <a:endParaRPr lang="zh-TW" altLang="en-US"/>
          </a:p>
        </p:txBody>
      </p:sp>
      <p:sp>
        <p:nvSpPr>
          <p:cNvPr id="4" name="投影片圖像版面配置區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10" tIns="45705" rIns="91410" bIns="45705" rtlCol="0" anchor="ctr"/>
          <a:lstStyle/>
          <a:p>
            <a:pPr lvl="0"/>
            <a:endParaRPr lang="zh-TW" altLang="en-US" noProof="0" dirty="0" smtClean="0"/>
          </a:p>
        </p:txBody>
      </p:sp>
      <p:sp>
        <p:nvSpPr>
          <p:cNvPr id="5" name="備忘稿版面配置區 4"/>
          <p:cNvSpPr>
            <a:spLocks noGrp="1"/>
          </p:cNvSpPr>
          <p:nvPr>
            <p:ph type="body" sz="quarter" idx="3"/>
          </p:nvPr>
        </p:nvSpPr>
        <p:spPr>
          <a:xfrm>
            <a:off x="681041" y="4721225"/>
            <a:ext cx="5443537" cy="4471988"/>
          </a:xfrm>
          <a:prstGeom prst="rect">
            <a:avLst/>
          </a:prstGeom>
        </p:spPr>
        <p:txBody>
          <a:bodyPr vert="horz" lIns="91410" tIns="45705" rIns="91410" bIns="45705" rtlCol="0">
            <a:normAutofit/>
          </a:bodyPr>
          <a:lstStyle/>
          <a:p>
            <a:pPr lvl="0"/>
            <a:r>
              <a:rPr lang="zh-TW" altLang="en-US" noProof="0" dirty="0" smtClean="0"/>
              <a:t>按一下以編輯母片文字樣式</a:t>
            </a:r>
          </a:p>
          <a:p>
            <a:pPr lvl="1"/>
            <a:r>
              <a:rPr lang="zh-TW" altLang="en-US" noProof="0" dirty="0" smtClean="0"/>
              <a:t>第二層</a:t>
            </a:r>
          </a:p>
          <a:p>
            <a:pPr lvl="2"/>
            <a:r>
              <a:rPr lang="zh-TW" altLang="en-US" noProof="0" dirty="0" smtClean="0"/>
              <a:t>第三層</a:t>
            </a:r>
          </a:p>
          <a:p>
            <a:pPr lvl="3"/>
            <a:r>
              <a:rPr lang="zh-TW" altLang="en-US" noProof="0" dirty="0" smtClean="0"/>
              <a:t>第四層</a:t>
            </a:r>
          </a:p>
          <a:p>
            <a:pPr lvl="4"/>
            <a:r>
              <a:rPr lang="zh-TW" altLang="en-US" noProof="0" dirty="0" smtClean="0"/>
              <a:t>第五層</a:t>
            </a:r>
          </a:p>
        </p:txBody>
      </p:sp>
      <p:sp>
        <p:nvSpPr>
          <p:cNvPr id="6" name="頁尾版面配置區 5"/>
          <p:cNvSpPr>
            <a:spLocks noGrp="1"/>
          </p:cNvSpPr>
          <p:nvPr>
            <p:ph type="ftr" sz="quarter" idx="4"/>
          </p:nvPr>
        </p:nvSpPr>
        <p:spPr>
          <a:xfrm>
            <a:off x="3" y="9440866"/>
            <a:ext cx="2949575" cy="496887"/>
          </a:xfrm>
          <a:prstGeom prst="rect">
            <a:avLst/>
          </a:prstGeom>
        </p:spPr>
        <p:txBody>
          <a:bodyPr vert="horz" lIns="91410" tIns="45705" rIns="91410" bIns="45705" rtlCol="0" anchor="b"/>
          <a:lstStyle>
            <a:lvl1pPr algn="l">
              <a:defRPr sz="1200">
                <a:latin typeface="Arial" charset="0"/>
                <a:ea typeface="新細明體" charset="-120"/>
              </a:defRPr>
            </a:lvl1pPr>
          </a:lstStyle>
          <a:p>
            <a:pPr>
              <a:defRPr/>
            </a:pPr>
            <a:endParaRPr lang="zh-TW" altLang="en-US"/>
          </a:p>
        </p:txBody>
      </p:sp>
      <p:sp>
        <p:nvSpPr>
          <p:cNvPr id="7" name="投影片編號版面配置區 6"/>
          <p:cNvSpPr>
            <a:spLocks noGrp="1"/>
          </p:cNvSpPr>
          <p:nvPr>
            <p:ph type="sldNum" sz="quarter" idx="5"/>
          </p:nvPr>
        </p:nvSpPr>
        <p:spPr>
          <a:xfrm>
            <a:off x="3854453" y="9440866"/>
            <a:ext cx="2949575" cy="496887"/>
          </a:xfrm>
          <a:prstGeom prst="rect">
            <a:avLst/>
          </a:prstGeom>
        </p:spPr>
        <p:txBody>
          <a:bodyPr vert="horz" lIns="91410" tIns="45705" rIns="91410" bIns="45705" rtlCol="0" anchor="b"/>
          <a:lstStyle>
            <a:lvl1pPr algn="r">
              <a:defRPr sz="1200">
                <a:latin typeface="Arial" charset="0"/>
                <a:ea typeface="新細明體" charset="-120"/>
              </a:defRPr>
            </a:lvl1pPr>
          </a:lstStyle>
          <a:p>
            <a:pPr>
              <a:defRPr/>
            </a:pPr>
            <a:fld id="{317239B9-5AF7-476C-A237-27BC9DDDDE9A}" type="slidenum">
              <a:rPr lang="zh-TW" altLang="en-US"/>
              <a:pPr>
                <a:defRPr/>
              </a:pPr>
              <a:t>‹#›</a:t>
            </a:fld>
            <a:endParaRPr lang="zh-TW" altLang="en-US"/>
          </a:p>
        </p:txBody>
      </p:sp>
    </p:spTree>
    <p:extLst>
      <p:ext uri="{BB962C8B-B14F-4D97-AF65-F5344CB8AC3E}">
        <p14:creationId xmlns="" xmlns:p14="http://schemas.microsoft.com/office/powerpoint/2010/main" val="25443513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1</a:t>
            </a:fld>
            <a:endParaRPr lang="zh-TW" alt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2</a:t>
            </a:fld>
            <a:endParaRPr lang="zh-TW" alt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3</a:t>
            </a:fld>
            <a:endParaRPr lang="zh-TW" alt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4</a:t>
            </a:fld>
            <a:endParaRPr lang="zh-TW" alt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5</a:t>
            </a:fld>
            <a:endParaRPr lang="zh-TW" alt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6</a:t>
            </a:fld>
            <a:endParaRPr lang="zh-TW" alt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7</a:t>
            </a:fld>
            <a:endParaRPr lang="zh-TW"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8</a:t>
            </a:fld>
            <a:endParaRPr lang="zh-TW"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normAutofit/>
          </a:bodyPr>
          <a:lstStyle/>
          <a:p>
            <a:endParaRPr lang="zh-TW" altLang="en-US" dirty="0"/>
          </a:p>
        </p:txBody>
      </p:sp>
      <p:sp>
        <p:nvSpPr>
          <p:cNvPr id="4" name="投影片編號版面配置區 3"/>
          <p:cNvSpPr>
            <a:spLocks noGrp="1"/>
          </p:cNvSpPr>
          <p:nvPr>
            <p:ph type="sldNum" sz="quarter" idx="10"/>
          </p:nvPr>
        </p:nvSpPr>
        <p:spPr/>
        <p:txBody>
          <a:bodyPr/>
          <a:lstStyle/>
          <a:p>
            <a:pPr>
              <a:defRPr/>
            </a:pPr>
            <a:fld id="{317239B9-5AF7-476C-A237-27BC9DDDDE9A}" type="slidenum">
              <a:rPr lang="zh-TW" altLang="en-US" smtClean="0"/>
              <a:pPr>
                <a:defRPr/>
              </a:pPr>
              <a:t>14</a:t>
            </a:fld>
            <a:endParaRPr lang="zh-TW" alt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Master" Target="../slideMasters/slideMaster1.xml"/><Relationship Id="rId5" Type="http://schemas.openxmlformats.org/officeDocument/2006/relationships/image" Target="../media/image3.png"/><Relationship Id="rId4" Type="http://schemas.openxmlformats.org/officeDocument/2006/relationships/image" Target="../media/image2.png"/></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封面">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CAEF1DA1-D466-4A4C-8524-53AB09F044B1}"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7" name="矩形 6"/>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BE548E5D-ABCC-4A63-8A5A-B3924FA305D6}"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7" name="矩形 6"/>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243408"/>
            <a:ext cx="9144000" cy="7101408"/>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23528" y="0"/>
            <a:ext cx="731837" cy="658813"/>
          </a:xfrm>
          <a:prstGeom prst="rect">
            <a:avLst/>
          </a:prstGeom>
          <a:noFill/>
          <a:ln w="9525">
            <a:noFill/>
            <a:miter lim="800000"/>
            <a:headEnd/>
            <a:tailEnd/>
          </a:ln>
        </p:spPr>
      </p:pic>
      <p:sp>
        <p:nvSpPr>
          <p:cNvPr id="12" name="標題 1"/>
          <p:cNvSpPr>
            <a:spLocks noGrp="1"/>
          </p:cNvSpPr>
          <p:nvPr>
            <p:ph type="title"/>
          </p:nvPr>
        </p:nvSpPr>
        <p:spPr>
          <a:xfrm>
            <a:off x="395536" y="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95536" y="332656"/>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cSld name="1_底頁">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標題 1"/>
          <p:cNvSpPr>
            <a:spLocks noGrp="1"/>
          </p:cNvSpPr>
          <p:nvPr>
            <p:ph type="title"/>
          </p:nvPr>
        </p:nvSpPr>
        <p:spPr>
          <a:xfrm>
            <a:off x="722313" y="3993083"/>
            <a:ext cx="7772400" cy="1362075"/>
          </a:xfrm>
        </p:spPr>
        <p:txBody>
          <a:bodyPr anchor="t"/>
          <a:lstStyle>
            <a:lvl1pPr algn="l">
              <a:defRPr sz="4000" b="1" cap="all">
                <a:solidFill>
                  <a:srgbClr val="333399"/>
                </a:solidFill>
                <a:latin typeface="Arial" pitchFamily="34" charset="0"/>
                <a:ea typeface="標楷體" pitchFamily="65" charset="-120"/>
              </a:defRPr>
            </a:lvl1pPr>
          </a:lstStyle>
          <a:p>
            <a:r>
              <a:rPr lang="zh-TW" altLang="en-US" dirty="0" smtClean="0"/>
              <a:t>按一下以編輯母片標題樣式</a:t>
            </a:r>
            <a:endParaRPr lang="zh-TW" altLang="en-US" dirty="0"/>
          </a:p>
        </p:txBody>
      </p:sp>
      <p:sp>
        <p:nvSpPr>
          <p:cNvPr id="10" name="文字版面配置區 2"/>
          <p:cNvSpPr>
            <a:spLocks noGrp="1"/>
          </p:cNvSpPr>
          <p:nvPr>
            <p:ph type="body" idx="1"/>
          </p:nvPr>
        </p:nvSpPr>
        <p:spPr>
          <a:xfrm>
            <a:off x="722313" y="2492896"/>
            <a:ext cx="7772400" cy="1500187"/>
          </a:xfrm>
        </p:spPr>
        <p:txBody>
          <a:bodyPr anchor="b"/>
          <a:lstStyle>
            <a:lvl1pPr marL="0" indent="0">
              <a:buNone/>
              <a:defRPr sz="2800" b="1">
                <a:latin typeface="Arial" pitchFamily="34" charset="0"/>
                <a:ea typeface="標楷體" pitchFamily="65" charset="-12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zh-TW" altLang="en-US" dirty="0" smtClean="0"/>
              <a:t>按一下以編輯母片文字樣式</a:t>
            </a:r>
          </a:p>
        </p:txBody>
      </p:sp>
      <p:pic>
        <p:nvPicPr>
          <p:cNvPr id="7" name="Picture 2" descr="C:\Users\user\Desktop\簡報內頁-W25.png"/>
          <p:cNvPicPr>
            <a:picLocks noChangeAspect="1" noChangeArrowheads="1"/>
          </p:cNvPicPr>
          <p:nvPr userDrawn="1"/>
        </p:nvPicPr>
        <p:blipFill>
          <a:blip r:embed="rId3" cstate="print"/>
          <a:srcRect/>
          <a:stretch>
            <a:fillRect/>
          </a:stretch>
        </p:blipFill>
        <p:spPr bwMode="auto">
          <a:xfrm>
            <a:off x="385763" y="177800"/>
            <a:ext cx="731837" cy="658813"/>
          </a:xfrm>
          <a:prstGeom prst="rect">
            <a:avLst/>
          </a:prstGeom>
          <a:noFill/>
          <a:ln w="9525">
            <a:noFill/>
            <a:miter lim="800000"/>
            <a:headEnd/>
            <a:tailEnd/>
          </a:ln>
        </p:spPr>
      </p:pic>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6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pic>
        <p:nvPicPr>
          <p:cNvPr id="13" name="Picture 2" descr="C:\Users\user\Desktop\簡報內頁-W25.png"/>
          <p:cNvPicPr>
            <a:picLocks noChangeAspect="1" noChangeArrowheads="1"/>
          </p:cNvPicPr>
          <p:nvPr userDrawn="1"/>
        </p:nvPicPr>
        <p:blipFill>
          <a:blip r:embed="rId5" cstate="print"/>
          <a:srcRect/>
          <a:stretch>
            <a:fillRect/>
          </a:stretch>
        </p:blipFill>
        <p:spPr bwMode="auto">
          <a:xfrm>
            <a:off x="7050088" y="417513"/>
            <a:ext cx="1722437" cy="25558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8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pic>
        <p:nvPicPr>
          <p:cNvPr id="13" name="Picture 2" descr="C:\Users\user\Desktop\簡報內頁-W25.png"/>
          <p:cNvPicPr>
            <a:picLocks noChangeAspect="1" noChangeArrowheads="1"/>
          </p:cNvPicPr>
          <p:nvPr userDrawn="1"/>
        </p:nvPicPr>
        <p:blipFill>
          <a:blip r:embed="rId5" cstate="print"/>
          <a:srcRect/>
          <a:stretch>
            <a:fillRect/>
          </a:stretch>
        </p:blipFill>
        <p:spPr bwMode="auto">
          <a:xfrm>
            <a:off x="7050088" y="417513"/>
            <a:ext cx="1722437" cy="25558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9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10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13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內頁">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a:xfrm>
            <a:off x="3505200" y="6356350"/>
            <a:ext cx="2133600" cy="365125"/>
          </a:xfrm>
        </p:spPr>
        <p:txBody>
          <a:bodyPr/>
          <a:lstStyle>
            <a:lvl1pPr>
              <a:defRPr/>
            </a:lvl1pPr>
          </a:lstStyle>
          <a:p>
            <a:pPr>
              <a:defRPr/>
            </a:pPr>
            <a:fld id="{3139999B-23BB-4791-AFDB-606F9D01611A}"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7" name="矩形 6"/>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4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1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objOnly">
  <p:cSld name="物件">
    <p:spTree>
      <p:nvGrpSpPr>
        <p:cNvPr id="1" name=""/>
        <p:cNvGrpSpPr/>
        <p:nvPr/>
      </p:nvGrpSpPr>
      <p:grpSpPr>
        <a:xfrm>
          <a:off x="0" y="0"/>
          <a:ext cx="0" cy="0"/>
          <a:chOff x="0" y="0"/>
          <a:chExt cx="0" cy="0"/>
        </a:xfrm>
      </p:grpSpPr>
      <p:sp>
        <p:nvSpPr>
          <p:cNvPr id="2" name="內容版面配置區 1"/>
          <p:cNvSpPr>
            <a:spLocks noGrp="1"/>
          </p:cNvSpPr>
          <p:nvPr>
            <p:ph/>
          </p:nvPr>
        </p:nvSpPr>
        <p:spPr>
          <a:xfrm>
            <a:off x="468313" y="188913"/>
            <a:ext cx="8301037" cy="5976937"/>
          </a:xfrm>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3" name="Rectangle 5"/>
          <p:cNvSpPr>
            <a:spLocks noGrp="1" noChangeArrowheads="1"/>
          </p:cNvSpPr>
          <p:nvPr>
            <p:ph type="ftr" sz="quarter" idx="10"/>
          </p:nvPr>
        </p:nvSpPr>
        <p:spPr>
          <a:ln/>
        </p:spPr>
        <p:txBody>
          <a:bodyPr/>
          <a:lstStyle>
            <a:lvl1pPr>
              <a:defRPr/>
            </a:lvl1pPr>
          </a:lstStyle>
          <a:p>
            <a:pPr>
              <a:defRPr/>
            </a:pPr>
            <a:endParaRPr lang="en-US" altLang="zh-TW"/>
          </a:p>
        </p:txBody>
      </p:sp>
      <p:sp>
        <p:nvSpPr>
          <p:cNvPr id="4" name="Rectangle 6"/>
          <p:cNvSpPr>
            <a:spLocks noGrp="1" noChangeArrowheads="1"/>
          </p:cNvSpPr>
          <p:nvPr>
            <p:ph type="sldNum" sz="quarter" idx="11"/>
          </p:nvPr>
        </p:nvSpPr>
        <p:spPr>
          <a:ln/>
        </p:spPr>
        <p:txBody>
          <a:bodyPr/>
          <a:lstStyle>
            <a:lvl1pPr>
              <a:defRPr/>
            </a:lvl1pPr>
          </a:lstStyle>
          <a:p>
            <a:pPr>
              <a:defRPr/>
            </a:pPr>
            <a:fld id="{86103B89-EB8D-4825-B806-6C899D942A64}" type="slidenum">
              <a:rPr lang="en-US" altLang="zh-TW"/>
              <a:pPr>
                <a:defRPr/>
              </a:pPr>
              <a:t>‹#›</a:t>
            </a:fld>
            <a:endParaRPr lang="en-US" altLang="zh-TW"/>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5_只有標題">
    <p:spTree>
      <p:nvGrpSpPr>
        <p:cNvPr id="1" name=""/>
        <p:cNvGrpSpPr/>
        <p:nvPr/>
      </p:nvGrpSpPr>
      <p:grpSpPr>
        <a:xfrm>
          <a:off x="0" y="0"/>
          <a:ext cx="0" cy="0"/>
          <a:chOff x="0" y="0"/>
          <a:chExt cx="0" cy="0"/>
        </a:xfrm>
      </p:grpSpPr>
      <p:pic>
        <p:nvPicPr>
          <p:cNvPr id="6" name="圖片 5" descr="簡報內頁、底頁-A.jpg"/>
          <p:cNvPicPr>
            <a:picLocks noChangeAspect="1"/>
          </p:cNvPicPr>
          <p:nvPr userDrawn="1"/>
        </p:nvPicPr>
        <p:blipFill>
          <a:blip r:embed="rId2" cstate="print"/>
          <a:srcRect/>
          <a:stretch>
            <a:fillRect/>
          </a:stretch>
        </p:blipFill>
        <p:spPr bwMode="auto">
          <a:xfrm>
            <a:off x="0" y="0"/>
            <a:ext cx="9144000" cy="6858000"/>
          </a:xfrm>
          <a:prstGeom prst="rect">
            <a:avLst/>
          </a:prstGeom>
          <a:noFill/>
          <a:ln w="9525">
            <a:noFill/>
            <a:miter lim="800000"/>
            <a:headEnd/>
            <a:tailEnd/>
          </a:ln>
        </p:spPr>
      </p:pic>
      <p:sp>
        <p:nvSpPr>
          <p:cNvPr id="9" name="內容版面配置區 2"/>
          <p:cNvSpPr>
            <a:spLocks noGrp="1"/>
          </p:cNvSpPr>
          <p:nvPr>
            <p:ph idx="1"/>
          </p:nvPr>
        </p:nvSpPr>
        <p:spPr>
          <a:xfrm>
            <a:off x="899592" y="1124744"/>
            <a:ext cx="7387184" cy="5112568"/>
          </a:xfrm>
        </p:spPr>
        <p:txBody>
          <a:bodyPr>
            <a:normAutofit/>
          </a:bodyPr>
          <a:lstStyle>
            <a:lvl1pPr>
              <a:buFontTx/>
              <a:buBlip>
                <a:blip r:embed="rId3"/>
              </a:buBlip>
              <a:defRPr sz="2600" b="1">
                <a:latin typeface="Arial" pitchFamily="34" charset="0"/>
                <a:ea typeface="標楷體" pitchFamily="65" charset="-120"/>
              </a:defRPr>
            </a:lvl1pPr>
            <a:lvl2pPr>
              <a:defRPr sz="2400" b="1">
                <a:latin typeface="Arial" pitchFamily="34" charset="0"/>
                <a:ea typeface="標楷體" pitchFamily="65" charset="-120"/>
              </a:defRPr>
            </a:lvl2pPr>
            <a:lvl3pPr>
              <a:defRPr sz="2200" b="1">
                <a:latin typeface="Arial" pitchFamily="34" charset="0"/>
                <a:ea typeface="標楷體" pitchFamily="65" charset="-120"/>
              </a:defRPr>
            </a:lvl3pPr>
            <a:lvl4pPr>
              <a:defRPr sz="2000" b="1">
                <a:latin typeface="Arial" pitchFamily="34" charset="0"/>
                <a:ea typeface="標楷體" pitchFamily="65" charset="-120"/>
              </a:defRPr>
            </a:lvl4pPr>
            <a:lvl5pPr>
              <a:defRPr sz="2000" b="1">
                <a:latin typeface="Arial" pitchFamily="34" charset="0"/>
                <a:ea typeface="標楷體" pitchFamily="65" charset="-120"/>
              </a:defRPr>
            </a:lvl5p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endParaRPr lang="zh-TW" altLang="en-US" dirty="0"/>
          </a:p>
        </p:txBody>
      </p:sp>
      <p:sp>
        <p:nvSpPr>
          <p:cNvPr id="11" name="投影片編號版面配置區 5"/>
          <p:cNvSpPr>
            <a:spLocks noGrp="1"/>
          </p:cNvSpPr>
          <p:nvPr>
            <p:ph type="sldNum" sz="quarter" idx="10"/>
          </p:nvPr>
        </p:nvSpPr>
        <p:spPr>
          <a:xfrm>
            <a:off x="6830888" y="6356350"/>
            <a:ext cx="2133600" cy="365125"/>
          </a:xfrm>
        </p:spPr>
        <p:txBody>
          <a:bodyPr/>
          <a:lstStyle>
            <a:lvl1pPr>
              <a:defRPr sz="1600" b="1" smtClean="0">
                <a:solidFill>
                  <a:schemeClr val="tx1"/>
                </a:solidFill>
              </a:defRPr>
            </a:lvl1pPr>
          </a:lstStyle>
          <a:p>
            <a:fld id="{DBBBBB7E-A7CA-41D4-9412-854F04BA1019}" type="slidenum">
              <a:rPr lang="zh-TW" altLang="en-US" smtClean="0"/>
              <a:pPr/>
              <a:t>‹#›</a:t>
            </a:fld>
            <a:endParaRPr lang="zh-TW" altLang="en-US"/>
          </a:p>
        </p:txBody>
      </p:sp>
      <p:pic>
        <p:nvPicPr>
          <p:cNvPr id="7" name="Picture 2" descr="C:\Users\user\Desktop\簡報內頁-W25.png"/>
          <p:cNvPicPr>
            <a:picLocks noChangeAspect="1" noChangeArrowheads="1"/>
          </p:cNvPicPr>
          <p:nvPr userDrawn="1"/>
        </p:nvPicPr>
        <p:blipFill>
          <a:blip r:embed="rId4" cstate="print"/>
          <a:srcRect/>
          <a:stretch>
            <a:fillRect/>
          </a:stretch>
        </p:blipFill>
        <p:spPr bwMode="auto">
          <a:xfrm>
            <a:off x="385763" y="177800"/>
            <a:ext cx="731837" cy="658813"/>
          </a:xfrm>
          <a:prstGeom prst="rect">
            <a:avLst/>
          </a:prstGeom>
          <a:noFill/>
          <a:ln w="9525">
            <a:noFill/>
            <a:miter lim="800000"/>
            <a:headEnd/>
            <a:tailEnd/>
          </a:ln>
        </p:spPr>
      </p:pic>
      <p:sp>
        <p:nvSpPr>
          <p:cNvPr id="12" name="標題 1"/>
          <p:cNvSpPr>
            <a:spLocks noGrp="1"/>
          </p:cNvSpPr>
          <p:nvPr>
            <p:ph type="title"/>
          </p:nvPr>
        </p:nvSpPr>
        <p:spPr>
          <a:xfrm>
            <a:off x="395536" y="188640"/>
            <a:ext cx="8208912" cy="720080"/>
          </a:xfrm>
        </p:spPr>
        <p:txBody>
          <a:bodyPr>
            <a:normAutofit/>
          </a:bodyPr>
          <a:lstStyle>
            <a:lvl1pPr algn="ctr" rtl="0" eaLnBrk="0" fontAlgn="base" hangingPunct="0">
              <a:spcBef>
                <a:spcPct val="0"/>
              </a:spcBef>
              <a:spcAft>
                <a:spcPct val="0"/>
              </a:spcAft>
              <a:defRPr lang="zh-TW" altLang="en-US" sz="3200" b="1" kern="1200" dirty="0">
                <a:solidFill>
                  <a:srgbClr val="003399"/>
                </a:solidFill>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pic>
        <p:nvPicPr>
          <p:cNvPr id="13" name="Picture 2" descr="C:\Users\user\Desktop\簡報內頁-W25.png"/>
          <p:cNvPicPr>
            <a:picLocks noChangeAspect="1" noChangeArrowheads="1"/>
          </p:cNvPicPr>
          <p:nvPr userDrawn="1"/>
        </p:nvPicPr>
        <p:blipFill>
          <a:blip r:embed="rId5" cstate="print"/>
          <a:srcRect/>
          <a:stretch>
            <a:fillRect/>
          </a:stretch>
        </p:blipFill>
        <p:spPr bwMode="auto">
          <a:xfrm>
            <a:off x="7050088" y="417513"/>
            <a:ext cx="1722437" cy="255587"/>
          </a:xfrm>
          <a:prstGeom prst="rect">
            <a:avLst/>
          </a:prstGeom>
          <a:noFill/>
          <a:ln w="9525">
            <a:noFill/>
            <a:miter lim="800000"/>
            <a:headEnd/>
            <a:tailEnd/>
          </a:ln>
        </p:spPr>
      </p:pic>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底頁">
    <p:spTree>
      <p:nvGrpSpPr>
        <p:cNvPr id="1" name=""/>
        <p:cNvGrpSpPr/>
        <p:nvPr/>
      </p:nvGrpSpPr>
      <p:grpSpPr>
        <a:xfrm>
          <a:off x="0" y="0"/>
          <a:ext cx="0" cy="0"/>
          <a:chOff x="0" y="0"/>
          <a:chExt cx="0" cy="0"/>
        </a:xfrm>
      </p:grpSpPr>
      <p:pic>
        <p:nvPicPr>
          <p:cNvPr id="3" name="Picture 2" descr="D:\yi-siou\Twse\1020527-排版\簡報底頁-W25.png"/>
          <p:cNvPicPr>
            <a:picLocks noChangeAspect="1" noChangeArrowheads="1"/>
          </p:cNvPicPr>
          <p:nvPr userDrawn="1"/>
        </p:nvPicPr>
        <p:blipFill>
          <a:blip r:embed="rId2" cstate="print"/>
          <a:srcRect/>
          <a:stretch>
            <a:fillRect/>
          </a:stretch>
        </p:blipFill>
        <p:spPr bwMode="auto">
          <a:xfrm>
            <a:off x="388938" y="6335713"/>
            <a:ext cx="8366125" cy="261937"/>
          </a:xfrm>
          <a:prstGeom prst="rect">
            <a:avLst/>
          </a:prstGeom>
          <a:noFill/>
          <a:ln w="9525">
            <a:noFill/>
            <a:miter lim="800000"/>
            <a:headEnd/>
            <a:tailEnd/>
          </a:ln>
        </p:spPr>
      </p:pic>
      <p:sp>
        <p:nvSpPr>
          <p:cNvPr id="2" name="標題 1"/>
          <p:cNvSpPr>
            <a:spLocks noGrp="1"/>
          </p:cNvSpPr>
          <p:nvPr>
            <p:ph type="title"/>
          </p:nvPr>
        </p:nvSpPr>
        <p:spPr>
          <a:xfrm>
            <a:off x="722313" y="2564904"/>
            <a:ext cx="7772400" cy="1362075"/>
          </a:xfrm>
        </p:spPr>
        <p:txBody>
          <a:bodyPr anchor="t"/>
          <a:lstStyle>
            <a:lvl1pPr algn="ctr">
              <a:defRPr sz="4000" b="1" cap="all"/>
            </a:lvl1pPr>
          </a:lstStyle>
          <a:p>
            <a:r>
              <a:rPr lang="zh-TW" altLang="en-US" dirty="0" smtClean="0"/>
              <a:t>按一下以編輯母片標題樣式</a:t>
            </a:r>
            <a:endParaRPr lang="zh-TW" altLang="en-US" dirty="0"/>
          </a:p>
        </p:txBody>
      </p:sp>
      <p:sp>
        <p:nvSpPr>
          <p:cNvPr id="4"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5"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6" name="投影片編號版面配置區 5"/>
          <p:cNvSpPr>
            <a:spLocks noGrp="1"/>
          </p:cNvSpPr>
          <p:nvPr>
            <p:ph type="sldNum" sz="quarter" idx="12"/>
          </p:nvPr>
        </p:nvSpPr>
        <p:spPr/>
        <p:txBody>
          <a:bodyPr/>
          <a:lstStyle>
            <a:lvl1pPr>
              <a:defRPr/>
            </a:lvl1pPr>
          </a:lstStyle>
          <a:p>
            <a:pPr>
              <a:defRPr/>
            </a:pPr>
            <a:fld id="{9A521F71-EE92-4AD5-A081-50132D6199EB}" type="slidenum">
              <a:rPr lang="zh-TW" altLang="en-US">
                <a:solidFill>
                  <a:prstClr val="black">
                    <a:tint val="75000"/>
                  </a:prstClr>
                </a:solidFill>
              </a:rPr>
              <a:pPr>
                <a:defRPr/>
              </a:pPr>
              <a:t>‹#›</a:t>
            </a:fld>
            <a:endParaRPr lang="zh-TW" altLang="en-US">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3BB8ECDF-1C75-4D6B-B429-82384335357B}"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8" name="矩形 7"/>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8"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9" name="投影片編號版面配置區 5"/>
          <p:cNvSpPr>
            <a:spLocks noGrp="1"/>
          </p:cNvSpPr>
          <p:nvPr>
            <p:ph type="sldNum" sz="quarter" idx="12"/>
          </p:nvPr>
        </p:nvSpPr>
        <p:spPr/>
        <p:txBody>
          <a:bodyPr/>
          <a:lstStyle>
            <a:lvl1pPr>
              <a:defRPr/>
            </a:lvl1pPr>
          </a:lstStyle>
          <a:p>
            <a:pPr>
              <a:defRPr/>
            </a:pPr>
            <a:fld id="{9EA7C448-1FE9-44DF-8173-93F577F8AB6B}"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10" name="矩形 9"/>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a:xfrm>
            <a:off x="457200" y="274638"/>
            <a:ext cx="8229600" cy="706090"/>
          </a:xfrm>
        </p:spPr>
        <p:txBody>
          <a:bodyPr/>
          <a:lstStyle>
            <a:lvl1pPr algn="ctr" rtl="0" eaLnBrk="0" fontAlgn="base" hangingPunct="0">
              <a:spcBef>
                <a:spcPct val="0"/>
              </a:spcBef>
              <a:spcAft>
                <a:spcPct val="0"/>
              </a:spcAft>
              <a:defRPr kumimoji="1" lang="zh-TW" altLang="en-US" sz="3200" b="1" kern="1200" dirty="0">
                <a:solidFill>
                  <a:srgbClr val="333399"/>
                </a:solidFill>
                <a:effectLst>
                  <a:outerShdw blurRad="38100" dist="38100" dir="2700000" algn="tl">
                    <a:srgbClr val="C0C0C0"/>
                  </a:outerShdw>
                </a:effectLst>
                <a:latin typeface="Arial" pitchFamily="34" charset="0"/>
                <a:ea typeface="標楷體" pitchFamily="65" charset="-120"/>
                <a:cs typeface="+mj-cs"/>
              </a:defRPr>
            </a:lvl1pPr>
          </a:lstStyle>
          <a:p>
            <a:r>
              <a:rPr lang="zh-TW" altLang="en-US" dirty="0" smtClean="0"/>
              <a:t>按一下以編輯母片標題樣式</a:t>
            </a:r>
            <a:endParaRPr lang="zh-TW" altLang="en-US" dirty="0"/>
          </a:p>
        </p:txBody>
      </p:sp>
      <p:sp>
        <p:nvSpPr>
          <p:cNvPr id="3"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4"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5" name="投影片編號版面配置區 5"/>
          <p:cNvSpPr>
            <a:spLocks noGrp="1"/>
          </p:cNvSpPr>
          <p:nvPr>
            <p:ph type="sldNum" sz="quarter" idx="12"/>
          </p:nvPr>
        </p:nvSpPr>
        <p:spPr/>
        <p:txBody>
          <a:bodyPr/>
          <a:lstStyle>
            <a:lvl1pPr>
              <a:defRPr/>
            </a:lvl1pPr>
          </a:lstStyle>
          <a:p>
            <a:pPr>
              <a:defRPr/>
            </a:pPr>
            <a:fld id="{18AB812C-46A6-404B-B86E-6C432D52DC92}"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6" name="矩形 5"/>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
        <p:nvSpPr>
          <p:cNvPr id="8" name="矩形 7"/>
          <p:cNvSpPr/>
          <p:nvPr userDrawn="1"/>
        </p:nvSpPr>
        <p:spPr>
          <a:xfrm>
            <a:off x="251520" y="116632"/>
            <a:ext cx="1008112" cy="720080"/>
          </a:xfrm>
          <a:prstGeom prst="rect">
            <a:avLst/>
          </a:prstGeom>
          <a:solidFill>
            <a:schemeClr val="bg1"/>
          </a:solidFill>
          <a:ln>
            <a:noFill/>
          </a:ln>
          <a:effectLst/>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sz="2400" b="1" dirty="0" smtClean="0">
              <a:solidFill>
                <a:prstClr val="black"/>
              </a:solidFill>
              <a:latin typeface="Arial" pitchFamily="34" charset="0"/>
              <a:ea typeface="標楷體" pitchFamily="65" charset="-120"/>
            </a:endParaRPr>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3"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4" name="投影片編號版面配置區 5"/>
          <p:cNvSpPr>
            <a:spLocks noGrp="1"/>
          </p:cNvSpPr>
          <p:nvPr>
            <p:ph type="sldNum" sz="quarter" idx="12"/>
          </p:nvPr>
        </p:nvSpPr>
        <p:spPr/>
        <p:txBody>
          <a:bodyPr/>
          <a:lstStyle>
            <a:lvl1pPr>
              <a:defRPr/>
            </a:lvl1pPr>
          </a:lstStyle>
          <a:p>
            <a:pPr>
              <a:defRPr/>
            </a:pPr>
            <a:fld id="{5C147700-C77B-4859-9D03-15E6BA0D1366}"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5" name="矩形 4"/>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EC44E6EF-1259-4564-B465-841192475034}"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8" name="矩形 7"/>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zh-TW" altLang="en-US" noProof="0" smtClean="0"/>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3"/>
          <p:cNvSpPr>
            <a:spLocks noGrp="1"/>
          </p:cNvSpPr>
          <p:nvPr>
            <p:ph type="dt" sz="half" idx="10"/>
          </p:nvPr>
        </p:nvSpPr>
        <p:spPr/>
        <p:txBody>
          <a:bodyPr/>
          <a:lstStyle>
            <a:lvl1pPr>
              <a:defRPr/>
            </a:lvl1pPr>
          </a:lstStyle>
          <a:p>
            <a:pPr>
              <a:defRPr/>
            </a:pPr>
            <a:endParaRPr lang="zh-TW" altLang="en-US">
              <a:solidFill>
                <a:prstClr val="black">
                  <a:tint val="75000"/>
                </a:prstClr>
              </a:solidFill>
            </a:endParaRPr>
          </a:p>
        </p:txBody>
      </p:sp>
      <p:sp>
        <p:nvSpPr>
          <p:cNvPr id="6" name="頁尾版面配置區 4"/>
          <p:cNvSpPr>
            <a:spLocks noGrp="1"/>
          </p:cNvSpPr>
          <p:nvPr>
            <p:ph type="ftr" sz="quarter" idx="11"/>
          </p:nvPr>
        </p:nvSpPr>
        <p:spPr/>
        <p:txBody>
          <a:bodyPr/>
          <a:lstStyle>
            <a:lvl1pPr>
              <a:defRPr/>
            </a:lvl1pPr>
          </a:lstStyle>
          <a:p>
            <a:pPr>
              <a:defRPr/>
            </a:pPr>
            <a:endParaRPr lang="zh-TW" altLang="en-US">
              <a:solidFill>
                <a:prstClr val="black">
                  <a:tint val="75000"/>
                </a:prstClr>
              </a:solidFill>
            </a:endParaRPr>
          </a:p>
        </p:txBody>
      </p:sp>
      <p:sp>
        <p:nvSpPr>
          <p:cNvPr id="7" name="投影片編號版面配置區 5"/>
          <p:cNvSpPr>
            <a:spLocks noGrp="1"/>
          </p:cNvSpPr>
          <p:nvPr>
            <p:ph type="sldNum" sz="quarter" idx="12"/>
          </p:nvPr>
        </p:nvSpPr>
        <p:spPr/>
        <p:txBody>
          <a:bodyPr/>
          <a:lstStyle>
            <a:lvl1pPr>
              <a:defRPr/>
            </a:lvl1pPr>
          </a:lstStyle>
          <a:p>
            <a:pPr>
              <a:defRPr/>
            </a:pPr>
            <a:fld id="{FCA56FF8-02B0-4C77-BF6F-58FF35BB95D7}" type="slidenum">
              <a:rPr lang="zh-TW" altLang="en-US">
                <a:solidFill>
                  <a:prstClr val="black">
                    <a:tint val="75000"/>
                  </a:prstClr>
                </a:solidFill>
              </a:rPr>
              <a:pPr>
                <a:defRPr/>
              </a:pPr>
              <a:t>‹#›</a:t>
            </a:fld>
            <a:endParaRPr lang="zh-TW" altLang="en-US" dirty="0">
              <a:solidFill>
                <a:prstClr val="black">
                  <a:tint val="75000"/>
                </a:prstClr>
              </a:solidFill>
            </a:endParaRPr>
          </a:p>
        </p:txBody>
      </p:sp>
      <p:sp>
        <p:nvSpPr>
          <p:cNvPr id="8" name="矩形 7"/>
          <p:cNvSpPr/>
          <p:nvPr userDrawn="1"/>
        </p:nvSpPr>
        <p:spPr>
          <a:xfrm>
            <a:off x="7020272" y="332656"/>
            <a:ext cx="1800200" cy="36004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dirty="0">
              <a:solidFill>
                <a:prstClr val="white"/>
              </a:solidFill>
              <a:latin typeface="Arial" pitchFamily="34" charset="0"/>
            </a:endParaRPr>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image" Target="../media/image2.png"/><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3.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圖片 6" descr="簡報內頁、底頁-A.jpg"/>
          <p:cNvPicPr>
            <a:picLocks noChangeAspect="1"/>
          </p:cNvPicPr>
          <p:nvPr userDrawn="1"/>
        </p:nvPicPr>
        <p:blipFill>
          <a:blip r:embed="rId25" cstate="print"/>
          <a:srcRect/>
          <a:stretch>
            <a:fillRect/>
          </a:stretch>
        </p:blipFill>
        <p:spPr bwMode="auto">
          <a:xfrm>
            <a:off x="0" y="0"/>
            <a:ext cx="9144000" cy="6858000"/>
          </a:xfrm>
          <a:prstGeom prst="rect">
            <a:avLst/>
          </a:prstGeom>
          <a:noFill/>
          <a:ln w="9525">
            <a:noFill/>
            <a:miter lim="800000"/>
            <a:headEnd/>
            <a:tailEnd/>
          </a:ln>
        </p:spPr>
      </p:pic>
      <p:pic>
        <p:nvPicPr>
          <p:cNvPr id="1027" name="Picture 2" descr="C:\Users\user\Desktop\簡報內頁-W25.png"/>
          <p:cNvPicPr>
            <a:picLocks noChangeAspect="1" noChangeArrowheads="1"/>
          </p:cNvPicPr>
          <p:nvPr userDrawn="1"/>
        </p:nvPicPr>
        <p:blipFill>
          <a:blip r:embed="rId26" cstate="print"/>
          <a:srcRect/>
          <a:stretch>
            <a:fillRect/>
          </a:stretch>
        </p:blipFill>
        <p:spPr bwMode="auto">
          <a:xfrm>
            <a:off x="385763" y="177800"/>
            <a:ext cx="731837" cy="658813"/>
          </a:xfrm>
          <a:prstGeom prst="rect">
            <a:avLst/>
          </a:prstGeom>
          <a:noFill/>
          <a:ln w="9525">
            <a:noFill/>
            <a:miter lim="800000"/>
            <a:headEnd/>
            <a:tailEnd/>
          </a:ln>
        </p:spPr>
      </p:pic>
      <p:pic>
        <p:nvPicPr>
          <p:cNvPr id="1028" name="Picture 2" descr="C:\Users\user\Desktop\簡報內頁-W25.png"/>
          <p:cNvPicPr>
            <a:picLocks noChangeAspect="1" noChangeArrowheads="1"/>
          </p:cNvPicPr>
          <p:nvPr userDrawn="1"/>
        </p:nvPicPr>
        <p:blipFill>
          <a:blip r:embed="rId27" cstate="print"/>
          <a:srcRect/>
          <a:stretch>
            <a:fillRect/>
          </a:stretch>
        </p:blipFill>
        <p:spPr bwMode="auto">
          <a:xfrm>
            <a:off x="7050088" y="417513"/>
            <a:ext cx="1722437" cy="255587"/>
          </a:xfrm>
          <a:prstGeom prst="rect">
            <a:avLst/>
          </a:prstGeom>
          <a:noFill/>
          <a:ln w="9525">
            <a:noFill/>
            <a:miter lim="800000"/>
            <a:headEnd/>
            <a:tailEnd/>
          </a:ln>
        </p:spPr>
      </p:pic>
      <p:sp>
        <p:nvSpPr>
          <p:cNvPr id="1029" name="標題版面配置區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zh-TW" altLang="en-US" dirty="0" smtClean="0"/>
              <a:t>按一下以編輯母片標題樣式</a:t>
            </a:r>
          </a:p>
        </p:txBody>
      </p:sp>
      <p:sp>
        <p:nvSpPr>
          <p:cNvPr id="1030" name="文字版面配置區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zh-TW" altLang="en-US" dirty="0" smtClean="0"/>
              <a:t>按一下以編輯母片文字樣式</a:t>
            </a:r>
          </a:p>
          <a:p>
            <a:pPr lvl="1"/>
            <a:r>
              <a:rPr lang="zh-TW" altLang="en-US" dirty="0" smtClean="0"/>
              <a:t>第二層</a:t>
            </a:r>
          </a:p>
          <a:p>
            <a:pPr lvl="2"/>
            <a:r>
              <a:rPr lang="zh-TW" altLang="en-US" dirty="0" smtClean="0"/>
              <a:t>第三層</a:t>
            </a:r>
          </a:p>
          <a:p>
            <a:pPr lvl="3"/>
            <a:r>
              <a:rPr lang="zh-TW" altLang="en-US" dirty="0" smtClean="0"/>
              <a:t>第四層</a:t>
            </a:r>
          </a:p>
          <a:p>
            <a:pPr lvl="4"/>
            <a:r>
              <a:rPr lang="zh-TW" altLang="en-US" dirty="0" smtClean="0"/>
              <a:t>第五層</a:t>
            </a:r>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kumimoji="0" sz="1200">
                <a:solidFill>
                  <a:schemeClr val="tx1">
                    <a:tint val="75000"/>
                  </a:schemeClr>
                </a:solidFill>
                <a:latin typeface="Arial" pitchFamily="34" charset="0"/>
                <a:ea typeface="+mn-ea"/>
              </a:defRPr>
            </a:lvl1pPr>
          </a:lstStyle>
          <a:p>
            <a:pPr>
              <a:defRPr/>
            </a:pPr>
            <a:endParaRPr lang="zh-TW" altLang="en-US" dirty="0">
              <a:solidFill>
                <a:prstClr val="black">
                  <a:tint val="75000"/>
                </a:prstClr>
              </a:solidFill>
            </a:endParaRPr>
          </a:p>
        </p:txBody>
      </p:sp>
      <p:sp>
        <p:nvSpPr>
          <p:cNvPr id="5" name="頁尾版面配置區 4"/>
          <p:cNvSpPr>
            <a:spLocks noGrp="1"/>
          </p:cNvSpPr>
          <p:nvPr>
            <p:ph type="ftr" sz="quarter" idx="3"/>
          </p:nvPr>
        </p:nvSpPr>
        <p:spPr>
          <a:xfrm>
            <a:off x="5795963" y="6356350"/>
            <a:ext cx="2895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Arial" pitchFamily="34" charset="0"/>
                <a:ea typeface="+mn-ea"/>
              </a:defRPr>
            </a:lvl1pPr>
          </a:lstStyle>
          <a:p>
            <a:pPr>
              <a:defRPr/>
            </a:pPr>
            <a:endParaRPr lang="zh-TW" altLang="en-US" dirty="0">
              <a:solidFill>
                <a:prstClr val="black">
                  <a:tint val="75000"/>
                </a:prstClr>
              </a:solidFill>
            </a:endParaRPr>
          </a:p>
        </p:txBody>
      </p:sp>
      <p:sp>
        <p:nvSpPr>
          <p:cNvPr id="6" name="投影片編號版面配置區 5"/>
          <p:cNvSpPr>
            <a:spLocks noGrp="1"/>
          </p:cNvSpPr>
          <p:nvPr>
            <p:ph type="sldNum" sz="quarter" idx="4"/>
          </p:nvPr>
        </p:nvSpPr>
        <p:spPr>
          <a:xfrm>
            <a:off x="3127375" y="6356350"/>
            <a:ext cx="2133600" cy="365125"/>
          </a:xfrm>
          <a:prstGeom prst="rect">
            <a:avLst/>
          </a:prstGeom>
        </p:spPr>
        <p:txBody>
          <a:bodyPr vert="horz" lIns="91440" tIns="45720" rIns="91440" bIns="45720" rtlCol="0" anchor="ctr"/>
          <a:lstStyle>
            <a:lvl1pPr algn="ctr" fontAlgn="auto">
              <a:spcBef>
                <a:spcPts val="0"/>
              </a:spcBef>
              <a:spcAft>
                <a:spcPts val="0"/>
              </a:spcAft>
              <a:defRPr kumimoji="0" sz="1200">
                <a:solidFill>
                  <a:schemeClr val="tx1">
                    <a:tint val="75000"/>
                  </a:schemeClr>
                </a:solidFill>
                <a:latin typeface="Arial" pitchFamily="34" charset="0"/>
                <a:ea typeface="+mn-ea"/>
              </a:defRPr>
            </a:lvl1pPr>
          </a:lstStyle>
          <a:p>
            <a:pPr>
              <a:defRPr/>
            </a:pPr>
            <a:fld id="{5A20D8CD-9D12-45FD-95D0-48BBE97C5B7A}" type="slidenum">
              <a:rPr lang="zh-TW" altLang="en-US" smtClean="0">
                <a:solidFill>
                  <a:prstClr val="black">
                    <a:tint val="75000"/>
                  </a:prstClr>
                </a:solidFill>
              </a:rPr>
              <a:pPr>
                <a:defRPr/>
              </a:pPr>
              <a:t>‹#›</a:t>
            </a:fld>
            <a:endParaRPr lang="zh-TW" altLang="en-US" dirty="0">
              <a:solidFill>
                <a:prstClr val="black">
                  <a:tint val="75000"/>
                </a:prstClr>
              </a:solidFill>
            </a:endParaRPr>
          </a:p>
        </p:txBody>
      </p:sp>
    </p:spTree>
  </p:cSld>
  <p:clrMap bg1="lt1" tx1="dk1" bg2="lt2" tx2="dk2" accent1="accent1" accent2="accent2" accent3="accent3" accent4="accent4" accent5="accent5" accent6="accent6" hlink="hlink" folHlink="folHlink"/>
  <p:sldLayoutIdLst>
    <p:sldLayoutId id="2147484403" r:id="rId1"/>
    <p:sldLayoutId id="2147484404" r:id="rId2"/>
    <p:sldLayoutId id="2147484405" r:id="rId3"/>
    <p:sldLayoutId id="2147484406" r:id="rId4"/>
    <p:sldLayoutId id="2147484407" r:id="rId5"/>
    <p:sldLayoutId id="2147484408" r:id="rId6"/>
    <p:sldLayoutId id="2147484409" r:id="rId7"/>
    <p:sldLayoutId id="2147484410" r:id="rId8"/>
    <p:sldLayoutId id="2147484411" r:id="rId9"/>
    <p:sldLayoutId id="2147484412" r:id="rId10"/>
    <p:sldLayoutId id="2147484413" r:id="rId11"/>
    <p:sldLayoutId id="2147484428" r:id="rId12"/>
    <p:sldLayoutId id="2147484429" r:id="rId13"/>
    <p:sldLayoutId id="2147484431" r:id="rId14"/>
    <p:sldLayoutId id="2147484435" r:id="rId15"/>
    <p:sldLayoutId id="2147484437" r:id="rId16"/>
    <p:sldLayoutId id="2147484438" r:id="rId17"/>
    <p:sldLayoutId id="2147484439" r:id="rId18"/>
    <p:sldLayoutId id="2147484442" r:id="rId19"/>
    <p:sldLayoutId id="2147484443" r:id="rId20"/>
    <p:sldLayoutId id="2147484444" r:id="rId21"/>
    <p:sldLayoutId id="2147484445" r:id="rId22"/>
    <p:sldLayoutId id="2147484446" r:id="rId23"/>
  </p:sldLayoutIdLst>
  <p:timing>
    <p:tnLst>
      <p:par>
        <p:cTn id="1" dur="indefinite" restart="never" nodeType="tmRoot"/>
      </p:par>
    </p:tnLst>
  </p:timing>
  <p:hf sldNum="0" hdr="0" ftr="0" dt="0"/>
  <p:txStyles>
    <p:titleStyle>
      <a:lvl1pPr algn="ctr" rtl="0" eaLnBrk="0" fontAlgn="base" hangingPunct="0">
        <a:spcBef>
          <a:spcPct val="0"/>
        </a:spcBef>
        <a:spcAft>
          <a:spcPct val="0"/>
        </a:spcAft>
        <a:defRPr sz="4400" kern="1200">
          <a:solidFill>
            <a:schemeClr val="tx1"/>
          </a:solidFill>
          <a:latin typeface="Arial" pitchFamily="34" charset="0"/>
          <a:ea typeface="+mj-ea"/>
          <a:cs typeface="+mj-cs"/>
        </a:defRPr>
      </a:lvl1pPr>
      <a:lvl2pPr algn="ctr" rtl="0" eaLnBrk="0" fontAlgn="base" hangingPunct="0">
        <a:spcBef>
          <a:spcPct val="0"/>
        </a:spcBef>
        <a:spcAft>
          <a:spcPct val="0"/>
        </a:spcAft>
        <a:defRPr sz="4400">
          <a:solidFill>
            <a:schemeClr val="tx1"/>
          </a:solidFill>
          <a:latin typeface="Calibri" pitchFamily="34" charset="0"/>
          <a:ea typeface="新細明體" charset="-120"/>
        </a:defRPr>
      </a:lvl2pPr>
      <a:lvl3pPr algn="ctr" rtl="0" eaLnBrk="0" fontAlgn="base" hangingPunct="0">
        <a:spcBef>
          <a:spcPct val="0"/>
        </a:spcBef>
        <a:spcAft>
          <a:spcPct val="0"/>
        </a:spcAft>
        <a:defRPr sz="4400">
          <a:solidFill>
            <a:schemeClr val="tx1"/>
          </a:solidFill>
          <a:latin typeface="Calibri" pitchFamily="34" charset="0"/>
          <a:ea typeface="新細明體" charset="-120"/>
        </a:defRPr>
      </a:lvl3pPr>
      <a:lvl4pPr algn="ctr" rtl="0" eaLnBrk="0" fontAlgn="base" hangingPunct="0">
        <a:spcBef>
          <a:spcPct val="0"/>
        </a:spcBef>
        <a:spcAft>
          <a:spcPct val="0"/>
        </a:spcAft>
        <a:defRPr sz="4400">
          <a:solidFill>
            <a:schemeClr val="tx1"/>
          </a:solidFill>
          <a:latin typeface="Calibri" pitchFamily="34" charset="0"/>
          <a:ea typeface="新細明體" charset="-120"/>
        </a:defRPr>
      </a:lvl4pPr>
      <a:lvl5pPr algn="ctr" rtl="0" eaLnBrk="0" fontAlgn="base" hangingPunct="0">
        <a:spcBef>
          <a:spcPct val="0"/>
        </a:spcBef>
        <a:spcAft>
          <a:spcPct val="0"/>
        </a:spcAft>
        <a:defRPr sz="4400">
          <a:solidFill>
            <a:schemeClr val="tx1"/>
          </a:solidFill>
          <a:latin typeface="Calibri" pitchFamily="34" charset="0"/>
          <a:ea typeface="新細明體" charset="-120"/>
        </a:defRPr>
      </a:lvl5pPr>
      <a:lvl6pPr marL="457200" algn="ctr" rtl="0" fontAlgn="base">
        <a:spcBef>
          <a:spcPct val="0"/>
        </a:spcBef>
        <a:spcAft>
          <a:spcPct val="0"/>
        </a:spcAft>
        <a:defRPr sz="4400">
          <a:solidFill>
            <a:schemeClr val="tx1"/>
          </a:solidFill>
          <a:latin typeface="Calibri" pitchFamily="34" charset="0"/>
          <a:ea typeface="新細明體" charset="-120"/>
        </a:defRPr>
      </a:lvl6pPr>
      <a:lvl7pPr marL="914400" algn="ctr" rtl="0" fontAlgn="base">
        <a:spcBef>
          <a:spcPct val="0"/>
        </a:spcBef>
        <a:spcAft>
          <a:spcPct val="0"/>
        </a:spcAft>
        <a:defRPr sz="4400">
          <a:solidFill>
            <a:schemeClr val="tx1"/>
          </a:solidFill>
          <a:latin typeface="Calibri" pitchFamily="34" charset="0"/>
          <a:ea typeface="新細明體" charset="-120"/>
        </a:defRPr>
      </a:lvl7pPr>
      <a:lvl8pPr marL="1371600" algn="ctr" rtl="0" fontAlgn="base">
        <a:spcBef>
          <a:spcPct val="0"/>
        </a:spcBef>
        <a:spcAft>
          <a:spcPct val="0"/>
        </a:spcAft>
        <a:defRPr sz="4400">
          <a:solidFill>
            <a:schemeClr val="tx1"/>
          </a:solidFill>
          <a:latin typeface="Calibri" pitchFamily="34" charset="0"/>
          <a:ea typeface="新細明體" charset="-120"/>
        </a:defRPr>
      </a:lvl8pPr>
      <a:lvl9pPr marL="1828800" algn="ctr" rtl="0" fontAlgn="base">
        <a:spcBef>
          <a:spcPct val="0"/>
        </a:spcBef>
        <a:spcAft>
          <a:spcPct val="0"/>
        </a:spcAft>
        <a:defRPr sz="4400">
          <a:solidFill>
            <a:schemeClr val="tx1"/>
          </a:solidFill>
          <a:latin typeface="Calibri" pitchFamily="34" charset="0"/>
          <a:ea typeface="新細明體" charset="-12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pitchFamily="34"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pitchFamily="34"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pitchFamily="34"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pitchFamily="34"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27091;&#26751;&#22411;&#21453;&#21521;&#22411;ETF-1.mp4" TargetMode="Externa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hyperlink" Target="http://www.twse.com.tw/ETF/" TargetMode="Externa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內容版面配置區 7"/>
          <p:cNvSpPr>
            <a:spLocks noGrp="1"/>
          </p:cNvSpPr>
          <p:nvPr>
            <p:ph idx="1"/>
          </p:nvPr>
        </p:nvSpPr>
        <p:spPr/>
        <p:txBody>
          <a:bodyPr/>
          <a:lstStyle/>
          <a:p>
            <a:endParaRPr lang="zh-TW" altLang="en-US"/>
          </a:p>
        </p:txBody>
      </p:sp>
      <p:pic>
        <p:nvPicPr>
          <p:cNvPr id="1026" name="Picture 2">
            <a:hlinkClick r:id="rId2" action="ppaction://hlinkfile"/>
          </p:cNvPr>
          <p:cNvPicPr>
            <a:picLocks noChangeAspect="1" noChangeArrowheads="1"/>
          </p:cNvPicPr>
          <p:nvPr/>
        </p:nvPicPr>
        <p:blipFill>
          <a:blip r:embed="rId3" cstate="print"/>
          <a:srcRect/>
          <a:stretch>
            <a:fillRect/>
          </a:stretch>
        </p:blipFill>
        <p:spPr bwMode="auto">
          <a:xfrm>
            <a:off x="0" y="908720"/>
            <a:ext cx="9144000" cy="5400600"/>
          </a:xfrm>
          <a:prstGeom prst="rect">
            <a:avLst/>
          </a:prstGeom>
          <a:noFill/>
          <a:ln w="9525">
            <a:noFill/>
            <a:miter lim="800000"/>
            <a:headEnd/>
            <a:tailEnd/>
          </a:ln>
        </p:spPr>
      </p:pic>
      <p:sp>
        <p:nvSpPr>
          <p:cNvPr id="2" name="テキスト ボックス 1"/>
          <p:cNvSpPr txBox="1"/>
          <p:nvPr/>
        </p:nvSpPr>
        <p:spPr>
          <a:xfrm>
            <a:off x="6516216" y="332656"/>
            <a:ext cx="2520280" cy="369332"/>
          </a:xfrm>
          <a:prstGeom prst="rect">
            <a:avLst/>
          </a:prstGeom>
          <a:solidFill>
            <a:schemeClr val="bg1"/>
          </a:solidFill>
        </p:spPr>
        <p:txBody>
          <a:bodyPr wrap="square" rtlCol="0">
            <a:spAutoFit/>
          </a:bodyPr>
          <a:lstStyle/>
          <a:p>
            <a:r>
              <a:rPr kumimoji="1" lang="ja-JP" altLang="en-US" b="1" dirty="0" smtClean="0">
                <a:solidFill>
                  <a:schemeClr val="accent1">
                    <a:lumMod val="75000"/>
                  </a:schemeClr>
                </a:solidFill>
                <a:latin typeface="MS Gothic" pitchFamily="49" charset="-128"/>
                <a:ea typeface="MS Gothic" pitchFamily="49" charset="-128"/>
                <a:cs typeface="Meiryo UI" panose="020B0604030504040204" pitchFamily="50" charset="-128"/>
              </a:rPr>
              <a:t>真心を込めたサービス</a:t>
            </a:r>
            <a:endParaRPr kumimoji="1" lang="ja-JP" altLang="en-US" b="1" dirty="0">
              <a:solidFill>
                <a:schemeClr val="accent1">
                  <a:lumMod val="75000"/>
                </a:schemeClr>
              </a:solidFill>
              <a:latin typeface="MS Gothic" pitchFamily="49" charset="-128"/>
              <a:ea typeface="MS Gothic" pitchFamily="49" charset="-128"/>
              <a:cs typeface="Meiryo UI" panose="020B0604030504040204" pitchFamily="50" charset="-128"/>
            </a:endParaRPr>
          </a:p>
        </p:txBody>
      </p:sp>
      <p:sp>
        <p:nvSpPr>
          <p:cNvPr id="3" name="テキスト ボックス 2"/>
          <p:cNvSpPr txBox="1"/>
          <p:nvPr/>
        </p:nvSpPr>
        <p:spPr>
          <a:xfrm>
            <a:off x="1151620" y="3140968"/>
            <a:ext cx="6840760" cy="828000"/>
          </a:xfrm>
          <a:prstGeom prst="rect">
            <a:avLst/>
          </a:prstGeom>
          <a:solidFill>
            <a:schemeClr val="accent2"/>
          </a:solidFill>
        </p:spPr>
        <p:txBody>
          <a:bodyPr wrap="square" rtlCol="0">
            <a:spAutoFit/>
          </a:bodyPr>
          <a:lstStyle/>
          <a:p>
            <a:pPr algn="ctr"/>
            <a:r>
              <a:rPr kumimoji="1" lang="ja-JP" altLang="en-US" sz="3600" dirty="0" smtClean="0">
                <a:solidFill>
                  <a:schemeClr val="bg1"/>
                </a:solidFill>
                <a:latin typeface="MS Gothic" pitchFamily="49" charset="-128"/>
                <a:ea typeface="MS Gothic" pitchFamily="49" charset="-128"/>
                <a:cs typeface="Meiryo UI" panose="020B0604030504040204" pitchFamily="50" charset="-128"/>
              </a:rPr>
              <a:t>レバレッジ型・インバース型</a:t>
            </a:r>
            <a:r>
              <a:rPr kumimoji="1" lang="en-US" altLang="ja-JP" sz="3600" dirty="0" smtClean="0">
                <a:solidFill>
                  <a:schemeClr val="bg1"/>
                </a:solidFill>
                <a:latin typeface="MS Gothic" pitchFamily="49" charset="-128"/>
                <a:ea typeface="MS Gothic" pitchFamily="49" charset="-128"/>
                <a:cs typeface="Meiryo UI" panose="020B0604030504040204" pitchFamily="50" charset="-128"/>
              </a:rPr>
              <a:t>ETF</a:t>
            </a:r>
            <a:endParaRPr kumimoji="1" lang="ja-JP" altLang="en-US" sz="3600" dirty="0">
              <a:solidFill>
                <a:schemeClr val="bg1"/>
              </a:solidFill>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467544" y="-27384"/>
            <a:ext cx="8351840" cy="990600"/>
          </a:xfrm>
        </p:spPr>
        <p:txBody>
          <a:bodyPr>
            <a:noAutofit/>
          </a:bodyPr>
          <a:lstStyle/>
          <a:p>
            <a:r>
              <a:rPr lang="ja-JP" altLang="en-US" sz="2800" b="1" dirty="0" smtClean="0">
                <a:latin typeface="MS Gothic" pitchFamily="49" charset="-128"/>
                <a:ea typeface="MS Gothic" pitchFamily="49" charset="-128"/>
                <a:cs typeface="Meiryo UI" panose="020B0604030504040204" pitchFamily="50" charset="-128"/>
              </a:rPr>
              <a:t>レバレッジ</a:t>
            </a:r>
            <a:r>
              <a:rPr lang="zh-TW" altLang="en-US" sz="2800" b="1" dirty="0" smtClean="0">
                <a:latin typeface="MS Gothic" pitchFamily="49" charset="-128"/>
                <a:ea typeface="MS Gothic" pitchFamily="49" charset="-128"/>
                <a:cs typeface="Meiryo UI" panose="020B0604030504040204" pitchFamily="50" charset="-128"/>
              </a:rPr>
              <a:t>型</a:t>
            </a:r>
            <a:r>
              <a:rPr lang="en-US" altLang="zh-TW" sz="2800" b="1" dirty="0" err="1"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a:t>
            </a:r>
            <a:r>
              <a:rPr lang="zh-TW" altLang="en-US" sz="2800" b="1" dirty="0" smtClean="0">
                <a:latin typeface="MS Gothic" pitchFamily="49" charset="-128"/>
                <a:ea typeface="MS Gothic" pitchFamily="49" charset="-128"/>
                <a:cs typeface="Meiryo UI" panose="020B0604030504040204" pitchFamily="50" charset="-128"/>
              </a:rPr>
              <a:t>投資</a:t>
            </a:r>
            <a:r>
              <a:rPr lang="ja-JP" altLang="en-US" sz="2800" b="1" dirty="0" smtClean="0">
                <a:latin typeface="MS Gothic" pitchFamily="49" charset="-128"/>
                <a:ea typeface="MS Gothic" pitchFamily="49" charset="-128"/>
                <a:cs typeface="Meiryo UI" panose="020B0604030504040204" pitchFamily="50" charset="-128"/>
              </a:rPr>
              <a:t>機能</a:t>
            </a:r>
            <a:r>
              <a:rPr lang="en-US" altLang="zh-TW" sz="2800" b="1" dirty="0" smtClean="0">
                <a:latin typeface="MS Gothic" pitchFamily="49" charset="-128"/>
                <a:ea typeface="MS Gothic" pitchFamily="49" charset="-128"/>
                <a:cs typeface="Meiryo UI" panose="020B0604030504040204" pitchFamily="50" charset="-128"/>
              </a:rPr>
              <a:t>—</a:t>
            </a:r>
            <a:br>
              <a:rPr lang="en-US" altLang="zh-TW" sz="2800" b="1" dirty="0" smtClean="0">
                <a:latin typeface="MS Gothic" pitchFamily="49" charset="-128"/>
                <a:ea typeface="MS Gothic" pitchFamily="49" charset="-128"/>
                <a:cs typeface="Meiryo UI" panose="020B0604030504040204" pitchFamily="50" charset="-128"/>
              </a:rPr>
            </a:br>
            <a:r>
              <a:rPr lang="ja-JP" altLang="en-US" sz="2800" b="1" dirty="0" smtClean="0">
                <a:latin typeface="MS Gothic" pitchFamily="49" charset="-128"/>
                <a:ea typeface="MS Gothic" pitchFamily="49" charset="-128"/>
                <a:cs typeface="Meiryo UI" panose="020B0604030504040204" pitchFamily="50" charset="-128"/>
              </a:rPr>
              <a:t>その他のレバレッジツールとの比較</a:t>
            </a:r>
            <a:endParaRPr lang="zh-TW" altLang="en-US" sz="2800" b="1" dirty="0">
              <a:latin typeface="MS Gothic" pitchFamily="49" charset="-128"/>
              <a:ea typeface="MS Gothic" pitchFamily="49" charset="-128"/>
              <a:cs typeface="Meiryo UI" panose="020B0604030504040204" pitchFamily="50" charset="-128"/>
            </a:endParaRPr>
          </a:p>
        </p:txBody>
      </p:sp>
      <p:graphicFrame>
        <p:nvGraphicFramePr>
          <p:cNvPr id="4" name="內容版面配置區 3"/>
          <p:cNvGraphicFramePr>
            <a:graphicFrameLocks noGrp="1"/>
          </p:cNvGraphicFramePr>
          <p:nvPr>
            <p:ph sz="quarter" idx="1"/>
            <p:extLst>
              <p:ext uri="{D42A27DB-BD31-4B8C-83A1-F6EECF244321}">
                <p14:modId xmlns="" xmlns:p14="http://schemas.microsoft.com/office/powerpoint/2010/main" val="324194296"/>
              </p:ext>
            </p:extLst>
          </p:nvPr>
        </p:nvGraphicFramePr>
        <p:xfrm>
          <a:off x="251520" y="1196752"/>
          <a:ext cx="8496944" cy="4855712"/>
        </p:xfrm>
        <a:graphic>
          <a:graphicData uri="http://schemas.openxmlformats.org/drawingml/2006/table">
            <a:tbl>
              <a:tblPr firstRow="1" bandRow="1">
                <a:tableStyleId>{21E4AEA4-8DFA-4A89-87EB-49C32662AFE0}</a:tableStyleId>
              </a:tblPr>
              <a:tblGrid>
                <a:gridCol w="2016224"/>
                <a:gridCol w="1512168"/>
                <a:gridCol w="1927205"/>
                <a:gridCol w="1774259"/>
                <a:gridCol w="1267088"/>
              </a:tblGrid>
              <a:tr h="941521">
                <a:tc>
                  <a:txBody>
                    <a:bodyPr/>
                    <a:lstStyle/>
                    <a:p>
                      <a:pPr algn="ctr"/>
                      <a:endParaRPr lang="zh-TW" altLang="en-US" sz="2400" dirty="0">
                        <a:effectLst/>
                        <a:latin typeface="標楷體" pitchFamily="65" charset="-120"/>
                        <a:ea typeface="標楷體" pitchFamily="65" charset="-120"/>
                      </a:endParaRPr>
                    </a:p>
                  </a:txBody>
                  <a:tcPr anchor="ctr"/>
                </a:tc>
                <a:tc>
                  <a:txBody>
                    <a:bodyPr/>
                    <a:lstStyle/>
                    <a:p>
                      <a:pPr algn="ct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2</a:t>
                      </a:r>
                      <a:r>
                        <a:rPr lang="zh-TW"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レバレッジ</a:t>
                      </a: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ETF</a:t>
                      </a:r>
                      <a:endParaRPr lang="zh-TW" altLang="en-US" sz="24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信用買い</a:t>
                      </a:r>
                      <a:endParaRPr lang="zh-TW" altLang="en-US" sz="24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先物取引</a:t>
                      </a:r>
                      <a:endParaRPr lang="zh-TW" altLang="en-US" sz="24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オプション</a:t>
                      </a:r>
                      <a:endPar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p>
                      <a:pPr algn="ct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a:t>
                      </a: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購入権</a:t>
                      </a: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a:t>
                      </a:r>
                      <a:endParaRPr lang="zh-TW" altLang="en-US" sz="24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r>
              <a:tr h="916748">
                <a:tc>
                  <a:txBody>
                    <a:bodyPr/>
                    <a:lstStyle/>
                    <a:p>
                      <a:pPr algn="ctr"/>
                      <a:r>
                        <a:rPr lang="ja-JP" altLang="en-US" sz="2400" b="1" dirty="0" smtClean="0">
                          <a:effectLst/>
                          <a:latin typeface="MS Gothic" pitchFamily="49" charset="-128"/>
                          <a:ea typeface="MS Gothic" pitchFamily="49" charset="-128"/>
                          <a:cs typeface="Meiryo UI" panose="020B0604030504040204" pitchFamily="50" charset="-128"/>
                        </a:rPr>
                        <a:t>レバレッジ倍数</a:t>
                      </a:r>
                      <a:endParaRPr lang="zh-TW" altLang="en-US" sz="2400" b="1"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dirty="0" smtClean="0">
                          <a:effectLst/>
                          <a:latin typeface="MS Gothic" pitchFamily="49" charset="-128"/>
                          <a:ea typeface="MS Gothic" pitchFamily="49" charset="-128"/>
                          <a:cs typeface="Meiryo UI" panose="020B0604030504040204" pitchFamily="50" charset="-128"/>
                        </a:rPr>
                        <a:t>2</a:t>
                      </a:r>
                      <a:r>
                        <a:rPr lang="zh-TW" altLang="en-US" sz="2400" dirty="0" smtClean="0">
                          <a:effectLst/>
                          <a:latin typeface="MS Gothic" pitchFamily="49" charset="-128"/>
                          <a:ea typeface="MS Gothic" pitchFamily="49" charset="-128"/>
                          <a:cs typeface="Meiryo UI" panose="020B0604030504040204" pitchFamily="50" charset="-128"/>
                        </a:rPr>
                        <a:t>倍</a:t>
                      </a:r>
                      <a:r>
                        <a:rPr lang="zh-TW" altLang="en-US" sz="2400" baseline="28000" dirty="0" smtClean="0">
                          <a:effectLst/>
                          <a:latin typeface="MS Gothic" pitchFamily="49" charset="-128"/>
                          <a:ea typeface="MS Gothic" pitchFamily="49" charset="-128"/>
                          <a:cs typeface="Meiryo UI" panose="020B0604030504040204" pitchFamily="50" charset="-128"/>
                        </a:rPr>
                        <a:t>*</a:t>
                      </a:r>
                      <a:endParaRPr lang="en-US" altLang="zh-TW" sz="2400" baseline="28000" dirty="0" smtClean="0">
                        <a:effectLst/>
                        <a:latin typeface="MS Gothic" pitchFamily="49" charset="-128"/>
                        <a:ea typeface="MS Gothic" pitchFamily="49" charset="-128"/>
                        <a:cs typeface="Meiryo UI" panose="020B0604030504040204" pitchFamily="50" charset="-128"/>
                      </a:endParaRPr>
                    </a:p>
                  </a:txBody>
                  <a:tcPr anchor="ct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zh-TW" sz="2400" dirty="0">
                        <a:effectLst/>
                        <a:latin typeface="MS Gothic" pitchFamily="49" charset="-128"/>
                        <a:ea typeface="MS Gothic" pitchFamily="49" charset="-128"/>
                        <a:cs typeface="Meiryo UI" panose="020B0604030504040204" pitchFamily="50" charset="-128"/>
                      </a:endParaRPr>
                    </a:p>
                  </a:txBody>
                  <a:tcPr anchor="ctr"/>
                </a:tc>
                <a:tc>
                  <a:txBody>
                    <a:bodyPr/>
                    <a:lstStyle/>
                    <a:p>
                      <a:endParaRPr lang="zh-TW"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不定</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r>
              <a:tr h="916748">
                <a:tc>
                  <a:txBody>
                    <a:bodyPr/>
                    <a:lstStyle/>
                    <a:p>
                      <a:pPr algn="ctr"/>
                      <a:r>
                        <a:rPr lang="ja-JP" altLang="en-US" sz="2400" b="1" dirty="0" smtClean="0">
                          <a:effectLst/>
                          <a:latin typeface="MS Gothic" pitchFamily="49" charset="-128"/>
                          <a:ea typeface="MS Gothic" pitchFamily="49" charset="-128"/>
                          <a:cs typeface="Meiryo UI" panose="020B0604030504040204" pitchFamily="50" charset="-128"/>
                        </a:rPr>
                        <a:t>追証</a:t>
                      </a:r>
                      <a:endParaRPr lang="zh-TW" altLang="en-US" sz="2400" b="1"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無</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有</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有</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無</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r>
              <a:tr h="916748">
                <a:tc>
                  <a:txBody>
                    <a:bodyPr/>
                    <a:lstStyle/>
                    <a:p>
                      <a:pPr algn="ctr"/>
                      <a:r>
                        <a:rPr lang="ja-JP" altLang="en-US" sz="2400" b="1" dirty="0" smtClean="0">
                          <a:effectLst/>
                          <a:latin typeface="MS Gothic" pitchFamily="49" charset="-128"/>
                          <a:ea typeface="MS Gothic" pitchFamily="49" charset="-128"/>
                          <a:cs typeface="Meiryo UI" panose="020B0604030504040204" pitchFamily="50" charset="-128"/>
                        </a:rPr>
                        <a:t>往復取引税</a:t>
                      </a:r>
                      <a:endParaRPr lang="zh-TW" altLang="en-US" sz="2400" b="1"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baseline="0" dirty="0" smtClean="0">
                          <a:effectLst/>
                          <a:latin typeface="MS Gothic" pitchFamily="49" charset="-128"/>
                          <a:ea typeface="MS Gothic" pitchFamily="49" charset="-128"/>
                          <a:cs typeface="Meiryo UI" panose="020B0604030504040204" pitchFamily="50" charset="-128"/>
                        </a:rPr>
                        <a:t>0.1%</a:t>
                      </a:r>
                      <a:endParaRPr lang="zh-TW" altLang="en-US" sz="2400" kern="0" baseline="0" dirty="0">
                        <a:solidFill>
                          <a:srgbClr val="FF0000"/>
                        </a:solidFill>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baseline="0" dirty="0" smtClean="0">
                          <a:effectLst/>
                          <a:latin typeface="MS Gothic" pitchFamily="49" charset="-128"/>
                          <a:ea typeface="MS Gothic" pitchFamily="49" charset="-128"/>
                          <a:cs typeface="Meiryo UI" panose="020B0604030504040204" pitchFamily="50" charset="-128"/>
                        </a:rPr>
                        <a:t>0.3%</a:t>
                      </a:r>
                      <a:endParaRPr lang="zh-TW" altLang="en-US" sz="2400" kern="0" baseline="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baseline="0" dirty="0" smtClean="0">
                          <a:effectLst/>
                          <a:latin typeface="MS Gothic" pitchFamily="49" charset="-128"/>
                          <a:ea typeface="MS Gothic" pitchFamily="49" charset="-128"/>
                          <a:cs typeface="Meiryo UI" panose="020B0604030504040204" pitchFamily="50" charset="-128"/>
                        </a:rPr>
                        <a:t>0.002%</a:t>
                      </a:r>
                      <a:r>
                        <a:rPr lang="zh-TW" altLang="en-US" sz="2400" kern="0" baseline="0" dirty="0" smtClean="0">
                          <a:effectLst/>
                          <a:latin typeface="MS Gothic" pitchFamily="49" charset="-128"/>
                          <a:ea typeface="MS Gothic" pitchFamily="49" charset="-128"/>
                          <a:cs typeface="Meiryo UI" panose="020B0604030504040204" pitchFamily="50" charset="-128"/>
                        </a:rPr>
                        <a:t> </a:t>
                      </a:r>
                      <a:r>
                        <a:rPr lang="en-US" altLang="zh-TW" sz="2400" kern="0" baseline="0" dirty="0" smtClean="0">
                          <a:effectLst/>
                          <a:latin typeface="MS Gothic" pitchFamily="49" charset="-128"/>
                          <a:ea typeface="MS Gothic" pitchFamily="49" charset="-128"/>
                          <a:cs typeface="Meiryo UI" panose="020B0604030504040204" pitchFamily="50" charset="-128"/>
                        </a:rPr>
                        <a:t>x</a:t>
                      </a:r>
                      <a:r>
                        <a:rPr lang="zh-TW" altLang="en-US" sz="2400" kern="0" baseline="0" dirty="0" smtClean="0">
                          <a:effectLst/>
                          <a:latin typeface="MS Gothic" pitchFamily="49" charset="-128"/>
                          <a:ea typeface="MS Gothic" pitchFamily="49" charset="-128"/>
                          <a:cs typeface="Meiryo UI" panose="020B0604030504040204" pitchFamily="50" charset="-128"/>
                        </a:rPr>
                        <a:t> </a:t>
                      </a:r>
                      <a:r>
                        <a:rPr lang="en-US" altLang="zh-TW" sz="2400" kern="0" baseline="0" dirty="0" smtClean="0">
                          <a:effectLst/>
                          <a:latin typeface="MS Gothic" pitchFamily="49" charset="-128"/>
                          <a:ea typeface="MS Gothic" pitchFamily="49" charset="-128"/>
                          <a:cs typeface="Meiryo UI" panose="020B0604030504040204" pitchFamily="50" charset="-128"/>
                        </a:rPr>
                        <a:t>2</a:t>
                      </a:r>
                      <a:endParaRPr lang="zh-TW" altLang="en-US" sz="2400" kern="0" baseline="0" dirty="0">
                        <a:effectLst/>
                        <a:latin typeface="MS Gothic" pitchFamily="49" charset="-128"/>
                        <a:ea typeface="MS Gothic" pitchFamily="49"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kern="0" baseline="0" dirty="0" smtClean="0">
                          <a:effectLst/>
                          <a:latin typeface="MS Gothic" pitchFamily="49" charset="-128"/>
                          <a:ea typeface="MS Gothic" pitchFamily="49" charset="-128"/>
                          <a:cs typeface="Meiryo UI" panose="020B0604030504040204" pitchFamily="50" charset="-128"/>
                        </a:rPr>
                        <a:t>0.1%x2</a:t>
                      </a:r>
                      <a:endParaRPr lang="zh-TW" altLang="en-US" sz="2400" kern="0" baseline="0" dirty="0" smtClean="0">
                        <a:effectLst/>
                        <a:latin typeface="MS Gothic" pitchFamily="49" charset="-128"/>
                        <a:ea typeface="MS Gothic" pitchFamily="49" charset="-128"/>
                        <a:cs typeface="Meiryo UI" panose="020B0604030504040204" pitchFamily="50" charset="-128"/>
                      </a:endParaRPr>
                    </a:p>
                  </a:txBody>
                  <a:tcPr anchor="ctr"/>
                </a:tc>
              </a:tr>
              <a:tr h="916748">
                <a:tc>
                  <a:txBody>
                    <a:bodyPr/>
                    <a:lstStyle/>
                    <a:p>
                      <a:pPr algn="ctr"/>
                      <a:r>
                        <a:rPr lang="ja-JP" altLang="en-US" sz="2400" b="1" dirty="0" smtClean="0">
                          <a:effectLst/>
                          <a:latin typeface="MS Gothic" pitchFamily="49" charset="-128"/>
                          <a:ea typeface="MS Gothic" pitchFamily="49" charset="-128"/>
                          <a:cs typeface="Meiryo UI" panose="020B0604030504040204" pitchFamily="50" charset="-128"/>
                        </a:rPr>
                        <a:t>期限</a:t>
                      </a:r>
                      <a:endParaRPr lang="zh-TW" altLang="en-US" sz="2400" b="1"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無</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半年</a:t>
                      </a:r>
                      <a:r>
                        <a:rPr lang="en-US" altLang="zh-TW" sz="2400" dirty="0" smtClean="0">
                          <a:effectLst/>
                          <a:latin typeface="MS Gothic" pitchFamily="49" charset="-128"/>
                          <a:ea typeface="MS Gothic" pitchFamily="49" charset="-128"/>
                          <a:cs typeface="Meiryo UI" panose="020B0604030504040204" pitchFamily="50" charset="-128"/>
                        </a:rPr>
                        <a:t>(</a:t>
                      </a:r>
                      <a:r>
                        <a:rPr lang="zh-TW" altLang="en-US" sz="2400" dirty="0" smtClean="0">
                          <a:effectLst/>
                          <a:latin typeface="MS Gothic" pitchFamily="49" charset="-128"/>
                          <a:ea typeface="MS Gothic" pitchFamily="49" charset="-128"/>
                          <a:cs typeface="Meiryo UI" panose="020B0604030504040204" pitchFamily="50" charset="-128"/>
                        </a:rPr>
                        <a:t>延長</a:t>
                      </a:r>
                      <a:r>
                        <a:rPr lang="ja-JP" altLang="en-US" sz="2400" dirty="0" smtClean="0">
                          <a:effectLst/>
                          <a:latin typeface="MS Gothic" pitchFamily="49" charset="-128"/>
                          <a:ea typeface="MS Gothic" pitchFamily="49" charset="-128"/>
                          <a:cs typeface="Meiryo UI" panose="020B0604030504040204" pitchFamily="50" charset="-128"/>
                        </a:rPr>
                        <a:t>可</a:t>
                      </a:r>
                      <a:r>
                        <a:rPr lang="en-US" altLang="zh-TW" sz="2400" dirty="0" smtClean="0">
                          <a:effectLst/>
                          <a:latin typeface="MS Gothic" pitchFamily="49" charset="-128"/>
                          <a:ea typeface="MS Gothic" pitchFamily="49" charset="-128"/>
                          <a:cs typeface="Meiryo UI" panose="020B0604030504040204" pitchFamily="50" charset="-128"/>
                        </a:rPr>
                        <a:t>)</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有</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effectLst/>
                          <a:latin typeface="MS Gothic" pitchFamily="49" charset="-128"/>
                          <a:ea typeface="MS Gothic" pitchFamily="49" charset="-128"/>
                          <a:cs typeface="Meiryo UI" panose="020B0604030504040204" pitchFamily="50" charset="-128"/>
                        </a:rPr>
                        <a:t>有</a:t>
                      </a:r>
                      <a:endParaRPr lang="zh-TW" altLang="en-US" sz="2400" dirty="0">
                        <a:effectLst/>
                        <a:latin typeface="MS Gothic" pitchFamily="49" charset="-128"/>
                        <a:ea typeface="MS Gothic" pitchFamily="49" charset="-128"/>
                        <a:cs typeface="Meiryo UI" panose="020B0604030504040204" pitchFamily="50" charset="-128"/>
                      </a:endParaRPr>
                    </a:p>
                  </a:txBody>
                  <a:tcPr anchor="ctr"/>
                </a:tc>
              </a:tr>
            </a:tbl>
          </a:graphicData>
        </a:graphic>
      </p:graphicFrame>
      <p:sp>
        <p:nvSpPr>
          <p:cNvPr id="6" name="文字方塊 5"/>
          <p:cNvSpPr txBox="1"/>
          <p:nvPr/>
        </p:nvSpPr>
        <p:spPr>
          <a:xfrm>
            <a:off x="251520" y="6093296"/>
            <a:ext cx="8280920" cy="738664"/>
          </a:xfrm>
          <a:prstGeom prst="rect">
            <a:avLst/>
          </a:prstGeom>
          <a:noFill/>
        </p:spPr>
        <p:txBody>
          <a:bodyPr wrap="square" rtlCol="0">
            <a:spAutoFit/>
          </a:bodyPr>
          <a:lstStyle/>
          <a:p>
            <a:r>
              <a:rPr lang="zh-TW" altLang="en-US" sz="1400" dirty="0" smtClean="0">
                <a:latin typeface="MS Gothic" pitchFamily="49" charset="-128"/>
                <a:ea typeface="MS Gothic" pitchFamily="49" charset="-128"/>
                <a:cs typeface="Meiryo UI" panose="020B0604030504040204" pitchFamily="50" charset="-128"/>
              </a:rPr>
              <a:t>*</a:t>
            </a:r>
            <a:r>
              <a:rPr lang="en-US" altLang="ja-JP" sz="1400" dirty="0" smtClean="0">
                <a:latin typeface="MS Gothic" pitchFamily="49" charset="-128"/>
                <a:ea typeface="MS Gothic" pitchFamily="49" charset="-128"/>
                <a:cs typeface="Meiryo UI" panose="020B0604030504040204" pitchFamily="50" charset="-128"/>
              </a:rPr>
              <a:t>2</a:t>
            </a:r>
            <a:r>
              <a:rPr lang="ja-JP" altLang="en-US" sz="1400" dirty="0" smtClean="0">
                <a:latin typeface="MS Gothic" pitchFamily="49" charset="-128"/>
                <a:ea typeface="MS Gothic" pitchFamily="49" charset="-128"/>
                <a:cs typeface="Meiryo UI" panose="020B0604030504040204" pitchFamily="50" charset="-128"/>
              </a:rPr>
              <a:t>倍レバレッジ</a:t>
            </a:r>
            <a:r>
              <a:rPr lang="en-US" altLang="ja-JP" sz="1400" dirty="0" smtClean="0">
                <a:latin typeface="MS Gothic" pitchFamily="49" charset="-128"/>
                <a:ea typeface="MS Gothic" pitchFamily="49" charset="-128"/>
                <a:cs typeface="Meiryo UI" panose="020B0604030504040204" pitchFamily="50" charset="-128"/>
              </a:rPr>
              <a:t>ETF</a:t>
            </a:r>
            <a:r>
              <a:rPr lang="ja-JP" altLang="en-US" sz="1400" dirty="0" smtClean="0">
                <a:latin typeface="MS Gothic" pitchFamily="49" charset="-128"/>
                <a:ea typeface="MS Gothic" pitchFamily="49" charset="-128"/>
                <a:cs typeface="Meiryo UI" panose="020B0604030504040204" pitchFamily="50" charset="-128"/>
              </a:rPr>
              <a:t>を使用して信用取引を行う場合、レバレッジ倍数が</a:t>
            </a:r>
            <a:r>
              <a:rPr lang="en-US" altLang="ja-JP" sz="1400" dirty="0" smtClean="0">
                <a:latin typeface="MS Gothic" pitchFamily="49" charset="-128"/>
                <a:ea typeface="MS Gothic" pitchFamily="49" charset="-128"/>
                <a:cs typeface="Meiryo UI" panose="020B0604030504040204" pitchFamily="50" charset="-128"/>
              </a:rPr>
              <a:t>2</a:t>
            </a:r>
            <a:r>
              <a:rPr lang="ja-JP" altLang="en-US" sz="1400" dirty="0" smtClean="0">
                <a:latin typeface="MS Gothic" pitchFamily="49" charset="-128"/>
                <a:ea typeface="MS Gothic" pitchFamily="49" charset="-128"/>
                <a:cs typeface="Meiryo UI" panose="020B0604030504040204" pitchFamily="50" charset="-128"/>
              </a:rPr>
              <a:t>倍を超える場合があります。</a:t>
            </a:r>
            <a:endParaRPr lang="en-US" altLang="zh-TW" sz="1400" dirty="0" smtClean="0">
              <a:latin typeface="MS Gothic" pitchFamily="49" charset="-128"/>
              <a:ea typeface="MS Gothic" pitchFamily="49" charset="-128"/>
              <a:cs typeface="Meiryo UI" panose="020B0604030504040204" pitchFamily="50" charset="-128"/>
            </a:endParaRPr>
          </a:p>
          <a:p>
            <a:r>
              <a:rPr lang="zh-TW" altLang="en-US" sz="1400" dirty="0" smtClean="0">
                <a:latin typeface="MS Gothic" pitchFamily="49" charset="-128"/>
                <a:ea typeface="MS Gothic" pitchFamily="49" charset="-128"/>
                <a:cs typeface="Meiryo UI" panose="020B0604030504040204" pitchFamily="50" charset="-128"/>
              </a:rPr>
              <a:t>*</a:t>
            </a:r>
            <a:r>
              <a:rPr lang="ja-JP" altLang="en-US" sz="1400" dirty="0" smtClean="0">
                <a:latin typeface="MS Gothic" pitchFamily="49" charset="-128"/>
                <a:ea typeface="MS Gothic" pitchFamily="49" charset="-128"/>
                <a:cs typeface="Meiryo UI" panose="020B0604030504040204" pitchFamily="50" charset="-128"/>
              </a:rPr>
              <a:t>融資割合：上場株式は最高</a:t>
            </a:r>
            <a:r>
              <a:rPr lang="en-US" altLang="ja-JP" sz="1400" dirty="0" smtClean="0">
                <a:latin typeface="MS Gothic" pitchFamily="49" charset="-128"/>
                <a:ea typeface="MS Gothic" pitchFamily="49" charset="-128"/>
                <a:cs typeface="Meiryo UI" panose="020B0604030504040204" pitchFamily="50" charset="-128"/>
              </a:rPr>
              <a:t>6</a:t>
            </a:r>
            <a:r>
              <a:rPr lang="ja-JP" altLang="en-US" sz="1400" dirty="0" smtClean="0">
                <a:latin typeface="MS Gothic" pitchFamily="49" charset="-128"/>
                <a:ea typeface="MS Gothic" pitchFamily="49" charset="-128"/>
                <a:cs typeface="Meiryo UI" panose="020B0604030504040204" pitchFamily="50" charset="-128"/>
              </a:rPr>
              <a:t>割、店頭公開株式は最高</a:t>
            </a:r>
            <a:r>
              <a:rPr lang="en-US" altLang="ja-JP" sz="1400" dirty="0" smtClean="0">
                <a:latin typeface="MS Gothic" pitchFamily="49" charset="-128"/>
                <a:ea typeface="MS Gothic" pitchFamily="49" charset="-128"/>
                <a:cs typeface="Meiryo UI" panose="020B0604030504040204" pitchFamily="50" charset="-128"/>
              </a:rPr>
              <a:t>5</a:t>
            </a:r>
            <a:r>
              <a:rPr lang="ja-JP" altLang="en-US" sz="1400" dirty="0" smtClean="0">
                <a:latin typeface="MS Gothic" pitchFamily="49" charset="-128"/>
                <a:ea typeface="MS Gothic" pitchFamily="49" charset="-128"/>
                <a:cs typeface="Meiryo UI" panose="020B0604030504040204" pitchFamily="50" charset="-128"/>
              </a:rPr>
              <a:t>割。</a:t>
            </a:r>
            <a:endParaRPr lang="en-US" altLang="zh-TW" sz="1400" dirty="0" smtClean="0">
              <a:latin typeface="MS Gothic" pitchFamily="49" charset="-128"/>
              <a:ea typeface="MS Gothic" pitchFamily="49" charset="-128"/>
              <a:cs typeface="Meiryo UI" panose="020B0604030504040204" pitchFamily="50" charset="-128"/>
            </a:endParaRPr>
          </a:p>
          <a:p>
            <a:r>
              <a:rPr lang="zh-TW" altLang="en-US" sz="1400" dirty="0" smtClean="0">
                <a:latin typeface="MS Gothic" pitchFamily="49" charset="-128"/>
                <a:ea typeface="MS Gothic" pitchFamily="49" charset="-128"/>
                <a:cs typeface="Meiryo UI" panose="020B0604030504040204" pitchFamily="50" charset="-128"/>
              </a:rPr>
              <a:t>*</a:t>
            </a:r>
            <a:r>
              <a:rPr lang="ja-JP" altLang="en-US" sz="1400" dirty="0" smtClean="0">
                <a:latin typeface="MS Gothic" pitchFamily="49" charset="-128"/>
                <a:ea typeface="MS Gothic" pitchFamily="49" charset="-128"/>
                <a:cs typeface="Meiryo UI" panose="020B0604030504040204" pitchFamily="50" charset="-128"/>
              </a:rPr>
              <a:t>台湾指数先物取引の当初証拠金</a:t>
            </a:r>
            <a:r>
              <a:rPr lang="en-US" altLang="zh-TW" sz="1400" dirty="0">
                <a:latin typeface="MS Gothic" pitchFamily="49" charset="-128"/>
                <a:ea typeface="MS Gothic" pitchFamily="49" charset="-128"/>
                <a:cs typeface="Meiryo UI" panose="020B0604030504040204" pitchFamily="50" charset="-128"/>
              </a:rPr>
              <a:t>(2014/10/7</a:t>
            </a:r>
            <a:r>
              <a:rPr lang="en-US" altLang="zh-TW" sz="1400" dirty="0" smtClean="0">
                <a:latin typeface="MS Gothic" pitchFamily="49" charset="-128"/>
                <a:ea typeface="MS Gothic" pitchFamily="49" charset="-128"/>
                <a:cs typeface="Meiryo UI" panose="020B0604030504040204" pitchFamily="50" charset="-128"/>
              </a:rPr>
              <a:t>)</a:t>
            </a:r>
            <a:r>
              <a:rPr lang="ja-JP" altLang="en-US" sz="1400" dirty="0" smtClean="0">
                <a:latin typeface="MS Gothic" pitchFamily="49" charset="-128"/>
                <a:ea typeface="MS Gothic" pitchFamily="49" charset="-128"/>
                <a:cs typeface="Meiryo UI" panose="020B0604030504040204" pitchFamily="50" charset="-128"/>
              </a:rPr>
              <a:t>は</a:t>
            </a:r>
            <a:r>
              <a:rPr lang="en-US" altLang="ja-JP" sz="1400" dirty="0" smtClean="0">
                <a:latin typeface="MS Gothic" pitchFamily="49" charset="-128"/>
                <a:ea typeface="MS Gothic" pitchFamily="49" charset="-128"/>
                <a:cs typeface="Meiryo UI" panose="020B0604030504040204" pitchFamily="50" charset="-128"/>
              </a:rPr>
              <a:t>83,000</a:t>
            </a:r>
            <a:r>
              <a:rPr lang="ja-JP" altLang="en-US" sz="1400" dirty="0" smtClean="0">
                <a:latin typeface="MS Gothic" pitchFamily="49" charset="-128"/>
                <a:ea typeface="MS Gothic" pitchFamily="49" charset="-128"/>
                <a:cs typeface="Meiryo UI" panose="020B0604030504040204" pitchFamily="50" charset="-128"/>
              </a:rPr>
              <a:t>元。当日の契約価格の約</a:t>
            </a:r>
            <a:r>
              <a:rPr lang="en-US" altLang="ja-JP" sz="1400" dirty="0" smtClean="0">
                <a:latin typeface="MS Gothic" pitchFamily="49" charset="-128"/>
                <a:ea typeface="MS Gothic" pitchFamily="49" charset="-128"/>
                <a:cs typeface="Meiryo UI" panose="020B0604030504040204" pitchFamily="50" charset="-128"/>
              </a:rPr>
              <a:t>4.59%</a:t>
            </a:r>
            <a:r>
              <a:rPr lang="ja-JP" altLang="en-US" sz="1400" dirty="0" smtClean="0">
                <a:latin typeface="MS Gothic" pitchFamily="49" charset="-128"/>
                <a:ea typeface="MS Gothic" pitchFamily="49" charset="-128"/>
                <a:cs typeface="Meiryo UI" panose="020B0604030504040204" pitchFamily="50" charset="-128"/>
              </a:rPr>
              <a:t>を占める。</a:t>
            </a:r>
            <a:endParaRPr lang="en-US" altLang="zh-TW" sz="1400" dirty="0" smtClean="0">
              <a:latin typeface="MS Gothic" pitchFamily="49" charset="-128"/>
              <a:ea typeface="MS Gothic" pitchFamily="49" charset="-128"/>
              <a:cs typeface="Meiryo UI" panose="020B0604030504040204" pitchFamily="50" charset="-128"/>
            </a:endParaRPr>
          </a:p>
        </p:txBody>
      </p:sp>
      <p:pic>
        <p:nvPicPr>
          <p:cNvPr id="1027"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3923928" y="2420888"/>
            <a:ext cx="1594668" cy="864096"/>
          </a:xfrm>
          <a:prstGeom prst="rect">
            <a:avLst/>
          </a:prstGeom>
          <a:noFill/>
          <a:ln w="9525">
            <a:noFill/>
            <a:miter lim="800000"/>
            <a:headEnd/>
            <a:tailEnd/>
          </a:ln>
        </p:spPr>
      </p:pic>
      <p:pic>
        <p:nvPicPr>
          <p:cNvPr id="1028" name="Picture 4"/>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5568110" y="2420888"/>
            <a:ext cx="2028226" cy="936104"/>
          </a:xfrm>
          <a:prstGeom prst="rect">
            <a:avLst/>
          </a:prstGeom>
          <a:noFill/>
          <a:ln w="9525">
            <a:noFill/>
            <a:miter lim="800000"/>
            <a:headEnd/>
            <a:tailEnd/>
          </a:ln>
        </p:spPr>
      </p:pic>
      <p:sp>
        <p:nvSpPr>
          <p:cNvPr id="7" name="文字方塊 6"/>
          <p:cNvSpPr txBox="1"/>
          <p:nvPr/>
        </p:nvSpPr>
        <p:spPr>
          <a:xfrm>
            <a:off x="5364088" y="2771636"/>
            <a:ext cx="504056" cy="369332"/>
          </a:xfrm>
          <a:prstGeom prst="rect">
            <a:avLst/>
          </a:prstGeom>
          <a:noFill/>
        </p:spPr>
        <p:txBody>
          <a:bodyPr wrap="square" rtlCol="0">
            <a:spAutoFit/>
          </a:bodyPr>
          <a:lstStyle/>
          <a:p>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8" name="文字方塊 7"/>
          <p:cNvSpPr txBox="1"/>
          <p:nvPr/>
        </p:nvSpPr>
        <p:spPr>
          <a:xfrm>
            <a:off x="7308304" y="2771636"/>
            <a:ext cx="504056" cy="369332"/>
          </a:xfrm>
          <a:prstGeom prst="rect">
            <a:avLst/>
          </a:prstGeom>
          <a:noFill/>
        </p:spPr>
        <p:txBody>
          <a:bodyPr wrap="square" rtlCol="0">
            <a:spAutoFit/>
          </a:bodyPr>
          <a:lstStyle/>
          <a:p>
            <a:r>
              <a:rPr lang="zh-TW" altLang="en-US" dirty="0" smtClean="0">
                <a:latin typeface="標楷體" pitchFamily="65" charset="-120"/>
                <a:ea typeface="標楷體" pitchFamily="65" charset="-120"/>
              </a:rPr>
              <a:t>*</a:t>
            </a:r>
            <a:endParaRPr lang="zh-TW" altLang="en-US" dirty="0">
              <a:latin typeface="標楷體" pitchFamily="65" charset="-120"/>
              <a:ea typeface="標楷體" pitchFamily="65" charset="-120"/>
            </a:endParaRPr>
          </a:p>
        </p:txBody>
      </p:sp>
      <p:sp>
        <p:nvSpPr>
          <p:cNvPr id="12"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9</a:t>
            </a:r>
            <a:endParaRPr lang="zh-TW" altLang="en-US" sz="1600" b="1" dirty="0">
              <a:solidFill>
                <a:schemeClr val="tx1"/>
              </a:solidFill>
            </a:endParaRPr>
          </a:p>
        </p:txBody>
      </p:sp>
      <p:sp>
        <p:nvSpPr>
          <p:cNvPr id="3" name="テキスト ボックス 2"/>
          <p:cNvSpPr txBox="1"/>
          <p:nvPr/>
        </p:nvSpPr>
        <p:spPr>
          <a:xfrm>
            <a:off x="4427984" y="2852936"/>
            <a:ext cx="1188132" cy="369332"/>
          </a:xfrm>
          <a:prstGeom prst="rect">
            <a:avLst/>
          </a:prstGeom>
          <a:solidFill>
            <a:schemeClr val="accent2">
              <a:lumMod val="20000"/>
              <a:lumOff val="80000"/>
            </a:schemeClr>
          </a:solidFill>
        </p:spPr>
        <p:txBody>
          <a:bodyPr wrap="square" rtlCol="0">
            <a:spAutoFit/>
          </a:bodyPr>
          <a:lstStyle/>
          <a:p>
            <a:r>
              <a:rPr kumimoji="1" lang="ja-JP" altLang="en-US" dirty="0" smtClean="0">
                <a:latin typeface="MS Gothic" pitchFamily="49" charset="-128"/>
                <a:ea typeface="MS Gothic" pitchFamily="49" charset="-128"/>
                <a:cs typeface="Meiryo UI" panose="020B0604030504040204" pitchFamily="50" charset="-128"/>
              </a:rPr>
              <a:t>融資割合</a:t>
            </a:r>
            <a:r>
              <a:rPr kumimoji="1" lang="en-US" altLang="ja-JP" baseline="30000" dirty="0" smtClean="0">
                <a:latin typeface="MS Gothic" pitchFamily="49" charset="-128"/>
                <a:ea typeface="MS Gothic" pitchFamily="49" charset="-128"/>
                <a:cs typeface="Meiryo UI" panose="020B0604030504040204" pitchFamily="50" charset="-128"/>
              </a:rPr>
              <a:t>*</a:t>
            </a:r>
            <a:endParaRPr kumimoji="1" lang="ja-JP" altLang="en-US" baseline="30000" dirty="0">
              <a:latin typeface="MS Gothic" pitchFamily="49" charset="-128"/>
              <a:ea typeface="MS Gothic" pitchFamily="49" charset="-128"/>
              <a:cs typeface="Meiryo UI" panose="020B0604030504040204" pitchFamily="50" charset="-128"/>
            </a:endParaRPr>
          </a:p>
        </p:txBody>
      </p:sp>
      <p:sp>
        <p:nvSpPr>
          <p:cNvPr id="13" name="テキスト ボックス 2"/>
          <p:cNvSpPr txBox="1"/>
          <p:nvPr/>
        </p:nvSpPr>
        <p:spPr>
          <a:xfrm>
            <a:off x="5724128" y="2879999"/>
            <a:ext cx="1800000" cy="360000"/>
          </a:xfrm>
          <a:prstGeom prst="rect">
            <a:avLst/>
          </a:prstGeom>
          <a:solidFill>
            <a:schemeClr val="accent2">
              <a:lumMod val="20000"/>
              <a:lumOff val="80000"/>
            </a:schemeClr>
          </a:solidFill>
        </p:spPr>
        <p:txBody>
          <a:bodyPr wrap="square" lIns="0" tIns="0" rIns="0" bIns="0" rtlCol="0">
            <a:spAutoFit/>
          </a:bodyPr>
          <a:lstStyle/>
          <a:p>
            <a:r>
              <a:rPr lang="ja-JP" altLang="en-US" dirty="0" smtClean="0">
                <a:latin typeface="MS Gothic" pitchFamily="49" charset="-128"/>
                <a:ea typeface="MS Gothic" pitchFamily="49" charset="-128"/>
                <a:cs typeface="Meiryo UI" panose="020B0604030504040204" pitchFamily="50" charset="-128"/>
              </a:rPr>
              <a:t>当初証拠金割合</a:t>
            </a:r>
            <a:r>
              <a:rPr kumimoji="1" lang="en-US" altLang="ja-JP" baseline="30000" dirty="0" smtClean="0">
                <a:latin typeface="MS Gothic" pitchFamily="49" charset="-128"/>
                <a:ea typeface="MS Gothic" pitchFamily="49" charset="-128"/>
                <a:cs typeface="Meiryo UI" panose="020B0604030504040204" pitchFamily="50" charset="-128"/>
              </a:rPr>
              <a:t>*</a:t>
            </a:r>
            <a:endParaRPr kumimoji="1" lang="ja-JP" altLang="en-US" baseline="30000" dirty="0">
              <a:latin typeface="MS Gothic" pitchFamily="49" charset="-128"/>
              <a:ea typeface="MS Gothic" pitchFamily="49" charset="-128"/>
              <a:cs typeface="Meiryo UI" panose="020B0604030504040204" pitchFamily="50" charset="-128"/>
            </a:endParaRPr>
          </a:p>
        </p:txBody>
      </p:sp>
    </p:spTree>
    <p:extLst>
      <p:ext uri="{BB962C8B-B14F-4D97-AF65-F5344CB8AC3E}">
        <p14:creationId xmlns="" xmlns:p14="http://schemas.microsoft.com/office/powerpoint/2010/main" val="6269392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a:xfrm>
            <a:off x="611560" y="44624"/>
            <a:ext cx="8153400" cy="990600"/>
          </a:xfrm>
        </p:spPr>
        <p:txBody>
          <a:bodyPr>
            <a:noAutofit/>
          </a:bodyPr>
          <a:lstStyle/>
          <a:p>
            <a:r>
              <a:rPr lang="ja-JP" altLang="en-US" sz="2800" b="1" dirty="0">
                <a:latin typeface="MS Gothic" pitchFamily="49" charset="-128"/>
                <a:ea typeface="MS Gothic" pitchFamily="49" charset="-128"/>
                <a:cs typeface="Meiryo UI" panose="020B0604030504040204" pitchFamily="50" charset="-128"/>
              </a:rPr>
              <a:t>インバース</a:t>
            </a:r>
            <a:r>
              <a:rPr lang="zh-TW" altLang="en-US" sz="2800" b="1" dirty="0" smtClean="0">
                <a:latin typeface="MS Gothic" pitchFamily="49" charset="-128"/>
                <a:ea typeface="MS Gothic" pitchFamily="49" charset="-128"/>
                <a:cs typeface="Meiryo UI" panose="020B0604030504040204" pitchFamily="50" charset="-128"/>
              </a:rPr>
              <a:t>型</a:t>
            </a:r>
            <a:r>
              <a:rPr lang="en-US" altLang="zh-TW"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a:t>
            </a:r>
            <a:r>
              <a:rPr lang="zh-TW" altLang="en-US" sz="2800" b="1" dirty="0" smtClean="0">
                <a:latin typeface="MS Gothic" pitchFamily="49" charset="-128"/>
                <a:ea typeface="MS Gothic" pitchFamily="49" charset="-128"/>
                <a:cs typeface="Meiryo UI" panose="020B0604030504040204" pitchFamily="50" charset="-128"/>
              </a:rPr>
              <a:t>投資</a:t>
            </a:r>
            <a:r>
              <a:rPr lang="ja-JP" altLang="en-US" sz="2800" b="1" dirty="0" smtClean="0">
                <a:latin typeface="MS Gothic" pitchFamily="49" charset="-128"/>
                <a:ea typeface="MS Gothic" pitchFamily="49" charset="-128"/>
                <a:cs typeface="Meiryo UI" panose="020B0604030504040204" pitchFamily="50" charset="-128"/>
              </a:rPr>
              <a:t>機能</a:t>
            </a:r>
            <a:r>
              <a:rPr lang="en-US" altLang="zh-TW" sz="2800" b="1" dirty="0" smtClean="0">
                <a:latin typeface="MS Gothic" pitchFamily="49" charset="-128"/>
                <a:ea typeface="MS Gothic" pitchFamily="49" charset="-128"/>
                <a:cs typeface="Meiryo UI" panose="020B0604030504040204" pitchFamily="50" charset="-128"/>
              </a:rPr>
              <a:t>—</a:t>
            </a:r>
            <a:r>
              <a:rPr lang="en-US" altLang="zh-TW" sz="2800" b="1" dirty="0">
                <a:latin typeface="MS Gothic" pitchFamily="49" charset="-128"/>
                <a:ea typeface="MS Gothic" pitchFamily="49" charset="-128"/>
                <a:cs typeface="Meiryo UI" panose="020B0604030504040204" pitchFamily="50" charset="-128"/>
              </a:rPr>
              <a:t/>
            </a:r>
            <a:br>
              <a:rPr lang="en-US" altLang="zh-TW" sz="2800" b="1" dirty="0">
                <a:latin typeface="MS Gothic" pitchFamily="49" charset="-128"/>
                <a:ea typeface="MS Gothic" pitchFamily="49" charset="-128"/>
                <a:cs typeface="Meiryo UI" panose="020B0604030504040204" pitchFamily="50" charset="-128"/>
              </a:rPr>
            </a:br>
            <a:r>
              <a:rPr lang="ja-JP" altLang="en-US" sz="2800" b="1" dirty="0" smtClean="0">
                <a:latin typeface="MS Gothic" pitchFamily="49" charset="-128"/>
                <a:ea typeface="MS Gothic" pitchFamily="49" charset="-128"/>
                <a:cs typeface="Meiryo UI" panose="020B0604030504040204" pitchFamily="50" charset="-128"/>
              </a:rPr>
              <a:t>その他のインバースツールとの比較</a:t>
            </a:r>
            <a:endParaRPr lang="zh-TW" altLang="en-US" sz="2800" b="1" dirty="0">
              <a:latin typeface="MS Gothic" pitchFamily="49" charset="-128"/>
              <a:ea typeface="MS Gothic" pitchFamily="49" charset="-128"/>
              <a:cs typeface="Meiryo UI" panose="020B0604030504040204" pitchFamily="50" charset="-128"/>
            </a:endParaRPr>
          </a:p>
        </p:txBody>
      </p:sp>
      <p:graphicFrame>
        <p:nvGraphicFramePr>
          <p:cNvPr id="5" name="內容版面配置區 4"/>
          <p:cNvGraphicFramePr>
            <a:graphicFrameLocks noGrp="1"/>
          </p:cNvGraphicFramePr>
          <p:nvPr>
            <p:ph sz="quarter" idx="1"/>
            <p:extLst>
              <p:ext uri="{D42A27DB-BD31-4B8C-83A1-F6EECF244321}">
                <p14:modId xmlns="" xmlns:p14="http://schemas.microsoft.com/office/powerpoint/2010/main" val="934067713"/>
              </p:ext>
            </p:extLst>
          </p:nvPr>
        </p:nvGraphicFramePr>
        <p:xfrm>
          <a:off x="179511" y="1268761"/>
          <a:ext cx="8784976" cy="4882196"/>
        </p:xfrm>
        <a:graphic>
          <a:graphicData uri="http://schemas.openxmlformats.org/drawingml/2006/table">
            <a:tbl>
              <a:tblPr firstRow="1" bandRow="1">
                <a:tableStyleId>{00A15C55-8517-42AA-B614-E9B94910E393}</a:tableStyleId>
              </a:tblPr>
              <a:tblGrid>
                <a:gridCol w="1872209"/>
                <a:gridCol w="1440160"/>
                <a:gridCol w="1944216"/>
                <a:gridCol w="2199570"/>
                <a:gridCol w="1328821"/>
              </a:tblGrid>
              <a:tr h="1080119">
                <a:tc>
                  <a:txBody>
                    <a:bodyPr/>
                    <a:lstStyle/>
                    <a:p>
                      <a:pPr algn="ctr"/>
                      <a:endParaRPr lang="zh-TW" altLang="en-US" sz="2800" dirty="0">
                        <a:latin typeface="標楷體" pitchFamily="65" charset="-120"/>
                        <a:ea typeface="標楷體" pitchFamily="65" charset="-120"/>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altLang="zh-TW"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en-US" altLang="zh-TW"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ETF</a:t>
                      </a:r>
                      <a:endParaRPr lang="zh-TW"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信用売り</a:t>
                      </a:r>
                      <a:endParaRPr lang="zh-TW" altLang="en-US" sz="24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先物取引</a:t>
                      </a:r>
                      <a:endParaRPr lang="zh-TW" altLang="en-US" sz="24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c>
                  <a:txBody>
                    <a:bodyPr/>
                    <a:lstStyle/>
                    <a:p>
                      <a:pPr algn="ct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オプション</a:t>
                      </a:r>
                      <a:endPar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p>
                      <a:pPr algn="ct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a:t>
                      </a:r>
                      <a:r>
                        <a:rPr lang="ja-JP" altLang="en-US"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売却権</a:t>
                      </a:r>
                      <a:r>
                        <a:rPr lang="en-US" altLang="zh-TW" sz="2400"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a:t>
                      </a:r>
                      <a:endParaRPr lang="zh-TW" altLang="en-US" sz="2400"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nchor="ctr"/>
                </a:tc>
              </a:tr>
              <a:tr h="927990">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レバレッジ倍数</a:t>
                      </a:r>
                      <a:endParaRPr lang="zh-TW" altLang="en-US" sz="2400" b="1"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dirty="0" smtClean="0">
                          <a:latin typeface="MS Gothic" pitchFamily="49" charset="-128"/>
                          <a:ea typeface="MS Gothic" pitchFamily="49" charset="-128"/>
                          <a:cs typeface="Meiryo UI" panose="020B0604030504040204" pitchFamily="50" charset="-128"/>
                        </a:rPr>
                        <a:t>-1</a:t>
                      </a:r>
                      <a:r>
                        <a:rPr lang="zh-TW" altLang="en-US" sz="2400" dirty="0" smtClean="0">
                          <a:latin typeface="MS Gothic" pitchFamily="49" charset="-128"/>
                          <a:ea typeface="MS Gothic" pitchFamily="49" charset="-128"/>
                          <a:cs typeface="Meiryo UI" panose="020B0604030504040204" pitchFamily="50" charset="-128"/>
                        </a:rPr>
                        <a:t>倍</a:t>
                      </a:r>
                      <a:r>
                        <a:rPr lang="zh-TW" altLang="en-US" sz="2400" baseline="28000" dirty="0" smtClean="0">
                          <a:latin typeface="MS Gothic" pitchFamily="49" charset="-128"/>
                          <a:ea typeface="MS Gothic" pitchFamily="49" charset="-128"/>
                          <a:cs typeface="Meiryo UI" panose="020B0604030504040204" pitchFamily="50" charset="-128"/>
                        </a:rPr>
                        <a:t>*</a:t>
                      </a:r>
                      <a:endParaRPr lang="zh-TW" altLang="en-US" sz="2400" baseline="28000" dirty="0">
                        <a:latin typeface="MS Gothic" pitchFamily="49" charset="-128"/>
                        <a:ea typeface="MS Gothic" pitchFamily="49" charset="-128"/>
                        <a:cs typeface="Meiryo UI" panose="020B0604030504040204" pitchFamily="50" charset="-128"/>
                      </a:endParaRPr>
                    </a:p>
                  </a:txBody>
                  <a:tcPr anchor="ctr"/>
                </a:tc>
                <a:tc>
                  <a:txBody>
                    <a:bodyPr/>
                    <a:lstStyle/>
                    <a:p>
                      <a:endParaRPr lang="zh-TW" sz="2400" dirty="0">
                        <a:latin typeface="MS Gothic" pitchFamily="49" charset="-128"/>
                        <a:ea typeface="MS Gothic" pitchFamily="49" charset="-128"/>
                        <a:cs typeface="Meiryo UI" panose="020B0604030504040204" pitchFamily="50" charset="-128"/>
                      </a:endParaRPr>
                    </a:p>
                  </a:txBody>
                  <a:tcPr anchor="ctr"/>
                </a:tc>
                <a:tc>
                  <a:txBody>
                    <a:bodyPr/>
                    <a:lstStyle/>
                    <a:p>
                      <a:endParaRPr lang="zh-TW"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不定</a:t>
                      </a:r>
                      <a:endParaRPr lang="zh-TW" altLang="en-US" sz="2400" dirty="0">
                        <a:latin typeface="MS Gothic" pitchFamily="49" charset="-128"/>
                        <a:ea typeface="MS Gothic" pitchFamily="49" charset="-128"/>
                        <a:cs typeface="Meiryo UI" panose="020B0604030504040204" pitchFamily="50" charset="-128"/>
                      </a:endParaRPr>
                    </a:p>
                  </a:txBody>
                  <a:tcPr anchor="ctr"/>
                </a:tc>
              </a:tr>
              <a:tr h="927990">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追証</a:t>
                      </a:r>
                      <a:endParaRPr lang="zh-TW" altLang="en-US" sz="2400" b="1"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無</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有</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有</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無</a:t>
                      </a:r>
                      <a:endParaRPr lang="zh-TW" altLang="en-US" sz="2400" dirty="0">
                        <a:latin typeface="MS Gothic" pitchFamily="49" charset="-128"/>
                        <a:ea typeface="MS Gothic" pitchFamily="49" charset="-128"/>
                        <a:cs typeface="Meiryo UI" panose="020B0604030504040204" pitchFamily="50" charset="-128"/>
                      </a:endParaRPr>
                    </a:p>
                  </a:txBody>
                  <a:tcPr anchor="ctr"/>
                </a:tc>
              </a:tr>
              <a:tr h="927990">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往復取引税</a:t>
                      </a:r>
                      <a:endParaRPr lang="zh-TW" altLang="en-US" sz="2400" b="1"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dirty="0" smtClean="0">
                          <a:latin typeface="MS Gothic" pitchFamily="49" charset="-128"/>
                          <a:ea typeface="MS Gothic" pitchFamily="49" charset="-128"/>
                          <a:cs typeface="Meiryo UI" panose="020B0604030504040204" pitchFamily="50" charset="-128"/>
                        </a:rPr>
                        <a:t>0.1%</a:t>
                      </a:r>
                      <a:r>
                        <a:rPr lang="en-US" altLang="zh-TW" sz="2400" kern="0" baseline="0" dirty="0" smtClean="0">
                          <a:latin typeface="MS Gothic" pitchFamily="49" charset="-128"/>
                          <a:ea typeface="MS Gothic" pitchFamily="49" charset="-128"/>
                          <a:cs typeface="Meiryo UI" panose="020B0604030504040204" pitchFamily="50" charset="-128"/>
                        </a:rPr>
                        <a:t> </a:t>
                      </a:r>
                      <a:endParaRPr lang="en-US" altLang="zh-TW" sz="2400" kern="0" dirty="0" smtClean="0">
                        <a:solidFill>
                          <a:srgbClr val="FF0000"/>
                        </a:solidFill>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dirty="0" smtClean="0">
                          <a:latin typeface="MS Gothic" pitchFamily="49" charset="-128"/>
                          <a:ea typeface="MS Gothic" pitchFamily="49" charset="-128"/>
                          <a:cs typeface="Meiryo UI" panose="020B0604030504040204" pitchFamily="50" charset="-128"/>
                        </a:rPr>
                        <a:t>0.3%</a:t>
                      </a:r>
                      <a:endParaRPr lang="zh-TW" altLang="en-US" sz="2400" kern="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dirty="0" smtClean="0">
                          <a:latin typeface="MS Gothic" pitchFamily="49" charset="-128"/>
                          <a:ea typeface="MS Gothic" pitchFamily="49" charset="-128"/>
                          <a:cs typeface="Meiryo UI" panose="020B0604030504040204" pitchFamily="50" charset="-128"/>
                        </a:rPr>
                        <a:t>0.002%</a:t>
                      </a:r>
                      <a:r>
                        <a:rPr lang="zh-TW" altLang="en-US" sz="2400" kern="0" dirty="0" smtClean="0">
                          <a:latin typeface="MS Gothic" pitchFamily="49" charset="-128"/>
                          <a:ea typeface="MS Gothic" pitchFamily="49" charset="-128"/>
                          <a:cs typeface="Meiryo UI" panose="020B0604030504040204" pitchFamily="50" charset="-128"/>
                        </a:rPr>
                        <a:t> </a:t>
                      </a:r>
                      <a:r>
                        <a:rPr lang="en-US" altLang="zh-TW" sz="2400" kern="0" dirty="0" smtClean="0">
                          <a:latin typeface="MS Gothic" pitchFamily="49" charset="-128"/>
                          <a:ea typeface="MS Gothic" pitchFamily="49" charset="-128"/>
                          <a:cs typeface="Meiryo UI" panose="020B0604030504040204" pitchFamily="50" charset="-128"/>
                        </a:rPr>
                        <a:t>×</a:t>
                      </a:r>
                      <a:r>
                        <a:rPr lang="zh-TW" altLang="en-US" sz="2400" kern="0" dirty="0" smtClean="0">
                          <a:latin typeface="MS Gothic" pitchFamily="49" charset="-128"/>
                          <a:ea typeface="MS Gothic" pitchFamily="49" charset="-128"/>
                          <a:cs typeface="Meiryo UI" panose="020B0604030504040204" pitchFamily="50" charset="-128"/>
                        </a:rPr>
                        <a:t> </a:t>
                      </a:r>
                      <a:r>
                        <a:rPr lang="en-US" altLang="zh-TW" sz="2400" kern="0" dirty="0" smtClean="0">
                          <a:latin typeface="MS Gothic" pitchFamily="49" charset="-128"/>
                          <a:ea typeface="MS Gothic" pitchFamily="49" charset="-128"/>
                          <a:cs typeface="Meiryo UI" panose="020B0604030504040204" pitchFamily="50" charset="-128"/>
                        </a:rPr>
                        <a:t>2</a:t>
                      </a:r>
                      <a:endParaRPr lang="zh-TW" altLang="en-US" sz="2400" kern="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en-US" altLang="zh-TW" sz="2400" kern="0" dirty="0" smtClean="0">
                          <a:latin typeface="MS Gothic" pitchFamily="49" charset="-128"/>
                          <a:ea typeface="MS Gothic" pitchFamily="49" charset="-128"/>
                          <a:cs typeface="Meiryo UI" panose="020B0604030504040204" pitchFamily="50" charset="-128"/>
                        </a:rPr>
                        <a:t>0.1%</a:t>
                      </a:r>
                      <a:r>
                        <a:rPr lang="zh-TW" altLang="en-US" sz="2400" kern="0" dirty="0" smtClean="0">
                          <a:latin typeface="MS Gothic" pitchFamily="49" charset="-128"/>
                          <a:ea typeface="MS Gothic" pitchFamily="49" charset="-128"/>
                          <a:cs typeface="Meiryo UI" panose="020B0604030504040204" pitchFamily="50" charset="-128"/>
                        </a:rPr>
                        <a:t> </a:t>
                      </a:r>
                      <a:r>
                        <a:rPr lang="en-US" altLang="zh-TW" sz="2400" kern="0" dirty="0" smtClean="0">
                          <a:latin typeface="MS Gothic" pitchFamily="49" charset="-128"/>
                          <a:ea typeface="MS Gothic" pitchFamily="49" charset="-128"/>
                          <a:cs typeface="Meiryo UI" panose="020B0604030504040204" pitchFamily="50" charset="-128"/>
                        </a:rPr>
                        <a:t>x2 </a:t>
                      </a:r>
                      <a:endParaRPr lang="zh-TW" altLang="en-US" sz="2400" kern="0" dirty="0">
                        <a:latin typeface="MS Gothic" pitchFamily="49" charset="-128"/>
                        <a:ea typeface="MS Gothic" pitchFamily="49" charset="-128"/>
                        <a:cs typeface="Meiryo UI" panose="020B0604030504040204" pitchFamily="50" charset="-128"/>
                      </a:endParaRPr>
                    </a:p>
                  </a:txBody>
                  <a:tcPr anchor="ctr"/>
                </a:tc>
              </a:tr>
              <a:tr h="909506">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期</a:t>
                      </a:r>
                      <a:r>
                        <a:rPr lang="ja-JP" altLang="en-US" sz="2400" b="1" dirty="0" smtClean="0">
                          <a:latin typeface="MS Gothic" pitchFamily="49" charset="-128"/>
                          <a:ea typeface="MS Gothic" pitchFamily="49" charset="-128"/>
                          <a:cs typeface="Meiryo UI" panose="020B0604030504040204" pitchFamily="50" charset="-128"/>
                        </a:rPr>
                        <a:t>限</a:t>
                      </a:r>
                      <a:endParaRPr lang="zh-TW" altLang="en-US" sz="2400" b="1"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無</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半年</a:t>
                      </a:r>
                      <a:r>
                        <a:rPr lang="en-US" altLang="zh-TW" sz="2400" dirty="0" smtClean="0">
                          <a:latin typeface="MS Gothic" pitchFamily="49" charset="-128"/>
                          <a:ea typeface="MS Gothic" pitchFamily="49" charset="-128"/>
                          <a:cs typeface="Meiryo UI" panose="020B0604030504040204" pitchFamily="50" charset="-128"/>
                        </a:rPr>
                        <a:t>(</a:t>
                      </a:r>
                      <a:r>
                        <a:rPr lang="zh-TW" altLang="en-US" sz="2400" dirty="0" smtClean="0">
                          <a:latin typeface="MS Gothic" pitchFamily="49" charset="-128"/>
                          <a:ea typeface="MS Gothic" pitchFamily="49" charset="-128"/>
                          <a:cs typeface="Meiryo UI" panose="020B0604030504040204" pitchFamily="50" charset="-128"/>
                        </a:rPr>
                        <a:t>延長</a:t>
                      </a:r>
                      <a:r>
                        <a:rPr lang="ja-JP" altLang="en-US" sz="2400" dirty="0" smtClean="0">
                          <a:latin typeface="MS Gothic" pitchFamily="49" charset="-128"/>
                          <a:ea typeface="MS Gothic" pitchFamily="49" charset="-128"/>
                          <a:cs typeface="Meiryo UI" panose="020B0604030504040204" pitchFamily="50" charset="-128"/>
                        </a:rPr>
                        <a:t>可</a:t>
                      </a:r>
                      <a:r>
                        <a:rPr lang="en-US" altLang="zh-TW" sz="2400" dirty="0" smtClean="0">
                          <a:latin typeface="MS Gothic" pitchFamily="49" charset="-128"/>
                          <a:ea typeface="MS Gothic" pitchFamily="49" charset="-128"/>
                          <a:cs typeface="Meiryo UI" panose="020B0604030504040204" pitchFamily="50" charset="-128"/>
                        </a:rPr>
                        <a:t>)</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有</a:t>
                      </a:r>
                      <a:endParaRPr lang="zh-TW" altLang="en-US" sz="2400" dirty="0">
                        <a:latin typeface="MS Gothic" pitchFamily="49" charset="-128"/>
                        <a:ea typeface="MS Gothic" pitchFamily="49" charset="-128"/>
                        <a:cs typeface="Meiryo UI" panose="020B0604030504040204" pitchFamily="50" charset="-128"/>
                      </a:endParaRPr>
                    </a:p>
                  </a:txBody>
                  <a:tcPr anchor="ctr"/>
                </a:tc>
                <a:tc>
                  <a:txBody>
                    <a:bodyPr/>
                    <a:lstStyle/>
                    <a:p>
                      <a:pPr algn="ctr"/>
                      <a:r>
                        <a:rPr lang="zh-TW" altLang="en-US" sz="2400" dirty="0" smtClean="0">
                          <a:latin typeface="MS Gothic" pitchFamily="49" charset="-128"/>
                          <a:ea typeface="MS Gothic" pitchFamily="49" charset="-128"/>
                          <a:cs typeface="Meiryo UI" panose="020B0604030504040204" pitchFamily="50" charset="-128"/>
                        </a:rPr>
                        <a:t>有</a:t>
                      </a:r>
                      <a:endParaRPr lang="zh-TW" altLang="en-US" sz="2400" dirty="0">
                        <a:latin typeface="MS Gothic" pitchFamily="49" charset="-128"/>
                        <a:ea typeface="MS Gothic" pitchFamily="49" charset="-128"/>
                        <a:cs typeface="Meiryo UI" panose="020B0604030504040204" pitchFamily="50" charset="-128"/>
                      </a:endParaRPr>
                    </a:p>
                  </a:txBody>
                  <a:tcPr anchor="ctr"/>
                </a:tc>
              </a:tr>
            </a:tbl>
          </a:graphicData>
        </a:graphic>
      </p:graphicFrame>
      <p:sp>
        <p:nvSpPr>
          <p:cNvPr id="7" name="文字方塊 6"/>
          <p:cNvSpPr txBox="1"/>
          <p:nvPr/>
        </p:nvSpPr>
        <p:spPr>
          <a:xfrm>
            <a:off x="179512" y="6146720"/>
            <a:ext cx="8496944" cy="738664"/>
          </a:xfrm>
          <a:prstGeom prst="rect">
            <a:avLst/>
          </a:prstGeom>
          <a:noFill/>
        </p:spPr>
        <p:txBody>
          <a:bodyPr wrap="square" rtlCol="0">
            <a:spAutoFit/>
          </a:bodyPr>
          <a:lstStyle/>
          <a:p>
            <a:r>
              <a:rPr lang="zh-TW" altLang="en-US" sz="1400" dirty="0" smtClean="0">
                <a:latin typeface="MS Gothic" pitchFamily="49" charset="-128"/>
                <a:ea typeface="MS Gothic" pitchFamily="49" charset="-128"/>
                <a:cs typeface="Meiryo UI" panose="020B0604030504040204" pitchFamily="50" charset="-128"/>
              </a:rPr>
              <a:t>*</a:t>
            </a:r>
            <a:r>
              <a:rPr lang="en-US" altLang="ja-JP" sz="1400" dirty="0" smtClean="0">
                <a:latin typeface="MS Gothic" pitchFamily="49" charset="-128"/>
                <a:ea typeface="MS Gothic" pitchFamily="49" charset="-128"/>
                <a:cs typeface="Meiryo UI" panose="020B0604030504040204" pitchFamily="50" charset="-128"/>
              </a:rPr>
              <a:t>1</a:t>
            </a:r>
            <a:r>
              <a:rPr lang="ja-JP" altLang="en-US" sz="1400" dirty="0" smtClean="0">
                <a:latin typeface="MS Gothic" pitchFamily="49" charset="-128"/>
                <a:ea typeface="MS Gothic" pitchFamily="49" charset="-128"/>
                <a:cs typeface="Meiryo UI" panose="020B0604030504040204" pitchFamily="50" charset="-128"/>
              </a:rPr>
              <a:t>倍インバース</a:t>
            </a:r>
            <a:r>
              <a:rPr lang="en-US" altLang="ja-JP" sz="1400" dirty="0" smtClean="0">
                <a:latin typeface="MS Gothic" pitchFamily="49" charset="-128"/>
                <a:ea typeface="MS Gothic" pitchFamily="49" charset="-128"/>
                <a:cs typeface="Meiryo UI" panose="020B0604030504040204" pitchFamily="50" charset="-128"/>
              </a:rPr>
              <a:t>ETF</a:t>
            </a:r>
            <a:r>
              <a:rPr lang="ja-JP" altLang="en-US" sz="1400" dirty="0">
                <a:latin typeface="MS Gothic" pitchFamily="49" charset="-128"/>
                <a:ea typeface="MS Gothic" pitchFamily="49" charset="-128"/>
                <a:cs typeface="Meiryo UI" panose="020B0604030504040204" pitchFamily="50" charset="-128"/>
              </a:rPr>
              <a:t>を使用して信用取引を行う場合、レバレッジ倍数</a:t>
            </a:r>
            <a:r>
              <a:rPr lang="ja-JP" altLang="en-US" sz="1400" dirty="0" smtClean="0">
                <a:latin typeface="MS Gothic" pitchFamily="49" charset="-128"/>
                <a:ea typeface="MS Gothic" pitchFamily="49" charset="-128"/>
                <a:cs typeface="Meiryo UI" panose="020B0604030504040204" pitchFamily="50" charset="-128"/>
              </a:rPr>
              <a:t>が－</a:t>
            </a:r>
            <a:r>
              <a:rPr lang="en-US" altLang="ja-JP" sz="1400" dirty="0" smtClean="0">
                <a:latin typeface="MS Gothic" pitchFamily="49" charset="-128"/>
                <a:ea typeface="MS Gothic" pitchFamily="49" charset="-128"/>
                <a:cs typeface="Meiryo UI" panose="020B0604030504040204" pitchFamily="50" charset="-128"/>
              </a:rPr>
              <a:t>1</a:t>
            </a:r>
            <a:r>
              <a:rPr lang="ja-JP" altLang="en-US" sz="1400" dirty="0" smtClean="0">
                <a:latin typeface="MS Gothic" pitchFamily="49" charset="-128"/>
                <a:ea typeface="MS Gothic" pitchFamily="49" charset="-128"/>
                <a:cs typeface="Meiryo UI" panose="020B0604030504040204" pitchFamily="50" charset="-128"/>
              </a:rPr>
              <a:t>倍</a:t>
            </a:r>
            <a:r>
              <a:rPr lang="ja-JP" altLang="en-US" sz="1400" dirty="0">
                <a:latin typeface="MS Gothic" pitchFamily="49" charset="-128"/>
                <a:ea typeface="MS Gothic" pitchFamily="49" charset="-128"/>
                <a:cs typeface="Meiryo UI" panose="020B0604030504040204" pitchFamily="50" charset="-128"/>
              </a:rPr>
              <a:t>を超える場合があります</a:t>
            </a:r>
            <a:r>
              <a:rPr lang="ja-JP" altLang="en-US" sz="1400" dirty="0" smtClean="0">
                <a:latin typeface="MS Gothic" pitchFamily="49" charset="-128"/>
                <a:ea typeface="MS Gothic" pitchFamily="49" charset="-128"/>
                <a:cs typeface="Meiryo UI" panose="020B0604030504040204" pitchFamily="50" charset="-128"/>
              </a:rPr>
              <a:t>。</a:t>
            </a:r>
            <a:endParaRPr lang="en-US" altLang="zh-TW" sz="1400" dirty="0" smtClean="0">
              <a:latin typeface="標楷體" pitchFamily="65" charset="-120"/>
              <a:ea typeface="標楷體" pitchFamily="65" charset="-120"/>
            </a:endParaRPr>
          </a:p>
          <a:p>
            <a:r>
              <a:rPr lang="zh-TW" altLang="en-US" sz="1400" dirty="0" smtClean="0">
                <a:latin typeface="MS Gothic" pitchFamily="49" charset="-128"/>
                <a:ea typeface="MS Gothic" pitchFamily="49" charset="-128"/>
                <a:cs typeface="Meiryo UI" panose="020B0604030504040204" pitchFamily="50" charset="-128"/>
              </a:rPr>
              <a:t>*</a:t>
            </a:r>
            <a:r>
              <a:rPr lang="ja-JP" altLang="en-US" sz="1400" dirty="0">
                <a:latin typeface="MS Gothic" pitchFamily="49" charset="-128"/>
                <a:ea typeface="MS Gothic" pitchFamily="49" charset="-128"/>
                <a:cs typeface="Meiryo UI" panose="020B0604030504040204" pitchFamily="50" charset="-128"/>
              </a:rPr>
              <a:t>証券保証金</a:t>
            </a:r>
            <a:r>
              <a:rPr lang="ja-JP" altLang="en-US" sz="1400" dirty="0" smtClean="0">
                <a:latin typeface="MS Gothic" pitchFamily="49" charset="-128"/>
                <a:ea typeface="MS Gothic" pitchFamily="49" charset="-128"/>
                <a:cs typeface="Meiryo UI" panose="020B0604030504040204" pitchFamily="50" charset="-128"/>
              </a:rPr>
              <a:t>割合</a:t>
            </a:r>
            <a:r>
              <a:rPr lang="zh-TW" altLang="en-US" sz="1400" dirty="0" smtClean="0">
                <a:latin typeface="MS Gothic" pitchFamily="49" charset="-128"/>
                <a:ea typeface="MS Gothic" pitchFamily="49" charset="-128"/>
                <a:cs typeface="Meiryo UI" panose="020B0604030504040204" pitchFamily="50" charset="-128"/>
              </a:rPr>
              <a:t>：最低</a:t>
            </a:r>
            <a:r>
              <a:rPr lang="en-US" altLang="ja-JP" sz="1400" dirty="0" smtClean="0">
                <a:latin typeface="MS Gothic" pitchFamily="49" charset="-128"/>
                <a:ea typeface="MS Gothic" pitchFamily="49" charset="-128"/>
                <a:cs typeface="Meiryo UI" panose="020B0604030504040204" pitchFamily="50" charset="-128"/>
              </a:rPr>
              <a:t>9</a:t>
            </a:r>
            <a:r>
              <a:rPr lang="ja-JP" altLang="en-US" sz="1400" dirty="0" smtClean="0">
                <a:latin typeface="MS Gothic" pitchFamily="49" charset="-128"/>
                <a:ea typeface="MS Gothic" pitchFamily="49" charset="-128"/>
                <a:cs typeface="Meiryo UI" panose="020B0604030504040204" pitchFamily="50" charset="-128"/>
              </a:rPr>
              <a:t>割</a:t>
            </a:r>
            <a:endParaRPr lang="en-US" altLang="zh-TW" sz="1400" dirty="0" smtClean="0">
              <a:latin typeface="MS Gothic" pitchFamily="49" charset="-128"/>
              <a:ea typeface="MS Gothic" pitchFamily="49" charset="-128"/>
              <a:cs typeface="Meiryo UI" panose="020B0604030504040204" pitchFamily="50" charset="-128"/>
            </a:endParaRPr>
          </a:p>
          <a:p>
            <a:r>
              <a:rPr lang="zh-TW" altLang="en-US" sz="1400" dirty="0">
                <a:latin typeface="MS Gothic" pitchFamily="49" charset="-128"/>
                <a:ea typeface="MS Gothic" pitchFamily="49" charset="-128"/>
                <a:cs typeface="Meiryo UI" panose="020B0604030504040204" pitchFamily="50" charset="-128"/>
              </a:rPr>
              <a:t>*</a:t>
            </a:r>
            <a:r>
              <a:rPr lang="ja-JP" altLang="en-US" sz="1400" dirty="0">
                <a:latin typeface="MS Gothic" pitchFamily="49" charset="-128"/>
                <a:ea typeface="MS Gothic" pitchFamily="49" charset="-128"/>
                <a:cs typeface="Meiryo UI" panose="020B0604030504040204" pitchFamily="50" charset="-128"/>
              </a:rPr>
              <a:t>台湾指数先物取引の当初証拠金</a:t>
            </a:r>
            <a:r>
              <a:rPr lang="en-US" altLang="zh-TW" sz="1400" dirty="0">
                <a:latin typeface="MS Gothic" pitchFamily="49" charset="-128"/>
                <a:ea typeface="MS Gothic" pitchFamily="49" charset="-128"/>
                <a:cs typeface="Meiryo UI" panose="020B0604030504040204" pitchFamily="50" charset="-128"/>
              </a:rPr>
              <a:t>(2014/10/7)</a:t>
            </a:r>
            <a:r>
              <a:rPr lang="ja-JP" altLang="en-US" sz="1400" dirty="0">
                <a:latin typeface="MS Gothic" pitchFamily="49" charset="-128"/>
                <a:ea typeface="MS Gothic" pitchFamily="49" charset="-128"/>
                <a:cs typeface="Meiryo UI" panose="020B0604030504040204" pitchFamily="50" charset="-128"/>
              </a:rPr>
              <a:t>は</a:t>
            </a:r>
            <a:r>
              <a:rPr lang="en-US" altLang="ja-JP" sz="1400" dirty="0">
                <a:latin typeface="MS Gothic" pitchFamily="49" charset="-128"/>
                <a:ea typeface="MS Gothic" pitchFamily="49" charset="-128"/>
                <a:cs typeface="Meiryo UI" panose="020B0604030504040204" pitchFamily="50" charset="-128"/>
              </a:rPr>
              <a:t>83,000</a:t>
            </a:r>
            <a:r>
              <a:rPr lang="ja-JP" altLang="en-US" sz="1400" dirty="0">
                <a:latin typeface="MS Gothic" pitchFamily="49" charset="-128"/>
                <a:ea typeface="MS Gothic" pitchFamily="49" charset="-128"/>
                <a:cs typeface="Meiryo UI" panose="020B0604030504040204" pitchFamily="50" charset="-128"/>
              </a:rPr>
              <a:t>元。当日の契約価格の約</a:t>
            </a:r>
            <a:r>
              <a:rPr lang="en-US" altLang="ja-JP" sz="1400" dirty="0">
                <a:latin typeface="MS Gothic" pitchFamily="49" charset="-128"/>
                <a:ea typeface="MS Gothic" pitchFamily="49" charset="-128"/>
                <a:cs typeface="Meiryo UI" panose="020B0604030504040204" pitchFamily="50" charset="-128"/>
              </a:rPr>
              <a:t>4.59%</a:t>
            </a:r>
            <a:r>
              <a:rPr lang="ja-JP" altLang="en-US" sz="1400" dirty="0">
                <a:latin typeface="MS Gothic" pitchFamily="49" charset="-128"/>
                <a:ea typeface="MS Gothic" pitchFamily="49" charset="-128"/>
                <a:cs typeface="Meiryo UI" panose="020B0604030504040204" pitchFamily="50" charset="-128"/>
              </a:rPr>
              <a:t>を占める。</a:t>
            </a:r>
            <a:endParaRPr lang="en-US" altLang="zh-TW" sz="1400" dirty="0">
              <a:latin typeface="MS Gothic" pitchFamily="49" charset="-128"/>
              <a:ea typeface="MS Gothic" pitchFamily="49" charset="-128"/>
              <a:cs typeface="Meiryo UI" panose="020B0604030504040204" pitchFamily="50" charset="-128"/>
            </a:endParaRPr>
          </a:p>
        </p:txBody>
      </p:sp>
      <p:pic>
        <p:nvPicPr>
          <p:cNvPr id="2053" name="Picture 5"/>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5413940" y="2492896"/>
            <a:ext cx="2326412" cy="864096"/>
          </a:xfrm>
          <a:prstGeom prst="rect">
            <a:avLst/>
          </a:prstGeom>
          <a:noFill/>
          <a:ln w="9525">
            <a:noFill/>
            <a:miter lim="800000"/>
            <a:headEnd/>
            <a:tailEnd/>
          </a:ln>
        </p:spPr>
      </p:pic>
      <p:pic>
        <p:nvPicPr>
          <p:cNvPr id="2054" name="Picture 6"/>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3491880" y="2492896"/>
            <a:ext cx="2002532" cy="864626"/>
          </a:xfrm>
          <a:prstGeom prst="rect">
            <a:avLst/>
          </a:prstGeom>
          <a:noFill/>
          <a:ln w="9525">
            <a:noFill/>
            <a:miter lim="800000"/>
            <a:headEnd/>
            <a:tailEnd/>
          </a:ln>
        </p:spPr>
      </p:pic>
      <p:sp>
        <p:nvSpPr>
          <p:cNvPr id="12"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10</a:t>
            </a:r>
            <a:endParaRPr lang="zh-TW" altLang="en-US" sz="1600" b="1" dirty="0">
              <a:solidFill>
                <a:schemeClr val="tx1"/>
              </a:solidFill>
            </a:endParaRPr>
          </a:p>
        </p:txBody>
      </p:sp>
      <p:sp>
        <p:nvSpPr>
          <p:cNvPr id="3" name="テキスト ボックス 2"/>
          <p:cNvSpPr txBox="1"/>
          <p:nvPr/>
        </p:nvSpPr>
        <p:spPr>
          <a:xfrm>
            <a:off x="3563888" y="2895327"/>
            <a:ext cx="1800200" cy="461665"/>
          </a:xfrm>
          <a:prstGeom prst="rect">
            <a:avLst/>
          </a:prstGeom>
          <a:solidFill>
            <a:schemeClr val="accent4">
              <a:lumMod val="20000"/>
              <a:lumOff val="80000"/>
            </a:schemeClr>
          </a:solidFill>
        </p:spPr>
        <p:txBody>
          <a:bodyPr wrap="square" lIns="0" tIns="0" rIns="0" bIns="0" rtlCol="0">
            <a:spAutoFit/>
          </a:bodyPr>
          <a:lstStyle/>
          <a:p>
            <a:pPr algn="ctr"/>
            <a:r>
              <a:rPr kumimoji="1" lang="ja-JP" altLang="en-US" dirty="0" smtClean="0">
                <a:latin typeface="MS Gothic" pitchFamily="49" charset="-128"/>
                <a:ea typeface="MS Gothic" pitchFamily="49" charset="-128"/>
                <a:cs typeface="Meiryo UI" panose="020B0604030504040204" pitchFamily="50" charset="-128"/>
              </a:rPr>
              <a:t>証券保証金割合</a:t>
            </a:r>
            <a:r>
              <a:rPr kumimoji="1" lang="en-US" altLang="ja-JP" baseline="30000" dirty="0" smtClean="0">
                <a:latin typeface="MS Gothic" pitchFamily="49" charset="-128"/>
                <a:ea typeface="MS Gothic" pitchFamily="49" charset="-128"/>
                <a:cs typeface="Meiryo UI" panose="020B0604030504040204" pitchFamily="50" charset="-128"/>
              </a:rPr>
              <a:t>*</a:t>
            </a:r>
          </a:p>
          <a:p>
            <a:pPr algn="ctr"/>
            <a:endParaRPr kumimoji="1" lang="ja-JP" altLang="en-US" baseline="30000" dirty="0">
              <a:latin typeface="MS Gothic" pitchFamily="49" charset="-128"/>
              <a:ea typeface="MS Gothic" pitchFamily="49" charset="-128"/>
              <a:cs typeface="Meiryo UI" panose="020B0604030504040204" pitchFamily="50" charset="-128"/>
            </a:endParaRPr>
          </a:p>
        </p:txBody>
      </p:sp>
      <p:sp>
        <p:nvSpPr>
          <p:cNvPr id="13" name="テキスト ボックス 2"/>
          <p:cNvSpPr txBox="1"/>
          <p:nvPr/>
        </p:nvSpPr>
        <p:spPr>
          <a:xfrm>
            <a:off x="5580112" y="2888992"/>
            <a:ext cx="1944000" cy="468000"/>
          </a:xfrm>
          <a:prstGeom prst="rect">
            <a:avLst/>
          </a:prstGeom>
          <a:solidFill>
            <a:schemeClr val="accent4">
              <a:lumMod val="20000"/>
              <a:lumOff val="80000"/>
            </a:schemeClr>
          </a:solidFill>
        </p:spPr>
        <p:txBody>
          <a:bodyPr wrap="square" rtlCol="0">
            <a:spAutoFit/>
          </a:bodyPr>
          <a:lstStyle/>
          <a:p>
            <a:pPr algn="ctr"/>
            <a:r>
              <a:rPr lang="ja-JP" altLang="en-US" dirty="0" smtClean="0">
                <a:latin typeface="MS Gothic" pitchFamily="49" charset="-128"/>
                <a:ea typeface="MS Gothic" pitchFamily="49" charset="-128"/>
                <a:cs typeface="Meiryo UI" panose="020B0604030504040204" pitchFamily="50" charset="-128"/>
              </a:rPr>
              <a:t>当初証拠金割合</a:t>
            </a:r>
            <a:r>
              <a:rPr kumimoji="1" lang="en-US" altLang="ja-JP" baseline="30000" dirty="0" smtClean="0">
                <a:latin typeface="MS Gothic" pitchFamily="49" charset="-128"/>
                <a:ea typeface="MS Gothic" pitchFamily="49" charset="-128"/>
                <a:cs typeface="Meiryo UI" panose="020B0604030504040204" pitchFamily="50" charset="-128"/>
              </a:rPr>
              <a:t>*</a:t>
            </a:r>
            <a:endParaRPr kumimoji="1" lang="ja-JP" altLang="en-US" baseline="30000" dirty="0">
              <a:latin typeface="MS Gothic" pitchFamily="49" charset="-128"/>
              <a:ea typeface="MS Gothic" pitchFamily="49" charset="-128"/>
              <a:cs typeface="Meiryo UI" panose="020B0604030504040204" pitchFamily="50" charset="-128"/>
            </a:endParaRPr>
          </a:p>
        </p:txBody>
      </p:sp>
    </p:spTree>
    <p:extLst>
      <p:ext uri="{BB962C8B-B14F-4D97-AF65-F5344CB8AC3E}">
        <p14:creationId xmlns="" xmlns:p14="http://schemas.microsoft.com/office/powerpoint/2010/main" val="10467289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手繪多邊形 8"/>
          <p:cNvSpPr/>
          <p:nvPr/>
        </p:nvSpPr>
        <p:spPr>
          <a:xfrm>
            <a:off x="251520" y="2492895"/>
            <a:ext cx="3096344" cy="1584177"/>
          </a:xfrm>
          <a:custGeom>
            <a:avLst/>
            <a:gdLst>
              <a:gd name="connsiteX0" fmla="*/ 0 w 2837804"/>
              <a:gd name="connsiteY0" fmla="*/ 1398410 h 2796820"/>
              <a:gd name="connsiteX1" fmla="*/ 422912 w 2837804"/>
              <a:gd name="connsiteY1" fmla="*/ 402419 h 2796820"/>
              <a:gd name="connsiteX2" fmla="*/ 1418904 w 2837804"/>
              <a:gd name="connsiteY2" fmla="*/ 2 h 2796820"/>
              <a:gd name="connsiteX3" fmla="*/ 2414895 w 2837804"/>
              <a:gd name="connsiteY3" fmla="*/ 402422 h 2796820"/>
              <a:gd name="connsiteX4" fmla="*/ 2837804 w 2837804"/>
              <a:gd name="connsiteY4" fmla="*/ 1398414 h 2796820"/>
              <a:gd name="connsiteX5" fmla="*/ 2414893 w 2837804"/>
              <a:gd name="connsiteY5" fmla="*/ 2394405 h 2796820"/>
              <a:gd name="connsiteX6" fmla="*/ 1418901 w 2837804"/>
              <a:gd name="connsiteY6" fmla="*/ 2796824 h 2796820"/>
              <a:gd name="connsiteX7" fmla="*/ 422910 w 2837804"/>
              <a:gd name="connsiteY7" fmla="*/ 2394404 h 2796820"/>
              <a:gd name="connsiteX8" fmla="*/ 0 w 2837804"/>
              <a:gd name="connsiteY8" fmla="*/ 1398412 h 2796820"/>
              <a:gd name="connsiteX9" fmla="*/ 0 w 2837804"/>
              <a:gd name="connsiteY9" fmla="*/ 1398410 h 27968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837804" h="2796820">
                <a:moveTo>
                  <a:pt x="0" y="1398410"/>
                </a:moveTo>
                <a:cubicBezTo>
                  <a:pt x="0" y="1024003"/>
                  <a:pt x="152340" y="665232"/>
                  <a:pt x="422912" y="402419"/>
                </a:cubicBezTo>
                <a:cubicBezTo>
                  <a:pt x="688390" y="144554"/>
                  <a:pt x="1046163" y="1"/>
                  <a:pt x="1418904" y="2"/>
                </a:cubicBezTo>
                <a:cubicBezTo>
                  <a:pt x="1791645" y="2"/>
                  <a:pt x="2149417" y="144557"/>
                  <a:pt x="2414895" y="402422"/>
                </a:cubicBezTo>
                <a:cubicBezTo>
                  <a:pt x="2685467" y="665236"/>
                  <a:pt x="2837805" y="1024007"/>
                  <a:pt x="2837804" y="1398414"/>
                </a:cubicBezTo>
                <a:cubicBezTo>
                  <a:pt x="2837804" y="1772821"/>
                  <a:pt x="2685465" y="2131592"/>
                  <a:pt x="2414893" y="2394405"/>
                </a:cubicBezTo>
                <a:cubicBezTo>
                  <a:pt x="2149415" y="2652270"/>
                  <a:pt x="1791643" y="2796824"/>
                  <a:pt x="1418901" y="2796824"/>
                </a:cubicBezTo>
                <a:cubicBezTo>
                  <a:pt x="1046160" y="2796824"/>
                  <a:pt x="688388" y="2652270"/>
                  <a:pt x="422910" y="2394404"/>
                </a:cubicBezTo>
                <a:cubicBezTo>
                  <a:pt x="152338" y="2131590"/>
                  <a:pt x="0" y="1772819"/>
                  <a:pt x="0" y="1398412"/>
                </a:cubicBezTo>
                <a:lnTo>
                  <a:pt x="0" y="1398410"/>
                </a:lnTo>
                <a:close/>
              </a:path>
            </a:pathLst>
          </a:custGeom>
          <a:effectLst>
            <a:outerShdw blurRad="76200" dir="18900000" sy="23000" kx="-1200000" algn="bl"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spcFirstLastPara="0" vert="horz" wrap="square" lIns="456862" tIns="450860" rIns="456862" bIns="450860" numCol="1" spcCol="1270" anchor="ctr" anchorCtr="0">
            <a:noAutofit/>
          </a:bodyPr>
          <a:lstStyle/>
          <a:p>
            <a:pPr algn="ctr" defTabSz="2889250">
              <a:lnSpc>
                <a:spcPct val="90000"/>
              </a:lnSpc>
              <a:spcAft>
                <a:spcPct val="35000"/>
              </a:spcAft>
            </a:pPr>
            <a:r>
              <a:rPr lang="ja-JP" altLang="en-US" sz="2200" dirty="0" smtClean="0">
                <a:latin typeface="MS Gothic" pitchFamily="49" charset="-128"/>
                <a:ea typeface="MS Gothic" pitchFamily="49" charset="-128"/>
                <a:cs typeface="Meiryo UI" panose="020B0604030504040204" pitchFamily="50" charset="-128"/>
              </a:rPr>
              <a:t>信用取引</a:t>
            </a:r>
            <a:r>
              <a:rPr lang="ja-JP" altLang="en-US" sz="2200" dirty="0">
                <a:latin typeface="MS Gothic" pitchFamily="49" charset="-128"/>
                <a:ea typeface="MS Gothic" pitchFamily="49" charset="-128"/>
                <a:cs typeface="Meiryo UI" panose="020B0604030504040204" pitchFamily="50" charset="-128"/>
              </a:rPr>
              <a:t>口座を開設して</a:t>
            </a:r>
            <a:r>
              <a:rPr lang="ja-JP" altLang="en-US" sz="2200" dirty="0" smtClean="0">
                <a:latin typeface="MS Gothic" pitchFamily="49" charset="-128"/>
                <a:ea typeface="MS Gothic" pitchFamily="49" charset="-128"/>
                <a:cs typeface="Meiryo UI" panose="020B0604030504040204" pitchFamily="50" charset="-128"/>
              </a:rPr>
              <a:t>いる</a:t>
            </a:r>
            <a:endParaRPr lang="zh-TW" altLang="en-US" sz="2200" kern="1200" dirty="0">
              <a:solidFill>
                <a:schemeClr val="tx1"/>
              </a:solidFill>
              <a:latin typeface="MS Gothic" pitchFamily="49" charset="-128"/>
              <a:ea typeface="MS Gothic" pitchFamily="49" charset="-128"/>
              <a:cs typeface="Meiryo UI" panose="020B0604030504040204" pitchFamily="50" charset="-128"/>
            </a:endParaRPr>
          </a:p>
        </p:txBody>
      </p:sp>
      <p:sp>
        <p:nvSpPr>
          <p:cNvPr id="11" name="手繪多邊形 10"/>
          <p:cNvSpPr/>
          <p:nvPr/>
        </p:nvSpPr>
        <p:spPr>
          <a:xfrm>
            <a:off x="5508104" y="2708920"/>
            <a:ext cx="3528392" cy="2664296"/>
          </a:xfrm>
          <a:custGeom>
            <a:avLst/>
            <a:gdLst>
              <a:gd name="connsiteX0" fmla="*/ 0 w 2791633"/>
              <a:gd name="connsiteY0" fmla="*/ 1316489 h 2632978"/>
              <a:gd name="connsiteX1" fmla="*/ 438103 w 2791633"/>
              <a:gd name="connsiteY1" fmla="*/ 358774 h 2632978"/>
              <a:gd name="connsiteX2" fmla="*/ 1395819 w 2791633"/>
              <a:gd name="connsiteY2" fmla="*/ 1 h 2632978"/>
              <a:gd name="connsiteX3" fmla="*/ 2353534 w 2791633"/>
              <a:gd name="connsiteY3" fmla="*/ 358776 h 2632978"/>
              <a:gd name="connsiteX4" fmla="*/ 2791634 w 2791633"/>
              <a:gd name="connsiteY4" fmla="*/ 1316492 h 2632978"/>
              <a:gd name="connsiteX5" fmla="*/ 2353532 w 2791633"/>
              <a:gd name="connsiteY5" fmla="*/ 2274207 h 2632978"/>
              <a:gd name="connsiteX6" fmla="*/ 1395816 w 2791633"/>
              <a:gd name="connsiteY6" fmla="*/ 2632981 h 2632978"/>
              <a:gd name="connsiteX7" fmla="*/ 438101 w 2791633"/>
              <a:gd name="connsiteY7" fmla="*/ 2274206 h 2632978"/>
              <a:gd name="connsiteX8" fmla="*/ 0 w 2791633"/>
              <a:gd name="connsiteY8" fmla="*/ 1316490 h 2632978"/>
              <a:gd name="connsiteX9" fmla="*/ 0 w 2791633"/>
              <a:gd name="connsiteY9" fmla="*/ 1316489 h 26329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91633" h="2632978">
                <a:moveTo>
                  <a:pt x="0" y="1316489"/>
                </a:moveTo>
                <a:cubicBezTo>
                  <a:pt x="0" y="953976"/>
                  <a:pt x="158492" y="607506"/>
                  <a:pt x="438103" y="358774"/>
                </a:cubicBezTo>
                <a:cubicBezTo>
                  <a:pt x="697137" y="128347"/>
                  <a:pt x="1039747" y="1"/>
                  <a:pt x="1395819" y="1"/>
                </a:cubicBezTo>
                <a:cubicBezTo>
                  <a:pt x="1751891" y="1"/>
                  <a:pt x="2094501" y="128348"/>
                  <a:pt x="2353534" y="358776"/>
                </a:cubicBezTo>
                <a:cubicBezTo>
                  <a:pt x="2633144" y="607508"/>
                  <a:pt x="2791635" y="953979"/>
                  <a:pt x="2791634" y="1316492"/>
                </a:cubicBezTo>
                <a:cubicBezTo>
                  <a:pt x="2791634" y="1679005"/>
                  <a:pt x="2633143" y="2025476"/>
                  <a:pt x="2353532" y="2274207"/>
                </a:cubicBezTo>
                <a:cubicBezTo>
                  <a:pt x="2094498" y="2504634"/>
                  <a:pt x="1751888" y="2632981"/>
                  <a:pt x="1395816" y="2632981"/>
                </a:cubicBezTo>
                <a:cubicBezTo>
                  <a:pt x="1039744" y="2632981"/>
                  <a:pt x="697134" y="2504634"/>
                  <a:pt x="438101" y="2274206"/>
                </a:cubicBezTo>
                <a:cubicBezTo>
                  <a:pt x="158490" y="2025474"/>
                  <a:pt x="0" y="1679003"/>
                  <a:pt x="0" y="1316490"/>
                </a:cubicBezTo>
                <a:lnTo>
                  <a:pt x="0" y="1316489"/>
                </a:lnTo>
                <a:close/>
              </a:path>
            </a:pathLst>
          </a:custGeom>
          <a:effectLst>
            <a:outerShdw blurRad="76200" dir="18900000" sy="23000" kx="-1200000" algn="bl" rotWithShape="0">
              <a:prstClr val="black">
                <a:alpha val="20000"/>
              </a:prstClr>
            </a:outerShdw>
          </a:effectLst>
        </p:spPr>
        <p:style>
          <a:lnRef idx="0">
            <a:schemeClr val="accent2"/>
          </a:lnRef>
          <a:fillRef idx="3">
            <a:schemeClr val="accent2"/>
          </a:fillRef>
          <a:effectRef idx="3">
            <a:schemeClr val="accent2"/>
          </a:effectRef>
          <a:fontRef idx="minor">
            <a:schemeClr val="lt1"/>
          </a:fontRef>
        </p:style>
        <p:txBody>
          <a:bodyPr spcFirstLastPara="0" vert="horz" wrap="square" lIns="449465" tIns="426230" rIns="449465" bIns="426230" numCol="1" spcCol="1270" anchor="ctr" anchorCtr="0">
            <a:noAutofit/>
            <a:scene3d>
              <a:camera prst="orthographicFront"/>
              <a:lightRig rig="soft" dir="t">
                <a:rot lat="0" lon="0" rev="10800000"/>
              </a:lightRig>
            </a:scene3d>
            <a:sp3d>
              <a:bevelT w="27940" h="12700"/>
              <a:contourClr>
                <a:srgbClr val="DDDDDD"/>
              </a:contourClr>
            </a:sp3d>
          </a:bodyPr>
          <a:lstStyle/>
          <a:p>
            <a:pPr algn="ctr" defTabSz="2844800">
              <a:lnSpc>
                <a:spcPct val="90000"/>
              </a:lnSpc>
              <a:spcAft>
                <a:spcPct val="35000"/>
              </a:spcAft>
            </a:pPr>
            <a:r>
              <a:rPr lang="ja-JP" altLang="en-US" sz="2200" dirty="0" smtClean="0">
                <a:latin typeface="MS Gothic" pitchFamily="49" charset="-128"/>
                <a:ea typeface="MS Gothic" pitchFamily="49" charset="-128"/>
                <a:cs typeface="Meiryo UI" panose="020B0604030504040204" pitchFamily="50" charset="-128"/>
              </a:rPr>
              <a:t>直近</a:t>
            </a:r>
            <a:r>
              <a:rPr lang="en-US" altLang="ja-JP" sz="2200" dirty="0">
                <a:latin typeface="MS Gothic" pitchFamily="49" charset="-128"/>
                <a:ea typeface="MS Gothic" pitchFamily="49" charset="-128"/>
                <a:cs typeface="Meiryo UI" panose="020B0604030504040204" pitchFamily="50" charset="-128"/>
              </a:rPr>
              <a:t>1</a:t>
            </a:r>
            <a:r>
              <a:rPr lang="ja-JP" altLang="en-US" sz="2200" dirty="0">
                <a:latin typeface="MS Gothic" pitchFamily="49" charset="-128"/>
                <a:ea typeface="MS Gothic" pitchFamily="49" charset="-128"/>
                <a:cs typeface="Meiryo UI" panose="020B0604030504040204" pitchFamily="50" charset="-128"/>
              </a:rPr>
              <a:t>年以内に売買を委託した、先物取引所に上場する先物やオプション契約の取引成立が</a:t>
            </a:r>
            <a:r>
              <a:rPr lang="en-US" altLang="ja-JP" sz="2200" dirty="0">
                <a:latin typeface="MS Gothic" pitchFamily="49" charset="-128"/>
                <a:ea typeface="MS Gothic" pitchFamily="49" charset="-128"/>
                <a:cs typeface="Meiryo UI" panose="020B0604030504040204" pitchFamily="50" charset="-128"/>
              </a:rPr>
              <a:t>10</a:t>
            </a:r>
            <a:r>
              <a:rPr lang="ja-JP" altLang="en-US" sz="2200" dirty="0">
                <a:latin typeface="MS Gothic" pitchFamily="49" charset="-128"/>
                <a:ea typeface="MS Gothic" pitchFamily="49" charset="-128"/>
                <a:cs typeface="Meiryo UI" panose="020B0604030504040204" pitchFamily="50" charset="-128"/>
              </a:rPr>
              <a:t>回以上に達している</a:t>
            </a:r>
            <a:endParaRPr lang="zh-TW" altLang="en-US" sz="2200" b="1" kern="1200" spc="150" dirty="0">
              <a:ln w="11430"/>
              <a:solidFill>
                <a:srgbClr val="F8F8F8"/>
              </a:solidFill>
              <a:effectLst>
                <a:outerShdw blurRad="25400" algn="tl" rotWithShape="0">
                  <a:srgbClr val="000000">
                    <a:alpha val="43000"/>
                  </a:srgbClr>
                </a:outerShdw>
              </a:effectLst>
              <a:latin typeface="MS Gothic" pitchFamily="49" charset="-128"/>
              <a:ea typeface="MS Gothic" pitchFamily="49" charset="-128"/>
              <a:cs typeface="Meiryo UI" panose="020B0604030504040204" pitchFamily="50" charset="-128"/>
            </a:endParaRPr>
          </a:p>
        </p:txBody>
      </p:sp>
      <p:sp>
        <p:nvSpPr>
          <p:cNvPr id="10" name="手繪多邊形 9"/>
          <p:cNvSpPr/>
          <p:nvPr/>
        </p:nvSpPr>
        <p:spPr>
          <a:xfrm>
            <a:off x="2267744" y="3717032"/>
            <a:ext cx="3312368" cy="2880320"/>
          </a:xfrm>
          <a:custGeom>
            <a:avLst/>
            <a:gdLst>
              <a:gd name="connsiteX0" fmla="*/ 0 w 2775744"/>
              <a:gd name="connsiteY0" fmla="*/ 1359444 h 2718887"/>
              <a:gd name="connsiteX1" fmla="*/ 416707 w 2775744"/>
              <a:gd name="connsiteY1" fmla="*/ 388277 h 2718887"/>
              <a:gd name="connsiteX2" fmla="*/ 1387875 w 2775744"/>
              <a:gd name="connsiteY2" fmla="*/ 1 h 2718887"/>
              <a:gd name="connsiteX3" fmla="*/ 2359042 w 2775744"/>
              <a:gd name="connsiteY3" fmla="*/ 388279 h 2718887"/>
              <a:gd name="connsiteX4" fmla="*/ 2775746 w 2775744"/>
              <a:gd name="connsiteY4" fmla="*/ 1359447 h 2718887"/>
              <a:gd name="connsiteX5" fmla="*/ 2359041 w 2775744"/>
              <a:gd name="connsiteY5" fmla="*/ 2330614 h 2718887"/>
              <a:gd name="connsiteX6" fmla="*/ 1387874 w 2775744"/>
              <a:gd name="connsiteY6" fmla="*/ 2718891 h 2718887"/>
              <a:gd name="connsiteX7" fmla="*/ 416707 w 2775744"/>
              <a:gd name="connsiteY7" fmla="*/ 2330613 h 2718887"/>
              <a:gd name="connsiteX8" fmla="*/ 3 w 2775744"/>
              <a:gd name="connsiteY8" fmla="*/ 1359445 h 2718887"/>
              <a:gd name="connsiteX9" fmla="*/ 0 w 2775744"/>
              <a:gd name="connsiteY9" fmla="*/ 1359444 h 27188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2775744" h="2718887">
                <a:moveTo>
                  <a:pt x="0" y="1359444"/>
                </a:moveTo>
                <a:cubicBezTo>
                  <a:pt x="0" y="994020"/>
                  <a:pt x="150194" y="643983"/>
                  <a:pt x="416707" y="388277"/>
                </a:cubicBezTo>
                <a:cubicBezTo>
                  <a:pt x="676110" y="139393"/>
                  <a:pt x="1024762" y="1"/>
                  <a:pt x="1387875" y="1"/>
                </a:cubicBezTo>
                <a:cubicBezTo>
                  <a:pt x="1750988" y="1"/>
                  <a:pt x="2099640" y="139394"/>
                  <a:pt x="2359042" y="388279"/>
                </a:cubicBezTo>
                <a:cubicBezTo>
                  <a:pt x="2625554" y="643986"/>
                  <a:pt x="2775746" y="994023"/>
                  <a:pt x="2775746" y="1359447"/>
                </a:cubicBezTo>
                <a:cubicBezTo>
                  <a:pt x="2775746" y="1724871"/>
                  <a:pt x="2625553" y="2074908"/>
                  <a:pt x="2359041" y="2330614"/>
                </a:cubicBezTo>
                <a:cubicBezTo>
                  <a:pt x="2099638" y="2579499"/>
                  <a:pt x="1750987" y="2718891"/>
                  <a:pt x="1387874" y="2718891"/>
                </a:cubicBezTo>
                <a:cubicBezTo>
                  <a:pt x="1024761" y="2718891"/>
                  <a:pt x="676109" y="2579498"/>
                  <a:pt x="416707" y="2330613"/>
                </a:cubicBezTo>
                <a:cubicBezTo>
                  <a:pt x="150195" y="2074906"/>
                  <a:pt x="2" y="1724869"/>
                  <a:pt x="3" y="1359445"/>
                </a:cubicBezTo>
                <a:cubicBezTo>
                  <a:pt x="2" y="1359445"/>
                  <a:pt x="1" y="1359444"/>
                  <a:pt x="0" y="1359444"/>
                </a:cubicBezTo>
                <a:close/>
              </a:path>
            </a:pathLst>
          </a:custGeom>
          <a:effectLst>
            <a:outerShdw blurRad="76200" dir="18900000" sy="23000" kx="-1200000" algn="bl" rotWithShape="0">
              <a:prstClr val="black">
                <a:alpha val="20000"/>
              </a:prstClr>
            </a:outerShdw>
          </a:effectLst>
        </p:spPr>
        <p:style>
          <a:lnRef idx="0">
            <a:schemeClr val="accent4"/>
          </a:lnRef>
          <a:fillRef idx="3">
            <a:schemeClr val="accent4"/>
          </a:fillRef>
          <a:effectRef idx="3">
            <a:schemeClr val="accent4"/>
          </a:effectRef>
          <a:fontRef idx="minor">
            <a:schemeClr val="lt1"/>
          </a:fontRef>
        </p:style>
        <p:txBody>
          <a:bodyPr spcFirstLastPara="0" vert="horz" wrap="square" lIns="447139" tIns="438812" rIns="447139" bIns="438812" numCol="1" spcCol="1270" anchor="ctr" anchorCtr="0">
            <a:noAutofit/>
            <a:scene3d>
              <a:camera prst="orthographicFront"/>
              <a:lightRig rig="soft" dir="t">
                <a:rot lat="0" lon="0" rev="10800000"/>
              </a:lightRig>
            </a:scene3d>
            <a:sp3d>
              <a:bevelT w="27940" h="12700"/>
              <a:contourClr>
                <a:srgbClr val="DDDDDD"/>
              </a:contourClr>
            </a:sp3d>
          </a:bodyPr>
          <a:lstStyle/>
          <a:p>
            <a:pPr algn="ctr" defTabSz="2844800">
              <a:lnSpc>
                <a:spcPct val="90000"/>
              </a:lnSpc>
              <a:spcAft>
                <a:spcPct val="35000"/>
              </a:spcAft>
            </a:pPr>
            <a:r>
              <a:rPr lang="ja-JP" altLang="en-US" sz="2200" dirty="0" smtClean="0">
                <a:latin typeface="MS Gothic" pitchFamily="49" charset="-128"/>
                <a:ea typeface="MS Gothic" pitchFamily="49" charset="-128"/>
                <a:cs typeface="Meiryo UI" panose="020B0604030504040204" pitchFamily="50" charset="-128"/>
              </a:rPr>
              <a:t>直近</a:t>
            </a:r>
            <a:r>
              <a:rPr lang="en-US" altLang="ja-JP" sz="2200" dirty="0">
                <a:latin typeface="MS Gothic" pitchFamily="49" charset="-128"/>
                <a:ea typeface="MS Gothic" pitchFamily="49" charset="-128"/>
                <a:cs typeface="Meiryo UI" panose="020B0604030504040204" pitchFamily="50" charset="-128"/>
              </a:rPr>
              <a:t>1</a:t>
            </a:r>
            <a:r>
              <a:rPr lang="ja-JP" altLang="en-US" sz="2200" dirty="0">
                <a:latin typeface="MS Gothic" pitchFamily="49" charset="-128"/>
                <a:ea typeface="MS Gothic" pitchFamily="49" charset="-128"/>
                <a:cs typeface="Meiryo UI" panose="020B0604030504040204" pitchFamily="50" charset="-128"/>
              </a:rPr>
              <a:t>年以内に売買を委託したコール・ワラントの取引成立が</a:t>
            </a:r>
            <a:r>
              <a:rPr lang="en-US" altLang="ja-JP" sz="2200" dirty="0">
                <a:latin typeface="MS Gothic" pitchFamily="49" charset="-128"/>
                <a:ea typeface="MS Gothic" pitchFamily="49" charset="-128"/>
                <a:cs typeface="Meiryo UI" panose="020B0604030504040204" pitchFamily="50" charset="-128"/>
              </a:rPr>
              <a:t>10</a:t>
            </a:r>
            <a:r>
              <a:rPr lang="ja-JP" altLang="en-US" sz="2200" dirty="0">
                <a:latin typeface="MS Gothic" pitchFamily="49" charset="-128"/>
                <a:ea typeface="MS Gothic" pitchFamily="49" charset="-128"/>
                <a:cs typeface="Meiryo UI" panose="020B0604030504040204" pitchFamily="50" charset="-128"/>
              </a:rPr>
              <a:t>回以上に達して</a:t>
            </a:r>
            <a:r>
              <a:rPr lang="ja-JP" altLang="en-US" sz="2200" dirty="0" smtClean="0">
                <a:latin typeface="MS Gothic" pitchFamily="49" charset="-128"/>
                <a:ea typeface="MS Gothic" pitchFamily="49" charset="-128"/>
                <a:cs typeface="Meiryo UI" panose="020B0604030504040204" pitchFamily="50" charset="-128"/>
              </a:rPr>
              <a:t>いる</a:t>
            </a:r>
            <a:endParaRPr lang="en-US" altLang="zh-TW" sz="2200" b="1" spc="150" dirty="0" smtClean="0">
              <a:ln w="11430"/>
              <a:solidFill>
                <a:srgbClr val="F8F8F8"/>
              </a:solidFill>
              <a:effectLst>
                <a:outerShdw blurRad="25400" algn="tl" rotWithShape="0">
                  <a:srgbClr val="000000">
                    <a:alpha val="43000"/>
                  </a:srgbClr>
                </a:outerShdw>
              </a:effectLst>
              <a:latin typeface="MS Gothic" pitchFamily="49" charset="-128"/>
              <a:ea typeface="MS Gothic" pitchFamily="49" charset="-128"/>
              <a:cs typeface="Meiryo UI" panose="020B0604030504040204" pitchFamily="50" charset="-128"/>
            </a:endParaRPr>
          </a:p>
        </p:txBody>
      </p:sp>
      <p:sp>
        <p:nvSpPr>
          <p:cNvPr id="12" name="矩形 11"/>
          <p:cNvSpPr/>
          <p:nvPr/>
        </p:nvSpPr>
        <p:spPr>
          <a:xfrm>
            <a:off x="2627784" y="1052736"/>
            <a:ext cx="4644516" cy="1296144"/>
          </a:xfrm>
          <a:prstGeom prst="rect">
            <a:avLst/>
          </a:prstGeom>
          <a:ln w="57150">
            <a:solidFill>
              <a:srgbClr val="0070C0"/>
            </a:solidFill>
            <a:prstDash val="sysDash"/>
          </a:ln>
        </p:spPr>
        <p:style>
          <a:lnRef idx="2">
            <a:schemeClr val="accent2"/>
          </a:lnRef>
          <a:fillRef idx="1">
            <a:schemeClr val="lt1"/>
          </a:fillRef>
          <a:effectRef idx="0">
            <a:schemeClr val="accent2"/>
          </a:effectRef>
          <a:fontRef idx="minor">
            <a:schemeClr val="dk1"/>
          </a:fontRef>
        </p:style>
        <p:txBody>
          <a:bodyPr rtlCol="0" anchor="ctr"/>
          <a:lstStyle/>
          <a:p>
            <a:pPr lvl="0" algn="ctr"/>
            <a:r>
              <a:rPr lang="ja-JP" alt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S Gothic" pitchFamily="49" charset="-128"/>
                <a:ea typeface="MS Gothic" pitchFamily="49" charset="-128"/>
                <a:cs typeface="Meiryo UI" panose="020B0604030504040204" pitchFamily="50" charset="-128"/>
              </a:rPr>
              <a:t>投資家は以下の条件のうち</a:t>
            </a:r>
            <a:r>
              <a:rPr lang="en-US" altLang="ja-JP"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S Gothic" pitchFamily="49" charset="-128"/>
                <a:ea typeface="MS Gothic" pitchFamily="49" charset="-128"/>
                <a:cs typeface="Meiryo UI" panose="020B0604030504040204" pitchFamily="50" charset="-128"/>
              </a:rPr>
              <a:t>1</a:t>
            </a:r>
            <a:r>
              <a:rPr lang="ja-JP" altLang="en-US" sz="2400" b="1" dirty="0" err="1"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S Gothic" pitchFamily="49" charset="-128"/>
                <a:ea typeface="MS Gothic" pitchFamily="49" charset="-128"/>
                <a:cs typeface="Meiryo UI" panose="020B0604030504040204" pitchFamily="50" charset="-128"/>
              </a:rPr>
              <a:t>つを</a:t>
            </a:r>
            <a:r>
              <a:rPr lang="ja-JP" altLang="en-US" sz="2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S Gothic" pitchFamily="49" charset="-128"/>
                <a:ea typeface="MS Gothic" pitchFamily="49" charset="-128"/>
                <a:cs typeface="Meiryo UI" panose="020B0604030504040204" pitchFamily="50" charset="-128"/>
              </a:rPr>
              <a:t>満たしていなければならない</a:t>
            </a:r>
            <a:endParaRPr lang="zh-TW" altLang="en-US" sz="2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latin typeface="MS Gothic" pitchFamily="49" charset="-128"/>
              <a:ea typeface="MS Gothic" pitchFamily="49" charset="-128"/>
              <a:cs typeface="Meiryo UI" panose="020B0604030504040204" pitchFamily="50" charset="-128"/>
            </a:endParaRPr>
          </a:p>
        </p:txBody>
      </p:sp>
      <p:sp>
        <p:nvSpPr>
          <p:cNvPr id="14" name="橢圓 13"/>
          <p:cNvSpPr/>
          <p:nvPr/>
        </p:nvSpPr>
        <p:spPr>
          <a:xfrm>
            <a:off x="5940152" y="2204864"/>
            <a:ext cx="144016" cy="14401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15" name="橢圓 14"/>
          <p:cNvSpPr/>
          <p:nvPr/>
        </p:nvSpPr>
        <p:spPr>
          <a:xfrm>
            <a:off x="6084168" y="2420888"/>
            <a:ext cx="144016" cy="14401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16" name="橢圓 15"/>
          <p:cNvSpPr/>
          <p:nvPr/>
        </p:nvSpPr>
        <p:spPr>
          <a:xfrm>
            <a:off x="6228184" y="2636912"/>
            <a:ext cx="144016" cy="144016"/>
          </a:xfrm>
          <a:prstGeom prst="ellipse">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17" name="橢圓 16"/>
          <p:cNvSpPr/>
          <p:nvPr/>
        </p:nvSpPr>
        <p:spPr>
          <a:xfrm>
            <a:off x="4067944" y="2204864"/>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18" name="橢圓 17"/>
          <p:cNvSpPr/>
          <p:nvPr/>
        </p:nvSpPr>
        <p:spPr>
          <a:xfrm>
            <a:off x="2915816" y="2204864"/>
            <a:ext cx="144016" cy="14401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19" name="橢圓 18"/>
          <p:cNvSpPr/>
          <p:nvPr/>
        </p:nvSpPr>
        <p:spPr>
          <a:xfrm>
            <a:off x="4067944" y="2420888"/>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0" name="橢圓 19"/>
          <p:cNvSpPr/>
          <p:nvPr/>
        </p:nvSpPr>
        <p:spPr>
          <a:xfrm>
            <a:off x="4067944" y="2636912"/>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1" name="橢圓 20"/>
          <p:cNvSpPr/>
          <p:nvPr/>
        </p:nvSpPr>
        <p:spPr>
          <a:xfrm>
            <a:off x="4067944" y="2852936"/>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2" name="橢圓 21"/>
          <p:cNvSpPr/>
          <p:nvPr/>
        </p:nvSpPr>
        <p:spPr>
          <a:xfrm>
            <a:off x="4067944" y="3068960"/>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3" name="橢圓 22"/>
          <p:cNvSpPr/>
          <p:nvPr/>
        </p:nvSpPr>
        <p:spPr>
          <a:xfrm>
            <a:off x="4067944" y="3284984"/>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4" name="橢圓 23"/>
          <p:cNvSpPr/>
          <p:nvPr/>
        </p:nvSpPr>
        <p:spPr>
          <a:xfrm>
            <a:off x="4067944" y="3501008"/>
            <a:ext cx="144016" cy="144016"/>
          </a:xfrm>
          <a:prstGeom prst="ellipse">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5" name="橢圓 24"/>
          <p:cNvSpPr/>
          <p:nvPr/>
        </p:nvSpPr>
        <p:spPr>
          <a:xfrm>
            <a:off x="2771800" y="2420888"/>
            <a:ext cx="144016" cy="14401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6" name="橢圓 25"/>
          <p:cNvSpPr/>
          <p:nvPr/>
        </p:nvSpPr>
        <p:spPr>
          <a:xfrm>
            <a:off x="2627784" y="2636912"/>
            <a:ext cx="144016" cy="144016"/>
          </a:xfrm>
          <a:prstGeom prst="ellipse">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7" name="標題 1"/>
          <p:cNvSpPr txBox="1">
            <a:spLocks/>
          </p:cNvSpPr>
          <p:nvPr/>
        </p:nvSpPr>
        <p:spPr bwMode="auto">
          <a:xfrm>
            <a:off x="827533" y="116632"/>
            <a:ext cx="7920931" cy="7191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algn="ctr" eaLnBrk="0" hangingPunct="0"/>
            <a:endParaRPr kumimoji="0" lang="en-US" altLang="zh-TW" sz="34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endParaRPr>
          </a:p>
          <a:p>
            <a:pPr algn="ctr" eaLnBrk="0" hangingPunct="0"/>
            <a:r>
              <a:rPr kumimoji="0" lang="ja-JP" altLang="en-US" sz="34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レバレッジ</a:t>
            </a:r>
            <a:r>
              <a:rPr kumimoji="0" lang="zh-TW" altLang="en-US" sz="34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型</a:t>
            </a:r>
            <a:r>
              <a:rPr kumimoji="0" lang="ja-JP" altLang="en-US" sz="34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・インバース</a:t>
            </a:r>
            <a:r>
              <a:rPr kumimoji="0" lang="zh-TW" altLang="en-US" sz="34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型</a:t>
            </a:r>
            <a:r>
              <a:rPr kumimoji="0" lang="en-US" altLang="zh-TW" sz="34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ETF</a:t>
            </a:r>
            <a:r>
              <a:rPr lang="en-US" altLang="zh-TW" sz="3400" b="1" dirty="0" smtClean="0">
                <a:latin typeface="MS Gothic" pitchFamily="49" charset="-128"/>
                <a:ea typeface="MS Gothic" pitchFamily="49" charset="-128"/>
                <a:cs typeface="Meiryo UI" panose="020B0604030504040204" pitchFamily="50" charset="-128"/>
              </a:rPr>
              <a:t>—</a:t>
            </a:r>
            <a:r>
              <a:rPr lang="ja-JP" altLang="en-US" sz="3400" b="1" dirty="0" smtClean="0">
                <a:latin typeface="MS Gothic" pitchFamily="49" charset="-128"/>
                <a:ea typeface="MS Gothic" pitchFamily="49" charset="-128"/>
                <a:cs typeface="Meiryo UI" panose="020B0604030504040204" pitchFamily="50" charset="-128"/>
              </a:rPr>
              <a:t>投資家適性</a:t>
            </a:r>
            <a:endParaRPr lang="zh-TW" altLang="en-US" sz="3400" dirty="0" smtClean="0">
              <a:latin typeface="MS Gothic" pitchFamily="49" charset="-128"/>
              <a:ea typeface="MS Gothic" pitchFamily="49" charset="-128"/>
              <a:cs typeface="Meiryo UI" panose="020B0604030504040204" pitchFamily="50" charset="-128"/>
            </a:endParaRPr>
          </a:p>
          <a:p>
            <a:pPr lvl="0" algn="ctr" eaLnBrk="0" hangingPunct="0"/>
            <a:endParaRPr kumimoji="0" lang="zh-TW" altLang="en-US" sz="3400" b="1"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endParaRPr>
          </a:p>
        </p:txBody>
      </p:sp>
      <p:sp>
        <p:nvSpPr>
          <p:cNvPr id="30"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11</a:t>
            </a:r>
            <a:endParaRPr lang="zh-TW" alt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wipe(up)">
                                      <p:cBhvr>
                                        <p:cTn id="7" dur="500"/>
                                        <p:tgtEl>
                                          <p:spTgt spid="18"/>
                                        </p:tgtEl>
                                      </p:cBhvr>
                                    </p:animEffect>
                                  </p:childTnLst>
                                </p:cTn>
                              </p:par>
                              <p:par>
                                <p:cTn id="8" presetID="22" presetClass="entr" presetSubtype="1" fill="hold" grpId="0" nodeType="with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up)">
                                      <p:cBhvr>
                                        <p:cTn id="10" dur="500"/>
                                        <p:tgtEl>
                                          <p:spTgt spid="25"/>
                                        </p:tgtEl>
                                      </p:cBhvr>
                                    </p:animEffect>
                                  </p:childTnLst>
                                </p:cTn>
                              </p:par>
                              <p:par>
                                <p:cTn id="11" presetID="22" presetClass="entr" presetSubtype="1" fill="hold" grpId="0" nodeType="withEffect">
                                  <p:stCondLst>
                                    <p:cond delay="0"/>
                                  </p:stCondLst>
                                  <p:childTnLst>
                                    <p:set>
                                      <p:cBhvr>
                                        <p:cTn id="12" dur="1" fill="hold">
                                          <p:stCondLst>
                                            <p:cond delay="0"/>
                                          </p:stCondLst>
                                        </p:cTn>
                                        <p:tgtEl>
                                          <p:spTgt spid="26"/>
                                        </p:tgtEl>
                                        <p:attrNameLst>
                                          <p:attrName>style.visibility</p:attrName>
                                        </p:attrNameLst>
                                      </p:cBhvr>
                                      <p:to>
                                        <p:strVal val="visible"/>
                                      </p:to>
                                    </p:set>
                                    <p:animEffect transition="in" filter="wipe(up)">
                                      <p:cBhvr>
                                        <p:cTn id="13" dur="500"/>
                                        <p:tgtEl>
                                          <p:spTgt spid="26"/>
                                        </p:tgtEl>
                                      </p:cBhvr>
                                    </p:animEffect>
                                  </p:childTnLst>
                                </p:cTn>
                              </p:par>
                            </p:childTnLst>
                          </p:cTn>
                        </p:par>
                        <p:par>
                          <p:cTn id="14" fill="hold">
                            <p:stCondLst>
                              <p:cond delay="500"/>
                            </p:stCondLst>
                            <p:childTnLst>
                              <p:par>
                                <p:cTn id="15" presetID="22" presetClass="entr" presetSubtype="1"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wipe(up)">
                                      <p:cBhvr>
                                        <p:cTn id="17" dur="1000"/>
                                        <p:tgtEl>
                                          <p:spTgt spid="9"/>
                                        </p:tgtEl>
                                      </p:cBhvr>
                                    </p:animEffect>
                                  </p:childTnLst>
                                </p:cTn>
                              </p:par>
                            </p:childTnLst>
                          </p:cTn>
                        </p:par>
                        <p:par>
                          <p:cTn id="18" fill="hold">
                            <p:stCondLst>
                              <p:cond delay="1500"/>
                            </p:stCondLst>
                            <p:childTnLst>
                              <p:par>
                                <p:cTn id="19" presetID="22" presetClass="entr" presetSubtype="1" fill="hold" grpId="0" nodeType="afterEffect">
                                  <p:stCondLst>
                                    <p:cond delay="0"/>
                                  </p:stCondLst>
                                  <p:childTnLst>
                                    <p:set>
                                      <p:cBhvr>
                                        <p:cTn id="20" dur="1" fill="hold">
                                          <p:stCondLst>
                                            <p:cond delay="0"/>
                                          </p:stCondLst>
                                        </p:cTn>
                                        <p:tgtEl>
                                          <p:spTgt spid="17"/>
                                        </p:tgtEl>
                                        <p:attrNameLst>
                                          <p:attrName>style.visibility</p:attrName>
                                        </p:attrNameLst>
                                      </p:cBhvr>
                                      <p:to>
                                        <p:strVal val="visible"/>
                                      </p:to>
                                    </p:set>
                                    <p:animEffect transition="in" filter="wipe(up)">
                                      <p:cBhvr>
                                        <p:cTn id="21" dur="500"/>
                                        <p:tgtEl>
                                          <p:spTgt spid="17"/>
                                        </p:tgtEl>
                                      </p:cBhvr>
                                    </p:animEffect>
                                  </p:childTnLst>
                                </p:cTn>
                              </p:par>
                              <p:par>
                                <p:cTn id="22" presetID="22" presetClass="entr" presetSubtype="1" fill="hold" grpId="0" nodeType="withEffect">
                                  <p:stCondLst>
                                    <p:cond delay="0"/>
                                  </p:stCondLst>
                                  <p:childTnLst>
                                    <p:set>
                                      <p:cBhvr>
                                        <p:cTn id="23" dur="1" fill="hold">
                                          <p:stCondLst>
                                            <p:cond delay="0"/>
                                          </p:stCondLst>
                                        </p:cTn>
                                        <p:tgtEl>
                                          <p:spTgt spid="19"/>
                                        </p:tgtEl>
                                        <p:attrNameLst>
                                          <p:attrName>style.visibility</p:attrName>
                                        </p:attrNameLst>
                                      </p:cBhvr>
                                      <p:to>
                                        <p:strVal val="visible"/>
                                      </p:to>
                                    </p:set>
                                    <p:animEffect transition="in" filter="wipe(up)">
                                      <p:cBhvr>
                                        <p:cTn id="24" dur="500"/>
                                        <p:tgtEl>
                                          <p:spTgt spid="19"/>
                                        </p:tgtEl>
                                      </p:cBhvr>
                                    </p:animEffect>
                                  </p:childTnLst>
                                </p:cTn>
                              </p:par>
                              <p:par>
                                <p:cTn id="25" presetID="22" presetClass="entr" presetSubtype="1" fill="hold" grpId="0" nodeType="with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wipe(up)">
                                      <p:cBhvr>
                                        <p:cTn id="27" dur="500"/>
                                        <p:tgtEl>
                                          <p:spTgt spid="20"/>
                                        </p:tgtEl>
                                      </p:cBhvr>
                                    </p:animEffect>
                                  </p:childTnLst>
                                </p:cTn>
                              </p:par>
                              <p:par>
                                <p:cTn id="28" presetID="22" presetClass="entr" presetSubtype="1" fill="hold" grpId="0" nodeType="withEffect">
                                  <p:stCondLst>
                                    <p:cond delay="0"/>
                                  </p:stCondLst>
                                  <p:childTnLst>
                                    <p:set>
                                      <p:cBhvr>
                                        <p:cTn id="29" dur="1" fill="hold">
                                          <p:stCondLst>
                                            <p:cond delay="0"/>
                                          </p:stCondLst>
                                        </p:cTn>
                                        <p:tgtEl>
                                          <p:spTgt spid="21"/>
                                        </p:tgtEl>
                                        <p:attrNameLst>
                                          <p:attrName>style.visibility</p:attrName>
                                        </p:attrNameLst>
                                      </p:cBhvr>
                                      <p:to>
                                        <p:strVal val="visible"/>
                                      </p:to>
                                    </p:set>
                                    <p:animEffect transition="in" filter="wipe(up)">
                                      <p:cBhvr>
                                        <p:cTn id="30" dur="500"/>
                                        <p:tgtEl>
                                          <p:spTgt spid="21"/>
                                        </p:tgtEl>
                                      </p:cBhvr>
                                    </p:animEffect>
                                  </p:childTnLst>
                                </p:cTn>
                              </p:par>
                              <p:par>
                                <p:cTn id="31" presetID="22" presetClass="entr" presetSubtype="1" fill="hold" grpId="0" nodeType="withEffect">
                                  <p:stCondLst>
                                    <p:cond delay="0"/>
                                  </p:stCondLst>
                                  <p:childTnLst>
                                    <p:set>
                                      <p:cBhvr>
                                        <p:cTn id="32" dur="1" fill="hold">
                                          <p:stCondLst>
                                            <p:cond delay="0"/>
                                          </p:stCondLst>
                                        </p:cTn>
                                        <p:tgtEl>
                                          <p:spTgt spid="22"/>
                                        </p:tgtEl>
                                        <p:attrNameLst>
                                          <p:attrName>style.visibility</p:attrName>
                                        </p:attrNameLst>
                                      </p:cBhvr>
                                      <p:to>
                                        <p:strVal val="visible"/>
                                      </p:to>
                                    </p:set>
                                    <p:animEffect transition="in" filter="wipe(up)">
                                      <p:cBhvr>
                                        <p:cTn id="33" dur="500"/>
                                        <p:tgtEl>
                                          <p:spTgt spid="22"/>
                                        </p:tgtEl>
                                      </p:cBhvr>
                                    </p:animEffect>
                                  </p:childTnLst>
                                </p:cTn>
                              </p:par>
                              <p:par>
                                <p:cTn id="34" presetID="22" presetClass="entr" presetSubtype="1" fill="hold" grpId="0" nodeType="withEffect">
                                  <p:stCondLst>
                                    <p:cond delay="0"/>
                                  </p:stCondLst>
                                  <p:childTnLst>
                                    <p:set>
                                      <p:cBhvr>
                                        <p:cTn id="35" dur="1" fill="hold">
                                          <p:stCondLst>
                                            <p:cond delay="0"/>
                                          </p:stCondLst>
                                        </p:cTn>
                                        <p:tgtEl>
                                          <p:spTgt spid="23"/>
                                        </p:tgtEl>
                                        <p:attrNameLst>
                                          <p:attrName>style.visibility</p:attrName>
                                        </p:attrNameLst>
                                      </p:cBhvr>
                                      <p:to>
                                        <p:strVal val="visible"/>
                                      </p:to>
                                    </p:set>
                                    <p:animEffect transition="in" filter="wipe(up)">
                                      <p:cBhvr>
                                        <p:cTn id="36" dur="500"/>
                                        <p:tgtEl>
                                          <p:spTgt spid="23"/>
                                        </p:tgtEl>
                                      </p:cBhvr>
                                    </p:animEffect>
                                  </p:childTnLst>
                                </p:cTn>
                              </p:par>
                              <p:par>
                                <p:cTn id="37" presetID="22" presetClass="entr" presetSubtype="1" fill="hold" grpId="0" nodeType="withEffect">
                                  <p:stCondLst>
                                    <p:cond delay="0"/>
                                  </p:stCondLst>
                                  <p:childTnLst>
                                    <p:set>
                                      <p:cBhvr>
                                        <p:cTn id="38" dur="1" fill="hold">
                                          <p:stCondLst>
                                            <p:cond delay="0"/>
                                          </p:stCondLst>
                                        </p:cTn>
                                        <p:tgtEl>
                                          <p:spTgt spid="24"/>
                                        </p:tgtEl>
                                        <p:attrNameLst>
                                          <p:attrName>style.visibility</p:attrName>
                                        </p:attrNameLst>
                                      </p:cBhvr>
                                      <p:to>
                                        <p:strVal val="visible"/>
                                      </p:to>
                                    </p:set>
                                    <p:animEffect transition="in" filter="wipe(up)">
                                      <p:cBhvr>
                                        <p:cTn id="39" dur="500"/>
                                        <p:tgtEl>
                                          <p:spTgt spid="24"/>
                                        </p:tgtEl>
                                      </p:cBhvr>
                                    </p:animEffect>
                                  </p:childTnLst>
                                </p:cTn>
                              </p:par>
                            </p:childTnLst>
                          </p:cTn>
                        </p:par>
                        <p:par>
                          <p:cTn id="40" fill="hold">
                            <p:stCondLst>
                              <p:cond delay="2000"/>
                            </p:stCondLst>
                            <p:childTnLst>
                              <p:par>
                                <p:cTn id="41" presetID="22" presetClass="entr" presetSubtype="1"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up)">
                                      <p:cBhvr>
                                        <p:cTn id="43" dur="1000"/>
                                        <p:tgtEl>
                                          <p:spTgt spid="10"/>
                                        </p:tgtEl>
                                      </p:cBhvr>
                                    </p:animEffect>
                                  </p:childTnLst>
                                </p:cTn>
                              </p:par>
                            </p:childTnLst>
                          </p:cTn>
                        </p:par>
                        <p:par>
                          <p:cTn id="44" fill="hold">
                            <p:stCondLst>
                              <p:cond delay="3000"/>
                            </p:stCondLst>
                            <p:childTnLst>
                              <p:par>
                                <p:cTn id="45" presetID="22" presetClass="entr" presetSubtype="1"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wipe(up)">
                                      <p:cBhvr>
                                        <p:cTn id="47" dur="500"/>
                                        <p:tgtEl>
                                          <p:spTgt spid="14"/>
                                        </p:tgtEl>
                                      </p:cBhvr>
                                    </p:animEffect>
                                  </p:childTnLst>
                                </p:cTn>
                              </p:par>
                              <p:par>
                                <p:cTn id="48" presetID="22" presetClass="entr" presetSubtype="1" fill="hold" grpId="0" nodeType="withEffect">
                                  <p:stCondLst>
                                    <p:cond delay="0"/>
                                  </p:stCondLst>
                                  <p:childTnLst>
                                    <p:set>
                                      <p:cBhvr>
                                        <p:cTn id="49" dur="1" fill="hold">
                                          <p:stCondLst>
                                            <p:cond delay="0"/>
                                          </p:stCondLst>
                                        </p:cTn>
                                        <p:tgtEl>
                                          <p:spTgt spid="15"/>
                                        </p:tgtEl>
                                        <p:attrNameLst>
                                          <p:attrName>style.visibility</p:attrName>
                                        </p:attrNameLst>
                                      </p:cBhvr>
                                      <p:to>
                                        <p:strVal val="visible"/>
                                      </p:to>
                                    </p:set>
                                    <p:animEffect transition="in" filter="wipe(up)">
                                      <p:cBhvr>
                                        <p:cTn id="50" dur="500"/>
                                        <p:tgtEl>
                                          <p:spTgt spid="15"/>
                                        </p:tgtEl>
                                      </p:cBhvr>
                                    </p:animEffect>
                                  </p:childTnLst>
                                </p:cTn>
                              </p:par>
                              <p:par>
                                <p:cTn id="51" presetID="22" presetClass="entr" presetSubtype="1" fill="hold" grpId="0" nodeType="withEffect">
                                  <p:stCondLst>
                                    <p:cond delay="0"/>
                                  </p:stCondLst>
                                  <p:childTnLst>
                                    <p:set>
                                      <p:cBhvr>
                                        <p:cTn id="52" dur="1" fill="hold">
                                          <p:stCondLst>
                                            <p:cond delay="0"/>
                                          </p:stCondLst>
                                        </p:cTn>
                                        <p:tgtEl>
                                          <p:spTgt spid="16"/>
                                        </p:tgtEl>
                                        <p:attrNameLst>
                                          <p:attrName>style.visibility</p:attrName>
                                        </p:attrNameLst>
                                      </p:cBhvr>
                                      <p:to>
                                        <p:strVal val="visible"/>
                                      </p:to>
                                    </p:set>
                                    <p:animEffect transition="in" filter="wipe(up)">
                                      <p:cBhvr>
                                        <p:cTn id="53" dur="500"/>
                                        <p:tgtEl>
                                          <p:spTgt spid="16"/>
                                        </p:tgtEl>
                                      </p:cBhvr>
                                    </p:animEffect>
                                  </p:childTnLst>
                                </p:cTn>
                              </p:par>
                            </p:childTnLst>
                          </p:cTn>
                        </p:par>
                        <p:par>
                          <p:cTn id="54" fill="hold">
                            <p:stCondLst>
                              <p:cond delay="3500"/>
                            </p:stCondLst>
                            <p:childTnLst>
                              <p:par>
                                <p:cTn id="55" presetID="22" presetClass="entr" presetSubtype="1" fill="hold" grpId="0" nodeType="afterEffect">
                                  <p:stCondLst>
                                    <p:cond delay="0"/>
                                  </p:stCondLst>
                                  <p:childTnLst>
                                    <p:set>
                                      <p:cBhvr>
                                        <p:cTn id="56" dur="1" fill="hold">
                                          <p:stCondLst>
                                            <p:cond delay="0"/>
                                          </p:stCondLst>
                                        </p:cTn>
                                        <p:tgtEl>
                                          <p:spTgt spid="11"/>
                                        </p:tgtEl>
                                        <p:attrNameLst>
                                          <p:attrName>style.visibility</p:attrName>
                                        </p:attrNameLst>
                                      </p:cBhvr>
                                      <p:to>
                                        <p:strVal val="visible"/>
                                      </p:to>
                                    </p:set>
                                    <p:animEffect transition="in" filter="wipe(up)">
                                      <p:cBhvr>
                                        <p:cTn id="57" dur="1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1" grpId="0" animBg="1"/>
      <p:bldP spid="10" grpId="0" animBg="1"/>
      <p:bldP spid="14" grpId="0" animBg="1"/>
      <p:bldP spid="15" grpId="0" animBg="1"/>
      <p:bldP spid="16" grpId="0" animBg="1"/>
      <p:bldP spid="17" grpId="0" animBg="1"/>
      <p:bldP spid="18" grpId="0" animBg="1"/>
      <p:bldP spid="19" grpId="0" animBg="1"/>
      <p:bldP spid="20" grpId="0" animBg="1"/>
      <p:bldP spid="21" grpId="0" animBg="1"/>
      <p:bldP spid="22" grpId="0" animBg="1"/>
      <p:bldP spid="23" grpId="0" animBg="1"/>
      <p:bldP spid="24" grpId="0" animBg="1"/>
      <p:bldP spid="25" grpId="0" animBg="1"/>
      <p:bldP spid="2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內容版面配置區 4"/>
          <p:cNvGraphicFramePr>
            <a:graphicFrameLocks noGrp="1"/>
          </p:cNvGraphicFramePr>
          <p:nvPr>
            <p:ph idx="4294967295"/>
            <p:extLst>
              <p:ext uri="{D42A27DB-BD31-4B8C-83A1-F6EECF244321}">
                <p14:modId xmlns="" xmlns:p14="http://schemas.microsoft.com/office/powerpoint/2010/main" val="3322206892"/>
              </p:ext>
            </p:extLst>
          </p:nvPr>
        </p:nvGraphicFramePr>
        <p:xfrm>
          <a:off x="323528" y="1052513"/>
          <a:ext cx="8569325" cy="5329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1" name="標題 1"/>
          <p:cNvSpPr>
            <a:spLocks noGrp="1"/>
          </p:cNvSpPr>
          <p:nvPr>
            <p:ph type="title" idx="4294967295"/>
          </p:nvPr>
        </p:nvSpPr>
        <p:spPr>
          <a:xfrm>
            <a:off x="755525" y="188913"/>
            <a:ext cx="8208963" cy="719137"/>
          </a:xfrm>
        </p:spPr>
        <p:txBody>
          <a:bodyPr>
            <a:normAutofit fontScale="90000"/>
          </a:bodyPr>
          <a:lstStyle/>
          <a:p>
            <a:r>
              <a:rPr lang="ja-JP" altLang="en-US" sz="3600" b="1" dirty="0" smtClean="0">
                <a:latin typeface="MS Gothic" pitchFamily="49" charset="-128"/>
                <a:ea typeface="MS Gothic" pitchFamily="49" charset="-128"/>
                <a:cs typeface="Meiryo UI" panose="020B0604030504040204" pitchFamily="50" charset="-128"/>
              </a:rPr>
              <a:t>レバレッジ</a:t>
            </a:r>
            <a:r>
              <a:rPr lang="zh-TW" altLang="en-US" sz="3600" b="1" dirty="0" smtClean="0">
                <a:latin typeface="MS Gothic" pitchFamily="49" charset="-128"/>
                <a:ea typeface="MS Gothic" pitchFamily="49" charset="-128"/>
                <a:cs typeface="Meiryo UI" panose="020B0604030504040204" pitchFamily="50" charset="-128"/>
              </a:rPr>
              <a:t>型</a:t>
            </a:r>
            <a:r>
              <a:rPr lang="ja-JP" altLang="en-US" sz="3600" b="1" dirty="0" smtClean="0">
                <a:latin typeface="MS Gothic" pitchFamily="49" charset="-128"/>
                <a:ea typeface="MS Gothic" pitchFamily="49" charset="-128"/>
                <a:cs typeface="Meiryo UI" panose="020B0604030504040204" pitchFamily="50" charset="-128"/>
              </a:rPr>
              <a:t>・インバース</a:t>
            </a:r>
            <a:r>
              <a:rPr lang="zh-TW" altLang="en-US" sz="3600" b="1" dirty="0" smtClean="0">
                <a:latin typeface="MS Gothic" pitchFamily="49" charset="-128"/>
                <a:ea typeface="MS Gothic" pitchFamily="49" charset="-128"/>
                <a:cs typeface="Meiryo UI" panose="020B0604030504040204" pitchFamily="50" charset="-128"/>
              </a:rPr>
              <a:t>型</a:t>
            </a:r>
            <a:r>
              <a:rPr lang="en-US" altLang="zh-TW" sz="3600" b="1" dirty="0" smtClean="0">
                <a:latin typeface="MS Gothic" pitchFamily="49" charset="-128"/>
                <a:ea typeface="MS Gothic" pitchFamily="49" charset="-128"/>
                <a:cs typeface="Meiryo UI" panose="020B0604030504040204" pitchFamily="50" charset="-128"/>
              </a:rPr>
              <a:t>ETF</a:t>
            </a:r>
            <a:r>
              <a:rPr lang="ja-JP" altLang="en-US" sz="3600" b="1" dirty="0" smtClean="0">
                <a:latin typeface="MS Gothic" pitchFamily="49" charset="-128"/>
                <a:ea typeface="MS Gothic" pitchFamily="49" charset="-128"/>
                <a:cs typeface="Meiryo UI" panose="020B0604030504040204" pitchFamily="50" charset="-128"/>
              </a:rPr>
              <a:t>関連</a:t>
            </a:r>
            <a:r>
              <a:rPr lang="zh-TW" altLang="en-US" sz="3600" b="1" dirty="0" smtClean="0">
                <a:latin typeface="MS Gothic" pitchFamily="49" charset="-128"/>
                <a:ea typeface="MS Gothic" pitchFamily="49" charset="-128"/>
                <a:cs typeface="Meiryo UI" panose="020B0604030504040204" pitchFamily="50" charset="-128"/>
              </a:rPr>
              <a:t>規定</a:t>
            </a:r>
            <a:endParaRPr lang="zh-TW" altLang="en-US" sz="3600" b="1" dirty="0">
              <a:latin typeface="MS Gothic" pitchFamily="49" charset="-128"/>
              <a:ea typeface="MS Gothic" pitchFamily="49" charset="-128"/>
              <a:cs typeface="Meiryo UI" panose="020B0604030504040204" pitchFamily="50" charset="-128"/>
            </a:endParaRPr>
          </a:p>
        </p:txBody>
      </p:sp>
      <p:sp>
        <p:nvSpPr>
          <p:cNvPr id="6"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12</a:t>
            </a:r>
            <a:endParaRPr lang="zh-TW" altLang="en-US" sz="1600" b="1" dirty="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blinds(horizontal)">
                                      <p:cBhvr>
                                        <p:cTn id="7"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9"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內容版面配置區 5"/>
          <p:cNvSpPr>
            <a:spLocks noGrp="1"/>
          </p:cNvSpPr>
          <p:nvPr>
            <p:ph idx="4294967295"/>
          </p:nvPr>
        </p:nvSpPr>
        <p:spPr>
          <a:xfrm>
            <a:off x="755724" y="1124745"/>
            <a:ext cx="7632700" cy="5400599"/>
          </a:xfrm>
          <a:prstGeom prst="rect">
            <a:avLst/>
          </a:prstGeom>
        </p:spPr>
        <p:txBody>
          <a:bodyPr/>
          <a:lstStyle/>
          <a:p>
            <a:pPr>
              <a:lnSpc>
                <a:spcPts val="3000"/>
              </a:lnSpc>
              <a:spcBef>
                <a:spcPts val="600"/>
              </a:spcBef>
              <a:buBlip>
                <a:blip r:embed="rId2"/>
              </a:buBlip>
            </a:pPr>
            <a:r>
              <a:rPr lang="ja-JP" altLang="en-US" sz="1600" dirty="0" smtClean="0">
                <a:latin typeface="MS Gothic" pitchFamily="49" charset="-128"/>
                <a:ea typeface="MS Gothic" pitchFamily="49" charset="-128"/>
                <a:cs typeface="Meiryo UI" panose="020B0604030504040204" pitchFamily="50" charset="-128"/>
              </a:rPr>
              <a:t>レバレッジ・インバース指数はそのトレースする指数によって決まります。ターゲット指数の毎日のレバレッジ・インバース</a:t>
            </a:r>
            <a:r>
              <a:rPr lang="ja-JP" altLang="en-US" sz="1600" dirty="0">
                <a:latin typeface="MS Gothic" pitchFamily="49" charset="-128"/>
                <a:ea typeface="MS Gothic" pitchFamily="49" charset="-128"/>
                <a:cs typeface="Meiryo UI" panose="020B0604030504040204" pitchFamily="50" charset="-128"/>
              </a:rPr>
              <a:t>倍率</a:t>
            </a:r>
            <a:r>
              <a:rPr lang="ja-JP" altLang="en-US" sz="1600" dirty="0" smtClean="0">
                <a:latin typeface="MS Gothic" pitchFamily="49" charset="-128"/>
                <a:ea typeface="MS Gothic" pitchFamily="49" charset="-128"/>
                <a:cs typeface="Meiryo UI" panose="020B0604030504040204" pitchFamily="50" charset="-128"/>
              </a:rPr>
              <a:t>報酬は、指数変動中に示されます。</a:t>
            </a:r>
            <a:endParaRPr lang="en-US" altLang="zh-TW" sz="1600" dirty="0" smtClean="0">
              <a:latin typeface="MS Gothic" pitchFamily="49" charset="-128"/>
              <a:ea typeface="MS Gothic" pitchFamily="49" charset="-128"/>
              <a:cs typeface="Meiryo UI" panose="020B0604030504040204" pitchFamily="50" charset="-128"/>
            </a:endParaRPr>
          </a:p>
          <a:p>
            <a:pPr>
              <a:lnSpc>
                <a:spcPts val="3000"/>
              </a:lnSpc>
              <a:spcBef>
                <a:spcPts val="600"/>
              </a:spcBef>
              <a:buBlip>
                <a:blip r:embed="rId2"/>
              </a:buBlip>
            </a:pPr>
            <a:r>
              <a:rPr lang="ja-JP" altLang="en-US" sz="1600" dirty="0" smtClean="0">
                <a:latin typeface="MS Gothic" pitchFamily="49" charset="-128"/>
                <a:ea typeface="MS Gothic" pitchFamily="49" charset="-128"/>
                <a:cs typeface="Meiryo UI" panose="020B0604030504040204" pitchFamily="50" charset="-128"/>
              </a:rPr>
              <a:t>投資信託業者にとって、ターゲット指数またはレバレッジ・インバース指数をトレースする</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は、そのファンド運用者の運用方法に影響を与えません。</a:t>
            </a:r>
            <a:endParaRPr lang="en-US" altLang="zh-TW" sz="1600" dirty="0" smtClean="0">
              <a:latin typeface="標楷體" pitchFamily="65" charset="-120"/>
              <a:ea typeface="標楷體" pitchFamily="65" charset="-120"/>
            </a:endParaRPr>
          </a:p>
          <a:p>
            <a:pPr>
              <a:lnSpc>
                <a:spcPts val="3000"/>
              </a:lnSpc>
              <a:spcBef>
                <a:spcPts val="600"/>
              </a:spcBef>
              <a:buBlip>
                <a:blip r:embed="rId2"/>
              </a:buBlip>
            </a:pPr>
            <a:r>
              <a:rPr lang="ja-JP" altLang="en-US" sz="1600" dirty="0" smtClean="0">
                <a:latin typeface="MS Gothic" pitchFamily="49" charset="-128"/>
                <a:ea typeface="MS Gothic" pitchFamily="49" charset="-128"/>
                <a:cs typeface="Meiryo UI" panose="020B0604030504040204" pitchFamily="50" charset="-128"/>
              </a:rPr>
              <a:t>投資家にとって、レバレッジ・インバース指数をトレースする</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は、価格パフォーマンスとそのトレースする指数が一致します。投資家は関連するレバレッジ・インバース指数の成績や動きを参照することで、商品の特性とリスクを確認することができます。</a:t>
            </a:r>
            <a:endParaRPr lang="en-US" altLang="zh-TW" sz="1600" dirty="0" smtClean="0">
              <a:latin typeface="MS Gothic" pitchFamily="49" charset="-128"/>
              <a:ea typeface="MS Gothic" pitchFamily="49" charset="-128"/>
              <a:cs typeface="Meiryo UI" panose="020B0604030504040204" pitchFamily="50" charset="-128"/>
            </a:endParaRPr>
          </a:p>
          <a:p>
            <a:pPr>
              <a:lnSpc>
                <a:spcPts val="3000"/>
              </a:lnSpc>
              <a:spcBef>
                <a:spcPts val="600"/>
              </a:spcBef>
              <a:buBlip>
                <a:blip r:embed="rId2"/>
              </a:buBlip>
            </a:pPr>
            <a:r>
              <a:rPr lang="ja-JP" altLang="en-US" sz="1600" dirty="0" smtClean="0">
                <a:latin typeface="MS Gothic" pitchFamily="49" charset="-128"/>
                <a:ea typeface="MS Gothic" pitchFamily="49" charset="-128"/>
                <a:cs typeface="Meiryo UI" panose="020B0604030504040204" pitchFamily="50" charset="-128"/>
              </a:rPr>
              <a:t>一般の指数をトレースするレバレッジ型・インバース型</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は、その長期的な動きが必ずしもターゲット指数のパフォーマンスと一致するわけではありません。</a:t>
            </a:r>
            <a:r>
              <a:rPr lang="en-US" altLang="ja-JP" sz="1600" dirty="0" smtClean="0">
                <a:latin typeface="MS Gothic" pitchFamily="49" charset="-128"/>
                <a:ea typeface="MS Gothic" pitchFamily="49" charset="-128"/>
                <a:cs typeface="Meiryo UI" panose="020B0604030504040204" pitchFamily="50" charset="-128"/>
              </a:rPr>
              <a:t>1</a:t>
            </a:r>
            <a:r>
              <a:rPr lang="ja-JP" altLang="en-US" sz="1600" dirty="0" smtClean="0">
                <a:latin typeface="MS Gothic" pitchFamily="49" charset="-128"/>
                <a:ea typeface="MS Gothic" pitchFamily="49" charset="-128"/>
                <a:cs typeface="Meiryo UI" panose="020B0604030504040204" pitchFamily="50" charset="-128"/>
              </a:rPr>
              <a:t>取引日以上の期間の複利報酬率と指数報酬率は乖離する可能性があります。投資家が当該商品の特性を理解していない場合、損失を受け、取引上の争いが発生するおそれがあります。</a:t>
            </a:r>
            <a:endParaRPr lang="zh-TW" altLang="zh-TW" sz="1600" dirty="0" smtClean="0">
              <a:latin typeface="MS Gothic" pitchFamily="49" charset="-128"/>
              <a:ea typeface="MS Gothic" pitchFamily="49" charset="-128"/>
              <a:cs typeface="Meiryo UI" panose="020B0604030504040204" pitchFamily="50" charset="-128"/>
            </a:endParaRPr>
          </a:p>
        </p:txBody>
      </p:sp>
      <p:sp>
        <p:nvSpPr>
          <p:cNvPr id="3082" name="Text Box 2"/>
          <p:cNvSpPr txBox="1">
            <a:spLocks noChangeArrowheads="1"/>
          </p:cNvSpPr>
          <p:nvPr/>
        </p:nvSpPr>
        <p:spPr bwMode="auto">
          <a:xfrm>
            <a:off x="1187624" y="260648"/>
            <a:ext cx="8064896" cy="523220"/>
          </a:xfrm>
          <a:prstGeom prst="rect">
            <a:avLst/>
          </a:prstGeom>
          <a:noFill/>
          <a:ln w="9525">
            <a:noFill/>
            <a:miter lim="800000"/>
            <a:headEnd/>
            <a:tailEnd/>
          </a:ln>
        </p:spPr>
        <p:txBody>
          <a:bodyPr wrap="square">
            <a:spAutoFit/>
          </a:bodyPr>
          <a:lstStyle/>
          <a:p>
            <a:pPr algn="ctr">
              <a:spcBef>
                <a:spcPct val="50000"/>
              </a:spcBef>
            </a:pPr>
            <a:r>
              <a:rPr lang="ja-JP" altLang="en-US" sz="2800" b="1" dirty="0">
                <a:latin typeface="MS Gothic" pitchFamily="49" charset="-128"/>
                <a:ea typeface="MS Gothic" pitchFamily="49" charset="-128"/>
                <a:cs typeface="Meiryo UI" panose="020B0604030504040204" pitchFamily="50" charset="-128"/>
              </a:rPr>
              <a:t>ターゲット指数</a:t>
            </a:r>
            <a:r>
              <a:rPr lang="en-US" altLang="zh-TW" sz="2800" b="1" dirty="0" smtClean="0">
                <a:latin typeface="MS Gothic" pitchFamily="49" charset="-128"/>
                <a:ea typeface="MS Gothic" pitchFamily="49" charset="-128"/>
                <a:cs typeface="Meiryo UI" panose="020B0604030504040204" pitchFamily="50" charset="-128"/>
              </a:rPr>
              <a:t>vs.</a:t>
            </a:r>
            <a:r>
              <a:rPr lang="ja-JP" altLang="en-US" sz="2800" b="1" dirty="0" smtClean="0">
                <a:latin typeface="MS Gothic" pitchFamily="49" charset="-128"/>
                <a:ea typeface="MS Gothic" pitchFamily="49" charset="-128"/>
                <a:cs typeface="Meiryo UI" panose="020B0604030504040204" pitchFamily="50" charset="-128"/>
              </a:rPr>
              <a:t>レバレッジ・インバース指数</a:t>
            </a:r>
            <a:endParaRPr lang="en-US" altLang="zh-TW" sz="2800" b="1" dirty="0">
              <a:latin typeface="MS Gothic" pitchFamily="49" charset="-128"/>
              <a:ea typeface="MS Gothic" pitchFamily="49" charset="-128"/>
              <a:cs typeface="Meiryo UI" panose="020B0604030504040204" pitchFamily="50" charset="-128"/>
            </a:endParaRPr>
          </a:p>
        </p:txBody>
      </p:sp>
      <p:sp>
        <p:nvSpPr>
          <p:cNvPr id="4"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13</a:t>
            </a:r>
            <a:endParaRPr lang="zh-TW" altLang="en-US" sz="1600" b="1" dirty="0">
              <a:solidFill>
                <a:schemeClr val="tx1"/>
              </a:solidFill>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Box 5"/>
          <p:cNvSpPr txBox="1">
            <a:spLocks noChangeArrowheads="1"/>
          </p:cNvSpPr>
          <p:nvPr/>
        </p:nvSpPr>
        <p:spPr bwMode="auto">
          <a:xfrm>
            <a:off x="395536" y="1196752"/>
            <a:ext cx="8424936" cy="5240506"/>
          </a:xfrm>
          <a:prstGeom prst="rect">
            <a:avLst/>
          </a:prstGeom>
          <a:noFill/>
          <a:ln w="57150" cmpd="thickThin">
            <a:solidFill>
              <a:schemeClr val="tx1"/>
            </a:solidFill>
            <a:miter lim="800000"/>
            <a:headEnd/>
            <a:tailEnd/>
          </a:ln>
          <a:effectLst/>
        </p:spPr>
        <p:txBody>
          <a:bodyPr wrap="square" lIns="92044" tIns="46022" rIns="92044" bIns="46022">
            <a:spAutoFit/>
          </a:bodyPr>
          <a:lstStyle/>
          <a:p>
            <a:pPr marL="457200" indent="-457200">
              <a:spcBef>
                <a:spcPct val="50000"/>
              </a:spcBef>
              <a:defRPr/>
            </a:pPr>
            <a:r>
              <a:rPr lang="en-US" altLang="zh-TW" sz="3200" dirty="0" smtClean="0">
                <a:effectLst>
                  <a:outerShdw blurRad="38100" dist="38100" dir="2700000" algn="tl">
                    <a:srgbClr val="C0C0C0"/>
                  </a:outerShdw>
                </a:effectLst>
                <a:latin typeface="MS Gothic" pitchFamily="49" charset="-128"/>
                <a:ea typeface="MS Gothic" pitchFamily="49" charset="-128"/>
                <a:cs typeface="Meiryo UI" panose="020B0604030504040204" pitchFamily="50" charset="-128"/>
              </a:rPr>
              <a:t>【</a:t>
            </a:r>
            <a:r>
              <a:rPr lang="ja-JP" altLang="en-US" sz="32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警告</a:t>
            </a:r>
            <a:r>
              <a:rPr lang="en-US" altLang="zh-TW" sz="3200" dirty="0" smtClean="0">
                <a:effectLst>
                  <a:outerShdw blurRad="38100" dist="38100" dir="2700000" algn="tl">
                    <a:srgbClr val="C0C0C0"/>
                  </a:outerShdw>
                </a:effectLst>
                <a:latin typeface="MS Gothic" pitchFamily="49" charset="-128"/>
                <a:ea typeface="MS Gothic" pitchFamily="49" charset="-128"/>
                <a:cs typeface="Meiryo UI" panose="020B0604030504040204" pitchFamily="50" charset="-128"/>
              </a:rPr>
              <a:t>】</a:t>
            </a:r>
            <a:endParaRPr lang="en-US" altLang="zh-TW" sz="3200" dirty="0">
              <a:effectLst>
                <a:outerShdw blurRad="38100" dist="38100" dir="2700000" algn="tl">
                  <a:srgbClr val="C0C0C0"/>
                </a:outerShdw>
              </a:effectLst>
              <a:latin typeface="MS Gothic" pitchFamily="49" charset="-128"/>
              <a:ea typeface="MS Gothic" pitchFamily="49" charset="-128"/>
              <a:cs typeface="Meiryo UI" panose="020B0604030504040204" pitchFamily="50" charset="-128"/>
            </a:endParaRPr>
          </a:p>
          <a:p>
            <a:pPr marL="361950" indent="-290513">
              <a:lnSpc>
                <a:spcPts val="3300"/>
              </a:lnSpc>
              <a:buFont typeface="Wingdings" pitchFamily="2" charset="2"/>
              <a:buChar char="l"/>
            </a:pPr>
            <a:r>
              <a:rPr lang="ja-JP" altLang="en-US" sz="1600" dirty="0" smtClean="0">
                <a:latin typeface="MS Gothic" pitchFamily="49" charset="-128"/>
                <a:ea typeface="MS Gothic" pitchFamily="49" charset="-128"/>
                <a:cs typeface="Meiryo UI" panose="020B0604030504040204" pitchFamily="50" charset="-128"/>
              </a:rPr>
              <a:t>レバレッジ型・インバース型</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は戦略取引型商品です。その投資には、それぞれレバレッジ操作・インバース操作リスクがあります。その投資は、従来の上場投資信託と異なり、市場の変動と複利効果の影響を大きく受けます。</a:t>
            </a:r>
            <a:endParaRPr lang="zh-TW" altLang="zh-TW" sz="1600" dirty="0" smtClean="0">
              <a:latin typeface="MS Gothic" pitchFamily="49" charset="-128"/>
              <a:ea typeface="MS Gothic" pitchFamily="49" charset="-128"/>
              <a:cs typeface="Meiryo UI" panose="020B0604030504040204" pitchFamily="50" charset="-128"/>
            </a:endParaRPr>
          </a:p>
          <a:p>
            <a:pPr marL="361950" indent="-290513">
              <a:lnSpc>
                <a:spcPts val="3300"/>
              </a:lnSpc>
              <a:buFont typeface="Wingdings" pitchFamily="2" charset="2"/>
              <a:buChar char="l"/>
            </a:pPr>
            <a:r>
              <a:rPr lang="ja-JP" altLang="en-US" sz="1600" dirty="0" smtClean="0">
                <a:latin typeface="MS Gothic" pitchFamily="49" charset="-128"/>
                <a:ea typeface="MS Gothic" pitchFamily="49" charset="-128"/>
                <a:cs typeface="Meiryo UI" panose="020B0604030504040204" pitchFamily="50" charset="-128"/>
              </a:rPr>
              <a:t>レバレッジ型・インバース型</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のターゲット指数のレバレッジ</a:t>
            </a:r>
            <a:r>
              <a:rPr lang="en-US" altLang="ja-JP" sz="1600" dirty="0" smtClean="0">
                <a:latin typeface="MS Gothic" pitchFamily="49" charset="-128"/>
                <a:ea typeface="MS Gothic" pitchFamily="49" charset="-128"/>
                <a:cs typeface="Meiryo UI" panose="020B0604030504040204" pitchFamily="50" charset="-128"/>
              </a:rPr>
              <a:t>2</a:t>
            </a:r>
            <a:r>
              <a:rPr lang="ja-JP" altLang="en-US" sz="1600" dirty="0" smtClean="0">
                <a:latin typeface="MS Gothic" pitchFamily="49" charset="-128"/>
                <a:ea typeface="MS Gothic" pitchFamily="49" charset="-128"/>
                <a:cs typeface="Meiryo UI" panose="020B0604030504040204" pitchFamily="50" charset="-128"/>
              </a:rPr>
              <a:t>倍報酬およびインバース</a:t>
            </a:r>
            <a:r>
              <a:rPr lang="en-US" altLang="ja-JP" sz="1600" dirty="0" smtClean="0">
                <a:latin typeface="MS Gothic" pitchFamily="49" charset="-128"/>
                <a:ea typeface="MS Gothic" pitchFamily="49" charset="-128"/>
                <a:cs typeface="Meiryo UI" panose="020B0604030504040204" pitchFamily="50" charset="-128"/>
              </a:rPr>
              <a:t>1</a:t>
            </a:r>
            <a:r>
              <a:rPr lang="ja-JP" altLang="en-US" sz="1600" dirty="0" smtClean="0">
                <a:latin typeface="MS Gothic" pitchFamily="49" charset="-128"/>
                <a:ea typeface="MS Gothic" pitchFamily="49" charset="-128"/>
                <a:cs typeface="Meiryo UI" panose="020B0604030504040204" pitchFamily="50" charset="-128"/>
              </a:rPr>
              <a:t>倍報酬は「当日」の操作目的に限ります。比較的短期の取引および継続的にポートフォリオのパフォーマンスを管理できる投資家に適しており、長期的な保有には向いていません。専業機構投資家を除き、台湾証券取引所の適性条件を満たす投資家のみが取引を開始できます。</a:t>
            </a:r>
            <a:endParaRPr lang="en-US" altLang="zh-TW" sz="1600" dirty="0" smtClean="0">
              <a:latin typeface="MS Gothic" pitchFamily="49" charset="-128"/>
              <a:ea typeface="MS Gothic" pitchFamily="49" charset="-128"/>
              <a:cs typeface="Meiryo UI" panose="020B0604030504040204" pitchFamily="50" charset="-128"/>
            </a:endParaRPr>
          </a:p>
          <a:p>
            <a:pPr marL="361950" indent="-290513">
              <a:lnSpc>
                <a:spcPts val="3300"/>
              </a:lnSpc>
              <a:buFont typeface="Wingdings" pitchFamily="2" charset="2"/>
              <a:buChar char="l"/>
            </a:pPr>
            <a:r>
              <a:rPr lang="ja-JP" altLang="en-US" sz="1600" dirty="0" smtClean="0">
                <a:latin typeface="MS Gothic" pitchFamily="49" charset="-128"/>
                <a:ea typeface="MS Gothic" pitchFamily="49" charset="-128"/>
                <a:cs typeface="Meiryo UI" panose="020B0604030504040204" pitchFamily="50" charset="-128"/>
              </a:rPr>
              <a:t>投資には一定のリスクが伴います。ファンドへの投資には損失が発生する場合もあります。購入申請および売買の前に公開説明書をよくお読みください。</a:t>
            </a:r>
            <a:endParaRPr lang="en-US" altLang="zh-TW" sz="1600" dirty="0" smtClean="0">
              <a:latin typeface="MS Gothic" pitchFamily="49" charset="-128"/>
              <a:ea typeface="MS Gothic" pitchFamily="49" charset="-128"/>
              <a:cs typeface="Meiryo UI" panose="020B0604030504040204" pitchFamily="50" charset="-128"/>
            </a:endParaRPr>
          </a:p>
          <a:p>
            <a:pPr marL="361950" indent="-290513">
              <a:lnSpc>
                <a:spcPts val="3300"/>
              </a:lnSpc>
              <a:buFont typeface="Wingdings" pitchFamily="2" charset="2"/>
              <a:buChar char="l"/>
            </a:pPr>
            <a:r>
              <a:rPr lang="ja-JP" altLang="en-US" sz="1600" dirty="0" smtClean="0">
                <a:latin typeface="MS Gothic" pitchFamily="49" charset="-128"/>
                <a:ea typeface="MS Gothic" pitchFamily="49" charset="-128"/>
                <a:cs typeface="Meiryo UI" panose="020B0604030504040204" pitchFamily="50" charset="-128"/>
              </a:rPr>
              <a:t>台湾証券取引所</a:t>
            </a:r>
            <a:r>
              <a:rPr lang="en-US" altLang="ja-JP" sz="1600" dirty="0" smtClean="0">
                <a:latin typeface="MS Gothic" pitchFamily="49" charset="-128"/>
                <a:ea typeface="MS Gothic" pitchFamily="49" charset="-128"/>
                <a:cs typeface="Meiryo UI" panose="020B0604030504040204" pitchFamily="50" charset="-128"/>
              </a:rPr>
              <a:t>ETF</a:t>
            </a:r>
            <a:r>
              <a:rPr lang="ja-JP" altLang="en-US" sz="1600" dirty="0" smtClean="0">
                <a:latin typeface="MS Gothic" pitchFamily="49" charset="-128"/>
                <a:ea typeface="MS Gothic" pitchFamily="49" charset="-128"/>
                <a:cs typeface="Meiryo UI" panose="020B0604030504040204" pitchFamily="50" charset="-128"/>
              </a:rPr>
              <a:t>専用ページ：</a:t>
            </a:r>
            <a:r>
              <a:rPr lang="en-US" altLang="zh-TW" sz="1600" dirty="0" smtClean="0">
                <a:latin typeface="Arial" pitchFamily="34" charset="0"/>
                <a:ea typeface="MS Gothic" pitchFamily="49" charset="-128"/>
                <a:cs typeface="Arial" pitchFamily="34" charset="0"/>
                <a:hlinkClick r:id="rId3"/>
              </a:rPr>
              <a:t>http</a:t>
            </a:r>
            <a:r>
              <a:rPr lang="en-US" altLang="zh-TW" sz="1600" dirty="0">
                <a:latin typeface="Arial" pitchFamily="34" charset="0"/>
                <a:ea typeface="MS Gothic" pitchFamily="49" charset="-128"/>
                <a:cs typeface="Arial" pitchFamily="34" charset="0"/>
                <a:hlinkClick r:id="rId3"/>
              </a:rPr>
              <a:t>://www.twse.com.tw/ETF</a:t>
            </a:r>
            <a:r>
              <a:rPr lang="en-US" altLang="zh-TW" sz="1600" dirty="0" smtClean="0">
                <a:latin typeface="Arial" pitchFamily="34" charset="0"/>
                <a:ea typeface="MS Gothic" pitchFamily="49" charset="-128"/>
                <a:cs typeface="Arial" pitchFamily="34" charset="0"/>
                <a:hlinkClick r:id="rId3"/>
              </a:rPr>
              <a:t>/</a:t>
            </a:r>
            <a:endParaRPr lang="en-US" altLang="zh-TW" sz="1600" dirty="0" smtClean="0">
              <a:latin typeface="Arial" pitchFamily="34" charset="0"/>
              <a:ea typeface="MS Gothic" pitchFamily="49" charset="-128"/>
              <a:cs typeface="Arial" pitchFamily="34" charset="0"/>
            </a:endParaRPr>
          </a:p>
        </p:txBody>
      </p:sp>
      <p:sp>
        <p:nvSpPr>
          <p:cNvPr id="3"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14</a:t>
            </a:r>
            <a:endParaRPr lang="zh-TW" altLang="en-US" sz="1600" b="1" dirty="0">
              <a:solidFill>
                <a:schemeClr val="tx1"/>
              </a:solidFill>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圖片 3" descr="捧元寶.png"/>
          <p:cNvPicPr>
            <a:picLocks noChangeAspect="1"/>
          </p:cNvPicPr>
          <p:nvPr/>
        </p:nvPicPr>
        <p:blipFill>
          <a:blip r:embed="rId2" cstate="print"/>
          <a:stretch>
            <a:fillRect/>
          </a:stretch>
        </p:blipFill>
        <p:spPr>
          <a:xfrm>
            <a:off x="3851920" y="3284984"/>
            <a:ext cx="1296144" cy="2037481"/>
          </a:xfrm>
          <a:prstGeom prst="rect">
            <a:avLst/>
          </a:prstGeom>
        </p:spPr>
      </p:pic>
      <p:sp>
        <p:nvSpPr>
          <p:cNvPr id="5" name="文字方塊 4"/>
          <p:cNvSpPr txBox="1"/>
          <p:nvPr/>
        </p:nvSpPr>
        <p:spPr>
          <a:xfrm>
            <a:off x="1619672" y="1916832"/>
            <a:ext cx="5976664" cy="584775"/>
          </a:xfrm>
          <a:prstGeom prst="rect">
            <a:avLst/>
          </a:prstGeom>
          <a:noFill/>
        </p:spPr>
        <p:txBody>
          <a:bodyPr wrap="square" rtlCol="0">
            <a:spAutoFit/>
          </a:bodyPr>
          <a:lstStyle/>
          <a:p>
            <a:pPr algn="ctr"/>
            <a:r>
              <a:rPr lang="ja-JP" altLang="en-US" sz="3200" b="1" dirty="0" smtClean="0">
                <a:latin typeface="MS Gothic" pitchFamily="49" charset="-128"/>
                <a:ea typeface="MS Gothic" pitchFamily="49" charset="-128"/>
                <a:cs typeface="Meiryo UI" panose="020B0604030504040204" pitchFamily="50" charset="-128"/>
              </a:rPr>
              <a:t>ご</a:t>
            </a:r>
            <a:r>
              <a:rPr lang="ja-JP" altLang="en-US" sz="3200" b="1" dirty="0">
                <a:latin typeface="MS Gothic" pitchFamily="49" charset="-128"/>
                <a:ea typeface="MS Gothic" pitchFamily="49" charset="-128"/>
                <a:cs typeface="Meiryo UI" panose="020B0604030504040204" pitchFamily="50" charset="-128"/>
              </a:rPr>
              <a:t>清聴</a:t>
            </a:r>
            <a:r>
              <a:rPr lang="ja-JP" altLang="en-US" sz="3200" b="1" dirty="0" smtClean="0">
                <a:latin typeface="MS Gothic" pitchFamily="49" charset="-128"/>
                <a:ea typeface="MS Gothic" pitchFamily="49" charset="-128"/>
                <a:cs typeface="Meiryo UI" panose="020B0604030504040204" pitchFamily="50" charset="-128"/>
              </a:rPr>
              <a:t>ありがとうございました</a:t>
            </a:r>
            <a:endParaRPr lang="zh-TW" altLang="en-US" sz="3200" b="1" dirty="0">
              <a:latin typeface="MS Gothic" pitchFamily="49" charset="-128"/>
              <a:ea typeface="MS Gothic" pitchFamily="49" charset="-128"/>
              <a:cs typeface="Meiryo UI" panose="020B0604030504040204" pitchFamily="50" charset="-128"/>
            </a:endParaRPr>
          </a:p>
        </p:txBody>
      </p:sp>
      <p:sp>
        <p:nvSpPr>
          <p:cNvPr id="2" name="テキスト ボックス 1"/>
          <p:cNvSpPr txBox="1"/>
          <p:nvPr/>
        </p:nvSpPr>
        <p:spPr>
          <a:xfrm>
            <a:off x="395536" y="6381328"/>
            <a:ext cx="2016224" cy="216023"/>
          </a:xfrm>
          <a:prstGeom prst="rect">
            <a:avLst/>
          </a:prstGeom>
          <a:solidFill>
            <a:schemeClr val="accent1">
              <a:lumMod val="20000"/>
              <a:lumOff val="80000"/>
            </a:schemeClr>
          </a:solidFill>
        </p:spPr>
        <p:txBody>
          <a:bodyPr wrap="square" lIns="0" tIns="0" rIns="0" bIns="0" rtlCol="0">
            <a:spAutoFit/>
          </a:bodyPr>
          <a:lstStyle/>
          <a:p>
            <a:r>
              <a:rPr kumimoji="1" lang="ja-JP" altLang="en-US" sz="1400" dirty="0" smtClean="0">
                <a:latin typeface="MS Gothic" pitchFamily="49" charset="-128"/>
                <a:ea typeface="MS Gothic" pitchFamily="49" charset="-128"/>
                <a:cs typeface="Meiryo UI" panose="020B0604030504040204" pitchFamily="50" charset="-128"/>
              </a:rPr>
              <a:t>証券の流通 経済活性化</a:t>
            </a:r>
            <a:endParaRPr kumimoji="1" lang="ja-JP" altLang="en-US" sz="1400" dirty="0">
              <a:latin typeface="MS Gothic" pitchFamily="49" charset="-128"/>
              <a:ea typeface="MS Gothic" pitchFamily="49" charset="-128"/>
              <a:cs typeface="Meiryo UI" panose="020B0604030504040204" pitchFamily="50" charset="-128"/>
            </a:endParaRPr>
          </a:p>
        </p:txBody>
      </p:sp>
      <p:sp>
        <p:nvSpPr>
          <p:cNvPr id="3" name="テキスト ボックス 2"/>
          <p:cNvSpPr txBox="1"/>
          <p:nvPr/>
        </p:nvSpPr>
        <p:spPr>
          <a:xfrm>
            <a:off x="2411760" y="6381328"/>
            <a:ext cx="2664296" cy="216024"/>
          </a:xfrm>
          <a:prstGeom prst="rect">
            <a:avLst/>
          </a:prstGeom>
          <a:solidFill>
            <a:schemeClr val="accent1">
              <a:lumMod val="20000"/>
              <a:lumOff val="80000"/>
            </a:schemeClr>
          </a:solidFill>
        </p:spPr>
        <p:txBody>
          <a:bodyPr wrap="square" lIns="0" tIns="0" rIns="0" bIns="0" rtlCol="0">
            <a:spAutoFit/>
          </a:bodyPr>
          <a:lstStyle/>
          <a:p>
            <a:r>
              <a:rPr kumimoji="1" lang="ja-JP" altLang="en-US" sz="1000" dirty="0" smtClean="0">
                <a:latin typeface="MS Gothic" pitchFamily="49" charset="-128"/>
                <a:ea typeface="MS Gothic" pitchFamily="49" charset="-128"/>
                <a:cs typeface="Meiryo UI" panose="020B0604030504040204" pitchFamily="50" charset="-128"/>
                <a:sym typeface="Wingdings 2"/>
              </a:rPr>
              <a:t> </a:t>
            </a:r>
            <a:r>
              <a:rPr kumimoji="1" lang="ja-JP" altLang="en-US" sz="1400" dirty="0" smtClean="0">
                <a:latin typeface="MS Gothic" pitchFamily="49" charset="-128"/>
                <a:ea typeface="MS Gothic" pitchFamily="49" charset="-128"/>
                <a:cs typeface="Meiryo UI" panose="020B0604030504040204" pitchFamily="50" charset="-128"/>
              </a:rPr>
              <a:t>簡便な資金調達 投資の安定</a:t>
            </a:r>
            <a:endParaRPr kumimoji="1" lang="ja-JP" altLang="en-US" sz="1400" dirty="0">
              <a:latin typeface="MS Gothic" pitchFamily="49" charset="-128"/>
              <a:ea typeface="MS Gothic" pitchFamily="49" charset="-128"/>
              <a:cs typeface="Meiryo UI" panose="020B0604030504040204" pitchFamily="50" charset="-128"/>
            </a:endParaRPr>
          </a:p>
        </p:txBody>
      </p:sp>
      <p:sp>
        <p:nvSpPr>
          <p:cNvPr id="6" name="テキスト ボックス 5"/>
          <p:cNvSpPr txBox="1"/>
          <p:nvPr/>
        </p:nvSpPr>
        <p:spPr>
          <a:xfrm>
            <a:off x="5004048" y="6381328"/>
            <a:ext cx="3960440" cy="215444"/>
          </a:xfrm>
          <a:prstGeom prst="rect">
            <a:avLst/>
          </a:prstGeom>
          <a:solidFill>
            <a:schemeClr val="accent1">
              <a:lumMod val="20000"/>
              <a:lumOff val="80000"/>
            </a:schemeClr>
          </a:solidFill>
        </p:spPr>
        <p:txBody>
          <a:bodyPr wrap="square" lIns="0" tIns="0" rIns="0" bIns="0" rtlCol="0">
            <a:spAutoFit/>
          </a:bodyPr>
          <a:lstStyle/>
          <a:p>
            <a:r>
              <a:rPr lang="ja-JP" altLang="en-US" sz="1000" dirty="0" smtClean="0">
                <a:latin typeface="MS Gothic" pitchFamily="49" charset="-128"/>
                <a:ea typeface="MS Gothic" pitchFamily="49" charset="-128"/>
                <a:cs typeface="Meiryo UI" panose="020B0604030504040204" pitchFamily="50" charset="-128"/>
                <a:sym typeface="Wingdings 2"/>
              </a:rPr>
              <a:t> </a:t>
            </a:r>
            <a:r>
              <a:rPr kumimoji="1" lang="ja-JP" altLang="en-US" sz="1400" dirty="0" smtClean="0">
                <a:latin typeface="MS Gothic" pitchFamily="49" charset="-128"/>
                <a:ea typeface="MS Gothic" pitchFamily="49" charset="-128"/>
                <a:cs typeface="Meiryo UI" panose="020B0604030504040204" pitchFamily="50" charset="-128"/>
              </a:rPr>
              <a:t>情報公開 公正取引 金融商品の多元化</a:t>
            </a:r>
            <a:endParaRPr kumimoji="1" lang="ja-JP" altLang="en-US" sz="1400" dirty="0">
              <a:latin typeface="MS Gothic" pitchFamily="49" charset="-128"/>
              <a:ea typeface="MS Gothic" pitchFamily="49" charset="-128"/>
              <a:cs typeface="Meiryo UI" panose="020B0604030504040204" pitchFamily="50" charset="-128"/>
            </a:endParaRPr>
          </a:p>
        </p:txBody>
      </p:sp>
      <p:sp>
        <p:nvSpPr>
          <p:cNvPr id="7" name="テキスト ボックス 1"/>
          <p:cNvSpPr txBox="1"/>
          <p:nvPr/>
        </p:nvSpPr>
        <p:spPr>
          <a:xfrm>
            <a:off x="6588224" y="332656"/>
            <a:ext cx="2520280" cy="369332"/>
          </a:xfrm>
          <a:prstGeom prst="rect">
            <a:avLst/>
          </a:prstGeom>
          <a:solidFill>
            <a:schemeClr val="bg1"/>
          </a:solidFill>
        </p:spPr>
        <p:txBody>
          <a:bodyPr wrap="square" rtlCol="0">
            <a:spAutoFit/>
          </a:bodyPr>
          <a:lstStyle/>
          <a:p>
            <a:r>
              <a:rPr kumimoji="1" lang="ja-JP" altLang="en-US" b="1" dirty="0" smtClean="0">
                <a:solidFill>
                  <a:schemeClr val="accent1">
                    <a:lumMod val="75000"/>
                  </a:schemeClr>
                </a:solidFill>
                <a:latin typeface="MS Gothic" pitchFamily="49" charset="-128"/>
                <a:ea typeface="MS Gothic" pitchFamily="49" charset="-128"/>
                <a:cs typeface="Meiryo UI" panose="020B0604030504040204" pitchFamily="50" charset="-128"/>
              </a:rPr>
              <a:t>真心を込めたサービス</a:t>
            </a:r>
            <a:endParaRPr kumimoji="1" lang="ja-JP" altLang="en-US" b="1" dirty="0">
              <a:solidFill>
                <a:schemeClr val="accent1">
                  <a:lumMod val="75000"/>
                </a:schemeClr>
              </a:solidFill>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ox(in)">
                                      <p:cBhvr>
                                        <p:cTn id="7" dur="1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 name="矩形 16"/>
          <p:cNvSpPr/>
          <p:nvPr/>
        </p:nvSpPr>
        <p:spPr>
          <a:xfrm>
            <a:off x="0" y="980728"/>
            <a:ext cx="9144000" cy="5877272"/>
          </a:xfrm>
          <a:prstGeom prst="rect">
            <a:avLst/>
          </a:prstGeom>
          <a:noFill/>
        </p:spPr>
        <p:style>
          <a:lnRef idx="1">
            <a:schemeClr val="accent1"/>
          </a:lnRef>
          <a:fillRef idx="2">
            <a:schemeClr val="accent1"/>
          </a:fillRef>
          <a:effectRef idx="1">
            <a:schemeClr val="accent1"/>
          </a:effectRef>
          <a:fontRef idx="minor">
            <a:schemeClr val="dk1"/>
          </a:fontRef>
        </p:style>
        <p:txBody>
          <a:bodyPr rtlCol="0" anchor="ctr"/>
          <a:lstStyle/>
          <a:p>
            <a:pPr algn="ctr"/>
            <a:endParaRPr lang="zh-TW" altLang="en-US" sz="2400" b="1" dirty="0" smtClean="0">
              <a:latin typeface="Arial" pitchFamily="34" charset="0"/>
              <a:ea typeface="標楷體" pitchFamily="65" charset="-120"/>
            </a:endParaRPr>
          </a:p>
        </p:txBody>
      </p:sp>
      <p:sp>
        <p:nvSpPr>
          <p:cNvPr id="7" name="矩形 6"/>
          <p:cNvSpPr/>
          <p:nvPr/>
        </p:nvSpPr>
        <p:spPr>
          <a:xfrm>
            <a:off x="179512" y="2564904"/>
            <a:ext cx="8748464" cy="72008"/>
          </a:xfrm>
          <a:prstGeom prst="rect">
            <a:avLst/>
          </a:prstGeom>
        </p:spPr>
        <p:style>
          <a:lnRef idx="0">
            <a:schemeClr val="accent4"/>
          </a:lnRef>
          <a:fillRef idx="3">
            <a:schemeClr val="accent4"/>
          </a:fillRef>
          <a:effectRef idx="3">
            <a:schemeClr val="accent4"/>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grpSp>
        <p:nvGrpSpPr>
          <p:cNvPr id="18" name="群組 17"/>
          <p:cNvGrpSpPr/>
          <p:nvPr/>
        </p:nvGrpSpPr>
        <p:grpSpPr>
          <a:xfrm>
            <a:off x="323528" y="2852936"/>
            <a:ext cx="8712968" cy="1944216"/>
            <a:chOff x="323528" y="2852936"/>
            <a:chExt cx="8712968" cy="1944216"/>
          </a:xfrm>
        </p:grpSpPr>
        <p:sp>
          <p:nvSpPr>
            <p:cNvPr id="13" name="向右箭號 12"/>
            <p:cNvSpPr/>
            <p:nvPr/>
          </p:nvSpPr>
          <p:spPr>
            <a:xfrm>
              <a:off x="3419872" y="2852936"/>
              <a:ext cx="5616624" cy="1584176"/>
            </a:xfrm>
            <a:prstGeom prst="rightArrow">
              <a:avLst/>
            </a:prstGeom>
            <a:effectLst>
              <a:outerShdw blurRad="76200" dir="13500000" sy="23000" kx="1200000" algn="br" rotWithShape="0">
                <a:prstClr val="black">
                  <a:alpha val="20000"/>
                </a:prstClr>
              </a:outerShdw>
            </a:effectLst>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i="1" dirty="0" smtClean="0">
                <a:latin typeface="Arial" pitchFamily="34" charset="0"/>
                <a:ea typeface="標楷體" pitchFamily="65" charset="-120"/>
              </a:endParaRPr>
            </a:p>
          </p:txBody>
        </p:sp>
        <p:sp>
          <p:nvSpPr>
            <p:cNvPr id="21" name="矩形 20"/>
            <p:cNvSpPr/>
            <p:nvPr/>
          </p:nvSpPr>
          <p:spPr>
            <a:xfrm>
              <a:off x="323528" y="2852936"/>
              <a:ext cx="3168352" cy="1944216"/>
            </a:xfrm>
            <a:prstGeom prst="rect">
              <a:avLst/>
            </a:prstGeom>
            <a:ln w="57150"/>
            <a:effectLst>
              <a:outerShdw blurRad="76200" dir="13500000" sy="23000" kx="1200000" algn="br" rotWithShape="0">
                <a:prstClr val="black">
                  <a:alpha val="20000"/>
                </a:prstClr>
              </a:outerShdw>
            </a:effectLst>
          </p:spPr>
          <p:style>
            <a:lnRef idx="2">
              <a:schemeClr val="accent2"/>
            </a:lnRef>
            <a:fillRef idx="1">
              <a:schemeClr val="lt1"/>
            </a:fillRef>
            <a:effectRef idx="0">
              <a:schemeClr val="accent2"/>
            </a:effectRef>
            <a:fontRef idx="minor">
              <a:schemeClr val="dk1"/>
            </a:fontRef>
          </p:style>
          <p:txBody>
            <a:bodyPr rtlCol="0" anchor="ctr"/>
            <a:lstStyle/>
            <a:p>
              <a:pPr lvl="0"/>
              <a:r>
                <a:rPr lang="en-US" altLang="zh-TW"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2</a:t>
              </a:r>
              <a:r>
                <a:rPr lang="zh-TW" altLang="en-US"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レバレッジ</a:t>
              </a:r>
              <a:r>
                <a:rPr lang="zh-TW" altLang="en-US"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型</a:t>
              </a:r>
              <a:r>
                <a:rPr lang="en-US" altLang="zh-TW"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ETF</a:t>
              </a:r>
            </a:p>
            <a:p>
              <a:pPr lvl="0"/>
              <a:r>
                <a:rPr lang="ja-JP" altLang="en-US" sz="2000" dirty="0" smtClean="0">
                  <a:solidFill>
                    <a:schemeClr val="tx1"/>
                  </a:solidFill>
                  <a:latin typeface="MS Gothic" pitchFamily="49" charset="-128"/>
                  <a:ea typeface="MS Gothic" pitchFamily="49" charset="-128"/>
                  <a:cs typeface="Meiryo UI" panose="020B0604030504040204" pitchFamily="50" charset="-128"/>
                </a:rPr>
                <a:t>ターゲット指数の日々の変動率が</a:t>
              </a:r>
              <a:r>
                <a:rPr lang="en-US" altLang="ja-JP" sz="2000" dirty="0" smtClean="0">
                  <a:solidFill>
                    <a:schemeClr val="tx1"/>
                  </a:solidFill>
                  <a:latin typeface="MS Gothic" pitchFamily="49" charset="-128"/>
                  <a:ea typeface="MS Gothic" pitchFamily="49" charset="-128"/>
                  <a:cs typeface="Meiryo UI" panose="020B0604030504040204" pitchFamily="50" charset="-128"/>
                </a:rPr>
                <a:t>1%</a:t>
              </a:r>
              <a:r>
                <a:rPr lang="ja-JP" altLang="en-US" sz="2000" dirty="0" smtClean="0">
                  <a:solidFill>
                    <a:schemeClr val="tx1"/>
                  </a:solidFill>
                  <a:latin typeface="MS Gothic" pitchFamily="49" charset="-128"/>
                  <a:ea typeface="MS Gothic" pitchFamily="49" charset="-128"/>
                  <a:cs typeface="Meiryo UI" panose="020B0604030504040204" pitchFamily="50" charset="-128"/>
                </a:rPr>
                <a:t>上昇すると、当該</a:t>
              </a:r>
              <a:r>
                <a:rPr lang="en-US" altLang="ja-JP" sz="2000" dirty="0" smtClean="0">
                  <a:solidFill>
                    <a:schemeClr val="tx1"/>
                  </a:solidFill>
                  <a:latin typeface="MS Gothic" pitchFamily="49" charset="-128"/>
                  <a:ea typeface="MS Gothic" pitchFamily="49" charset="-128"/>
                  <a:cs typeface="Meiryo UI" panose="020B0604030504040204" pitchFamily="50" charset="-128"/>
                </a:rPr>
                <a:t>ETF</a:t>
              </a:r>
              <a:r>
                <a:rPr lang="ja-JP" altLang="en-US" sz="2000" dirty="0" smtClean="0">
                  <a:solidFill>
                    <a:schemeClr val="tx1"/>
                  </a:solidFill>
                  <a:latin typeface="MS Gothic" pitchFamily="49" charset="-128"/>
                  <a:ea typeface="MS Gothic" pitchFamily="49" charset="-128"/>
                  <a:cs typeface="Meiryo UI" panose="020B0604030504040204" pitchFamily="50" charset="-128"/>
                </a:rPr>
                <a:t>の日々の変動率が</a:t>
              </a:r>
              <a:r>
                <a:rPr lang="en-US" altLang="ja-JP" sz="2000" dirty="0" smtClean="0">
                  <a:solidFill>
                    <a:schemeClr val="tx1"/>
                  </a:solidFill>
                  <a:latin typeface="MS Gothic" pitchFamily="49" charset="-128"/>
                  <a:ea typeface="MS Gothic" pitchFamily="49" charset="-128"/>
                  <a:cs typeface="Meiryo UI" panose="020B0604030504040204" pitchFamily="50" charset="-128"/>
                </a:rPr>
                <a:t>2%</a:t>
              </a:r>
              <a:r>
                <a:rPr lang="ja-JP" altLang="en-US" sz="2000" dirty="0" smtClean="0">
                  <a:solidFill>
                    <a:schemeClr val="tx1"/>
                  </a:solidFill>
                  <a:latin typeface="MS Gothic" pitchFamily="49" charset="-128"/>
                  <a:ea typeface="MS Gothic" pitchFamily="49" charset="-128"/>
                  <a:cs typeface="Meiryo UI" panose="020B0604030504040204" pitchFamily="50" charset="-128"/>
                </a:rPr>
                <a:t>上昇するレバレッジ効果がある。</a:t>
              </a:r>
              <a:endParaRPr lang="zh-TW" altLang="en-US" sz="2000" b="1" dirty="0" smtClean="0">
                <a:latin typeface="Arial" pitchFamily="34" charset="0"/>
                <a:ea typeface="標楷體" pitchFamily="65" charset="-120"/>
              </a:endParaRPr>
            </a:p>
          </p:txBody>
        </p:sp>
        <p:sp>
          <p:nvSpPr>
            <p:cNvPr id="25" name="文字方塊 24"/>
            <p:cNvSpPr txBox="1"/>
            <p:nvPr/>
          </p:nvSpPr>
          <p:spPr>
            <a:xfrm>
              <a:off x="5508104" y="3356992"/>
              <a:ext cx="864096" cy="646331"/>
            </a:xfrm>
            <a:prstGeom prst="rect">
              <a:avLst/>
            </a:prstGeom>
            <a:noFill/>
          </p:spPr>
          <p:txBody>
            <a:bodyPr wrap="square" rtlCol="0">
              <a:spAutoFit/>
            </a:bodyPr>
            <a:lstStyle/>
            <a:p>
              <a:r>
                <a:rPr lang="en-US" altLang="zh-TW" sz="3600" b="1" i="1" dirty="0" smtClean="0">
                  <a:solidFill>
                    <a:schemeClr val="bg1"/>
                  </a:solidFill>
                  <a:effectLst>
                    <a:outerShdw blurRad="38100" dist="38100" dir="2700000" algn="tl">
                      <a:srgbClr val="000000">
                        <a:alpha val="43137"/>
                      </a:srgbClr>
                    </a:outerShdw>
                  </a:effectLst>
                  <a:latin typeface="Arial" pitchFamily="34" charset="0"/>
                </a:rPr>
                <a:t>2X</a:t>
              </a:r>
              <a:endParaRPr lang="zh-TW" altLang="en-US" sz="3600" b="1" i="1" dirty="0">
                <a:solidFill>
                  <a:schemeClr val="bg1"/>
                </a:solidFill>
                <a:effectLst>
                  <a:outerShdw blurRad="38100" dist="38100" dir="2700000" algn="tl">
                    <a:srgbClr val="000000">
                      <a:alpha val="43137"/>
                    </a:srgbClr>
                  </a:outerShdw>
                </a:effectLst>
                <a:latin typeface="Arial" pitchFamily="34" charset="0"/>
              </a:endParaRPr>
            </a:p>
          </p:txBody>
        </p:sp>
      </p:grpSp>
      <p:grpSp>
        <p:nvGrpSpPr>
          <p:cNvPr id="19" name="群組 18"/>
          <p:cNvGrpSpPr/>
          <p:nvPr/>
        </p:nvGrpSpPr>
        <p:grpSpPr>
          <a:xfrm>
            <a:off x="683567" y="4608512"/>
            <a:ext cx="6264698" cy="1916832"/>
            <a:chOff x="683567" y="4608512"/>
            <a:chExt cx="6262325" cy="1916832"/>
          </a:xfrm>
        </p:grpSpPr>
        <p:sp>
          <p:nvSpPr>
            <p:cNvPr id="15" name="向右箭號 14"/>
            <p:cNvSpPr/>
            <p:nvPr/>
          </p:nvSpPr>
          <p:spPr>
            <a:xfrm rot="10800000">
              <a:off x="683567" y="4869160"/>
              <a:ext cx="2880320" cy="1440160"/>
            </a:xfrm>
            <a:prstGeom prst="rightArrow">
              <a:avLst/>
            </a:prstGeom>
            <a:effectLst>
              <a:outerShdw blurRad="76200" dir="13500000" sy="23000" kx="1200000" algn="br" rotWithShape="0">
                <a:prstClr val="black">
                  <a:alpha val="20000"/>
                </a:prstClr>
              </a:outerShdw>
            </a:effectLst>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3" name="矩形 22"/>
            <p:cNvSpPr/>
            <p:nvPr/>
          </p:nvSpPr>
          <p:spPr>
            <a:xfrm>
              <a:off x="3563888" y="4608512"/>
              <a:ext cx="3382004" cy="1916832"/>
            </a:xfrm>
            <a:prstGeom prst="rect">
              <a:avLst/>
            </a:prstGeom>
            <a:ln w="57150"/>
            <a:effectLst>
              <a:outerShdw blurRad="76200" dir="13500000" sy="23000" kx="1200000" algn="br" rotWithShape="0">
                <a:prstClr val="black">
                  <a:alpha val="20000"/>
                </a:prstClr>
              </a:outerShdw>
            </a:effectLst>
          </p:spPr>
          <p:style>
            <a:lnRef idx="2">
              <a:schemeClr val="accent3"/>
            </a:lnRef>
            <a:fillRef idx="1">
              <a:schemeClr val="lt1"/>
            </a:fillRef>
            <a:effectRef idx="0">
              <a:schemeClr val="accent3"/>
            </a:effectRef>
            <a:fontRef idx="minor">
              <a:schemeClr val="dk1"/>
            </a:fontRef>
          </p:style>
          <p:txBody>
            <a:bodyPr rtlCol="0" anchor="ctr"/>
            <a:lstStyle/>
            <a:p>
              <a:pPr lvl="0"/>
              <a:endParaRPr lang="en-US" altLang="zh-TW" sz="2400" b="1" dirty="0" smtClean="0">
                <a:latin typeface="Arial" pitchFamily="34" charset="0"/>
                <a:ea typeface="標楷體" pitchFamily="65" charset="-120"/>
              </a:endParaRPr>
            </a:p>
            <a:p>
              <a:pPr lvl="0"/>
              <a:r>
                <a:rPr lang="en-US" altLang="zh-TW"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000" b="1" dirty="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zh-TW" altLang="en-US"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型</a:t>
              </a:r>
              <a:r>
                <a:rPr lang="en-US" altLang="zh-TW" sz="2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ETF</a:t>
              </a:r>
            </a:p>
            <a:p>
              <a:pPr lvl="0"/>
              <a:r>
                <a:rPr lang="ja-JP" altLang="en-US" sz="2000" dirty="0" smtClean="0">
                  <a:latin typeface="MS Gothic" pitchFamily="49" charset="-128"/>
                  <a:ea typeface="MS Gothic" pitchFamily="49" charset="-128"/>
                  <a:cs typeface="Meiryo UI" panose="020B0604030504040204" pitchFamily="50" charset="-128"/>
                </a:rPr>
                <a:t>ターゲット指数の日々の変動率が</a:t>
              </a:r>
              <a:r>
                <a:rPr lang="en-US" altLang="ja-JP" sz="2000" dirty="0" smtClean="0">
                  <a:latin typeface="MS Gothic" pitchFamily="49" charset="-128"/>
                  <a:ea typeface="MS Gothic" pitchFamily="49" charset="-128"/>
                  <a:cs typeface="Meiryo UI" panose="020B0604030504040204" pitchFamily="50" charset="-128"/>
                </a:rPr>
                <a:t>1%</a:t>
              </a:r>
              <a:r>
                <a:rPr lang="ja-JP" altLang="en-US" sz="2000" dirty="0">
                  <a:latin typeface="MS Gothic" pitchFamily="49" charset="-128"/>
                  <a:ea typeface="MS Gothic" pitchFamily="49" charset="-128"/>
                  <a:cs typeface="Meiryo UI" panose="020B0604030504040204" pitchFamily="50" charset="-128"/>
                </a:rPr>
                <a:t>下降</a:t>
              </a:r>
              <a:r>
                <a:rPr lang="ja-JP" altLang="en-US" sz="2000" dirty="0" smtClean="0">
                  <a:latin typeface="MS Gothic" pitchFamily="49" charset="-128"/>
                  <a:ea typeface="MS Gothic" pitchFamily="49" charset="-128"/>
                  <a:cs typeface="Meiryo UI" panose="020B0604030504040204" pitchFamily="50" charset="-128"/>
                </a:rPr>
                <a:t>すると、当該</a:t>
              </a:r>
              <a:r>
                <a:rPr lang="en-US" altLang="ja-JP" sz="2000" dirty="0" smtClean="0">
                  <a:latin typeface="MS Gothic" pitchFamily="49" charset="-128"/>
                  <a:ea typeface="MS Gothic" pitchFamily="49" charset="-128"/>
                  <a:cs typeface="Meiryo UI" panose="020B0604030504040204" pitchFamily="50" charset="-128"/>
                </a:rPr>
                <a:t>ETF</a:t>
              </a:r>
              <a:r>
                <a:rPr lang="ja-JP" altLang="en-US" sz="2000" dirty="0" smtClean="0">
                  <a:latin typeface="MS Gothic" pitchFamily="49" charset="-128"/>
                  <a:ea typeface="MS Gothic" pitchFamily="49" charset="-128"/>
                  <a:cs typeface="Meiryo UI" panose="020B0604030504040204" pitchFamily="50" charset="-128"/>
                </a:rPr>
                <a:t>の日々の変動率が</a:t>
              </a:r>
              <a:r>
                <a:rPr lang="en-US" altLang="ja-JP" sz="2000" dirty="0" smtClean="0">
                  <a:latin typeface="MS Gothic" pitchFamily="49" charset="-128"/>
                  <a:ea typeface="MS Gothic" pitchFamily="49" charset="-128"/>
                  <a:cs typeface="Meiryo UI" panose="020B0604030504040204" pitchFamily="50" charset="-128"/>
                </a:rPr>
                <a:t>1%</a:t>
              </a:r>
              <a:r>
                <a:rPr lang="ja-JP" altLang="en-US" sz="2000" dirty="0" smtClean="0">
                  <a:latin typeface="MS Gothic" pitchFamily="49" charset="-128"/>
                  <a:ea typeface="MS Gothic" pitchFamily="49" charset="-128"/>
                  <a:cs typeface="Meiryo UI" panose="020B0604030504040204" pitchFamily="50" charset="-128"/>
                </a:rPr>
                <a:t>上昇するリスクヘッジ効果がある。</a:t>
              </a:r>
              <a:endParaRPr lang="zh-TW" altLang="en-US" sz="2000" dirty="0" smtClean="0">
                <a:latin typeface="MS Gothic" pitchFamily="49" charset="-128"/>
                <a:ea typeface="MS Gothic" pitchFamily="49" charset="-128"/>
                <a:cs typeface="Meiryo UI" panose="020B0604030504040204" pitchFamily="50" charset="-128"/>
              </a:endParaRPr>
            </a:p>
            <a:p>
              <a:pPr algn="ctr"/>
              <a:endParaRPr lang="zh-TW" altLang="en-US" sz="2400" b="1" dirty="0" smtClean="0">
                <a:latin typeface="Arial" pitchFamily="34" charset="0"/>
                <a:ea typeface="標楷體" pitchFamily="65" charset="-120"/>
              </a:endParaRPr>
            </a:p>
          </p:txBody>
        </p:sp>
        <p:sp>
          <p:nvSpPr>
            <p:cNvPr id="26" name="文字方塊 25"/>
            <p:cNvSpPr txBox="1"/>
            <p:nvPr/>
          </p:nvSpPr>
          <p:spPr>
            <a:xfrm>
              <a:off x="1979712" y="5229200"/>
              <a:ext cx="1079220" cy="646331"/>
            </a:xfrm>
            <a:prstGeom prst="rect">
              <a:avLst/>
            </a:prstGeom>
            <a:noFill/>
          </p:spPr>
          <p:txBody>
            <a:bodyPr wrap="square" rtlCol="0">
              <a:spAutoFit/>
            </a:bodyPr>
            <a:lstStyle/>
            <a:p>
              <a:r>
                <a:rPr lang="en-US" altLang="zh-TW" sz="3600" b="1" i="1" dirty="0" smtClean="0">
                  <a:solidFill>
                    <a:schemeClr val="bg1"/>
                  </a:solidFill>
                  <a:effectLst>
                    <a:outerShdw blurRad="38100" dist="38100" dir="2700000" algn="tl">
                      <a:srgbClr val="000000">
                        <a:alpha val="43137"/>
                      </a:srgbClr>
                    </a:outerShdw>
                  </a:effectLst>
                  <a:latin typeface="Arial" pitchFamily="34" charset="0"/>
                </a:rPr>
                <a:t>-1X</a:t>
              </a:r>
              <a:endParaRPr lang="zh-TW" altLang="en-US" sz="3600" b="1" i="1" dirty="0">
                <a:solidFill>
                  <a:schemeClr val="bg1"/>
                </a:solidFill>
                <a:effectLst>
                  <a:outerShdw blurRad="38100" dist="38100" dir="2700000" algn="tl">
                    <a:srgbClr val="000000">
                      <a:alpha val="43137"/>
                    </a:srgbClr>
                  </a:outerShdw>
                </a:effectLst>
                <a:latin typeface="Arial" pitchFamily="34" charset="0"/>
              </a:endParaRPr>
            </a:p>
          </p:txBody>
        </p:sp>
      </p:grpSp>
      <p:grpSp>
        <p:nvGrpSpPr>
          <p:cNvPr id="16" name="群組 15"/>
          <p:cNvGrpSpPr/>
          <p:nvPr/>
        </p:nvGrpSpPr>
        <p:grpSpPr>
          <a:xfrm>
            <a:off x="1187624" y="1124744"/>
            <a:ext cx="4968552" cy="1296144"/>
            <a:chOff x="1187624" y="1124744"/>
            <a:chExt cx="4968552" cy="1296144"/>
          </a:xfrm>
        </p:grpSpPr>
        <p:sp>
          <p:nvSpPr>
            <p:cNvPr id="12" name="向右箭號 11"/>
            <p:cNvSpPr/>
            <p:nvPr/>
          </p:nvSpPr>
          <p:spPr>
            <a:xfrm>
              <a:off x="3419872" y="1124744"/>
              <a:ext cx="2736304" cy="1296144"/>
            </a:xfrm>
            <a:prstGeom prst="rightArrow">
              <a:avLst/>
            </a:prstGeom>
            <a:effectLst>
              <a:outerShdw blurRad="76200" dir="13500000" sy="23000" kx="1200000" algn="br" rotWithShape="0">
                <a:prstClr val="black">
                  <a:alpha val="20000"/>
                </a:prstClr>
              </a:outerShdw>
            </a:effectLst>
          </p:spPr>
          <p:style>
            <a:lnRef idx="0">
              <a:schemeClr val="accent5"/>
            </a:lnRef>
            <a:fillRef idx="3">
              <a:schemeClr val="accent5"/>
            </a:fillRef>
            <a:effectRef idx="3">
              <a:schemeClr val="accent5"/>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24" name="文字方塊 23"/>
            <p:cNvSpPr txBox="1"/>
            <p:nvPr/>
          </p:nvSpPr>
          <p:spPr>
            <a:xfrm>
              <a:off x="4283968" y="1486525"/>
              <a:ext cx="864096" cy="646331"/>
            </a:xfrm>
            <a:prstGeom prst="rect">
              <a:avLst/>
            </a:prstGeom>
            <a:noFill/>
          </p:spPr>
          <p:txBody>
            <a:bodyPr wrap="square" rtlCol="0">
              <a:spAutoFit/>
            </a:bodyPr>
            <a:lstStyle/>
            <a:p>
              <a:r>
                <a:rPr lang="en-US" altLang="zh-TW" sz="3600" b="1" i="1" dirty="0" smtClean="0">
                  <a:solidFill>
                    <a:schemeClr val="bg1"/>
                  </a:solidFill>
                  <a:effectLst>
                    <a:outerShdw blurRad="38100" dist="38100" dir="2700000" algn="tl">
                      <a:srgbClr val="000000">
                        <a:alpha val="43137"/>
                      </a:srgbClr>
                    </a:outerShdw>
                  </a:effectLst>
                  <a:latin typeface="Arial" pitchFamily="34" charset="0"/>
                </a:rPr>
                <a:t>1X</a:t>
              </a:r>
              <a:endParaRPr lang="zh-TW" altLang="en-US" sz="3600" b="1" i="1" dirty="0">
                <a:solidFill>
                  <a:schemeClr val="bg1"/>
                </a:solidFill>
                <a:effectLst>
                  <a:outerShdw blurRad="38100" dist="38100" dir="2700000" algn="tl">
                    <a:srgbClr val="000000">
                      <a:alpha val="43137"/>
                    </a:srgbClr>
                  </a:outerShdw>
                </a:effectLst>
                <a:latin typeface="Arial" pitchFamily="34" charset="0"/>
              </a:endParaRPr>
            </a:p>
          </p:txBody>
        </p:sp>
        <p:sp>
          <p:nvSpPr>
            <p:cNvPr id="5" name="矩形 4"/>
            <p:cNvSpPr/>
            <p:nvPr/>
          </p:nvSpPr>
          <p:spPr>
            <a:xfrm>
              <a:off x="1187624" y="1340768"/>
              <a:ext cx="2304256" cy="936104"/>
            </a:xfrm>
            <a:prstGeom prst="rect">
              <a:avLst/>
            </a:prstGeom>
            <a:ln w="57150" cap="rnd"/>
            <a:effectLst>
              <a:outerShdw blurRad="76200" dir="13500000" sy="23000" kx="1200000" algn="br" rotWithShape="0">
                <a:prstClr val="black">
                  <a:alpha val="20000"/>
                </a:prstClr>
              </a:outerShdw>
            </a:effectLst>
          </p:spPr>
          <p:style>
            <a:lnRef idx="2">
              <a:schemeClr val="accent5"/>
            </a:lnRef>
            <a:fillRef idx="1">
              <a:schemeClr val="lt1"/>
            </a:fillRef>
            <a:effectRef idx="0">
              <a:schemeClr val="accent5"/>
            </a:effectRef>
            <a:fontRef idx="minor">
              <a:schemeClr val="dk1"/>
            </a:fontRef>
          </p:style>
          <p:txBody>
            <a:bodyPr rtlCol="0" anchor="ctr"/>
            <a:lstStyle/>
            <a:p>
              <a:pPr algn="ctr"/>
              <a:r>
                <a:rPr lang="ja-JP" altLang="en-US" sz="3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zh-TW" altLang="en-US" sz="3000" b="1" dirty="0" smtClean="0">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p:txBody>
        </p:sp>
      </p:grpSp>
      <p:sp>
        <p:nvSpPr>
          <p:cNvPr id="27" name="標題 3"/>
          <p:cNvSpPr txBox="1">
            <a:spLocks/>
          </p:cNvSpPr>
          <p:nvPr/>
        </p:nvSpPr>
        <p:spPr bwMode="auto">
          <a:xfrm>
            <a:off x="539501" y="187995"/>
            <a:ext cx="8208963" cy="720725"/>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no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altLang="zh-TW" sz="36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endParaRPr>
          </a:p>
          <a:p>
            <a:pPr marL="0" marR="0" lvl="0" indent="0" algn="ctr" defTabSz="914400" rtl="0" eaLnBrk="0" fontAlgn="base" latinLnBrk="0" hangingPunct="0">
              <a:lnSpc>
                <a:spcPct val="100000"/>
              </a:lnSpc>
              <a:spcBef>
                <a:spcPct val="0"/>
              </a:spcBef>
              <a:spcAft>
                <a:spcPct val="0"/>
              </a:spcAft>
              <a:buClrTx/>
              <a:buSzTx/>
              <a:buFontTx/>
              <a:buNone/>
              <a:tabLst/>
              <a:defRPr/>
            </a:pPr>
            <a:r>
              <a:rPr kumimoji="0" lang="ja-JP" altLang="en-US" sz="3600" b="1" dirty="0">
                <a:latin typeface="MS Gothic" pitchFamily="49" charset="-128"/>
                <a:ea typeface="MS Gothic" pitchFamily="49" charset="-128"/>
                <a:cs typeface="Meiryo UI" panose="020B0604030504040204" pitchFamily="50" charset="-128"/>
              </a:rPr>
              <a:t>レバレッジ</a:t>
            </a:r>
            <a:r>
              <a:rPr kumimoji="0" lang="en-US" altLang="zh-TW" sz="36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a:t>
            </a:r>
            <a:r>
              <a:rPr kumimoji="0" lang="ja-JP" altLang="en-US" sz="36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インバース</a:t>
            </a:r>
            <a:r>
              <a:rPr kumimoji="0" lang="zh-TW" altLang="en-US" sz="36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型</a:t>
            </a:r>
            <a:r>
              <a:rPr kumimoji="0" lang="en-US" altLang="zh-TW" sz="36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ETF</a:t>
            </a:r>
            <a:r>
              <a:rPr kumimoji="0" lang="ja-JP" altLang="en-US" sz="3600" b="1" i="0" u="none" strike="noStrike" kern="1200" cap="none" spc="0" normalizeH="0" baseline="0" noProof="0" dirty="0" smtClean="0">
                <a:ln>
                  <a:noFill/>
                </a:ln>
                <a:solidFill>
                  <a:schemeClr val="tx1"/>
                </a:solidFill>
                <a:effectLst/>
                <a:uLnTx/>
                <a:uFillTx/>
                <a:latin typeface="MS Gothic" pitchFamily="49" charset="-128"/>
                <a:ea typeface="MS Gothic" pitchFamily="49" charset="-128"/>
                <a:cs typeface="Meiryo UI" panose="020B0604030504040204" pitchFamily="50" charset="-128"/>
              </a:rPr>
              <a:t>とは</a:t>
            </a:r>
            <a:r>
              <a:rPr kumimoji="0" lang="zh-TW" altLang="en-US" sz="36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t/>
            </a:r>
            <a:br>
              <a:rPr kumimoji="0" lang="zh-TW" altLang="en-US" sz="3600" b="1" i="0" u="none" strike="noStrike" kern="1200" cap="none" spc="0" normalizeH="0" baseline="0" noProof="0" dirty="0" smtClean="0">
                <a:ln>
                  <a:noFill/>
                </a:ln>
                <a:solidFill>
                  <a:schemeClr val="tx1"/>
                </a:solidFill>
                <a:effectLst/>
                <a:uLnTx/>
                <a:uFillTx/>
                <a:latin typeface="標楷體" pitchFamily="65" charset="-120"/>
                <a:ea typeface="標楷體" pitchFamily="65" charset="-120"/>
                <a:cs typeface="+mj-cs"/>
              </a:rPr>
            </a:br>
            <a:endParaRPr kumimoji="0" lang="zh-TW" altLang="en-US" sz="3600" b="1" i="0" u="none" strike="noStrike" kern="1200" cap="none" spc="0" normalizeH="0" baseline="0" noProof="0" dirty="0">
              <a:ln>
                <a:noFill/>
              </a:ln>
              <a:solidFill>
                <a:schemeClr val="tx1"/>
              </a:solidFill>
              <a:effectLst/>
              <a:uLnTx/>
              <a:uFillTx/>
              <a:latin typeface="標楷體" pitchFamily="65" charset="-120"/>
              <a:ea typeface="標楷體" pitchFamily="65" charset="-120"/>
              <a:cs typeface="+mj-cs"/>
            </a:endParaRPr>
          </a:p>
        </p:txBody>
      </p:sp>
      <p:sp>
        <p:nvSpPr>
          <p:cNvPr id="28" name="投影片編號版面配置區 21"/>
          <p:cNvSpPr>
            <a:spLocks noGrp="1"/>
          </p:cNvSpPr>
          <p:nvPr>
            <p:ph type="sldNum" sz="quarter" idx="12"/>
          </p:nvPr>
        </p:nvSpPr>
        <p:spPr>
          <a:xfrm>
            <a:off x="7668344" y="6492875"/>
            <a:ext cx="2133600" cy="365125"/>
          </a:xfrm>
        </p:spPr>
        <p:txBody>
          <a:bodyPr/>
          <a:lstStyle/>
          <a:p>
            <a:pPr>
              <a:defRPr/>
            </a:pPr>
            <a:r>
              <a:rPr lang="en-US" altLang="zh-TW" sz="1600" b="1" dirty="0" smtClean="0">
                <a:solidFill>
                  <a:schemeClr val="tx1"/>
                </a:solidFill>
              </a:rPr>
              <a:t>1</a:t>
            </a:r>
            <a:endParaRPr lang="zh-TW" altLang="en-US" sz="1600" b="1" dirty="0">
              <a:solidFill>
                <a:schemeClr val="tx1"/>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2051720" y="112553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flipV="1">
            <a:off x="2051720" y="2276872"/>
            <a:ext cx="2448272" cy="115212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flipV="1">
            <a:off x="2051720" y="2852936"/>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87760254"/>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en-US" altLang="ja-JP"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2</a:t>
                      </a: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倍レバレッジ</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948264" y="3140968"/>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2060848"/>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948264" y="2636912"/>
            <a:ext cx="576064"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876256" y="908720"/>
            <a:ext cx="720080" cy="369332"/>
          </a:xfrm>
          <a:prstGeom prst="rect">
            <a:avLst/>
          </a:prstGeom>
          <a:noFill/>
        </p:spPr>
        <p:txBody>
          <a:bodyPr wrap="square" rtlCol="0">
            <a:spAutoFit/>
          </a:bodyPr>
          <a:lstStyle/>
          <a:p>
            <a:r>
              <a:rPr lang="en-US" altLang="zh-TW" dirty="0" smtClean="0"/>
              <a:t>20%</a:t>
            </a:r>
            <a:endParaRPr lang="zh-TW" altLang="en-US" dirty="0"/>
          </a:p>
        </p:txBody>
      </p:sp>
      <p:sp>
        <p:nvSpPr>
          <p:cNvPr id="20" name="文字方塊 19"/>
          <p:cNvSpPr txBox="1"/>
          <p:nvPr/>
        </p:nvSpPr>
        <p:spPr>
          <a:xfrm>
            <a:off x="1619672" y="3429000"/>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1</a:t>
            </a:r>
            <a:r>
              <a:rPr lang="ja-JP" altLang="en-US" dirty="0" smtClean="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4067944" y="3429000"/>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1</a:t>
            </a:r>
            <a:r>
              <a:rPr lang="ja-JP" altLang="en-US" dirty="0" smtClean="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444208" y="3429000"/>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2</a:t>
            </a:r>
            <a:r>
              <a:rPr lang="ja-JP" altLang="en-US" dirty="0" smtClean="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a:off x="3131840"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a:off x="3131840"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向上箭號 51"/>
          <p:cNvSpPr/>
          <p:nvPr/>
        </p:nvSpPr>
        <p:spPr>
          <a:xfrm>
            <a:off x="6516216"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3" name="向上箭號 52"/>
          <p:cNvSpPr/>
          <p:nvPr/>
        </p:nvSpPr>
        <p:spPr>
          <a:xfrm>
            <a:off x="6516216"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flipV="1">
            <a:off x="4499992" y="1052736"/>
            <a:ext cx="2448272" cy="1224136"/>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flipV="1">
            <a:off x="4499992" y="2204864"/>
            <a:ext cx="2448272" cy="6480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72008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3" name="文字方塊 32"/>
          <p:cNvSpPr txBox="1"/>
          <p:nvPr/>
        </p:nvSpPr>
        <p:spPr>
          <a:xfrm>
            <a:off x="3419872" y="4869160"/>
            <a:ext cx="72008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4" name="文字方塊 33"/>
          <p:cNvSpPr txBox="1"/>
          <p:nvPr/>
        </p:nvSpPr>
        <p:spPr>
          <a:xfrm>
            <a:off x="6804248" y="4869160"/>
            <a:ext cx="936104"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5" name="文字方塊 34"/>
          <p:cNvSpPr txBox="1"/>
          <p:nvPr/>
        </p:nvSpPr>
        <p:spPr>
          <a:xfrm>
            <a:off x="6804248" y="4365104"/>
            <a:ext cx="1008112"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6" name="文字方塊 35"/>
          <p:cNvSpPr txBox="1"/>
          <p:nvPr/>
        </p:nvSpPr>
        <p:spPr>
          <a:xfrm>
            <a:off x="1979712" y="5415607"/>
            <a:ext cx="3528392" cy="369332"/>
          </a:xfrm>
          <a:prstGeom prst="rect">
            <a:avLst/>
          </a:prstGeom>
          <a:noFill/>
        </p:spPr>
        <p:txBody>
          <a:bodyPr wrap="square" rtlCol="0">
            <a:spAutoFit/>
          </a:bodyPr>
          <a:lstStyle/>
          <a:p>
            <a:r>
              <a:rPr lang="en-US" altLang="zh-TW" dirty="0" smtClean="0">
                <a:latin typeface="Arial" pitchFamily="34" charset="0"/>
              </a:rPr>
              <a:t>(1+5%) ×(1+5%)=110.25%</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(1+10%) ×(1+10%)=121%</a:t>
            </a:r>
            <a:endParaRPr lang="zh-TW" altLang="en-US" dirty="0" smtClean="0">
              <a:latin typeface="Arial" pitchFamily="34" charset="0"/>
            </a:endParaRPr>
          </a:p>
        </p:txBody>
      </p:sp>
      <p:sp>
        <p:nvSpPr>
          <p:cNvPr id="38" name="矩形 37"/>
          <p:cNvSpPr/>
          <p:nvPr/>
        </p:nvSpPr>
        <p:spPr>
          <a:xfrm>
            <a:off x="1979712" y="5949280"/>
            <a:ext cx="3135795"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110.25%-1 = </a:t>
            </a:r>
            <a:r>
              <a:rPr lang="en-US" altLang="zh-TW" sz="2400" dirty="0" smtClean="0">
                <a:solidFill>
                  <a:srgbClr val="C00000"/>
                </a:solidFill>
                <a:latin typeface="Arial" pitchFamily="34" charset="0"/>
                <a:ea typeface="+mn-ea"/>
              </a:rPr>
              <a:t>10.25%</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×2 = </a:t>
            </a:r>
            <a:r>
              <a:rPr lang="en-US" altLang="zh-TW" sz="2400" b="1" dirty="0" smtClean="0">
                <a:solidFill>
                  <a:srgbClr val="FF0000"/>
                </a:solidFill>
                <a:latin typeface="Arial" pitchFamily="34" charset="0"/>
                <a:ea typeface="+mn-ea"/>
              </a:rPr>
              <a:t>20.50%</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121%-1 = </a:t>
            </a:r>
            <a:r>
              <a:rPr lang="en-US" altLang="zh-TW" sz="2400" b="1" dirty="0" smtClean="0">
                <a:solidFill>
                  <a:schemeClr val="accent5">
                    <a:lumMod val="75000"/>
                  </a:schemeClr>
                </a:solidFill>
                <a:latin typeface="Arial" pitchFamily="34" charset="0"/>
              </a:rPr>
              <a:t>21%</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5724128" y="1012666"/>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21%</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580112" y="1916832"/>
            <a:ext cx="1368152"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10.25%</a:t>
            </a:r>
            <a:endParaRPr lang="zh-TW" altLang="en-US" sz="2400" b="1" dirty="0">
              <a:solidFill>
                <a:srgbClr val="C00000"/>
              </a:solidFill>
              <a:latin typeface="Arial" pitchFamily="34" charset="0"/>
            </a:endParaRPr>
          </a:p>
        </p:txBody>
      </p:sp>
      <p:sp>
        <p:nvSpPr>
          <p:cNvPr id="42" name="文字方塊 41"/>
          <p:cNvSpPr txBox="1"/>
          <p:nvPr/>
        </p:nvSpPr>
        <p:spPr>
          <a:xfrm>
            <a:off x="3347864" y="2164794"/>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10%</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4067944" y="2492896"/>
            <a:ext cx="576064" cy="830997"/>
          </a:xfrm>
          <a:prstGeom prst="rect">
            <a:avLst/>
          </a:prstGeom>
          <a:noFill/>
        </p:spPr>
        <p:txBody>
          <a:bodyPr wrap="square" rtlCol="0">
            <a:spAutoFit/>
          </a:bodyPr>
          <a:lstStyle/>
          <a:p>
            <a:r>
              <a:rPr lang="en-US" altLang="zh-TW" sz="2400" b="1" dirty="0" smtClean="0">
                <a:solidFill>
                  <a:srgbClr val="C00000"/>
                </a:solidFill>
                <a:latin typeface="Arial" pitchFamily="34" charset="0"/>
              </a:rPr>
              <a:t>5%</a:t>
            </a:r>
            <a:endParaRPr lang="zh-TW" altLang="en-US" sz="2400" b="1" dirty="0">
              <a:solidFill>
                <a:srgbClr val="C00000"/>
              </a:solidFill>
              <a:latin typeface="Arial" pitchFamily="34" charset="0"/>
            </a:endParaRPr>
          </a:p>
        </p:txBody>
      </p:sp>
      <p:sp>
        <p:nvSpPr>
          <p:cNvPr id="44" name="文字方塊 43"/>
          <p:cNvSpPr txBox="1"/>
          <p:nvPr/>
        </p:nvSpPr>
        <p:spPr>
          <a:xfrm>
            <a:off x="1296144" y="44624"/>
            <a:ext cx="5940152" cy="954107"/>
          </a:xfrm>
          <a:prstGeom prst="rect">
            <a:avLst/>
          </a:prstGeom>
          <a:noFill/>
        </p:spPr>
        <p:txBody>
          <a:bodyPr wrap="square" rtlCol="0">
            <a:spAutoFit/>
          </a:bodyPr>
          <a:lstStyle/>
          <a:p>
            <a:r>
              <a:rPr lang="en-US" altLang="zh-TW" sz="2800" b="1" dirty="0" smtClean="0">
                <a:latin typeface="MS Gothic" pitchFamily="49" charset="-128"/>
                <a:ea typeface="MS Gothic" pitchFamily="49" charset="-128"/>
                <a:cs typeface="Meiryo UI" panose="020B0604030504040204" pitchFamily="50" charset="-128"/>
              </a:rPr>
              <a:t>2</a:t>
            </a:r>
            <a:r>
              <a:rPr lang="zh-TW" altLang="en-US" sz="2800" b="1" dirty="0" smtClean="0">
                <a:latin typeface="MS Gothic" pitchFamily="49" charset="-128"/>
                <a:ea typeface="MS Gothic" pitchFamily="49" charset="-128"/>
                <a:cs typeface="Meiryo UI" panose="020B0604030504040204" pitchFamily="50" charset="-128"/>
              </a:rPr>
              <a:t>倍</a:t>
            </a:r>
            <a:r>
              <a:rPr lang="ja-JP" altLang="en-US" sz="2800" b="1" dirty="0" smtClean="0">
                <a:latin typeface="MS Gothic" pitchFamily="49" charset="-128"/>
                <a:ea typeface="MS Gothic" pitchFamily="49" charset="-128"/>
                <a:cs typeface="Meiryo UI" panose="020B0604030504040204" pitchFamily="50" charset="-128"/>
              </a:rPr>
              <a:t>レバレッジ</a:t>
            </a:r>
            <a:r>
              <a:rPr lang="en-US" altLang="zh-TW"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a:t>
            </a:r>
            <a:endParaRPr lang="en-US" altLang="ja-JP" sz="2800" b="1" dirty="0" smtClean="0">
              <a:latin typeface="MS Gothic" pitchFamily="49" charset="-128"/>
              <a:ea typeface="MS Gothic" pitchFamily="49" charset="-128"/>
              <a:cs typeface="Meiryo UI" panose="020B0604030504040204" pitchFamily="50" charset="-128"/>
            </a:endParaRPr>
          </a:p>
          <a:p>
            <a:pPr algn="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連続上昇局面</a:t>
            </a:r>
            <a:endParaRPr lang="zh-TW" altLang="en-US" sz="2800" b="1" dirty="0">
              <a:latin typeface="MS Gothic" pitchFamily="49" charset="-128"/>
              <a:ea typeface="MS Gothic" pitchFamily="49" charset="-128"/>
              <a:cs typeface="Meiryo UI" panose="020B0604030504040204" pitchFamily="50" charset="-128"/>
            </a:endParaRPr>
          </a:p>
        </p:txBody>
      </p:sp>
      <p:cxnSp>
        <p:nvCxnSpPr>
          <p:cNvPr id="46" name="直線接點 45"/>
          <p:cNvCxnSpPr/>
          <p:nvPr/>
        </p:nvCxnSpPr>
        <p:spPr>
          <a:xfrm>
            <a:off x="395536" y="1916832"/>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8" name="直線接點 47"/>
          <p:cNvCxnSpPr/>
          <p:nvPr/>
        </p:nvCxnSpPr>
        <p:spPr>
          <a:xfrm>
            <a:off x="395536" y="1556792"/>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9" name="文字方塊 48"/>
          <p:cNvSpPr txBox="1"/>
          <p:nvPr/>
        </p:nvSpPr>
        <p:spPr>
          <a:xfrm>
            <a:off x="899592" y="1268760"/>
            <a:ext cx="1152128"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54" name="文字方塊 53"/>
          <p:cNvSpPr txBox="1"/>
          <p:nvPr/>
        </p:nvSpPr>
        <p:spPr>
          <a:xfrm>
            <a:off x="899592" y="1763524"/>
            <a:ext cx="1080120" cy="523220"/>
          </a:xfrm>
          <a:prstGeom prst="rect">
            <a:avLst/>
          </a:prstGeom>
          <a:noFill/>
        </p:spPr>
        <p:txBody>
          <a:bodyPr wrap="square" rtlCol="0">
            <a:spAutoFit/>
          </a:bodyPr>
          <a:lstStyle/>
          <a:p>
            <a:r>
              <a:rPr lang="en-US" altLang="ja-JP" sz="1400" b="1" dirty="0" smtClean="0">
                <a:latin typeface="MS Gothic" pitchFamily="49" charset="-128"/>
                <a:ea typeface="MS Gothic" pitchFamily="49" charset="-128"/>
                <a:cs typeface="Meiryo UI" panose="020B0604030504040204" pitchFamily="50" charset="-128"/>
              </a:rPr>
              <a:t>2</a:t>
            </a:r>
            <a:r>
              <a:rPr lang="ja-JP" altLang="en-US" sz="1400" b="1" dirty="0" smtClean="0">
                <a:latin typeface="MS Gothic" pitchFamily="49" charset="-128"/>
                <a:ea typeface="MS Gothic" pitchFamily="49" charset="-128"/>
                <a:cs typeface="Meiryo UI" panose="020B0604030504040204" pitchFamily="50" charset="-128"/>
              </a:rPr>
              <a:t>倍レバレッジ</a:t>
            </a:r>
            <a:endParaRPr lang="zh-TW" altLang="en-US" sz="1400" b="1" dirty="0">
              <a:latin typeface="MS Gothic" pitchFamily="49" charset="-128"/>
              <a:ea typeface="MS Gothic" pitchFamily="49" charset="-128"/>
              <a:cs typeface="Meiryo UI" panose="020B0604030504040204" pitchFamily="50" charset="-128"/>
            </a:endParaRPr>
          </a:p>
        </p:txBody>
      </p:sp>
      <p:sp>
        <p:nvSpPr>
          <p:cNvPr id="57" name="投影片編號版面配置區 21"/>
          <p:cNvSpPr>
            <a:spLocks noGrp="1"/>
          </p:cNvSpPr>
          <p:nvPr>
            <p:ph type="sldNum" sz="quarter" idx="12"/>
          </p:nvPr>
        </p:nvSpPr>
        <p:spPr>
          <a:xfrm>
            <a:off x="7812360" y="6492875"/>
            <a:ext cx="2133600" cy="365125"/>
          </a:xfrm>
        </p:spPr>
        <p:txBody>
          <a:bodyPr/>
          <a:lstStyle/>
          <a:p>
            <a:pPr>
              <a:defRPr/>
            </a:pPr>
            <a:r>
              <a:rPr lang="en-US" altLang="zh-TW" sz="1600" b="1" dirty="0" smtClean="0">
                <a:solidFill>
                  <a:schemeClr val="tx1"/>
                </a:solidFill>
              </a:rPr>
              <a:t>2</a:t>
            </a:r>
            <a:endParaRPr lang="zh-TW" altLang="en-US" sz="1600" b="1" dirty="0">
              <a:solidFill>
                <a:schemeClr val="tx1"/>
              </a:solidFill>
            </a:endParaRPr>
          </a:p>
        </p:txBody>
      </p:sp>
      <p:sp>
        <p:nvSpPr>
          <p:cNvPr id="58" name="文字方塊 57"/>
          <p:cNvSpPr txBox="1"/>
          <p:nvPr/>
        </p:nvSpPr>
        <p:spPr>
          <a:xfrm>
            <a:off x="1403648" y="3131676"/>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3995936" y="2987660"/>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105</a:t>
            </a:r>
            <a:endParaRPr lang="zh-TW" altLang="en-US" b="1" dirty="0">
              <a:effectLst>
                <a:outerShdw blurRad="38100" dist="38100" dir="2700000" algn="tl">
                  <a:srgbClr val="000000">
                    <a:alpha val="43137"/>
                  </a:srgbClr>
                </a:outerShdw>
              </a:effectLst>
              <a:latin typeface="Arial" pitchFamily="34" charset="0"/>
            </a:endParaRPr>
          </a:p>
        </p:txBody>
      </p:sp>
      <p:sp>
        <p:nvSpPr>
          <p:cNvPr id="60" name="文字方塊 59"/>
          <p:cNvSpPr txBox="1"/>
          <p:nvPr/>
        </p:nvSpPr>
        <p:spPr>
          <a:xfrm>
            <a:off x="4067944" y="1763524"/>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110</a:t>
            </a:r>
            <a:endParaRPr lang="zh-TW" altLang="en-US" b="1" dirty="0">
              <a:effectLst>
                <a:outerShdw blurRad="38100" dist="38100" dir="2700000" algn="tl">
                  <a:srgbClr val="000000">
                    <a:alpha val="43137"/>
                  </a:srgbClr>
                </a:outerShdw>
              </a:effectLst>
              <a:latin typeface="Arial" pitchFamily="34" charset="0"/>
            </a:endParaRPr>
          </a:p>
        </p:txBody>
      </p:sp>
      <p:sp>
        <p:nvSpPr>
          <p:cNvPr id="61" name="文字方塊 60"/>
          <p:cNvSpPr txBox="1"/>
          <p:nvPr/>
        </p:nvSpPr>
        <p:spPr>
          <a:xfrm>
            <a:off x="7020272" y="1700808"/>
            <a:ext cx="212372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105 ×(1+5%)=110.25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62" name="文字方塊 61"/>
          <p:cNvSpPr txBox="1"/>
          <p:nvPr/>
        </p:nvSpPr>
        <p:spPr>
          <a:xfrm>
            <a:off x="7020272" y="1259468"/>
            <a:ext cx="212372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110 ×(1+10%)=121</a:t>
            </a:r>
            <a:endParaRPr lang="zh-TW" altLang="en-US" sz="1600" b="1" dirty="0">
              <a:effectLst>
                <a:outerShdw blurRad="38100" dist="38100" dir="2700000" algn="tl">
                  <a:srgbClr val="000000">
                    <a:alpha val="43137"/>
                  </a:srgbClr>
                </a:outerShdw>
              </a:effectLst>
              <a:latin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8"/>
                                        </p:tgtEl>
                                        <p:attrNameLst>
                                          <p:attrName>style.visibility</p:attrName>
                                        </p:attrNameLst>
                                      </p:cBhvr>
                                      <p:to>
                                        <p:strVal val="visible"/>
                                      </p:to>
                                    </p:set>
                                    <p:animEffect transition="in" filter="wipe(left)">
                                      <p:cBhvr>
                                        <p:cTn id="7" dur="1000"/>
                                        <p:tgtEl>
                                          <p:spTgt spid="5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9"/>
                                        </p:tgtEl>
                                        <p:attrNameLst>
                                          <p:attrName>style.visibility</p:attrName>
                                        </p:attrNameLst>
                                      </p:cBhvr>
                                      <p:to>
                                        <p:strVal val="visible"/>
                                      </p:to>
                                    </p:set>
                                    <p:animEffect transition="in" filter="wipe(left)">
                                      <p:cBhvr>
                                        <p:cTn id="12" dur="1000"/>
                                        <p:tgtEl>
                                          <p:spTgt spid="5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1"/>
                                        </p:tgtEl>
                                        <p:attrNameLst>
                                          <p:attrName>style.visibility</p:attrName>
                                        </p:attrNameLst>
                                      </p:cBhvr>
                                      <p:to>
                                        <p:strVal val="visible"/>
                                      </p:to>
                                    </p:set>
                                    <p:animEffect transition="in" filter="wipe(left)">
                                      <p:cBhvr>
                                        <p:cTn id="17" dur="1000"/>
                                        <p:tgtEl>
                                          <p:spTgt spid="61"/>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60"/>
                                        </p:tgtEl>
                                        <p:attrNameLst>
                                          <p:attrName>style.visibility</p:attrName>
                                        </p:attrNameLst>
                                      </p:cBhvr>
                                      <p:to>
                                        <p:strVal val="visible"/>
                                      </p:to>
                                    </p:set>
                                    <p:animEffect transition="in" filter="wipe(left)">
                                      <p:cBhvr>
                                        <p:cTn id="22" dur="1000"/>
                                        <p:tgtEl>
                                          <p:spTgt spid="60"/>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2"/>
                                        </p:tgtEl>
                                        <p:attrNameLst>
                                          <p:attrName>style.visibility</p:attrName>
                                        </p:attrNameLst>
                                      </p:cBhvr>
                                      <p:to>
                                        <p:strVal val="visible"/>
                                      </p:to>
                                    </p:set>
                                    <p:animEffect transition="in" filter="wipe(left)">
                                      <p:cBhvr>
                                        <p:cTn id="27" dur="1000"/>
                                        <p:tgtEl>
                                          <p:spTgt spid="6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8" grpId="0" animBg="1"/>
      <p:bldP spid="59" grpId="0" animBg="1"/>
      <p:bldP spid="60" grpId="0" animBg="1"/>
      <p:bldP spid="61" grpId="0" animBg="1"/>
      <p:bldP spid="62"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2051720" y="112553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flipV="1">
            <a:off x="2051720" y="1124744"/>
            <a:ext cx="2448272" cy="115212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flipV="1">
            <a:off x="2051720" y="1700808"/>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741934297"/>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2</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レバレッジ</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948264" y="2132856"/>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908720"/>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948264" y="1484784"/>
            <a:ext cx="576064"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948264" y="2708920"/>
            <a:ext cx="720080" cy="369332"/>
          </a:xfrm>
          <a:prstGeom prst="rect">
            <a:avLst/>
          </a:prstGeom>
          <a:noFill/>
        </p:spPr>
        <p:txBody>
          <a:bodyPr wrap="square" rtlCol="0">
            <a:spAutoFit/>
          </a:bodyPr>
          <a:lstStyle/>
          <a:p>
            <a:r>
              <a:rPr lang="en-US" altLang="zh-TW" dirty="0" smtClean="0"/>
              <a:t>-5%</a:t>
            </a:r>
            <a:endParaRPr lang="zh-TW" altLang="en-US" dirty="0"/>
          </a:p>
        </p:txBody>
      </p:sp>
      <p:sp>
        <p:nvSpPr>
          <p:cNvPr id="20" name="文字方塊 19"/>
          <p:cNvSpPr txBox="1"/>
          <p:nvPr/>
        </p:nvSpPr>
        <p:spPr>
          <a:xfrm>
            <a:off x="1619672"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4067944"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444208"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2</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a:off x="3131840"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rot="10800000">
            <a:off x="3131840"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向上箭號 51"/>
          <p:cNvSpPr/>
          <p:nvPr/>
        </p:nvSpPr>
        <p:spPr>
          <a:xfrm rot="10800000">
            <a:off x="6516216"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3" name="向上箭號 52"/>
          <p:cNvSpPr/>
          <p:nvPr/>
        </p:nvSpPr>
        <p:spPr>
          <a:xfrm>
            <a:off x="6516216"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a:off x="4499992" y="1124744"/>
            <a:ext cx="2448272" cy="129614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a:off x="4499992" y="1700808"/>
            <a:ext cx="2448272" cy="6480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72008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3" name="文字方塊 32"/>
          <p:cNvSpPr txBox="1"/>
          <p:nvPr/>
        </p:nvSpPr>
        <p:spPr>
          <a:xfrm>
            <a:off x="3419872" y="4869160"/>
            <a:ext cx="936104"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4" name="文字方塊 33"/>
          <p:cNvSpPr txBox="1"/>
          <p:nvPr/>
        </p:nvSpPr>
        <p:spPr>
          <a:xfrm>
            <a:off x="6804248" y="4869160"/>
            <a:ext cx="1152128"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5" name="文字方塊 34"/>
          <p:cNvSpPr txBox="1"/>
          <p:nvPr/>
        </p:nvSpPr>
        <p:spPr>
          <a:xfrm>
            <a:off x="6804248" y="4365104"/>
            <a:ext cx="936104"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(1+5%) ×(1-5%)=99.75%</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(1+10%) ×(1-10%)=99%</a:t>
            </a:r>
            <a:endParaRPr lang="zh-TW" altLang="en-US" dirty="0" smtClean="0">
              <a:latin typeface="Arial" pitchFamily="34" charset="0"/>
            </a:endParaRPr>
          </a:p>
        </p:txBody>
      </p:sp>
      <p:sp>
        <p:nvSpPr>
          <p:cNvPr id="38" name="矩形 37"/>
          <p:cNvSpPr/>
          <p:nvPr/>
        </p:nvSpPr>
        <p:spPr>
          <a:xfrm>
            <a:off x="1907704" y="5949280"/>
            <a:ext cx="3066865"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99.75%-1 = </a:t>
            </a:r>
            <a:r>
              <a:rPr lang="en-US" altLang="zh-TW" sz="2400" dirty="0" smtClean="0">
                <a:solidFill>
                  <a:srgbClr val="C00000"/>
                </a:solidFill>
                <a:latin typeface="Arial" pitchFamily="34" charset="0"/>
                <a:ea typeface="+mn-ea"/>
              </a:rPr>
              <a:t>-0.25%</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×2 = </a:t>
            </a:r>
            <a:r>
              <a:rPr lang="en-US" altLang="zh-TW" sz="2400" b="1" dirty="0" smtClean="0">
                <a:solidFill>
                  <a:srgbClr val="FF0000"/>
                </a:solidFill>
                <a:latin typeface="Arial" pitchFamily="34" charset="0"/>
                <a:ea typeface="+mn-ea"/>
              </a:rPr>
              <a:t>-0.50%</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99%-1 = </a:t>
            </a:r>
            <a:r>
              <a:rPr lang="en-US" altLang="zh-TW" sz="2400" b="1" dirty="0" smtClean="0">
                <a:solidFill>
                  <a:schemeClr val="accent5">
                    <a:lumMod val="75000"/>
                  </a:schemeClr>
                </a:solidFill>
                <a:latin typeface="Arial" pitchFamily="34" charset="0"/>
              </a:rPr>
              <a:t>-1%</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6084168" y="2348880"/>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940152" y="1700808"/>
            <a:ext cx="115212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-0.25%</a:t>
            </a:r>
            <a:endParaRPr lang="zh-TW" altLang="en-US" sz="2400" b="1" dirty="0">
              <a:solidFill>
                <a:srgbClr val="C00000"/>
              </a:solidFill>
              <a:latin typeface="Arial" pitchFamily="34" charset="0"/>
            </a:endParaRPr>
          </a:p>
        </p:txBody>
      </p:sp>
      <p:sp>
        <p:nvSpPr>
          <p:cNvPr id="42" name="文字方塊 41"/>
          <p:cNvSpPr txBox="1"/>
          <p:nvPr/>
        </p:nvSpPr>
        <p:spPr>
          <a:xfrm>
            <a:off x="3779912" y="1239143"/>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10%</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923928" y="1700808"/>
            <a:ext cx="720080"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5%</a:t>
            </a:r>
            <a:endParaRPr lang="zh-TW" altLang="en-US" sz="2400" b="1" dirty="0">
              <a:solidFill>
                <a:srgbClr val="C00000"/>
              </a:solidFill>
              <a:latin typeface="Arial" pitchFamily="34" charset="0"/>
            </a:endParaRPr>
          </a:p>
        </p:txBody>
      </p:sp>
      <p:cxnSp>
        <p:nvCxnSpPr>
          <p:cNvPr id="45" name="直線接點 44"/>
          <p:cNvCxnSpPr/>
          <p:nvPr/>
        </p:nvCxnSpPr>
        <p:spPr>
          <a:xfrm>
            <a:off x="251520" y="1782108"/>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6" name="直線接點 45"/>
          <p:cNvCxnSpPr/>
          <p:nvPr/>
        </p:nvCxnSpPr>
        <p:spPr>
          <a:xfrm>
            <a:off x="251520" y="1422068"/>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7" name="文字方塊 46"/>
          <p:cNvSpPr txBox="1"/>
          <p:nvPr/>
        </p:nvSpPr>
        <p:spPr>
          <a:xfrm>
            <a:off x="755576" y="1124744"/>
            <a:ext cx="1152128"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48" name="文字方塊 47"/>
          <p:cNvSpPr txBox="1"/>
          <p:nvPr/>
        </p:nvSpPr>
        <p:spPr>
          <a:xfrm>
            <a:off x="755576" y="1628800"/>
            <a:ext cx="864096" cy="523220"/>
          </a:xfrm>
          <a:prstGeom prst="rect">
            <a:avLst/>
          </a:prstGeom>
          <a:noFill/>
        </p:spPr>
        <p:txBody>
          <a:bodyPr wrap="square" rtlCol="0">
            <a:spAutoFit/>
          </a:bodyPr>
          <a:lstStyle/>
          <a:p>
            <a:r>
              <a:rPr lang="en-US" altLang="zh-TW" sz="1400" b="1" dirty="0" smtClean="0">
                <a:latin typeface="MS Gothic" pitchFamily="49" charset="-128"/>
                <a:ea typeface="MS Gothic" pitchFamily="49" charset="-128"/>
                <a:cs typeface="Meiryo UI" panose="020B0604030504040204" pitchFamily="50" charset="-128"/>
              </a:rPr>
              <a:t>2</a:t>
            </a:r>
            <a:r>
              <a:rPr lang="zh-TW" altLang="en-US" sz="1400" b="1" dirty="0" smtClean="0">
                <a:latin typeface="MS Gothic" pitchFamily="49" charset="-128"/>
                <a:ea typeface="MS Gothic" pitchFamily="49" charset="-128"/>
                <a:cs typeface="Meiryo UI" panose="020B0604030504040204" pitchFamily="50" charset="-128"/>
              </a:rPr>
              <a:t>倍</a:t>
            </a:r>
            <a:r>
              <a:rPr lang="ja-JP" altLang="en-US" sz="1400" b="1" dirty="0">
                <a:latin typeface="MS Gothic" pitchFamily="49" charset="-128"/>
                <a:ea typeface="MS Gothic" pitchFamily="49" charset="-128"/>
                <a:cs typeface="Meiryo UI" panose="020B0604030504040204" pitchFamily="50" charset="-128"/>
              </a:rPr>
              <a:t>レバ</a:t>
            </a:r>
            <a:r>
              <a:rPr lang="ja-JP" altLang="en-US" sz="1400" b="1" dirty="0" smtClean="0">
                <a:latin typeface="MS Gothic" pitchFamily="49" charset="-128"/>
                <a:ea typeface="MS Gothic" pitchFamily="49" charset="-128"/>
                <a:cs typeface="Meiryo UI" panose="020B0604030504040204" pitchFamily="50" charset="-128"/>
              </a:rPr>
              <a:t>レッ</a:t>
            </a:r>
            <a:r>
              <a:rPr lang="ja-JP" altLang="en-US" sz="1400" b="1" dirty="0">
                <a:latin typeface="MS Gothic" pitchFamily="49" charset="-128"/>
                <a:ea typeface="MS Gothic" pitchFamily="49" charset="-128"/>
                <a:cs typeface="Meiryo UI" panose="020B0604030504040204" pitchFamily="50" charset="-128"/>
              </a:rPr>
              <a:t>ジ</a:t>
            </a:r>
            <a:endParaRPr lang="zh-TW" altLang="en-US" sz="1400" b="1" dirty="0">
              <a:latin typeface="MS Gothic" pitchFamily="49" charset="-128"/>
              <a:ea typeface="MS Gothic" pitchFamily="49" charset="-128"/>
              <a:cs typeface="Meiryo UI" panose="020B0604030504040204" pitchFamily="50" charset="-128"/>
            </a:endParaRPr>
          </a:p>
        </p:txBody>
      </p:sp>
      <p:sp>
        <p:nvSpPr>
          <p:cNvPr id="56" name="投影片編號版面配置區 21"/>
          <p:cNvSpPr>
            <a:spLocks noGrp="1"/>
          </p:cNvSpPr>
          <p:nvPr>
            <p:ph type="sldNum" sz="quarter" idx="12"/>
          </p:nvPr>
        </p:nvSpPr>
        <p:spPr>
          <a:xfrm>
            <a:off x="7839000" y="6492875"/>
            <a:ext cx="2133600" cy="365125"/>
          </a:xfrm>
        </p:spPr>
        <p:txBody>
          <a:bodyPr/>
          <a:lstStyle/>
          <a:p>
            <a:pPr>
              <a:defRPr/>
            </a:pPr>
            <a:r>
              <a:rPr lang="en-US" altLang="zh-TW" sz="1600" b="1" dirty="0" smtClean="0">
                <a:solidFill>
                  <a:schemeClr val="tx1"/>
                </a:solidFill>
              </a:rPr>
              <a:t>3</a:t>
            </a:r>
            <a:endParaRPr lang="zh-TW" altLang="en-US" sz="1600" b="1" dirty="0">
              <a:solidFill>
                <a:schemeClr val="tx1"/>
              </a:solidFill>
            </a:endParaRPr>
          </a:p>
        </p:txBody>
      </p:sp>
      <p:sp>
        <p:nvSpPr>
          <p:cNvPr id="57" name="文字方塊 56"/>
          <p:cNvSpPr txBox="1"/>
          <p:nvPr/>
        </p:nvSpPr>
        <p:spPr>
          <a:xfrm>
            <a:off x="1403648" y="2204864"/>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3779912" y="2060848"/>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105</a:t>
            </a:r>
            <a:endParaRPr lang="zh-TW" altLang="en-US"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3491880" y="908720"/>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110</a:t>
            </a:r>
            <a:endParaRPr lang="zh-TW" altLang="en-US" b="1" dirty="0">
              <a:effectLst>
                <a:outerShdw blurRad="38100" dist="38100" dir="2700000" algn="tl">
                  <a:srgbClr val="000000">
                    <a:alpha val="43137"/>
                  </a:srgbClr>
                </a:outerShdw>
              </a:effectLst>
              <a:latin typeface="Arial" pitchFamily="34" charset="0"/>
            </a:endParaRPr>
          </a:p>
        </p:txBody>
      </p:sp>
      <p:sp>
        <p:nvSpPr>
          <p:cNvPr id="60" name="文字方塊 59"/>
          <p:cNvSpPr txBox="1"/>
          <p:nvPr/>
        </p:nvSpPr>
        <p:spPr>
          <a:xfrm>
            <a:off x="7020272" y="1835532"/>
            <a:ext cx="212372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105 ×(1-5%)=99.75</a:t>
            </a:r>
            <a:endParaRPr lang="zh-TW" altLang="en-US" sz="1600" b="1" dirty="0">
              <a:effectLst>
                <a:outerShdw blurRad="38100" dist="38100" dir="2700000" algn="tl">
                  <a:srgbClr val="000000">
                    <a:alpha val="43137"/>
                  </a:srgbClr>
                </a:outerShdw>
              </a:effectLst>
              <a:latin typeface="Arial" pitchFamily="34" charset="0"/>
            </a:endParaRPr>
          </a:p>
        </p:txBody>
      </p:sp>
      <p:sp>
        <p:nvSpPr>
          <p:cNvPr id="61" name="文字方塊 60"/>
          <p:cNvSpPr txBox="1"/>
          <p:nvPr/>
        </p:nvSpPr>
        <p:spPr>
          <a:xfrm>
            <a:off x="7020272" y="2420888"/>
            <a:ext cx="212372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110 ×(1-10%)=99</a:t>
            </a:r>
            <a:endParaRPr lang="zh-TW" altLang="en-US" sz="1600" b="1" dirty="0">
              <a:effectLst>
                <a:outerShdw blurRad="38100" dist="38100" dir="2700000" algn="tl">
                  <a:srgbClr val="000000">
                    <a:alpha val="43137"/>
                  </a:srgbClr>
                </a:outerShdw>
              </a:effectLst>
              <a:latin typeface="Arial" pitchFamily="34" charset="0"/>
            </a:endParaRPr>
          </a:p>
        </p:txBody>
      </p:sp>
      <p:sp>
        <p:nvSpPr>
          <p:cNvPr id="49" name="文字方塊 43"/>
          <p:cNvSpPr txBox="1"/>
          <p:nvPr/>
        </p:nvSpPr>
        <p:spPr>
          <a:xfrm>
            <a:off x="1296144" y="44624"/>
            <a:ext cx="5940152" cy="954107"/>
          </a:xfrm>
          <a:prstGeom prst="rect">
            <a:avLst/>
          </a:prstGeom>
          <a:noFill/>
        </p:spPr>
        <p:txBody>
          <a:bodyPr wrap="square" rtlCol="0">
            <a:spAutoFit/>
          </a:bodyPr>
          <a:lstStyle/>
          <a:p>
            <a:r>
              <a:rPr lang="en-US" altLang="zh-TW" sz="2800" b="1" dirty="0" smtClean="0">
                <a:latin typeface="MS Gothic" pitchFamily="49" charset="-128"/>
                <a:ea typeface="MS Gothic" pitchFamily="49" charset="-128"/>
                <a:cs typeface="Meiryo UI" panose="020B0604030504040204" pitchFamily="50" charset="-128"/>
              </a:rPr>
              <a:t>2</a:t>
            </a:r>
            <a:r>
              <a:rPr lang="zh-TW" altLang="en-US" sz="2800" b="1" dirty="0" smtClean="0">
                <a:latin typeface="MS Gothic" pitchFamily="49" charset="-128"/>
                <a:ea typeface="MS Gothic" pitchFamily="49" charset="-128"/>
                <a:cs typeface="Meiryo UI" panose="020B0604030504040204" pitchFamily="50" charset="-128"/>
              </a:rPr>
              <a:t>倍</a:t>
            </a:r>
            <a:r>
              <a:rPr lang="ja-JP" altLang="en-US" sz="2800" b="1" dirty="0" smtClean="0">
                <a:latin typeface="MS Gothic" pitchFamily="49" charset="-128"/>
                <a:ea typeface="MS Gothic" pitchFamily="49" charset="-128"/>
                <a:cs typeface="Meiryo UI" panose="020B0604030504040204" pitchFamily="50" charset="-128"/>
              </a:rPr>
              <a:t>レバレッジ</a:t>
            </a:r>
            <a:r>
              <a:rPr lang="en-US" altLang="zh-TW"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a:t>
            </a:r>
            <a:endParaRPr lang="en-US" altLang="ja-JP" sz="2800" b="1" dirty="0" smtClean="0">
              <a:latin typeface="MS Gothic" pitchFamily="49" charset="-128"/>
              <a:ea typeface="MS Gothic" pitchFamily="49" charset="-128"/>
              <a:cs typeface="Meiryo UI" panose="020B0604030504040204" pitchFamily="50" charset="-128"/>
            </a:endParaRPr>
          </a:p>
          <a:p>
            <a:pPr algn="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指数が上下する局面</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7"/>
                                        </p:tgtEl>
                                        <p:attrNameLst>
                                          <p:attrName>style.visibility</p:attrName>
                                        </p:attrNameLst>
                                      </p:cBhvr>
                                      <p:to>
                                        <p:strVal val="visible"/>
                                      </p:to>
                                    </p:set>
                                    <p:animEffect transition="in" filter="wipe(left)">
                                      <p:cBhvr>
                                        <p:cTn id="7" dur="1000"/>
                                        <p:tgtEl>
                                          <p:spTgt spid="5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8"/>
                                        </p:tgtEl>
                                        <p:attrNameLst>
                                          <p:attrName>style.visibility</p:attrName>
                                        </p:attrNameLst>
                                      </p:cBhvr>
                                      <p:to>
                                        <p:strVal val="visible"/>
                                      </p:to>
                                    </p:set>
                                    <p:animEffect transition="in" filter="wipe(left)">
                                      <p:cBhvr>
                                        <p:cTn id="12" dur="1000"/>
                                        <p:tgtEl>
                                          <p:spTgt spid="58"/>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60"/>
                                        </p:tgtEl>
                                        <p:attrNameLst>
                                          <p:attrName>style.visibility</p:attrName>
                                        </p:attrNameLst>
                                      </p:cBhvr>
                                      <p:to>
                                        <p:strVal val="visible"/>
                                      </p:to>
                                    </p:set>
                                    <p:animEffect transition="in" filter="wipe(left)">
                                      <p:cBhvr>
                                        <p:cTn id="17" dur="1000"/>
                                        <p:tgtEl>
                                          <p:spTgt spid="6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9"/>
                                        </p:tgtEl>
                                        <p:attrNameLst>
                                          <p:attrName>style.visibility</p:attrName>
                                        </p:attrNameLst>
                                      </p:cBhvr>
                                      <p:to>
                                        <p:strVal val="visible"/>
                                      </p:to>
                                    </p:set>
                                    <p:animEffect transition="in" filter="wipe(left)">
                                      <p:cBhvr>
                                        <p:cTn id="22" dur="1000"/>
                                        <p:tgtEl>
                                          <p:spTgt spid="5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1"/>
                                        </p:tgtEl>
                                        <p:attrNameLst>
                                          <p:attrName>style.visibility</p:attrName>
                                        </p:attrNameLst>
                                      </p:cBhvr>
                                      <p:to>
                                        <p:strVal val="visible"/>
                                      </p:to>
                                    </p:set>
                                    <p:animEffect transition="in" filter="wipe(left)">
                                      <p:cBhvr>
                                        <p:cTn id="27" dur="1000"/>
                                        <p:tgtEl>
                                          <p:spTgt spid="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7" grpId="0" animBg="1"/>
      <p:bldP spid="58" grpId="0" animBg="1"/>
      <p:bldP spid="59" grpId="0" animBg="1"/>
      <p:bldP spid="60" grpId="0" animBg="1"/>
      <p:bldP spid="61"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1979712" y="134076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a:off x="1979712" y="1340768"/>
            <a:ext cx="2448272" cy="115212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a:off x="1979712" y="1340768"/>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1150705053"/>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2</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レバレッジ</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876256" y="1259468"/>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2348880"/>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876256" y="1772816"/>
            <a:ext cx="792088"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876256" y="3429000"/>
            <a:ext cx="864096" cy="369332"/>
          </a:xfrm>
          <a:prstGeom prst="rect">
            <a:avLst/>
          </a:prstGeom>
          <a:noFill/>
        </p:spPr>
        <p:txBody>
          <a:bodyPr wrap="square" rtlCol="0">
            <a:spAutoFit/>
          </a:bodyPr>
          <a:lstStyle/>
          <a:p>
            <a:r>
              <a:rPr lang="en-US" altLang="zh-TW" dirty="0" smtClean="0"/>
              <a:t>-20%</a:t>
            </a:r>
            <a:endParaRPr lang="zh-TW" altLang="en-US" dirty="0"/>
          </a:p>
        </p:txBody>
      </p:sp>
      <p:sp>
        <p:nvSpPr>
          <p:cNvPr id="20" name="文字方塊 19"/>
          <p:cNvSpPr txBox="1"/>
          <p:nvPr/>
        </p:nvSpPr>
        <p:spPr>
          <a:xfrm>
            <a:off x="1547664" y="971436"/>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1</a:t>
            </a:r>
            <a:r>
              <a:rPr lang="ja-JP" altLang="en-US" dirty="0" smtClean="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3995936" y="971436"/>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372200" y="971436"/>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2</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rot="10800000">
            <a:off x="3131840"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rot="10800000">
            <a:off x="3131840"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向上箭號 51"/>
          <p:cNvSpPr/>
          <p:nvPr/>
        </p:nvSpPr>
        <p:spPr>
          <a:xfrm rot="10800000">
            <a:off x="6516216"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3" name="向上箭號 52"/>
          <p:cNvSpPr/>
          <p:nvPr/>
        </p:nvSpPr>
        <p:spPr>
          <a:xfrm rot="10800000">
            <a:off x="6516216"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a:off x="4427984" y="2492896"/>
            <a:ext cx="2448272" cy="108012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a:off x="4427984" y="1916832"/>
            <a:ext cx="2448272" cy="504056"/>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1008112"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3" name="文字方塊 32"/>
          <p:cNvSpPr txBox="1"/>
          <p:nvPr/>
        </p:nvSpPr>
        <p:spPr>
          <a:xfrm>
            <a:off x="3419872" y="4869160"/>
            <a:ext cx="1152128"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4" name="文字方塊 33"/>
          <p:cNvSpPr txBox="1"/>
          <p:nvPr/>
        </p:nvSpPr>
        <p:spPr>
          <a:xfrm>
            <a:off x="6804248" y="4869160"/>
            <a:ext cx="936104"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5" name="文字方塊 34"/>
          <p:cNvSpPr txBox="1"/>
          <p:nvPr/>
        </p:nvSpPr>
        <p:spPr>
          <a:xfrm>
            <a:off x="6804248" y="4365104"/>
            <a:ext cx="1152128" cy="461665"/>
          </a:xfrm>
          <a:prstGeom prst="rect">
            <a:avLst/>
          </a:prstGeom>
          <a:noFill/>
        </p:spPr>
        <p:txBody>
          <a:bodyPr wrap="square" rtlCol="0">
            <a:spAutoFit/>
          </a:bodyPr>
          <a:lstStyle/>
          <a:p>
            <a:r>
              <a:rPr lang="en-US" altLang="zh-TW" sz="2400" dirty="0" smtClean="0">
                <a:latin typeface="Arial" pitchFamily="34" charset="0"/>
              </a:rPr>
              <a:t>-10%</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(1-5%) ×(1-5%)=90.25%</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(1-10%) ×(1-10%)=81%</a:t>
            </a:r>
            <a:endParaRPr lang="zh-TW" altLang="en-US" dirty="0" smtClean="0">
              <a:latin typeface="Arial" pitchFamily="34" charset="0"/>
            </a:endParaRPr>
          </a:p>
        </p:txBody>
      </p:sp>
      <p:sp>
        <p:nvSpPr>
          <p:cNvPr id="38" name="矩形 37"/>
          <p:cNvSpPr/>
          <p:nvPr/>
        </p:nvSpPr>
        <p:spPr>
          <a:xfrm>
            <a:off x="1989153" y="5910371"/>
            <a:ext cx="3238387"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90.25%-1 = </a:t>
            </a:r>
            <a:r>
              <a:rPr lang="en-US" altLang="zh-TW" sz="2400" dirty="0" smtClean="0">
                <a:solidFill>
                  <a:srgbClr val="C00000"/>
                </a:solidFill>
                <a:latin typeface="Arial" pitchFamily="34" charset="0"/>
                <a:ea typeface="+mn-ea"/>
              </a:rPr>
              <a:t>-9.75%</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×2 = </a:t>
            </a:r>
            <a:r>
              <a:rPr lang="en-US" altLang="zh-TW" sz="2400" b="1" dirty="0" smtClean="0">
                <a:solidFill>
                  <a:srgbClr val="FF0000"/>
                </a:solidFill>
                <a:latin typeface="Arial" pitchFamily="34" charset="0"/>
                <a:ea typeface="+mn-ea"/>
              </a:rPr>
              <a:t>-19.50%</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81%-1 = </a:t>
            </a:r>
            <a:r>
              <a:rPr lang="en-US" altLang="zh-TW" sz="2400" b="1" dirty="0" smtClean="0">
                <a:solidFill>
                  <a:schemeClr val="accent5">
                    <a:lumMod val="75000"/>
                  </a:schemeClr>
                </a:solidFill>
                <a:latin typeface="Arial" pitchFamily="34" charset="0"/>
              </a:rPr>
              <a:t>-19%</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6084168" y="2996952"/>
            <a:ext cx="1008112"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-19%</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940152" y="1844824"/>
            <a:ext cx="115212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-9.75%</a:t>
            </a:r>
            <a:endParaRPr lang="zh-TW" altLang="en-US" sz="2400" b="1" dirty="0">
              <a:solidFill>
                <a:srgbClr val="C00000"/>
              </a:solidFill>
              <a:latin typeface="Arial" pitchFamily="34" charset="0"/>
            </a:endParaRPr>
          </a:p>
        </p:txBody>
      </p:sp>
      <p:sp>
        <p:nvSpPr>
          <p:cNvPr id="42" name="文字方塊 41"/>
          <p:cNvSpPr txBox="1"/>
          <p:nvPr/>
        </p:nvSpPr>
        <p:spPr>
          <a:xfrm>
            <a:off x="3563888" y="2492896"/>
            <a:ext cx="1008112"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-10%</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779912" y="1484784"/>
            <a:ext cx="864096"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-5%</a:t>
            </a:r>
            <a:endParaRPr lang="zh-TW" altLang="en-US" sz="2400" b="1" dirty="0">
              <a:solidFill>
                <a:srgbClr val="C00000"/>
              </a:solidFill>
              <a:latin typeface="Arial" pitchFamily="34" charset="0"/>
            </a:endParaRPr>
          </a:p>
        </p:txBody>
      </p:sp>
      <p:cxnSp>
        <p:nvCxnSpPr>
          <p:cNvPr id="45" name="直線接點 44"/>
          <p:cNvCxnSpPr/>
          <p:nvPr/>
        </p:nvCxnSpPr>
        <p:spPr>
          <a:xfrm>
            <a:off x="179512" y="1998132"/>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6" name="直線接點 45"/>
          <p:cNvCxnSpPr/>
          <p:nvPr/>
        </p:nvCxnSpPr>
        <p:spPr>
          <a:xfrm>
            <a:off x="179512" y="1638092"/>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55" name="文字方塊 54"/>
          <p:cNvSpPr txBox="1"/>
          <p:nvPr/>
        </p:nvSpPr>
        <p:spPr>
          <a:xfrm>
            <a:off x="1763688" y="1556792"/>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6" name="文字方塊 55"/>
          <p:cNvSpPr txBox="1"/>
          <p:nvPr/>
        </p:nvSpPr>
        <p:spPr>
          <a:xfrm>
            <a:off x="3923928" y="1916832"/>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95</a:t>
            </a:r>
            <a:endParaRPr lang="zh-TW" altLang="en-US" b="1" dirty="0">
              <a:effectLst>
                <a:outerShdw blurRad="38100" dist="38100" dir="2700000" algn="tl">
                  <a:srgbClr val="000000">
                    <a:alpha val="43137"/>
                  </a:srgbClr>
                </a:outerShdw>
              </a:effectLst>
              <a:latin typeface="Arial" pitchFamily="34" charset="0"/>
            </a:endParaRPr>
          </a:p>
        </p:txBody>
      </p:sp>
      <p:sp>
        <p:nvSpPr>
          <p:cNvPr id="57" name="文字方塊 56"/>
          <p:cNvSpPr txBox="1"/>
          <p:nvPr/>
        </p:nvSpPr>
        <p:spPr>
          <a:xfrm>
            <a:off x="3779912" y="2924944"/>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90</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7020272" y="2051556"/>
            <a:ext cx="187220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95 ×(1-5%)=90.25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7056784" y="2924944"/>
            <a:ext cx="176368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90 ×(1-10%)=81</a:t>
            </a:r>
            <a:endParaRPr lang="zh-TW" altLang="en-US" sz="1600" b="1" dirty="0">
              <a:effectLst>
                <a:outerShdw blurRad="38100" dist="38100" dir="2700000" algn="tl">
                  <a:srgbClr val="000000">
                    <a:alpha val="43137"/>
                  </a:srgbClr>
                </a:outerShdw>
              </a:effectLst>
              <a:latin typeface="Arial" pitchFamily="34" charset="0"/>
            </a:endParaRPr>
          </a:p>
        </p:txBody>
      </p:sp>
      <p:sp>
        <p:nvSpPr>
          <p:cNvPr id="60" name="投影片編號版面配置區 21"/>
          <p:cNvSpPr>
            <a:spLocks noGrp="1"/>
          </p:cNvSpPr>
          <p:nvPr>
            <p:ph type="sldNum" sz="quarter" idx="12"/>
          </p:nvPr>
        </p:nvSpPr>
        <p:spPr>
          <a:xfrm>
            <a:off x="7766992" y="6492875"/>
            <a:ext cx="2133600" cy="365125"/>
          </a:xfrm>
        </p:spPr>
        <p:txBody>
          <a:bodyPr/>
          <a:lstStyle/>
          <a:p>
            <a:pPr>
              <a:defRPr/>
            </a:pPr>
            <a:r>
              <a:rPr lang="en-US" altLang="zh-TW" sz="1600" b="1" dirty="0" smtClean="0">
                <a:solidFill>
                  <a:schemeClr val="tx1"/>
                </a:solidFill>
              </a:rPr>
              <a:t>4</a:t>
            </a:r>
            <a:endParaRPr lang="zh-TW" altLang="en-US" sz="1600" b="1" dirty="0">
              <a:solidFill>
                <a:schemeClr val="tx1"/>
              </a:solidFill>
            </a:endParaRPr>
          </a:p>
        </p:txBody>
      </p:sp>
      <p:sp>
        <p:nvSpPr>
          <p:cNvPr id="47" name="文字方塊 46"/>
          <p:cNvSpPr txBox="1"/>
          <p:nvPr/>
        </p:nvSpPr>
        <p:spPr>
          <a:xfrm>
            <a:off x="683568" y="1412776"/>
            <a:ext cx="1224136"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48" name="文字方塊 47"/>
          <p:cNvSpPr txBox="1"/>
          <p:nvPr/>
        </p:nvSpPr>
        <p:spPr>
          <a:xfrm>
            <a:off x="683568" y="1916832"/>
            <a:ext cx="1008112" cy="523220"/>
          </a:xfrm>
          <a:prstGeom prst="rect">
            <a:avLst/>
          </a:prstGeom>
          <a:noFill/>
        </p:spPr>
        <p:txBody>
          <a:bodyPr wrap="square" rtlCol="0">
            <a:spAutoFit/>
          </a:bodyPr>
          <a:lstStyle/>
          <a:p>
            <a:r>
              <a:rPr lang="en-US" altLang="zh-TW" sz="1400" b="1" dirty="0" smtClean="0">
                <a:latin typeface="MS Gothic" pitchFamily="49" charset="-128"/>
                <a:ea typeface="MS Gothic" pitchFamily="49" charset="-128"/>
                <a:cs typeface="Meiryo UI" panose="020B0604030504040204" pitchFamily="50" charset="-128"/>
              </a:rPr>
              <a:t>2</a:t>
            </a:r>
            <a:r>
              <a:rPr lang="zh-TW" altLang="en-US" sz="1400" b="1" dirty="0" smtClean="0">
                <a:latin typeface="MS Gothic" pitchFamily="49" charset="-128"/>
                <a:ea typeface="MS Gothic" pitchFamily="49" charset="-128"/>
                <a:cs typeface="Meiryo UI" panose="020B0604030504040204" pitchFamily="50" charset="-128"/>
              </a:rPr>
              <a:t>倍</a:t>
            </a:r>
            <a:r>
              <a:rPr lang="ja-JP" altLang="en-US" sz="1400" b="1" dirty="0" smtClean="0">
                <a:latin typeface="MS Gothic" pitchFamily="49" charset="-128"/>
                <a:ea typeface="MS Gothic" pitchFamily="49" charset="-128"/>
                <a:cs typeface="Meiryo UI" panose="020B0604030504040204" pitchFamily="50" charset="-128"/>
              </a:rPr>
              <a:t>レバレッジ</a:t>
            </a:r>
            <a:endParaRPr lang="zh-TW" altLang="en-US" sz="1400" b="1" dirty="0">
              <a:latin typeface="MS Gothic" pitchFamily="49" charset="-128"/>
              <a:ea typeface="MS Gothic" pitchFamily="49" charset="-128"/>
              <a:cs typeface="Meiryo UI" panose="020B0604030504040204" pitchFamily="50" charset="-128"/>
            </a:endParaRPr>
          </a:p>
        </p:txBody>
      </p:sp>
      <p:sp>
        <p:nvSpPr>
          <p:cNvPr id="49" name="文字方塊 43"/>
          <p:cNvSpPr txBox="1"/>
          <p:nvPr/>
        </p:nvSpPr>
        <p:spPr>
          <a:xfrm>
            <a:off x="1296144" y="44624"/>
            <a:ext cx="5940152" cy="954107"/>
          </a:xfrm>
          <a:prstGeom prst="rect">
            <a:avLst/>
          </a:prstGeom>
          <a:noFill/>
        </p:spPr>
        <p:txBody>
          <a:bodyPr wrap="square" rtlCol="0">
            <a:spAutoFit/>
          </a:bodyPr>
          <a:lstStyle/>
          <a:p>
            <a:r>
              <a:rPr lang="en-US" altLang="zh-TW" sz="2800" b="1" dirty="0" smtClean="0">
                <a:latin typeface="MS Gothic" pitchFamily="49" charset="-128"/>
                <a:ea typeface="MS Gothic" pitchFamily="49" charset="-128"/>
                <a:cs typeface="Meiryo UI" panose="020B0604030504040204" pitchFamily="50" charset="-128"/>
              </a:rPr>
              <a:t>2</a:t>
            </a:r>
            <a:r>
              <a:rPr lang="zh-TW" altLang="en-US" sz="2800" b="1" dirty="0" smtClean="0">
                <a:latin typeface="MS Gothic" pitchFamily="49" charset="-128"/>
                <a:ea typeface="MS Gothic" pitchFamily="49" charset="-128"/>
                <a:cs typeface="Meiryo UI" panose="020B0604030504040204" pitchFamily="50" charset="-128"/>
              </a:rPr>
              <a:t>倍</a:t>
            </a:r>
            <a:r>
              <a:rPr lang="ja-JP" altLang="en-US" sz="2800" b="1" dirty="0" smtClean="0">
                <a:latin typeface="MS Gothic" pitchFamily="49" charset="-128"/>
                <a:ea typeface="MS Gothic" pitchFamily="49" charset="-128"/>
                <a:cs typeface="Meiryo UI" panose="020B0604030504040204" pitchFamily="50" charset="-128"/>
              </a:rPr>
              <a:t>レバレッジ</a:t>
            </a:r>
            <a:r>
              <a:rPr lang="en-US" altLang="zh-TW"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a:t>
            </a:r>
            <a:endParaRPr lang="en-US" altLang="ja-JP" sz="2800" b="1" dirty="0" smtClean="0">
              <a:latin typeface="MS Gothic" pitchFamily="49" charset="-128"/>
              <a:ea typeface="MS Gothic" pitchFamily="49" charset="-128"/>
              <a:cs typeface="Meiryo UI" panose="020B0604030504040204" pitchFamily="50" charset="-128"/>
            </a:endParaRPr>
          </a:p>
          <a:p>
            <a:pPr algn="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連続下降局面</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wipe(left)">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0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left)">
                                      <p:cBhvr>
                                        <p:cTn id="27"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2051720" y="112553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a:off x="2051720" y="2276872"/>
            <a:ext cx="2448272" cy="57606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flipV="1">
            <a:off x="2051720" y="1700808"/>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2805891026"/>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948264" y="2123564"/>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836712"/>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948264" y="1484784"/>
            <a:ext cx="576064"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876256" y="3275692"/>
            <a:ext cx="720080" cy="369332"/>
          </a:xfrm>
          <a:prstGeom prst="rect">
            <a:avLst/>
          </a:prstGeom>
          <a:noFill/>
        </p:spPr>
        <p:txBody>
          <a:bodyPr wrap="square" rtlCol="0">
            <a:spAutoFit/>
          </a:bodyPr>
          <a:lstStyle/>
          <a:p>
            <a:r>
              <a:rPr lang="en-US" altLang="zh-TW" dirty="0" smtClean="0"/>
              <a:t>-10%</a:t>
            </a:r>
            <a:endParaRPr lang="zh-TW" altLang="en-US" dirty="0"/>
          </a:p>
        </p:txBody>
      </p:sp>
      <p:sp>
        <p:nvSpPr>
          <p:cNvPr id="20" name="文字方塊 19"/>
          <p:cNvSpPr txBox="1"/>
          <p:nvPr/>
        </p:nvSpPr>
        <p:spPr>
          <a:xfrm>
            <a:off x="1619672" y="3429000"/>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1</a:t>
            </a:r>
            <a:r>
              <a:rPr lang="ja-JP" altLang="en-US" dirty="0" smtClean="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4067944"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444208"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2</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a:off x="3131840"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a:off x="3131840"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a:off x="4499992" y="2852936"/>
            <a:ext cx="2448272" cy="472698"/>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flipV="1">
            <a:off x="4499992" y="1052736"/>
            <a:ext cx="2448272" cy="6480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72008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3" name="文字方塊 32"/>
          <p:cNvSpPr txBox="1"/>
          <p:nvPr/>
        </p:nvSpPr>
        <p:spPr>
          <a:xfrm>
            <a:off x="3419872" y="4869160"/>
            <a:ext cx="72008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4" name="文字方塊 33"/>
          <p:cNvSpPr txBox="1"/>
          <p:nvPr/>
        </p:nvSpPr>
        <p:spPr>
          <a:xfrm>
            <a:off x="6804248" y="4869160"/>
            <a:ext cx="1008112"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5" name="文字方塊 34"/>
          <p:cNvSpPr txBox="1"/>
          <p:nvPr/>
        </p:nvSpPr>
        <p:spPr>
          <a:xfrm>
            <a:off x="6804248" y="4365104"/>
            <a:ext cx="936104"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(1+5%) ×(1+5%)=110.25%</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(1-5%) ×(1-5%)=90.25%</a:t>
            </a:r>
            <a:endParaRPr lang="zh-TW" altLang="en-US" dirty="0" smtClean="0">
              <a:latin typeface="Arial" pitchFamily="34" charset="0"/>
            </a:endParaRPr>
          </a:p>
        </p:txBody>
      </p:sp>
      <p:sp>
        <p:nvSpPr>
          <p:cNvPr id="38" name="矩形 37"/>
          <p:cNvSpPr/>
          <p:nvPr/>
        </p:nvSpPr>
        <p:spPr>
          <a:xfrm>
            <a:off x="1937857" y="5910371"/>
            <a:ext cx="3340979"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110.25%-1 = </a:t>
            </a:r>
            <a:r>
              <a:rPr lang="en-US" altLang="zh-TW" sz="2400" dirty="0" smtClean="0">
                <a:solidFill>
                  <a:srgbClr val="C00000"/>
                </a:solidFill>
                <a:latin typeface="Arial" pitchFamily="34" charset="0"/>
                <a:ea typeface="+mn-ea"/>
              </a:rPr>
              <a:t>10.25%</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×-1 = </a:t>
            </a:r>
            <a:r>
              <a:rPr lang="en-US" altLang="zh-TW" sz="2400" b="1" dirty="0" smtClean="0">
                <a:solidFill>
                  <a:srgbClr val="FF0000"/>
                </a:solidFill>
                <a:latin typeface="Arial" pitchFamily="34" charset="0"/>
                <a:ea typeface="+mn-ea"/>
              </a:rPr>
              <a:t>-10.25%</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90.25%-1 = </a:t>
            </a:r>
            <a:r>
              <a:rPr lang="en-US" altLang="zh-TW" sz="2400" b="1" dirty="0" smtClean="0">
                <a:solidFill>
                  <a:schemeClr val="accent5">
                    <a:lumMod val="75000"/>
                  </a:schemeClr>
                </a:solidFill>
                <a:latin typeface="Arial" pitchFamily="34" charset="0"/>
              </a:rPr>
              <a:t>-9.75%</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5868144" y="2823319"/>
            <a:ext cx="1152128"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-9.75%</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652120" y="692696"/>
            <a:ext cx="1224136"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10.25%</a:t>
            </a:r>
            <a:endParaRPr lang="zh-TW" altLang="en-US" sz="2400" b="1" dirty="0">
              <a:solidFill>
                <a:srgbClr val="C00000"/>
              </a:solidFill>
              <a:latin typeface="Arial" pitchFamily="34" charset="0"/>
            </a:endParaRPr>
          </a:p>
        </p:txBody>
      </p:sp>
      <p:sp>
        <p:nvSpPr>
          <p:cNvPr id="42" name="文字方塊 41"/>
          <p:cNvSpPr txBox="1"/>
          <p:nvPr/>
        </p:nvSpPr>
        <p:spPr>
          <a:xfrm>
            <a:off x="3779912" y="2391271"/>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-5%</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923928" y="1340768"/>
            <a:ext cx="720080"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5%</a:t>
            </a:r>
            <a:endParaRPr lang="zh-TW" altLang="en-US" sz="2400" b="1" dirty="0">
              <a:solidFill>
                <a:srgbClr val="C00000"/>
              </a:solidFill>
              <a:latin typeface="Arial" pitchFamily="34" charset="0"/>
            </a:endParaRPr>
          </a:p>
        </p:txBody>
      </p:sp>
      <p:cxnSp>
        <p:nvCxnSpPr>
          <p:cNvPr id="46" name="直線接點 45"/>
          <p:cNvCxnSpPr/>
          <p:nvPr/>
        </p:nvCxnSpPr>
        <p:spPr>
          <a:xfrm>
            <a:off x="395536" y="1916832"/>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8" name="直線接點 47"/>
          <p:cNvCxnSpPr/>
          <p:nvPr/>
        </p:nvCxnSpPr>
        <p:spPr>
          <a:xfrm>
            <a:off x="395536" y="1556792"/>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9" name="文字方塊 48"/>
          <p:cNvSpPr txBox="1"/>
          <p:nvPr/>
        </p:nvSpPr>
        <p:spPr>
          <a:xfrm>
            <a:off x="899592" y="1268760"/>
            <a:ext cx="1152128"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ターゲット指数</a:t>
            </a:r>
            <a:endParaRPr lang="zh-TW" altLang="en-US" sz="1400" b="1" dirty="0" smtClean="0">
              <a:latin typeface="MS Gothic" pitchFamily="49" charset="-128"/>
              <a:ea typeface="MS Gothic" pitchFamily="49" charset="-128"/>
              <a:cs typeface="Meiryo UI" panose="020B0604030504040204" pitchFamily="50" charset="-128"/>
            </a:endParaRPr>
          </a:p>
        </p:txBody>
      </p:sp>
      <p:sp>
        <p:nvSpPr>
          <p:cNvPr id="54" name="文字方塊 53"/>
          <p:cNvSpPr txBox="1"/>
          <p:nvPr/>
        </p:nvSpPr>
        <p:spPr>
          <a:xfrm>
            <a:off x="899592" y="1763524"/>
            <a:ext cx="1152128"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インバース</a:t>
            </a:r>
            <a:r>
              <a:rPr lang="en-US" altLang="zh-TW" sz="1400" b="1" dirty="0" smtClean="0">
                <a:latin typeface="MS Gothic" pitchFamily="49" charset="-128"/>
                <a:ea typeface="MS Gothic" pitchFamily="49" charset="-128"/>
                <a:cs typeface="Meiryo UI" panose="020B0604030504040204" pitchFamily="50" charset="-128"/>
              </a:rPr>
              <a:t>1</a:t>
            </a:r>
            <a:r>
              <a:rPr lang="zh-TW" altLang="en-US" sz="1400" b="1" dirty="0" smtClean="0">
                <a:latin typeface="MS Gothic" pitchFamily="49" charset="-128"/>
                <a:ea typeface="MS Gothic" pitchFamily="49" charset="-128"/>
                <a:cs typeface="Meiryo UI" panose="020B0604030504040204" pitchFamily="50" charset="-128"/>
              </a:rPr>
              <a:t>倍</a:t>
            </a:r>
            <a:endParaRPr lang="zh-TW" altLang="en-US" sz="1400" b="1" dirty="0">
              <a:latin typeface="MS Gothic" pitchFamily="49" charset="-128"/>
              <a:ea typeface="MS Gothic" pitchFamily="49" charset="-128"/>
              <a:cs typeface="Meiryo UI" panose="020B0604030504040204" pitchFamily="50" charset="-128"/>
            </a:endParaRPr>
          </a:p>
        </p:txBody>
      </p:sp>
      <p:sp>
        <p:nvSpPr>
          <p:cNvPr id="55" name="文字方塊 54"/>
          <p:cNvSpPr txBox="1"/>
          <p:nvPr/>
        </p:nvSpPr>
        <p:spPr>
          <a:xfrm>
            <a:off x="6948264" y="2699628"/>
            <a:ext cx="720080" cy="369332"/>
          </a:xfrm>
          <a:prstGeom prst="rect">
            <a:avLst/>
          </a:prstGeom>
          <a:noFill/>
        </p:spPr>
        <p:txBody>
          <a:bodyPr wrap="square" rtlCol="0">
            <a:spAutoFit/>
          </a:bodyPr>
          <a:lstStyle/>
          <a:p>
            <a:r>
              <a:rPr lang="en-US" altLang="zh-TW" dirty="0" smtClean="0"/>
              <a:t>-5%</a:t>
            </a:r>
            <a:endParaRPr lang="zh-TW" altLang="en-US" dirty="0"/>
          </a:p>
        </p:txBody>
      </p:sp>
      <p:sp>
        <p:nvSpPr>
          <p:cNvPr id="56" name="向上箭號 55"/>
          <p:cNvSpPr/>
          <p:nvPr/>
        </p:nvSpPr>
        <p:spPr>
          <a:xfrm rot="10800000">
            <a:off x="6516216"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7" name="向上箭號 56"/>
          <p:cNvSpPr/>
          <p:nvPr/>
        </p:nvSpPr>
        <p:spPr>
          <a:xfrm rot="10800000">
            <a:off x="6516217"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文字方塊 51"/>
          <p:cNvSpPr txBox="1"/>
          <p:nvPr/>
        </p:nvSpPr>
        <p:spPr>
          <a:xfrm>
            <a:off x="1403648" y="2204864"/>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3" name="文字方塊 52"/>
          <p:cNvSpPr txBox="1"/>
          <p:nvPr/>
        </p:nvSpPr>
        <p:spPr>
          <a:xfrm>
            <a:off x="4139952" y="1835532"/>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105</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3995936" y="2924944"/>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95</a:t>
            </a:r>
            <a:endParaRPr lang="zh-TW" altLang="en-US"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7020272" y="1124744"/>
            <a:ext cx="212372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105 ×(1+5%)=110.25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60" name="文字方塊 59"/>
          <p:cNvSpPr txBox="1"/>
          <p:nvPr/>
        </p:nvSpPr>
        <p:spPr>
          <a:xfrm>
            <a:off x="7056784" y="3018438"/>
            <a:ext cx="2087216"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95 ×(1-5%)=90.25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61" name="投影片編號版面配置區 21"/>
          <p:cNvSpPr>
            <a:spLocks noGrp="1"/>
          </p:cNvSpPr>
          <p:nvPr>
            <p:ph type="sldNum" sz="quarter" idx="12"/>
          </p:nvPr>
        </p:nvSpPr>
        <p:spPr>
          <a:xfrm>
            <a:off x="7766992" y="6492875"/>
            <a:ext cx="2133600" cy="365125"/>
          </a:xfrm>
        </p:spPr>
        <p:txBody>
          <a:bodyPr/>
          <a:lstStyle/>
          <a:p>
            <a:pPr>
              <a:defRPr/>
            </a:pPr>
            <a:r>
              <a:rPr lang="en-US" altLang="zh-TW" sz="1600" b="1" dirty="0" smtClean="0">
                <a:solidFill>
                  <a:schemeClr val="tx1"/>
                </a:solidFill>
              </a:rPr>
              <a:t>5</a:t>
            </a:r>
            <a:endParaRPr lang="zh-TW" altLang="en-US" sz="1600" b="1" dirty="0">
              <a:solidFill>
                <a:schemeClr val="tx1"/>
              </a:solidFill>
            </a:endParaRPr>
          </a:p>
        </p:txBody>
      </p:sp>
      <p:sp>
        <p:nvSpPr>
          <p:cNvPr id="45" name="文字方塊 43"/>
          <p:cNvSpPr txBox="1"/>
          <p:nvPr/>
        </p:nvSpPr>
        <p:spPr>
          <a:xfrm>
            <a:off x="1296144" y="188640"/>
            <a:ext cx="7596336" cy="523220"/>
          </a:xfrm>
          <a:prstGeom prst="rect">
            <a:avLst/>
          </a:prstGeom>
          <a:noFill/>
        </p:spPr>
        <p:txBody>
          <a:bodyPr wrap="square" rtlCol="0">
            <a:spAutoFit/>
          </a:bodyPr>
          <a:lstStyle/>
          <a:p>
            <a:r>
              <a:rPr lang="ja-JP" altLang="en-US" sz="2800" b="1" dirty="0" smtClean="0">
                <a:latin typeface="MS Gothic" pitchFamily="49" charset="-128"/>
                <a:ea typeface="MS Gothic" pitchFamily="49" charset="-128"/>
                <a:cs typeface="Meiryo UI" panose="020B0604030504040204" pitchFamily="50" charset="-128"/>
              </a:rPr>
              <a:t>インバース</a:t>
            </a:r>
            <a:r>
              <a:rPr lang="en-US" altLang="ja-JP" sz="2800" b="1" dirty="0" smtClean="0">
                <a:latin typeface="MS Gothic" pitchFamily="49" charset="-128"/>
                <a:ea typeface="MS Gothic" pitchFamily="49" charset="-128"/>
                <a:cs typeface="Meiryo UI" panose="020B0604030504040204" pitchFamily="50" charset="-128"/>
              </a:rPr>
              <a:t>1</a:t>
            </a:r>
            <a:r>
              <a:rPr lang="ja-JP" altLang="en-US" sz="2800" b="1" dirty="0" smtClean="0">
                <a:latin typeface="MS Gothic" pitchFamily="49" charset="-128"/>
                <a:ea typeface="MS Gothic" pitchFamily="49" charset="-128"/>
                <a:cs typeface="Meiryo UI" panose="020B0604030504040204" pitchFamily="50" charset="-128"/>
              </a:rPr>
              <a:t>倍</a:t>
            </a:r>
            <a:r>
              <a:rPr lang="en-US" altLang="ja-JP"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　</a:t>
            </a: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連続上昇局面</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2"/>
                                        </p:tgtEl>
                                        <p:attrNameLst>
                                          <p:attrName>style.visibility</p:attrName>
                                        </p:attrNameLst>
                                      </p:cBhvr>
                                      <p:to>
                                        <p:strVal val="visible"/>
                                      </p:to>
                                    </p:set>
                                    <p:animEffect transition="in" filter="wipe(left)">
                                      <p:cBhvr>
                                        <p:cTn id="7" dur="1000"/>
                                        <p:tgtEl>
                                          <p:spTgt spid="52"/>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3"/>
                                        </p:tgtEl>
                                        <p:attrNameLst>
                                          <p:attrName>style.visibility</p:attrName>
                                        </p:attrNameLst>
                                      </p:cBhvr>
                                      <p:to>
                                        <p:strVal val="visible"/>
                                      </p:to>
                                    </p:set>
                                    <p:animEffect transition="in" filter="wipe(left)">
                                      <p:cBhvr>
                                        <p:cTn id="12" dur="1000"/>
                                        <p:tgtEl>
                                          <p:spTgt spid="53"/>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9"/>
                                        </p:tgtEl>
                                        <p:attrNameLst>
                                          <p:attrName>style.visibility</p:attrName>
                                        </p:attrNameLst>
                                      </p:cBhvr>
                                      <p:to>
                                        <p:strVal val="visible"/>
                                      </p:to>
                                    </p:set>
                                    <p:animEffect transition="in" filter="wipe(left)">
                                      <p:cBhvr>
                                        <p:cTn id="17" dur="1000"/>
                                        <p:tgtEl>
                                          <p:spTgt spid="59"/>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8"/>
                                        </p:tgtEl>
                                        <p:attrNameLst>
                                          <p:attrName>style.visibility</p:attrName>
                                        </p:attrNameLst>
                                      </p:cBhvr>
                                      <p:to>
                                        <p:strVal val="visible"/>
                                      </p:to>
                                    </p:set>
                                    <p:animEffect transition="in" filter="wipe(left)">
                                      <p:cBhvr>
                                        <p:cTn id="22" dur="1000"/>
                                        <p:tgtEl>
                                          <p:spTgt spid="5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60"/>
                                        </p:tgtEl>
                                        <p:attrNameLst>
                                          <p:attrName>style.visibility</p:attrName>
                                        </p:attrNameLst>
                                      </p:cBhvr>
                                      <p:to>
                                        <p:strVal val="visible"/>
                                      </p:to>
                                    </p:set>
                                    <p:animEffect transition="in" filter="wipe(left)">
                                      <p:cBhvr>
                                        <p:cTn id="27" dur="1000"/>
                                        <p:tgtEl>
                                          <p:spTgt spid="6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 grpId="0" animBg="1"/>
      <p:bldP spid="53" grpId="0" animBg="1"/>
      <p:bldP spid="58" grpId="0" animBg="1"/>
      <p:bldP spid="59" grpId="0" animBg="1"/>
      <p:bldP spid="60"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1979712" y="1124744"/>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flipV="1">
            <a:off x="1979712" y="1700808"/>
            <a:ext cx="2448272" cy="57606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a:off x="1979712" y="2276872"/>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3077948402"/>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876256" y="2123564"/>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3212976"/>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876256" y="2636912"/>
            <a:ext cx="792088"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876256" y="980728"/>
            <a:ext cx="864096" cy="369332"/>
          </a:xfrm>
          <a:prstGeom prst="rect">
            <a:avLst/>
          </a:prstGeom>
          <a:noFill/>
        </p:spPr>
        <p:txBody>
          <a:bodyPr wrap="square" rtlCol="0">
            <a:spAutoFit/>
          </a:bodyPr>
          <a:lstStyle/>
          <a:p>
            <a:r>
              <a:rPr lang="en-US" altLang="zh-TW" dirty="0" smtClean="0"/>
              <a:t>10%</a:t>
            </a:r>
            <a:endParaRPr lang="zh-TW" altLang="en-US" dirty="0"/>
          </a:p>
        </p:txBody>
      </p:sp>
      <p:sp>
        <p:nvSpPr>
          <p:cNvPr id="20" name="文字方塊 19"/>
          <p:cNvSpPr txBox="1"/>
          <p:nvPr/>
        </p:nvSpPr>
        <p:spPr>
          <a:xfrm>
            <a:off x="1547664"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3995936"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372200"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2</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rot="10800000">
            <a:off x="3131840"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rot="10800000">
            <a:off x="3131840"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flipV="1">
            <a:off x="4427984" y="1052736"/>
            <a:ext cx="2448272" cy="648072"/>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a:off x="4427984" y="2852936"/>
            <a:ext cx="2448272" cy="504056"/>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1008112"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3" name="文字方塊 32"/>
          <p:cNvSpPr txBox="1"/>
          <p:nvPr/>
        </p:nvSpPr>
        <p:spPr>
          <a:xfrm>
            <a:off x="3419872" y="4869160"/>
            <a:ext cx="1080120"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4" name="文字方塊 33"/>
          <p:cNvSpPr txBox="1"/>
          <p:nvPr/>
        </p:nvSpPr>
        <p:spPr>
          <a:xfrm>
            <a:off x="6804248" y="4869160"/>
            <a:ext cx="936104"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5" name="文字方塊 34"/>
          <p:cNvSpPr txBox="1"/>
          <p:nvPr/>
        </p:nvSpPr>
        <p:spPr>
          <a:xfrm>
            <a:off x="6804248" y="4365104"/>
            <a:ext cx="864096" cy="461665"/>
          </a:xfrm>
          <a:prstGeom prst="rect">
            <a:avLst/>
          </a:prstGeom>
          <a:noFill/>
        </p:spPr>
        <p:txBody>
          <a:bodyPr wrap="square" rtlCol="0">
            <a:spAutoFit/>
          </a:bodyPr>
          <a:lstStyle/>
          <a:p>
            <a:r>
              <a:rPr lang="en-US" altLang="zh-TW" sz="2400" dirty="0" smtClean="0">
                <a:latin typeface="Arial" pitchFamily="34" charset="0"/>
              </a:rPr>
              <a:t>5%</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(1-5%) ×(1-5%)=90.25%</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(1+5%) ×(1+5%)=110.25%</a:t>
            </a:r>
            <a:endParaRPr lang="zh-TW" altLang="en-US" dirty="0" smtClean="0">
              <a:latin typeface="Arial" pitchFamily="34" charset="0"/>
            </a:endParaRPr>
          </a:p>
        </p:txBody>
      </p:sp>
      <p:sp>
        <p:nvSpPr>
          <p:cNvPr id="38" name="矩形 37"/>
          <p:cNvSpPr/>
          <p:nvPr/>
        </p:nvSpPr>
        <p:spPr>
          <a:xfrm>
            <a:off x="2074915" y="5910371"/>
            <a:ext cx="3066865"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90.25%-1 = </a:t>
            </a:r>
            <a:r>
              <a:rPr lang="en-US" altLang="zh-TW" sz="2400" dirty="0" smtClean="0">
                <a:solidFill>
                  <a:srgbClr val="C00000"/>
                </a:solidFill>
                <a:latin typeface="Arial" pitchFamily="34" charset="0"/>
                <a:ea typeface="+mn-ea"/>
              </a:rPr>
              <a:t>-9.75%</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×-1 = </a:t>
            </a:r>
            <a:r>
              <a:rPr lang="en-US" altLang="zh-TW" sz="2400" b="1" dirty="0" smtClean="0">
                <a:solidFill>
                  <a:srgbClr val="FF0000"/>
                </a:solidFill>
                <a:latin typeface="Arial" pitchFamily="34" charset="0"/>
                <a:ea typeface="+mn-ea"/>
              </a:rPr>
              <a:t>9.75%</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830997"/>
          </a:xfrm>
          <a:prstGeom prst="rect">
            <a:avLst/>
          </a:prstGeom>
        </p:spPr>
        <p:txBody>
          <a:bodyPr wrap="square">
            <a:spAutoFit/>
          </a:bodyPr>
          <a:lstStyle/>
          <a:p>
            <a:pPr algn="ctr"/>
            <a:r>
              <a:rPr lang="en-US" altLang="zh-TW" sz="2400" dirty="0" smtClean="0">
                <a:latin typeface="Arial" pitchFamily="34" charset="0"/>
              </a:rPr>
              <a:t>110.25%-1 = </a:t>
            </a:r>
            <a:r>
              <a:rPr lang="en-US" altLang="zh-TW" sz="2400" b="1" dirty="0" smtClean="0">
                <a:solidFill>
                  <a:schemeClr val="accent5">
                    <a:lumMod val="75000"/>
                  </a:schemeClr>
                </a:solidFill>
                <a:latin typeface="Arial" pitchFamily="34" charset="0"/>
              </a:rPr>
              <a:t>10.25%</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5436096" y="764704"/>
            <a:ext cx="122413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10.25%</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868144" y="2823319"/>
            <a:ext cx="115212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-9.75%</a:t>
            </a:r>
            <a:endParaRPr lang="zh-TW" altLang="en-US" sz="2400" b="1" dirty="0">
              <a:solidFill>
                <a:srgbClr val="C00000"/>
              </a:solidFill>
              <a:latin typeface="Arial" pitchFamily="34" charset="0"/>
            </a:endParaRPr>
          </a:p>
        </p:txBody>
      </p:sp>
      <p:sp>
        <p:nvSpPr>
          <p:cNvPr id="42" name="文字方塊 41"/>
          <p:cNvSpPr txBox="1"/>
          <p:nvPr/>
        </p:nvSpPr>
        <p:spPr>
          <a:xfrm>
            <a:off x="3635896" y="1340768"/>
            <a:ext cx="864096"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5%</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707904" y="2348880"/>
            <a:ext cx="864096"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-5%</a:t>
            </a:r>
            <a:endParaRPr lang="zh-TW" altLang="en-US" sz="2400" b="1" dirty="0">
              <a:solidFill>
                <a:srgbClr val="C00000"/>
              </a:solidFill>
              <a:latin typeface="Arial" pitchFamily="34" charset="0"/>
            </a:endParaRPr>
          </a:p>
        </p:txBody>
      </p:sp>
      <p:cxnSp>
        <p:nvCxnSpPr>
          <p:cNvPr id="45" name="直線接點 44"/>
          <p:cNvCxnSpPr/>
          <p:nvPr/>
        </p:nvCxnSpPr>
        <p:spPr>
          <a:xfrm>
            <a:off x="179512" y="1998132"/>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6" name="直線接點 45"/>
          <p:cNvCxnSpPr/>
          <p:nvPr/>
        </p:nvCxnSpPr>
        <p:spPr>
          <a:xfrm>
            <a:off x="179512" y="1638092"/>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7" name="文字方塊 46"/>
          <p:cNvSpPr txBox="1"/>
          <p:nvPr/>
        </p:nvSpPr>
        <p:spPr>
          <a:xfrm>
            <a:off x="683568" y="1412776"/>
            <a:ext cx="1080120" cy="523220"/>
          </a:xfrm>
          <a:prstGeom prst="rect">
            <a:avLst/>
          </a:prstGeom>
          <a:noFill/>
        </p:spPr>
        <p:txBody>
          <a:bodyPr wrap="square" rtlCol="0">
            <a:spAutoFit/>
          </a:bodyPr>
          <a:lstStyle/>
          <a:p>
            <a:r>
              <a:rPr lang="ja-JP" altLang="en-US" sz="1400" b="1" dirty="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48" name="文字方塊 47"/>
          <p:cNvSpPr txBox="1"/>
          <p:nvPr/>
        </p:nvSpPr>
        <p:spPr>
          <a:xfrm>
            <a:off x="683568" y="1844824"/>
            <a:ext cx="1008112" cy="523220"/>
          </a:xfrm>
          <a:prstGeom prst="rect">
            <a:avLst/>
          </a:prstGeom>
          <a:noFill/>
        </p:spPr>
        <p:txBody>
          <a:bodyPr wrap="square" rtlCol="0">
            <a:spAutoFit/>
          </a:bodyPr>
          <a:lstStyle/>
          <a:p>
            <a:r>
              <a:rPr lang="ja-JP" altLang="en-US" sz="1400" b="1" dirty="0">
                <a:latin typeface="MS Gothic" pitchFamily="49" charset="-128"/>
                <a:ea typeface="MS Gothic" pitchFamily="49" charset="-128"/>
                <a:cs typeface="Meiryo UI" panose="020B0604030504040204" pitchFamily="50" charset="-128"/>
              </a:rPr>
              <a:t>インバース</a:t>
            </a:r>
            <a:r>
              <a:rPr lang="en-US" altLang="zh-TW" sz="1400" b="1" dirty="0" smtClean="0">
                <a:latin typeface="MS Gothic" pitchFamily="49" charset="-128"/>
                <a:ea typeface="MS Gothic" pitchFamily="49" charset="-128"/>
                <a:cs typeface="Meiryo UI" panose="020B0604030504040204" pitchFamily="50" charset="-128"/>
              </a:rPr>
              <a:t>1</a:t>
            </a:r>
            <a:r>
              <a:rPr lang="zh-TW" altLang="en-US" sz="1400" b="1" dirty="0" smtClean="0">
                <a:latin typeface="MS Gothic" pitchFamily="49" charset="-128"/>
                <a:ea typeface="MS Gothic" pitchFamily="49" charset="-128"/>
                <a:cs typeface="Meiryo UI" panose="020B0604030504040204" pitchFamily="50" charset="-128"/>
              </a:rPr>
              <a:t>倍</a:t>
            </a:r>
            <a:endParaRPr lang="zh-TW" altLang="en-US" sz="1400" b="1" dirty="0">
              <a:latin typeface="MS Gothic" pitchFamily="49" charset="-128"/>
              <a:ea typeface="MS Gothic" pitchFamily="49" charset="-128"/>
              <a:cs typeface="Meiryo UI" panose="020B0604030504040204" pitchFamily="50" charset="-128"/>
            </a:endParaRPr>
          </a:p>
        </p:txBody>
      </p:sp>
      <p:sp>
        <p:nvSpPr>
          <p:cNvPr id="49" name="向上箭號 48"/>
          <p:cNvSpPr/>
          <p:nvPr/>
        </p:nvSpPr>
        <p:spPr>
          <a:xfrm>
            <a:off x="6516216"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4" name="向上箭號 53"/>
          <p:cNvSpPr/>
          <p:nvPr/>
        </p:nvSpPr>
        <p:spPr>
          <a:xfrm>
            <a:off x="6516216"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61" name="文字方塊 60"/>
          <p:cNvSpPr txBox="1"/>
          <p:nvPr/>
        </p:nvSpPr>
        <p:spPr>
          <a:xfrm>
            <a:off x="6876256" y="1484784"/>
            <a:ext cx="792088" cy="369332"/>
          </a:xfrm>
          <a:prstGeom prst="rect">
            <a:avLst/>
          </a:prstGeom>
          <a:noFill/>
        </p:spPr>
        <p:txBody>
          <a:bodyPr wrap="square" rtlCol="0">
            <a:spAutoFit/>
          </a:bodyPr>
          <a:lstStyle/>
          <a:p>
            <a:r>
              <a:rPr lang="en-US" altLang="zh-TW" dirty="0" smtClean="0"/>
              <a:t>5%</a:t>
            </a:r>
            <a:endParaRPr lang="zh-TW" altLang="en-US" dirty="0"/>
          </a:p>
        </p:txBody>
      </p:sp>
      <p:sp>
        <p:nvSpPr>
          <p:cNvPr id="55" name="文字方塊 54"/>
          <p:cNvSpPr txBox="1"/>
          <p:nvPr/>
        </p:nvSpPr>
        <p:spPr>
          <a:xfrm>
            <a:off x="1403648" y="2204864"/>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6" name="文字方塊 55"/>
          <p:cNvSpPr txBox="1"/>
          <p:nvPr/>
        </p:nvSpPr>
        <p:spPr>
          <a:xfrm>
            <a:off x="3779912" y="2915652"/>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95</a:t>
            </a:r>
            <a:endParaRPr lang="zh-TW" altLang="en-US" b="1" dirty="0">
              <a:effectLst>
                <a:outerShdw blurRad="38100" dist="38100" dir="2700000" algn="tl">
                  <a:srgbClr val="000000">
                    <a:alpha val="43137"/>
                  </a:srgbClr>
                </a:outerShdw>
              </a:effectLst>
              <a:latin typeface="Arial" pitchFamily="34" charset="0"/>
            </a:endParaRPr>
          </a:p>
        </p:txBody>
      </p:sp>
      <p:sp>
        <p:nvSpPr>
          <p:cNvPr id="57" name="文字方塊 56"/>
          <p:cNvSpPr txBox="1"/>
          <p:nvPr/>
        </p:nvSpPr>
        <p:spPr>
          <a:xfrm>
            <a:off x="3707904" y="1916832"/>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105</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7020272" y="2915652"/>
            <a:ext cx="1944216"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95 ×(1-5%)=90.25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7020272" y="1218238"/>
            <a:ext cx="212372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105 ×(1+5%)=110.25</a:t>
            </a:r>
            <a:endParaRPr lang="zh-TW" altLang="en-US" sz="1600" b="1" dirty="0">
              <a:effectLst>
                <a:outerShdw blurRad="38100" dist="38100" dir="2700000" algn="tl">
                  <a:srgbClr val="000000">
                    <a:alpha val="43137"/>
                  </a:srgbClr>
                </a:outerShdw>
              </a:effectLst>
              <a:latin typeface="Arial" pitchFamily="34" charset="0"/>
            </a:endParaRPr>
          </a:p>
        </p:txBody>
      </p:sp>
      <p:sp>
        <p:nvSpPr>
          <p:cNvPr id="60" name="投影片編號版面配置區 21"/>
          <p:cNvSpPr>
            <a:spLocks noGrp="1"/>
          </p:cNvSpPr>
          <p:nvPr>
            <p:ph type="sldNum" sz="quarter" idx="12"/>
          </p:nvPr>
        </p:nvSpPr>
        <p:spPr>
          <a:xfrm>
            <a:off x="7839000" y="6492875"/>
            <a:ext cx="2133600" cy="365125"/>
          </a:xfrm>
        </p:spPr>
        <p:txBody>
          <a:bodyPr/>
          <a:lstStyle/>
          <a:p>
            <a:pPr>
              <a:defRPr/>
            </a:pPr>
            <a:r>
              <a:rPr lang="en-US" altLang="zh-TW" sz="1600" b="1" dirty="0" smtClean="0">
                <a:solidFill>
                  <a:schemeClr val="tx1"/>
                </a:solidFill>
              </a:rPr>
              <a:t>6</a:t>
            </a:r>
            <a:endParaRPr lang="zh-TW" altLang="en-US" sz="1600" b="1" dirty="0">
              <a:solidFill>
                <a:schemeClr val="tx1"/>
              </a:solidFill>
            </a:endParaRPr>
          </a:p>
        </p:txBody>
      </p:sp>
      <p:sp>
        <p:nvSpPr>
          <p:cNvPr id="52" name="文字方塊 43"/>
          <p:cNvSpPr txBox="1"/>
          <p:nvPr/>
        </p:nvSpPr>
        <p:spPr>
          <a:xfrm>
            <a:off x="1296144" y="188640"/>
            <a:ext cx="7596336" cy="523220"/>
          </a:xfrm>
          <a:prstGeom prst="rect">
            <a:avLst/>
          </a:prstGeom>
          <a:noFill/>
        </p:spPr>
        <p:txBody>
          <a:bodyPr wrap="square" rtlCol="0">
            <a:spAutoFit/>
          </a:bodyPr>
          <a:lstStyle/>
          <a:p>
            <a:r>
              <a:rPr lang="ja-JP" altLang="en-US" sz="2800" b="1" dirty="0" smtClean="0">
                <a:latin typeface="MS Gothic" pitchFamily="49" charset="-128"/>
                <a:ea typeface="MS Gothic" pitchFamily="49" charset="-128"/>
                <a:cs typeface="Meiryo UI" panose="020B0604030504040204" pitchFamily="50" charset="-128"/>
              </a:rPr>
              <a:t>インバース</a:t>
            </a:r>
            <a:r>
              <a:rPr lang="en-US" altLang="ja-JP" sz="2800" b="1" dirty="0" smtClean="0">
                <a:latin typeface="MS Gothic" pitchFamily="49" charset="-128"/>
                <a:ea typeface="MS Gothic" pitchFamily="49" charset="-128"/>
                <a:cs typeface="Meiryo UI" panose="020B0604030504040204" pitchFamily="50" charset="-128"/>
              </a:rPr>
              <a:t>1</a:t>
            </a:r>
            <a:r>
              <a:rPr lang="ja-JP" altLang="en-US" sz="2800" b="1" dirty="0" smtClean="0">
                <a:latin typeface="MS Gothic" pitchFamily="49" charset="-128"/>
                <a:ea typeface="MS Gothic" pitchFamily="49" charset="-128"/>
                <a:cs typeface="Meiryo UI" panose="020B0604030504040204" pitchFamily="50" charset="-128"/>
              </a:rPr>
              <a:t>倍</a:t>
            </a:r>
            <a:r>
              <a:rPr lang="en-US" altLang="ja-JP"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　</a:t>
            </a: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連続下降局面</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wipe(left)">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0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left)">
                                      <p:cBhvr>
                                        <p:cTn id="27"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2051720" y="112553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a:off x="2051720" y="2276872"/>
            <a:ext cx="2448272" cy="57606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flipV="1">
            <a:off x="2051720" y="1700808"/>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4206451134"/>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累積変動率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948264" y="2132856"/>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908720"/>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948264" y="1484784"/>
            <a:ext cx="576064"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948264" y="2708920"/>
            <a:ext cx="720080" cy="369332"/>
          </a:xfrm>
          <a:prstGeom prst="rect">
            <a:avLst/>
          </a:prstGeom>
          <a:noFill/>
        </p:spPr>
        <p:txBody>
          <a:bodyPr wrap="square" rtlCol="0">
            <a:spAutoFit/>
          </a:bodyPr>
          <a:lstStyle/>
          <a:p>
            <a:r>
              <a:rPr lang="en-US" altLang="zh-TW" dirty="0" smtClean="0"/>
              <a:t>-5%</a:t>
            </a:r>
            <a:endParaRPr lang="zh-TW" altLang="en-US" dirty="0"/>
          </a:p>
        </p:txBody>
      </p:sp>
      <p:sp>
        <p:nvSpPr>
          <p:cNvPr id="20" name="文字方塊 19"/>
          <p:cNvSpPr txBox="1"/>
          <p:nvPr/>
        </p:nvSpPr>
        <p:spPr>
          <a:xfrm>
            <a:off x="1619672"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4067944"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444208"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2</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a:off x="3131840"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rot="10800000">
            <a:off x="3131840"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向上箭號 51"/>
          <p:cNvSpPr/>
          <p:nvPr/>
        </p:nvSpPr>
        <p:spPr>
          <a:xfrm rot="10800000">
            <a:off x="6516216"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3" name="向上箭號 52"/>
          <p:cNvSpPr/>
          <p:nvPr/>
        </p:nvSpPr>
        <p:spPr>
          <a:xfrm>
            <a:off x="6516216"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flipV="1">
            <a:off x="4499992" y="2204864"/>
            <a:ext cx="2448272" cy="648072"/>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a:off x="4499992" y="1700808"/>
            <a:ext cx="2448272" cy="6480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720080" cy="461665"/>
          </a:xfrm>
          <a:prstGeom prst="rect">
            <a:avLst/>
          </a:prstGeom>
          <a:noFill/>
        </p:spPr>
        <p:txBody>
          <a:bodyPr wrap="square" rtlCol="0">
            <a:spAutoFit/>
          </a:bodyPr>
          <a:lstStyle/>
          <a:p>
            <a:r>
              <a:rPr lang="en-US" altLang="zh-TW" sz="2400" dirty="0" smtClean="0">
                <a:latin typeface="Arial" pitchFamily="34" charset="0"/>
              </a:rPr>
              <a:t>4%</a:t>
            </a:r>
            <a:endParaRPr lang="zh-TW" altLang="en-US" sz="2400" dirty="0">
              <a:latin typeface="Arial" pitchFamily="34" charset="0"/>
            </a:endParaRPr>
          </a:p>
        </p:txBody>
      </p:sp>
      <p:sp>
        <p:nvSpPr>
          <p:cNvPr id="33" name="文字方塊 32"/>
          <p:cNvSpPr txBox="1"/>
          <p:nvPr/>
        </p:nvSpPr>
        <p:spPr>
          <a:xfrm>
            <a:off x="3419872" y="4869160"/>
            <a:ext cx="1008112" cy="461665"/>
          </a:xfrm>
          <a:prstGeom prst="rect">
            <a:avLst/>
          </a:prstGeom>
          <a:noFill/>
        </p:spPr>
        <p:txBody>
          <a:bodyPr wrap="square" rtlCol="0">
            <a:spAutoFit/>
          </a:bodyPr>
          <a:lstStyle/>
          <a:p>
            <a:r>
              <a:rPr lang="en-US" altLang="zh-TW" sz="2400" dirty="0" smtClean="0">
                <a:latin typeface="Arial" pitchFamily="34" charset="0"/>
              </a:rPr>
              <a:t>-6%</a:t>
            </a:r>
            <a:endParaRPr lang="zh-TW" altLang="en-US" sz="2400" dirty="0">
              <a:latin typeface="Arial" pitchFamily="34" charset="0"/>
            </a:endParaRPr>
          </a:p>
        </p:txBody>
      </p:sp>
      <p:sp>
        <p:nvSpPr>
          <p:cNvPr id="34" name="文字方塊 33"/>
          <p:cNvSpPr txBox="1"/>
          <p:nvPr/>
        </p:nvSpPr>
        <p:spPr>
          <a:xfrm>
            <a:off x="6804248" y="4869160"/>
            <a:ext cx="864096" cy="461665"/>
          </a:xfrm>
          <a:prstGeom prst="rect">
            <a:avLst/>
          </a:prstGeom>
          <a:noFill/>
        </p:spPr>
        <p:txBody>
          <a:bodyPr wrap="square" rtlCol="0">
            <a:spAutoFit/>
          </a:bodyPr>
          <a:lstStyle/>
          <a:p>
            <a:r>
              <a:rPr lang="en-US" altLang="zh-TW" sz="2400" dirty="0" smtClean="0">
                <a:latin typeface="Arial" pitchFamily="34" charset="0"/>
              </a:rPr>
              <a:t>6%</a:t>
            </a:r>
            <a:endParaRPr lang="zh-TW" altLang="en-US" sz="2400" dirty="0">
              <a:latin typeface="Arial" pitchFamily="34" charset="0"/>
            </a:endParaRPr>
          </a:p>
        </p:txBody>
      </p:sp>
      <p:sp>
        <p:nvSpPr>
          <p:cNvPr id="35" name="文字方塊 34"/>
          <p:cNvSpPr txBox="1"/>
          <p:nvPr/>
        </p:nvSpPr>
        <p:spPr>
          <a:xfrm>
            <a:off x="6804248" y="4365104"/>
            <a:ext cx="1008112" cy="461665"/>
          </a:xfrm>
          <a:prstGeom prst="rect">
            <a:avLst/>
          </a:prstGeom>
          <a:noFill/>
        </p:spPr>
        <p:txBody>
          <a:bodyPr wrap="square" rtlCol="0">
            <a:spAutoFit/>
          </a:bodyPr>
          <a:lstStyle/>
          <a:p>
            <a:r>
              <a:rPr lang="en-US" altLang="zh-TW" sz="2400" dirty="0" smtClean="0">
                <a:latin typeface="Arial" pitchFamily="34" charset="0"/>
              </a:rPr>
              <a:t>-4%</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(1+4%) ×(1-6%)=97.76%</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(1-4%) ×(1+6%)=101.76%</a:t>
            </a:r>
            <a:endParaRPr lang="zh-TW" altLang="en-US" dirty="0" smtClean="0">
              <a:latin typeface="Arial" pitchFamily="34" charset="0"/>
            </a:endParaRPr>
          </a:p>
        </p:txBody>
      </p:sp>
      <p:sp>
        <p:nvSpPr>
          <p:cNvPr id="38" name="矩形 37"/>
          <p:cNvSpPr/>
          <p:nvPr/>
        </p:nvSpPr>
        <p:spPr>
          <a:xfrm>
            <a:off x="2074915" y="5910371"/>
            <a:ext cx="3066865"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97.76%-1 = </a:t>
            </a:r>
            <a:r>
              <a:rPr lang="en-US" altLang="zh-TW" sz="2400" dirty="0" smtClean="0">
                <a:solidFill>
                  <a:srgbClr val="C00000"/>
                </a:solidFill>
                <a:latin typeface="Arial" pitchFamily="34" charset="0"/>
                <a:ea typeface="+mn-ea"/>
              </a:rPr>
              <a:t>-2.24%</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×-1 = </a:t>
            </a:r>
            <a:r>
              <a:rPr lang="en-US" altLang="zh-TW" sz="2400" b="1" dirty="0" smtClean="0">
                <a:solidFill>
                  <a:srgbClr val="FF0000"/>
                </a:solidFill>
                <a:latin typeface="Arial" pitchFamily="34" charset="0"/>
                <a:ea typeface="+mn-ea"/>
              </a:rPr>
              <a:t>2.24%</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101.76%-1 = </a:t>
            </a:r>
            <a:r>
              <a:rPr lang="en-US" altLang="zh-TW" sz="2400" b="1" dirty="0" smtClean="0">
                <a:solidFill>
                  <a:schemeClr val="accent5">
                    <a:lumMod val="75000"/>
                  </a:schemeClr>
                </a:solidFill>
                <a:latin typeface="Arial" pitchFamily="34" charset="0"/>
              </a:rPr>
              <a:t>1.76%</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5940152" y="1772816"/>
            <a:ext cx="1080120"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1.76%</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868144" y="2391271"/>
            <a:ext cx="115212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-2.24%</a:t>
            </a:r>
            <a:endParaRPr lang="zh-TW" altLang="en-US" sz="2400" b="1" dirty="0">
              <a:solidFill>
                <a:srgbClr val="C00000"/>
              </a:solidFill>
              <a:latin typeface="Arial" pitchFamily="34" charset="0"/>
            </a:endParaRPr>
          </a:p>
        </p:txBody>
      </p:sp>
      <p:sp>
        <p:nvSpPr>
          <p:cNvPr id="42" name="文字方塊 41"/>
          <p:cNvSpPr txBox="1"/>
          <p:nvPr/>
        </p:nvSpPr>
        <p:spPr>
          <a:xfrm>
            <a:off x="3779912" y="2823319"/>
            <a:ext cx="936104"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-4%</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995936" y="1700808"/>
            <a:ext cx="79208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4%</a:t>
            </a:r>
            <a:endParaRPr lang="zh-TW" altLang="en-US" sz="2400" b="1" dirty="0">
              <a:solidFill>
                <a:srgbClr val="C00000"/>
              </a:solidFill>
              <a:latin typeface="Arial" pitchFamily="34" charset="0"/>
            </a:endParaRPr>
          </a:p>
        </p:txBody>
      </p:sp>
      <p:cxnSp>
        <p:nvCxnSpPr>
          <p:cNvPr id="45" name="直線接點 44"/>
          <p:cNvCxnSpPr/>
          <p:nvPr/>
        </p:nvCxnSpPr>
        <p:spPr>
          <a:xfrm>
            <a:off x="251520" y="1782108"/>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6" name="直線接點 45"/>
          <p:cNvCxnSpPr/>
          <p:nvPr/>
        </p:nvCxnSpPr>
        <p:spPr>
          <a:xfrm>
            <a:off x="251520" y="1422068"/>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7" name="文字方塊 46"/>
          <p:cNvSpPr txBox="1"/>
          <p:nvPr/>
        </p:nvSpPr>
        <p:spPr>
          <a:xfrm>
            <a:off x="755576" y="1196752"/>
            <a:ext cx="1224136" cy="523220"/>
          </a:xfrm>
          <a:prstGeom prst="rect">
            <a:avLst/>
          </a:prstGeom>
          <a:noFill/>
        </p:spPr>
        <p:txBody>
          <a:bodyPr wrap="square" rtlCol="0">
            <a:spAutoFit/>
          </a:bodyPr>
          <a:lstStyle/>
          <a:p>
            <a:r>
              <a:rPr lang="ja-JP" altLang="en-US" sz="1400" b="1" dirty="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48" name="文字方塊 47"/>
          <p:cNvSpPr txBox="1"/>
          <p:nvPr/>
        </p:nvSpPr>
        <p:spPr>
          <a:xfrm>
            <a:off x="755576" y="1628800"/>
            <a:ext cx="1152128" cy="523220"/>
          </a:xfrm>
          <a:prstGeom prst="rect">
            <a:avLst/>
          </a:prstGeom>
          <a:noFill/>
        </p:spPr>
        <p:txBody>
          <a:bodyPr wrap="square" rtlCol="0">
            <a:spAutoFit/>
          </a:bodyPr>
          <a:lstStyle/>
          <a:p>
            <a:r>
              <a:rPr lang="ja-JP" altLang="en-US" sz="1400" b="1" dirty="0" smtClean="0">
                <a:latin typeface="MS Gothic" pitchFamily="49" charset="-128"/>
                <a:ea typeface="MS Gothic" pitchFamily="49" charset="-128"/>
                <a:cs typeface="Meiryo UI" panose="020B0604030504040204" pitchFamily="50" charset="-128"/>
              </a:rPr>
              <a:t>インバース</a:t>
            </a:r>
            <a:r>
              <a:rPr lang="en-US" altLang="zh-TW" sz="1400" b="1" dirty="0" smtClean="0">
                <a:latin typeface="MS Gothic" pitchFamily="49" charset="-128"/>
                <a:ea typeface="MS Gothic" pitchFamily="49" charset="-128"/>
                <a:cs typeface="Meiryo UI" panose="020B0604030504040204" pitchFamily="50" charset="-128"/>
              </a:rPr>
              <a:t>1</a:t>
            </a:r>
            <a:r>
              <a:rPr lang="zh-TW" altLang="en-US" sz="1400" b="1" dirty="0" smtClean="0">
                <a:latin typeface="MS Gothic" pitchFamily="49" charset="-128"/>
                <a:ea typeface="MS Gothic" pitchFamily="49" charset="-128"/>
                <a:cs typeface="Meiryo UI" panose="020B0604030504040204" pitchFamily="50" charset="-128"/>
              </a:rPr>
              <a:t>倍</a:t>
            </a:r>
            <a:endParaRPr lang="zh-TW" altLang="en-US" sz="1400" b="1" dirty="0">
              <a:latin typeface="MS Gothic" pitchFamily="49" charset="-128"/>
              <a:ea typeface="MS Gothic" pitchFamily="49" charset="-128"/>
              <a:cs typeface="Meiryo UI" panose="020B0604030504040204" pitchFamily="50" charset="-128"/>
            </a:endParaRPr>
          </a:p>
        </p:txBody>
      </p:sp>
      <p:sp>
        <p:nvSpPr>
          <p:cNvPr id="55" name="文字方塊 54"/>
          <p:cNvSpPr txBox="1"/>
          <p:nvPr/>
        </p:nvSpPr>
        <p:spPr>
          <a:xfrm>
            <a:off x="1403648" y="2204864"/>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6" name="文字方塊 55"/>
          <p:cNvSpPr txBox="1"/>
          <p:nvPr/>
        </p:nvSpPr>
        <p:spPr>
          <a:xfrm>
            <a:off x="3779912" y="1340768"/>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104</a:t>
            </a:r>
            <a:endParaRPr lang="zh-TW" altLang="en-US" b="1" dirty="0">
              <a:effectLst>
                <a:outerShdw blurRad="38100" dist="38100" dir="2700000" algn="tl">
                  <a:srgbClr val="000000">
                    <a:alpha val="43137"/>
                  </a:srgbClr>
                </a:outerShdw>
              </a:effectLst>
              <a:latin typeface="Arial" pitchFamily="34" charset="0"/>
            </a:endParaRPr>
          </a:p>
        </p:txBody>
      </p:sp>
      <p:sp>
        <p:nvSpPr>
          <p:cNvPr id="57" name="文字方塊 56"/>
          <p:cNvSpPr txBox="1"/>
          <p:nvPr/>
        </p:nvSpPr>
        <p:spPr>
          <a:xfrm>
            <a:off x="3851920" y="2339588"/>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96</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7020272" y="2420888"/>
            <a:ext cx="212372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104 ×(1-6%)=97.76</a:t>
            </a:r>
            <a:endParaRPr lang="zh-TW" altLang="en-US" sz="1600"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7020272" y="1763524"/>
            <a:ext cx="212372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96 ×(1+6%)=101.76</a:t>
            </a:r>
            <a:endParaRPr lang="zh-TW" altLang="en-US" sz="1600" b="1" dirty="0">
              <a:effectLst>
                <a:outerShdw blurRad="38100" dist="38100" dir="2700000" algn="tl">
                  <a:srgbClr val="000000">
                    <a:alpha val="43137"/>
                  </a:srgbClr>
                </a:outerShdw>
              </a:effectLst>
              <a:latin typeface="Arial" pitchFamily="34" charset="0"/>
            </a:endParaRPr>
          </a:p>
        </p:txBody>
      </p:sp>
      <p:sp>
        <p:nvSpPr>
          <p:cNvPr id="60" name="投影片編號版面配置區 21"/>
          <p:cNvSpPr>
            <a:spLocks noGrp="1"/>
          </p:cNvSpPr>
          <p:nvPr>
            <p:ph type="sldNum" sz="quarter" idx="12"/>
          </p:nvPr>
        </p:nvSpPr>
        <p:spPr>
          <a:xfrm>
            <a:off x="7839000" y="6492875"/>
            <a:ext cx="2133600" cy="365125"/>
          </a:xfrm>
        </p:spPr>
        <p:txBody>
          <a:bodyPr/>
          <a:lstStyle/>
          <a:p>
            <a:pPr>
              <a:defRPr/>
            </a:pPr>
            <a:r>
              <a:rPr lang="en-US" altLang="zh-TW" sz="1600" b="1" dirty="0" smtClean="0">
                <a:solidFill>
                  <a:schemeClr val="tx1"/>
                </a:solidFill>
              </a:rPr>
              <a:t>7</a:t>
            </a:r>
            <a:endParaRPr lang="zh-TW" altLang="en-US" sz="1600" b="1" dirty="0">
              <a:solidFill>
                <a:schemeClr val="tx1"/>
              </a:solidFill>
            </a:endParaRPr>
          </a:p>
        </p:txBody>
      </p:sp>
      <p:sp>
        <p:nvSpPr>
          <p:cNvPr id="49" name="文字方塊 43"/>
          <p:cNvSpPr txBox="1"/>
          <p:nvPr/>
        </p:nvSpPr>
        <p:spPr>
          <a:xfrm>
            <a:off x="1296144" y="44624"/>
            <a:ext cx="6876256" cy="954107"/>
          </a:xfrm>
          <a:prstGeom prst="rect">
            <a:avLst/>
          </a:prstGeom>
          <a:noFill/>
        </p:spPr>
        <p:txBody>
          <a:bodyPr wrap="square" rtlCol="0">
            <a:spAutoFit/>
          </a:bodyPr>
          <a:lstStyle/>
          <a:p>
            <a:r>
              <a:rPr lang="ja-JP" altLang="en-US" sz="2800" b="1" dirty="0" smtClean="0">
                <a:latin typeface="MS Gothic" pitchFamily="49" charset="-128"/>
                <a:ea typeface="MS Gothic" pitchFamily="49" charset="-128"/>
                <a:cs typeface="Meiryo UI" panose="020B0604030504040204" pitchFamily="50" charset="-128"/>
              </a:rPr>
              <a:t>インバース</a:t>
            </a:r>
            <a:r>
              <a:rPr lang="en-US" altLang="ja-JP" sz="2800" b="1" dirty="0" smtClean="0">
                <a:latin typeface="MS Gothic" pitchFamily="49" charset="-128"/>
                <a:ea typeface="MS Gothic" pitchFamily="49" charset="-128"/>
                <a:cs typeface="Meiryo UI" panose="020B0604030504040204" pitchFamily="50" charset="-128"/>
              </a:rPr>
              <a:t>1</a:t>
            </a:r>
            <a:r>
              <a:rPr lang="ja-JP" altLang="en-US" sz="2800" b="1" dirty="0" smtClean="0">
                <a:latin typeface="MS Gothic" pitchFamily="49" charset="-128"/>
                <a:ea typeface="MS Gothic" pitchFamily="49" charset="-128"/>
                <a:cs typeface="Meiryo UI" panose="020B0604030504040204" pitchFamily="50" charset="-128"/>
              </a:rPr>
              <a:t>倍</a:t>
            </a:r>
            <a:r>
              <a:rPr lang="en-US" altLang="ja-JP"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a:t>
            </a:r>
            <a:endParaRPr lang="en-US" altLang="ja-JP" sz="2800" b="1" dirty="0" smtClean="0">
              <a:latin typeface="MS Gothic" pitchFamily="49" charset="-128"/>
              <a:ea typeface="MS Gothic" pitchFamily="49" charset="-128"/>
              <a:cs typeface="Meiryo UI" panose="020B0604030504040204" pitchFamily="50" charset="-128"/>
            </a:endParaRPr>
          </a:p>
          <a:p>
            <a:pPr algn="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指数が上下する局面（１）</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wipe(left)">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0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left)">
                                      <p:cBhvr>
                                        <p:cTn id="27"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內容版面配置區 4"/>
          <p:cNvGraphicFramePr>
            <a:graphicFrameLocks noGrp="1"/>
          </p:cNvGraphicFramePr>
          <p:nvPr>
            <p:ph idx="4294967295"/>
          </p:nvPr>
        </p:nvGraphicFramePr>
        <p:xfrm>
          <a:off x="2051720" y="1125538"/>
          <a:ext cx="4896545" cy="2303464"/>
        </p:xfrm>
        <a:graphic>
          <a:graphicData uri="http://schemas.openxmlformats.org/drawingml/2006/table">
            <a:tbl>
              <a:tblPr firstRow="1" bandRow="1">
                <a:tableStyleId>{5940675A-B579-460E-94D1-54222C63F5DA}</a:tableStyleId>
              </a:tblPr>
              <a:tblGrid>
                <a:gridCol w="2448089"/>
                <a:gridCol w="2448456"/>
              </a:tblGrid>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r h="575866">
                <a:tc>
                  <a:txBody>
                    <a:bodyPr/>
                    <a:lstStyle/>
                    <a:p>
                      <a:endParaRPr lang="zh-TW" altLang="en-US" dirty="0">
                        <a:latin typeface="Arial" pitchFamily="34" charset="0"/>
                      </a:endParaRPr>
                    </a:p>
                  </a:txBody>
                  <a:tcPr>
                    <a:solidFill>
                      <a:schemeClr val="bg1">
                        <a:lumMod val="95000"/>
                      </a:schemeClr>
                    </a:solidFill>
                  </a:tcPr>
                </a:tc>
                <a:tc>
                  <a:txBody>
                    <a:bodyPr/>
                    <a:lstStyle/>
                    <a:p>
                      <a:endParaRPr lang="zh-TW" altLang="en-US" dirty="0">
                        <a:latin typeface="Arial" pitchFamily="34" charset="0"/>
                      </a:endParaRPr>
                    </a:p>
                  </a:txBody>
                  <a:tcPr>
                    <a:solidFill>
                      <a:schemeClr val="bg1">
                        <a:lumMod val="95000"/>
                      </a:schemeClr>
                    </a:solidFill>
                  </a:tcPr>
                </a:tc>
              </a:tr>
            </a:tbl>
          </a:graphicData>
        </a:graphic>
      </p:graphicFrame>
      <p:cxnSp>
        <p:nvCxnSpPr>
          <p:cNvPr id="7" name="直線接點 6"/>
          <p:cNvCxnSpPr/>
          <p:nvPr/>
        </p:nvCxnSpPr>
        <p:spPr>
          <a:xfrm flipV="1">
            <a:off x="2051720" y="1700808"/>
            <a:ext cx="2448272" cy="576064"/>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9" name="直線接點 8"/>
          <p:cNvCxnSpPr/>
          <p:nvPr/>
        </p:nvCxnSpPr>
        <p:spPr>
          <a:xfrm>
            <a:off x="2051720" y="2276872"/>
            <a:ext cx="2448272" cy="576064"/>
          </a:xfrm>
          <a:prstGeom prst="line">
            <a:avLst/>
          </a:prstGeom>
        </p:spPr>
        <p:style>
          <a:lnRef idx="3">
            <a:schemeClr val="accent2"/>
          </a:lnRef>
          <a:fillRef idx="0">
            <a:schemeClr val="accent2"/>
          </a:fillRef>
          <a:effectRef idx="2">
            <a:schemeClr val="accent2"/>
          </a:effectRef>
          <a:fontRef idx="minor">
            <a:schemeClr val="tx1"/>
          </a:fontRef>
        </p:style>
      </p:cxnSp>
      <p:graphicFrame>
        <p:nvGraphicFramePr>
          <p:cNvPr id="14" name="表格 13"/>
          <p:cNvGraphicFramePr>
            <a:graphicFrameLocks noGrp="1"/>
          </p:cNvGraphicFramePr>
          <p:nvPr>
            <p:extLst>
              <p:ext uri="{D42A27DB-BD31-4B8C-83A1-F6EECF244321}">
                <p14:modId xmlns="" xmlns:p14="http://schemas.microsoft.com/office/powerpoint/2010/main" val="3319770456"/>
              </p:ext>
            </p:extLst>
          </p:nvPr>
        </p:nvGraphicFramePr>
        <p:xfrm>
          <a:off x="251520" y="3789041"/>
          <a:ext cx="8568951" cy="3000754"/>
        </p:xfrm>
        <a:graphic>
          <a:graphicData uri="http://schemas.openxmlformats.org/drawingml/2006/table">
            <a:tbl>
              <a:tblPr firstRow="1" bandRow="1">
                <a:tableStyleId>{93296810-A885-4BE3-A3E7-6D5BEEA58F35}</a:tableStyleId>
              </a:tblPr>
              <a:tblGrid>
                <a:gridCol w="1728192"/>
                <a:gridCol w="3384376"/>
                <a:gridCol w="3456383"/>
              </a:tblGrid>
              <a:tr h="573178">
                <a:tc>
                  <a:txBody>
                    <a:bodyPr/>
                    <a:lstStyle/>
                    <a:p>
                      <a:pPr algn="ctr"/>
                      <a:endParaRPr lang="en-US" altLang="zh-TW" sz="2400" dirty="0" smtClean="0">
                        <a:latin typeface="標楷體" pitchFamily="65" charset="-120"/>
                        <a:ea typeface="標楷體" pitchFamily="65" charset="-12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ターゲット指数</a:t>
                      </a:r>
                      <a:endPar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c>
                  <a:txBody>
                    <a:bodyPr/>
                    <a:lstStyle/>
                    <a:p>
                      <a:pPr algn="ctr"/>
                      <a:r>
                        <a:rPr lang="ja-JP"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インバース</a:t>
                      </a:r>
                      <a:r>
                        <a:rPr lang="en-US" altLang="zh-TW"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1</a:t>
                      </a:r>
                      <a:r>
                        <a:rPr lang="zh-TW" altLang="en-US" sz="2800" b="1" dirty="0" smtClean="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rPr>
                        <a:t>倍</a:t>
                      </a:r>
                      <a:endParaRPr lang="zh-TW" altLang="en-US" sz="2800" b="1" dirty="0">
                        <a:solidFill>
                          <a:schemeClr val="bg1"/>
                        </a:solidFill>
                        <a:effectLst>
                          <a:outerShdw blurRad="38100" dist="38100" dir="2700000" algn="tl">
                            <a:srgbClr val="000000">
                              <a:alpha val="43137"/>
                            </a:srgbClr>
                          </a:outerShdw>
                        </a:effectLst>
                        <a:latin typeface="MS Gothic" pitchFamily="49" charset="-128"/>
                        <a:ea typeface="MS Gothic" pitchFamily="49" charset="-128"/>
                        <a:cs typeface="Meiryo UI" panose="020B0604030504040204" pitchFamily="50" charset="-128"/>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1</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en-US" altLang="ja-JP" sz="2400" b="1" dirty="0" smtClean="0">
                          <a:latin typeface="MS Gothic" pitchFamily="49" charset="-128"/>
                          <a:ea typeface="MS Gothic" pitchFamily="49" charset="-128"/>
                          <a:cs typeface="Meiryo UI" panose="020B0604030504040204" pitchFamily="50" charset="-128"/>
                        </a:rPr>
                        <a:t>2</a:t>
                      </a:r>
                      <a:r>
                        <a:rPr lang="ja-JP" altLang="en-US" sz="2400" b="1" dirty="0" smtClean="0">
                          <a:latin typeface="MS Gothic" pitchFamily="49" charset="-128"/>
                          <a:ea typeface="MS Gothic" pitchFamily="49" charset="-128"/>
                          <a:cs typeface="Meiryo UI" panose="020B0604030504040204" pitchFamily="50" charset="-128"/>
                        </a:rPr>
                        <a:t>日目</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algn="ctr"/>
                      <a:endParaRPr lang="zh-TW" altLang="en-US" sz="2400" b="0" dirty="0">
                        <a:latin typeface="Arial" pitchFamily="34" charset="0"/>
                      </a:endParaRPr>
                    </a:p>
                  </a:txBody>
                  <a:tcPr/>
                </a:tc>
              </a:tr>
              <a:tr h="505745">
                <a:tc>
                  <a:txBody>
                    <a:bodyPr/>
                    <a:lstStyle/>
                    <a:p>
                      <a:pPr algn="ctr"/>
                      <a:r>
                        <a:rPr lang="ja-JP" altLang="en-US" sz="2400" b="1" dirty="0" smtClean="0">
                          <a:latin typeface="MS Gothic" pitchFamily="49" charset="-128"/>
                          <a:ea typeface="MS Gothic" pitchFamily="49" charset="-128"/>
                          <a:cs typeface="Meiryo UI" panose="020B0604030504040204" pitchFamily="50" charset="-128"/>
                        </a:rPr>
                        <a:t>価格</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0" dirty="0">
                        <a:latin typeface="Arial" pitchFamily="34" charset="0"/>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zh-TW" altLang="en-US" sz="2400" b="0" dirty="0" smtClean="0">
                        <a:latin typeface="Arial" pitchFamily="34" charset="0"/>
                      </a:endParaRPr>
                    </a:p>
                  </a:txBody>
                  <a:tcPr/>
                </a:tc>
              </a:tr>
              <a:tr h="910341">
                <a:tc>
                  <a:txBody>
                    <a:bodyPr/>
                    <a:lstStyle/>
                    <a:p>
                      <a:pPr algn="ctr"/>
                      <a:r>
                        <a:rPr lang="zh-TW" altLang="en-US" sz="2400" b="1" dirty="0" smtClean="0">
                          <a:latin typeface="MS Gothic" pitchFamily="49" charset="-128"/>
                          <a:ea typeface="MS Gothic" pitchFamily="49" charset="-128"/>
                          <a:cs typeface="Meiryo UI" panose="020B0604030504040204" pitchFamily="50" charset="-128"/>
                        </a:rPr>
                        <a:t>累積</a:t>
                      </a:r>
                      <a:r>
                        <a:rPr lang="ja-JP" altLang="en-US" sz="2400" b="1" dirty="0" smtClean="0">
                          <a:latin typeface="MS Gothic" pitchFamily="49" charset="-128"/>
                          <a:ea typeface="MS Gothic" pitchFamily="49" charset="-128"/>
                          <a:cs typeface="Meiryo UI" panose="020B0604030504040204" pitchFamily="50" charset="-128"/>
                        </a:rPr>
                        <a:t>変動率</a:t>
                      </a:r>
                      <a:endParaRPr lang="zh-TW" altLang="en-US" sz="2400" b="1" dirty="0">
                        <a:latin typeface="MS Gothic" pitchFamily="49" charset="-128"/>
                        <a:ea typeface="MS Gothic" pitchFamily="49" charset="-128"/>
                        <a:cs typeface="Meiryo UI" panose="020B0604030504040204" pitchFamily="50" charset="-128"/>
                      </a:endParaRPr>
                    </a:p>
                  </a:txBody>
                  <a:tcPr/>
                </a:tc>
                <a:tc>
                  <a:txBody>
                    <a:bodyPr/>
                    <a:lstStyle/>
                    <a:p>
                      <a:pPr algn="ctr"/>
                      <a:endParaRPr lang="zh-TW" altLang="en-US" sz="2400" b="1" dirty="0" smtClean="0">
                        <a:latin typeface="標楷體" pitchFamily="65" charset="-120"/>
                        <a:ea typeface="標楷體" pitchFamily="65" charset="-120"/>
                      </a:endParaRPr>
                    </a:p>
                  </a:txBody>
                  <a:tcPr/>
                </a:tc>
                <a:tc>
                  <a:txBody>
                    <a:bodyPr/>
                    <a:lstStyle/>
                    <a:p>
                      <a:pPr algn="ctr"/>
                      <a:endParaRPr lang="zh-TW" altLang="en-US" sz="2400" b="1" dirty="0">
                        <a:solidFill>
                          <a:srgbClr val="FF0000"/>
                        </a:solidFill>
                        <a:latin typeface="Arial" pitchFamily="34" charset="0"/>
                      </a:endParaRPr>
                    </a:p>
                  </a:txBody>
                  <a:tcPr/>
                </a:tc>
              </a:tr>
            </a:tbl>
          </a:graphicData>
        </a:graphic>
      </p:graphicFrame>
      <p:sp>
        <p:nvSpPr>
          <p:cNvPr id="15" name="文字方塊 14"/>
          <p:cNvSpPr txBox="1"/>
          <p:nvPr/>
        </p:nvSpPr>
        <p:spPr>
          <a:xfrm>
            <a:off x="6948264" y="2132856"/>
            <a:ext cx="576064" cy="369332"/>
          </a:xfrm>
          <a:prstGeom prst="rect">
            <a:avLst/>
          </a:prstGeom>
          <a:noFill/>
        </p:spPr>
        <p:txBody>
          <a:bodyPr wrap="square" rtlCol="0">
            <a:spAutoFit/>
          </a:bodyPr>
          <a:lstStyle/>
          <a:p>
            <a:r>
              <a:rPr lang="en-US" altLang="zh-TW" dirty="0" smtClean="0"/>
              <a:t>0%</a:t>
            </a:r>
            <a:endParaRPr lang="zh-TW" altLang="en-US" dirty="0"/>
          </a:p>
        </p:txBody>
      </p:sp>
      <p:sp>
        <p:nvSpPr>
          <p:cNvPr id="17" name="文字方塊 16"/>
          <p:cNvSpPr txBox="1"/>
          <p:nvPr/>
        </p:nvSpPr>
        <p:spPr>
          <a:xfrm>
            <a:off x="6876256" y="908720"/>
            <a:ext cx="720080" cy="369332"/>
          </a:xfrm>
          <a:prstGeom prst="rect">
            <a:avLst/>
          </a:prstGeom>
          <a:noFill/>
        </p:spPr>
        <p:txBody>
          <a:bodyPr wrap="square" rtlCol="0">
            <a:spAutoFit/>
          </a:bodyPr>
          <a:lstStyle/>
          <a:p>
            <a:r>
              <a:rPr lang="en-US" altLang="zh-TW" dirty="0" smtClean="0"/>
              <a:t>10%</a:t>
            </a:r>
            <a:endParaRPr lang="zh-TW" altLang="en-US" dirty="0"/>
          </a:p>
        </p:txBody>
      </p:sp>
      <p:sp>
        <p:nvSpPr>
          <p:cNvPr id="18" name="文字方塊 17"/>
          <p:cNvSpPr txBox="1"/>
          <p:nvPr/>
        </p:nvSpPr>
        <p:spPr>
          <a:xfrm>
            <a:off x="6948264" y="1484784"/>
            <a:ext cx="576064" cy="369332"/>
          </a:xfrm>
          <a:prstGeom prst="rect">
            <a:avLst/>
          </a:prstGeom>
          <a:noFill/>
        </p:spPr>
        <p:txBody>
          <a:bodyPr wrap="square" rtlCol="0">
            <a:spAutoFit/>
          </a:bodyPr>
          <a:lstStyle/>
          <a:p>
            <a:r>
              <a:rPr lang="en-US" altLang="zh-TW" dirty="0" smtClean="0"/>
              <a:t>5%</a:t>
            </a:r>
            <a:endParaRPr lang="zh-TW" altLang="en-US" dirty="0"/>
          </a:p>
        </p:txBody>
      </p:sp>
      <p:sp>
        <p:nvSpPr>
          <p:cNvPr id="19" name="文字方塊 18"/>
          <p:cNvSpPr txBox="1"/>
          <p:nvPr/>
        </p:nvSpPr>
        <p:spPr>
          <a:xfrm>
            <a:off x="6948264" y="2708920"/>
            <a:ext cx="720080" cy="369332"/>
          </a:xfrm>
          <a:prstGeom prst="rect">
            <a:avLst/>
          </a:prstGeom>
          <a:noFill/>
        </p:spPr>
        <p:txBody>
          <a:bodyPr wrap="square" rtlCol="0">
            <a:spAutoFit/>
          </a:bodyPr>
          <a:lstStyle/>
          <a:p>
            <a:r>
              <a:rPr lang="en-US" altLang="zh-TW" dirty="0" smtClean="0"/>
              <a:t>-5%</a:t>
            </a:r>
            <a:endParaRPr lang="zh-TW" altLang="en-US" dirty="0"/>
          </a:p>
        </p:txBody>
      </p:sp>
      <p:sp>
        <p:nvSpPr>
          <p:cNvPr id="20" name="文字方塊 19"/>
          <p:cNvSpPr txBox="1"/>
          <p:nvPr/>
        </p:nvSpPr>
        <p:spPr>
          <a:xfrm>
            <a:off x="1619672"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日前</a:t>
            </a:r>
            <a:endParaRPr lang="zh-TW" altLang="en-US" dirty="0">
              <a:latin typeface="MS Gothic" pitchFamily="49" charset="-128"/>
              <a:ea typeface="MS Gothic" pitchFamily="49" charset="-128"/>
              <a:cs typeface="Meiryo UI" panose="020B0604030504040204" pitchFamily="50" charset="-128"/>
            </a:endParaRPr>
          </a:p>
        </p:txBody>
      </p:sp>
      <p:sp>
        <p:nvSpPr>
          <p:cNvPr id="21" name="文字方塊 20"/>
          <p:cNvSpPr txBox="1"/>
          <p:nvPr/>
        </p:nvSpPr>
        <p:spPr>
          <a:xfrm>
            <a:off x="4067944" y="3429000"/>
            <a:ext cx="1008112" cy="369332"/>
          </a:xfrm>
          <a:prstGeom prst="rect">
            <a:avLst/>
          </a:prstGeom>
          <a:noFill/>
        </p:spPr>
        <p:txBody>
          <a:bodyPr wrap="square" rtlCol="0">
            <a:spAutoFit/>
          </a:bodyPr>
          <a:lstStyle/>
          <a:p>
            <a:r>
              <a:rPr lang="en-US" altLang="ja-JP" dirty="0">
                <a:latin typeface="MS Gothic" pitchFamily="49" charset="-128"/>
                <a:ea typeface="MS Gothic" pitchFamily="49" charset="-128"/>
                <a:cs typeface="Meiryo UI" panose="020B0604030504040204" pitchFamily="50" charset="-128"/>
              </a:rPr>
              <a:t>1</a:t>
            </a:r>
            <a:r>
              <a:rPr lang="ja-JP" altLang="en-US" dirty="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22" name="文字方塊 21"/>
          <p:cNvSpPr txBox="1"/>
          <p:nvPr/>
        </p:nvSpPr>
        <p:spPr>
          <a:xfrm>
            <a:off x="6444208" y="3429000"/>
            <a:ext cx="1008112" cy="369332"/>
          </a:xfrm>
          <a:prstGeom prst="rect">
            <a:avLst/>
          </a:prstGeom>
          <a:noFill/>
        </p:spPr>
        <p:txBody>
          <a:bodyPr wrap="square" rtlCol="0">
            <a:spAutoFit/>
          </a:bodyPr>
          <a:lstStyle/>
          <a:p>
            <a:r>
              <a:rPr lang="en-US" altLang="ja-JP" dirty="0" smtClean="0">
                <a:latin typeface="MS Gothic" pitchFamily="49" charset="-128"/>
                <a:ea typeface="MS Gothic" pitchFamily="49" charset="-128"/>
                <a:cs typeface="Meiryo UI" panose="020B0604030504040204" pitchFamily="50" charset="-128"/>
              </a:rPr>
              <a:t>2</a:t>
            </a:r>
            <a:r>
              <a:rPr lang="ja-JP" altLang="en-US" dirty="0" smtClean="0">
                <a:latin typeface="MS Gothic" pitchFamily="49" charset="-128"/>
                <a:ea typeface="MS Gothic" pitchFamily="49" charset="-128"/>
                <a:cs typeface="Meiryo UI" panose="020B0604030504040204" pitchFamily="50" charset="-128"/>
              </a:rPr>
              <a:t>日目</a:t>
            </a:r>
            <a:endParaRPr lang="zh-TW" altLang="en-US" dirty="0">
              <a:latin typeface="MS Gothic" pitchFamily="49" charset="-128"/>
              <a:ea typeface="MS Gothic" pitchFamily="49" charset="-128"/>
              <a:cs typeface="Meiryo UI" panose="020B0604030504040204" pitchFamily="50" charset="-128"/>
            </a:endParaRPr>
          </a:p>
        </p:txBody>
      </p:sp>
      <p:sp>
        <p:nvSpPr>
          <p:cNvPr id="50" name="向上箭號 49"/>
          <p:cNvSpPr/>
          <p:nvPr/>
        </p:nvSpPr>
        <p:spPr>
          <a:xfrm>
            <a:off x="6516217" y="4437112"/>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1" name="向上箭號 50"/>
          <p:cNvSpPr/>
          <p:nvPr/>
        </p:nvSpPr>
        <p:spPr>
          <a:xfrm rot="10800000">
            <a:off x="6516217" y="4941168"/>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2" name="向上箭號 51"/>
          <p:cNvSpPr/>
          <p:nvPr/>
        </p:nvSpPr>
        <p:spPr>
          <a:xfrm rot="10800000">
            <a:off x="3131841" y="4437112"/>
            <a:ext cx="288032" cy="360040"/>
          </a:xfrm>
          <a:prstGeom prst="upArrow">
            <a:avLst/>
          </a:prstGeom>
        </p:spPr>
        <p:style>
          <a:lnRef idx="0">
            <a:schemeClr val="accent3"/>
          </a:lnRef>
          <a:fillRef idx="3">
            <a:schemeClr val="accent3"/>
          </a:fillRef>
          <a:effectRef idx="3">
            <a:schemeClr val="accent3"/>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sp>
        <p:nvSpPr>
          <p:cNvPr id="53" name="向上箭號 52"/>
          <p:cNvSpPr/>
          <p:nvPr/>
        </p:nvSpPr>
        <p:spPr>
          <a:xfrm>
            <a:off x="3131841" y="4941168"/>
            <a:ext cx="288032" cy="360040"/>
          </a:xfrm>
          <a:prstGeom prst="upArrow">
            <a:avLst/>
          </a:prstGeom>
        </p:spPr>
        <p:style>
          <a:lnRef idx="0">
            <a:schemeClr val="accent2"/>
          </a:lnRef>
          <a:fillRef idx="3">
            <a:schemeClr val="accent2"/>
          </a:fillRef>
          <a:effectRef idx="3">
            <a:schemeClr val="accent2"/>
          </a:effectRef>
          <a:fontRef idx="minor">
            <a:schemeClr val="lt1"/>
          </a:fontRef>
        </p:style>
        <p:txBody>
          <a:bodyPr rtlCol="0" anchor="ctr"/>
          <a:lstStyle/>
          <a:p>
            <a:pPr algn="ctr"/>
            <a:endParaRPr lang="zh-TW" altLang="en-US" sz="2400" b="1" dirty="0" smtClean="0">
              <a:latin typeface="Arial" pitchFamily="34" charset="0"/>
              <a:ea typeface="標楷體" pitchFamily="65" charset="-120"/>
            </a:endParaRPr>
          </a:p>
        </p:txBody>
      </p:sp>
      <p:cxnSp>
        <p:nvCxnSpPr>
          <p:cNvPr id="24" name="直線接點 23"/>
          <p:cNvCxnSpPr/>
          <p:nvPr/>
        </p:nvCxnSpPr>
        <p:spPr>
          <a:xfrm>
            <a:off x="4499992" y="1700808"/>
            <a:ext cx="2448272" cy="72008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27" name="直線接點 26"/>
          <p:cNvCxnSpPr/>
          <p:nvPr/>
        </p:nvCxnSpPr>
        <p:spPr>
          <a:xfrm flipV="1">
            <a:off x="4499992" y="2204864"/>
            <a:ext cx="2448272" cy="648072"/>
          </a:xfrm>
          <a:prstGeom prst="line">
            <a:avLst/>
          </a:prstGeom>
        </p:spPr>
        <p:style>
          <a:lnRef idx="3">
            <a:schemeClr val="accent2"/>
          </a:lnRef>
          <a:fillRef idx="0">
            <a:schemeClr val="accent2"/>
          </a:fillRef>
          <a:effectRef idx="2">
            <a:schemeClr val="accent2"/>
          </a:effectRef>
          <a:fontRef idx="minor">
            <a:schemeClr val="tx1"/>
          </a:fontRef>
        </p:style>
      </p:cxnSp>
      <p:sp>
        <p:nvSpPr>
          <p:cNvPr id="32" name="文字方塊 31"/>
          <p:cNvSpPr txBox="1"/>
          <p:nvPr/>
        </p:nvSpPr>
        <p:spPr>
          <a:xfrm>
            <a:off x="3419872" y="4365104"/>
            <a:ext cx="936104" cy="461665"/>
          </a:xfrm>
          <a:prstGeom prst="rect">
            <a:avLst/>
          </a:prstGeom>
          <a:noFill/>
        </p:spPr>
        <p:txBody>
          <a:bodyPr wrap="square" rtlCol="0">
            <a:spAutoFit/>
          </a:bodyPr>
          <a:lstStyle/>
          <a:p>
            <a:r>
              <a:rPr lang="en-US" altLang="zh-TW" sz="2400" dirty="0" smtClean="0">
                <a:latin typeface="Arial" pitchFamily="34" charset="0"/>
              </a:rPr>
              <a:t>-4%</a:t>
            </a:r>
            <a:endParaRPr lang="zh-TW" altLang="en-US" sz="2400" dirty="0">
              <a:latin typeface="Arial" pitchFamily="34" charset="0"/>
            </a:endParaRPr>
          </a:p>
        </p:txBody>
      </p:sp>
      <p:sp>
        <p:nvSpPr>
          <p:cNvPr id="33" name="文字方塊 32"/>
          <p:cNvSpPr txBox="1"/>
          <p:nvPr/>
        </p:nvSpPr>
        <p:spPr>
          <a:xfrm>
            <a:off x="3419872" y="4869160"/>
            <a:ext cx="720080" cy="461665"/>
          </a:xfrm>
          <a:prstGeom prst="rect">
            <a:avLst/>
          </a:prstGeom>
          <a:noFill/>
        </p:spPr>
        <p:txBody>
          <a:bodyPr wrap="square" rtlCol="0">
            <a:spAutoFit/>
          </a:bodyPr>
          <a:lstStyle/>
          <a:p>
            <a:r>
              <a:rPr lang="en-US" altLang="zh-TW" sz="2400" dirty="0" smtClean="0">
                <a:latin typeface="Arial" pitchFamily="34" charset="0"/>
              </a:rPr>
              <a:t>6%</a:t>
            </a:r>
            <a:endParaRPr lang="zh-TW" altLang="en-US" sz="2400" dirty="0">
              <a:latin typeface="Arial" pitchFamily="34" charset="0"/>
            </a:endParaRPr>
          </a:p>
        </p:txBody>
      </p:sp>
      <p:sp>
        <p:nvSpPr>
          <p:cNvPr id="34" name="文字方塊 33"/>
          <p:cNvSpPr txBox="1"/>
          <p:nvPr/>
        </p:nvSpPr>
        <p:spPr>
          <a:xfrm>
            <a:off x="6804248" y="4869160"/>
            <a:ext cx="864096" cy="461665"/>
          </a:xfrm>
          <a:prstGeom prst="rect">
            <a:avLst/>
          </a:prstGeom>
          <a:noFill/>
        </p:spPr>
        <p:txBody>
          <a:bodyPr wrap="square" rtlCol="0">
            <a:spAutoFit/>
          </a:bodyPr>
          <a:lstStyle/>
          <a:p>
            <a:r>
              <a:rPr lang="en-US" altLang="zh-TW" sz="2400" dirty="0" smtClean="0">
                <a:latin typeface="Arial" pitchFamily="34" charset="0"/>
              </a:rPr>
              <a:t>-6%</a:t>
            </a:r>
            <a:endParaRPr lang="zh-TW" altLang="en-US" sz="2400" dirty="0">
              <a:latin typeface="Arial" pitchFamily="34" charset="0"/>
            </a:endParaRPr>
          </a:p>
        </p:txBody>
      </p:sp>
      <p:sp>
        <p:nvSpPr>
          <p:cNvPr id="35" name="文字方塊 34"/>
          <p:cNvSpPr txBox="1"/>
          <p:nvPr/>
        </p:nvSpPr>
        <p:spPr>
          <a:xfrm>
            <a:off x="6804248" y="4365104"/>
            <a:ext cx="720080" cy="461665"/>
          </a:xfrm>
          <a:prstGeom prst="rect">
            <a:avLst/>
          </a:prstGeom>
          <a:noFill/>
        </p:spPr>
        <p:txBody>
          <a:bodyPr wrap="square" rtlCol="0">
            <a:spAutoFit/>
          </a:bodyPr>
          <a:lstStyle/>
          <a:p>
            <a:r>
              <a:rPr lang="en-US" altLang="zh-TW" sz="2400" dirty="0" smtClean="0">
                <a:latin typeface="Arial" pitchFamily="34" charset="0"/>
              </a:rPr>
              <a:t>4%</a:t>
            </a:r>
            <a:endParaRPr lang="zh-TW" altLang="en-US" sz="2400" dirty="0">
              <a:latin typeface="Arial" pitchFamily="34" charset="0"/>
            </a:endParaRPr>
          </a:p>
        </p:txBody>
      </p:sp>
      <p:sp>
        <p:nvSpPr>
          <p:cNvPr id="36" name="文字方塊 35"/>
          <p:cNvSpPr txBox="1"/>
          <p:nvPr/>
        </p:nvSpPr>
        <p:spPr>
          <a:xfrm>
            <a:off x="1979712" y="5415607"/>
            <a:ext cx="3384376" cy="369332"/>
          </a:xfrm>
          <a:prstGeom prst="rect">
            <a:avLst/>
          </a:prstGeom>
          <a:noFill/>
        </p:spPr>
        <p:txBody>
          <a:bodyPr wrap="square" rtlCol="0">
            <a:spAutoFit/>
          </a:bodyPr>
          <a:lstStyle/>
          <a:p>
            <a:r>
              <a:rPr lang="en-US" altLang="zh-TW" dirty="0" smtClean="0">
                <a:latin typeface="Arial" pitchFamily="34" charset="0"/>
              </a:rPr>
              <a:t>(1-4%) ×(1+6%)=101.76%</a:t>
            </a:r>
            <a:endParaRPr lang="zh-TW" altLang="en-US" dirty="0" smtClean="0">
              <a:latin typeface="Arial" pitchFamily="34" charset="0"/>
            </a:endParaRPr>
          </a:p>
        </p:txBody>
      </p:sp>
      <p:sp>
        <p:nvSpPr>
          <p:cNvPr id="37" name="文字方塊 36"/>
          <p:cNvSpPr txBox="1"/>
          <p:nvPr/>
        </p:nvSpPr>
        <p:spPr>
          <a:xfrm>
            <a:off x="5148064" y="5415607"/>
            <a:ext cx="3816932" cy="369332"/>
          </a:xfrm>
          <a:prstGeom prst="rect">
            <a:avLst/>
          </a:prstGeom>
          <a:noFill/>
        </p:spPr>
        <p:txBody>
          <a:bodyPr wrap="square" rtlCol="0">
            <a:spAutoFit/>
          </a:bodyPr>
          <a:lstStyle/>
          <a:p>
            <a:pPr algn="ctr" fontAlgn="auto">
              <a:spcBef>
                <a:spcPts val="0"/>
              </a:spcBef>
              <a:spcAft>
                <a:spcPts val="0"/>
              </a:spcAft>
              <a:defRPr/>
            </a:pPr>
            <a:r>
              <a:rPr lang="en-US" altLang="zh-TW" dirty="0" smtClean="0">
                <a:latin typeface="Arial" pitchFamily="34" charset="0"/>
              </a:rPr>
              <a:t>(1+4%) ×(1-6%)=97.76%</a:t>
            </a:r>
            <a:endParaRPr lang="zh-TW" altLang="en-US" dirty="0" smtClean="0">
              <a:latin typeface="Arial" pitchFamily="34" charset="0"/>
            </a:endParaRPr>
          </a:p>
        </p:txBody>
      </p:sp>
      <p:sp>
        <p:nvSpPr>
          <p:cNvPr id="38" name="矩形 37"/>
          <p:cNvSpPr/>
          <p:nvPr/>
        </p:nvSpPr>
        <p:spPr>
          <a:xfrm>
            <a:off x="2023620" y="5910371"/>
            <a:ext cx="3169458" cy="830997"/>
          </a:xfrm>
          <a:prstGeom prst="rect">
            <a:avLst/>
          </a:prstGeom>
        </p:spPr>
        <p:txBody>
          <a:bodyPr wrap="none">
            <a:spAutoFit/>
          </a:bodyPr>
          <a:lstStyle/>
          <a:p>
            <a:pPr algn="ctr"/>
            <a:r>
              <a:rPr lang="en-US" altLang="zh-TW" sz="2400" dirty="0" smtClean="0">
                <a:solidFill>
                  <a:schemeClr val="dk1"/>
                </a:solidFill>
                <a:latin typeface="Arial" pitchFamily="34" charset="0"/>
                <a:ea typeface="+mn-ea"/>
              </a:rPr>
              <a:t>101.76%-1 = </a:t>
            </a:r>
            <a:r>
              <a:rPr lang="en-US" altLang="zh-TW" sz="2400" dirty="0" smtClean="0">
                <a:solidFill>
                  <a:srgbClr val="C00000"/>
                </a:solidFill>
                <a:latin typeface="Arial" pitchFamily="34" charset="0"/>
                <a:ea typeface="+mn-ea"/>
              </a:rPr>
              <a:t>1.76%</a:t>
            </a:r>
          </a:p>
          <a:p>
            <a:pPr algn="ctr" fontAlgn="auto">
              <a:spcBef>
                <a:spcPts val="0"/>
              </a:spcBef>
              <a:spcAft>
                <a:spcPts val="0"/>
              </a:spcAft>
              <a:defRPr/>
            </a:pPr>
            <a:r>
              <a:rPr lang="zh-TW" altLang="en-US" sz="2400" dirty="0" smtClean="0">
                <a:solidFill>
                  <a:schemeClr val="dk1"/>
                </a:solidFill>
                <a:latin typeface="MS Gothic" pitchFamily="49" charset="-128"/>
                <a:ea typeface="MS Gothic" pitchFamily="49" charset="-128"/>
                <a:cs typeface="Meiryo UI" panose="020B0604030504040204" pitchFamily="50" charset="-128"/>
              </a:rPr>
              <a:t>累積報酬</a:t>
            </a:r>
            <a:r>
              <a:rPr lang="en-US" altLang="zh-TW" sz="2400" dirty="0" smtClean="0">
                <a:solidFill>
                  <a:schemeClr val="dk1"/>
                </a:solidFill>
                <a:latin typeface="Arial" pitchFamily="34" charset="0"/>
                <a:ea typeface="+mn-ea"/>
              </a:rPr>
              <a:t>×-1 = </a:t>
            </a:r>
            <a:r>
              <a:rPr lang="en-US" altLang="zh-TW" sz="2400" b="1" dirty="0" smtClean="0">
                <a:solidFill>
                  <a:srgbClr val="FF0000"/>
                </a:solidFill>
                <a:latin typeface="Arial" pitchFamily="34" charset="0"/>
                <a:ea typeface="+mn-ea"/>
              </a:rPr>
              <a:t>-1.76%</a:t>
            </a:r>
            <a:endParaRPr lang="zh-TW" altLang="en-US" sz="2400" b="1" dirty="0" smtClean="0">
              <a:solidFill>
                <a:srgbClr val="FF0000"/>
              </a:solidFill>
              <a:latin typeface="Arial" pitchFamily="34" charset="0"/>
              <a:ea typeface="+mn-ea"/>
            </a:endParaRPr>
          </a:p>
        </p:txBody>
      </p:sp>
      <p:sp>
        <p:nvSpPr>
          <p:cNvPr id="39" name="矩形 38"/>
          <p:cNvSpPr/>
          <p:nvPr/>
        </p:nvSpPr>
        <p:spPr>
          <a:xfrm>
            <a:off x="5580112" y="6063679"/>
            <a:ext cx="2952328" cy="461665"/>
          </a:xfrm>
          <a:prstGeom prst="rect">
            <a:avLst/>
          </a:prstGeom>
        </p:spPr>
        <p:txBody>
          <a:bodyPr wrap="square">
            <a:spAutoFit/>
          </a:bodyPr>
          <a:lstStyle/>
          <a:p>
            <a:pPr algn="ctr"/>
            <a:r>
              <a:rPr lang="en-US" altLang="zh-TW" sz="2400" dirty="0" smtClean="0">
                <a:latin typeface="Arial" pitchFamily="34" charset="0"/>
              </a:rPr>
              <a:t>97.76%-1 = </a:t>
            </a:r>
            <a:r>
              <a:rPr lang="en-US" altLang="zh-TW" sz="2400" b="1" dirty="0" smtClean="0">
                <a:solidFill>
                  <a:schemeClr val="accent5">
                    <a:lumMod val="75000"/>
                  </a:schemeClr>
                </a:solidFill>
                <a:latin typeface="Arial" pitchFamily="34" charset="0"/>
              </a:rPr>
              <a:t>-2.24%</a:t>
            </a:r>
            <a:endParaRPr lang="zh-TW" altLang="en-US" sz="2400" b="1" dirty="0">
              <a:solidFill>
                <a:schemeClr val="accent5">
                  <a:lumMod val="75000"/>
                </a:schemeClr>
              </a:solidFill>
              <a:latin typeface="Arial" pitchFamily="34" charset="0"/>
            </a:endParaRPr>
          </a:p>
        </p:txBody>
      </p:sp>
      <p:sp>
        <p:nvSpPr>
          <p:cNvPr id="40" name="文字方塊 39"/>
          <p:cNvSpPr txBox="1"/>
          <p:nvPr/>
        </p:nvSpPr>
        <p:spPr>
          <a:xfrm>
            <a:off x="5868144" y="2420888"/>
            <a:ext cx="1296144"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-2.24%</a:t>
            </a:r>
            <a:endParaRPr lang="zh-TW" altLang="en-US" sz="2400" b="1" dirty="0">
              <a:solidFill>
                <a:schemeClr val="accent5">
                  <a:lumMod val="75000"/>
                </a:schemeClr>
              </a:solidFill>
              <a:latin typeface="Arial" pitchFamily="34" charset="0"/>
            </a:endParaRPr>
          </a:p>
        </p:txBody>
      </p:sp>
      <p:sp>
        <p:nvSpPr>
          <p:cNvPr id="41" name="文字方塊 40"/>
          <p:cNvSpPr txBox="1"/>
          <p:nvPr/>
        </p:nvSpPr>
        <p:spPr>
          <a:xfrm>
            <a:off x="5940152" y="1815207"/>
            <a:ext cx="1152128"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1.76%</a:t>
            </a:r>
            <a:endParaRPr lang="zh-TW" altLang="en-US" sz="2400" b="1" dirty="0">
              <a:solidFill>
                <a:srgbClr val="C00000"/>
              </a:solidFill>
              <a:latin typeface="Arial" pitchFamily="34" charset="0"/>
            </a:endParaRPr>
          </a:p>
        </p:txBody>
      </p:sp>
      <p:sp>
        <p:nvSpPr>
          <p:cNvPr id="42" name="文字方塊 41"/>
          <p:cNvSpPr txBox="1"/>
          <p:nvPr/>
        </p:nvSpPr>
        <p:spPr>
          <a:xfrm>
            <a:off x="3923928" y="1743199"/>
            <a:ext cx="720080" cy="461665"/>
          </a:xfrm>
          <a:prstGeom prst="rect">
            <a:avLst/>
          </a:prstGeom>
          <a:noFill/>
        </p:spPr>
        <p:txBody>
          <a:bodyPr wrap="square" rtlCol="0">
            <a:spAutoFit/>
          </a:bodyPr>
          <a:lstStyle/>
          <a:p>
            <a:r>
              <a:rPr lang="en-US" altLang="zh-TW" sz="2400" b="1" dirty="0" smtClean="0">
                <a:solidFill>
                  <a:schemeClr val="accent5">
                    <a:lumMod val="75000"/>
                  </a:schemeClr>
                </a:solidFill>
                <a:latin typeface="Arial" pitchFamily="34" charset="0"/>
              </a:rPr>
              <a:t>4%</a:t>
            </a:r>
            <a:endParaRPr lang="zh-TW" altLang="en-US" sz="2400" b="1" dirty="0">
              <a:solidFill>
                <a:schemeClr val="accent5">
                  <a:lumMod val="75000"/>
                </a:schemeClr>
              </a:solidFill>
              <a:latin typeface="Arial" pitchFamily="34" charset="0"/>
            </a:endParaRPr>
          </a:p>
        </p:txBody>
      </p:sp>
      <p:sp>
        <p:nvSpPr>
          <p:cNvPr id="43" name="文字方塊 42"/>
          <p:cNvSpPr txBox="1"/>
          <p:nvPr/>
        </p:nvSpPr>
        <p:spPr>
          <a:xfrm>
            <a:off x="3851920" y="2823319"/>
            <a:ext cx="864096" cy="461665"/>
          </a:xfrm>
          <a:prstGeom prst="rect">
            <a:avLst/>
          </a:prstGeom>
          <a:noFill/>
        </p:spPr>
        <p:txBody>
          <a:bodyPr wrap="square" rtlCol="0">
            <a:spAutoFit/>
          </a:bodyPr>
          <a:lstStyle/>
          <a:p>
            <a:r>
              <a:rPr lang="en-US" altLang="zh-TW" sz="2400" b="1" dirty="0" smtClean="0">
                <a:solidFill>
                  <a:srgbClr val="C00000"/>
                </a:solidFill>
                <a:latin typeface="Arial" pitchFamily="34" charset="0"/>
              </a:rPr>
              <a:t>-4%</a:t>
            </a:r>
            <a:endParaRPr lang="zh-TW" altLang="en-US" sz="2400" b="1" dirty="0">
              <a:solidFill>
                <a:srgbClr val="C00000"/>
              </a:solidFill>
              <a:latin typeface="Arial" pitchFamily="34" charset="0"/>
            </a:endParaRPr>
          </a:p>
        </p:txBody>
      </p:sp>
      <p:cxnSp>
        <p:nvCxnSpPr>
          <p:cNvPr id="45" name="直線接點 44"/>
          <p:cNvCxnSpPr/>
          <p:nvPr/>
        </p:nvCxnSpPr>
        <p:spPr>
          <a:xfrm>
            <a:off x="251520" y="1782108"/>
            <a:ext cx="504056" cy="0"/>
          </a:xfrm>
          <a:prstGeom prst="line">
            <a:avLst/>
          </a:prstGeom>
          <a:ln/>
        </p:spPr>
        <p:style>
          <a:lnRef idx="3">
            <a:schemeClr val="accent5"/>
          </a:lnRef>
          <a:fillRef idx="0">
            <a:schemeClr val="accent5"/>
          </a:fillRef>
          <a:effectRef idx="2">
            <a:schemeClr val="accent5"/>
          </a:effectRef>
          <a:fontRef idx="minor">
            <a:schemeClr val="tx1"/>
          </a:fontRef>
        </p:style>
      </p:cxnSp>
      <p:cxnSp>
        <p:nvCxnSpPr>
          <p:cNvPr id="46" name="直線接點 45"/>
          <p:cNvCxnSpPr/>
          <p:nvPr/>
        </p:nvCxnSpPr>
        <p:spPr>
          <a:xfrm>
            <a:off x="251520" y="1422068"/>
            <a:ext cx="504056" cy="0"/>
          </a:xfrm>
          <a:prstGeom prst="line">
            <a:avLst/>
          </a:prstGeom>
          <a:ln/>
        </p:spPr>
        <p:style>
          <a:lnRef idx="3">
            <a:schemeClr val="accent2"/>
          </a:lnRef>
          <a:fillRef idx="0">
            <a:schemeClr val="accent2"/>
          </a:fillRef>
          <a:effectRef idx="2">
            <a:schemeClr val="accent2"/>
          </a:effectRef>
          <a:fontRef idx="minor">
            <a:schemeClr val="tx1"/>
          </a:fontRef>
        </p:style>
      </p:cxnSp>
      <p:sp>
        <p:nvSpPr>
          <p:cNvPr id="47" name="文字方塊 46"/>
          <p:cNvSpPr txBox="1"/>
          <p:nvPr/>
        </p:nvSpPr>
        <p:spPr>
          <a:xfrm>
            <a:off x="755576" y="1196752"/>
            <a:ext cx="1152128" cy="523220"/>
          </a:xfrm>
          <a:prstGeom prst="rect">
            <a:avLst/>
          </a:prstGeom>
          <a:noFill/>
        </p:spPr>
        <p:txBody>
          <a:bodyPr wrap="square" rtlCol="0">
            <a:spAutoFit/>
          </a:bodyPr>
          <a:lstStyle/>
          <a:p>
            <a:r>
              <a:rPr lang="ja-JP" altLang="en-US" sz="1400" b="1" dirty="0">
                <a:latin typeface="MS Gothic" pitchFamily="49" charset="-128"/>
                <a:ea typeface="MS Gothic" pitchFamily="49" charset="-128"/>
                <a:cs typeface="Meiryo UI" panose="020B0604030504040204" pitchFamily="50" charset="-128"/>
              </a:rPr>
              <a:t>ターゲット指数</a:t>
            </a:r>
            <a:endParaRPr lang="zh-TW" altLang="en-US" sz="1400" b="1" dirty="0">
              <a:latin typeface="MS Gothic" pitchFamily="49" charset="-128"/>
              <a:ea typeface="MS Gothic" pitchFamily="49" charset="-128"/>
              <a:cs typeface="Meiryo UI" panose="020B0604030504040204" pitchFamily="50" charset="-128"/>
            </a:endParaRPr>
          </a:p>
        </p:txBody>
      </p:sp>
      <p:sp>
        <p:nvSpPr>
          <p:cNvPr id="48" name="文字方塊 47"/>
          <p:cNvSpPr txBox="1"/>
          <p:nvPr/>
        </p:nvSpPr>
        <p:spPr>
          <a:xfrm>
            <a:off x="755576" y="1628800"/>
            <a:ext cx="1080120" cy="523220"/>
          </a:xfrm>
          <a:prstGeom prst="rect">
            <a:avLst/>
          </a:prstGeom>
          <a:noFill/>
        </p:spPr>
        <p:txBody>
          <a:bodyPr wrap="square" rtlCol="0">
            <a:spAutoFit/>
          </a:bodyPr>
          <a:lstStyle/>
          <a:p>
            <a:r>
              <a:rPr lang="ja-JP" altLang="en-US" sz="1400" b="1" dirty="0">
                <a:latin typeface="MS Gothic" pitchFamily="49" charset="-128"/>
                <a:ea typeface="MS Gothic" pitchFamily="49" charset="-128"/>
                <a:cs typeface="Meiryo UI" panose="020B0604030504040204" pitchFamily="50" charset="-128"/>
              </a:rPr>
              <a:t>インバース</a:t>
            </a:r>
            <a:r>
              <a:rPr lang="en-US" altLang="zh-TW" sz="1400" b="1" dirty="0" smtClean="0">
                <a:latin typeface="MS Gothic" pitchFamily="49" charset="-128"/>
                <a:ea typeface="MS Gothic" pitchFamily="49" charset="-128"/>
                <a:cs typeface="Meiryo UI" panose="020B0604030504040204" pitchFamily="50" charset="-128"/>
              </a:rPr>
              <a:t>1</a:t>
            </a:r>
            <a:r>
              <a:rPr lang="zh-TW" altLang="en-US" sz="1400" b="1" dirty="0" smtClean="0">
                <a:latin typeface="MS Gothic" pitchFamily="49" charset="-128"/>
                <a:ea typeface="MS Gothic" pitchFamily="49" charset="-128"/>
                <a:cs typeface="Meiryo UI" panose="020B0604030504040204" pitchFamily="50" charset="-128"/>
              </a:rPr>
              <a:t>倍</a:t>
            </a:r>
            <a:endParaRPr lang="zh-TW" altLang="en-US" sz="1400" b="1" dirty="0">
              <a:latin typeface="MS Gothic" pitchFamily="49" charset="-128"/>
              <a:ea typeface="MS Gothic" pitchFamily="49" charset="-128"/>
              <a:cs typeface="Meiryo UI" panose="020B0604030504040204" pitchFamily="50" charset="-128"/>
            </a:endParaRPr>
          </a:p>
        </p:txBody>
      </p:sp>
      <p:sp>
        <p:nvSpPr>
          <p:cNvPr id="55" name="文字方塊 54"/>
          <p:cNvSpPr txBox="1"/>
          <p:nvPr/>
        </p:nvSpPr>
        <p:spPr>
          <a:xfrm>
            <a:off x="1403648" y="2204864"/>
            <a:ext cx="576064" cy="369332"/>
          </a:xfrm>
          <a:prstGeom prst="rect">
            <a:avLst/>
          </a:prstGeom>
        </p:spPr>
        <p:style>
          <a:lnRef idx="0">
            <a:schemeClr val="accent3"/>
          </a:lnRef>
          <a:fillRef idx="3">
            <a:schemeClr val="accent3"/>
          </a:fillRef>
          <a:effectRef idx="3">
            <a:schemeClr val="accent3"/>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100</a:t>
            </a:r>
            <a:endParaRPr lang="zh-TW" altLang="en-US" b="1" dirty="0">
              <a:effectLst>
                <a:outerShdw blurRad="38100" dist="38100" dir="2700000" algn="tl">
                  <a:srgbClr val="000000">
                    <a:alpha val="43137"/>
                  </a:srgbClr>
                </a:outerShdw>
              </a:effectLst>
              <a:latin typeface="Arial" pitchFamily="34" charset="0"/>
            </a:endParaRPr>
          </a:p>
        </p:txBody>
      </p:sp>
      <p:sp>
        <p:nvSpPr>
          <p:cNvPr id="56" name="文字方塊 55"/>
          <p:cNvSpPr txBox="1"/>
          <p:nvPr/>
        </p:nvSpPr>
        <p:spPr>
          <a:xfrm>
            <a:off x="3779912" y="2348880"/>
            <a:ext cx="576064" cy="369332"/>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pPr algn="ctr"/>
            <a:r>
              <a:rPr lang="en-US" altLang="zh-TW" b="1" dirty="0" smtClean="0">
                <a:effectLst>
                  <a:outerShdw blurRad="38100" dist="38100" dir="2700000" algn="tl">
                    <a:srgbClr val="000000">
                      <a:alpha val="43137"/>
                    </a:srgbClr>
                  </a:outerShdw>
                </a:effectLst>
                <a:latin typeface="Arial" pitchFamily="34" charset="0"/>
              </a:rPr>
              <a:t>96</a:t>
            </a:r>
            <a:endParaRPr lang="zh-TW" altLang="en-US" b="1" dirty="0">
              <a:effectLst>
                <a:outerShdw blurRad="38100" dist="38100" dir="2700000" algn="tl">
                  <a:srgbClr val="000000">
                    <a:alpha val="43137"/>
                  </a:srgbClr>
                </a:outerShdw>
              </a:effectLst>
              <a:latin typeface="Arial" pitchFamily="34" charset="0"/>
            </a:endParaRPr>
          </a:p>
        </p:txBody>
      </p:sp>
      <p:sp>
        <p:nvSpPr>
          <p:cNvPr id="57" name="文字方塊 56"/>
          <p:cNvSpPr txBox="1"/>
          <p:nvPr/>
        </p:nvSpPr>
        <p:spPr>
          <a:xfrm>
            <a:off x="3779912" y="1331476"/>
            <a:ext cx="576064" cy="369332"/>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b="1" dirty="0" smtClean="0">
                <a:effectLst>
                  <a:outerShdw blurRad="38100" dist="38100" dir="2700000" algn="tl">
                    <a:srgbClr val="000000">
                      <a:alpha val="43137"/>
                    </a:srgbClr>
                  </a:outerShdw>
                </a:effectLst>
                <a:latin typeface="Arial" pitchFamily="34" charset="0"/>
              </a:rPr>
              <a:t>104</a:t>
            </a:r>
            <a:endParaRPr lang="zh-TW" altLang="en-US" b="1" dirty="0">
              <a:effectLst>
                <a:outerShdw blurRad="38100" dist="38100" dir="2700000" algn="tl">
                  <a:srgbClr val="000000">
                    <a:alpha val="43137"/>
                  </a:srgbClr>
                </a:outerShdw>
              </a:effectLst>
              <a:latin typeface="Arial" pitchFamily="34" charset="0"/>
            </a:endParaRPr>
          </a:p>
        </p:txBody>
      </p:sp>
      <p:sp>
        <p:nvSpPr>
          <p:cNvPr id="58" name="文字方塊 57"/>
          <p:cNvSpPr txBox="1"/>
          <p:nvPr/>
        </p:nvSpPr>
        <p:spPr>
          <a:xfrm>
            <a:off x="7020272" y="1835532"/>
            <a:ext cx="2123728" cy="338554"/>
          </a:xfrm>
          <a:prstGeom prst="rect">
            <a:avLst/>
          </a:prstGeom>
        </p:spPr>
        <p:style>
          <a:lnRef idx="0">
            <a:schemeClr val="accent2"/>
          </a:lnRef>
          <a:fillRef idx="3">
            <a:schemeClr val="accent2"/>
          </a:fillRef>
          <a:effectRef idx="3">
            <a:schemeClr val="accent2"/>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96 ×(1+6%)=101.76</a:t>
            </a:r>
            <a:endParaRPr lang="zh-TW" altLang="en-US" sz="1600" b="1" dirty="0">
              <a:effectLst>
                <a:outerShdw blurRad="38100" dist="38100" dir="2700000" algn="tl">
                  <a:srgbClr val="000000">
                    <a:alpha val="43137"/>
                  </a:srgbClr>
                </a:outerShdw>
              </a:effectLst>
              <a:latin typeface="Arial" pitchFamily="34" charset="0"/>
            </a:endParaRPr>
          </a:p>
        </p:txBody>
      </p:sp>
      <p:sp>
        <p:nvSpPr>
          <p:cNvPr id="59" name="文字方塊 58"/>
          <p:cNvSpPr txBox="1"/>
          <p:nvPr/>
        </p:nvSpPr>
        <p:spPr>
          <a:xfrm>
            <a:off x="7020272" y="2420888"/>
            <a:ext cx="2123728" cy="338554"/>
          </a:xfrm>
          <a:prstGeom prst="rect">
            <a:avLst/>
          </a:prstGeom>
        </p:spPr>
        <p:style>
          <a:lnRef idx="0">
            <a:schemeClr val="accent5"/>
          </a:lnRef>
          <a:fillRef idx="3">
            <a:schemeClr val="accent5"/>
          </a:fillRef>
          <a:effectRef idx="3">
            <a:schemeClr val="accent5"/>
          </a:effectRef>
          <a:fontRef idx="minor">
            <a:schemeClr val="lt1"/>
          </a:fontRef>
        </p:style>
        <p:txBody>
          <a:bodyPr wrap="square" rtlCol="0">
            <a:spAutoFit/>
          </a:bodyPr>
          <a:lstStyle/>
          <a:p>
            <a:r>
              <a:rPr lang="en-US" altLang="zh-TW" sz="1600" b="1" dirty="0" smtClean="0">
                <a:effectLst>
                  <a:outerShdw blurRad="38100" dist="38100" dir="2700000" algn="tl">
                    <a:srgbClr val="000000">
                      <a:alpha val="43137"/>
                    </a:srgbClr>
                  </a:outerShdw>
                </a:effectLst>
                <a:latin typeface="Arial" pitchFamily="34" charset="0"/>
              </a:rPr>
              <a:t>104 ×(1-6%)=97.76</a:t>
            </a:r>
            <a:endParaRPr lang="zh-TW" altLang="en-US" sz="1600" b="1" dirty="0">
              <a:effectLst>
                <a:outerShdw blurRad="38100" dist="38100" dir="2700000" algn="tl">
                  <a:srgbClr val="000000">
                    <a:alpha val="43137"/>
                  </a:srgbClr>
                </a:outerShdw>
              </a:effectLst>
              <a:latin typeface="Arial" pitchFamily="34" charset="0"/>
            </a:endParaRPr>
          </a:p>
        </p:txBody>
      </p:sp>
      <p:sp>
        <p:nvSpPr>
          <p:cNvPr id="60" name="投影片編號版面配置區 21"/>
          <p:cNvSpPr>
            <a:spLocks noGrp="1"/>
          </p:cNvSpPr>
          <p:nvPr>
            <p:ph type="sldNum" sz="quarter" idx="12"/>
          </p:nvPr>
        </p:nvSpPr>
        <p:spPr>
          <a:xfrm>
            <a:off x="7839000" y="6492875"/>
            <a:ext cx="2133600" cy="365125"/>
          </a:xfrm>
        </p:spPr>
        <p:txBody>
          <a:bodyPr/>
          <a:lstStyle/>
          <a:p>
            <a:pPr>
              <a:defRPr/>
            </a:pPr>
            <a:r>
              <a:rPr lang="en-US" altLang="zh-TW" sz="1600" b="1" dirty="0" smtClean="0">
                <a:solidFill>
                  <a:schemeClr val="tx1"/>
                </a:solidFill>
              </a:rPr>
              <a:t>8</a:t>
            </a:r>
            <a:endParaRPr lang="zh-TW" altLang="en-US" sz="1600" b="1" dirty="0">
              <a:solidFill>
                <a:schemeClr val="tx1"/>
              </a:solidFill>
            </a:endParaRPr>
          </a:p>
        </p:txBody>
      </p:sp>
      <p:sp>
        <p:nvSpPr>
          <p:cNvPr id="49" name="文字方塊 43"/>
          <p:cNvSpPr txBox="1"/>
          <p:nvPr/>
        </p:nvSpPr>
        <p:spPr>
          <a:xfrm>
            <a:off x="1296144" y="44624"/>
            <a:ext cx="6876256" cy="954107"/>
          </a:xfrm>
          <a:prstGeom prst="rect">
            <a:avLst/>
          </a:prstGeom>
          <a:noFill/>
        </p:spPr>
        <p:txBody>
          <a:bodyPr wrap="square" rtlCol="0">
            <a:spAutoFit/>
          </a:bodyPr>
          <a:lstStyle/>
          <a:p>
            <a:r>
              <a:rPr lang="ja-JP" altLang="en-US" sz="2800" b="1" dirty="0" smtClean="0">
                <a:latin typeface="MS Gothic" pitchFamily="49" charset="-128"/>
                <a:ea typeface="MS Gothic" pitchFamily="49" charset="-128"/>
                <a:cs typeface="Meiryo UI" panose="020B0604030504040204" pitchFamily="50" charset="-128"/>
              </a:rPr>
              <a:t>インバース</a:t>
            </a:r>
            <a:r>
              <a:rPr lang="en-US" altLang="ja-JP" sz="2800" b="1" dirty="0" smtClean="0">
                <a:latin typeface="MS Gothic" pitchFamily="49" charset="-128"/>
                <a:ea typeface="MS Gothic" pitchFamily="49" charset="-128"/>
                <a:cs typeface="Meiryo UI" panose="020B0604030504040204" pitchFamily="50" charset="-128"/>
              </a:rPr>
              <a:t>1</a:t>
            </a:r>
            <a:r>
              <a:rPr lang="ja-JP" altLang="en-US" sz="2800" b="1" dirty="0" smtClean="0">
                <a:latin typeface="MS Gothic" pitchFamily="49" charset="-128"/>
                <a:ea typeface="MS Gothic" pitchFamily="49" charset="-128"/>
                <a:cs typeface="Meiryo UI" panose="020B0604030504040204" pitchFamily="50" charset="-128"/>
              </a:rPr>
              <a:t>倍</a:t>
            </a:r>
            <a:r>
              <a:rPr lang="en-US" altLang="ja-JP" sz="2800" b="1" dirty="0" smtClean="0">
                <a:latin typeface="MS Gothic" pitchFamily="49" charset="-128"/>
                <a:ea typeface="MS Gothic" pitchFamily="49" charset="-128"/>
                <a:cs typeface="Meiryo UI" panose="020B0604030504040204" pitchFamily="50" charset="-128"/>
              </a:rPr>
              <a:t>ETF</a:t>
            </a:r>
            <a:r>
              <a:rPr lang="ja-JP" altLang="en-US" sz="2800" b="1" dirty="0" smtClean="0">
                <a:latin typeface="MS Gothic" pitchFamily="49" charset="-128"/>
                <a:ea typeface="MS Gothic" pitchFamily="49" charset="-128"/>
                <a:cs typeface="Meiryo UI" panose="020B0604030504040204" pitchFamily="50" charset="-128"/>
              </a:rPr>
              <a:t>の変動率例</a:t>
            </a:r>
            <a:endParaRPr lang="en-US" altLang="ja-JP" sz="2800" b="1" dirty="0" smtClean="0">
              <a:latin typeface="MS Gothic" pitchFamily="49" charset="-128"/>
              <a:ea typeface="MS Gothic" pitchFamily="49" charset="-128"/>
              <a:cs typeface="Meiryo UI" panose="020B0604030504040204" pitchFamily="50" charset="-128"/>
            </a:endParaRPr>
          </a:p>
          <a:p>
            <a:pPr algn="r"/>
            <a:r>
              <a:rPr lang="en-US" altLang="zh-TW" sz="2800" b="1" dirty="0" smtClean="0">
                <a:latin typeface="MS Gothic" pitchFamily="49" charset="-128"/>
                <a:ea typeface="MS Gothic" pitchFamily="49" charset="-128"/>
                <a:cs typeface="Meiryo UI" panose="020B0604030504040204" pitchFamily="50" charset="-128"/>
              </a:rPr>
              <a:t>—</a:t>
            </a:r>
            <a:r>
              <a:rPr lang="ja-JP" altLang="en-US" sz="2800" b="1" dirty="0" smtClean="0">
                <a:latin typeface="MS Gothic" pitchFamily="49" charset="-128"/>
                <a:ea typeface="MS Gothic" pitchFamily="49" charset="-128"/>
                <a:cs typeface="Meiryo UI" panose="020B0604030504040204" pitchFamily="50" charset="-128"/>
              </a:rPr>
              <a:t>指数が上下する局面（２）</a:t>
            </a:r>
            <a:endParaRPr lang="zh-TW" altLang="en-US" sz="2800" b="1" dirty="0">
              <a:latin typeface="MS Gothic" pitchFamily="49" charset="-128"/>
              <a:ea typeface="MS Gothic" pitchFamily="49" charset="-128"/>
              <a:cs typeface="Meiryo UI" panose="020B0604030504040204" pitchFamily="50"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5"/>
                                        </p:tgtEl>
                                        <p:attrNameLst>
                                          <p:attrName>style.visibility</p:attrName>
                                        </p:attrNameLst>
                                      </p:cBhvr>
                                      <p:to>
                                        <p:strVal val="visible"/>
                                      </p:to>
                                    </p:set>
                                    <p:animEffect transition="in" filter="wipe(left)">
                                      <p:cBhvr>
                                        <p:cTn id="7" dur="1000"/>
                                        <p:tgtEl>
                                          <p:spTgt spid="5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56"/>
                                        </p:tgtEl>
                                        <p:attrNameLst>
                                          <p:attrName>style.visibility</p:attrName>
                                        </p:attrNameLst>
                                      </p:cBhvr>
                                      <p:to>
                                        <p:strVal val="visible"/>
                                      </p:to>
                                    </p:set>
                                    <p:animEffect transition="in" filter="wipe(left)">
                                      <p:cBhvr>
                                        <p:cTn id="12" dur="1000"/>
                                        <p:tgtEl>
                                          <p:spTgt spid="5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8"/>
                                        </p:tgtEl>
                                        <p:attrNameLst>
                                          <p:attrName>style.visibility</p:attrName>
                                        </p:attrNameLst>
                                      </p:cBhvr>
                                      <p:to>
                                        <p:strVal val="visible"/>
                                      </p:to>
                                    </p:set>
                                    <p:animEffect transition="in" filter="wipe(left)">
                                      <p:cBhvr>
                                        <p:cTn id="17" dur="1000"/>
                                        <p:tgtEl>
                                          <p:spTgt spid="5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57"/>
                                        </p:tgtEl>
                                        <p:attrNameLst>
                                          <p:attrName>style.visibility</p:attrName>
                                        </p:attrNameLst>
                                      </p:cBhvr>
                                      <p:to>
                                        <p:strVal val="visible"/>
                                      </p:to>
                                    </p:set>
                                    <p:animEffect transition="in" filter="wipe(left)">
                                      <p:cBhvr>
                                        <p:cTn id="22" dur="1000"/>
                                        <p:tgtEl>
                                          <p:spTgt spid="57"/>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59"/>
                                        </p:tgtEl>
                                        <p:attrNameLst>
                                          <p:attrName>style.visibility</p:attrName>
                                        </p:attrNameLst>
                                      </p:cBhvr>
                                      <p:to>
                                        <p:strVal val="visible"/>
                                      </p:to>
                                    </p:set>
                                    <p:animEffect transition="in" filter="wipe(left)">
                                      <p:cBhvr>
                                        <p:cTn id="27" dur="1000"/>
                                        <p:tgtEl>
                                          <p:spTgt spid="5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5" grpId="0" animBg="1"/>
      <p:bldP spid="56" grpId="0" animBg="1"/>
      <p:bldP spid="57" grpId="0" animBg="1"/>
      <p:bldP spid="58" grpId="0" animBg="1"/>
      <p:bldP spid="59" grpId="0" animBg="1"/>
    </p:bldLst>
  </p:timing>
</p:sld>
</file>

<file path=ppt/theme/theme1.xml><?xml version="1.0" encoding="utf-8"?>
<a:theme xmlns:a="http://schemas.openxmlformats.org/drawingml/2006/main" name="1_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gradFill>
          <a:gsLst>
            <a:gs pos="0">
              <a:schemeClr val="tx2">
                <a:lumMod val="60000"/>
                <a:lumOff val="40000"/>
              </a:schemeClr>
            </a:gs>
            <a:gs pos="35000">
              <a:schemeClr val="tx2">
                <a:lumMod val="40000"/>
                <a:lumOff val="60000"/>
              </a:schemeClr>
            </a:gs>
            <a:gs pos="100000">
              <a:schemeClr val="accent1">
                <a:tint val="15000"/>
                <a:satMod val="350000"/>
              </a:schemeClr>
            </a:gs>
          </a:gsLst>
        </a:gradFill>
      </a:spPr>
      <a:bodyPr rtlCol="0" anchor="ctr"/>
      <a:lstStyle>
        <a:defPPr algn="ctr">
          <a:defRPr sz="2400" b="1" dirty="0" smtClean="0">
            <a:ea typeface="標楷體" pitchFamily="65" charset="-120"/>
          </a:defRPr>
        </a:defPPr>
      </a:lstStyle>
      <a:style>
        <a:lnRef idx="1">
          <a:schemeClr val="accent1"/>
        </a:lnRef>
        <a:fillRef idx="2">
          <a:schemeClr val="accent1"/>
        </a:fillRef>
        <a:effectRef idx="1">
          <a:schemeClr val="accent1"/>
        </a:effectRef>
        <a:fontRef idx="minor">
          <a:schemeClr val="dk1"/>
        </a:fontRef>
      </a:style>
    </a:spDef>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documentManagement/>
</p:properties>
</file>

<file path=customXml/item2.xml><?xml version="1.0" encoding="utf-8"?>
<ct:contentTypeSchema xmlns:ct="http://schemas.microsoft.com/office/2006/metadata/contentType" xmlns:ma="http://schemas.microsoft.com/office/2006/metadata/properties/metaAttributes" ct:_="" ma:_="" ma:contentTypeName="文件" ma:contentTypeID="0x0101006484BC99A4CB334480F4B2BC1B80388A" ma:contentTypeVersion="0" ma:contentTypeDescription="建立新的文件。" ma:contentTypeScope="" ma:versionID="869a0de4ba71bd3cbf53c245d937c94f">
  <xsd:schema xmlns:xsd="http://www.w3.org/2001/XMLSchema" xmlns:p="http://schemas.microsoft.com/office/2006/metadata/properties" targetNamespace="http://schemas.microsoft.com/office/2006/metadata/properties" ma:root="true" ma:fieldsID="b8ca951d90cafeb83d4a03d140f1bad3">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ma:readOnly="true"/>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482D677-0959-4868-860E-7C916A78B9D6}">
  <ds:schemaRefs>
    <ds:schemaRef ds:uri="http://schemas.microsoft.com/office/2006/documentManagement/types"/>
    <ds:schemaRef ds:uri="http://purl.org/dc/elements/1.1/"/>
    <ds:schemaRef ds:uri="http://purl.org/dc/terms/"/>
    <ds:schemaRef ds:uri="http://purl.org/dc/dcmitype/"/>
    <ds:schemaRef ds:uri="http://www.w3.org/XML/1998/namespace"/>
    <ds:schemaRef ds:uri="http://schemas.microsoft.com/office/2006/metadata/properties"/>
    <ds:schemaRef ds:uri="http://schemas.openxmlformats.org/package/2006/metadata/core-properties"/>
  </ds:schemaRefs>
</ds:datastoreItem>
</file>

<file path=customXml/itemProps2.xml><?xml version="1.0" encoding="utf-8"?>
<ds:datastoreItem xmlns:ds="http://schemas.openxmlformats.org/officeDocument/2006/customXml" ds:itemID="{0E853EB4-3B4F-4C10-83AA-E557BDC14E7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3.xml><?xml version="1.0" encoding="utf-8"?>
<ds:datastoreItem xmlns:ds="http://schemas.openxmlformats.org/officeDocument/2006/customXml" ds:itemID="{9A47E9CC-CF41-4DFD-9DF4-C8B9CF54B02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29798</TotalTime>
  <Words>2509</Words>
  <Application>Microsoft Office PowerPoint</Application>
  <PresentationFormat>如螢幕大小 (4:3)</PresentationFormat>
  <Paragraphs>369</Paragraphs>
  <Slides>16</Slides>
  <Notes>9</Notes>
  <HiddenSlides>0</HiddenSlides>
  <MMClips>0</MMClips>
  <ScaleCrop>false</ScaleCrop>
  <HeadingPairs>
    <vt:vector size="4" baseType="variant">
      <vt:variant>
        <vt:lpstr>佈景主題</vt:lpstr>
      </vt:variant>
      <vt:variant>
        <vt:i4>1</vt:i4>
      </vt:variant>
      <vt:variant>
        <vt:lpstr>投影片標題</vt:lpstr>
      </vt:variant>
      <vt:variant>
        <vt:i4>16</vt:i4>
      </vt:variant>
    </vt:vector>
  </HeadingPairs>
  <TitlesOfParts>
    <vt:vector size="17" baseType="lpstr">
      <vt:lpstr>1_Office 佈景主題</vt:lpstr>
      <vt:lpstr>投影片 0</vt:lpstr>
      <vt:lpstr>投影片 1</vt:lpstr>
      <vt:lpstr>投影片 2</vt:lpstr>
      <vt:lpstr>投影片 3</vt:lpstr>
      <vt:lpstr>投影片 4</vt:lpstr>
      <vt:lpstr>投影片 5</vt:lpstr>
      <vt:lpstr>投影片 6</vt:lpstr>
      <vt:lpstr>投影片 7</vt:lpstr>
      <vt:lpstr>投影片 8</vt:lpstr>
      <vt:lpstr>レバレッジ型ETFの投資機能— その他のレバレッジツールとの比較</vt:lpstr>
      <vt:lpstr>インバース型ETFの投資機能— その他のインバースツールとの比較</vt:lpstr>
      <vt:lpstr>投影片 11</vt:lpstr>
      <vt:lpstr>レバレッジ型・インバース型ETF関連規定</vt:lpstr>
      <vt:lpstr>投影片 13</vt:lpstr>
      <vt:lpstr>投影片 14</vt:lpstr>
      <vt:lpstr>投影片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投影片 1</dc:title>
  <dc:creator>user</dc:creator>
  <cp:lastModifiedBy>00</cp:lastModifiedBy>
  <cp:revision>2170</cp:revision>
  <dcterms:created xsi:type="dcterms:W3CDTF">2013-06-26T09:28:02Z</dcterms:created>
  <dcterms:modified xsi:type="dcterms:W3CDTF">2017-02-17T01:26:34Z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0x0101006484BC99A4CB334480F4B2BC1B80388A</vt:lpwstr>
  </property>
</Properties>
</file>