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18"/>
  </p:notesMasterIdLst>
  <p:sldIdLst>
    <p:sldId id="256" r:id="rId2"/>
    <p:sldId id="283" r:id="rId3"/>
    <p:sldId id="306" r:id="rId4"/>
    <p:sldId id="307" r:id="rId5"/>
    <p:sldId id="310" r:id="rId6"/>
    <p:sldId id="308" r:id="rId7"/>
    <p:sldId id="309" r:id="rId8"/>
    <p:sldId id="311" r:id="rId9"/>
    <p:sldId id="312" r:id="rId10"/>
    <p:sldId id="321" r:id="rId11"/>
    <p:sldId id="323" r:id="rId12"/>
    <p:sldId id="291" r:id="rId13"/>
    <p:sldId id="297" r:id="rId14"/>
    <p:sldId id="327" r:id="rId15"/>
    <p:sldId id="326" r:id="rId16"/>
    <p:sldId id="293" r:id="rId17"/>
  </p:sldIdLst>
  <p:sldSz cx="12192000" cy="6858000"/>
  <p:notesSz cx="6805613" cy="9939338"/>
  <p:defaultTextStyle>
    <a:defPPr>
      <a:defRPr lang="en-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8E8"/>
    <a:srgbClr val="16A2D2"/>
    <a:srgbClr val="1796C8"/>
    <a:srgbClr val="F79646"/>
    <a:srgbClr val="C0504D"/>
    <a:srgbClr val="FFD4D4"/>
    <a:srgbClr val="DEF1CA"/>
    <a:srgbClr val="FFD966"/>
    <a:srgbClr val="B2CDEE"/>
    <a:srgbClr val="17A0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6147" autoAdjust="0"/>
  </p:normalViewPr>
  <p:slideViewPr>
    <p:cSldViewPr snapToGrid="0">
      <p:cViewPr varScale="1">
        <p:scale>
          <a:sx n="99" d="100"/>
          <a:sy n="99" d="100"/>
        </p:scale>
        <p:origin x="996"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21B2D0-80C5-4526-ADE8-B5A0D92C70A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TW" altLang="en-US"/>
        </a:p>
      </dgm:t>
    </dgm:pt>
    <dgm:pt modelId="{B616A11C-B559-476E-842F-001E728FEF54}">
      <dgm:prSet phldrT="[文字]" custT="1"/>
      <dgm:spPr>
        <a:solidFill>
          <a:srgbClr val="5B9BD5"/>
        </a:solidFill>
      </dgm:spPr>
      <dgm:t>
        <a:bodyPr/>
        <a:lstStyle/>
        <a:p>
          <a:pPr rtl="0"/>
          <a:r>
            <a:rPr kumimoji="0" lang="en-US" altLang="zh-TW" sz="3200" b="1" i="0" u="none" strike="noStrike" cap="none" spc="0" normalizeH="0" baseline="0" dirty="0" smtClean="0">
              <a:ln>
                <a:noFill/>
              </a:ln>
              <a:solidFill>
                <a:schemeClr val="bg1"/>
              </a:solidFill>
              <a:effectLst/>
              <a:uLnTx/>
              <a:uFillTx/>
              <a:latin typeface="+mj-lt"/>
              <a:ea typeface="標楷體" panose="03000509000000000000" pitchFamily="65" charset="-120"/>
              <a:cs typeface="+mn-cs"/>
            </a:rPr>
            <a:t>Risk Disclosure Statement </a:t>
          </a:r>
          <a:endParaRPr kumimoji="0" lang="zh-TW" altLang="en-US" sz="3200" b="1" i="0" u="none" strike="noStrike" cap="none" spc="0" normalizeH="0" baseline="0" dirty="0">
            <a:ln>
              <a:noFill/>
            </a:ln>
            <a:solidFill>
              <a:schemeClr val="bg1"/>
            </a:solidFill>
            <a:effectLst/>
            <a:uLnTx/>
            <a:uFillTx/>
            <a:latin typeface="+mj-lt"/>
            <a:ea typeface="標楷體" panose="03000509000000000000" pitchFamily="65" charset="-120"/>
            <a:cs typeface="+mn-cs"/>
          </a:endParaRPr>
        </a:p>
      </dgm:t>
    </dgm:pt>
    <dgm:pt modelId="{09287216-435D-412A-ABFB-CF0B2CE81903}" type="parTrans" cxnId="{896A3E61-9A7C-49DD-98CC-C2F45AA13346}">
      <dgm:prSet/>
      <dgm:spPr/>
      <dgm:t>
        <a:bodyPr/>
        <a:lstStyle/>
        <a:p>
          <a:endParaRPr lang="zh-TW" altLang="en-US" sz="1800">
            <a:latin typeface="微軟正黑體" panose="020B0604030504040204" pitchFamily="34" charset="-120"/>
            <a:ea typeface="微軟正黑體" panose="020B0604030504040204" pitchFamily="34" charset="-120"/>
          </a:endParaRPr>
        </a:p>
      </dgm:t>
    </dgm:pt>
    <dgm:pt modelId="{7843D7AC-2821-4CF1-B005-FC724B16AC7D}" type="sibTrans" cxnId="{896A3E61-9A7C-49DD-98CC-C2F45AA13346}">
      <dgm:prSet/>
      <dgm:spPr/>
      <dgm:t>
        <a:bodyPr/>
        <a:lstStyle/>
        <a:p>
          <a:endParaRPr lang="zh-TW" altLang="en-US" sz="1800">
            <a:latin typeface="微軟正黑體" panose="020B0604030504040204" pitchFamily="34" charset="-120"/>
            <a:ea typeface="微軟正黑體" panose="020B0604030504040204" pitchFamily="34" charset="-120"/>
          </a:endParaRPr>
        </a:p>
      </dgm:t>
    </dgm:pt>
    <dgm:pt modelId="{8121ADA3-43A9-4F3E-9643-B1BC582C8208}">
      <dgm:prSet phldrT="[文字]" custT="1"/>
      <dgm:spPr>
        <a:solidFill>
          <a:srgbClr val="5B9BD5"/>
        </a:solidFill>
      </dgm:spPr>
      <dgm:t>
        <a:bodyPr/>
        <a:lstStyle/>
        <a:p>
          <a:pPr rtl="0"/>
          <a:r>
            <a:rPr kumimoji="0" lang="en-US" altLang="en-US" sz="3200" b="1" i="0" u="none" strike="noStrike" cap="none" spc="0" normalizeH="0" baseline="0" dirty="0" smtClean="0">
              <a:ln>
                <a:noFill/>
              </a:ln>
              <a:solidFill>
                <a:schemeClr val="bg1"/>
              </a:solidFill>
              <a:effectLst/>
              <a:uLnTx/>
              <a:uFillTx/>
              <a:latin typeface="+mj-lt"/>
              <a:ea typeface="標楷體" panose="03000509000000000000" pitchFamily="65" charset="-120"/>
              <a:cs typeface="+mn-cs"/>
            </a:rPr>
            <a:t>Margin Trading Account</a:t>
          </a:r>
          <a:endParaRPr kumimoji="0" lang="zh-TW" altLang="en-US" sz="3200" b="1" i="0" u="none" strike="noStrike" cap="none" spc="0" normalizeH="0" baseline="0" dirty="0" smtClean="0">
            <a:ln>
              <a:noFill/>
            </a:ln>
            <a:solidFill>
              <a:schemeClr val="bg1"/>
            </a:solidFill>
            <a:effectLst/>
            <a:uLnTx/>
            <a:uFillTx/>
            <a:latin typeface="+mj-lt"/>
            <a:ea typeface="標楷體" panose="03000509000000000000" pitchFamily="65" charset="-120"/>
            <a:cs typeface="+mn-cs"/>
          </a:endParaRPr>
        </a:p>
      </dgm:t>
    </dgm:pt>
    <dgm:pt modelId="{F7D6A4CC-A172-4263-ABBC-09E005D040D8}" type="parTrans" cxnId="{4E956918-DC48-473F-A633-8645FA7F0999}">
      <dgm:prSet/>
      <dgm:spPr/>
      <dgm:t>
        <a:bodyPr/>
        <a:lstStyle/>
        <a:p>
          <a:endParaRPr lang="zh-TW" altLang="en-US" sz="1800">
            <a:latin typeface="微軟正黑體" panose="020B0604030504040204" pitchFamily="34" charset="-120"/>
            <a:ea typeface="微軟正黑體" panose="020B0604030504040204" pitchFamily="34" charset="-120"/>
          </a:endParaRPr>
        </a:p>
      </dgm:t>
    </dgm:pt>
    <dgm:pt modelId="{B4E666C8-69A0-4039-AC2B-48919FD5EE45}" type="sibTrans" cxnId="{4E956918-DC48-473F-A633-8645FA7F0999}">
      <dgm:prSet/>
      <dgm:spPr/>
      <dgm:t>
        <a:bodyPr/>
        <a:lstStyle/>
        <a:p>
          <a:endParaRPr lang="zh-TW" altLang="en-US" sz="1800">
            <a:latin typeface="微軟正黑體" panose="020B0604030504040204" pitchFamily="34" charset="-120"/>
            <a:ea typeface="微軟正黑體" panose="020B0604030504040204" pitchFamily="34" charset="-120"/>
          </a:endParaRPr>
        </a:p>
      </dgm:t>
    </dgm:pt>
    <dgm:pt modelId="{D475223F-EE35-4CFD-8F54-ABA67AF73D8E}">
      <dgm:prSet phldrT="[文字]" custT="1"/>
      <dgm:spPr>
        <a:solidFill>
          <a:srgbClr val="5B9BD5"/>
        </a:solidFill>
      </dgm:spPr>
      <dgm:t>
        <a:bodyPr/>
        <a:lstStyle/>
        <a:p>
          <a:pPr rtl="0"/>
          <a:r>
            <a:rPr kumimoji="0" lang="en-US" altLang="en-US" sz="3200" b="1" i="0" u="none" strike="noStrike" cap="none" spc="0" normalizeH="0" baseline="0" dirty="0" smtClean="0">
              <a:ln>
                <a:noFill/>
              </a:ln>
              <a:solidFill>
                <a:schemeClr val="bg1"/>
              </a:solidFill>
              <a:effectLst/>
              <a:uLnTx/>
              <a:uFillTx/>
              <a:latin typeface="+mj-lt"/>
              <a:ea typeface="標楷體" panose="03000509000000000000" pitchFamily="65" charset="-120"/>
              <a:cs typeface="+mn-cs"/>
            </a:rPr>
            <a:t>Limit Up/ Down</a:t>
          </a:r>
          <a:endParaRPr kumimoji="0" lang="zh-TW" altLang="en-US" sz="3200" b="1" i="0" u="none" strike="noStrike" cap="none" spc="0" normalizeH="0" baseline="0" dirty="0" smtClean="0">
            <a:ln>
              <a:noFill/>
            </a:ln>
            <a:solidFill>
              <a:schemeClr val="bg1"/>
            </a:solidFill>
            <a:effectLst/>
            <a:uLnTx/>
            <a:uFillTx/>
            <a:latin typeface="+mj-lt"/>
            <a:ea typeface="標楷體" panose="03000509000000000000" pitchFamily="65" charset="-120"/>
            <a:cs typeface="+mn-cs"/>
          </a:endParaRPr>
        </a:p>
      </dgm:t>
    </dgm:pt>
    <dgm:pt modelId="{570855CA-8440-4CE1-8EA7-B55136B9562D}" type="parTrans" cxnId="{D9A04176-A54E-4BAC-B5A2-AB511483BEC4}">
      <dgm:prSet/>
      <dgm:spPr/>
      <dgm:t>
        <a:bodyPr/>
        <a:lstStyle/>
        <a:p>
          <a:endParaRPr lang="zh-TW" altLang="en-US" sz="1800">
            <a:latin typeface="微軟正黑體" panose="020B0604030504040204" pitchFamily="34" charset="-120"/>
            <a:ea typeface="微軟正黑體" panose="020B0604030504040204" pitchFamily="34" charset="-120"/>
          </a:endParaRPr>
        </a:p>
      </dgm:t>
    </dgm:pt>
    <dgm:pt modelId="{006B7E7A-EA88-4091-B192-245A2EF18ACB}" type="sibTrans" cxnId="{D9A04176-A54E-4BAC-B5A2-AB511483BEC4}">
      <dgm:prSet/>
      <dgm:spPr/>
      <dgm:t>
        <a:bodyPr/>
        <a:lstStyle/>
        <a:p>
          <a:endParaRPr lang="zh-TW" altLang="en-US" sz="1800">
            <a:latin typeface="微軟正黑體" panose="020B0604030504040204" pitchFamily="34" charset="-120"/>
            <a:ea typeface="微軟正黑體" panose="020B0604030504040204" pitchFamily="34" charset="-120"/>
          </a:endParaRPr>
        </a:p>
      </dgm:t>
    </dgm:pt>
    <dgm:pt modelId="{3FA58509-12F4-468E-B29E-D6F65AFA5523}">
      <dgm:prSet phldrT="[文字]" custT="1"/>
      <dgm:spPr>
        <a:ln>
          <a:solidFill>
            <a:srgbClr val="5B9BD5"/>
          </a:solidFill>
        </a:ln>
      </dgm:spPr>
      <dgm:t>
        <a:bodyPr/>
        <a:lstStyle/>
        <a:p>
          <a:pPr>
            <a:spcAft>
              <a:spcPts val="0"/>
            </a:spcAft>
          </a:pPr>
          <a:r>
            <a:rPr lang="en-US" altLang="zh-TW" sz="2600" dirty="0" smtClean="0"/>
            <a:t>First time L&amp;I investors must sign a risk disclosure statement, which can be completed either in written format or electronic format. However, institutional investors can be exempted. </a:t>
          </a:r>
          <a:endParaRPr lang="zh-TW" altLang="en-US" sz="2600" dirty="0">
            <a:latin typeface="微軟正黑體" panose="020B0604030504040204" pitchFamily="34" charset="-120"/>
            <a:ea typeface="微軟正黑體" panose="020B0604030504040204" pitchFamily="34" charset="-120"/>
          </a:endParaRPr>
        </a:p>
      </dgm:t>
    </dgm:pt>
    <dgm:pt modelId="{57A2367D-E3DD-4833-814A-DDBEA4720FD6}" type="parTrans" cxnId="{001B4A89-86A6-4DAF-A46E-88C885533BCC}">
      <dgm:prSet/>
      <dgm:spPr/>
      <dgm:t>
        <a:bodyPr/>
        <a:lstStyle/>
        <a:p>
          <a:endParaRPr lang="zh-TW" altLang="en-US" sz="1800">
            <a:latin typeface="微軟正黑體" panose="020B0604030504040204" pitchFamily="34" charset="-120"/>
            <a:ea typeface="微軟正黑體" panose="020B0604030504040204" pitchFamily="34" charset="-120"/>
          </a:endParaRPr>
        </a:p>
      </dgm:t>
    </dgm:pt>
    <dgm:pt modelId="{36955B6B-B2C3-473E-8337-F80A597FAC23}" type="sibTrans" cxnId="{001B4A89-86A6-4DAF-A46E-88C885533BCC}">
      <dgm:prSet/>
      <dgm:spPr/>
      <dgm:t>
        <a:bodyPr/>
        <a:lstStyle/>
        <a:p>
          <a:endParaRPr lang="zh-TW" altLang="en-US" sz="1800">
            <a:latin typeface="微軟正黑體" panose="020B0604030504040204" pitchFamily="34" charset="-120"/>
            <a:ea typeface="微軟正黑體" panose="020B0604030504040204" pitchFamily="34" charset="-120"/>
          </a:endParaRPr>
        </a:p>
      </dgm:t>
    </dgm:pt>
    <dgm:pt modelId="{797223DD-CB6C-4DC4-B5BF-64099E46BAB7}">
      <dgm:prSet phldrT="[文字]" custT="1"/>
      <dgm:spPr>
        <a:ln>
          <a:solidFill>
            <a:srgbClr val="5B9BD5"/>
          </a:solidFill>
        </a:ln>
      </dgm:spPr>
      <dgm:t>
        <a:bodyPr/>
        <a:lstStyle/>
        <a:p>
          <a:r>
            <a:rPr lang="en-US" altLang="zh-TW" sz="2600" dirty="0" smtClean="0"/>
            <a:t>L&amp;I ETFs can be traded on margin, just as regular stocks.</a:t>
          </a:r>
          <a:endParaRPr lang="zh-TW" altLang="en-US" sz="2600" dirty="0">
            <a:latin typeface="微軟正黑體" panose="020B0604030504040204" pitchFamily="34" charset="-120"/>
            <a:ea typeface="微軟正黑體" panose="020B0604030504040204" pitchFamily="34" charset="-120"/>
          </a:endParaRPr>
        </a:p>
      </dgm:t>
    </dgm:pt>
    <dgm:pt modelId="{79EE9953-1CD9-4D8E-9DF3-D74A1BAE66EB}" type="parTrans" cxnId="{4A3BAE1A-441D-4540-A8E5-FD80E4857D64}">
      <dgm:prSet/>
      <dgm:spPr/>
      <dgm:t>
        <a:bodyPr/>
        <a:lstStyle/>
        <a:p>
          <a:endParaRPr lang="zh-TW" altLang="en-US" sz="1800">
            <a:latin typeface="微軟正黑體" panose="020B0604030504040204" pitchFamily="34" charset="-120"/>
            <a:ea typeface="微軟正黑體" panose="020B0604030504040204" pitchFamily="34" charset="-120"/>
          </a:endParaRPr>
        </a:p>
      </dgm:t>
    </dgm:pt>
    <dgm:pt modelId="{3FCD3488-DC78-478E-9683-E5705D86730B}" type="sibTrans" cxnId="{4A3BAE1A-441D-4540-A8E5-FD80E4857D64}">
      <dgm:prSet/>
      <dgm:spPr/>
      <dgm:t>
        <a:bodyPr/>
        <a:lstStyle/>
        <a:p>
          <a:endParaRPr lang="zh-TW" altLang="en-US" sz="1800">
            <a:latin typeface="微軟正黑體" panose="020B0604030504040204" pitchFamily="34" charset="-120"/>
            <a:ea typeface="微軟正黑體" panose="020B0604030504040204" pitchFamily="34" charset="-120"/>
          </a:endParaRPr>
        </a:p>
      </dgm:t>
    </dgm:pt>
    <dgm:pt modelId="{1D5EFC5D-CD9E-4398-A375-8265309F9C12}">
      <dgm:prSet phldrT="[文字]" custT="1"/>
      <dgm:spPr>
        <a:ln>
          <a:solidFill>
            <a:srgbClr val="5B9BD5"/>
          </a:solidFill>
        </a:ln>
      </dgm:spPr>
      <dgm:t>
        <a:bodyPr/>
        <a:lstStyle/>
        <a:p>
          <a:r>
            <a:rPr lang="en-US" altLang="zh-TW" sz="2600" dirty="0" smtClean="0"/>
            <a:t>L&amp;I ETFs tracking domestic indices are subject to multiples of the 10% price fluctuation limit.</a:t>
          </a:r>
          <a:endParaRPr lang="zh-TW" altLang="en-US" sz="2600" dirty="0">
            <a:latin typeface="微軟正黑體" panose="020B0604030504040204" pitchFamily="34" charset="-120"/>
            <a:ea typeface="微軟正黑體" panose="020B0604030504040204" pitchFamily="34" charset="-120"/>
          </a:endParaRPr>
        </a:p>
      </dgm:t>
    </dgm:pt>
    <dgm:pt modelId="{0FD3D239-7C2E-4C60-90B4-993D8E281274}" type="parTrans" cxnId="{9F8D67FE-B8E8-47BF-94E1-B4476A3C7125}">
      <dgm:prSet/>
      <dgm:spPr/>
      <dgm:t>
        <a:bodyPr/>
        <a:lstStyle/>
        <a:p>
          <a:endParaRPr lang="zh-TW" altLang="en-US"/>
        </a:p>
      </dgm:t>
    </dgm:pt>
    <dgm:pt modelId="{2C0FFBF1-10BE-4663-853D-D5C7FEAADACF}" type="sibTrans" cxnId="{9F8D67FE-B8E8-47BF-94E1-B4476A3C7125}">
      <dgm:prSet/>
      <dgm:spPr/>
      <dgm:t>
        <a:bodyPr/>
        <a:lstStyle/>
        <a:p>
          <a:endParaRPr lang="zh-TW" altLang="en-US"/>
        </a:p>
      </dgm:t>
    </dgm:pt>
    <dgm:pt modelId="{E65FEA24-3560-4032-9ED2-508B1781F22B}" type="pres">
      <dgm:prSet presAssocID="{2121B2D0-80C5-4526-ADE8-B5A0D92C70A4}" presName="linear" presStyleCnt="0">
        <dgm:presLayoutVars>
          <dgm:dir/>
          <dgm:animLvl val="lvl"/>
          <dgm:resizeHandles val="exact"/>
        </dgm:presLayoutVars>
      </dgm:prSet>
      <dgm:spPr/>
      <dgm:t>
        <a:bodyPr/>
        <a:lstStyle/>
        <a:p>
          <a:endParaRPr lang="zh-TW" altLang="en-US"/>
        </a:p>
      </dgm:t>
    </dgm:pt>
    <dgm:pt modelId="{07AB8FE2-87AA-42B1-96D3-5C1FE54E4537}" type="pres">
      <dgm:prSet presAssocID="{B616A11C-B559-476E-842F-001E728FEF54}" presName="parentLin" presStyleCnt="0"/>
      <dgm:spPr/>
    </dgm:pt>
    <dgm:pt modelId="{B805480E-ED36-4869-8E09-4AA42489CE47}" type="pres">
      <dgm:prSet presAssocID="{B616A11C-B559-476E-842F-001E728FEF54}" presName="parentLeftMargin" presStyleLbl="node1" presStyleIdx="0" presStyleCnt="3"/>
      <dgm:spPr/>
      <dgm:t>
        <a:bodyPr/>
        <a:lstStyle/>
        <a:p>
          <a:endParaRPr lang="zh-TW" altLang="en-US"/>
        </a:p>
      </dgm:t>
    </dgm:pt>
    <dgm:pt modelId="{4302BF1A-3EB2-4057-921C-E9CBD9D33DB5}" type="pres">
      <dgm:prSet presAssocID="{B616A11C-B559-476E-842F-001E728FEF54}" presName="parentText" presStyleLbl="node1" presStyleIdx="0" presStyleCnt="3" custScaleX="119389" custScaleY="163178" custLinFactNeighborX="-11585" custLinFactNeighborY="0">
        <dgm:presLayoutVars>
          <dgm:chMax val="0"/>
          <dgm:bulletEnabled val="1"/>
        </dgm:presLayoutVars>
      </dgm:prSet>
      <dgm:spPr/>
      <dgm:t>
        <a:bodyPr/>
        <a:lstStyle/>
        <a:p>
          <a:endParaRPr lang="zh-TW" altLang="en-US"/>
        </a:p>
      </dgm:t>
    </dgm:pt>
    <dgm:pt modelId="{43BECC84-1369-4EF3-BD9F-E02081B6DEAA}" type="pres">
      <dgm:prSet presAssocID="{B616A11C-B559-476E-842F-001E728FEF54}" presName="negativeSpace" presStyleCnt="0"/>
      <dgm:spPr/>
    </dgm:pt>
    <dgm:pt modelId="{E25CA5D7-28A5-43A3-B5A4-EB20E9A1E811}" type="pres">
      <dgm:prSet presAssocID="{B616A11C-B559-476E-842F-001E728FEF54}" presName="childText" presStyleLbl="conFgAcc1" presStyleIdx="0" presStyleCnt="3" custLinFactNeighborX="723" custLinFactNeighborY="16975">
        <dgm:presLayoutVars>
          <dgm:bulletEnabled val="1"/>
        </dgm:presLayoutVars>
      </dgm:prSet>
      <dgm:spPr/>
      <dgm:t>
        <a:bodyPr/>
        <a:lstStyle/>
        <a:p>
          <a:endParaRPr lang="zh-TW" altLang="en-US"/>
        </a:p>
      </dgm:t>
    </dgm:pt>
    <dgm:pt modelId="{75AF49B8-A094-49FF-879F-989835626DE5}" type="pres">
      <dgm:prSet presAssocID="{7843D7AC-2821-4CF1-B005-FC724B16AC7D}" presName="spaceBetweenRectangles" presStyleCnt="0"/>
      <dgm:spPr/>
    </dgm:pt>
    <dgm:pt modelId="{5B710861-562D-4E83-A3F7-8AB43E38C518}" type="pres">
      <dgm:prSet presAssocID="{8121ADA3-43A9-4F3E-9643-B1BC582C8208}" presName="parentLin" presStyleCnt="0"/>
      <dgm:spPr/>
    </dgm:pt>
    <dgm:pt modelId="{1BC0C72C-CC70-4745-AE76-EAF095089AA4}" type="pres">
      <dgm:prSet presAssocID="{8121ADA3-43A9-4F3E-9643-B1BC582C8208}" presName="parentLeftMargin" presStyleLbl="node1" presStyleIdx="0" presStyleCnt="3"/>
      <dgm:spPr/>
      <dgm:t>
        <a:bodyPr/>
        <a:lstStyle/>
        <a:p>
          <a:endParaRPr lang="zh-TW" altLang="en-US"/>
        </a:p>
      </dgm:t>
    </dgm:pt>
    <dgm:pt modelId="{54697AF3-18D9-46D8-8D08-99BD73C571C0}" type="pres">
      <dgm:prSet presAssocID="{8121ADA3-43A9-4F3E-9643-B1BC582C8208}" presName="parentText" presStyleLbl="node1" presStyleIdx="1" presStyleCnt="3" custScaleX="119389" custScaleY="188498" custLinFactNeighborX="-11585" custLinFactNeighborY="13829">
        <dgm:presLayoutVars>
          <dgm:chMax val="0"/>
          <dgm:bulletEnabled val="1"/>
        </dgm:presLayoutVars>
      </dgm:prSet>
      <dgm:spPr/>
      <dgm:t>
        <a:bodyPr/>
        <a:lstStyle/>
        <a:p>
          <a:endParaRPr lang="zh-TW" altLang="en-US"/>
        </a:p>
      </dgm:t>
    </dgm:pt>
    <dgm:pt modelId="{14DA5DD7-2C15-4382-B1C0-03C90F6B9844}" type="pres">
      <dgm:prSet presAssocID="{8121ADA3-43A9-4F3E-9643-B1BC582C8208}" presName="negativeSpace" presStyleCnt="0"/>
      <dgm:spPr/>
    </dgm:pt>
    <dgm:pt modelId="{85DCCFAA-A244-459F-9823-EBA76174A759}" type="pres">
      <dgm:prSet presAssocID="{8121ADA3-43A9-4F3E-9643-B1BC582C8208}" presName="childText" presStyleLbl="conFgAcc1" presStyleIdx="1" presStyleCnt="3" custLinFactNeighborX="-18894">
        <dgm:presLayoutVars>
          <dgm:bulletEnabled val="1"/>
        </dgm:presLayoutVars>
      </dgm:prSet>
      <dgm:spPr/>
      <dgm:t>
        <a:bodyPr/>
        <a:lstStyle/>
        <a:p>
          <a:endParaRPr lang="zh-TW" altLang="en-US"/>
        </a:p>
      </dgm:t>
    </dgm:pt>
    <dgm:pt modelId="{74769280-B2FD-4EED-8833-2D19CD225D55}" type="pres">
      <dgm:prSet presAssocID="{B4E666C8-69A0-4039-AC2B-48919FD5EE45}" presName="spaceBetweenRectangles" presStyleCnt="0"/>
      <dgm:spPr/>
    </dgm:pt>
    <dgm:pt modelId="{8CAE84B8-2EB2-4AFF-9C0C-5A507392480D}" type="pres">
      <dgm:prSet presAssocID="{D475223F-EE35-4CFD-8F54-ABA67AF73D8E}" presName="parentLin" presStyleCnt="0"/>
      <dgm:spPr/>
    </dgm:pt>
    <dgm:pt modelId="{86F5A493-C4C6-4C94-9B61-E8E357E260A3}" type="pres">
      <dgm:prSet presAssocID="{D475223F-EE35-4CFD-8F54-ABA67AF73D8E}" presName="parentLeftMargin" presStyleLbl="node1" presStyleIdx="1" presStyleCnt="3"/>
      <dgm:spPr/>
      <dgm:t>
        <a:bodyPr/>
        <a:lstStyle/>
        <a:p>
          <a:endParaRPr lang="zh-TW" altLang="en-US"/>
        </a:p>
      </dgm:t>
    </dgm:pt>
    <dgm:pt modelId="{3F798A9F-7974-4849-81A6-056004C7A3AF}" type="pres">
      <dgm:prSet presAssocID="{D475223F-EE35-4CFD-8F54-ABA67AF73D8E}" presName="parentText" presStyleLbl="node1" presStyleIdx="2" presStyleCnt="3" custScaleX="125702" custScaleY="165969" custLinFactNeighborX="-26133" custLinFactNeighborY="18242">
        <dgm:presLayoutVars>
          <dgm:chMax val="0"/>
          <dgm:bulletEnabled val="1"/>
        </dgm:presLayoutVars>
      </dgm:prSet>
      <dgm:spPr/>
      <dgm:t>
        <a:bodyPr/>
        <a:lstStyle/>
        <a:p>
          <a:endParaRPr lang="zh-TW" altLang="en-US"/>
        </a:p>
      </dgm:t>
    </dgm:pt>
    <dgm:pt modelId="{5E0EDE88-FBAA-4522-8C1B-46C583920B7B}" type="pres">
      <dgm:prSet presAssocID="{D475223F-EE35-4CFD-8F54-ABA67AF73D8E}" presName="negativeSpace" presStyleCnt="0"/>
      <dgm:spPr/>
    </dgm:pt>
    <dgm:pt modelId="{71983596-8037-4DBB-8450-EA0A3BCA3A5E}" type="pres">
      <dgm:prSet presAssocID="{D475223F-EE35-4CFD-8F54-ABA67AF73D8E}" presName="childText" presStyleLbl="conFgAcc1" presStyleIdx="2" presStyleCnt="3" custLinFactY="6118" custLinFactNeighborX="-362" custLinFactNeighborY="100000">
        <dgm:presLayoutVars>
          <dgm:bulletEnabled val="1"/>
        </dgm:presLayoutVars>
      </dgm:prSet>
      <dgm:spPr/>
      <dgm:t>
        <a:bodyPr/>
        <a:lstStyle/>
        <a:p>
          <a:endParaRPr lang="zh-TW" altLang="en-US"/>
        </a:p>
      </dgm:t>
    </dgm:pt>
  </dgm:ptLst>
  <dgm:cxnLst>
    <dgm:cxn modelId="{AE7C154F-A00F-4F6D-BD4D-A607EB8F7BE9}" type="presOf" srcId="{2121B2D0-80C5-4526-ADE8-B5A0D92C70A4}" destId="{E65FEA24-3560-4032-9ED2-508B1781F22B}" srcOrd="0" destOrd="0" presId="urn:microsoft.com/office/officeart/2005/8/layout/list1"/>
    <dgm:cxn modelId="{4E956918-DC48-473F-A633-8645FA7F0999}" srcId="{2121B2D0-80C5-4526-ADE8-B5A0D92C70A4}" destId="{8121ADA3-43A9-4F3E-9643-B1BC582C8208}" srcOrd="1" destOrd="0" parTransId="{F7D6A4CC-A172-4263-ABBC-09E005D040D8}" sibTransId="{B4E666C8-69A0-4039-AC2B-48919FD5EE45}"/>
    <dgm:cxn modelId="{5E2ED70C-6E67-4A54-9CBA-A5C256B7895E}" type="presOf" srcId="{B616A11C-B559-476E-842F-001E728FEF54}" destId="{4302BF1A-3EB2-4057-921C-E9CBD9D33DB5}" srcOrd="1" destOrd="0" presId="urn:microsoft.com/office/officeart/2005/8/layout/list1"/>
    <dgm:cxn modelId="{13F62875-4193-4C7E-9F2D-65E45DF1F7F7}" type="presOf" srcId="{1D5EFC5D-CD9E-4398-A375-8265309F9C12}" destId="{71983596-8037-4DBB-8450-EA0A3BCA3A5E}" srcOrd="0" destOrd="0" presId="urn:microsoft.com/office/officeart/2005/8/layout/list1"/>
    <dgm:cxn modelId="{D9A04176-A54E-4BAC-B5A2-AB511483BEC4}" srcId="{2121B2D0-80C5-4526-ADE8-B5A0D92C70A4}" destId="{D475223F-EE35-4CFD-8F54-ABA67AF73D8E}" srcOrd="2" destOrd="0" parTransId="{570855CA-8440-4CE1-8EA7-B55136B9562D}" sibTransId="{006B7E7A-EA88-4091-B192-245A2EF18ACB}"/>
    <dgm:cxn modelId="{4A3BAE1A-441D-4540-A8E5-FD80E4857D64}" srcId="{8121ADA3-43A9-4F3E-9643-B1BC582C8208}" destId="{797223DD-CB6C-4DC4-B5BF-64099E46BAB7}" srcOrd="0" destOrd="0" parTransId="{79EE9953-1CD9-4D8E-9DF3-D74A1BAE66EB}" sibTransId="{3FCD3488-DC78-478E-9683-E5705D86730B}"/>
    <dgm:cxn modelId="{001B4A89-86A6-4DAF-A46E-88C885533BCC}" srcId="{B616A11C-B559-476E-842F-001E728FEF54}" destId="{3FA58509-12F4-468E-B29E-D6F65AFA5523}" srcOrd="0" destOrd="0" parTransId="{57A2367D-E3DD-4833-814A-DDBEA4720FD6}" sibTransId="{36955B6B-B2C3-473E-8337-F80A597FAC23}"/>
    <dgm:cxn modelId="{2AFEBEE5-6FDA-4F90-90B9-D17C7223AF10}" type="presOf" srcId="{B616A11C-B559-476E-842F-001E728FEF54}" destId="{B805480E-ED36-4869-8E09-4AA42489CE47}" srcOrd="0" destOrd="0" presId="urn:microsoft.com/office/officeart/2005/8/layout/list1"/>
    <dgm:cxn modelId="{6D174B29-7B92-4F3E-ABD8-896275680325}" type="presOf" srcId="{8121ADA3-43A9-4F3E-9643-B1BC582C8208}" destId="{54697AF3-18D9-46D8-8D08-99BD73C571C0}" srcOrd="1" destOrd="0" presId="urn:microsoft.com/office/officeart/2005/8/layout/list1"/>
    <dgm:cxn modelId="{9842F82D-4AC2-42ED-9375-630E943BA2E9}" type="presOf" srcId="{D475223F-EE35-4CFD-8F54-ABA67AF73D8E}" destId="{86F5A493-C4C6-4C94-9B61-E8E357E260A3}" srcOrd="0" destOrd="0" presId="urn:microsoft.com/office/officeart/2005/8/layout/list1"/>
    <dgm:cxn modelId="{882E1ACC-5629-4E25-A028-508265D387F4}" type="presOf" srcId="{797223DD-CB6C-4DC4-B5BF-64099E46BAB7}" destId="{85DCCFAA-A244-459F-9823-EBA76174A759}" srcOrd="0" destOrd="0" presId="urn:microsoft.com/office/officeart/2005/8/layout/list1"/>
    <dgm:cxn modelId="{1056B076-CCC0-42CF-8CDF-1E475265CBEB}" type="presOf" srcId="{8121ADA3-43A9-4F3E-9643-B1BC582C8208}" destId="{1BC0C72C-CC70-4745-AE76-EAF095089AA4}" srcOrd="0" destOrd="0" presId="urn:microsoft.com/office/officeart/2005/8/layout/list1"/>
    <dgm:cxn modelId="{9F8D67FE-B8E8-47BF-94E1-B4476A3C7125}" srcId="{D475223F-EE35-4CFD-8F54-ABA67AF73D8E}" destId="{1D5EFC5D-CD9E-4398-A375-8265309F9C12}" srcOrd="0" destOrd="0" parTransId="{0FD3D239-7C2E-4C60-90B4-993D8E281274}" sibTransId="{2C0FFBF1-10BE-4663-853D-D5C7FEAADACF}"/>
    <dgm:cxn modelId="{896A3E61-9A7C-49DD-98CC-C2F45AA13346}" srcId="{2121B2D0-80C5-4526-ADE8-B5A0D92C70A4}" destId="{B616A11C-B559-476E-842F-001E728FEF54}" srcOrd="0" destOrd="0" parTransId="{09287216-435D-412A-ABFB-CF0B2CE81903}" sibTransId="{7843D7AC-2821-4CF1-B005-FC724B16AC7D}"/>
    <dgm:cxn modelId="{E175852B-8ED2-45D7-9C53-504789E4E47D}" type="presOf" srcId="{3FA58509-12F4-468E-B29E-D6F65AFA5523}" destId="{E25CA5D7-28A5-43A3-B5A4-EB20E9A1E811}" srcOrd="0" destOrd="0" presId="urn:microsoft.com/office/officeart/2005/8/layout/list1"/>
    <dgm:cxn modelId="{27A73A8F-0960-40D4-9051-9A07950A452B}" type="presOf" srcId="{D475223F-EE35-4CFD-8F54-ABA67AF73D8E}" destId="{3F798A9F-7974-4849-81A6-056004C7A3AF}" srcOrd="1" destOrd="0" presId="urn:microsoft.com/office/officeart/2005/8/layout/list1"/>
    <dgm:cxn modelId="{BB4E63F6-FBC7-41F1-B162-E47A7FE6FAB4}" type="presParOf" srcId="{E65FEA24-3560-4032-9ED2-508B1781F22B}" destId="{07AB8FE2-87AA-42B1-96D3-5C1FE54E4537}" srcOrd="0" destOrd="0" presId="urn:microsoft.com/office/officeart/2005/8/layout/list1"/>
    <dgm:cxn modelId="{80B813AB-2589-4FE3-8E15-D88E12FBE44A}" type="presParOf" srcId="{07AB8FE2-87AA-42B1-96D3-5C1FE54E4537}" destId="{B805480E-ED36-4869-8E09-4AA42489CE47}" srcOrd="0" destOrd="0" presId="urn:microsoft.com/office/officeart/2005/8/layout/list1"/>
    <dgm:cxn modelId="{55102258-5793-4163-9515-CF0D312AABEC}" type="presParOf" srcId="{07AB8FE2-87AA-42B1-96D3-5C1FE54E4537}" destId="{4302BF1A-3EB2-4057-921C-E9CBD9D33DB5}" srcOrd="1" destOrd="0" presId="urn:microsoft.com/office/officeart/2005/8/layout/list1"/>
    <dgm:cxn modelId="{CED005B5-88AE-4EA3-9A03-56DB5528AC77}" type="presParOf" srcId="{E65FEA24-3560-4032-9ED2-508B1781F22B}" destId="{43BECC84-1369-4EF3-BD9F-E02081B6DEAA}" srcOrd="1" destOrd="0" presId="urn:microsoft.com/office/officeart/2005/8/layout/list1"/>
    <dgm:cxn modelId="{3B11277E-33E7-4E32-9D97-F998F774146A}" type="presParOf" srcId="{E65FEA24-3560-4032-9ED2-508B1781F22B}" destId="{E25CA5D7-28A5-43A3-B5A4-EB20E9A1E811}" srcOrd="2" destOrd="0" presId="urn:microsoft.com/office/officeart/2005/8/layout/list1"/>
    <dgm:cxn modelId="{61C163C0-EC7B-4814-A6F8-E18CD1C919EE}" type="presParOf" srcId="{E65FEA24-3560-4032-9ED2-508B1781F22B}" destId="{75AF49B8-A094-49FF-879F-989835626DE5}" srcOrd="3" destOrd="0" presId="urn:microsoft.com/office/officeart/2005/8/layout/list1"/>
    <dgm:cxn modelId="{3C6BAE4B-FB56-4F0D-8DAA-5B91010B024D}" type="presParOf" srcId="{E65FEA24-3560-4032-9ED2-508B1781F22B}" destId="{5B710861-562D-4E83-A3F7-8AB43E38C518}" srcOrd="4" destOrd="0" presId="urn:microsoft.com/office/officeart/2005/8/layout/list1"/>
    <dgm:cxn modelId="{653E31B7-1458-49F3-B28C-DA93459E8200}" type="presParOf" srcId="{5B710861-562D-4E83-A3F7-8AB43E38C518}" destId="{1BC0C72C-CC70-4745-AE76-EAF095089AA4}" srcOrd="0" destOrd="0" presId="urn:microsoft.com/office/officeart/2005/8/layout/list1"/>
    <dgm:cxn modelId="{EAD9AA07-AAC2-48AE-A00D-90E448447A46}" type="presParOf" srcId="{5B710861-562D-4E83-A3F7-8AB43E38C518}" destId="{54697AF3-18D9-46D8-8D08-99BD73C571C0}" srcOrd="1" destOrd="0" presId="urn:microsoft.com/office/officeart/2005/8/layout/list1"/>
    <dgm:cxn modelId="{307ABE2E-6A6C-473E-BEF6-07E011811DCD}" type="presParOf" srcId="{E65FEA24-3560-4032-9ED2-508B1781F22B}" destId="{14DA5DD7-2C15-4382-B1C0-03C90F6B9844}" srcOrd="5" destOrd="0" presId="urn:microsoft.com/office/officeart/2005/8/layout/list1"/>
    <dgm:cxn modelId="{21CCCD15-B002-44CD-B5A8-B6A9ECDA6C89}" type="presParOf" srcId="{E65FEA24-3560-4032-9ED2-508B1781F22B}" destId="{85DCCFAA-A244-459F-9823-EBA76174A759}" srcOrd="6" destOrd="0" presId="urn:microsoft.com/office/officeart/2005/8/layout/list1"/>
    <dgm:cxn modelId="{476F5FB5-FE2B-4E7A-8CAA-B8A5D8FB4461}" type="presParOf" srcId="{E65FEA24-3560-4032-9ED2-508B1781F22B}" destId="{74769280-B2FD-4EED-8833-2D19CD225D55}" srcOrd="7" destOrd="0" presId="urn:microsoft.com/office/officeart/2005/8/layout/list1"/>
    <dgm:cxn modelId="{ED84CF57-B8A6-4988-BCE0-423B663E0F11}" type="presParOf" srcId="{E65FEA24-3560-4032-9ED2-508B1781F22B}" destId="{8CAE84B8-2EB2-4AFF-9C0C-5A507392480D}" srcOrd="8" destOrd="0" presId="urn:microsoft.com/office/officeart/2005/8/layout/list1"/>
    <dgm:cxn modelId="{2DE52BAF-DEAE-4EF7-85CD-CC92BBBF127F}" type="presParOf" srcId="{8CAE84B8-2EB2-4AFF-9C0C-5A507392480D}" destId="{86F5A493-C4C6-4C94-9B61-E8E357E260A3}" srcOrd="0" destOrd="0" presId="urn:microsoft.com/office/officeart/2005/8/layout/list1"/>
    <dgm:cxn modelId="{9E2A8843-88D2-4F55-BE58-EE096AA5FF96}" type="presParOf" srcId="{8CAE84B8-2EB2-4AFF-9C0C-5A507392480D}" destId="{3F798A9F-7974-4849-81A6-056004C7A3AF}" srcOrd="1" destOrd="0" presId="urn:microsoft.com/office/officeart/2005/8/layout/list1"/>
    <dgm:cxn modelId="{A362CF60-8069-467E-BF99-001783E683C3}" type="presParOf" srcId="{E65FEA24-3560-4032-9ED2-508B1781F22B}" destId="{5E0EDE88-FBAA-4522-8C1B-46C583920B7B}" srcOrd="9" destOrd="0" presId="urn:microsoft.com/office/officeart/2005/8/layout/list1"/>
    <dgm:cxn modelId="{771638EF-FEB3-4226-B60D-899496D6A823}" type="presParOf" srcId="{E65FEA24-3560-4032-9ED2-508B1781F22B}" destId="{71983596-8037-4DBB-8450-EA0A3BCA3A5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CA5D7-28A5-43A3-B5A4-EB20E9A1E811}">
      <dsp:nvSpPr>
        <dsp:cNvPr id="0" name=""/>
        <dsp:cNvSpPr/>
      </dsp:nvSpPr>
      <dsp:spPr>
        <a:xfrm>
          <a:off x="0" y="454154"/>
          <a:ext cx="10647273" cy="1701000"/>
        </a:xfrm>
        <a:prstGeom prst="rect">
          <a:avLst/>
        </a:prstGeom>
        <a:solidFill>
          <a:schemeClr val="lt1">
            <a:alpha val="90000"/>
            <a:hueOff val="0"/>
            <a:satOff val="0"/>
            <a:lumOff val="0"/>
            <a:alphaOff val="0"/>
          </a:schemeClr>
        </a:solidFill>
        <a:ln w="12700" cap="flat" cmpd="sng" algn="ctr">
          <a:solidFill>
            <a:srgbClr val="5B9BD5"/>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6347" tIns="249936" rIns="826347" bIns="184912" numCol="1" spcCol="1270" anchor="t" anchorCtr="0">
          <a:noAutofit/>
        </a:bodyPr>
        <a:lstStyle/>
        <a:p>
          <a:pPr marL="228600" lvl="1" indent="-228600" algn="l" defTabSz="1155700">
            <a:lnSpc>
              <a:spcPct val="90000"/>
            </a:lnSpc>
            <a:spcBef>
              <a:spcPct val="0"/>
            </a:spcBef>
            <a:spcAft>
              <a:spcPts val="0"/>
            </a:spcAft>
            <a:buChar char="••"/>
          </a:pPr>
          <a:r>
            <a:rPr lang="en-US" altLang="zh-TW" sz="2600" kern="1200" dirty="0" smtClean="0"/>
            <a:t>First time L&amp;I investors must sign a risk disclosure statement, which can be completed either in written format or electronic format. However, institutional investors can be exempted. </a:t>
          </a:r>
          <a:endParaRPr lang="zh-TW" altLang="en-US" sz="2600" kern="1200" dirty="0">
            <a:latin typeface="微軟正黑體" panose="020B0604030504040204" pitchFamily="34" charset="-120"/>
            <a:ea typeface="微軟正黑體" panose="020B0604030504040204" pitchFamily="34" charset="-120"/>
          </a:endParaRPr>
        </a:p>
      </dsp:txBody>
      <dsp:txXfrm>
        <a:off x="0" y="454154"/>
        <a:ext cx="10647273" cy="1701000"/>
      </dsp:txXfrm>
    </dsp:sp>
    <dsp:sp modelId="{4302BF1A-3EB2-4057-921C-E9CBD9D33DB5}">
      <dsp:nvSpPr>
        <dsp:cNvPr id="0" name=""/>
        <dsp:cNvSpPr/>
      </dsp:nvSpPr>
      <dsp:spPr>
        <a:xfrm>
          <a:off x="470689" y="42232"/>
          <a:ext cx="8898171" cy="578041"/>
        </a:xfrm>
        <a:prstGeom prst="roundRect">
          <a:avLst/>
        </a:prstGeom>
        <a:solidFill>
          <a:srgbClr val="5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709" tIns="0" rIns="281709" bIns="0" numCol="1" spcCol="1270" anchor="ctr" anchorCtr="0">
          <a:noAutofit/>
        </a:bodyPr>
        <a:lstStyle/>
        <a:p>
          <a:pPr lvl="0" algn="l" defTabSz="1422400" rtl="0">
            <a:lnSpc>
              <a:spcPct val="90000"/>
            </a:lnSpc>
            <a:spcBef>
              <a:spcPct val="0"/>
            </a:spcBef>
            <a:spcAft>
              <a:spcPct val="35000"/>
            </a:spcAft>
          </a:pPr>
          <a:r>
            <a:rPr kumimoji="0" lang="en-US" altLang="zh-TW" sz="3200" b="1" i="0" u="none" strike="noStrike" kern="1200" cap="none" spc="0" normalizeH="0" baseline="0" dirty="0" smtClean="0">
              <a:ln>
                <a:noFill/>
              </a:ln>
              <a:solidFill>
                <a:schemeClr val="bg1"/>
              </a:solidFill>
              <a:effectLst/>
              <a:uLnTx/>
              <a:uFillTx/>
              <a:latin typeface="+mj-lt"/>
              <a:ea typeface="標楷體" panose="03000509000000000000" pitchFamily="65" charset="-120"/>
              <a:cs typeface="+mn-cs"/>
            </a:rPr>
            <a:t>Risk Disclosure Statement </a:t>
          </a:r>
          <a:endParaRPr kumimoji="0" lang="zh-TW" altLang="en-US" sz="3200" b="1" i="0" u="none" strike="noStrike" kern="1200" cap="none" spc="0" normalizeH="0" baseline="0" dirty="0">
            <a:ln>
              <a:noFill/>
            </a:ln>
            <a:solidFill>
              <a:schemeClr val="bg1"/>
            </a:solidFill>
            <a:effectLst/>
            <a:uLnTx/>
            <a:uFillTx/>
            <a:latin typeface="+mj-lt"/>
            <a:ea typeface="標楷體" panose="03000509000000000000" pitchFamily="65" charset="-120"/>
            <a:cs typeface="+mn-cs"/>
          </a:endParaRPr>
        </a:p>
      </dsp:txBody>
      <dsp:txXfrm>
        <a:off x="498907" y="70450"/>
        <a:ext cx="8841735" cy="521605"/>
      </dsp:txXfrm>
    </dsp:sp>
    <dsp:sp modelId="{85DCCFAA-A244-459F-9823-EBA76174A759}">
      <dsp:nvSpPr>
        <dsp:cNvPr id="0" name=""/>
        <dsp:cNvSpPr/>
      </dsp:nvSpPr>
      <dsp:spPr>
        <a:xfrm>
          <a:off x="0" y="2699569"/>
          <a:ext cx="10647273" cy="963900"/>
        </a:xfrm>
        <a:prstGeom prst="rect">
          <a:avLst/>
        </a:prstGeom>
        <a:solidFill>
          <a:schemeClr val="lt1">
            <a:alpha val="90000"/>
            <a:hueOff val="0"/>
            <a:satOff val="0"/>
            <a:lumOff val="0"/>
            <a:alphaOff val="0"/>
          </a:schemeClr>
        </a:solidFill>
        <a:ln w="12700" cap="flat" cmpd="sng" algn="ctr">
          <a:solidFill>
            <a:srgbClr val="5B9BD5"/>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6347" tIns="249936" rIns="826347" bIns="184912" numCol="1" spcCol="1270" anchor="t" anchorCtr="0">
          <a:noAutofit/>
        </a:bodyPr>
        <a:lstStyle/>
        <a:p>
          <a:pPr marL="228600" lvl="1" indent="-228600" algn="l" defTabSz="1155700">
            <a:lnSpc>
              <a:spcPct val="90000"/>
            </a:lnSpc>
            <a:spcBef>
              <a:spcPct val="0"/>
            </a:spcBef>
            <a:spcAft>
              <a:spcPct val="15000"/>
            </a:spcAft>
            <a:buChar char="••"/>
          </a:pPr>
          <a:r>
            <a:rPr lang="en-US" altLang="zh-TW" sz="2600" kern="1200" dirty="0" smtClean="0"/>
            <a:t>L&amp;I ETFs can be traded on margin, just as regular stocks.</a:t>
          </a:r>
          <a:endParaRPr lang="zh-TW" altLang="en-US" sz="2600" kern="1200" dirty="0">
            <a:latin typeface="微軟正黑體" panose="020B0604030504040204" pitchFamily="34" charset="-120"/>
            <a:ea typeface="微軟正黑體" panose="020B0604030504040204" pitchFamily="34" charset="-120"/>
          </a:endParaRPr>
        </a:p>
      </dsp:txBody>
      <dsp:txXfrm>
        <a:off x="0" y="2699569"/>
        <a:ext cx="10647273" cy="963900"/>
      </dsp:txXfrm>
    </dsp:sp>
    <dsp:sp modelId="{54697AF3-18D9-46D8-8D08-99BD73C571C0}">
      <dsp:nvSpPr>
        <dsp:cNvPr id="0" name=""/>
        <dsp:cNvSpPr/>
      </dsp:nvSpPr>
      <dsp:spPr>
        <a:xfrm>
          <a:off x="470689" y="2257942"/>
          <a:ext cx="8898171" cy="667735"/>
        </a:xfrm>
        <a:prstGeom prst="roundRect">
          <a:avLst/>
        </a:prstGeom>
        <a:solidFill>
          <a:srgbClr val="5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709" tIns="0" rIns="281709" bIns="0" numCol="1" spcCol="1270" anchor="ctr" anchorCtr="0">
          <a:noAutofit/>
        </a:bodyPr>
        <a:lstStyle/>
        <a:p>
          <a:pPr lvl="0" algn="l" defTabSz="1422400" rtl="0">
            <a:lnSpc>
              <a:spcPct val="90000"/>
            </a:lnSpc>
            <a:spcBef>
              <a:spcPct val="0"/>
            </a:spcBef>
            <a:spcAft>
              <a:spcPct val="35000"/>
            </a:spcAft>
          </a:pPr>
          <a:r>
            <a:rPr kumimoji="0" lang="en-US" altLang="en-US" sz="3200" b="1" i="0" u="none" strike="noStrike" kern="1200" cap="none" spc="0" normalizeH="0" baseline="0" dirty="0" smtClean="0">
              <a:ln>
                <a:noFill/>
              </a:ln>
              <a:solidFill>
                <a:schemeClr val="bg1"/>
              </a:solidFill>
              <a:effectLst/>
              <a:uLnTx/>
              <a:uFillTx/>
              <a:latin typeface="+mj-lt"/>
              <a:ea typeface="標楷體" panose="03000509000000000000" pitchFamily="65" charset="-120"/>
              <a:cs typeface="+mn-cs"/>
            </a:rPr>
            <a:t>Margin Trading Account</a:t>
          </a:r>
          <a:endParaRPr kumimoji="0" lang="zh-TW" altLang="en-US" sz="3200" b="1" i="0" u="none" strike="noStrike" kern="1200" cap="none" spc="0" normalizeH="0" baseline="0" dirty="0" smtClean="0">
            <a:ln>
              <a:noFill/>
            </a:ln>
            <a:solidFill>
              <a:schemeClr val="bg1"/>
            </a:solidFill>
            <a:effectLst/>
            <a:uLnTx/>
            <a:uFillTx/>
            <a:latin typeface="+mj-lt"/>
            <a:ea typeface="標楷體" panose="03000509000000000000" pitchFamily="65" charset="-120"/>
            <a:cs typeface="+mn-cs"/>
          </a:endParaRPr>
        </a:p>
      </dsp:txBody>
      <dsp:txXfrm>
        <a:off x="503285" y="2290538"/>
        <a:ext cx="8832979" cy="602543"/>
      </dsp:txXfrm>
    </dsp:sp>
    <dsp:sp modelId="{71983596-8037-4DBB-8450-EA0A3BCA3A5E}">
      <dsp:nvSpPr>
        <dsp:cNvPr id="0" name=""/>
        <dsp:cNvSpPr/>
      </dsp:nvSpPr>
      <dsp:spPr>
        <a:xfrm>
          <a:off x="0" y="4181311"/>
          <a:ext cx="10647273" cy="1323000"/>
        </a:xfrm>
        <a:prstGeom prst="rect">
          <a:avLst/>
        </a:prstGeom>
        <a:solidFill>
          <a:schemeClr val="lt1">
            <a:alpha val="90000"/>
            <a:hueOff val="0"/>
            <a:satOff val="0"/>
            <a:lumOff val="0"/>
            <a:alphaOff val="0"/>
          </a:schemeClr>
        </a:solidFill>
        <a:ln w="12700" cap="flat" cmpd="sng" algn="ctr">
          <a:solidFill>
            <a:srgbClr val="5B9BD5"/>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6347" tIns="249936" rIns="826347" bIns="184912" numCol="1" spcCol="1270" anchor="t" anchorCtr="0">
          <a:noAutofit/>
        </a:bodyPr>
        <a:lstStyle/>
        <a:p>
          <a:pPr marL="228600" lvl="1" indent="-228600" algn="l" defTabSz="1155700">
            <a:lnSpc>
              <a:spcPct val="90000"/>
            </a:lnSpc>
            <a:spcBef>
              <a:spcPct val="0"/>
            </a:spcBef>
            <a:spcAft>
              <a:spcPct val="15000"/>
            </a:spcAft>
            <a:buChar char="••"/>
          </a:pPr>
          <a:r>
            <a:rPr lang="en-US" altLang="zh-TW" sz="2600" kern="1200" dirty="0" smtClean="0"/>
            <a:t>L&amp;I ETFs tracking domestic indices are subject to multiples of the 10% price fluctuation limit.</a:t>
          </a:r>
          <a:endParaRPr lang="zh-TW" altLang="en-US" sz="2600" kern="1200" dirty="0">
            <a:latin typeface="微軟正黑體" panose="020B0604030504040204" pitchFamily="34" charset="-120"/>
            <a:ea typeface="微軟正黑體" panose="020B0604030504040204" pitchFamily="34" charset="-120"/>
          </a:endParaRPr>
        </a:p>
      </dsp:txBody>
      <dsp:txXfrm>
        <a:off x="0" y="4181311"/>
        <a:ext cx="10647273" cy="1323000"/>
      </dsp:txXfrm>
    </dsp:sp>
    <dsp:sp modelId="{3F798A9F-7974-4849-81A6-056004C7A3AF}">
      <dsp:nvSpPr>
        <dsp:cNvPr id="0" name=""/>
        <dsp:cNvSpPr/>
      </dsp:nvSpPr>
      <dsp:spPr>
        <a:xfrm>
          <a:off x="393241" y="3792890"/>
          <a:ext cx="9368685" cy="587928"/>
        </a:xfrm>
        <a:prstGeom prst="roundRect">
          <a:avLst/>
        </a:prstGeom>
        <a:solidFill>
          <a:srgbClr val="5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709" tIns="0" rIns="281709" bIns="0" numCol="1" spcCol="1270" anchor="ctr" anchorCtr="0">
          <a:noAutofit/>
        </a:bodyPr>
        <a:lstStyle/>
        <a:p>
          <a:pPr lvl="0" algn="l" defTabSz="1422400" rtl="0">
            <a:lnSpc>
              <a:spcPct val="90000"/>
            </a:lnSpc>
            <a:spcBef>
              <a:spcPct val="0"/>
            </a:spcBef>
            <a:spcAft>
              <a:spcPct val="35000"/>
            </a:spcAft>
          </a:pPr>
          <a:r>
            <a:rPr kumimoji="0" lang="en-US" altLang="en-US" sz="3200" b="1" i="0" u="none" strike="noStrike" kern="1200" cap="none" spc="0" normalizeH="0" baseline="0" dirty="0" smtClean="0">
              <a:ln>
                <a:noFill/>
              </a:ln>
              <a:solidFill>
                <a:schemeClr val="bg1"/>
              </a:solidFill>
              <a:effectLst/>
              <a:uLnTx/>
              <a:uFillTx/>
              <a:latin typeface="+mj-lt"/>
              <a:ea typeface="標楷體" panose="03000509000000000000" pitchFamily="65" charset="-120"/>
              <a:cs typeface="+mn-cs"/>
            </a:rPr>
            <a:t>Limit Up/ Down</a:t>
          </a:r>
          <a:endParaRPr kumimoji="0" lang="zh-TW" altLang="en-US" sz="3200" b="1" i="0" u="none" strike="noStrike" kern="1200" cap="none" spc="0" normalizeH="0" baseline="0" dirty="0" smtClean="0">
            <a:ln>
              <a:noFill/>
            </a:ln>
            <a:solidFill>
              <a:schemeClr val="bg1"/>
            </a:solidFill>
            <a:effectLst/>
            <a:uLnTx/>
            <a:uFillTx/>
            <a:latin typeface="+mj-lt"/>
            <a:ea typeface="標楷體" panose="03000509000000000000" pitchFamily="65" charset="-120"/>
            <a:cs typeface="+mn-cs"/>
          </a:endParaRPr>
        </a:p>
      </dsp:txBody>
      <dsp:txXfrm>
        <a:off x="421941" y="3821590"/>
        <a:ext cx="9311285" cy="53052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TW"/>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4067A4C5-F0B8-DD40-A01A-B96BEE45E953}" type="datetimeFigureOut">
              <a:rPr lang="en-TW" smtClean="0"/>
              <a:t>04/01/2024</a:t>
            </a:fld>
            <a:endParaRPr lang="en-TW"/>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TW"/>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W"/>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n-TW"/>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7CC36A31-D2F0-C44C-A30A-B4652EE629D5}" type="slidenum">
              <a:rPr lang="en-TW" smtClean="0"/>
              <a:t>‹#›</a:t>
            </a:fld>
            <a:endParaRPr lang="en-TW"/>
          </a:p>
        </p:txBody>
      </p:sp>
    </p:spTree>
    <p:extLst>
      <p:ext uri="{BB962C8B-B14F-4D97-AF65-F5344CB8AC3E}">
        <p14:creationId xmlns:p14="http://schemas.microsoft.com/office/powerpoint/2010/main" val="3310032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CC36A31-D2F0-C44C-A30A-B4652EE629D5}" type="slidenum">
              <a:rPr lang="en-TW" smtClean="0"/>
              <a:t>1</a:t>
            </a:fld>
            <a:endParaRPr lang="en-TW"/>
          </a:p>
        </p:txBody>
      </p:sp>
    </p:spTree>
    <p:extLst>
      <p:ext uri="{BB962C8B-B14F-4D97-AF65-F5344CB8AC3E}">
        <p14:creationId xmlns:p14="http://schemas.microsoft.com/office/powerpoint/2010/main" val="3229766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CC36A31-D2F0-C44C-A30A-B4652EE629D5}" type="slidenum">
              <a:rPr lang="en-TW" smtClean="0"/>
              <a:t>2</a:t>
            </a:fld>
            <a:endParaRPr lang="en-TW"/>
          </a:p>
        </p:txBody>
      </p:sp>
    </p:spTree>
    <p:extLst>
      <p:ext uri="{BB962C8B-B14F-4D97-AF65-F5344CB8AC3E}">
        <p14:creationId xmlns:p14="http://schemas.microsoft.com/office/powerpoint/2010/main" val="1912049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CC36A31-D2F0-C44C-A30A-B4652EE629D5}" type="slidenum">
              <a:rPr lang="en-TW" smtClean="0"/>
              <a:t>3</a:t>
            </a:fld>
            <a:endParaRPr lang="en-TW"/>
          </a:p>
        </p:txBody>
      </p:sp>
    </p:spTree>
    <p:extLst>
      <p:ext uri="{BB962C8B-B14F-4D97-AF65-F5344CB8AC3E}">
        <p14:creationId xmlns:p14="http://schemas.microsoft.com/office/powerpoint/2010/main" val="22087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CC36A31-D2F0-C44C-A30A-B4652EE629D5}" type="slidenum">
              <a:rPr lang="en-TW" smtClean="0"/>
              <a:t>10</a:t>
            </a:fld>
            <a:endParaRPr lang="en-TW"/>
          </a:p>
        </p:txBody>
      </p:sp>
    </p:spTree>
    <p:extLst>
      <p:ext uri="{BB962C8B-B14F-4D97-AF65-F5344CB8AC3E}">
        <p14:creationId xmlns:p14="http://schemas.microsoft.com/office/powerpoint/2010/main" val="2387733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CC36A31-D2F0-C44C-A30A-B4652EE629D5}" type="slidenum">
              <a:rPr lang="en-TW" smtClean="0"/>
              <a:t>11</a:t>
            </a:fld>
            <a:endParaRPr lang="en-TW"/>
          </a:p>
        </p:txBody>
      </p:sp>
    </p:spTree>
    <p:extLst>
      <p:ext uri="{BB962C8B-B14F-4D97-AF65-F5344CB8AC3E}">
        <p14:creationId xmlns:p14="http://schemas.microsoft.com/office/powerpoint/2010/main" val="2723410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CC36A31-D2F0-C44C-A30A-B4652EE629D5}" type="slidenum">
              <a:rPr lang="en-TW" smtClean="0"/>
              <a:t>12</a:t>
            </a:fld>
            <a:endParaRPr lang="en-TW"/>
          </a:p>
        </p:txBody>
      </p:sp>
    </p:spTree>
    <p:extLst>
      <p:ext uri="{BB962C8B-B14F-4D97-AF65-F5344CB8AC3E}">
        <p14:creationId xmlns:p14="http://schemas.microsoft.com/office/powerpoint/2010/main" val="1462184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CC36A31-D2F0-C44C-A30A-B4652EE629D5}" type="slidenum">
              <a:rPr lang="en-TW" smtClean="0"/>
              <a:t>14</a:t>
            </a:fld>
            <a:endParaRPr lang="en-TW"/>
          </a:p>
        </p:txBody>
      </p:sp>
    </p:spTree>
    <p:extLst>
      <p:ext uri="{BB962C8B-B14F-4D97-AF65-F5344CB8AC3E}">
        <p14:creationId xmlns:p14="http://schemas.microsoft.com/office/powerpoint/2010/main" val="4172699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3DCD43F-E516-4123-A6D8-DB72C3CC50B2}"/>
              </a:ext>
            </a:extLst>
          </p:cNvPr>
          <p:cNvSpPr>
            <a:spLocks noGrp="1"/>
          </p:cNvSpPr>
          <p:nvPr>
            <p:ph type="sldNum" sz="quarter" idx="12"/>
          </p:nvPr>
        </p:nvSpPr>
        <p:spPr>
          <a:xfrm>
            <a:off x="11598876" y="6524369"/>
            <a:ext cx="657528" cy="427638"/>
          </a:xfrm>
        </p:spPr>
        <p:txBody>
          <a:bodyPr/>
          <a:lstStyle>
            <a:lvl1pPr>
              <a:defRPr sz="1200"/>
            </a:lvl1pPr>
          </a:lstStyle>
          <a:p>
            <a:fld id="{4BA915EE-10CB-4CF1-8569-6154455DA573}" type="slidenum">
              <a:rPr lang="en-US" smtClean="0"/>
              <a:pPr/>
              <a:t>‹#›</a:t>
            </a:fld>
            <a:endParaRPr lang="en-US" dirty="0"/>
          </a:p>
        </p:txBody>
      </p:sp>
    </p:spTree>
    <p:extLst>
      <p:ext uri="{BB962C8B-B14F-4D97-AF65-F5344CB8AC3E}">
        <p14:creationId xmlns:p14="http://schemas.microsoft.com/office/powerpoint/2010/main" val="40377325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8"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3" name="Vertical Text Placeholder 2">
            <a:extLst>
              <a:ext uri="{FF2B5EF4-FFF2-40B4-BE49-F238E27FC236}">
                <a16:creationId xmlns:a16="http://schemas.microsoft.com/office/drawing/2014/main" id="{9B7E2EAA-155E-482E-A2B8-547653B253EE}"/>
              </a:ext>
            </a:extLst>
          </p:cNvPr>
          <p:cNvSpPr>
            <a:spLocks noGrp="1"/>
          </p:cNvSpPr>
          <p:nvPr>
            <p:ph type="body" orient="vert" idx="1"/>
          </p:nvPr>
        </p:nvSpPr>
        <p:spPr>
          <a:xfrm>
            <a:off x="668848" y="1581665"/>
            <a:ext cx="9224796" cy="44607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DAC8402D-7367-485B-AEA6-5AB2B8209D19}"/>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10"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
        <p:nvSpPr>
          <p:cNvPr id="11" name="文字版面配置區 2"/>
          <p:cNvSpPr>
            <a:spLocks noGrp="1"/>
          </p:cNvSpPr>
          <p:nvPr>
            <p:ph type="body" idx="4294967295" hasCustomPrompt="1"/>
          </p:nvPr>
        </p:nvSpPr>
        <p:spPr>
          <a:xfrm>
            <a:off x="1519602" y="171515"/>
            <a:ext cx="10062798" cy="1003300"/>
          </a:xfrm>
          <a:prstGeom prst="rect">
            <a:avLst/>
          </a:prstGeom>
        </p:spPr>
        <p:txBody>
          <a:bodyPr>
            <a:normAutofit/>
          </a:bodyPr>
          <a:lstStyle>
            <a:lvl1pPr marL="0" indent="0" algn="ctr">
              <a:buNone/>
              <a:defRPr sz="4000" b="1">
                <a:latin typeface="+mj-ea"/>
                <a:ea typeface="+mj-ea"/>
              </a:defRPr>
            </a:lvl1pPr>
          </a:lstStyle>
          <a:p>
            <a:pPr lvl="0"/>
            <a:r>
              <a:rPr lang="zh-TW" altLang="en-US" sz="4000" dirty="0" smtClean="0"/>
              <a:t>標題</a:t>
            </a:r>
            <a:endParaRPr lang="en-US" altLang="zh-TW" sz="4000" dirty="0" smtClean="0"/>
          </a:p>
          <a:p>
            <a:endParaRPr lang="zh-TW" altLang="en-US" b="1" dirty="0">
              <a:solidFill>
                <a:schemeClr val="tx1"/>
              </a:solidFill>
            </a:endParaRPr>
          </a:p>
        </p:txBody>
      </p:sp>
    </p:spTree>
    <p:extLst>
      <p:ext uri="{BB962C8B-B14F-4D97-AF65-F5344CB8AC3E}">
        <p14:creationId xmlns:p14="http://schemas.microsoft.com/office/powerpoint/2010/main" val="3141235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zh-TW" altLang="en-US">
              <a:solidFill>
                <a:prstClr val="black">
                  <a:tint val="75000"/>
                </a:prstClr>
              </a:solidFill>
            </a:endParaRPr>
          </a:p>
        </p:txBody>
      </p:sp>
      <p:sp>
        <p:nvSpPr>
          <p:cNvPr id="3"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4" name="投影片編號版面配置區 5"/>
          <p:cNvSpPr>
            <a:spLocks noGrp="1"/>
          </p:cNvSpPr>
          <p:nvPr>
            <p:ph type="sldNum" sz="quarter" idx="12"/>
          </p:nvPr>
        </p:nvSpPr>
        <p:spPr/>
        <p:txBody>
          <a:bodyPr/>
          <a:lstStyle>
            <a:lvl1pPr>
              <a:defRPr/>
            </a:lvl1pPr>
          </a:lstStyle>
          <a:p>
            <a:pPr>
              <a:defRPr/>
            </a:pPr>
            <a:fld id="{5C147700-C77B-4859-9D03-15E6BA0D1366}" type="slidenum">
              <a:rPr lang="zh-TW" altLang="en-US">
                <a:solidFill>
                  <a:prstClr val="black">
                    <a:tint val="75000"/>
                  </a:prstClr>
                </a:solidFill>
              </a:rPr>
              <a:pPr>
                <a:defRPr/>
              </a:pPr>
              <a:t>‹#›</a:t>
            </a:fld>
            <a:endParaRPr lang="zh-TW" altLang="en-US" dirty="0">
              <a:solidFill>
                <a:prstClr val="black">
                  <a:tint val="75000"/>
                </a:prstClr>
              </a:solidFill>
            </a:endParaRPr>
          </a:p>
        </p:txBody>
      </p:sp>
      <p:sp>
        <p:nvSpPr>
          <p:cNvPr id="5" name="矩形 4"/>
          <p:cNvSpPr/>
          <p:nvPr userDrawn="1"/>
        </p:nvSpPr>
        <p:spPr>
          <a:xfrm>
            <a:off x="9360363" y="332656"/>
            <a:ext cx="2400267"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solidFill>
                <a:prstClr val="white"/>
              </a:solidFill>
            </a:endParaRPr>
          </a:p>
        </p:txBody>
      </p:sp>
    </p:spTree>
    <p:extLst>
      <p:ext uri="{BB962C8B-B14F-4D97-AF65-F5344CB8AC3E}">
        <p14:creationId xmlns:p14="http://schemas.microsoft.com/office/powerpoint/2010/main" val="20847448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6" name="Slide Number Placeholder 5">
            <a:extLst>
              <a:ext uri="{FF2B5EF4-FFF2-40B4-BE49-F238E27FC236}">
                <a16:creationId xmlns:a16="http://schemas.microsoft.com/office/drawing/2014/main" id="{107BC3FF-EE25-45FB-A7A8-AAA522F70748}"/>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7"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
        <p:nvSpPr>
          <p:cNvPr id="11" name="Text Placeholder 2">
            <a:extLst>
              <a:ext uri="{FF2B5EF4-FFF2-40B4-BE49-F238E27FC236}">
                <a16:creationId xmlns:a16="http://schemas.microsoft.com/office/drawing/2014/main" id="{95EDF98A-E8AE-4443-9A8C-CB35DEB2CE60}"/>
              </a:ext>
            </a:extLst>
          </p:cNvPr>
          <p:cNvSpPr>
            <a:spLocks noGrp="1"/>
          </p:cNvSpPr>
          <p:nvPr>
            <p:ph type="body" idx="15" hasCustomPrompt="1"/>
          </p:nvPr>
        </p:nvSpPr>
        <p:spPr>
          <a:xfrm>
            <a:off x="753533" y="1405467"/>
            <a:ext cx="10828867" cy="5012266"/>
          </a:xfrm>
        </p:spPr>
        <p:txBody>
          <a:bodyPr>
            <a:normAutofit/>
          </a:bodyPr>
          <a:lstStyle>
            <a:lvl1pPr marL="342900" indent="-342900">
              <a:buFont typeface="Arial" panose="020B0604020202020204" pitchFamily="34" charset="0"/>
              <a:buChar char="•"/>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dirty="0" smtClean="0"/>
              <a:t>按一下新增文字</a:t>
            </a:r>
            <a:endParaRPr lang="en-US" dirty="0"/>
          </a:p>
        </p:txBody>
      </p:sp>
      <p:sp>
        <p:nvSpPr>
          <p:cNvPr id="10" name="文字版面配置區 2"/>
          <p:cNvSpPr>
            <a:spLocks noGrp="1"/>
          </p:cNvSpPr>
          <p:nvPr>
            <p:ph type="body" idx="4294967295" hasCustomPrompt="1"/>
          </p:nvPr>
        </p:nvSpPr>
        <p:spPr>
          <a:xfrm>
            <a:off x="1519602" y="171515"/>
            <a:ext cx="10062798" cy="1003300"/>
          </a:xfrm>
          <a:prstGeom prst="rect">
            <a:avLst/>
          </a:prstGeom>
        </p:spPr>
        <p:txBody>
          <a:bodyPr>
            <a:normAutofit/>
          </a:bodyPr>
          <a:lstStyle>
            <a:lvl1pPr marL="0" indent="0" algn="ctr">
              <a:buNone/>
              <a:defRPr sz="4000" b="1">
                <a:latin typeface="+mj-ea"/>
                <a:ea typeface="+mj-ea"/>
              </a:defRPr>
            </a:lvl1pPr>
          </a:lstStyle>
          <a:p>
            <a:pPr lvl="0"/>
            <a:r>
              <a:rPr lang="zh-TW" altLang="en-US" sz="4000" dirty="0" smtClean="0"/>
              <a:t>標題</a:t>
            </a:r>
            <a:endParaRPr lang="en-US" altLang="zh-TW" sz="4000" dirty="0" smtClean="0"/>
          </a:p>
          <a:p>
            <a:endParaRPr lang="zh-TW" altLang="en-US" b="1" dirty="0">
              <a:solidFill>
                <a:schemeClr val="tx1"/>
              </a:solidFill>
            </a:endParaRPr>
          </a:p>
        </p:txBody>
      </p:sp>
    </p:spTree>
    <p:extLst>
      <p:ext uri="{BB962C8B-B14F-4D97-AF65-F5344CB8AC3E}">
        <p14:creationId xmlns:p14="http://schemas.microsoft.com/office/powerpoint/2010/main" val="38012454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3" name="Text Placeholder 2">
            <a:extLst>
              <a:ext uri="{FF2B5EF4-FFF2-40B4-BE49-F238E27FC236}">
                <a16:creationId xmlns:a16="http://schemas.microsoft.com/office/drawing/2014/main" id="{95EDF98A-E8AE-4443-9A8C-CB35DEB2CE60}"/>
              </a:ext>
            </a:extLst>
          </p:cNvPr>
          <p:cNvSpPr>
            <a:spLocks noGrp="1"/>
          </p:cNvSpPr>
          <p:nvPr>
            <p:ph type="body" idx="1"/>
          </p:nvPr>
        </p:nvSpPr>
        <p:spPr>
          <a:xfrm>
            <a:off x="1981200" y="5067300"/>
            <a:ext cx="7696200" cy="876300"/>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a:p>
        </p:txBody>
      </p:sp>
      <p:sp>
        <p:nvSpPr>
          <p:cNvPr id="6" name="Slide Number Placeholder 5">
            <a:extLst>
              <a:ext uri="{FF2B5EF4-FFF2-40B4-BE49-F238E27FC236}">
                <a16:creationId xmlns:a16="http://schemas.microsoft.com/office/drawing/2014/main" id="{5D401596-9353-4C1A-972E-6522F2B42049}"/>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7"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
        <p:nvSpPr>
          <p:cNvPr id="10" name="文字版面配置區 2"/>
          <p:cNvSpPr>
            <a:spLocks noGrp="1"/>
          </p:cNvSpPr>
          <p:nvPr>
            <p:ph type="body" idx="4294967295" hasCustomPrompt="1"/>
          </p:nvPr>
        </p:nvSpPr>
        <p:spPr>
          <a:xfrm>
            <a:off x="1519602" y="171515"/>
            <a:ext cx="10062798" cy="1003300"/>
          </a:xfrm>
          <a:prstGeom prst="rect">
            <a:avLst/>
          </a:prstGeom>
        </p:spPr>
        <p:txBody>
          <a:bodyPr>
            <a:normAutofit/>
          </a:bodyPr>
          <a:lstStyle>
            <a:lvl1pPr marL="0" indent="0" algn="ctr">
              <a:buNone/>
              <a:defRPr sz="4000" b="1">
                <a:latin typeface="+mj-ea"/>
                <a:ea typeface="+mj-ea"/>
              </a:defRPr>
            </a:lvl1pPr>
          </a:lstStyle>
          <a:p>
            <a:pPr lvl="0"/>
            <a:r>
              <a:rPr lang="zh-TW" altLang="en-US" sz="4000" dirty="0" smtClean="0"/>
              <a:t>標題</a:t>
            </a:r>
            <a:endParaRPr lang="en-US" altLang="zh-TW" sz="4000" dirty="0" smtClean="0"/>
          </a:p>
          <a:p>
            <a:endParaRPr lang="zh-TW" altLang="en-US" b="1" dirty="0">
              <a:solidFill>
                <a:schemeClr val="tx1"/>
              </a:solidFill>
            </a:endParaRPr>
          </a:p>
        </p:txBody>
      </p:sp>
    </p:spTree>
    <p:extLst>
      <p:ext uri="{BB962C8B-B14F-4D97-AF65-F5344CB8AC3E}">
        <p14:creationId xmlns:p14="http://schemas.microsoft.com/office/powerpoint/2010/main" val="444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3"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3" name="Content Placeholder 2">
            <a:extLst>
              <a:ext uri="{FF2B5EF4-FFF2-40B4-BE49-F238E27FC236}">
                <a16:creationId xmlns:a16="http://schemas.microsoft.com/office/drawing/2014/main" id="{A1B7D887-595C-4649-AF8E-E78307000D4A}"/>
              </a:ext>
            </a:extLst>
          </p:cNvPr>
          <p:cNvSpPr>
            <a:spLocks noGrp="1"/>
          </p:cNvSpPr>
          <p:nvPr>
            <p:ph sz="half" idx="1"/>
          </p:nvPr>
        </p:nvSpPr>
        <p:spPr>
          <a:xfrm>
            <a:off x="914400" y="1825625"/>
            <a:ext cx="49911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39FE29C-ED37-4DD9-949F-0024342619E1}"/>
              </a:ext>
            </a:extLst>
          </p:cNvPr>
          <p:cNvSpPr>
            <a:spLocks noGrp="1"/>
          </p:cNvSpPr>
          <p:nvPr>
            <p:ph sz="half" idx="2"/>
          </p:nvPr>
        </p:nvSpPr>
        <p:spPr>
          <a:xfrm>
            <a:off x="6248400" y="1825625"/>
            <a:ext cx="5029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a:extLst>
              <a:ext uri="{FF2B5EF4-FFF2-40B4-BE49-F238E27FC236}">
                <a16:creationId xmlns:a16="http://schemas.microsoft.com/office/drawing/2014/main" id="{28DF7398-73FE-4D27-AFF9-91BEBFED32A5}"/>
              </a:ext>
            </a:extLst>
          </p:cNvPr>
          <p:cNvSpPr>
            <a:spLocks noGrp="1"/>
          </p:cNvSpPr>
          <p:nvPr>
            <p:ph type="ftr" sz="quarter" idx="11"/>
          </p:nvPr>
        </p:nvSpPr>
        <p:spPr>
          <a:xfrm>
            <a:off x="8034169" y="6332538"/>
            <a:ext cx="3505459"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11700880-10EE-4115-8BBB-13DDF270DBD1}"/>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9"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
        <p:nvSpPr>
          <p:cNvPr id="11" name="文字版面配置區 2"/>
          <p:cNvSpPr>
            <a:spLocks noGrp="1"/>
          </p:cNvSpPr>
          <p:nvPr>
            <p:ph type="body" idx="4294967295" hasCustomPrompt="1"/>
          </p:nvPr>
        </p:nvSpPr>
        <p:spPr>
          <a:xfrm>
            <a:off x="1519602" y="171515"/>
            <a:ext cx="10062798" cy="1003300"/>
          </a:xfrm>
          <a:prstGeom prst="rect">
            <a:avLst/>
          </a:prstGeom>
        </p:spPr>
        <p:txBody>
          <a:bodyPr>
            <a:normAutofit/>
          </a:bodyPr>
          <a:lstStyle>
            <a:lvl1pPr marL="0" indent="0" algn="ctr">
              <a:buNone/>
              <a:defRPr sz="4000" b="1">
                <a:latin typeface="+mj-ea"/>
                <a:ea typeface="+mj-ea"/>
              </a:defRPr>
            </a:lvl1pPr>
          </a:lstStyle>
          <a:p>
            <a:pPr lvl="0"/>
            <a:r>
              <a:rPr lang="zh-TW" altLang="en-US" sz="4000" dirty="0" smtClean="0"/>
              <a:t>標題</a:t>
            </a:r>
            <a:endParaRPr lang="en-US" altLang="zh-TW" sz="4000" dirty="0" smtClean="0"/>
          </a:p>
          <a:p>
            <a:endParaRPr lang="zh-TW" altLang="en-US" b="1" dirty="0">
              <a:solidFill>
                <a:schemeClr val="tx1"/>
              </a:solidFill>
            </a:endParaRPr>
          </a:p>
        </p:txBody>
      </p:sp>
    </p:spTree>
    <p:extLst>
      <p:ext uri="{BB962C8B-B14F-4D97-AF65-F5344CB8AC3E}">
        <p14:creationId xmlns:p14="http://schemas.microsoft.com/office/powerpoint/2010/main" val="2974792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1"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3" name="Text Placeholder 2">
            <a:extLst>
              <a:ext uri="{FF2B5EF4-FFF2-40B4-BE49-F238E27FC236}">
                <a16:creationId xmlns:a16="http://schemas.microsoft.com/office/drawing/2014/main" id="{7D52F00A-F4EE-40FC-9325-373840422D52}"/>
              </a:ext>
            </a:extLst>
          </p:cNvPr>
          <p:cNvSpPr>
            <a:spLocks noGrp="1"/>
          </p:cNvSpPr>
          <p:nvPr>
            <p:ph type="body" idx="1"/>
          </p:nvPr>
        </p:nvSpPr>
        <p:spPr>
          <a:xfrm>
            <a:off x="655863" y="1879599"/>
            <a:ext cx="5157787" cy="675641"/>
          </a:xfrm>
        </p:spPr>
        <p:txBody>
          <a:bodyPr anchor="b">
            <a:no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75DD90-A306-4A8B-A54C-8033B7F7F0E9}"/>
              </a:ext>
            </a:extLst>
          </p:cNvPr>
          <p:cNvSpPr>
            <a:spLocks noGrp="1"/>
          </p:cNvSpPr>
          <p:nvPr>
            <p:ph sz="half" idx="2"/>
          </p:nvPr>
        </p:nvSpPr>
        <p:spPr>
          <a:xfrm>
            <a:off x="655863" y="2560955"/>
            <a:ext cx="5157787" cy="3649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040E0AA-F8F8-4862-B27B-50FAF2F34DE0}"/>
              </a:ext>
            </a:extLst>
          </p:cNvPr>
          <p:cNvSpPr>
            <a:spLocks noGrp="1"/>
          </p:cNvSpPr>
          <p:nvPr>
            <p:ph type="body" sz="quarter" idx="3"/>
          </p:nvPr>
        </p:nvSpPr>
        <p:spPr>
          <a:xfrm>
            <a:off x="6094412" y="1879599"/>
            <a:ext cx="5183188" cy="675641"/>
          </a:xfrm>
        </p:spPr>
        <p:txBody>
          <a:bodyPr anchor="b">
            <a:no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FEBDD6-EDA1-4CE7-9DDC-9D977E12DDAB}"/>
              </a:ext>
            </a:extLst>
          </p:cNvPr>
          <p:cNvSpPr>
            <a:spLocks noGrp="1"/>
          </p:cNvSpPr>
          <p:nvPr>
            <p:ph sz="quarter" idx="4"/>
          </p:nvPr>
        </p:nvSpPr>
        <p:spPr>
          <a:xfrm>
            <a:off x="6094412" y="2560955"/>
            <a:ext cx="5183188" cy="3649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3389DC43-E591-42BF-82EE-E4887E4BC53A}"/>
              </a:ext>
            </a:extLst>
          </p:cNvPr>
          <p:cNvSpPr>
            <a:spLocks noGrp="1"/>
          </p:cNvSpPr>
          <p:nvPr>
            <p:ph type="ftr" sz="quarter" idx="11"/>
          </p:nvPr>
        </p:nvSpPr>
        <p:spPr>
          <a:xfrm>
            <a:off x="8034169" y="6332538"/>
            <a:ext cx="3505459"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568CD421-2D00-41DD-A393-4739E389D95E}"/>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13"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
        <p:nvSpPr>
          <p:cNvPr id="14" name="文字版面配置區 2"/>
          <p:cNvSpPr>
            <a:spLocks noGrp="1"/>
          </p:cNvSpPr>
          <p:nvPr>
            <p:ph type="body" idx="4294967295" hasCustomPrompt="1"/>
          </p:nvPr>
        </p:nvSpPr>
        <p:spPr>
          <a:xfrm>
            <a:off x="1519602" y="171515"/>
            <a:ext cx="10062798" cy="1003300"/>
          </a:xfrm>
          <a:prstGeom prst="rect">
            <a:avLst/>
          </a:prstGeom>
        </p:spPr>
        <p:txBody>
          <a:bodyPr>
            <a:normAutofit/>
          </a:bodyPr>
          <a:lstStyle>
            <a:lvl1pPr marL="0" indent="0" algn="ctr">
              <a:buNone/>
              <a:defRPr sz="4000" b="1">
                <a:latin typeface="+mj-ea"/>
                <a:ea typeface="+mj-ea"/>
              </a:defRPr>
            </a:lvl1pPr>
          </a:lstStyle>
          <a:p>
            <a:pPr lvl="0"/>
            <a:r>
              <a:rPr lang="zh-TW" altLang="en-US" sz="4000" dirty="0" smtClean="0"/>
              <a:t>標題</a:t>
            </a:r>
            <a:endParaRPr lang="en-US" altLang="zh-TW" sz="4000" dirty="0" smtClean="0"/>
          </a:p>
          <a:p>
            <a:endParaRPr lang="zh-TW" altLang="en-US" b="1" dirty="0">
              <a:solidFill>
                <a:schemeClr val="tx1"/>
              </a:solidFill>
            </a:endParaRPr>
          </a:p>
        </p:txBody>
      </p:sp>
    </p:spTree>
    <p:extLst>
      <p:ext uri="{BB962C8B-B14F-4D97-AF65-F5344CB8AC3E}">
        <p14:creationId xmlns:p14="http://schemas.microsoft.com/office/powerpoint/2010/main" val="3816335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7"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5" name="Slide Number Placeholder 4">
            <a:extLst>
              <a:ext uri="{FF2B5EF4-FFF2-40B4-BE49-F238E27FC236}">
                <a16:creationId xmlns:a16="http://schemas.microsoft.com/office/drawing/2014/main" id="{DEDBE022-9B54-431C-80D5-5D8F2AFCB920}"/>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9"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Tree>
    <p:extLst>
      <p:ext uri="{BB962C8B-B14F-4D97-AF65-F5344CB8AC3E}">
        <p14:creationId xmlns:p14="http://schemas.microsoft.com/office/powerpoint/2010/main" val="3897825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9"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3" name="Content Placeholder 2">
            <a:extLst>
              <a:ext uri="{FF2B5EF4-FFF2-40B4-BE49-F238E27FC236}">
                <a16:creationId xmlns:a16="http://schemas.microsoft.com/office/drawing/2014/main" id="{99744D8D-C9CF-43B2-905D-2368B17A539A}"/>
              </a:ext>
            </a:extLst>
          </p:cNvPr>
          <p:cNvSpPr>
            <a:spLocks noGrp="1"/>
          </p:cNvSpPr>
          <p:nvPr>
            <p:ph idx="1"/>
          </p:nvPr>
        </p:nvSpPr>
        <p:spPr>
          <a:xfrm>
            <a:off x="5540188" y="1329519"/>
            <a:ext cx="5655034" cy="46140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1B4BF0C-D14C-46D7-ACDD-1885DDD883F1}"/>
              </a:ext>
            </a:extLst>
          </p:cNvPr>
          <p:cNvSpPr>
            <a:spLocks noGrp="1"/>
          </p:cNvSpPr>
          <p:nvPr>
            <p:ph type="body" sz="half" idx="2"/>
          </p:nvPr>
        </p:nvSpPr>
        <p:spPr>
          <a:xfrm>
            <a:off x="652372" y="2697479"/>
            <a:ext cx="4119654" cy="32461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6AE6FA33-09EF-495A-853E-63750CA37AC2}"/>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11"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
        <p:nvSpPr>
          <p:cNvPr id="12" name="文字版面配置區 2"/>
          <p:cNvSpPr>
            <a:spLocks noGrp="1"/>
          </p:cNvSpPr>
          <p:nvPr>
            <p:ph type="body" idx="4294967295" hasCustomPrompt="1"/>
          </p:nvPr>
        </p:nvSpPr>
        <p:spPr>
          <a:xfrm>
            <a:off x="1519602" y="171515"/>
            <a:ext cx="10062798" cy="1003300"/>
          </a:xfrm>
          <a:prstGeom prst="rect">
            <a:avLst/>
          </a:prstGeom>
        </p:spPr>
        <p:txBody>
          <a:bodyPr>
            <a:normAutofit/>
          </a:bodyPr>
          <a:lstStyle>
            <a:lvl1pPr marL="0" indent="0" algn="ctr">
              <a:buNone/>
              <a:defRPr sz="4000" b="1">
                <a:latin typeface="+mj-ea"/>
                <a:ea typeface="+mj-ea"/>
              </a:defRPr>
            </a:lvl1pPr>
          </a:lstStyle>
          <a:p>
            <a:pPr lvl="0"/>
            <a:r>
              <a:rPr lang="zh-TW" altLang="en-US" sz="4000" dirty="0" smtClean="0"/>
              <a:t>標題</a:t>
            </a:r>
            <a:endParaRPr lang="en-US" altLang="zh-TW" sz="4000" dirty="0" smtClean="0"/>
          </a:p>
          <a:p>
            <a:endParaRPr lang="zh-TW" altLang="en-US" b="1" dirty="0">
              <a:solidFill>
                <a:schemeClr val="tx1"/>
              </a:solidFill>
            </a:endParaRPr>
          </a:p>
        </p:txBody>
      </p:sp>
    </p:spTree>
    <p:extLst>
      <p:ext uri="{BB962C8B-B14F-4D97-AF65-F5344CB8AC3E}">
        <p14:creationId xmlns:p14="http://schemas.microsoft.com/office/powerpoint/2010/main" val="1563782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9"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3" name="Picture Placeholder 2">
            <a:extLst>
              <a:ext uri="{FF2B5EF4-FFF2-40B4-BE49-F238E27FC236}">
                <a16:creationId xmlns:a16="http://schemas.microsoft.com/office/drawing/2014/main" id="{841E98DD-BF5D-4CCA-8C66-F2A6CE11271C}"/>
              </a:ext>
            </a:extLst>
          </p:cNvPr>
          <p:cNvSpPr>
            <a:spLocks noGrp="1"/>
          </p:cNvSpPr>
          <p:nvPr>
            <p:ph type="pic" idx="1"/>
          </p:nvPr>
        </p:nvSpPr>
        <p:spPr>
          <a:xfrm>
            <a:off x="5486400" y="1329519"/>
            <a:ext cx="5774724" cy="46140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0EC22A6-F2C2-4A88-BEE5-2D6CEB520EB9}"/>
              </a:ext>
            </a:extLst>
          </p:cNvPr>
          <p:cNvSpPr>
            <a:spLocks noGrp="1"/>
          </p:cNvSpPr>
          <p:nvPr>
            <p:ph type="body" sz="half" idx="2"/>
          </p:nvPr>
        </p:nvSpPr>
        <p:spPr>
          <a:xfrm>
            <a:off x="652372" y="2697480"/>
            <a:ext cx="4119654" cy="31715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91D0B8E3-DB91-440B-818F-71E4248BB102}"/>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11"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
        <p:nvSpPr>
          <p:cNvPr id="12" name="文字版面配置區 2"/>
          <p:cNvSpPr>
            <a:spLocks noGrp="1"/>
          </p:cNvSpPr>
          <p:nvPr>
            <p:ph type="body" idx="4294967295" hasCustomPrompt="1"/>
          </p:nvPr>
        </p:nvSpPr>
        <p:spPr>
          <a:xfrm>
            <a:off x="1519602" y="171515"/>
            <a:ext cx="10062798" cy="1003300"/>
          </a:xfrm>
          <a:prstGeom prst="rect">
            <a:avLst/>
          </a:prstGeom>
        </p:spPr>
        <p:txBody>
          <a:bodyPr>
            <a:normAutofit/>
          </a:bodyPr>
          <a:lstStyle>
            <a:lvl1pPr marL="0" indent="0" algn="ctr">
              <a:buNone/>
              <a:defRPr sz="4000" b="1">
                <a:latin typeface="+mj-ea"/>
                <a:ea typeface="+mj-ea"/>
              </a:defRPr>
            </a:lvl1pPr>
          </a:lstStyle>
          <a:p>
            <a:pPr lvl="0"/>
            <a:r>
              <a:rPr lang="zh-TW" altLang="en-US" sz="4000" dirty="0" smtClean="0"/>
              <a:t>標題</a:t>
            </a:r>
            <a:endParaRPr lang="en-US" altLang="zh-TW" sz="4000" dirty="0" smtClean="0"/>
          </a:p>
          <a:p>
            <a:endParaRPr lang="zh-TW" altLang="en-US" b="1" dirty="0">
              <a:solidFill>
                <a:schemeClr val="tx1"/>
              </a:solidFill>
            </a:endParaRPr>
          </a:p>
        </p:txBody>
      </p:sp>
    </p:spTree>
    <p:extLst>
      <p:ext uri="{BB962C8B-B14F-4D97-AF65-F5344CB8AC3E}">
        <p14:creationId xmlns:p14="http://schemas.microsoft.com/office/powerpoint/2010/main" val="3607783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8"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3" name="Vertical Text Placeholder 2">
            <a:extLst>
              <a:ext uri="{FF2B5EF4-FFF2-40B4-BE49-F238E27FC236}">
                <a16:creationId xmlns:a16="http://schemas.microsoft.com/office/drawing/2014/main" id="{E61B4D8C-6045-47B3-9A0C-F2215A904C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8E05176-F6E9-4997-8355-74F2A4560A65}"/>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10"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
        <p:nvSpPr>
          <p:cNvPr id="11" name="文字版面配置區 2"/>
          <p:cNvSpPr>
            <a:spLocks noGrp="1"/>
          </p:cNvSpPr>
          <p:nvPr>
            <p:ph type="body" idx="4294967295" hasCustomPrompt="1"/>
          </p:nvPr>
        </p:nvSpPr>
        <p:spPr>
          <a:xfrm>
            <a:off x="1519602" y="171515"/>
            <a:ext cx="10062798" cy="1003300"/>
          </a:xfrm>
          <a:prstGeom prst="rect">
            <a:avLst/>
          </a:prstGeom>
        </p:spPr>
        <p:txBody>
          <a:bodyPr>
            <a:normAutofit/>
          </a:bodyPr>
          <a:lstStyle>
            <a:lvl1pPr marL="0" indent="0" algn="ctr">
              <a:buNone/>
              <a:defRPr sz="4000" b="1">
                <a:latin typeface="+mj-ea"/>
                <a:ea typeface="+mj-ea"/>
              </a:defRPr>
            </a:lvl1pPr>
          </a:lstStyle>
          <a:p>
            <a:pPr lvl="0"/>
            <a:r>
              <a:rPr lang="zh-TW" altLang="en-US" sz="4000" dirty="0" smtClean="0"/>
              <a:t>標題</a:t>
            </a:r>
            <a:endParaRPr lang="en-US" altLang="zh-TW" sz="4000" dirty="0" smtClean="0"/>
          </a:p>
          <a:p>
            <a:endParaRPr lang="zh-TW" altLang="en-US" b="1" dirty="0">
              <a:solidFill>
                <a:schemeClr val="tx1"/>
              </a:solidFill>
            </a:endParaRPr>
          </a:p>
        </p:txBody>
      </p:sp>
    </p:spTree>
    <p:extLst>
      <p:ext uri="{BB962C8B-B14F-4D97-AF65-F5344CB8AC3E}">
        <p14:creationId xmlns:p14="http://schemas.microsoft.com/office/powerpoint/2010/main" val="283937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FBEEAC5-A8AB-4FE8-A270-D70F7DED4A50}"/>
              </a:ext>
            </a:extLst>
          </p:cNvPr>
          <p:cNvSpPr>
            <a:spLocks noGrp="1"/>
          </p:cNvSpPr>
          <p:nvPr>
            <p:ph type="body" idx="1"/>
          </p:nvPr>
        </p:nvSpPr>
        <p:spPr>
          <a:xfrm>
            <a:off x="652371" y="2095500"/>
            <a:ext cx="10620855" cy="3848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E964E14B-0EE8-4015-809C-DD36B5459B82}"/>
              </a:ext>
            </a:extLst>
          </p:cNvPr>
          <p:cNvSpPr>
            <a:spLocks noGrp="1"/>
          </p:cNvSpPr>
          <p:nvPr>
            <p:ph type="sldNum" sz="quarter" idx="4"/>
          </p:nvPr>
        </p:nvSpPr>
        <p:spPr>
          <a:xfrm>
            <a:off x="11716596" y="6586881"/>
            <a:ext cx="539808" cy="365125"/>
          </a:xfrm>
          <a:prstGeom prst="rect">
            <a:avLst/>
          </a:prstGeom>
        </p:spPr>
        <p:txBody>
          <a:bodyPr vert="horz" lIns="91440" tIns="45720" rIns="91440" bIns="45720" rtlCol="0" anchor="ctr"/>
          <a:lstStyle>
            <a:lvl1pPr algn="r">
              <a:defRPr sz="1200" b="0" spc="100" baseline="0">
                <a:solidFill>
                  <a:schemeClr val="tx1"/>
                </a:solidFill>
              </a:defRPr>
            </a:lvl1pPr>
          </a:lstStyle>
          <a:p>
            <a:fld id="{4BA915EE-10CB-4CF1-8569-6154455DA573}" type="slidenum">
              <a:rPr lang="en-US" smtClean="0"/>
              <a:pPr/>
              <a:t>‹#›</a:t>
            </a:fld>
            <a:endParaRPr lang="en-US" dirty="0"/>
          </a:p>
        </p:txBody>
      </p:sp>
      <p:sp>
        <p:nvSpPr>
          <p:cNvPr id="8" name="Footer Placeholder 4">
            <a:extLst>
              <a:ext uri="{FF2B5EF4-FFF2-40B4-BE49-F238E27FC236}">
                <a16:creationId xmlns:a16="http://schemas.microsoft.com/office/drawing/2014/main" id="{4E00BB6D-69DD-694C-F3D0-CD6B39E5E715}"/>
              </a:ext>
            </a:extLst>
          </p:cNvPr>
          <p:cNvSpPr txBox="1">
            <a:spLocks/>
          </p:cNvSpPr>
          <p:nvPr userDrawn="1"/>
        </p:nvSpPr>
        <p:spPr>
          <a:xfrm>
            <a:off x="-129215" y="6586881"/>
            <a:ext cx="2827998" cy="365125"/>
          </a:xfrm>
          <a:prstGeom prst="rect">
            <a:avLst/>
          </a:prstGeom>
        </p:spPr>
        <p:txBody>
          <a:bodyPr vert="horz" lIns="91440" tIns="45720" rIns="91440" bIns="45720" rtlCol="0" anchor="ctr"/>
          <a:lstStyle>
            <a:defPPr>
              <a:defRPr lang="en-TW"/>
            </a:defPPr>
            <a:lvl1pPr marL="0" algn="r" defTabSz="914400" rtl="0" eaLnBrk="1" latinLnBrk="0" hangingPunct="1">
              <a:defRPr sz="900" b="1" kern="1200" spc="100" baseline="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latin typeface="Calibri" panose="020F0502020204030204" pitchFamily="34" charset="0"/>
                <a:cs typeface="Calibri" panose="020F0502020204030204" pitchFamily="34" charset="0"/>
              </a:rPr>
              <a:t>Taiwan Stock Exchange @Copyright 2023</a:t>
            </a:r>
            <a:endParaRPr lang="en-US" dirty="0">
              <a:latin typeface="Calibri" panose="020F0502020204030204" pitchFamily="34" charset="0"/>
              <a:cs typeface="Calibri" panose="020F0502020204030204" pitchFamily="34" charset="0"/>
            </a:endParaRPr>
          </a:p>
        </p:txBody>
      </p:sp>
      <p:pic>
        <p:nvPicPr>
          <p:cNvPr id="7"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13"/>
          <a:stretch>
            <a:fillRect/>
          </a:stretch>
        </p:blipFill>
        <p:spPr>
          <a:xfrm>
            <a:off x="57972" y="94077"/>
            <a:ext cx="1927078" cy="650990"/>
          </a:xfrm>
          <a:prstGeom prst="rect">
            <a:avLst/>
          </a:prstGeom>
        </p:spPr>
      </p:pic>
    </p:spTree>
    <p:extLst>
      <p:ext uri="{BB962C8B-B14F-4D97-AF65-F5344CB8AC3E}">
        <p14:creationId xmlns:p14="http://schemas.microsoft.com/office/powerpoint/2010/main" val="346637535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7" r:id="rId6"/>
    <p:sldLayoutId id="2147483733" r:id="rId7"/>
    <p:sldLayoutId id="2147483734" r:id="rId8"/>
    <p:sldLayoutId id="2147483736" r:id="rId9"/>
    <p:sldLayoutId id="2147483735" r:id="rId10"/>
    <p:sldLayoutId id="2147483742" r:id="rId11"/>
  </p:sldLayoutIdLst>
  <p:timing>
    <p:tnLst>
      <p:par>
        <p:cTn id="1" dur="indefinite" restart="never" nodeType="tmRoot"/>
      </p:par>
    </p:tnLst>
  </p:timing>
  <p:hf hdr="0"/>
  <p:txStyles>
    <p:titleStyle>
      <a:lvl1pPr algn="l" defTabSz="914400" rtl="0" eaLnBrk="1" latinLnBrk="0" hangingPunct="1">
        <a:lnSpc>
          <a:spcPct val="120000"/>
        </a:lnSpc>
        <a:spcBef>
          <a:spcPct val="0"/>
        </a:spcBef>
        <a:buNone/>
        <a:defRPr sz="3600" kern="1200" cap="all" spc="300" baseline="0">
          <a:solidFill>
            <a:srgbClr val="FFFFFF"/>
          </a:solidFill>
          <a:highlight>
            <a:srgbClr val="000000"/>
          </a:highligh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twse.com.tw/en/products/securities/etf/new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08AC1B80-F8B2-4B95-B4B7-7917A33D244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DC8EEF03-D0C2-D873-0D9D-C150312C1648}"/>
              </a:ext>
            </a:extLst>
          </p:cNvPr>
          <p:cNvSpPr txBox="1"/>
          <p:nvPr/>
        </p:nvSpPr>
        <p:spPr>
          <a:xfrm>
            <a:off x="814749" y="3012320"/>
            <a:ext cx="7237869" cy="830997"/>
          </a:xfrm>
          <a:prstGeom prst="rect">
            <a:avLst/>
          </a:prstGeom>
          <a:noFill/>
        </p:spPr>
        <p:txBody>
          <a:bodyPr wrap="square" rtlCol="0">
            <a:spAutoFit/>
          </a:bodyPr>
          <a:lstStyle/>
          <a:p>
            <a:r>
              <a:rPr lang="en-US" altLang="zh-TW" sz="4800" b="1" dirty="0" smtClean="0">
                <a:solidFill>
                  <a:schemeClr val="bg2">
                    <a:lumMod val="10000"/>
                  </a:schemeClr>
                </a:solidFill>
                <a:latin typeface="Calibri" panose="020F0502020204030204" pitchFamily="34" charset="0"/>
                <a:cs typeface="Calibri" panose="020F0502020204030204" pitchFamily="34" charset="0"/>
              </a:rPr>
              <a:t>Leveraged &amp; Inverse ETFs</a:t>
            </a:r>
            <a:endParaRPr lang="en-TW" sz="4800" dirty="0">
              <a:latin typeface="+mj-lt"/>
              <a:ea typeface="Adobe Fan Heiti Std B" panose="020B0700000000000000" pitchFamily="34" charset="-128"/>
            </a:endParaRPr>
          </a:p>
        </p:txBody>
      </p:sp>
      <p:pic>
        <p:nvPicPr>
          <p:cNvPr id="5" name="Picture 4" descr="Shape&#10;&#10;Description automatically generated">
            <a:extLst>
              <a:ext uri="{FF2B5EF4-FFF2-40B4-BE49-F238E27FC236}">
                <a16:creationId xmlns:a16="http://schemas.microsoft.com/office/drawing/2014/main" id="{0C8820FF-654B-3E02-E7B0-BCDEA6FABFA0}"/>
              </a:ext>
            </a:extLst>
          </p:cNvPr>
          <p:cNvPicPr>
            <a:picLocks noChangeAspect="1"/>
          </p:cNvPicPr>
          <p:nvPr/>
        </p:nvPicPr>
        <p:blipFill>
          <a:blip r:embed="rId3"/>
          <a:stretch>
            <a:fillRect/>
          </a:stretch>
        </p:blipFill>
        <p:spPr>
          <a:xfrm>
            <a:off x="4230806" y="-722776"/>
            <a:ext cx="11733281" cy="8301191"/>
          </a:xfrm>
          <a:prstGeom prst="rect">
            <a:avLst/>
          </a:prstGeom>
        </p:spPr>
      </p:pic>
      <p:sp>
        <p:nvSpPr>
          <p:cNvPr id="11" name="Footer Placeholder 4">
            <a:extLst>
              <a:ext uri="{FF2B5EF4-FFF2-40B4-BE49-F238E27FC236}">
                <a16:creationId xmlns:a16="http://schemas.microsoft.com/office/drawing/2014/main" id="{4E00BB6D-69DD-694C-F3D0-CD6B39E5E715}"/>
              </a:ext>
            </a:extLst>
          </p:cNvPr>
          <p:cNvSpPr txBox="1">
            <a:spLocks/>
          </p:cNvSpPr>
          <p:nvPr/>
        </p:nvSpPr>
        <p:spPr>
          <a:xfrm>
            <a:off x="-129215" y="6586881"/>
            <a:ext cx="2827998" cy="365125"/>
          </a:xfrm>
          <a:prstGeom prst="rect">
            <a:avLst/>
          </a:prstGeom>
        </p:spPr>
        <p:txBody>
          <a:bodyPr vert="horz" lIns="91440" tIns="45720" rIns="91440" bIns="45720" rtlCol="0" anchor="ctr"/>
          <a:lstStyle>
            <a:defPPr>
              <a:defRPr lang="en-TW"/>
            </a:defPPr>
            <a:lvl1pPr marL="0" algn="r" defTabSz="914400" rtl="0" eaLnBrk="1" latinLnBrk="0" hangingPunct="1">
              <a:defRPr sz="900" b="1" kern="1200" spc="100" baseline="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latin typeface="Calibri" panose="020F0502020204030204" pitchFamily="34" charset="0"/>
                <a:cs typeface="Calibri" panose="020F0502020204030204" pitchFamily="34" charset="0"/>
              </a:rPr>
              <a:t>Taiwan Stock Exchange @Copyright 2023</a:t>
            </a:r>
            <a:endParaRPr lang="en-US" dirty="0">
              <a:latin typeface="Calibri" panose="020F0502020204030204" pitchFamily="34" charset="0"/>
              <a:cs typeface="Calibri" panose="020F0502020204030204" pitchFamily="34" charset="0"/>
            </a:endParaRPr>
          </a:p>
        </p:txBody>
      </p:sp>
      <p:pic>
        <p:nvPicPr>
          <p:cNvPr id="9"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p:nvPicPr>
        <p:blipFill>
          <a:blip r:embed="rId4"/>
          <a:stretch>
            <a:fillRect/>
          </a:stretch>
        </p:blipFill>
        <p:spPr>
          <a:xfrm>
            <a:off x="57972" y="94077"/>
            <a:ext cx="1927078" cy="650990"/>
          </a:xfrm>
          <a:prstGeom prst="rect">
            <a:avLst/>
          </a:prstGeom>
        </p:spPr>
      </p:pic>
    </p:spTree>
    <p:extLst>
      <p:ext uri="{BB962C8B-B14F-4D97-AF65-F5344CB8AC3E}">
        <p14:creationId xmlns:p14="http://schemas.microsoft.com/office/powerpoint/2010/main" val="2403106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4BA915EE-10CB-4CF1-8569-6154455DA573}" type="slidenum">
              <a:rPr lang="en-US" smtClean="0"/>
              <a:t>10</a:t>
            </a:fld>
            <a:endParaRPr lang="en-US"/>
          </a:p>
        </p:txBody>
      </p:sp>
      <p:sp>
        <p:nvSpPr>
          <p:cNvPr id="4" name="文字版面配置區 3"/>
          <p:cNvSpPr>
            <a:spLocks noGrp="1"/>
          </p:cNvSpPr>
          <p:nvPr>
            <p:ph type="body" idx="4294967295"/>
          </p:nvPr>
        </p:nvSpPr>
        <p:spPr/>
        <p:txBody>
          <a:bodyPr>
            <a:normAutofit/>
          </a:bodyPr>
          <a:lstStyle/>
          <a:p>
            <a:r>
              <a:rPr lang="en-US" altLang="zh-TW" dirty="0" smtClean="0"/>
              <a:t>Inverse ETF vs. Other Products</a:t>
            </a:r>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1227580907"/>
              </p:ext>
            </p:extLst>
          </p:nvPr>
        </p:nvGraphicFramePr>
        <p:xfrm>
          <a:off x="399396" y="1088048"/>
          <a:ext cx="11126804" cy="4306772"/>
        </p:xfrm>
        <a:graphic>
          <a:graphicData uri="http://schemas.openxmlformats.org/drawingml/2006/table">
            <a:tbl>
              <a:tblPr firstRow="1" bandRow="1">
                <a:tableStyleId>{93296810-A885-4BE3-A3E7-6D5BEEA58F35}</a:tableStyleId>
              </a:tblPr>
              <a:tblGrid>
                <a:gridCol w="2521818">
                  <a:extLst>
                    <a:ext uri="{9D8B030D-6E8A-4147-A177-3AD203B41FA5}">
                      <a16:colId xmlns:a16="http://schemas.microsoft.com/office/drawing/2014/main" val="147716063"/>
                    </a:ext>
                  </a:extLst>
                </a:gridCol>
                <a:gridCol w="1501542">
                  <a:extLst>
                    <a:ext uri="{9D8B030D-6E8A-4147-A177-3AD203B41FA5}">
                      <a16:colId xmlns:a16="http://schemas.microsoft.com/office/drawing/2014/main" val="876709890"/>
                    </a:ext>
                  </a:extLst>
                </a:gridCol>
                <a:gridCol w="2187197">
                  <a:extLst>
                    <a:ext uri="{9D8B030D-6E8A-4147-A177-3AD203B41FA5}">
                      <a16:colId xmlns:a16="http://schemas.microsoft.com/office/drawing/2014/main" val="2833710173"/>
                    </a:ext>
                  </a:extLst>
                </a:gridCol>
                <a:gridCol w="2543930">
                  <a:extLst>
                    <a:ext uri="{9D8B030D-6E8A-4147-A177-3AD203B41FA5}">
                      <a16:colId xmlns:a16="http://schemas.microsoft.com/office/drawing/2014/main" val="128534337"/>
                    </a:ext>
                  </a:extLst>
                </a:gridCol>
                <a:gridCol w="2372317">
                  <a:extLst>
                    <a:ext uri="{9D8B030D-6E8A-4147-A177-3AD203B41FA5}">
                      <a16:colId xmlns:a16="http://schemas.microsoft.com/office/drawing/2014/main" val="2711913202"/>
                    </a:ext>
                  </a:extLst>
                </a:gridCol>
              </a:tblGrid>
              <a:tr h="503639">
                <a:tc>
                  <a:txBody>
                    <a:bodyPr/>
                    <a:lstStyle/>
                    <a:p>
                      <a:pPr algn="ctr"/>
                      <a:endParaRPr lang="zh-TW" altLang="en-US" sz="2800" dirty="0">
                        <a:latin typeface="標楷體" pitchFamily="65" charset="-120"/>
                        <a:ea typeface="標楷體" pitchFamily="65" charset="-120"/>
                      </a:endParaRPr>
                    </a:p>
                  </a:txBody>
                  <a:tcPr anchor="ctr">
                    <a:solidFill>
                      <a:srgbClr val="1796C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dirty="0" smtClean="0">
                          <a:effectLst>
                            <a:outerShdw blurRad="38100" dist="38100" dir="2700000" algn="tl">
                              <a:srgbClr val="000000">
                                <a:alpha val="43137"/>
                              </a:srgbClr>
                            </a:outerShdw>
                          </a:effectLst>
                          <a:latin typeface="+mn-lt"/>
                          <a:ea typeface="標楷體" pitchFamily="65" charset="-120"/>
                        </a:rPr>
                        <a:t>2x Lev</a:t>
                      </a:r>
                      <a:r>
                        <a:rPr lang="en-US" altLang="zh-TW" sz="2800" b="1" baseline="0" dirty="0" smtClean="0">
                          <a:effectLst>
                            <a:outerShdw blurRad="38100" dist="38100" dir="2700000" algn="tl">
                              <a:srgbClr val="000000">
                                <a:alpha val="43137"/>
                              </a:srgbClr>
                            </a:outerShdw>
                          </a:effectLst>
                          <a:latin typeface="+mn-lt"/>
                          <a:ea typeface="標楷體" pitchFamily="65" charset="-120"/>
                        </a:rPr>
                        <a:t> </a:t>
                      </a:r>
                      <a:r>
                        <a:rPr lang="en-US" altLang="zh-TW" sz="2800" b="1" dirty="0" smtClean="0">
                          <a:effectLst>
                            <a:outerShdw blurRad="38100" dist="38100" dir="2700000" algn="tl">
                              <a:srgbClr val="000000">
                                <a:alpha val="43137"/>
                              </a:srgbClr>
                            </a:outerShdw>
                          </a:effectLst>
                          <a:latin typeface="+mn-lt"/>
                          <a:ea typeface="標楷體" pitchFamily="65" charset="-120"/>
                        </a:rPr>
                        <a:t>ETF</a:t>
                      </a:r>
                      <a:endParaRPr lang="zh-TW" altLang="en-US" sz="2800" b="1" dirty="0" smtClean="0">
                        <a:effectLst>
                          <a:outerShdw blurRad="38100" dist="38100" dir="2700000" algn="tl">
                            <a:srgbClr val="000000">
                              <a:alpha val="43137"/>
                            </a:srgbClr>
                          </a:outerShdw>
                        </a:effectLst>
                        <a:latin typeface="+mn-lt"/>
                        <a:ea typeface="標楷體" pitchFamily="65" charset="-120"/>
                      </a:endParaRPr>
                    </a:p>
                  </a:txBody>
                  <a:tcPr anchor="ctr">
                    <a:solidFill>
                      <a:srgbClr val="1796C8"/>
                    </a:solidFill>
                  </a:tcPr>
                </a:tc>
                <a:tc>
                  <a:txBody>
                    <a:bodyPr/>
                    <a:lstStyle/>
                    <a:p>
                      <a:pPr algn="ctr"/>
                      <a:r>
                        <a:rPr lang="en-US" altLang="zh-TW" sz="2800" b="1" dirty="0" smtClean="0">
                          <a:effectLst>
                            <a:outerShdw blurRad="38100" dist="38100" dir="2700000" algn="tl">
                              <a:srgbClr val="000000">
                                <a:alpha val="43137"/>
                              </a:srgbClr>
                            </a:outerShdw>
                          </a:effectLst>
                          <a:latin typeface="+mn-lt"/>
                          <a:ea typeface="標楷體" pitchFamily="65" charset="-120"/>
                        </a:rPr>
                        <a:t>Buying</a:t>
                      </a:r>
                      <a:r>
                        <a:rPr lang="en-US" altLang="zh-TW" sz="2800" b="1" baseline="0" dirty="0" smtClean="0">
                          <a:effectLst>
                            <a:outerShdw blurRad="38100" dist="38100" dir="2700000" algn="tl">
                              <a:srgbClr val="000000">
                                <a:alpha val="43137"/>
                              </a:srgbClr>
                            </a:outerShdw>
                          </a:effectLst>
                          <a:latin typeface="+mn-lt"/>
                          <a:ea typeface="標楷體" pitchFamily="65" charset="-120"/>
                        </a:rPr>
                        <a:t> on Margin</a:t>
                      </a:r>
                      <a:endParaRPr lang="zh-TW" altLang="en-US" sz="2800" b="1" dirty="0">
                        <a:effectLst>
                          <a:outerShdw blurRad="38100" dist="38100" dir="2700000" algn="tl">
                            <a:srgbClr val="000000">
                              <a:alpha val="43137"/>
                            </a:srgbClr>
                          </a:outerShdw>
                        </a:effectLst>
                        <a:latin typeface="+mn-lt"/>
                        <a:ea typeface="標楷體" pitchFamily="65" charset="-120"/>
                      </a:endParaRPr>
                    </a:p>
                  </a:txBody>
                  <a:tcPr anchor="ctr">
                    <a:solidFill>
                      <a:srgbClr val="1796C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dirty="0" smtClean="0">
                          <a:effectLst>
                            <a:outerShdw blurRad="38100" dist="38100" dir="2700000" algn="tl">
                              <a:srgbClr val="000000">
                                <a:alpha val="43137"/>
                              </a:srgbClr>
                            </a:outerShdw>
                          </a:effectLst>
                          <a:latin typeface="+mn-lt"/>
                          <a:ea typeface="標楷體" pitchFamily="65" charset="-120"/>
                        </a:rPr>
                        <a:t>Futures</a:t>
                      </a:r>
                      <a:endParaRPr lang="zh-TW" altLang="en-US" sz="2800" b="1" dirty="0" smtClean="0">
                        <a:effectLst>
                          <a:outerShdw blurRad="38100" dist="38100" dir="2700000" algn="tl">
                            <a:srgbClr val="000000">
                              <a:alpha val="43137"/>
                            </a:srgbClr>
                          </a:outerShdw>
                        </a:effectLst>
                        <a:latin typeface="+mn-lt"/>
                        <a:ea typeface="標楷體" pitchFamily="65" charset="-120"/>
                      </a:endParaRPr>
                    </a:p>
                  </a:txBody>
                  <a:tcPr anchor="ctr">
                    <a:solidFill>
                      <a:srgbClr val="1796C8"/>
                    </a:solidFill>
                  </a:tcPr>
                </a:tc>
                <a:tc>
                  <a:txBody>
                    <a:bodyPr/>
                    <a:lstStyle/>
                    <a:p>
                      <a:pPr algn="ctr"/>
                      <a:r>
                        <a:rPr lang="en-US" altLang="zh-TW" sz="2400" b="1" dirty="0" smtClean="0">
                          <a:effectLst>
                            <a:outerShdw blurRad="38100" dist="38100" dir="2700000" algn="tl">
                              <a:srgbClr val="000000">
                                <a:alpha val="43137"/>
                              </a:srgbClr>
                            </a:outerShdw>
                          </a:effectLst>
                          <a:latin typeface="+mn-lt"/>
                          <a:ea typeface="標楷體" pitchFamily="65" charset="-120"/>
                        </a:rPr>
                        <a:t>Options</a:t>
                      </a:r>
                    </a:p>
                    <a:p>
                      <a:pPr algn="ctr"/>
                      <a:r>
                        <a:rPr lang="en-US" altLang="zh-TW" sz="2400" b="1" dirty="0" smtClean="0">
                          <a:effectLst>
                            <a:outerShdw blurRad="38100" dist="38100" dir="2700000" algn="tl">
                              <a:srgbClr val="000000">
                                <a:alpha val="43137"/>
                              </a:srgbClr>
                            </a:outerShdw>
                          </a:effectLst>
                          <a:latin typeface="+mn-lt"/>
                          <a:ea typeface="標楷體" pitchFamily="65" charset="-120"/>
                        </a:rPr>
                        <a:t>(Call)</a:t>
                      </a:r>
                      <a:endParaRPr lang="zh-TW" altLang="en-US" sz="2400" b="1" dirty="0">
                        <a:effectLst>
                          <a:outerShdw blurRad="38100" dist="38100" dir="2700000" algn="tl">
                            <a:srgbClr val="000000">
                              <a:alpha val="43137"/>
                            </a:srgbClr>
                          </a:outerShdw>
                        </a:effectLst>
                        <a:latin typeface="+mn-lt"/>
                        <a:ea typeface="標楷體" pitchFamily="65" charset="-120"/>
                      </a:endParaRPr>
                    </a:p>
                  </a:txBody>
                  <a:tcPr anchor="ctr">
                    <a:solidFill>
                      <a:srgbClr val="1796C8"/>
                    </a:solidFill>
                  </a:tcPr>
                </a:tc>
                <a:extLst>
                  <a:ext uri="{0D108BD9-81ED-4DB2-BD59-A6C34878D82A}">
                    <a16:rowId xmlns:a16="http://schemas.microsoft.com/office/drawing/2014/main" val="2426527528"/>
                  </a:ext>
                </a:extLst>
              </a:tr>
              <a:tr h="10758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kern="1200" dirty="0" smtClean="0">
                          <a:solidFill>
                            <a:schemeClr val="lt1"/>
                          </a:solidFill>
                          <a:effectLst>
                            <a:outerShdw blurRad="38100" dist="38100" dir="2700000" algn="tl">
                              <a:srgbClr val="000000">
                                <a:alpha val="43137"/>
                              </a:srgbClr>
                            </a:outerShdw>
                          </a:effectLst>
                          <a:latin typeface="+mn-lt"/>
                          <a:ea typeface="標楷體" pitchFamily="65" charset="-120"/>
                          <a:cs typeface="+mn-cs"/>
                        </a:rPr>
                        <a:t>Leveraged Multiple</a:t>
                      </a:r>
                      <a:endParaRPr lang="zh-TW" altLang="en-US" sz="2800" b="1" kern="1200" dirty="0" smtClean="0">
                        <a:solidFill>
                          <a:schemeClr val="lt1"/>
                        </a:solidFill>
                        <a:effectLst>
                          <a:outerShdw blurRad="38100" dist="38100" dir="2700000" algn="tl">
                            <a:srgbClr val="000000">
                              <a:alpha val="43137"/>
                            </a:srgbClr>
                          </a:outerShdw>
                        </a:effectLst>
                        <a:latin typeface="+mn-lt"/>
                        <a:ea typeface="標楷體" pitchFamily="65" charset="-120"/>
                        <a:cs typeface="+mn-cs"/>
                      </a:endParaRPr>
                    </a:p>
                  </a:txBody>
                  <a:tcPr anchor="ctr">
                    <a:solidFill>
                      <a:srgbClr val="1796C8"/>
                    </a:solidFill>
                  </a:tcPr>
                </a:tc>
                <a:tc>
                  <a:txBody>
                    <a:bodyPr/>
                    <a:lstStyle/>
                    <a:p>
                      <a:pPr algn="ctr"/>
                      <a:r>
                        <a:rPr lang="en-US" altLang="zh-TW" sz="2800" dirty="0" smtClean="0">
                          <a:latin typeface="+mn-lt"/>
                          <a:ea typeface="標楷體" pitchFamily="65" charset="-120"/>
                        </a:rPr>
                        <a:t>2x</a:t>
                      </a:r>
                      <a:endParaRPr lang="zh-TW" altLang="en-US" sz="2800" baseline="28000" dirty="0">
                        <a:latin typeface="+mn-lt"/>
                        <a:ea typeface="標楷體" pitchFamily="65" charset="-120"/>
                      </a:endParaRPr>
                    </a:p>
                  </a:txBody>
                  <a:tcPr anchor="ctr">
                    <a:solidFill>
                      <a:srgbClr val="E7E8E8"/>
                    </a:solidFill>
                  </a:tcPr>
                </a:tc>
                <a:tc>
                  <a:txBody>
                    <a:bodyPr/>
                    <a:lstStyle/>
                    <a:p>
                      <a:endParaRPr lang="zh-TW" sz="2800" dirty="0">
                        <a:latin typeface="標楷體" pitchFamily="65" charset="-120"/>
                        <a:ea typeface="標楷體" pitchFamily="65" charset="-120"/>
                      </a:endParaRPr>
                    </a:p>
                  </a:txBody>
                  <a:tcPr anchor="ctr">
                    <a:solidFill>
                      <a:srgbClr val="E7E8E8"/>
                    </a:solidFill>
                  </a:tcPr>
                </a:tc>
                <a:tc>
                  <a:txBody>
                    <a:bodyPr/>
                    <a:lstStyle/>
                    <a:p>
                      <a:endParaRPr lang="zh-TW" sz="2800" dirty="0">
                        <a:latin typeface="標楷體" pitchFamily="65" charset="-120"/>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Varies</a:t>
                      </a:r>
                      <a:endParaRPr lang="zh-TW" altLang="en-US" sz="2800" dirty="0">
                        <a:latin typeface="+mn-lt"/>
                        <a:ea typeface="標楷體" pitchFamily="65" charset="-120"/>
                      </a:endParaRPr>
                    </a:p>
                  </a:txBody>
                  <a:tcPr anchor="ctr">
                    <a:solidFill>
                      <a:srgbClr val="E7E8E8"/>
                    </a:solidFill>
                  </a:tcPr>
                </a:tc>
                <a:extLst>
                  <a:ext uri="{0D108BD9-81ED-4DB2-BD59-A6C34878D82A}">
                    <a16:rowId xmlns:a16="http://schemas.microsoft.com/office/drawing/2014/main" val="4082421407"/>
                  </a:ext>
                </a:extLst>
              </a:tr>
              <a:tr h="4443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kern="1200" dirty="0" smtClean="0">
                          <a:solidFill>
                            <a:schemeClr val="lt1"/>
                          </a:solidFill>
                          <a:effectLst>
                            <a:outerShdw blurRad="38100" dist="38100" dir="2700000" algn="tl">
                              <a:srgbClr val="000000">
                                <a:alpha val="43137"/>
                              </a:srgbClr>
                            </a:outerShdw>
                          </a:effectLst>
                          <a:latin typeface="+mn-lt"/>
                          <a:ea typeface="標楷體" pitchFamily="65" charset="-120"/>
                          <a:cs typeface="+mn-cs"/>
                        </a:rPr>
                        <a:t>Margin Call</a:t>
                      </a:r>
                      <a:endParaRPr lang="zh-TW" altLang="en-US" sz="2800" b="1" kern="1200" dirty="0">
                        <a:solidFill>
                          <a:schemeClr val="lt1"/>
                        </a:solidFill>
                        <a:effectLst>
                          <a:outerShdw blurRad="38100" dist="38100" dir="2700000" algn="tl">
                            <a:srgbClr val="000000">
                              <a:alpha val="43137"/>
                            </a:srgbClr>
                          </a:outerShdw>
                        </a:effectLst>
                        <a:latin typeface="+mn-lt"/>
                        <a:ea typeface="標楷體" pitchFamily="65" charset="-120"/>
                        <a:cs typeface="+mn-cs"/>
                      </a:endParaRPr>
                    </a:p>
                  </a:txBody>
                  <a:tcPr anchor="ctr">
                    <a:solidFill>
                      <a:srgbClr val="1796C8"/>
                    </a:solidFill>
                  </a:tcPr>
                </a:tc>
                <a:tc>
                  <a:txBody>
                    <a:bodyPr/>
                    <a:lstStyle/>
                    <a:p>
                      <a:pPr algn="ctr"/>
                      <a:r>
                        <a:rPr lang="en-US" altLang="zh-TW" sz="2800" dirty="0" smtClean="0">
                          <a:latin typeface="+mn-lt"/>
                          <a:ea typeface="標楷體" pitchFamily="65" charset="-120"/>
                        </a:rPr>
                        <a:t>None</a:t>
                      </a:r>
                      <a:endParaRPr lang="zh-TW" altLang="en-US" sz="2800" dirty="0">
                        <a:latin typeface="+mn-lt"/>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Yes</a:t>
                      </a:r>
                      <a:endParaRPr lang="zh-TW" altLang="en-US" sz="2800" dirty="0">
                        <a:latin typeface="+mn-lt"/>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Yes</a:t>
                      </a:r>
                      <a:endParaRPr lang="zh-TW" altLang="en-US" sz="2800" dirty="0">
                        <a:latin typeface="+mn-lt"/>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None</a:t>
                      </a:r>
                      <a:endParaRPr lang="zh-TW" altLang="en-US" sz="2800" dirty="0">
                        <a:latin typeface="+mn-lt"/>
                        <a:ea typeface="標楷體" pitchFamily="65" charset="-120"/>
                      </a:endParaRPr>
                    </a:p>
                  </a:txBody>
                  <a:tcPr anchor="ctr">
                    <a:solidFill>
                      <a:srgbClr val="E7E8E8"/>
                    </a:solidFill>
                  </a:tcPr>
                </a:tc>
                <a:extLst>
                  <a:ext uri="{0D108BD9-81ED-4DB2-BD59-A6C34878D82A}">
                    <a16:rowId xmlns:a16="http://schemas.microsoft.com/office/drawing/2014/main" val="3199951774"/>
                  </a:ext>
                </a:extLst>
              </a:tr>
              <a:tr h="44438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800" b="1" kern="1200" noProof="0" dirty="0" smtClean="0">
                          <a:solidFill>
                            <a:schemeClr val="lt1"/>
                          </a:solidFill>
                          <a:effectLst>
                            <a:outerShdw blurRad="38100" dist="38100" dir="2700000" algn="tl">
                              <a:srgbClr val="000000">
                                <a:alpha val="43137"/>
                              </a:srgbClr>
                            </a:outerShdw>
                          </a:effectLst>
                          <a:latin typeface="+mn-lt"/>
                          <a:ea typeface="標楷體" pitchFamily="65" charset="-120"/>
                          <a:cs typeface="+mn-cs"/>
                        </a:rPr>
                        <a:t>Round-trip Transaction Tax</a:t>
                      </a:r>
                      <a:endParaRPr lang="zh-TW" altLang="en-US" sz="2800" b="1" kern="1200" noProof="0" dirty="0">
                        <a:solidFill>
                          <a:schemeClr val="lt1"/>
                        </a:solidFill>
                        <a:effectLst>
                          <a:outerShdw blurRad="38100" dist="38100" dir="2700000" algn="tl">
                            <a:srgbClr val="000000">
                              <a:alpha val="43137"/>
                            </a:srgbClr>
                          </a:outerShdw>
                        </a:effectLst>
                        <a:latin typeface="+mn-lt"/>
                        <a:ea typeface="標楷體" pitchFamily="65" charset="-120"/>
                        <a:cs typeface="+mn-cs"/>
                      </a:endParaRPr>
                    </a:p>
                  </a:txBody>
                  <a:tcPr anchor="ctr">
                    <a:solidFill>
                      <a:srgbClr val="1796C8"/>
                    </a:solidFill>
                  </a:tcPr>
                </a:tc>
                <a:tc>
                  <a:txBody>
                    <a:bodyPr/>
                    <a:lstStyle/>
                    <a:p>
                      <a:pPr algn="ctr"/>
                      <a:r>
                        <a:rPr lang="en-US" altLang="zh-TW" sz="2800" dirty="0" smtClean="0">
                          <a:latin typeface="+mn-lt"/>
                          <a:ea typeface="標楷體" pitchFamily="65" charset="-120"/>
                        </a:rPr>
                        <a:t>0.1%</a:t>
                      </a:r>
                      <a:r>
                        <a:rPr lang="en-US" altLang="zh-TW" sz="2800" baseline="0" dirty="0" smtClean="0">
                          <a:latin typeface="+mn-lt"/>
                          <a:ea typeface="標楷體" pitchFamily="65" charset="-120"/>
                        </a:rPr>
                        <a:t> </a:t>
                      </a:r>
                      <a:endParaRPr lang="en-US" altLang="zh-TW" sz="2800" dirty="0" smtClean="0">
                        <a:solidFill>
                          <a:srgbClr val="FF0000"/>
                        </a:solidFill>
                        <a:latin typeface="+mn-lt"/>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0.3%</a:t>
                      </a:r>
                      <a:endParaRPr lang="zh-TW" altLang="en-US" sz="2800" dirty="0">
                        <a:latin typeface="+mn-lt"/>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0.002%</a:t>
                      </a:r>
                      <a:r>
                        <a:rPr lang="zh-TW" altLang="en-US" sz="2800" dirty="0" smtClean="0">
                          <a:latin typeface="+mn-lt"/>
                          <a:ea typeface="標楷體" pitchFamily="65" charset="-120"/>
                        </a:rPr>
                        <a:t> </a:t>
                      </a:r>
                      <a:r>
                        <a:rPr lang="en-US" altLang="zh-TW" sz="2800" dirty="0" smtClean="0">
                          <a:latin typeface="+mn-lt"/>
                          <a:ea typeface="標楷體" pitchFamily="65" charset="-120"/>
                        </a:rPr>
                        <a:t>×</a:t>
                      </a:r>
                      <a:r>
                        <a:rPr lang="zh-TW" altLang="en-US" sz="2800" dirty="0" smtClean="0">
                          <a:latin typeface="+mn-lt"/>
                          <a:ea typeface="標楷體" pitchFamily="65" charset="-120"/>
                        </a:rPr>
                        <a:t> </a:t>
                      </a:r>
                      <a:r>
                        <a:rPr lang="en-US" altLang="zh-TW" sz="2800" dirty="0" smtClean="0">
                          <a:latin typeface="+mn-lt"/>
                          <a:ea typeface="標楷體" pitchFamily="65" charset="-120"/>
                        </a:rPr>
                        <a:t>2</a:t>
                      </a:r>
                      <a:endParaRPr lang="zh-TW" altLang="en-US" sz="2800" dirty="0">
                        <a:latin typeface="+mn-lt"/>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0.1%</a:t>
                      </a:r>
                      <a:r>
                        <a:rPr lang="zh-TW" altLang="en-US" sz="2800" dirty="0" smtClean="0">
                          <a:latin typeface="+mn-lt"/>
                          <a:ea typeface="標楷體" pitchFamily="65" charset="-120"/>
                        </a:rPr>
                        <a:t> </a:t>
                      </a:r>
                      <a:r>
                        <a:rPr lang="en-US" altLang="zh-TW" sz="2800" dirty="0" smtClean="0">
                          <a:latin typeface="+mn-lt"/>
                          <a:ea typeface="標楷體" pitchFamily="65" charset="-120"/>
                        </a:rPr>
                        <a:t>x2 </a:t>
                      </a:r>
                      <a:endParaRPr lang="zh-TW" altLang="en-US" sz="2800" dirty="0">
                        <a:latin typeface="+mn-lt"/>
                        <a:ea typeface="標楷體" pitchFamily="65" charset="-120"/>
                      </a:endParaRPr>
                    </a:p>
                  </a:txBody>
                  <a:tcPr anchor="ctr">
                    <a:solidFill>
                      <a:srgbClr val="E7E8E8"/>
                    </a:solidFill>
                  </a:tcPr>
                </a:tc>
                <a:extLst>
                  <a:ext uri="{0D108BD9-81ED-4DB2-BD59-A6C34878D82A}">
                    <a16:rowId xmlns:a16="http://schemas.microsoft.com/office/drawing/2014/main" val="3180772730"/>
                  </a:ext>
                </a:extLst>
              </a:tr>
              <a:tr h="799897">
                <a:tc>
                  <a:txBody>
                    <a:bodyPr/>
                    <a:lstStyle/>
                    <a:p>
                      <a:pPr algn="ctr"/>
                      <a:r>
                        <a:rPr lang="en-US" altLang="zh-TW" sz="2800" b="1" kern="1200" dirty="0" smtClean="0">
                          <a:solidFill>
                            <a:schemeClr val="lt1"/>
                          </a:solidFill>
                          <a:effectLst>
                            <a:outerShdw blurRad="38100" dist="38100" dir="2700000" algn="tl">
                              <a:srgbClr val="000000">
                                <a:alpha val="43137"/>
                              </a:srgbClr>
                            </a:outerShdw>
                          </a:effectLst>
                          <a:latin typeface="+mn-lt"/>
                          <a:ea typeface="標楷體" pitchFamily="65" charset="-120"/>
                          <a:cs typeface="+mn-cs"/>
                        </a:rPr>
                        <a:t>Expiry Date</a:t>
                      </a:r>
                      <a:endParaRPr lang="zh-TW" altLang="en-US" sz="2800" b="1" kern="1200" dirty="0">
                        <a:solidFill>
                          <a:schemeClr val="lt1"/>
                        </a:solidFill>
                        <a:effectLst>
                          <a:outerShdw blurRad="38100" dist="38100" dir="2700000" algn="tl">
                            <a:srgbClr val="000000">
                              <a:alpha val="43137"/>
                            </a:srgbClr>
                          </a:outerShdw>
                        </a:effectLst>
                        <a:latin typeface="+mn-lt"/>
                        <a:ea typeface="標楷體" pitchFamily="65" charset="-120"/>
                        <a:cs typeface="+mn-cs"/>
                      </a:endParaRPr>
                    </a:p>
                  </a:txBody>
                  <a:tcPr anchor="ctr">
                    <a:solidFill>
                      <a:srgbClr val="1796C8"/>
                    </a:solidFill>
                  </a:tcPr>
                </a:tc>
                <a:tc>
                  <a:txBody>
                    <a:bodyPr/>
                    <a:lstStyle/>
                    <a:p>
                      <a:pPr algn="ctr"/>
                      <a:r>
                        <a:rPr lang="en-US" altLang="zh-TW" sz="2800" dirty="0" smtClean="0">
                          <a:latin typeface="+mn-lt"/>
                          <a:ea typeface="標楷體" pitchFamily="65" charset="-120"/>
                        </a:rPr>
                        <a:t>N/A</a:t>
                      </a:r>
                      <a:endParaRPr lang="zh-TW" altLang="en-US" sz="2800" dirty="0">
                        <a:latin typeface="+mn-lt"/>
                        <a:ea typeface="標楷體" pitchFamily="65" charset="-120"/>
                      </a:endParaRPr>
                    </a:p>
                  </a:txBody>
                  <a:tcPr anchor="ctr">
                    <a:solidFill>
                      <a:srgbClr val="E7E8E8"/>
                    </a:solidFill>
                  </a:tcPr>
                </a:tc>
                <a:tc>
                  <a:txBody>
                    <a:bodyPr/>
                    <a:lstStyle/>
                    <a:p>
                      <a:pPr algn="ctr"/>
                      <a:r>
                        <a:rPr lang="en-US" altLang="zh-TW" sz="2400" dirty="0" smtClean="0">
                          <a:latin typeface="+mn-lt"/>
                          <a:ea typeface="標楷體" pitchFamily="65" charset="-120"/>
                        </a:rPr>
                        <a:t>6 months (extendable)</a:t>
                      </a:r>
                      <a:endParaRPr lang="zh-TW" altLang="en-US" sz="2400" dirty="0">
                        <a:latin typeface="+mn-lt"/>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Yes</a:t>
                      </a:r>
                      <a:endParaRPr lang="zh-TW" altLang="en-US" sz="2800" dirty="0">
                        <a:latin typeface="+mn-lt"/>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Yes</a:t>
                      </a:r>
                      <a:endParaRPr lang="zh-TW" altLang="en-US" sz="2800" dirty="0">
                        <a:latin typeface="+mn-lt"/>
                        <a:ea typeface="標楷體" pitchFamily="65" charset="-120"/>
                      </a:endParaRPr>
                    </a:p>
                  </a:txBody>
                  <a:tcPr anchor="ctr">
                    <a:solidFill>
                      <a:srgbClr val="E7E8E8"/>
                    </a:solidFill>
                  </a:tcPr>
                </a:tc>
                <a:extLst>
                  <a:ext uri="{0D108BD9-81ED-4DB2-BD59-A6C34878D82A}">
                    <a16:rowId xmlns:a16="http://schemas.microsoft.com/office/drawing/2014/main" val="3855554342"/>
                  </a:ext>
                </a:extLst>
              </a:tr>
            </a:tbl>
          </a:graphicData>
        </a:graphic>
      </p:graphicFrame>
      <p:sp>
        <p:nvSpPr>
          <p:cNvPr id="8" name="文字方塊 7"/>
          <p:cNvSpPr txBox="1"/>
          <p:nvPr/>
        </p:nvSpPr>
        <p:spPr>
          <a:xfrm>
            <a:off x="303611" y="5585468"/>
            <a:ext cx="11682889" cy="1046440"/>
          </a:xfrm>
          <a:prstGeom prst="rect">
            <a:avLst/>
          </a:prstGeom>
          <a:noFill/>
        </p:spPr>
        <p:txBody>
          <a:bodyPr wrap="square" rtlCol="0">
            <a:spAutoFit/>
          </a:bodyPr>
          <a:lstStyle/>
          <a:p>
            <a:r>
              <a:rPr lang="zh-TW" altLang="en-US" sz="2000" dirty="0">
                <a:ea typeface="標楷體" pitchFamily="65" charset="-120"/>
              </a:rPr>
              <a:t>*</a:t>
            </a:r>
            <a:r>
              <a:rPr lang="en-US" altLang="zh-TW" sz="2000" dirty="0">
                <a:ea typeface="標楷體" pitchFamily="65" charset="-120"/>
              </a:rPr>
              <a:t>When trading a 2x leveraged ETF</a:t>
            </a:r>
            <a:r>
              <a:rPr lang="zh-TW" altLang="en-US" sz="2000" dirty="0">
                <a:ea typeface="標楷體" pitchFamily="65" charset="-120"/>
              </a:rPr>
              <a:t> </a:t>
            </a:r>
            <a:r>
              <a:rPr lang="en-US" altLang="zh-TW" sz="2000" dirty="0">
                <a:ea typeface="標楷體" pitchFamily="65" charset="-120"/>
              </a:rPr>
              <a:t>on margin, leveraged exposure could increase by more than 2x</a:t>
            </a:r>
          </a:p>
          <a:p>
            <a:r>
              <a:rPr lang="zh-TW" altLang="en-US" sz="2000" dirty="0">
                <a:ea typeface="標楷體" pitchFamily="65" charset="-120"/>
              </a:rPr>
              <a:t>*</a:t>
            </a:r>
            <a:r>
              <a:rPr lang="en-US" altLang="zh-TW" sz="2000" dirty="0">
                <a:ea typeface="標楷體" pitchFamily="65" charset="-120"/>
              </a:rPr>
              <a:t>Margin percentage: TWSE listed stocks  max. 60%, GTSM-listed stocks max. 50%</a:t>
            </a:r>
          </a:p>
          <a:p>
            <a:r>
              <a:rPr lang="zh-TW" altLang="en-US" sz="2000" dirty="0">
                <a:ea typeface="標楷體" pitchFamily="65" charset="-120"/>
              </a:rPr>
              <a:t>*</a:t>
            </a:r>
            <a:r>
              <a:rPr lang="en-US" altLang="zh-TW" sz="2000" dirty="0">
                <a:ea typeface="標楷體" pitchFamily="65" charset="-120"/>
              </a:rPr>
              <a:t>TAIFEX initial margin as of Oct. 7, 2014: NT$83,000, represents 4.59% of daily contract </a:t>
            </a:r>
            <a:r>
              <a:rPr lang="en-US" altLang="zh-TW" sz="2000" dirty="0" smtClean="0">
                <a:ea typeface="標楷體" pitchFamily="65" charset="-120"/>
              </a:rPr>
              <a:t>value</a:t>
            </a:r>
            <a:r>
              <a:rPr lang="en-US" altLang="zh-TW" sz="2200" dirty="0" smtClean="0">
                <a:ea typeface="標楷體" pitchFamily="65" charset="-120"/>
              </a:rPr>
              <a:t>.</a:t>
            </a:r>
            <a:endParaRPr lang="en-US" altLang="zh-TW" sz="2200" dirty="0">
              <a:ea typeface="標楷體" pitchFamily="65" charset="-120"/>
            </a:endParaRPr>
          </a:p>
        </p:txBody>
      </p:sp>
      <p:sp>
        <p:nvSpPr>
          <p:cNvPr id="9" name="文字方塊 8"/>
          <p:cNvSpPr txBox="1"/>
          <p:nvPr/>
        </p:nvSpPr>
        <p:spPr>
          <a:xfrm>
            <a:off x="2605800" y="273217"/>
            <a:ext cx="7241309" cy="707886"/>
          </a:xfrm>
          <a:prstGeom prst="rect">
            <a:avLst/>
          </a:prstGeom>
          <a:noFill/>
        </p:spPr>
        <p:txBody>
          <a:bodyPr wrap="square" rtlCol="0">
            <a:spAutoFit/>
          </a:bodyPr>
          <a:lstStyle/>
          <a:p>
            <a:pPr algn="ctr"/>
            <a:r>
              <a:rPr kumimoji="1" lang="en-US" altLang="zh-TW" sz="4000" b="1" spc="50" dirty="0" smtClean="0">
                <a:ln w="11430"/>
                <a:latin typeface="Calibri" panose="020F0502020204030204" pitchFamily="34" charset="0"/>
                <a:ea typeface="微軟正黑體" pitchFamily="34" charset="-120"/>
                <a:cs typeface="Calibri" panose="020F0502020204030204" pitchFamily="34" charset="0"/>
              </a:rPr>
              <a:t>Leverage ETFs vs Other Products</a:t>
            </a:r>
            <a:endParaRPr kumimoji="1" lang="zh-TW" altLang="en-US" sz="4000" b="1" spc="50" dirty="0">
              <a:ln w="11430"/>
              <a:latin typeface="Calibri" panose="020F0502020204030204" pitchFamily="34" charset="0"/>
              <a:ea typeface="微軟正黑體" pitchFamily="34" charset="-120"/>
              <a:cs typeface="Calibri" panose="020F0502020204030204" pitchFamily="34" charset="0"/>
            </a:endParaRPr>
          </a:p>
        </p:txBody>
      </p:sp>
      <p:grpSp>
        <p:nvGrpSpPr>
          <p:cNvPr id="6" name="群組 5"/>
          <p:cNvGrpSpPr/>
          <p:nvPr/>
        </p:nvGrpSpPr>
        <p:grpSpPr>
          <a:xfrm>
            <a:off x="4565371" y="2133065"/>
            <a:ext cx="1908988" cy="864096"/>
            <a:chOff x="4546121" y="2534319"/>
            <a:chExt cx="1908988" cy="864096"/>
          </a:xfrm>
        </p:grpSpPr>
        <p:pic>
          <p:nvPicPr>
            <p:cNvPr id="1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46121" y="2534319"/>
              <a:ext cx="1872208" cy="864096"/>
            </a:xfrm>
            <a:prstGeom prst="rect">
              <a:avLst/>
            </a:prstGeom>
            <a:noFill/>
            <a:ln w="9525">
              <a:noFill/>
              <a:miter lim="800000"/>
              <a:headEnd/>
              <a:tailEnd/>
            </a:ln>
          </p:spPr>
        </p:pic>
        <p:sp>
          <p:nvSpPr>
            <p:cNvPr id="3" name="文字方塊 2"/>
            <p:cNvSpPr txBox="1"/>
            <p:nvPr/>
          </p:nvSpPr>
          <p:spPr>
            <a:xfrm>
              <a:off x="6329981" y="2955560"/>
              <a:ext cx="125128" cy="369332"/>
            </a:xfrm>
            <a:prstGeom prst="rect">
              <a:avLst/>
            </a:prstGeom>
            <a:solidFill>
              <a:srgbClr val="E7E8E8"/>
            </a:solidFill>
          </p:spPr>
          <p:txBody>
            <a:bodyPr wrap="square" rtlCol="0">
              <a:spAutoFit/>
            </a:bodyPr>
            <a:lstStyle/>
            <a:p>
              <a:endParaRPr lang="zh-TW" altLang="en-US" dirty="0"/>
            </a:p>
          </p:txBody>
        </p:sp>
      </p:grpSp>
      <p:grpSp>
        <p:nvGrpSpPr>
          <p:cNvPr id="12" name="群組 11"/>
          <p:cNvGrpSpPr/>
          <p:nvPr/>
        </p:nvGrpSpPr>
        <p:grpSpPr>
          <a:xfrm>
            <a:off x="6823119" y="2095500"/>
            <a:ext cx="2076966" cy="981664"/>
            <a:chOff x="6884314" y="2523512"/>
            <a:chExt cx="2076966" cy="981664"/>
          </a:xfrm>
        </p:grpSpPr>
        <p:pic>
          <p:nvPicPr>
            <p:cNvPr id="1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884314" y="2523512"/>
              <a:ext cx="1980714" cy="947298"/>
            </a:xfrm>
            <a:prstGeom prst="rect">
              <a:avLst/>
            </a:prstGeom>
            <a:noFill/>
            <a:ln w="9525">
              <a:noFill/>
              <a:miter lim="800000"/>
              <a:headEnd/>
              <a:tailEnd/>
            </a:ln>
          </p:spPr>
        </p:pic>
        <p:sp>
          <p:nvSpPr>
            <p:cNvPr id="7" name="文字方塊 6"/>
            <p:cNvSpPr txBox="1"/>
            <p:nvPr/>
          </p:nvSpPr>
          <p:spPr>
            <a:xfrm>
              <a:off x="8768775" y="3135844"/>
              <a:ext cx="192505" cy="369332"/>
            </a:xfrm>
            <a:prstGeom prst="rect">
              <a:avLst/>
            </a:prstGeom>
            <a:solidFill>
              <a:srgbClr val="E7E8E8"/>
            </a:solidFill>
          </p:spPr>
          <p:txBody>
            <a:bodyPr wrap="square" rtlCol="0">
              <a:spAutoFit/>
            </a:bodyPr>
            <a:lstStyle/>
            <a:p>
              <a:endParaRPr lang="zh-TW" altLang="en-US" dirty="0"/>
            </a:p>
          </p:txBody>
        </p:sp>
      </p:grpSp>
    </p:spTree>
    <p:extLst>
      <p:ext uri="{BB962C8B-B14F-4D97-AF65-F5344CB8AC3E}">
        <p14:creationId xmlns:p14="http://schemas.microsoft.com/office/powerpoint/2010/main" val="1881923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4BA915EE-10CB-4CF1-8569-6154455DA573}" type="slidenum">
              <a:rPr lang="en-US" smtClean="0"/>
              <a:t>11</a:t>
            </a:fld>
            <a:endParaRPr lang="en-US"/>
          </a:p>
        </p:txBody>
      </p:sp>
      <p:sp>
        <p:nvSpPr>
          <p:cNvPr id="4" name="文字版面配置區 3"/>
          <p:cNvSpPr>
            <a:spLocks noGrp="1"/>
          </p:cNvSpPr>
          <p:nvPr>
            <p:ph type="body" idx="4294967295"/>
          </p:nvPr>
        </p:nvSpPr>
        <p:spPr/>
        <p:txBody>
          <a:bodyPr>
            <a:normAutofit/>
          </a:bodyPr>
          <a:lstStyle/>
          <a:p>
            <a:r>
              <a:rPr lang="en-US" altLang="zh-TW" dirty="0" smtClean="0"/>
              <a:t>Inverse ETF vs. Other Products</a:t>
            </a:r>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1884484020"/>
              </p:ext>
            </p:extLst>
          </p:nvPr>
        </p:nvGraphicFramePr>
        <p:xfrm>
          <a:off x="399396" y="1130941"/>
          <a:ext cx="11126804" cy="4306772"/>
        </p:xfrm>
        <a:graphic>
          <a:graphicData uri="http://schemas.openxmlformats.org/drawingml/2006/table">
            <a:tbl>
              <a:tblPr firstRow="1" bandRow="1">
                <a:tableStyleId>{93296810-A885-4BE3-A3E7-6D5BEEA58F35}</a:tableStyleId>
              </a:tblPr>
              <a:tblGrid>
                <a:gridCol w="2521818">
                  <a:extLst>
                    <a:ext uri="{9D8B030D-6E8A-4147-A177-3AD203B41FA5}">
                      <a16:colId xmlns:a16="http://schemas.microsoft.com/office/drawing/2014/main" val="147716063"/>
                    </a:ext>
                  </a:extLst>
                </a:gridCol>
                <a:gridCol w="1501542">
                  <a:extLst>
                    <a:ext uri="{9D8B030D-6E8A-4147-A177-3AD203B41FA5}">
                      <a16:colId xmlns:a16="http://schemas.microsoft.com/office/drawing/2014/main" val="876709890"/>
                    </a:ext>
                  </a:extLst>
                </a:gridCol>
                <a:gridCol w="2187197">
                  <a:extLst>
                    <a:ext uri="{9D8B030D-6E8A-4147-A177-3AD203B41FA5}">
                      <a16:colId xmlns:a16="http://schemas.microsoft.com/office/drawing/2014/main" val="2833710173"/>
                    </a:ext>
                  </a:extLst>
                </a:gridCol>
                <a:gridCol w="2543930">
                  <a:extLst>
                    <a:ext uri="{9D8B030D-6E8A-4147-A177-3AD203B41FA5}">
                      <a16:colId xmlns:a16="http://schemas.microsoft.com/office/drawing/2014/main" val="128534337"/>
                    </a:ext>
                  </a:extLst>
                </a:gridCol>
                <a:gridCol w="2372317">
                  <a:extLst>
                    <a:ext uri="{9D8B030D-6E8A-4147-A177-3AD203B41FA5}">
                      <a16:colId xmlns:a16="http://schemas.microsoft.com/office/drawing/2014/main" val="2711913202"/>
                    </a:ext>
                  </a:extLst>
                </a:gridCol>
              </a:tblGrid>
              <a:tr h="503639">
                <a:tc>
                  <a:txBody>
                    <a:bodyPr/>
                    <a:lstStyle/>
                    <a:p>
                      <a:pPr algn="ctr"/>
                      <a:endParaRPr lang="zh-TW" altLang="en-US" sz="2800" dirty="0">
                        <a:latin typeface="標楷體" pitchFamily="65" charset="-120"/>
                        <a:ea typeface="標楷體" pitchFamily="65" charset="-120"/>
                      </a:endParaRPr>
                    </a:p>
                  </a:txBody>
                  <a:tcPr anchor="ctr">
                    <a:solidFill>
                      <a:srgbClr val="1796C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dirty="0" smtClean="0">
                          <a:effectLst>
                            <a:outerShdw blurRad="38100" dist="38100" dir="2700000" algn="tl">
                              <a:srgbClr val="000000">
                                <a:alpha val="43137"/>
                              </a:srgbClr>
                            </a:outerShdw>
                          </a:effectLst>
                          <a:latin typeface="+mn-lt"/>
                          <a:ea typeface="標楷體" pitchFamily="65" charset="-120"/>
                        </a:rPr>
                        <a:t>-1x Inv</a:t>
                      </a:r>
                      <a:r>
                        <a:rPr lang="en-US" altLang="zh-TW" sz="2800" b="1" baseline="0" dirty="0" smtClean="0">
                          <a:effectLst>
                            <a:outerShdw blurRad="38100" dist="38100" dir="2700000" algn="tl">
                              <a:srgbClr val="000000">
                                <a:alpha val="43137"/>
                              </a:srgbClr>
                            </a:outerShdw>
                          </a:effectLst>
                          <a:latin typeface="+mn-lt"/>
                          <a:ea typeface="標楷體" pitchFamily="65" charset="-120"/>
                        </a:rPr>
                        <a:t> </a:t>
                      </a:r>
                      <a:r>
                        <a:rPr lang="en-US" altLang="zh-TW" sz="2800" b="1" dirty="0" smtClean="0">
                          <a:effectLst>
                            <a:outerShdw blurRad="38100" dist="38100" dir="2700000" algn="tl">
                              <a:srgbClr val="000000">
                                <a:alpha val="43137"/>
                              </a:srgbClr>
                            </a:outerShdw>
                          </a:effectLst>
                          <a:latin typeface="+mn-lt"/>
                          <a:ea typeface="標楷體" pitchFamily="65" charset="-120"/>
                        </a:rPr>
                        <a:t>ETF</a:t>
                      </a:r>
                      <a:endParaRPr lang="zh-TW" altLang="en-US" sz="2800" b="1" dirty="0" smtClean="0">
                        <a:effectLst>
                          <a:outerShdw blurRad="38100" dist="38100" dir="2700000" algn="tl">
                            <a:srgbClr val="000000">
                              <a:alpha val="43137"/>
                            </a:srgbClr>
                          </a:outerShdw>
                        </a:effectLst>
                        <a:latin typeface="+mn-lt"/>
                        <a:ea typeface="標楷體" pitchFamily="65" charset="-120"/>
                      </a:endParaRPr>
                    </a:p>
                  </a:txBody>
                  <a:tcPr anchor="ctr">
                    <a:solidFill>
                      <a:srgbClr val="1796C8"/>
                    </a:solidFill>
                  </a:tcPr>
                </a:tc>
                <a:tc>
                  <a:txBody>
                    <a:bodyPr/>
                    <a:lstStyle/>
                    <a:p>
                      <a:pPr algn="ctr"/>
                      <a:r>
                        <a:rPr lang="en-US" altLang="zh-TW" sz="2800" b="1" dirty="0" smtClean="0">
                          <a:effectLst>
                            <a:outerShdw blurRad="38100" dist="38100" dir="2700000" algn="tl">
                              <a:srgbClr val="000000">
                                <a:alpha val="43137"/>
                              </a:srgbClr>
                            </a:outerShdw>
                          </a:effectLst>
                          <a:latin typeface="+mn-lt"/>
                          <a:ea typeface="標楷體" pitchFamily="65" charset="-120"/>
                        </a:rPr>
                        <a:t>Selling</a:t>
                      </a:r>
                      <a:r>
                        <a:rPr lang="en-US" altLang="zh-TW" sz="2800" b="1" baseline="0" dirty="0" smtClean="0">
                          <a:effectLst>
                            <a:outerShdw blurRad="38100" dist="38100" dir="2700000" algn="tl">
                              <a:srgbClr val="000000">
                                <a:alpha val="43137"/>
                              </a:srgbClr>
                            </a:outerShdw>
                          </a:effectLst>
                          <a:latin typeface="+mn-lt"/>
                          <a:ea typeface="標楷體" pitchFamily="65" charset="-120"/>
                        </a:rPr>
                        <a:t> on Margin</a:t>
                      </a:r>
                      <a:endParaRPr lang="zh-TW" altLang="en-US" sz="2800" b="1" dirty="0">
                        <a:effectLst>
                          <a:outerShdw blurRad="38100" dist="38100" dir="2700000" algn="tl">
                            <a:srgbClr val="000000">
                              <a:alpha val="43137"/>
                            </a:srgbClr>
                          </a:outerShdw>
                        </a:effectLst>
                        <a:latin typeface="+mn-lt"/>
                        <a:ea typeface="標楷體" pitchFamily="65" charset="-120"/>
                      </a:endParaRPr>
                    </a:p>
                  </a:txBody>
                  <a:tcPr anchor="ctr">
                    <a:solidFill>
                      <a:srgbClr val="1796C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dirty="0" smtClean="0">
                          <a:effectLst>
                            <a:outerShdw blurRad="38100" dist="38100" dir="2700000" algn="tl">
                              <a:srgbClr val="000000">
                                <a:alpha val="43137"/>
                              </a:srgbClr>
                            </a:outerShdw>
                          </a:effectLst>
                          <a:latin typeface="+mn-lt"/>
                          <a:ea typeface="標楷體" pitchFamily="65" charset="-120"/>
                        </a:rPr>
                        <a:t>Futures</a:t>
                      </a:r>
                      <a:endParaRPr lang="zh-TW" altLang="en-US" sz="2800" b="1" dirty="0" smtClean="0">
                        <a:effectLst>
                          <a:outerShdw blurRad="38100" dist="38100" dir="2700000" algn="tl">
                            <a:srgbClr val="000000">
                              <a:alpha val="43137"/>
                            </a:srgbClr>
                          </a:outerShdw>
                        </a:effectLst>
                        <a:latin typeface="+mn-lt"/>
                        <a:ea typeface="標楷體" pitchFamily="65" charset="-120"/>
                      </a:endParaRPr>
                    </a:p>
                  </a:txBody>
                  <a:tcPr anchor="ctr">
                    <a:solidFill>
                      <a:srgbClr val="1796C8"/>
                    </a:solidFill>
                  </a:tcPr>
                </a:tc>
                <a:tc>
                  <a:txBody>
                    <a:bodyPr/>
                    <a:lstStyle/>
                    <a:p>
                      <a:pPr algn="ctr"/>
                      <a:r>
                        <a:rPr lang="en-US" altLang="zh-TW" sz="2400" b="1" dirty="0" smtClean="0">
                          <a:effectLst>
                            <a:outerShdw blurRad="38100" dist="38100" dir="2700000" algn="tl">
                              <a:srgbClr val="000000">
                                <a:alpha val="43137"/>
                              </a:srgbClr>
                            </a:outerShdw>
                          </a:effectLst>
                          <a:latin typeface="+mn-lt"/>
                          <a:ea typeface="標楷體" pitchFamily="65" charset="-120"/>
                        </a:rPr>
                        <a:t>Options</a:t>
                      </a:r>
                    </a:p>
                    <a:p>
                      <a:pPr algn="ctr"/>
                      <a:r>
                        <a:rPr lang="en-US" altLang="zh-TW" sz="2400" b="1" dirty="0" smtClean="0">
                          <a:effectLst>
                            <a:outerShdw blurRad="38100" dist="38100" dir="2700000" algn="tl">
                              <a:srgbClr val="000000">
                                <a:alpha val="43137"/>
                              </a:srgbClr>
                            </a:outerShdw>
                          </a:effectLst>
                          <a:latin typeface="+mn-lt"/>
                          <a:ea typeface="標楷體" pitchFamily="65" charset="-120"/>
                        </a:rPr>
                        <a:t>(Put)</a:t>
                      </a:r>
                      <a:endParaRPr lang="zh-TW" altLang="en-US" sz="2400" b="1" dirty="0">
                        <a:effectLst>
                          <a:outerShdw blurRad="38100" dist="38100" dir="2700000" algn="tl">
                            <a:srgbClr val="000000">
                              <a:alpha val="43137"/>
                            </a:srgbClr>
                          </a:outerShdw>
                        </a:effectLst>
                        <a:latin typeface="+mn-lt"/>
                        <a:ea typeface="標楷體" pitchFamily="65" charset="-120"/>
                      </a:endParaRPr>
                    </a:p>
                  </a:txBody>
                  <a:tcPr anchor="ctr">
                    <a:solidFill>
                      <a:srgbClr val="1796C8"/>
                    </a:solidFill>
                  </a:tcPr>
                </a:tc>
                <a:extLst>
                  <a:ext uri="{0D108BD9-81ED-4DB2-BD59-A6C34878D82A}">
                    <a16:rowId xmlns:a16="http://schemas.microsoft.com/office/drawing/2014/main" val="2426527528"/>
                  </a:ext>
                </a:extLst>
              </a:tr>
              <a:tr h="10758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kern="1200" dirty="0" smtClean="0">
                          <a:solidFill>
                            <a:schemeClr val="lt1"/>
                          </a:solidFill>
                          <a:effectLst>
                            <a:outerShdw blurRad="38100" dist="38100" dir="2700000" algn="tl">
                              <a:srgbClr val="000000">
                                <a:alpha val="43137"/>
                              </a:srgbClr>
                            </a:outerShdw>
                          </a:effectLst>
                          <a:latin typeface="+mn-lt"/>
                          <a:ea typeface="標楷體" pitchFamily="65" charset="-120"/>
                          <a:cs typeface="+mn-cs"/>
                        </a:rPr>
                        <a:t>Leveraged Multiple</a:t>
                      </a:r>
                      <a:endParaRPr lang="zh-TW" altLang="en-US" sz="2800" b="1" kern="1200" dirty="0" smtClean="0">
                        <a:solidFill>
                          <a:schemeClr val="lt1"/>
                        </a:solidFill>
                        <a:effectLst>
                          <a:outerShdw blurRad="38100" dist="38100" dir="2700000" algn="tl">
                            <a:srgbClr val="000000">
                              <a:alpha val="43137"/>
                            </a:srgbClr>
                          </a:outerShdw>
                        </a:effectLst>
                        <a:latin typeface="+mn-lt"/>
                        <a:ea typeface="標楷體" pitchFamily="65" charset="-120"/>
                        <a:cs typeface="+mn-cs"/>
                      </a:endParaRPr>
                    </a:p>
                  </a:txBody>
                  <a:tcPr anchor="ctr">
                    <a:solidFill>
                      <a:srgbClr val="1796C8"/>
                    </a:solidFill>
                  </a:tcPr>
                </a:tc>
                <a:tc>
                  <a:txBody>
                    <a:bodyPr/>
                    <a:lstStyle/>
                    <a:p>
                      <a:pPr algn="ctr"/>
                      <a:r>
                        <a:rPr lang="en-US" altLang="zh-TW" sz="2800" dirty="0" smtClean="0">
                          <a:latin typeface="+mn-lt"/>
                          <a:ea typeface="標楷體" pitchFamily="65" charset="-120"/>
                        </a:rPr>
                        <a:t>-1x</a:t>
                      </a:r>
                      <a:endParaRPr lang="zh-TW" altLang="en-US" sz="2800" baseline="28000" dirty="0">
                        <a:latin typeface="+mn-lt"/>
                        <a:ea typeface="標楷體" pitchFamily="65" charset="-120"/>
                      </a:endParaRPr>
                    </a:p>
                  </a:txBody>
                  <a:tcPr anchor="ctr">
                    <a:solidFill>
                      <a:srgbClr val="E7E8E8"/>
                    </a:solidFill>
                  </a:tcPr>
                </a:tc>
                <a:tc>
                  <a:txBody>
                    <a:bodyPr/>
                    <a:lstStyle/>
                    <a:p>
                      <a:endParaRPr lang="zh-TW" sz="2800" dirty="0">
                        <a:latin typeface="標楷體" pitchFamily="65" charset="-120"/>
                        <a:ea typeface="標楷體" pitchFamily="65" charset="-120"/>
                      </a:endParaRPr>
                    </a:p>
                  </a:txBody>
                  <a:tcPr anchor="ctr">
                    <a:solidFill>
                      <a:srgbClr val="E7E8E8"/>
                    </a:solidFill>
                  </a:tcPr>
                </a:tc>
                <a:tc>
                  <a:txBody>
                    <a:bodyPr/>
                    <a:lstStyle/>
                    <a:p>
                      <a:endParaRPr lang="zh-TW" sz="2800" dirty="0">
                        <a:latin typeface="標楷體" pitchFamily="65" charset="-120"/>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Varies</a:t>
                      </a:r>
                      <a:endParaRPr lang="zh-TW" altLang="en-US" sz="2800" dirty="0">
                        <a:latin typeface="+mn-lt"/>
                        <a:ea typeface="標楷體" pitchFamily="65" charset="-120"/>
                      </a:endParaRPr>
                    </a:p>
                  </a:txBody>
                  <a:tcPr anchor="ctr">
                    <a:solidFill>
                      <a:srgbClr val="E7E8E8"/>
                    </a:solidFill>
                  </a:tcPr>
                </a:tc>
                <a:extLst>
                  <a:ext uri="{0D108BD9-81ED-4DB2-BD59-A6C34878D82A}">
                    <a16:rowId xmlns:a16="http://schemas.microsoft.com/office/drawing/2014/main" val="4082421407"/>
                  </a:ext>
                </a:extLst>
              </a:tr>
              <a:tr h="4443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kern="1200" dirty="0" smtClean="0">
                          <a:solidFill>
                            <a:schemeClr val="lt1"/>
                          </a:solidFill>
                          <a:effectLst>
                            <a:outerShdw blurRad="38100" dist="38100" dir="2700000" algn="tl">
                              <a:srgbClr val="000000">
                                <a:alpha val="43137"/>
                              </a:srgbClr>
                            </a:outerShdw>
                          </a:effectLst>
                          <a:latin typeface="+mn-lt"/>
                          <a:ea typeface="標楷體" pitchFamily="65" charset="-120"/>
                          <a:cs typeface="+mn-cs"/>
                        </a:rPr>
                        <a:t>Margin Call</a:t>
                      </a:r>
                      <a:endParaRPr lang="zh-TW" altLang="en-US" sz="2800" b="1" kern="1200" dirty="0">
                        <a:solidFill>
                          <a:schemeClr val="lt1"/>
                        </a:solidFill>
                        <a:effectLst>
                          <a:outerShdw blurRad="38100" dist="38100" dir="2700000" algn="tl">
                            <a:srgbClr val="000000">
                              <a:alpha val="43137"/>
                            </a:srgbClr>
                          </a:outerShdw>
                        </a:effectLst>
                        <a:latin typeface="+mn-lt"/>
                        <a:ea typeface="標楷體" pitchFamily="65" charset="-120"/>
                        <a:cs typeface="+mn-cs"/>
                      </a:endParaRPr>
                    </a:p>
                  </a:txBody>
                  <a:tcPr anchor="ctr">
                    <a:solidFill>
                      <a:srgbClr val="1796C8"/>
                    </a:solidFill>
                  </a:tcPr>
                </a:tc>
                <a:tc>
                  <a:txBody>
                    <a:bodyPr/>
                    <a:lstStyle/>
                    <a:p>
                      <a:pPr algn="ctr"/>
                      <a:r>
                        <a:rPr lang="en-US" altLang="zh-TW" sz="2800" dirty="0" smtClean="0">
                          <a:latin typeface="+mn-lt"/>
                          <a:ea typeface="標楷體" pitchFamily="65" charset="-120"/>
                        </a:rPr>
                        <a:t>None</a:t>
                      </a:r>
                      <a:endParaRPr lang="zh-TW" altLang="en-US" sz="2800" dirty="0">
                        <a:latin typeface="+mn-lt"/>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Yes</a:t>
                      </a:r>
                      <a:endParaRPr lang="zh-TW" altLang="en-US" sz="2800" dirty="0">
                        <a:latin typeface="+mn-lt"/>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Yes</a:t>
                      </a:r>
                      <a:endParaRPr lang="zh-TW" altLang="en-US" sz="2800" dirty="0">
                        <a:latin typeface="+mn-lt"/>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None</a:t>
                      </a:r>
                      <a:endParaRPr lang="zh-TW" altLang="en-US" sz="2800" dirty="0">
                        <a:latin typeface="+mn-lt"/>
                        <a:ea typeface="標楷體" pitchFamily="65" charset="-120"/>
                      </a:endParaRPr>
                    </a:p>
                  </a:txBody>
                  <a:tcPr anchor="ctr">
                    <a:solidFill>
                      <a:srgbClr val="E7E8E8"/>
                    </a:solidFill>
                  </a:tcPr>
                </a:tc>
                <a:extLst>
                  <a:ext uri="{0D108BD9-81ED-4DB2-BD59-A6C34878D82A}">
                    <a16:rowId xmlns:a16="http://schemas.microsoft.com/office/drawing/2014/main" val="3199951774"/>
                  </a:ext>
                </a:extLst>
              </a:tr>
              <a:tr h="44438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800" b="1" kern="1200" noProof="0" dirty="0" smtClean="0">
                          <a:solidFill>
                            <a:schemeClr val="lt1"/>
                          </a:solidFill>
                          <a:effectLst>
                            <a:outerShdw blurRad="38100" dist="38100" dir="2700000" algn="tl">
                              <a:srgbClr val="000000">
                                <a:alpha val="43137"/>
                              </a:srgbClr>
                            </a:outerShdw>
                          </a:effectLst>
                          <a:latin typeface="+mn-lt"/>
                          <a:ea typeface="標楷體" pitchFamily="65" charset="-120"/>
                          <a:cs typeface="+mn-cs"/>
                        </a:rPr>
                        <a:t>Round-trip Transaction Tax</a:t>
                      </a:r>
                      <a:endParaRPr lang="zh-TW" altLang="en-US" sz="2800" b="1" kern="1200" noProof="0" dirty="0">
                        <a:solidFill>
                          <a:schemeClr val="lt1"/>
                        </a:solidFill>
                        <a:effectLst>
                          <a:outerShdw blurRad="38100" dist="38100" dir="2700000" algn="tl">
                            <a:srgbClr val="000000">
                              <a:alpha val="43137"/>
                            </a:srgbClr>
                          </a:outerShdw>
                        </a:effectLst>
                        <a:latin typeface="+mn-lt"/>
                        <a:ea typeface="標楷體" pitchFamily="65" charset="-120"/>
                        <a:cs typeface="+mn-cs"/>
                      </a:endParaRPr>
                    </a:p>
                  </a:txBody>
                  <a:tcPr anchor="ctr">
                    <a:solidFill>
                      <a:srgbClr val="1796C8"/>
                    </a:solidFill>
                  </a:tcPr>
                </a:tc>
                <a:tc>
                  <a:txBody>
                    <a:bodyPr/>
                    <a:lstStyle/>
                    <a:p>
                      <a:pPr algn="ctr"/>
                      <a:r>
                        <a:rPr lang="en-US" altLang="zh-TW" sz="2800" dirty="0" smtClean="0">
                          <a:latin typeface="+mn-lt"/>
                          <a:ea typeface="標楷體" pitchFamily="65" charset="-120"/>
                        </a:rPr>
                        <a:t>0.1%</a:t>
                      </a:r>
                      <a:r>
                        <a:rPr lang="en-US" altLang="zh-TW" sz="2800" baseline="0" dirty="0" smtClean="0">
                          <a:latin typeface="+mn-lt"/>
                          <a:ea typeface="標楷體" pitchFamily="65" charset="-120"/>
                        </a:rPr>
                        <a:t> </a:t>
                      </a:r>
                      <a:endParaRPr lang="en-US" altLang="zh-TW" sz="2800" dirty="0" smtClean="0">
                        <a:solidFill>
                          <a:srgbClr val="FF0000"/>
                        </a:solidFill>
                        <a:latin typeface="+mn-lt"/>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0.3%</a:t>
                      </a:r>
                      <a:endParaRPr lang="zh-TW" altLang="en-US" sz="2800" dirty="0">
                        <a:latin typeface="+mn-lt"/>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0.002%</a:t>
                      </a:r>
                      <a:r>
                        <a:rPr lang="zh-TW" altLang="en-US" sz="2800" dirty="0" smtClean="0">
                          <a:latin typeface="+mn-lt"/>
                          <a:ea typeface="標楷體" pitchFamily="65" charset="-120"/>
                        </a:rPr>
                        <a:t> </a:t>
                      </a:r>
                      <a:r>
                        <a:rPr lang="en-US" altLang="zh-TW" sz="2800" dirty="0" smtClean="0">
                          <a:latin typeface="+mn-lt"/>
                          <a:ea typeface="標楷體" pitchFamily="65" charset="-120"/>
                        </a:rPr>
                        <a:t>×</a:t>
                      </a:r>
                      <a:r>
                        <a:rPr lang="zh-TW" altLang="en-US" sz="2800" dirty="0" smtClean="0">
                          <a:latin typeface="+mn-lt"/>
                          <a:ea typeface="標楷體" pitchFamily="65" charset="-120"/>
                        </a:rPr>
                        <a:t> </a:t>
                      </a:r>
                      <a:r>
                        <a:rPr lang="en-US" altLang="zh-TW" sz="2800" dirty="0" smtClean="0">
                          <a:latin typeface="+mn-lt"/>
                          <a:ea typeface="標楷體" pitchFamily="65" charset="-120"/>
                        </a:rPr>
                        <a:t>2</a:t>
                      </a:r>
                      <a:endParaRPr lang="zh-TW" altLang="en-US" sz="2800" dirty="0">
                        <a:latin typeface="+mn-lt"/>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0.1%</a:t>
                      </a:r>
                      <a:r>
                        <a:rPr lang="zh-TW" altLang="en-US" sz="2800" dirty="0" smtClean="0">
                          <a:latin typeface="+mn-lt"/>
                          <a:ea typeface="標楷體" pitchFamily="65" charset="-120"/>
                        </a:rPr>
                        <a:t> </a:t>
                      </a:r>
                      <a:r>
                        <a:rPr lang="en-US" altLang="zh-TW" sz="2800" dirty="0" smtClean="0">
                          <a:latin typeface="+mn-lt"/>
                          <a:ea typeface="標楷體" pitchFamily="65" charset="-120"/>
                        </a:rPr>
                        <a:t>x2 </a:t>
                      </a:r>
                      <a:endParaRPr lang="zh-TW" altLang="en-US" sz="2800" dirty="0">
                        <a:latin typeface="+mn-lt"/>
                        <a:ea typeface="標楷體" pitchFamily="65" charset="-120"/>
                      </a:endParaRPr>
                    </a:p>
                  </a:txBody>
                  <a:tcPr anchor="ctr">
                    <a:solidFill>
                      <a:srgbClr val="E7E8E8"/>
                    </a:solidFill>
                  </a:tcPr>
                </a:tc>
                <a:extLst>
                  <a:ext uri="{0D108BD9-81ED-4DB2-BD59-A6C34878D82A}">
                    <a16:rowId xmlns:a16="http://schemas.microsoft.com/office/drawing/2014/main" val="3180772730"/>
                  </a:ext>
                </a:extLst>
              </a:tr>
              <a:tr h="799897">
                <a:tc>
                  <a:txBody>
                    <a:bodyPr/>
                    <a:lstStyle/>
                    <a:p>
                      <a:pPr algn="ctr"/>
                      <a:r>
                        <a:rPr lang="en-US" altLang="zh-TW" sz="2800" b="1" kern="1200" dirty="0" smtClean="0">
                          <a:solidFill>
                            <a:schemeClr val="lt1"/>
                          </a:solidFill>
                          <a:effectLst>
                            <a:outerShdw blurRad="38100" dist="38100" dir="2700000" algn="tl">
                              <a:srgbClr val="000000">
                                <a:alpha val="43137"/>
                              </a:srgbClr>
                            </a:outerShdw>
                          </a:effectLst>
                          <a:latin typeface="+mn-lt"/>
                          <a:ea typeface="標楷體" pitchFamily="65" charset="-120"/>
                          <a:cs typeface="+mn-cs"/>
                        </a:rPr>
                        <a:t>Expiry Date</a:t>
                      </a:r>
                      <a:endParaRPr lang="zh-TW" altLang="en-US" sz="2800" b="1" kern="1200" dirty="0">
                        <a:solidFill>
                          <a:schemeClr val="lt1"/>
                        </a:solidFill>
                        <a:effectLst>
                          <a:outerShdw blurRad="38100" dist="38100" dir="2700000" algn="tl">
                            <a:srgbClr val="000000">
                              <a:alpha val="43137"/>
                            </a:srgbClr>
                          </a:outerShdw>
                        </a:effectLst>
                        <a:latin typeface="+mn-lt"/>
                        <a:ea typeface="標楷體" pitchFamily="65" charset="-120"/>
                        <a:cs typeface="+mn-cs"/>
                      </a:endParaRPr>
                    </a:p>
                  </a:txBody>
                  <a:tcPr anchor="ctr">
                    <a:solidFill>
                      <a:srgbClr val="1796C8"/>
                    </a:solidFill>
                  </a:tcPr>
                </a:tc>
                <a:tc>
                  <a:txBody>
                    <a:bodyPr/>
                    <a:lstStyle/>
                    <a:p>
                      <a:pPr algn="ctr"/>
                      <a:r>
                        <a:rPr lang="en-US" altLang="zh-TW" sz="2800" dirty="0" smtClean="0">
                          <a:latin typeface="+mn-lt"/>
                          <a:ea typeface="標楷體" pitchFamily="65" charset="-120"/>
                        </a:rPr>
                        <a:t>N/A</a:t>
                      </a:r>
                      <a:endParaRPr lang="zh-TW" altLang="en-US" sz="2800" dirty="0">
                        <a:latin typeface="+mn-lt"/>
                        <a:ea typeface="標楷體" pitchFamily="65" charset="-120"/>
                      </a:endParaRPr>
                    </a:p>
                  </a:txBody>
                  <a:tcPr anchor="ctr">
                    <a:solidFill>
                      <a:srgbClr val="E7E8E8"/>
                    </a:solidFill>
                  </a:tcPr>
                </a:tc>
                <a:tc>
                  <a:txBody>
                    <a:bodyPr/>
                    <a:lstStyle/>
                    <a:p>
                      <a:pPr algn="ctr"/>
                      <a:r>
                        <a:rPr lang="en-US" altLang="zh-TW" sz="2400" dirty="0" smtClean="0">
                          <a:latin typeface="+mn-lt"/>
                          <a:ea typeface="標楷體" pitchFamily="65" charset="-120"/>
                        </a:rPr>
                        <a:t>6 months (extendable)</a:t>
                      </a:r>
                      <a:endParaRPr lang="zh-TW" altLang="en-US" sz="2400" dirty="0">
                        <a:latin typeface="+mn-lt"/>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Yes</a:t>
                      </a:r>
                      <a:endParaRPr lang="zh-TW" altLang="en-US" sz="2800" dirty="0">
                        <a:latin typeface="+mn-lt"/>
                        <a:ea typeface="標楷體" pitchFamily="65" charset="-120"/>
                      </a:endParaRPr>
                    </a:p>
                  </a:txBody>
                  <a:tcPr anchor="ctr">
                    <a:solidFill>
                      <a:srgbClr val="E7E8E8"/>
                    </a:solidFill>
                  </a:tcPr>
                </a:tc>
                <a:tc>
                  <a:txBody>
                    <a:bodyPr/>
                    <a:lstStyle/>
                    <a:p>
                      <a:pPr algn="ctr"/>
                      <a:r>
                        <a:rPr lang="en-US" altLang="zh-TW" sz="2800" dirty="0" smtClean="0">
                          <a:latin typeface="+mn-lt"/>
                          <a:ea typeface="標楷體" pitchFamily="65" charset="-120"/>
                        </a:rPr>
                        <a:t>Yes</a:t>
                      </a:r>
                      <a:endParaRPr lang="zh-TW" altLang="en-US" sz="2800" dirty="0">
                        <a:latin typeface="+mn-lt"/>
                        <a:ea typeface="標楷體" pitchFamily="65" charset="-120"/>
                      </a:endParaRPr>
                    </a:p>
                  </a:txBody>
                  <a:tcPr anchor="ctr">
                    <a:solidFill>
                      <a:srgbClr val="E7E8E8"/>
                    </a:solidFill>
                  </a:tcPr>
                </a:tc>
                <a:extLst>
                  <a:ext uri="{0D108BD9-81ED-4DB2-BD59-A6C34878D82A}">
                    <a16:rowId xmlns:a16="http://schemas.microsoft.com/office/drawing/2014/main" val="3855554342"/>
                  </a:ext>
                </a:extLst>
              </a:tr>
            </a:tbl>
          </a:graphicData>
        </a:graphic>
      </p:graphicFrame>
      <p:sp>
        <p:nvSpPr>
          <p:cNvPr id="9" name="文字方塊 8"/>
          <p:cNvSpPr txBox="1"/>
          <p:nvPr/>
        </p:nvSpPr>
        <p:spPr>
          <a:xfrm>
            <a:off x="2428770" y="303995"/>
            <a:ext cx="7241309" cy="707886"/>
          </a:xfrm>
          <a:prstGeom prst="rect">
            <a:avLst/>
          </a:prstGeom>
          <a:noFill/>
        </p:spPr>
        <p:txBody>
          <a:bodyPr wrap="square" rtlCol="0">
            <a:spAutoFit/>
          </a:bodyPr>
          <a:lstStyle/>
          <a:p>
            <a:pPr algn="ctr"/>
            <a:r>
              <a:rPr kumimoji="1" lang="en-US" altLang="zh-TW" sz="4000" b="1" spc="50" dirty="0" smtClean="0">
                <a:ln w="11430"/>
                <a:latin typeface="Calibri" panose="020F0502020204030204" pitchFamily="34" charset="0"/>
                <a:ea typeface="微軟正黑體" pitchFamily="34" charset="-120"/>
                <a:cs typeface="Calibri" panose="020F0502020204030204" pitchFamily="34" charset="0"/>
              </a:rPr>
              <a:t>Inverse ETFs vs Other Products</a:t>
            </a:r>
            <a:endParaRPr kumimoji="1" lang="zh-TW" altLang="en-US" sz="4000" b="1" spc="50" dirty="0">
              <a:ln w="11430"/>
              <a:latin typeface="Calibri" panose="020F0502020204030204" pitchFamily="34" charset="0"/>
              <a:ea typeface="微軟正黑體" pitchFamily="34" charset="-120"/>
              <a:cs typeface="Calibri" panose="020F0502020204030204" pitchFamily="34" charset="0"/>
            </a:endParaRPr>
          </a:p>
        </p:txBody>
      </p:sp>
      <p:grpSp>
        <p:nvGrpSpPr>
          <p:cNvPr id="10" name="群組 9"/>
          <p:cNvGrpSpPr/>
          <p:nvPr/>
        </p:nvGrpSpPr>
        <p:grpSpPr>
          <a:xfrm>
            <a:off x="4619152" y="2202777"/>
            <a:ext cx="1908988" cy="864096"/>
            <a:chOff x="4546121" y="2534319"/>
            <a:chExt cx="1908988" cy="864096"/>
          </a:xfrm>
        </p:grpSpPr>
        <p:pic>
          <p:nvPicPr>
            <p:cNvPr id="11"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46121" y="2534319"/>
              <a:ext cx="1872208" cy="864096"/>
            </a:xfrm>
            <a:prstGeom prst="rect">
              <a:avLst/>
            </a:prstGeom>
            <a:noFill/>
            <a:ln w="9525">
              <a:noFill/>
              <a:miter lim="800000"/>
              <a:headEnd/>
              <a:tailEnd/>
            </a:ln>
          </p:spPr>
        </p:pic>
        <p:sp>
          <p:nvSpPr>
            <p:cNvPr id="12" name="文字方塊 11"/>
            <p:cNvSpPr txBox="1"/>
            <p:nvPr/>
          </p:nvSpPr>
          <p:spPr>
            <a:xfrm>
              <a:off x="6329981" y="2955560"/>
              <a:ext cx="125128" cy="369332"/>
            </a:xfrm>
            <a:prstGeom prst="rect">
              <a:avLst/>
            </a:prstGeom>
            <a:solidFill>
              <a:srgbClr val="E7E8E8"/>
            </a:solidFill>
          </p:spPr>
          <p:txBody>
            <a:bodyPr wrap="square" rtlCol="0">
              <a:spAutoFit/>
            </a:bodyPr>
            <a:lstStyle/>
            <a:p>
              <a:endParaRPr lang="zh-TW" altLang="en-US" dirty="0"/>
            </a:p>
          </p:txBody>
        </p:sp>
      </p:grpSp>
      <p:grpSp>
        <p:nvGrpSpPr>
          <p:cNvPr id="16" name="群組 15"/>
          <p:cNvGrpSpPr/>
          <p:nvPr/>
        </p:nvGrpSpPr>
        <p:grpSpPr>
          <a:xfrm>
            <a:off x="6781114" y="2166773"/>
            <a:ext cx="2118235" cy="963293"/>
            <a:chOff x="6773115" y="2178115"/>
            <a:chExt cx="2118235" cy="963293"/>
          </a:xfrm>
        </p:grpSpPr>
        <p:pic>
          <p:nvPicPr>
            <p:cNvPr id="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773115" y="2178115"/>
              <a:ext cx="2118235" cy="936104"/>
            </a:xfrm>
            <a:prstGeom prst="rect">
              <a:avLst/>
            </a:prstGeom>
            <a:noFill/>
            <a:ln w="9525">
              <a:noFill/>
              <a:miter lim="800000"/>
              <a:headEnd/>
              <a:tailEnd/>
            </a:ln>
          </p:spPr>
        </p:pic>
        <p:sp>
          <p:nvSpPr>
            <p:cNvPr id="3" name="文字方塊 2"/>
            <p:cNvSpPr txBox="1"/>
            <p:nvPr/>
          </p:nvSpPr>
          <p:spPr>
            <a:xfrm>
              <a:off x="8768615" y="2772076"/>
              <a:ext cx="122735" cy="369332"/>
            </a:xfrm>
            <a:prstGeom prst="rect">
              <a:avLst/>
            </a:prstGeom>
            <a:solidFill>
              <a:srgbClr val="E7E8E8"/>
            </a:solidFill>
          </p:spPr>
          <p:txBody>
            <a:bodyPr wrap="square" rtlCol="0">
              <a:spAutoFit/>
            </a:bodyPr>
            <a:lstStyle/>
            <a:p>
              <a:endParaRPr lang="zh-TW" altLang="en-US" dirty="0"/>
            </a:p>
          </p:txBody>
        </p:sp>
      </p:grpSp>
      <p:sp>
        <p:nvSpPr>
          <p:cNvPr id="13" name="文字方塊 12"/>
          <p:cNvSpPr txBox="1"/>
          <p:nvPr/>
        </p:nvSpPr>
        <p:spPr>
          <a:xfrm>
            <a:off x="399396" y="5628253"/>
            <a:ext cx="11317200" cy="1261884"/>
          </a:xfrm>
          <a:prstGeom prst="rect">
            <a:avLst/>
          </a:prstGeom>
          <a:noFill/>
        </p:spPr>
        <p:txBody>
          <a:bodyPr wrap="square" rtlCol="0">
            <a:spAutoFit/>
          </a:bodyPr>
          <a:lstStyle/>
          <a:p>
            <a:r>
              <a:rPr lang="zh-TW" altLang="en-US" sz="2000" dirty="0" smtClean="0">
                <a:ea typeface="標楷體" pitchFamily="65" charset="-120"/>
              </a:rPr>
              <a:t>*</a:t>
            </a:r>
            <a:r>
              <a:rPr lang="en-US" altLang="zh-TW" sz="2000" dirty="0" smtClean="0">
                <a:solidFill>
                  <a:prstClr val="black"/>
                </a:solidFill>
                <a:latin typeface="Calibri"/>
                <a:ea typeface="標楷體" pitchFamily="65" charset="-120"/>
              </a:rPr>
              <a:t> When trading </a:t>
            </a:r>
            <a:r>
              <a:rPr lang="en-US" altLang="zh-TW" sz="2000" dirty="0" smtClean="0">
                <a:ea typeface="標楷體" pitchFamily="65" charset="-120"/>
              </a:rPr>
              <a:t>1x inverse ETF on margin, , leveraged exposure could increase by more than -1x</a:t>
            </a:r>
          </a:p>
          <a:p>
            <a:r>
              <a:rPr lang="zh-TW" altLang="en-US" sz="2000" dirty="0" smtClean="0">
                <a:ea typeface="標楷體" pitchFamily="65" charset="-120"/>
              </a:rPr>
              <a:t>*</a:t>
            </a:r>
            <a:r>
              <a:rPr lang="en-US" altLang="zh-TW" sz="2000" dirty="0" smtClean="0">
                <a:ea typeface="標楷體" pitchFamily="65" charset="-120"/>
              </a:rPr>
              <a:t>Margin percentage for short sales: Min. of 90%</a:t>
            </a:r>
          </a:p>
          <a:p>
            <a:pPr lvl="0"/>
            <a:r>
              <a:rPr lang="zh-TW" altLang="en-US" sz="2000" dirty="0" smtClean="0">
                <a:ea typeface="標楷體" pitchFamily="65" charset="-120"/>
              </a:rPr>
              <a:t>*</a:t>
            </a:r>
            <a:r>
              <a:rPr lang="en-US" altLang="zh-TW" sz="2000" dirty="0" smtClean="0">
                <a:solidFill>
                  <a:prstClr val="black"/>
                </a:solidFill>
                <a:latin typeface="Calibri"/>
                <a:ea typeface="標楷體" pitchFamily="65" charset="-120"/>
              </a:rPr>
              <a:t>TAIFEX initial margin as of Oct. 7, 2014: NT$83,000, represents 4.59% of daily contract value</a:t>
            </a:r>
            <a:endParaRPr lang="zh-TW" altLang="en-US" sz="2000" dirty="0" smtClean="0">
              <a:solidFill>
                <a:prstClr val="black"/>
              </a:solidFill>
              <a:latin typeface="Calibri"/>
              <a:ea typeface="標楷體" pitchFamily="65" charset="-120"/>
            </a:endParaRPr>
          </a:p>
          <a:p>
            <a:endParaRPr lang="zh-TW" altLang="en-US" sz="1600" dirty="0">
              <a:latin typeface="+mn-lt"/>
              <a:ea typeface="標楷體" pitchFamily="65" charset="-120"/>
            </a:endParaRPr>
          </a:p>
        </p:txBody>
      </p:sp>
    </p:spTree>
    <p:extLst>
      <p:ext uri="{BB962C8B-B14F-4D97-AF65-F5344CB8AC3E}">
        <p14:creationId xmlns:p14="http://schemas.microsoft.com/office/powerpoint/2010/main" val="1937901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4BA915EE-10CB-4CF1-8569-6154455DA573}" type="slidenum">
              <a:rPr lang="en-US" smtClean="0"/>
              <a:t>12</a:t>
            </a:fld>
            <a:endParaRPr lang="en-US"/>
          </a:p>
        </p:txBody>
      </p:sp>
      <p:grpSp>
        <p:nvGrpSpPr>
          <p:cNvPr id="10" name="群組 9"/>
          <p:cNvGrpSpPr/>
          <p:nvPr/>
        </p:nvGrpSpPr>
        <p:grpSpPr>
          <a:xfrm>
            <a:off x="27366" y="1386040"/>
            <a:ext cx="3395075" cy="3391187"/>
            <a:chOff x="1147156" y="3740725"/>
            <a:chExt cx="2195618" cy="2646188"/>
          </a:xfrm>
        </p:grpSpPr>
        <p:sp>
          <p:nvSpPr>
            <p:cNvPr id="11" name="橢圓 10"/>
            <p:cNvSpPr/>
            <p:nvPr/>
          </p:nvSpPr>
          <p:spPr>
            <a:xfrm>
              <a:off x="1147156" y="3740725"/>
              <a:ext cx="2195618" cy="2608539"/>
            </a:xfrm>
            <a:prstGeom prst="ellipse">
              <a:avLst/>
            </a:prstGeom>
            <a:noFill/>
            <a:ln>
              <a:solidFill>
                <a:srgbClr val="15A9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zh-TW" altLang="en-US" dirty="0">
                <a:solidFill>
                  <a:schemeClr val="tx1"/>
                </a:solidFill>
              </a:endParaRPr>
            </a:p>
          </p:txBody>
        </p:sp>
        <p:sp>
          <p:nvSpPr>
            <p:cNvPr id="12" name="文字方塊 11"/>
            <p:cNvSpPr txBox="1"/>
            <p:nvPr/>
          </p:nvSpPr>
          <p:spPr>
            <a:xfrm>
              <a:off x="1366701" y="4108985"/>
              <a:ext cx="1739536" cy="2277928"/>
            </a:xfrm>
            <a:prstGeom prst="rect">
              <a:avLst/>
            </a:prstGeom>
            <a:noFill/>
          </p:spPr>
          <p:txBody>
            <a:bodyPr wrap="square" rtlCol="0">
              <a:spAutoFit/>
            </a:bodyPr>
            <a:lstStyle/>
            <a:p>
              <a:pPr lvl="0" algn="ctr"/>
              <a:r>
                <a:rPr lang="en-US" altLang="en-US" sz="2600" dirty="0"/>
                <a:t>Have at least 10 transactions on call (put) warrants within the most recent 12 month period</a:t>
              </a:r>
              <a:endParaRPr lang="zh-TW" altLang="en-US" sz="2600" dirty="0"/>
            </a:p>
            <a:p>
              <a:endParaRPr lang="zh-TW" altLang="en-US" dirty="0"/>
            </a:p>
          </p:txBody>
        </p:sp>
      </p:grpSp>
      <p:grpSp>
        <p:nvGrpSpPr>
          <p:cNvPr id="13" name="群組 12"/>
          <p:cNvGrpSpPr/>
          <p:nvPr/>
        </p:nvGrpSpPr>
        <p:grpSpPr>
          <a:xfrm>
            <a:off x="8207861" y="1854576"/>
            <a:ext cx="3950132" cy="3292242"/>
            <a:chOff x="1147156" y="3740726"/>
            <a:chExt cx="2227811" cy="1911929"/>
          </a:xfrm>
        </p:grpSpPr>
        <p:sp>
          <p:nvSpPr>
            <p:cNvPr id="14" name="橢圓 13"/>
            <p:cNvSpPr/>
            <p:nvPr/>
          </p:nvSpPr>
          <p:spPr>
            <a:xfrm>
              <a:off x="1147156" y="3740726"/>
              <a:ext cx="2227811" cy="1911929"/>
            </a:xfrm>
            <a:prstGeom prst="ellipse">
              <a:avLst/>
            </a:prstGeom>
            <a:noFill/>
            <a:ln>
              <a:solidFill>
                <a:srgbClr val="15A9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zh-TW" altLang="en-US" dirty="0">
                <a:solidFill>
                  <a:schemeClr val="tx1"/>
                </a:solidFill>
              </a:endParaRPr>
            </a:p>
          </p:txBody>
        </p:sp>
        <p:sp>
          <p:nvSpPr>
            <p:cNvPr id="15" name="文字方塊 14"/>
            <p:cNvSpPr txBox="1"/>
            <p:nvPr/>
          </p:nvSpPr>
          <p:spPr>
            <a:xfrm>
              <a:off x="1333553" y="3972169"/>
              <a:ext cx="1864810" cy="1447773"/>
            </a:xfrm>
            <a:prstGeom prst="rect">
              <a:avLst/>
            </a:prstGeom>
            <a:noFill/>
          </p:spPr>
          <p:txBody>
            <a:bodyPr wrap="square" rtlCol="0">
              <a:spAutoFit/>
            </a:bodyPr>
            <a:lstStyle/>
            <a:p>
              <a:pPr lvl="0" algn="ctr"/>
              <a:r>
                <a:rPr lang="en-US" altLang="zh-TW" sz="2600" dirty="0"/>
                <a:t>Have at least 10 transactions on futures and options traded on TAIFEX within the most recent 12 month </a:t>
              </a:r>
              <a:r>
                <a:rPr lang="en-US" altLang="zh-TW" sz="2600" dirty="0" smtClean="0"/>
                <a:t>period.</a:t>
              </a:r>
              <a:endParaRPr lang="zh-TW" altLang="en-US" sz="2600" dirty="0"/>
            </a:p>
          </p:txBody>
        </p:sp>
      </p:grpSp>
      <p:sp>
        <p:nvSpPr>
          <p:cNvPr id="16" name="矩形 15"/>
          <p:cNvSpPr/>
          <p:nvPr/>
        </p:nvSpPr>
        <p:spPr>
          <a:xfrm>
            <a:off x="1293102" y="5376828"/>
            <a:ext cx="9573819" cy="1169551"/>
          </a:xfrm>
          <a:prstGeom prst="rect">
            <a:avLst/>
          </a:prstGeom>
          <a:ln>
            <a:solidFill>
              <a:srgbClr val="066DA6"/>
            </a:solidFill>
          </a:ln>
        </p:spPr>
        <p:style>
          <a:lnRef idx="2">
            <a:schemeClr val="accent5"/>
          </a:lnRef>
          <a:fillRef idx="1">
            <a:schemeClr val="lt1"/>
          </a:fillRef>
          <a:effectRef idx="0">
            <a:schemeClr val="accent5"/>
          </a:effectRef>
          <a:fontRef idx="minor">
            <a:schemeClr val="dk1"/>
          </a:fontRef>
        </p:style>
        <p:txBody>
          <a:bodyPr wrap="square">
            <a:spAutoFit/>
          </a:bodyPr>
          <a:lstStyle/>
          <a:p>
            <a:pPr>
              <a:lnSpc>
                <a:spcPts val="2800"/>
              </a:lnSpc>
            </a:pPr>
            <a:r>
              <a:rPr lang="en-US" altLang="zh-TW" sz="2600" dirty="0" smtClean="0">
                <a:latin typeface="+mj-lt"/>
              </a:rPr>
              <a:t>From Dec </a:t>
            </a:r>
            <a:r>
              <a:rPr lang="en-US" altLang="zh-TW" sz="2600" dirty="0">
                <a:latin typeface="+mj-lt"/>
              </a:rPr>
              <a:t>31 </a:t>
            </a:r>
            <a:r>
              <a:rPr lang="en-US" altLang="zh-TW" sz="2600" dirty="0" smtClean="0">
                <a:latin typeface="+mj-lt"/>
              </a:rPr>
              <a:t>2021, investors trading or </a:t>
            </a:r>
            <a:r>
              <a:rPr lang="en-US" altLang="zh-TW" sz="2600" dirty="0">
                <a:latin typeface="+mj-lt"/>
              </a:rPr>
              <a:t>purchasing </a:t>
            </a:r>
            <a:r>
              <a:rPr lang="en-US" altLang="zh-TW" sz="2600" dirty="0">
                <a:solidFill>
                  <a:srgbClr val="FF0000"/>
                </a:solidFill>
                <a:latin typeface="+mj-lt"/>
              </a:rPr>
              <a:t>L&amp;I Futures ETFs </a:t>
            </a:r>
            <a:r>
              <a:rPr lang="en-US" altLang="zh-TW" sz="2600" dirty="0">
                <a:latin typeface="+mj-lt"/>
              </a:rPr>
              <a:t>for the first time must complete and sign the </a:t>
            </a:r>
            <a:r>
              <a:rPr lang="en-US" altLang="zh-TW" sz="2600" dirty="0" smtClean="0">
                <a:latin typeface="+mj-lt"/>
              </a:rPr>
              <a:t>related checklist examination</a:t>
            </a:r>
            <a:r>
              <a:rPr lang="en-US" altLang="zh-TW" sz="2600" dirty="0">
                <a:latin typeface="+mj-lt"/>
              </a:rPr>
              <a:t>. Professional institutional investors are exempted</a:t>
            </a:r>
            <a:r>
              <a:rPr lang="en-US" altLang="zh-TW" sz="2600" dirty="0" smtClean="0">
                <a:latin typeface="+mj-lt"/>
              </a:rPr>
              <a:t>.</a:t>
            </a:r>
            <a:endParaRPr lang="zh-TW" altLang="en-US" sz="2600" b="1" dirty="0">
              <a:latin typeface="+mj-lt"/>
              <a:ea typeface="微軟正黑體" panose="020B0604030504040204" pitchFamily="34" charset="-120"/>
            </a:endParaRPr>
          </a:p>
        </p:txBody>
      </p:sp>
      <p:sp>
        <p:nvSpPr>
          <p:cNvPr id="17" name="標題 3"/>
          <p:cNvSpPr txBox="1">
            <a:spLocks/>
          </p:cNvSpPr>
          <p:nvPr/>
        </p:nvSpPr>
        <p:spPr bwMode="auto">
          <a:xfrm>
            <a:off x="2063502" y="187996"/>
            <a:ext cx="8208963"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algn="ctr" eaLnBrk="0" fontAlgn="base" hangingPunct="0">
              <a:spcBef>
                <a:spcPct val="0"/>
              </a:spcBef>
              <a:spcAft>
                <a:spcPct val="0"/>
              </a:spcAft>
              <a:defRPr/>
            </a:pPr>
            <a:endParaRPr lang="en-US" altLang="zh-TW" sz="3600" b="1" dirty="0">
              <a:latin typeface="標楷體" pitchFamily="65" charset="-120"/>
              <a:ea typeface="標楷體" pitchFamily="65" charset="-120"/>
              <a:cs typeface="+mj-cs"/>
            </a:endParaRPr>
          </a:p>
          <a:p>
            <a:pPr algn="ctr" eaLnBrk="0" fontAlgn="base" hangingPunct="0">
              <a:spcBef>
                <a:spcPct val="0"/>
              </a:spcBef>
              <a:spcAft>
                <a:spcPct val="0"/>
              </a:spcAft>
              <a:defRPr/>
            </a:pPr>
            <a:r>
              <a:rPr lang="en-US" altLang="zh-TW" sz="4000" b="1" dirty="0" smtClean="0">
                <a:latin typeface="+mj-lt"/>
                <a:ea typeface="標楷體" pitchFamily="65" charset="-120"/>
                <a:cs typeface="+mj-cs"/>
              </a:rPr>
              <a:t>Investor Qualification</a:t>
            </a:r>
            <a:r>
              <a:rPr lang="zh-TW" altLang="en-US" sz="4000" b="1" dirty="0">
                <a:latin typeface="標楷體" pitchFamily="65" charset="-120"/>
                <a:ea typeface="標楷體" pitchFamily="65" charset="-120"/>
                <a:cs typeface="+mj-cs"/>
              </a:rPr>
              <a:t/>
            </a:r>
            <a:br>
              <a:rPr lang="zh-TW" altLang="en-US" sz="4000" b="1" dirty="0">
                <a:latin typeface="標楷體" pitchFamily="65" charset="-120"/>
                <a:ea typeface="標楷體" pitchFamily="65" charset="-120"/>
                <a:cs typeface="+mj-cs"/>
              </a:rPr>
            </a:br>
            <a:endParaRPr lang="zh-TW" altLang="en-US" sz="4000" b="1" dirty="0">
              <a:latin typeface="標楷體" pitchFamily="65" charset="-120"/>
              <a:ea typeface="標楷體" pitchFamily="65" charset="-120"/>
              <a:cs typeface="+mj-cs"/>
            </a:endParaRPr>
          </a:p>
        </p:txBody>
      </p:sp>
      <p:grpSp>
        <p:nvGrpSpPr>
          <p:cNvPr id="4" name="群組 3"/>
          <p:cNvGrpSpPr/>
          <p:nvPr/>
        </p:nvGrpSpPr>
        <p:grpSpPr>
          <a:xfrm>
            <a:off x="3494258" y="2989827"/>
            <a:ext cx="1783057" cy="1794486"/>
            <a:chOff x="3310996" y="3038861"/>
            <a:chExt cx="2125513" cy="2141751"/>
          </a:xfrm>
        </p:grpSpPr>
        <p:sp>
          <p:nvSpPr>
            <p:cNvPr id="8" name="文字方塊 7"/>
            <p:cNvSpPr txBox="1"/>
            <p:nvPr/>
          </p:nvSpPr>
          <p:spPr>
            <a:xfrm>
              <a:off x="3540459" y="3307195"/>
              <a:ext cx="1606372" cy="1873417"/>
            </a:xfrm>
            <a:prstGeom prst="rect">
              <a:avLst/>
            </a:prstGeom>
            <a:noFill/>
          </p:spPr>
          <p:txBody>
            <a:bodyPr wrap="square" rtlCol="0">
              <a:spAutoFit/>
            </a:bodyPr>
            <a:lstStyle/>
            <a:p>
              <a:pPr algn="ctr"/>
              <a:r>
                <a:rPr lang="en-US" altLang="zh-TW" sz="2600" dirty="0"/>
                <a:t>Have </a:t>
              </a:r>
              <a:r>
                <a:rPr lang="en-US" altLang="zh-TW" sz="2600" dirty="0" smtClean="0"/>
                <a:t>a Margin </a:t>
              </a:r>
            </a:p>
            <a:p>
              <a:pPr algn="ctr"/>
              <a:r>
                <a:rPr lang="en-US" altLang="zh-TW" sz="2600" dirty="0" smtClean="0"/>
                <a:t>Account</a:t>
              </a:r>
              <a:endParaRPr lang="zh-TW" altLang="en-US" sz="2600" dirty="0"/>
            </a:p>
            <a:p>
              <a:endParaRPr lang="zh-TW" altLang="en-US" dirty="0"/>
            </a:p>
          </p:txBody>
        </p:sp>
        <p:sp>
          <p:nvSpPr>
            <p:cNvPr id="18" name="橢圓 17"/>
            <p:cNvSpPr/>
            <p:nvPr/>
          </p:nvSpPr>
          <p:spPr>
            <a:xfrm>
              <a:off x="3310996" y="3038861"/>
              <a:ext cx="2125513" cy="2096814"/>
            </a:xfrm>
            <a:prstGeom prst="ellipse">
              <a:avLst/>
            </a:prstGeom>
            <a:noFill/>
            <a:ln>
              <a:solidFill>
                <a:srgbClr val="15A9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zh-TW" altLang="en-US" dirty="0">
                <a:solidFill>
                  <a:schemeClr val="tx1"/>
                </a:solidFill>
              </a:endParaRPr>
            </a:p>
          </p:txBody>
        </p:sp>
      </p:grpSp>
      <p:grpSp>
        <p:nvGrpSpPr>
          <p:cNvPr id="3" name="群組 2"/>
          <p:cNvGrpSpPr/>
          <p:nvPr/>
        </p:nvGrpSpPr>
        <p:grpSpPr>
          <a:xfrm>
            <a:off x="4347063" y="908721"/>
            <a:ext cx="4407776" cy="1532009"/>
            <a:chOff x="4348942" y="1092577"/>
            <a:chExt cx="3513999" cy="1661060"/>
          </a:xfrm>
        </p:grpSpPr>
        <p:sp>
          <p:nvSpPr>
            <p:cNvPr id="6" name="圓角矩形 4"/>
            <p:cNvSpPr txBox="1"/>
            <p:nvPr/>
          </p:nvSpPr>
          <p:spPr>
            <a:xfrm>
              <a:off x="4482649" y="1489954"/>
              <a:ext cx="3246583" cy="126368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TW" sz="3000" kern="1200" dirty="0" smtClean="0">
                  <a:solidFill>
                    <a:schemeClr val="tx1"/>
                  </a:solidFill>
                </a:rPr>
                <a:t>Investors must meet at least one of these criteria.</a:t>
              </a:r>
            </a:p>
            <a:p>
              <a:pPr lvl="0" algn="ctr" defTabSz="1244600">
                <a:lnSpc>
                  <a:spcPct val="90000"/>
                </a:lnSpc>
                <a:spcBef>
                  <a:spcPct val="0"/>
                </a:spcBef>
                <a:spcAft>
                  <a:spcPct val="35000"/>
                </a:spcAft>
              </a:pPr>
              <a:endParaRPr lang="zh-TW" altLang="en-US" sz="2800" kern="1200" dirty="0"/>
            </a:p>
          </p:txBody>
        </p:sp>
        <p:sp>
          <p:nvSpPr>
            <p:cNvPr id="19" name="圓角矩形 18"/>
            <p:cNvSpPr/>
            <p:nvPr/>
          </p:nvSpPr>
          <p:spPr>
            <a:xfrm>
              <a:off x="4348942" y="1092577"/>
              <a:ext cx="3513999" cy="1510075"/>
            </a:xfrm>
            <a:prstGeom prst="roundRect">
              <a:avLst/>
            </a:prstGeom>
            <a:noFill/>
            <a:ln>
              <a:solidFill>
                <a:srgbClr val="066DA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5" name="群組 4"/>
          <p:cNvGrpSpPr/>
          <p:nvPr/>
        </p:nvGrpSpPr>
        <p:grpSpPr>
          <a:xfrm>
            <a:off x="5469808" y="2807234"/>
            <a:ext cx="2642014" cy="2094469"/>
            <a:chOff x="9549441" y="797701"/>
            <a:chExt cx="2567187" cy="2103120"/>
          </a:xfrm>
        </p:grpSpPr>
        <p:sp>
          <p:nvSpPr>
            <p:cNvPr id="21" name="橢圓 20"/>
            <p:cNvSpPr/>
            <p:nvPr/>
          </p:nvSpPr>
          <p:spPr>
            <a:xfrm>
              <a:off x="9549441" y="797701"/>
              <a:ext cx="2567187" cy="2103120"/>
            </a:xfrm>
            <a:prstGeom prst="ellipse">
              <a:avLst/>
            </a:prstGeom>
            <a:noFill/>
            <a:ln>
              <a:solidFill>
                <a:srgbClr val="15A9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zh-TW" altLang="en-US" dirty="0">
                <a:solidFill>
                  <a:schemeClr val="tx1"/>
                </a:solidFill>
              </a:endParaRPr>
            </a:p>
          </p:txBody>
        </p:sp>
        <p:sp>
          <p:nvSpPr>
            <p:cNvPr id="22" name="文字方塊 21"/>
            <p:cNvSpPr txBox="1"/>
            <p:nvPr/>
          </p:nvSpPr>
          <p:spPr>
            <a:xfrm>
              <a:off x="9785015" y="1200260"/>
              <a:ext cx="2173823" cy="1298001"/>
            </a:xfrm>
            <a:prstGeom prst="rect">
              <a:avLst/>
            </a:prstGeom>
            <a:noFill/>
          </p:spPr>
          <p:txBody>
            <a:bodyPr wrap="square" rtlCol="0">
              <a:spAutoFit/>
            </a:bodyPr>
            <a:lstStyle/>
            <a:p>
              <a:pPr algn="ctr"/>
              <a:r>
                <a:rPr lang="en-US" altLang="zh-TW" sz="2600" dirty="0"/>
                <a:t>Have </a:t>
              </a:r>
              <a:r>
                <a:rPr lang="en-US" altLang="zh-TW" sz="2600" dirty="0" smtClean="0"/>
                <a:t>a record in buying or selling L&amp;I ETF</a:t>
              </a:r>
              <a:endParaRPr lang="zh-TW" altLang="en-US" sz="2600" dirty="0"/>
            </a:p>
          </p:txBody>
        </p:sp>
      </p:grpSp>
    </p:spTree>
    <p:extLst>
      <p:ext uri="{BB962C8B-B14F-4D97-AF65-F5344CB8AC3E}">
        <p14:creationId xmlns:p14="http://schemas.microsoft.com/office/powerpoint/2010/main" val="1078073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4BA915EE-10CB-4CF1-8569-6154455DA573}" type="slidenum">
              <a:rPr lang="en-US" smtClean="0"/>
              <a:pPr/>
              <a:t>13</a:t>
            </a:fld>
            <a:endParaRPr lang="en-US" dirty="0"/>
          </a:p>
        </p:txBody>
      </p:sp>
      <p:graphicFrame>
        <p:nvGraphicFramePr>
          <p:cNvPr id="3" name="資料庫圖表 2"/>
          <p:cNvGraphicFramePr/>
          <p:nvPr>
            <p:extLst>
              <p:ext uri="{D42A27DB-BD31-4B8C-83A1-F6EECF244321}">
                <p14:modId xmlns:p14="http://schemas.microsoft.com/office/powerpoint/2010/main" val="885910225"/>
              </p:ext>
            </p:extLst>
          </p:nvPr>
        </p:nvGraphicFramePr>
        <p:xfrm>
          <a:off x="772363" y="788737"/>
          <a:ext cx="10647274" cy="5504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文字方塊 3"/>
          <p:cNvSpPr txBox="1"/>
          <p:nvPr/>
        </p:nvSpPr>
        <p:spPr>
          <a:xfrm>
            <a:off x="3326740" y="204350"/>
            <a:ext cx="4067933" cy="646331"/>
          </a:xfrm>
          <a:prstGeom prst="rect">
            <a:avLst/>
          </a:prstGeom>
          <a:noFill/>
        </p:spPr>
        <p:txBody>
          <a:bodyPr wrap="square" rtlCol="0">
            <a:spAutoFit/>
          </a:bodyPr>
          <a:lstStyle/>
          <a:p>
            <a:pPr algn="ctr" eaLnBrk="0" fontAlgn="base" hangingPunct="0">
              <a:lnSpc>
                <a:spcPct val="90000"/>
              </a:lnSpc>
              <a:spcBef>
                <a:spcPct val="0"/>
              </a:spcBef>
              <a:spcAft>
                <a:spcPct val="0"/>
              </a:spcAft>
              <a:defRPr/>
            </a:pPr>
            <a:r>
              <a:rPr kumimoji="1" lang="en-US" altLang="zh-TW" sz="4000" b="1" spc="50" dirty="0" smtClean="0">
                <a:ln w="11430"/>
                <a:latin typeface="Calibri" panose="020F0502020204030204" pitchFamily="34" charset="0"/>
                <a:ea typeface="微軟正黑體" pitchFamily="34" charset="-120"/>
                <a:cs typeface="Calibri" panose="020F0502020204030204" pitchFamily="34" charset="0"/>
              </a:rPr>
              <a:t>L&amp;I</a:t>
            </a:r>
            <a:r>
              <a:rPr kumimoji="1" lang="zh-TW" altLang="en-US" sz="4000" b="1" spc="50" dirty="0" smtClean="0">
                <a:ln w="11430"/>
                <a:latin typeface="Calibri" panose="020F0502020204030204" pitchFamily="34" charset="0"/>
                <a:ea typeface="微軟正黑體" pitchFamily="34" charset="-120"/>
                <a:cs typeface="Calibri" panose="020F0502020204030204" pitchFamily="34" charset="0"/>
              </a:rPr>
              <a:t> </a:t>
            </a:r>
            <a:r>
              <a:rPr kumimoji="1" lang="en-US" altLang="zh-TW" sz="4000" b="1" spc="50" dirty="0" smtClean="0">
                <a:ln w="11430"/>
                <a:latin typeface="Calibri" panose="020F0502020204030204" pitchFamily="34" charset="0"/>
                <a:ea typeface="微軟正黑體" pitchFamily="34" charset="-120"/>
                <a:cs typeface="Calibri" panose="020F0502020204030204" pitchFamily="34" charset="0"/>
              </a:rPr>
              <a:t>ETF</a:t>
            </a:r>
            <a:r>
              <a:rPr kumimoji="1" lang="zh-TW" altLang="en-US" sz="4000" b="1" spc="50" dirty="0" smtClean="0">
                <a:ln w="11430"/>
                <a:latin typeface="Calibri" panose="020F0502020204030204" pitchFamily="34" charset="0"/>
                <a:ea typeface="微軟正黑體" pitchFamily="34" charset="-120"/>
                <a:cs typeface="Calibri" panose="020F0502020204030204" pitchFamily="34" charset="0"/>
              </a:rPr>
              <a:t> </a:t>
            </a:r>
            <a:r>
              <a:rPr kumimoji="1" lang="en-US" altLang="zh-TW" sz="4000" b="1" spc="50" dirty="0" smtClean="0">
                <a:ln w="11430"/>
                <a:latin typeface="Calibri" panose="020F0502020204030204" pitchFamily="34" charset="0"/>
                <a:ea typeface="微軟正黑體" pitchFamily="34" charset="-120"/>
                <a:cs typeface="Calibri" panose="020F0502020204030204" pitchFamily="34" charset="0"/>
              </a:rPr>
              <a:t>Rules</a:t>
            </a:r>
            <a:endParaRPr kumimoji="1" lang="zh-TW" altLang="en-US" sz="4000" b="1" spc="50" dirty="0">
              <a:ln w="11430"/>
              <a:latin typeface="Calibri" panose="020F0502020204030204" pitchFamily="34" charset="0"/>
              <a:ea typeface="微軟正黑體" pitchFamily="34" charset="-120"/>
              <a:cs typeface="Calibri" panose="020F0502020204030204" pitchFamily="34" charset="0"/>
            </a:endParaRPr>
          </a:p>
        </p:txBody>
      </p:sp>
    </p:spTree>
    <p:extLst>
      <p:ext uri="{BB962C8B-B14F-4D97-AF65-F5344CB8AC3E}">
        <p14:creationId xmlns:p14="http://schemas.microsoft.com/office/powerpoint/2010/main" val="1795468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4BA915EE-10CB-4CF1-8569-6154455DA573}" type="slidenum">
              <a:rPr lang="en-US" smtClean="0"/>
              <a:t>14</a:t>
            </a:fld>
            <a:endParaRPr lang="en-US"/>
          </a:p>
        </p:txBody>
      </p:sp>
      <p:sp>
        <p:nvSpPr>
          <p:cNvPr id="3" name="文字版面配置區 2"/>
          <p:cNvSpPr>
            <a:spLocks noGrp="1"/>
          </p:cNvSpPr>
          <p:nvPr>
            <p:ph type="body" idx="15"/>
          </p:nvPr>
        </p:nvSpPr>
        <p:spPr>
          <a:xfrm>
            <a:off x="715032" y="1116708"/>
            <a:ext cx="11220294" cy="5673915"/>
          </a:xfrm>
        </p:spPr>
        <p:txBody>
          <a:bodyPr>
            <a:normAutofit fontScale="92500" lnSpcReduction="20000"/>
          </a:bodyPr>
          <a:lstStyle/>
          <a:p>
            <a:r>
              <a:rPr lang="en-US" altLang="zh-TW" sz="2400" dirty="0"/>
              <a:t>Leveraged and inverse indexes are constructed based off the multiple or inverse of the underlying benchmark’s one-day return less fees and expenses, so that the daily return is reflected in the index price fluctuations</a:t>
            </a:r>
            <a:r>
              <a:rPr lang="en-US" altLang="zh-TW" sz="2400" dirty="0" smtClean="0"/>
              <a:t>.</a:t>
            </a:r>
          </a:p>
          <a:p>
            <a:r>
              <a:rPr lang="en-US" altLang="zh-TW" sz="2400" dirty="0"/>
              <a:t>For SITEs: tracking regular indexes vs. leveraged &amp; inverse indexes does not impact managerial performance</a:t>
            </a:r>
          </a:p>
          <a:p>
            <a:r>
              <a:rPr lang="en-US" altLang="zh-TW" sz="2400" dirty="0"/>
              <a:t>For investors: the performance of ETFs that track leveraged and inverse indexes align with the performance of the underlying benchmark. Investors who study the performance and trends of these leveraged and inverse indexes will gain a better understanding of both the ETFs’ special features and risk characteristics.</a:t>
            </a:r>
          </a:p>
          <a:p>
            <a:r>
              <a:rPr lang="en-US" altLang="zh-TW" sz="2400" dirty="0"/>
              <a:t>ETFs that track regular indexes: Because the performance of leveraged and inverse ETFs tend to diverge significantly from the underlying benchmark’s performance over time, investors holding these funds for periods longer than a day could see significant differentials between the returns of the ETF and the index returns due to effects of compounding.  Investors who are new to these products need to consider their legal duties and responsibilities in every transaction</a:t>
            </a:r>
            <a:r>
              <a:rPr lang="en-US" altLang="zh-TW" sz="2400" dirty="0" smtClean="0"/>
              <a:t>.</a:t>
            </a:r>
            <a:endParaRPr lang="en-US" altLang="zh-TW" sz="2400" dirty="0"/>
          </a:p>
          <a:p>
            <a:endParaRPr lang="zh-TW" altLang="en-US" dirty="0"/>
          </a:p>
        </p:txBody>
      </p:sp>
      <p:sp>
        <p:nvSpPr>
          <p:cNvPr id="4" name="文字版面配置區 3"/>
          <p:cNvSpPr>
            <a:spLocks noGrp="1"/>
          </p:cNvSpPr>
          <p:nvPr>
            <p:ph type="body" idx="4294967295"/>
          </p:nvPr>
        </p:nvSpPr>
        <p:spPr>
          <a:xfrm>
            <a:off x="1519602" y="171515"/>
            <a:ext cx="10062798" cy="877640"/>
          </a:xfrm>
        </p:spPr>
        <p:txBody>
          <a:bodyPr>
            <a:normAutofit fontScale="85000" lnSpcReduction="20000"/>
          </a:bodyPr>
          <a:lstStyle/>
          <a:p>
            <a:pPr marL="0" indent="0" algn="ctr" eaLnBrk="0" fontAlgn="base" hangingPunct="0">
              <a:lnSpc>
                <a:spcPct val="90000"/>
              </a:lnSpc>
              <a:spcBef>
                <a:spcPct val="0"/>
              </a:spcBef>
              <a:spcAft>
                <a:spcPct val="0"/>
              </a:spcAft>
              <a:buNone/>
              <a:defRPr/>
            </a:pPr>
            <a:r>
              <a:rPr kumimoji="1" lang="en-US" altLang="zh-TW" sz="4000" b="1" spc="50" dirty="0">
                <a:ln w="11430"/>
                <a:latin typeface="Calibri" panose="020F0502020204030204" pitchFamily="34" charset="0"/>
                <a:ea typeface="微軟正黑體" pitchFamily="34" charset="-120"/>
                <a:cs typeface="Calibri" panose="020F0502020204030204" pitchFamily="34" charset="0"/>
              </a:rPr>
              <a:t>Benchmark </a:t>
            </a:r>
            <a:r>
              <a:rPr kumimoji="1" lang="en-US" altLang="zh-TW" sz="4000" b="1" spc="50" dirty="0">
                <a:ln w="11430"/>
                <a:latin typeface="Calibri" panose="020F0502020204030204" pitchFamily="34" charset="0"/>
                <a:ea typeface="微軟正黑體" pitchFamily="34" charset="-120"/>
                <a:cs typeface="Calibri" panose="020F0502020204030204" pitchFamily="34" charset="0"/>
              </a:rPr>
              <a:t>Indexes vs. </a:t>
            </a:r>
            <a:endParaRPr kumimoji="1" lang="en-US" altLang="zh-TW" sz="4000" b="1" spc="50" dirty="0" smtClean="0">
              <a:ln w="11430"/>
              <a:latin typeface="Calibri" panose="020F0502020204030204" pitchFamily="34" charset="0"/>
              <a:ea typeface="微軟正黑體" pitchFamily="34" charset="-120"/>
              <a:cs typeface="Calibri" panose="020F0502020204030204" pitchFamily="34" charset="0"/>
            </a:endParaRPr>
          </a:p>
          <a:p>
            <a:pPr marL="0" indent="0" algn="ctr" eaLnBrk="0" fontAlgn="base" hangingPunct="0">
              <a:lnSpc>
                <a:spcPct val="90000"/>
              </a:lnSpc>
              <a:spcBef>
                <a:spcPct val="0"/>
              </a:spcBef>
              <a:spcAft>
                <a:spcPct val="0"/>
              </a:spcAft>
              <a:buNone/>
              <a:defRPr/>
            </a:pPr>
            <a:r>
              <a:rPr kumimoji="1" lang="en-US" altLang="zh-TW" sz="4000" b="1" spc="50" dirty="0" smtClean="0">
                <a:ln w="11430"/>
                <a:latin typeface="Calibri" panose="020F0502020204030204" pitchFamily="34" charset="0"/>
                <a:ea typeface="微軟正黑體" pitchFamily="34" charset="-120"/>
                <a:cs typeface="Calibri" panose="020F0502020204030204" pitchFamily="34" charset="0"/>
              </a:rPr>
              <a:t>Leveraged </a:t>
            </a:r>
            <a:r>
              <a:rPr kumimoji="1" lang="en-US" altLang="zh-TW" sz="4000" b="1" spc="50" dirty="0">
                <a:ln w="11430"/>
                <a:latin typeface="Calibri" panose="020F0502020204030204" pitchFamily="34" charset="0"/>
                <a:ea typeface="微軟正黑體" pitchFamily="34" charset="-120"/>
                <a:cs typeface="Calibri" panose="020F0502020204030204" pitchFamily="34" charset="0"/>
              </a:rPr>
              <a:t>&amp; Inverse Indexes</a:t>
            </a:r>
          </a:p>
          <a:p>
            <a:endParaRPr lang="zh-TW" altLang="en-US" dirty="0"/>
          </a:p>
        </p:txBody>
      </p:sp>
    </p:spTree>
    <p:extLst>
      <p:ext uri="{BB962C8B-B14F-4D97-AF65-F5344CB8AC3E}">
        <p14:creationId xmlns:p14="http://schemas.microsoft.com/office/powerpoint/2010/main" val="2629149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4BA915EE-10CB-4CF1-8569-6154455DA573}" type="slidenum">
              <a:rPr lang="en-US" smtClean="0"/>
              <a:t>15</a:t>
            </a:fld>
            <a:endParaRPr lang="en-US"/>
          </a:p>
        </p:txBody>
      </p:sp>
      <p:sp>
        <p:nvSpPr>
          <p:cNvPr id="4" name="文字版面配置區 3"/>
          <p:cNvSpPr>
            <a:spLocks noGrp="1"/>
          </p:cNvSpPr>
          <p:nvPr>
            <p:ph type="body" idx="4294967295"/>
          </p:nvPr>
        </p:nvSpPr>
        <p:spPr>
          <a:xfrm>
            <a:off x="623495" y="856647"/>
            <a:ext cx="11331082" cy="5730233"/>
          </a:xfrm>
          <a:ln w="28575">
            <a:solidFill>
              <a:srgbClr val="002060"/>
            </a:solidFill>
          </a:ln>
        </p:spPr>
        <p:txBody>
          <a:bodyPr>
            <a:normAutofit fontScale="25000" lnSpcReduction="20000"/>
          </a:bodyPr>
          <a:lstStyle/>
          <a:p>
            <a:pPr marL="0" indent="0" algn="ctr">
              <a:buNone/>
            </a:pPr>
            <a:r>
              <a:rPr lang="en-US" altLang="zh-TW" sz="12800" dirty="0">
                <a:effectLst>
                  <a:outerShdw blurRad="38100" dist="38100" dir="2700000" algn="tl">
                    <a:srgbClr val="C0C0C0"/>
                  </a:outerShdw>
                </a:effectLst>
                <a:latin typeface="Lucida Sans" pitchFamily="34" charset="0"/>
                <a:ea typeface="標楷體" pitchFamily="65" charset="-120"/>
              </a:rPr>
              <a:t>【</a:t>
            </a:r>
            <a:r>
              <a:rPr lang="en-US" altLang="zh-TW" sz="12800" b="1" dirty="0">
                <a:effectLst>
                  <a:outerShdw blurRad="38100" dist="38100" dir="2700000" algn="tl">
                    <a:srgbClr val="000000">
                      <a:alpha val="43137"/>
                    </a:srgbClr>
                  </a:outerShdw>
                </a:effectLst>
                <a:latin typeface="Lucida Sans" pitchFamily="34" charset="0"/>
                <a:ea typeface="標楷體" pitchFamily="65" charset="-120"/>
              </a:rPr>
              <a:t>Investor Alert</a:t>
            </a:r>
            <a:r>
              <a:rPr lang="en-US" altLang="zh-TW" sz="12800" dirty="0" smtClean="0">
                <a:effectLst>
                  <a:outerShdw blurRad="38100" dist="38100" dir="2700000" algn="tl">
                    <a:srgbClr val="C0C0C0"/>
                  </a:outerShdw>
                </a:effectLst>
                <a:latin typeface="Lucida Sans" pitchFamily="34" charset="0"/>
                <a:ea typeface="標楷體" pitchFamily="65" charset="-120"/>
              </a:rPr>
              <a:t>】</a:t>
            </a:r>
            <a:endParaRPr lang="en-US" altLang="zh-TW" sz="12800" dirty="0" smtClean="0"/>
          </a:p>
          <a:p>
            <a:r>
              <a:rPr lang="en-US" altLang="zh-TW" sz="9200" dirty="0" smtClean="0"/>
              <a:t>Investors </a:t>
            </a:r>
            <a:r>
              <a:rPr lang="en-US" altLang="zh-TW" sz="9200" dirty="0"/>
              <a:t>should be aware that leveraged and inverse ETFs are tactical trading instruments and carry operational risks that make them particularly susceptible to market volatility and the effects of compounding, so that their risk profiles differ significantly vis-à-vis traditional </a:t>
            </a:r>
            <a:r>
              <a:rPr lang="en-US" altLang="zh-TW" sz="9200" dirty="0" smtClean="0"/>
              <a:t>ETFs</a:t>
            </a:r>
          </a:p>
          <a:p>
            <a:r>
              <a:rPr lang="en-US" altLang="zh-TW" sz="9200" dirty="0"/>
              <a:t>Investors should be aware that leveraged and inverse ETFs </a:t>
            </a:r>
            <a:r>
              <a:rPr lang="en-US" altLang="zh-TW" sz="9200" dirty="0" smtClean="0"/>
              <a:t>seek </a:t>
            </a:r>
            <a:r>
              <a:rPr lang="en-US" altLang="zh-TW" sz="9200" dirty="0"/>
              <a:t>to provide </a:t>
            </a:r>
            <a:r>
              <a:rPr lang="en-US" altLang="zh-TW" sz="9200" dirty="0" smtClean="0"/>
              <a:t>daily returns which are 2X</a:t>
            </a:r>
            <a:r>
              <a:rPr lang="en-US" altLang="zh-TW" sz="9200" dirty="0"/>
              <a:t> multiple or -1x inverse of a given index</a:t>
            </a:r>
            <a:r>
              <a:rPr lang="en-US" altLang="zh-TW" sz="9200" dirty="0" smtClean="0"/>
              <a:t> .These </a:t>
            </a:r>
            <a:r>
              <a:rPr lang="en-US" altLang="zh-TW" sz="9200" dirty="0"/>
              <a:t>funds are not suitable for long-term investing, nor are they suitable for investors unfamiliar with leveraged and inverse ETFs’ one-day investment objectives. Excepting institutional investors, only investors who meet the qualifications set out by the Taiwan Stock Exchange may trade in these instruments</a:t>
            </a:r>
            <a:r>
              <a:rPr lang="en-US" altLang="zh-TW" sz="9200" dirty="0" smtClean="0"/>
              <a:t>.</a:t>
            </a:r>
          </a:p>
          <a:p>
            <a:r>
              <a:rPr lang="en-US" altLang="zh-TW" sz="9200" dirty="0"/>
              <a:t>All investments carry risk. Investing in funds can lead to profit or loss. Before making any investment decisions, investors should consult the fund’s prospectus.</a:t>
            </a:r>
          </a:p>
          <a:p>
            <a:r>
              <a:rPr lang="en-US" altLang="zh-TW" sz="9200" dirty="0"/>
              <a:t>TWSE’s ETF Corner: </a:t>
            </a:r>
            <a:r>
              <a:rPr lang="en-US" altLang="zh-TW" sz="9200" dirty="0">
                <a:hlinkClick r:id="rId2"/>
              </a:rPr>
              <a:t>https://</a:t>
            </a:r>
            <a:r>
              <a:rPr lang="en-US" altLang="zh-TW" sz="9200" dirty="0" smtClean="0">
                <a:hlinkClick r:id="rId2"/>
              </a:rPr>
              <a:t>www.twse.com.tw/en/products/securities/etf/news.html</a:t>
            </a:r>
            <a:endParaRPr lang="en-US" altLang="zh-TW" sz="9200" dirty="0"/>
          </a:p>
        </p:txBody>
      </p:sp>
    </p:spTree>
    <p:extLst>
      <p:ext uri="{BB962C8B-B14F-4D97-AF65-F5344CB8AC3E}">
        <p14:creationId xmlns:p14="http://schemas.microsoft.com/office/powerpoint/2010/main" val="1666838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DC8EEF03-D0C2-D873-0D9D-C150312C1648}"/>
              </a:ext>
            </a:extLst>
          </p:cNvPr>
          <p:cNvSpPr txBox="1"/>
          <p:nvPr/>
        </p:nvSpPr>
        <p:spPr>
          <a:xfrm>
            <a:off x="1284784" y="2631815"/>
            <a:ext cx="9314118" cy="707886"/>
          </a:xfrm>
          <a:prstGeom prst="rect">
            <a:avLst/>
          </a:prstGeom>
          <a:noFill/>
        </p:spPr>
        <p:txBody>
          <a:bodyPr wrap="square" rtlCol="0">
            <a:spAutoFit/>
          </a:bodyPr>
          <a:lstStyle/>
          <a:p>
            <a:pPr algn="ctr"/>
            <a:r>
              <a:rPr lang="en-US" altLang="zh-TW" sz="4000" b="1" dirty="0" smtClean="0">
                <a:solidFill>
                  <a:schemeClr val="bg2">
                    <a:lumMod val="10000"/>
                  </a:schemeClr>
                </a:solidFill>
                <a:latin typeface="Calibri" panose="020F0502020204030204" pitchFamily="34" charset="0"/>
                <a:cs typeface="Calibri" panose="020F0502020204030204" pitchFamily="34" charset="0"/>
              </a:rPr>
              <a:t>Thank you for listening</a:t>
            </a:r>
            <a:endParaRPr lang="en-TW" altLang="zh-TW" sz="4000" dirty="0">
              <a:ea typeface="Adobe Fan Heiti Std B" panose="020B0700000000000000" pitchFamily="34" charset="-128"/>
            </a:endParaRPr>
          </a:p>
        </p:txBody>
      </p:sp>
      <p:sp>
        <p:nvSpPr>
          <p:cNvPr id="11" name="Footer Placeholder 4">
            <a:extLst>
              <a:ext uri="{FF2B5EF4-FFF2-40B4-BE49-F238E27FC236}">
                <a16:creationId xmlns:a16="http://schemas.microsoft.com/office/drawing/2014/main" id="{4E00BB6D-69DD-694C-F3D0-CD6B39E5E715}"/>
              </a:ext>
            </a:extLst>
          </p:cNvPr>
          <p:cNvSpPr txBox="1">
            <a:spLocks/>
          </p:cNvSpPr>
          <p:nvPr/>
        </p:nvSpPr>
        <p:spPr>
          <a:xfrm>
            <a:off x="-129215" y="6586881"/>
            <a:ext cx="2827998" cy="365125"/>
          </a:xfrm>
          <a:prstGeom prst="rect">
            <a:avLst/>
          </a:prstGeom>
        </p:spPr>
        <p:txBody>
          <a:bodyPr vert="horz" lIns="91440" tIns="45720" rIns="91440" bIns="45720" rtlCol="0" anchor="ctr"/>
          <a:lstStyle>
            <a:defPPr>
              <a:defRPr lang="en-TW"/>
            </a:defPPr>
            <a:lvl1pPr marL="0" algn="r" defTabSz="914400" rtl="0" eaLnBrk="1" latinLnBrk="0" hangingPunct="1">
              <a:defRPr sz="900" b="1" kern="1200" spc="100" baseline="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latin typeface="Calibri" panose="020F0502020204030204" pitchFamily="34" charset="0"/>
                <a:cs typeface="Calibri" panose="020F0502020204030204" pitchFamily="34" charset="0"/>
              </a:rPr>
              <a:t>Taiwan Stock Exchange @Copyright 2023</a:t>
            </a:r>
            <a:endParaRPr lang="en-US" dirty="0">
              <a:latin typeface="Calibri" panose="020F0502020204030204" pitchFamily="34" charset="0"/>
              <a:cs typeface="Calibri" panose="020F0502020204030204" pitchFamily="34" charset="0"/>
            </a:endParaRPr>
          </a:p>
        </p:txBody>
      </p:sp>
      <p:pic>
        <p:nvPicPr>
          <p:cNvPr id="6" name="Picture 4" descr="Shape&#10;&#10;Description automatically generated">
            <a:extLst>
              <a:ext uri="{FF2B5EF4-FFF2-40B4-BE49-F238E27FC236}">
                <a16:creationId xmlns:a16="http://schemas.microsoft.com/office/drawing/2014/main" id="{0C8820FF-654B-3E02-E7B0-BCDEA6FABFA0}"/>
              </a:ext>
            </a:extLst>
          </p:cNvPr>
          <p:cNvPicPr>
            <a:picLocks noChangeAspect="1"/>
          </p:cNvPicPr>
          <p:nvPr/>
        </p:nvPicPr>
        <p:blipFill>
          <a:blip r:embed="rId2"/>
          <a:stretch>
            <a:fillRect/>
          </a:stretch>
        </p:blipFill>
        <p:spPr>
          <a:xfrm rot="10800000">
            <a:off x="-1175964" y="1519732"/>
            <a:ext cx="5182479" cy="3196646"/>
          </a:xfrm>
          <a:prstGeom prst="rect">
            <a:avLst/>
          </a:prstGeom>
        </p:spPr>
      </p:pic>
      <p:pic>
        <p:nvPicPr>
          <p:cNvPr id="7" name="Picture 4" descr="Shape&#10;&#10;Description automatically generated">
            <a:extLst>
              <a:ext uri="{FF2B5EF4-FFF2-40B4-BE49-F238E27FC236}">
                <a16:creationId xmlns:a16="http://schemas.microsoft.com/office/drawing/2014/main" id="{0C8820FF-654B-3E02-E7B0-BCDEA6FABFA0}"/>
              </a:ext>
            </a:extLst>
          </p:cNvPr>
          <p:cNvPicPr>
            <a:picLocks noChangeAspect="1"/>
          </p:cNvPicPr>
          <p:nvPr/>
        </p:nvPicPr>
        <p:blipFill>
          <a:blip r:embed="rId2"/>
          <a:stretch>
            <a:fillRect/>
          </a:stretch>
        </p:blipFill>
        <p:spPr>
          <a:xfrm>
            <a:off x="8169943" y="1519732"/>
            <a:ext cx="5182479" cy="3196646"/>
          </a:xfrm>
          <a:prstGeom prst="rect">
            <a:avLst/>
          </a:prstGeom>
        </p:spPr>
      </p:pic>
    </p:spTree>
    <p:extLst>
      <p:ext uri="{BB962C8B-B14F-4D97-AF65-F5344CB8AC3E}">
        <p14:creationId xmlns:p14="http://schemas.microsoft.com/office/powerpoint/2010/main" val="35725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721768" y="2296390"/>
            <a:ext cx="8748464" cy="72008"/>
          </a:xfrm>
          <a:prstGeom prst="rect">
            <a:avLst/>
          </a:prstGeom>
          <a:solidFill>
            <a:srgbClr val="C00000"/>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zh-TW" altLang="en-US" sz="2400" b="1" dirty="0">
              <a:ea typeface="標楷體" pitchFamily="65" charset="-120"/>
            </a:endParaRPr>
          </a:p>
        </p:txBody>
      </p:sp>
      <p:grpSp>
        <p:nvGrpSpPr>
          <p:cNvPr id="18" name="群組 17"/>
          <p:cNvGrpSpPr/>
          <p:nvPr/>
        </p:nvGrpSpPr>
        <p:grpSpPr>
          <a:xfrm>
            <a:off x="1809925" y="2486694"/>
            <a:ext cx="8750571" cy="2110811"/>
            <a:chOff x="285925" y="2486694"/>
            <a:chExt cx="8750571" cy="2110811"/>
          </a:xfrm>
        </p:grpSpPr>
        <p:sp>
          <p:nvSpPr>
            <p:cNvPr id="13" name="向右箭號 12"/>
            <p:cNvSpPr/>
            <p:nvPr/>
          </p:nvSpPr>
          <p:spPr>
            <a:xfrm>
              <a:off x="3419872" y="2752719"/>
              <a:ext cx="5616624" cy="1584176"/>
            </a:xfrm>
            <a:prstGeom prst="rightArrow">
              <a:avLst/>
            </a:prstGeom>
            <a:solidFill>
              <a:srgbClr val="F79646"/>
            </a:solidFill>
            <a:effectLst>
              <a:outerShdw blurRad="76200" dir="13500000" sy="23000" kx="1200000" algn="br" rotWithShape="0">
                <a:prstClr val="black">
                  <a:alpha val="20000"/>
                </a:prstClr>
              </a:outerShdw>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i="1" dirty="0">
                <a:ea typeface="標楷體" pitchFamily="65" charset="-120"/>
              </a:endParaRPr>
            </a:p>
          </p:txBody>
        </p:sp>
        <p:sp>
          <p:nvSpPr>
            <p:cNvPr id="21" name="矩形 20"/>
            <p:cNvSpPr/>
            <p:nvPr/>
          </p:nvSpPr>
          <p:spPr>
            <a:xfrm>
              <a:off x="285925" y="2486694"/>
              <a:ext cx="3202650" cy="2110811"/>
            </a:xfrm>
            <a:prstGeom prst="rect">
              <a:avLst/>
            </a:prstGeom>
            <a:ln w="57150">
              <a:solidFill>
                <a:srgbClr val="F79646"/>
              </a:solidFill>
            </a:ln>
            <a:effectLst>
              <a:outerShdw blurRad="76200" dir="13500000" sy="23000" kx="1200000" algn="br" rotWithShape="0">
                <a:prstClr val="black">
                  <a:alpha val="2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lvl="0"/>
              <a:endParaRPr lang="en-US" altLang="zh-TW" sz="2800" b="1" dirty="0">
                <a:ea typeface="標楷體" pitchFamily="65" charset="-120"/>
              </a:endParaRPr>
            </a:p>
            <a:p>
              <a:pPr lvl="0"/>
              <a:r>
                <a:rPr lang="en-US" altLang="zh-TW" sz="3000" b="1" dirty="0">
                  <a:solidFill>
                    <a:schemeClr val="tx1"/>
                  </a:solidFill>
                  <a:latin typeface="+mj-lt"/>
                  <a:ea typeface="標楷體" pitchFamily="65" charset="-120"/>
                  <a:cs typeface="+mj-cs"/>
                </a:rPr>
                <a:t>2x Leveraged ETF </a:t>
              </a:r>
              <a:r>
                <a:rPr lang="en-US" altLang="zh-TW" sz="2400" dirty="0">
                  <a:solidFill>
                    <a:schemeClr val="tx1"/>
                  </a:solidFill>
                  <a:ea typeface="標楷體" pitchFamily="65" charset="-120"/>
                </a:rPr>
                <a:t>When index daily return rises 1%, ETF leveraged daily return rises 2</a:t>
              </a:r>
              <a:r>
                <a:rPr lang="en-US" altLang="zh-TW" sz="2400" dirty="0" smtClean="0">
                  <a:solidFill>
                    <a:schemeClr val="tx1"/>
                  </a:solidFill>
                  <a:ea typeface="標楷體" pitchFamily="65" charset="-120"/>
                </a:rPr>
                <a:t>%.</a:t>
              </a:r>
              <a:endParaRPr lang="en-US" altLang="zh-TW" sz="2400" dirty="0">
                <a:solidFill>
                  <a:schemeClr val="tx1"/>
                </a:solidFill>
                <a:ea typeface="標楷體" pitchFamily="65" charset="-120"/>
              </a:endParaRPr>
            </a:p>
            <a:p>
              <a:pPr lvl="0"/>
              <a:endParaRPr lang="zh-TW" altLang="en-US" sz="2000" dirty="0">
                <a:latin typeface="標楷體" pitchFamily="65" charset="-120"/>
                <a:ea typeface="標楷體" pitchFamily="65" charset="-120"/>
              </a:endParaRPr>
            </a:p>
            <a:p>
              <a:pPr algn="ctr"/>
              <a:endParaRPr lang="zh-TW" altLang="en-US" sz="2000" b="1" dirty="0">
                <a:ea typeface="標楷體" pitchFamily="65" charset="-120"/>
              </a:endParaRPr>
            </a:p>
          </p:txBody>
        </p:sp>
        <p:sp>
          <p:nvSpPr>
            <p:cNvPr id="25" name="文字方塊 24"/>
            <p:cNvSpPr txBox="1"/>
            <p:nvPr/>
          </p:nvSpPr>
          <p:spPr>
            <a:xfrm>
              <a:off x="5398439" y="3218933"/>
              <a:ext cx="864096" cy="646331"/>
            </a:xfrm>
            <a:prstGeom prst="rect">
              <a:avLst/>
            </a:prstGeom>
            <a:noFill/>
          </p:spPr>
          <p:txBody>
            <a:bodyPr wrap="square" rtlCol="0">
              <a:spAutoFit/>
            </a:bodyPr>
            <a:lstStyle/>
            <a:p>
              <a:r>
                <a:rPr lang="en-US" altLang="zh-TW" sz="3600" b="1" i="1" dirty="0">
                  <a:solidFill>
                    <a:schemeClr val="bg1"/>
                  </a:solidFill>
                  <a:effectLst>
                    <a:outerShdw blurRad="38100" dist="38100" dir="2700000" algn="tl">
                      <a:srgbClr val="000000">
                        <a:alpha val="43137"/>
                      </a:srgbClr>
                    </a:outerShdw>
                  </a:effectLst>
                </a:rPr>
                <a:t>2X</a:t>
              </a:r>
              <a:endParaRPr lang="zh-TW" altLang="en-US" sz="3600" b="1" i="1" dirty="0">
                <a:solidFill>
                  <a:schemeClr val="bg1"/>
                </a:solidFill>
                <a:effectLst>
                  <a:outerShdw blurRad="38100" dist="38100" dir="2700000" algn="tl">
                    <a:srgbClr val="000000">
                      <a:alpha val="43137"/>
                    </a:srgbClr>
                  </a:outerShdw>
                </a:effectLst>
              </a:endParaRPr>
            </a:p>
          </p:txBody>
        </p:sp>
      </p:grpSp>
      <p:grpSp>
        <p:nvGrpSpPr>
          <p:cNvPr id="19" name="群組 18"/>
          <p:cNvGrpSpPr/>
          <p:nvPr/>
        </p:nvGrpSpPr>
        <p:grpSpPr>
          <a:xfrm>
            <a:off x="2313355" y="4607596"/>
            <a:ext cx="6531387" cy="2042586"/>
            <a:chOff x="683567" y="4608512"/>
            <a:chExt cx="6417535" cy="1916832"/>
          </a:xfrm>
        </p:grpSpPr>
        <p:sp>
          <p:nvSpPr>
            <p:cNvPr id="15" name="向右箭號 14"/>
            <p:cNvSpPr/>
            <p:nvPr/>
          </p:nvSpPr>
          <p:spPr>
            <a:xfrm rot="10800000">
              <a:off x="683567" y="4869160"/>
              <a:ext cx="2880320" cy="1440160"/>
            </a:xfrm>
            <a:prstGeom prst="rightArrow">
              <a:avLst/>
            </a:prstGeom>
            <a:solidFill>
              <a:srgbClr val="92D050"/>
            </a:solidFill>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a:ea typeface="標楷體" pitchFamily="65" charset="-120"/>
              </a:endParaRPr>
            </a:p>
          </p:txBody>
        </p:sp>
        <p:sp>
          <p:nvSpPr>
            <p:cNvPr id="23" name="矩形 22"/>
            <p:cNvSpPr/>
            <p:nvPr/>
          </p:nvSpPr>
          <p:spPr>
            <a:xfrm>
              <a:off x="3563888" y="4608512"/>
              <a:ext cx="3537214" cy="1916832"/>
            </a:xfrm>
            <a:prstGeom prst="rect">
              <a:avLst/>
            </a:prstGeom>
            <a:ln w="57150">
              <a:solidFill>
                <a:srgbClr val="92D050"/>
              </a:solidFill>
            </a:ln>
            <a:effectLst>
              <a:outerShdw blurRad="76200" dir="13500000" sy="23000" kx="1200000" algn="br" rotWithShape="0">
                <a:prstClr val="black">
                  <a:alpha val="2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lvl="0"/>
              <a:endParaRPr lang="en-US" altLang="zh-TW" sz="2400" b="1" dirty="0" smtClean="0">
                <a:ea typeface="標楷體" pitchFamily="65" charset="-120"/>
              </a:endParaRPr>
            </a:p>
            <a:p>
              <a:pPr lvl="0" algn="ctr"/>
              <a:r>
                <a:rPr lang="en-US" altLang="zh-TW" sz="3000" b="1" dirty="0" smtClean="0">
                  <a:solidFill>
                    <a:schemeClr val="tx1"/>
                  </a:solidFill>
                  <a:latin typeface="+mj-lt"/>
                  <a:ea typeface="標楷體" pitchFamily="65" charset="-120"/>
                  <a:cs typeface="+mj-cs"/>
                </a:rPr>
                <a:t>-</a:t>
              </a:r>
              <a:r>
                <a:rPr lang="en-US" altLang="zh-TW" sz="3000" b="1" dirty="0">
                  <a:solidFill>
                    <a:schemeClr val="tx1"/>
                  </a:solidFill>
                  <a:latin typeface="+mj-lt"/>
                  <a:ea typeface="標楷體" pitchFamily="65" charset="-120"/>
                  <a:cs typeface="+mj-cs"/>
                </a:rPr>
                <a:t>1x Inverse ETF</a:t>
              </a:r>
            </a:p>
            <a:p>
              <a:pPr lvl="0"/>
              <a:r>
                <a:rPr lang="en-US" altLang="zh-TW" sz="2400" dirty="0">
                  <a:solidFill>
                    <a:schemeClr val="tx1"/>
                  </a:solidFill>
                  <a:ea typeface="標楷體" pitchFamily="65" charset="-120"/>
                </a:rPr>
                <a:t>When index daily return drops 1%, ETF return rises 1%, hedging exposure to </a:t>
              </a:r>
              <a:r>
                <a:rPr lang="en-US" altLang="zh-TW" sz="2400" dirty="0" smtClean="0">
                  <a:solidFill>
                    <a:schemeClr val="tx1"/>
                  </a:solidFill>
                  <a:ea typeface="標楷體" pitchFamily="65" charset="-120"/>
                </a:rPr>
                <a:t>drop.</a:t>
              </a:r>
              <a:endParaRPr lang="zh-TW" altLang="en-US" sz="2400" dirty="0">
                <a:latin typeface="標楷體" pitchFamily="65" charset="-120"/>
                <a:ea typeface="標楷體" pitchFamily="65" charset="-120"/>
              </a:endParaRPr>
            </a:p>
            <a:p>
              <a:pPr algn="ctr"/>
              <a:endParaRPr lang="zh-TW" altLang="en-US" sz="2400" b="1" dirty="0">
                <a:ea typeface="標楷體" pitchFamily="65" charset="-120"/>
              </a:endParaRPr>
            </a:p>
          </p:txBody>
        </p:sp>
        <p:sp>
          <p:nvSpPr>
            <p:cNvPr id="26" name="文字方塊 25"/>
            <p:cNvSpPr txBox="1"/>
            <p:nvPr/>
          </p:nvSpPr>
          <p:spPr>
            <a:xfrm>
              <a:off x="1942428" y="5266075"/>
              <a:ext cx="864096" cy="646331"/>
            </a:xfrm>
            <a:prstGeom prst="rect">
              <a:avLst/>
            </a:prstGeom>
            <a:noFill/>
          </p:spPr>
          <p:txBody>
            <a:bodyPr wrap="square" rtlCol="0">
              <a:spAutoFit/>
            </a:bodyPr>
            <a:lstStyle/>
            <a:p>
              <a:r>
                <a:rPr lang="en-US" altLang="zh-TW" sz="3600" b="1" i="1" dirty="0">
                  <a:solidFill>
                    <a:schemeClr val="bg1"/>
                  </a:solidFill>
                  <a:effectLst>
                    <a:outerShdw blurRad="38100" dist="38100" dir="2700000" algn="tl">
                      <a:srgbClr val="000000">
                        <a:alpha val="43137"/>
                      </a:srgbClr>
                    </a:outerShdw>
                  </a:effectLst>
                </a:rPr>
                <a:t>-1X</a:t>
              </a:r>
              <a:endParaRPr lang="zh-TW" altLang="en-US" sz="3600" b="1" i="1" dirty="0">
                <a:solidFill>
                  <a:schemeClr val="bg1"/>
                </a:solidFill>
                <a:effectLst>
                  <a:outerShdw blurRad="38100" dist="38100" dir="2700000" algn="tl">
                    <a:srgbClr val="000000">
                      <a:alpha val="43137"/>
                    </a:srgbClr>
                  </a:outerShdw>
                </a:effectLst>
              </a:endParaRPr>
            </a:p>
          </p:txBody>
        </p:sp>
      </p:grpSp>
      <p:grpSp>
        <p:nvGrpSpPr>
          <p:cNvPr id="16" name="群組 15"/>
          <p:cNvGrpSpPr/>
          <p:nvPr/>
        </p:nvGrpSpPr>
        <p:grpSpPr>
          <a:xfrm>
            <a:off x="2349376" y="902518"/>
            <a:ext cx="5114776" cy="1296144"/>
            <a:chOff x="1475656" y="1124744"/>
            <a:chExt cx="4680520" cy="1296144"/>
          </a:xfrm>
        </p:grpSpPr>
        <p:sp>
          <p:nvSpPr>
            <p:cNvPr id="12" name="向右箭號 11"/>
            <p:cNvSpPr/>
            <p:nvPr/>
          </p:nvSpPr>
          <p:spPr>
            <a:xfrm>
              <a:off x="3419872" y="1124744"/>
              <a:ext cx="2736304" cy="1296144"/>
            </a:xfrm>
            <a:prstGeom prst="rightArrow">
              <a:avLst/>
            </a:prstGeom>
            <a:solidFill>
              <a:srgbClr val="1796C8"/>
            </a:solidFill>
            <a:effectLst>
              <a:outerShdw blurRad="76200" dir="13500000" sy="23000" kx="1200000" algn="br" rotWithShape="0">
                <a:prstClr val="black">
                  <a:alpha val="20000"/>
                </a:prstClr>
              </a:outerShdw>
            </a:effectLst>
          </p:spPr>
          <p:style>
            <a:lnRef idx="0">
              <a:schemeClr val="accent5"/>
            </a:lnRef>
            <a:fillRef idx="3">
              <a:schemeClr val="accent5"/>
            </a:fillRef>
            <a:effectRef idx="3">
              <a:schemeClr val="accent5"/>
            </a:effectRef>
            <a:fontRef idx="minor">
              <a:schemeClr val="lt1"/>
            </a:fontRef>
          </p:style>
          <p:txBody>
            <a:bodyPr rtlCol="0" anchor="ctr"/>
            <a:lstStyle/>
            <a:p>
              <a:pPr algn="ctr"/>
              <a:endParaRPr lang="zh-TW" altLang="en-US" sz="2400" b="1" dirty="0">
                <a:ea typeface="標楷體" pitchFamily="65" charset="-120"/>
              </a:endParaRPr>
            </a:p>
          </p:txBody>
        </p:sp>
        <p:sp>
          <p:nvSpPr>
            <p:cNvPr id="24" name="文字方塊 23"/>
            <p:cNvSpPr txBox="1"/>
            <p:nvPr/>
          </p:nvSpPr>
          <p:spPr>
            <a:xfrm>
              <a:off x="4144507" y="1440089"/>
              <a:ext cx="864096" cy="646331"/>
            </a:xfrm>
            <a:prstGeom prst="rect">
              <a:avLst/>
            </a:prstGeom>
            <a:noFill/>
          </p:spPr>
          <p:txBody>
            <a:bodyPr wrap="square" rtlCol="0">
              <a:spAutoFit/>
            </a:bodyPr>
            <a:lstStyle/>
            <a:p>
              <a:r>
                <a:rPr lang="en-US" altLang="zh-TW" sz="3600" b="1" i="1" dirty="0">
                  <a:solidFill>
                    <a:schemeClr val="bg1"/>
                  </a:solidFill>
                  <a:effectLst>
                    <a:outerShdw blurRad="38100" dist="38100" dir="2700000" algn="tl">
                      <a:srgbClr val="000000">
                        <a:alpha val="43137"/>
                      </a:srgbClr>
                    </a:outerShdw>
                  </a:effectLst>
                </a:rPr>
                <a:t>1X</a:t>
              </a:r>
              <a:endParaRPr lang="zh-TW" altLang="en-US" sz="3600" b="1" i="1" dirty="0">
                <a:solidFill>
                  <a:schemeClr val="bg1"/>
                </a:solidFill>
                <a:effectLst>
                  <a:outerShdw blurRad="38100" dist="38100" dir="2700000" algn="tl">
                    <a:srgbClr val="000000">
                      <a:alpha val="43137"/>
                    </a:srgbClr>
                  </a:outerShdw>
                </a:effectLst>
              </a:endParaRPr>
            </a:p>
          </p:txBody>
        </p:sp>
        <p:sp>
          <p:nvSpPr>
            <p:cNvPr id="5" name="矩形 4"/>
            <p:cNvSpPr/>
            <p:nvPr/>
          </p:nvSpPr>
          <p:spPr>
            <a:xfrm>
              <a:off x="1475656" y="1340768"/>
              <a:ext cx="2016224" cy="936104"/>
            </a:xfrm>
            <a:prstGeom prst="rect">
              <a:avLst/>
            </a:prstGeom>
            <a:ln w="57150" cap="rnd">
              <a:solidFill>
                <a:srgbClr val="1796C8"/>
              </a:solidFill>
            </a:ln>
            <a:effectLst>
              <a:outerShdw blurRad="76200" dir="13500000" sy="23000" kx="1200000" algn="br" rotWithShape="0">
                <a:prstClr val="black">
                  <a:alpha val="2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zh-TW" sz="3000" dirty="0">
                  <a:solidFill>
                    <a:schemeClr val="tx1"/>
                  </a:solidFill>
                  <a:latin typeface="+mj-lt"/>
                  <a:ea typeface="標楷體" pitchFamily="65" charset="-120"/>
                  <a:cs typeface="+mj-cs"/>
                </a:rPr>
                <a:t>Benchmark</a:t>
              </a:r>
              <a:endParaRPr lang="zh-TW" altLang="en-US" sz="3000" dirty="0">
                <a:solidFill>
                  <a:schemeClr val="tx1"/>
                </a:solidFill>
                <a:latin typeface="+mj-lt"/>
                <a:ea typeface="標楷體" pitchFamily="65" charset="-120"/>
                <a:cs typeface="+mj-cs"/>
              </a:endParaRPr>
            </a:p>
          </p:txBody>
        </p:sp>
      </p:grpSp>
      <p:sp>
        <p:nvSpPr>
          <p:cNvPr id="27" name="標題 3"/>
          <p:cNvSpPr txBox="1">
            <a:spLocks/>
          </p:cNvSpPr>
          <p:nvPr/>
        </p:nvSpPr>
        <p:spPr bwMode="auto">
          <a:xfrm>
            <a:off x="2063502" y="187996"/>
            <a:ext cx="8208963"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algn="ctr" eaLnBrk="0" fontAlgn="base" hangingPunct="0">
              <a:spcBef>
                <a:spcPct val="0"/>
              </a:spcBef>
              <a:spcAft>
                <a:spcPct val="0"/>
              </a:spcAft>
              <a:defRPr/>
            </a:pPr>
            <a:endParaRPr lang="en-US" altLang="zh-TW" sz="3600" b="1" dirty="0">
              <a:latin typeface="標楷體" pitchFamily="65" charset="-120"/>
              <a:ea typeface="標楷體" pitchFamily="65" charset="-120"/>
              <a:cs typeface="+mj-cs"/>
            </a:endParaRPr>
          </a:p>
          <a:p>
            <a:pPr algn="ctr" eaLnBrk="0" fontAlgn="base" hangingPunct="0">
              <a:spcBef>
                <a:spcPct val="0"/>
              </a:spcBef>
              <a:spcAft>
                <a:spcPct val="0"/>
              </a:spcAft>
              <a:defRPr/>
            </a:pPr>
            <a:r>
              <a:rPr lang="en-US" altLang="zh-TW" sz="3600" b="1" dirty="0">
                <a:latin typeface="+mj-lt"/>
                <a:ea typeface="標楷體" pitchFamily="65" charset="-120"/>
                <a:cs typeface="+mj-cs"/>
              </a:rPr>
              <a:t>Leveraged/Inverse ETFs: Basic Concepts</a:t>
            </a:r>
            <a:r>
              <a:rPr lang="zh-TW" altLang="en-US" sz="3600" b="1" dirty="0">
                <a:latin typeface="標楷體" pitchFamily="65" charset="-120"/>
                <a:ea typeface="標楷體" pitchFamily="65" charset="-120"/>
                <a:cs typeface="+mj-cs"/>
              </a:rPr>
              <a:t/>
            </a:r>
            <a:br>
              <a:rPr lang="zh-TW" altLang="en-US" sz="3600" b="1" dirty="0">
                <a:latin typeface="標楷體" pitchFamily="65" charset="-120"/>
                <a:ea typeface="標楷體" pitchFamily="65" charset="-120"/>
                <a:cs typeface="+mj-cs"/>
              </a:rPr>
            </a:br>
            <a:endParaRPr lang="zh-TW" altLang="en-US" sz="3600" b="1" dirty="0">
              <a:latin typeface="標楷體" pitchFamily="65" charset="-120"/>
              <a:ea typeface="標楷體" pitchFamily="65" charset="-120"/>
              <a:cs typeface="+mj-cs"/>
            </a:endParaRPr>
          </a:p>
        </p:txBody>
      </p:sp>
      <p:sp>
        <p:nvSpPr>
          <p:cNvPr id="17" name="投影片編號版面配置區 1"/>
          <p:cNvSpPr>
            <a:spLocks noGrp="1"/>
          </p:cNvSpPr>
          <p:nvPr>
            <p:ph type="sldNum" sz="quarter" idx="12"/>
          </p:nvPr>
        </p:nvSpPr>
        <p:spPr>
          <a:xfrm>
            <a:off x="11716596" y="6586881"/>
            <a:ext cx="539808" cy="365125"/>
          </a:xfrm>
        </p:spPr>
        <p:txBody>
          <a:bodyPr/>
          <a:lstStyle/>
          <a:p>
            <a:fld id="{4BA915EE-10CB-4CF1-8569-6154455DA573}" type="slidenum">
              <a:rPr lang="en-US" smtClean="0"/>
              <a:t>2</a:t>
            </a:fld>
            <a:endParaRPr lang="en-US"/>
          </a:p>
        </p:txBody>
      </p:sp>
    </p:spTree>
    <p:extLst>
      <p:ext uri="{BB962C8B-B14F-4D97-AF65-F5344CB8AC3E}">
        <p14:creationId xmlns:p14="http://schemas.microsoft.com/office/powerpoint/2010/main" val="2354797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2000"/>
                                        <p:tgtEl>
                                          <p:spTgt spid="16"/>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2800"/>
                                        <p:tgtEl>
                                          <p:spTgt spid="18"/>
                                        </p:tgtEl>
                                      </p:cBhvr>
                                    </p:animEffect>
                                  </p:childTnLst>
                                </p:cTn>
                              </p:par>
                            </p:childTnLst>
                          </p:cTn>
                        </p:par>
                        <p:par>
                          <p:cTn id="12" fill="hold">
                            <p:stCondLst>
                              <p:cond delay="4800"/>
                            </p:stCondLst>
                            <p:childTnLst>
                              <p:par>
                                <p:cTn id="13" presetID="22" presetClass="entr" presetSubtype="2"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right)">
                                      <p:cBhvr>
                                        <p:cTn id="15"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1548521179"/>
              </p:ext>
            </p:extLst>
          </p:nvPr>
        </p:nvGraphicFramePr>
        <p:xfrm>
          <a:off x="1875275" y="3822292"/>
          <a:ext cx="8731765" cy="2694011"/>
        </p:xfrm>
        <a:graphic>
          <a:graphicData uri="http://schemas.openxmlformats.org/drawingml/2006/table">
            <a:tbl>
              <a:tblPr firstRow="1" bandRow="1">
                <a:tableStyleId>{93296810-A885-4BE3-A3E7-6D5BEEA58F35}</a:tableStyleId>
              </a:tblPr>
              <a:tblGrid>
                <a:gridCol w="1704027">
                  <a:extLst>
                    <a:ext uri="{9D8B030D-6E8A-4147-A177-3AD203B41FA5}">
                      <a16:colId xmlns:a16="http://schemas.microsoft.com/office/drawing/2014/main" val="20000"/>
                    </a:ext>
                  </a:extLst>
                </a:gridCol>
                <a:gridCol w="3486516">
                  <a:extLst>
                    <a:ext uri="{9D8B030D-6E8A-4147-A177-3AD203B41FA5}">
                      <a16:colId xmlns:a16="http://schemas.microsoft.com/office/drawing/2014/main" val="20001"/>
                    </a:ext>
                  </a:extLst>
                </a:gridCol>
                <a:gridCol w="3541222">
                  <a:extLst>
                    <a:ext uri="{9D8B030D-6E8A-4147-A177-3AD203B41FA5}">
                      <a16:colId xmlns:a16="http://schemas.microsoft.com/office/drawing/2014/main" val="20002"/>
                    </a:ext>
                  </a:extLst>
                </a:gridCol>
              </a:tblGrid>
              <a:tr h="503639">
                <a:tc>
                  <a:txBody>
                    <a:bodyPr/>
                    <a:lstStyle/>
                    <a:p>
                      <a:pPr algn="ctr"/>
                      <a:endParaRPr lang="en-US" altLang="zh-TW" sz="2400" dirty="0" smtClean="0">
                        <a:latin typeface="標楷體" pitchFamily="65" charset="-120"/>
                        <a:ea typeface="標楷體" pitchFamily="65" charset="-120"/>
                      </a:endParaRPr>
                    </a:p>
                  </a:txBody>
                  <a:tcPr>
                    <a:solidFill>
                      <a:srgbClr val="1796C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dirty="0" smtClean="0">
                          <a:solidFill>
                            <a:schemeClr val="bg1"/>
                          </a:solidFill>
                          <a:effectLst>
                            <a:outerShdw blurRad="38100" dist="38100" dir="2700000" algn="tl">
                              <a:srgbClr val="000000">
                                <a:alpha val="43137"/>
                              </a:srgbClr>
                            </a:outerShdw>
                          </a:effectLst>
                          <a:latin typeface="+mn-lt"/>
                          <a:ea typeface="標楷體" pitchFamily="65" charset="-120"/>
                        </a:rPr>
                        <a:t>Benchmark Index</a:t>
                      </a:r>
                    </a:p>
                  </a:txBody>
                  <a:tcPr>
                    <a:solidFill>
                      <a:srgbClr val="1796C8"/>
                    </a:solidFill>
                  </a:tcPr>
                </a:tc>
                <a:tc>
                  <a:txBody>
                    <a:bodyPr/>
                    <a:lstStyle/>
                    <a:p>
                      <a:pPr algn="ctr"/>
                      <a:r>
                        <a:rPr lang="en-US" altLang="zh-TW" sz="2800" b="1" dirty="0" smtClean="0">
                          <a:solidFill>
                            <a:schemeClr val="bg1"/>
                          </a:solidFill>
                          <a:effectLst>
                            <a:outerShdw blurRad="38100" dist="38100" dir="2700000" algn="tl">
                              <a:srgbClr val="000000">
                                <a:alpha val="43137"/>
                              </a:srgbClr>
                            </a:outerShdw>
                          </a:effectLst>
                          <a:latin typeface="+mn-lt"/>
                          <a:ea typeface="標楷體" pitchFamily="65" charset="-120"/>
                        </a:rPr>
                        <a:t>2x Leveraged</a:t>
                      </a:r>
                      <a:endParaRPr lang="zh-TW" altLang="en-US" sz="2800" b="1" dirty="0">
                        <a:solidFill>
                          <a:schemeClr val="bg1"/>
                        </a:solidFill>
                        <a:effectLst>
                          <a:outerShdw blurRad="38100" dist="38100" dir="2700000" algn="tl">
                            <a:srgbClr val="000000">
                              <a:alpha val="43137"/>
                            </a:srgbClr>
                          </a:outerShdw>
                        </a:effectLst>
                        <a:latin typeface="+mn-lt"/>
                        <a:ea typeface="標楷體" pitchFamily="65" charset="-120"/>
                      </a:endParaRPr>
                    </a:p>
                  </a:txBody>
                  <a:tcPr>
                    <a:solidFill>
                      <a:srgbClr val="1796C8"/>
                    </a:solidFill>
                  </a:tcPr>
                </a:tc>
                <a:extLst>
                  <a:ext uri="{0D108BD9-81ED-4DB2-BD59-A6C34878D82A}">
                    <a16:rowId xmlns:a16="http://schemas.microsoft.com/office/drawing/2014/main" val="10000"/>
                  </a:ext>
                </a:extLst>
              </a:tr>
              <a:tr h="444387">
                <a:tc>
                  <a:txBody>
                    <a:bodyPr/>
                    <a:lstStyle/>
                    <a:p>
                      <a:pPr algn="ctr"/>
                      <a:r>
                        <a:rPr lang="en-US" altLang="zh-TW" sz="2400" b="1" dirty="0" smtClean="0">
                          <a:solidFill>
                            <a:schemeClr val="bg1"/>
                          </a:solidFill>
                          <a:latin typeface="+mn-lt"/>
                          <a:ea typeface="標楷體" pitchFamily="65" charset="-120"/>
                        </a:rPr>
                        <a:t>Day 1</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algn="ctr"/>
                      <a:endParaRPr lang="zh-TW" altLang="en-US" sz="2400" b="0" dirty="0"/>
                    </a:p>
                  </a:txBody>
                  <a:tcPr>
                    <a:solidFill>
                      <a:srgbClr val="E7E8E8"/>
                    </a:solidFill>
                  </a:tcPr>
                </a:tc>
                <a:extLst>
                  <a:ext uri="{0D108BD9-81ED-4DB2-BD59-A6C34878D82A}">
                    <a16:rowId xmlns:a16="http://schemas.microsoft.com/office/drawing/2014/main" val="10001"/>
                  </a:ext>
                </a:extLst>
              </a:tr>
              <a:tr h="444387">
                <a:tc>
                  <a:txBody>
                    <a:bodyPr/>
                    <a:lstStyle/>
                    <a:p>
                      <a:pPr algn="ctr"/>
                      <a:r>
                        <a:rPr lang="en-US" altLang="zh-TW" sz="2400" b="1" dirty="0" smtClean="0">
                          <a:solidFill>
                            <a:schemeClr val="bg1"/>
                          </a:solidFill>
                          <a:latin typeface="+mn-lt"/>
                          <a:ea typeface="標楷體" pitchFamily="65" charset="-120"/>
                        </a:rPr>
                        <a:t>Day 2</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algn="ctr"/>
                      <a:endParaRPr lang="zh-TW" altLang="en-US" sz="2400" b="0" dirty="0"/>
                    </a:p>
                  </a:txBody>
                  <a:tcPr>
                    <a:solidFill>
                      <a:srgbClr val="E7E8E8"/>
                    </a:solidFill>
                  </a:tcPr>
                </a:tc>
                <a:extLst>
                  <a:ext uri="{0D108BD9-81ED-4DB2-BD59-A6C34878D82A}">
                    <a16:rowId xmlns:a16="http://schemas.microsoft.com/office/drawing/2014/main" val="10002"/>
                  </a:ext>
                </a:extLst>
              </a:tr>
              <a:tr h="444387">
                <a:tc>
                  <a:txBody>
                    <a:bodyPr/>
                    <a:lstStyle/>
                    <a:p>
                      <a:pPr algn="ctr"/>
                      <a:r>
                        <a:rPr lang="en-US" altLang="zh-TW" sz="2400" b="1" dirty="0" smtClean="0">
                          <a:solidFill>
                            <a:schemeClr val="bg1"/>
                          </a:solidFill>
                          <a:latin typeface="+mn-lt"/>
                          <a:ea typeface="標楷體" pitchFamily="65" charset="-120"/>
                        </a:rPr>
                        <a:t>Price</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400" b="0" dirty="0" smtClean="0"/>
                    </a:p>
                  </a:txBody>
                  <a:tcPr>
                    <a:solidFill>
                      <a:srgbClr val="E7E8E8"/>
                    </a:solidFill>
                  </a:tcPr>
                </a:tc>
                <a:extLst>
                  <a:ext uri="{0D108BD9-81ED-4DB2-BD59-A6C34878D82A}">
                    <a16:rowId xmlns:a16="http://schemas.microsoft.com/office/drawing/2014/main" val="10003"/>
                  </a:ext>
                </a:extLst>
              </a:tr>
              <a:tr h="804251">
                <a:tc>
                  <a:txBody>
                    <a:bodyPr/>
                    <a:lstStyle/>
                    <a:p>
                      <a:pPr algn="ctr"/>
                      <a:r>
                        <a:rPr lang="en-US" altLang="zh-TW" sz="2400" b="1" dirty="0" smtClean="0">
                          <a:solidFill>
                            <a:schemeClr val="bg1"/>
                          </a:solidFill>
                          <a:latin typeface="+mn-lt"/>
                          <a:ea typeface="標楷體" pitchFamily="65" charset="-120"/>
                        </a:rPr>
                        <a:t>Return</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1" dirty="0" smtClean="0">
                        <a:latin typeface="標楷體" pitchFamily="65" charset="-120"/>
                        <a:ea typeface="標楷體" pitchFamily="65" charset="-120"/>
                      </a:endParaRPr>
                    </a:p>
                  </a:txBody>
                  <a:tcPr>
                    <a:solidFill>
                      <a:srgbClr val="E7E8E8"/>
                    </a:solidFill>
                  </a:tcPr>
                </a:tc>
                <a:tc>
                  <a:txBody>
                    <a:bodyPr/>
                    <a:lstStyle/>
                    <a:p>
                      <a:pPr algn="ctr"/>
                      <a:endParaRPr lang="zh-TW" altLang="en-US" sz="2400" b="1" dirty="0">
                        <a:solidFill>
                          <a:srgbClr val="FF0000"/>
                        </a:solidFill>
                      </a:endParaRPr>
                    </a:p>
                  </a:txBody>
                  <a:tcPr>
                    <a:solidFill>
                      <a:srgbClr val="E7E8E8"/>
                    </a:solidFill>
                  </a:tcPr>
                </a:tc>
                <a:extLst>
                  <a:ext uri="{0D108BD9-81ED-4DB2-BD59-A6C34878D82A}">
                    <a16:rowId xmlns:a16="http://schemas.microsoft.com/office/drawing/2014/main" val="10004"/>
                  </a:ext>
                </a:extLst>
              </a:tr>
            </a:tbl>
          </a:graphicData>
        </a:graphic>
      </p:graphicFrame>
      <p:sp>
        <p:nvSpPr>
          <p:cNvPr id="5" name="文字方塊 4"/>
          <p:cNvSpPr txBox="1"/>
          <p:nvPr/>
        </p:nvSpPr>
        <p:spPr>
          <a:xfrm>
            <a:off x="4902309" y="4331854"/>
            <a:ext cx="720080" cy="461665"/>
          </a:xfrm>
          <a:prstGeom prst="rect">
            <a:avLst/>
          </a:prstGeom>
          <a:noFill/>
        </p:spPr>
        <p:txBody>
          <a:bodyPr wrap="square" rtlCol="0">
            <a:spAutoFit/>
          </a:bodyPr>
          <a:lstStyle/>
          <a:p>
            <a:r>
              <a:rPr lang="en-US" altLang="zh-TW" sz="2400" dirty="0"/>
              <a:t>5%</a:t>
            </a:r>
            <a:endParaRPr lang="zh-TW" altLang="en-US" sz="2400" dirty="0"/>
          </a:p>
        </p:txBody>
      </p:sp>
      <p:sp>
        <p:nvSpPr>
          <p:cNvPr id="6" name="文字方塊 5"/>
          <p:cNvSpPr txBox="1"/>
          <p:nvPr/>
        </p:nvSpPr>
        <p:spPr>
          <a:xfrm>
            <a:off x="4902309" y="4787730"/>
            <a:ext cx="720080" cy="461665"/>
          </a:xfrm>
          <a:prstGeom prst="rect">
            <a:avLst/>
          </a:prstGeom>
          <a:noFill/>
        </p:spPr>
        <p:txBody>
          <a:bodyPr wrap="square" rtlCol="0">
            <a:spAutoFit/>
          </a:bodyPr>
          <a:lstStyle/>
          <a:p>
            <a:r>
              <a:rPr lang="en-US" altLang="zh-TW" sz="2400" dirty="0"/>
              <a:t>5%</a:t>
            </a:r>
            <a:endParaRPr lang="zh-TW" altLang="en-US" sz="2400" dirty="0"/>
          </a:p>
        </p:txBody>
      </p:sp>
      <p:sp>
        <p:nvSpPr>
          <p:cNvPr id="7" name="文字方塊 6"/>
          <p:cNvSpPr txBox="1"/>
          <p:nvPr/>
        </p:nvSpPr>
        <p:spPr>
          <a:xfrm>
            <a:off x="3570161" y="5249395"/>
            <a:ext cx="4102486" cy="461665"/>
          </a:xfrm>
          <a:prstGeom prst="rect">
            <a:avLst/>
          </a:prstGeom>
          <a:noFill/>
        </p:spPr>
        <p:txBody>
          <a:bodyPr wrap="square" rtlCol="0">
            <a:spAutoFit/>
          </a:bodyPr>
          <a:lstStyle/>
          <a:p>
            <a:r>
              <a:rPr lang="en-US" altLang="zh-TW" sz="2400" dirty="0"/>
              <a:t>(1+5%) ×(1+5%)=</a:t>
            </a:r>
            <a:r>
              <a:rPr lang="en-US" altLang="zh-TW" sz="2400" dirty="0" smtClean="0"/>
              <a:t>110.25</a:t>
            </a:r>
            <a:endParaRPr lang="zh-TW" altLang="en-US" sz="2400" dirty="0"/>
          </a:p>
        </p:txBody>
      </p:sp>
      <p:sp>
        <p:nvSpPr>
          <p:cNvPr id="9" name="文字方塊 8"/>
          <p:cNvSpPr txBox="1"/>
          <p:nvPr/>
        </p:nvSpPr>
        <p:spPr>
          <a:xfrm>
            <a:off x="8437989" y="4331854"/>
            <a:ext cx="720080" cy="461665"/>
          </a:xfrm>
          <a:prstGeom prst="rect">
            <a:avLst/>
          </a:prstGeom>
          <a:noFill/>
        </p:spPr>
        <p:txBody>
          <a:bodyPr wrap="square" rtlCol="0">
            <a:spAutoFit/>
          </a:bodyPr>
          <a:lstStyle/>
          <a:p>
            <a:r>
              <a:rPr lang="en-US" altLang="zh-TW" sz="2400" dirty="0" smtClean="0"/>
              <a:t>10%</a:t>
            </a:r>
            <a:endParaRPr lang="zh-TW" altLang="en-US" sz="2400" dirty="0"/>
          </a:p>
        </p:txBody>
      </p:sp>
      <p:sp>
        <p:nvSpPr>
          <p:cNvPr id="10" name="文字方塊 9"/>
          <p:cNvSpPr txBox="1"/>
          <p:nvPr/>
        </p:nvSpPr>
        <p:spPr>
          <a:xfrm>
            <a:off x="8437989" y="4787730"/>
            <a:ext cx="720080" cy="461665"/>
          </a:xfrm>
          <a:prstGeom prst="rect">
            <a:avLst/>
          </a:prstGeom>
          <a:noFill/>
        </p:spPr>
        <p:txBody>
          <a:bodyPr wrap="square" rtlCol="0">
            <a:spAutoFit/>
          </a:bodyPr>
          <a:lstStyle/>
          <a:p>
            <a:r>
              <a:rPr lang="en-US" altLang="zh-TW" sz="2400" dirty="0" smtClean="0"/>
              <a:t>10%</a:t>
            </a:r>
            <a:endParaRPr lang="zh-TW" altLang="en-US" sz="2400" dirty="0"/>
          </a:p>
        </p:txBody>
      </p:sp>
      <p:sp>
        <p:nvSpPr>
          <p:cNvPr id="11" name="文字方塊 10"/>
          <p:cNvSpPr txBox="1"/>
          <p:nvPr/>
        </p:nvSpPr>
        <p:spPr>
          <a:xfrm>
            <a:off x="6891695" y="5256922"/>
            <a:ext cx="3816932" cy="461665"/>
          </a:xfrm>
          <a:prstGeom prst="rect">
            <a:avLst/>
          </a:prstGeom>
          <a:noFill/>
        </p:spPr>
        <p:txBody>
          <a:bodyPr wrap="square" rtlCol="0">
            <a:spAutoFit/>
          </a:bodyPr>
          <a:lstStyle/>
          <a:p>
            <a:pPr algn="ctr">
              <a:defRPr/>
            </a:pPr>
            <a:r>
              <a:rPr lang="en-US" altLang="zh-TW" sz="2400" dirty="0"/>
              <a:t>(1+10%) ×(1+10%)=</a:t>
            </a:r>
            <a:r>
              <a:rPr lang="en-US" altLang="zh-TW" sz="2400" dirty="0" smtClean="0"/>
              <a:t>121</a:t>
            </a:r>
            <a:endParaRPr lang="zh-TW" altLang="en-US" sz="2400" dirty="0"/>
          </a:p>
        </p:txBody>
      </p:sp>
      <p:graphicFrame>
        <p:nvGraphicFramePr>
          <p:cNvPr id="13" name="表格 12"/>
          <p:cNvGraphicFramePr>
            <a:graphicFrameLocks noGrp="1"/>
          </p:cNvGraphicFramePr>
          <p:nvPr>
            <p:extLst>
              <p:ext uri="{D42A27DB-BD31-4B8C-83A1-F6EECF244321}">
                <p14:modId xmlns:p14="http://schemas.microsoft.com/office/powerpoint/2010/main" val="1860351184"/>
              </p:ext>
            </p:extLst>
          </p:nvPr>
        </p:nvGraphicFramePr>
        <p:xfrm>
          <a:off x="3730429" y="1027927"/>
          <a:ext cx="4896545" cy="2303464"/>
        </p:xfrm>
        <a:graphic>
          <a:graphicData uri="http://schemas.openxmlformats.org/drawingml/2006/table">
            <a:tbl>
              <a:tblPr firstRow="1" bandRow="1">
                <a:tableStyleId>{5940675A-B579-460E-94D1-54222C63F5DA}</a:tableStyleId>
              </a:tblPr>
              <a:tblGrid>
                <a:gridCol w="2448089">
                  <a:extLst>
                    <a:ext uri="{9D8B030D-6E8A-4147-A177-3AD203B41FA5}">
                      <a16:colId xmlns:a16="http://schemas.microsoft.com/office/drawing/2014/main" val="2837996547"/>
                    </a:ext>
                  </a:extLst>
                </a:gridCol>
                <a:gridCol w="2448456">
                  <a:extLst>
                    <a:ext uri="{9D8B030D-6E8A-4147-A177-3AD203B41FA5}">
                      <a16:colId xmlns:a16="http://schemas.microsoft.com/office/drawing/2014/main" val="4271263295"/>
                    </a:ext>
                  </a:extLst>
                </a:gridCol>
              </a:tblGrid>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852502199"/>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21546375"/>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187572423"/>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1674565756"/>
                  </a:ext>
                </a:extLst>
              </a:tr>
            </a:tbl>
          </a:graphicData>
        </a:graphic>
      </p:graphicFrame>
      <p:cxnSp>
        <p:nvCxnSpPr>
          <p:cNvPr id="14" name="直線接點 13"/>
          <p:cNvCxnSpPr/>
          <p:nvPr/>
        </p:nvCxnSpPr>
        <p:spPr>
          <a:xfrm flipV="1">
            <a:off x="3730429" y="2179659"/>
            <a:ext cx="2448272" cy="1152128"/>
          </a:xfrm>
          <a:prstGeom prst="line">
            <a:avLst/>
          </a:prstGeom>
          <a:ln>
            <a:solidFill>
              <a:srgbClr val="036CA7"/>
            </a:solidFill>
          </a:ln>
        </p:spPr>
        <p:style>
          <a:lnRef idx="3">
            <a:schemeClr val="accent5"/>
          </a:lnRef>
          <a:fillRef idx="0">
            <a:schemeClr val="accent5"/>
          </a:fillRef>
          <a:effectRef idx="2">
            <a:schemeClr val="accent5"/>
          </a:effectRef>
          <a:fontRef idx="minor">
            <a:schemeClr val="tx1"/>
          </a:fontRef>
        </p:style>
      </p:cxnSp>
      <p:cxnSp>
        <p:nvCxnSpPr>
          <p:cNvPr id="15" name="直線接點 14"/>
          <p:cNvCxnSpPr/>
          <p:nvPr/>
        </p:nvCxnSpPr>
        <p:spPr>
          <a:xfrm flipV="1">
            <a:off x="6179234" y="1027927"/>
            <a:ext cx="2448272" cy="1152128"/>
          </a:xfrm>
          <a:prstGeom prst="line">
            <a:avLst/>
          </a:prstGeom>
          <a:ln>
            <a:solidFill>
              <a:srgbClr val="036CA7"/>
            </a:solidFill>
          </a:ln>
        </p:spPr>
        <p:style>
          <a:lnRef idx="3">
            <a:schemeClr val="accent5"/>
          </a:lnRef>
          <a:fillRef idx="0">
            <a:schemeClr val="accent5"/>
          </a:fillRef>
          <a:effectRef idx="2">
            <a:schemeClr val="accent5"/>
          </a:effectRef>
          <a:fontRef idx="minor">
            <a:schemeClr val="tx1"/>
          </a:fontRef>
        </p:style>
      </p:cxnSp>
      <p:sp>
        <p:nvSpPr>
          <p:cNvPr id="16" name="文字方塊 15"/>
          <p:cNvSpPr txBox="1"/>
          <p:nvPr/>
        </p:nvSpPr>
        <p:spPr>
          <a:xfrm>
            <a:off x="3099907" y="3414321"/>
            <a:ext cx="1440160" cy="369332"/>
          </a:xfrm>
          <a:prstGeom prst="rect">
            <a:avLst/>
          </a:prstGeom>
          <a:noFill/>
        </p:spPr>
        <p:txBody>
          <a:bodyPr wrap="square" rtlCol="0">
            <a:spAutoFit/>
          </a:bodyPr>
          <a:lstStyle/>
          <a:p>
            <a:pPr lvl="0"/>
            <a:r>
              <a:rPr lang="en-US" altLang="zh-TW" dirty="0" smtClean="0">
                <a:solidFill>
                  <a:prstClr val="black"/>
                </a:solidFill>
                <a:latin typeface="Calibri"/>
                <a:ea typeface="標楷體" pitchFamily="65" charset="-120"/>
              </a:rPr>
              <a:t>Previous </a:t>
            </a:r>
            <a:r>
              <a:rPr lang="en-US" altLang="zh-TW" dirty="0">
                <a:solidFill>
                  <a:prstClr val="black"/>
                </a:solidFill>
                <a:latin typeface="Calibri"/>
                <a:ea typeface="標楷體" pitchFamily="65" charset="-120"/>
              </a:rPr>
              <a:t>Day</a:t>
            </a:r>
            <a:endParaRPr lang="zh-TW" altLang="en-US" dirty="0">
              <a:solidFill>
                <a:prstClr val="black"/>
              </a:solidFill>
              <a:latin typeface="Calibri"/>
              <a:ea typeface="標楷體" pitchFamily="65" charset="-120"/>
            </a:endParaRPr>
          </a:p>
        </p:txBody>
      </p:sp>
      <p:sp>
        <p:nvSpPr>
          <p:cNvPr id="17" name="文字方塊 16"/>
          <p:cNvSpPr txBox="1"/>
          <p:nvPr/>
        </p:nvSpPr>
        <p:spPr>
          <a:xfrm>
            <a:off x="2820144" y="251938"/>
            <a:ext cx="7847856" cy="584775"/>
          </a:xfrm>
          <a:prstGeom prst="rect">
            <a:avLst/>
          </a:prstGeom>
          <a:noFill/>
        </p:spPr>
        <p:txBody>
          <a:bodyPr wrap="square" rtlCol="0">
            <a:spAutoFit/>
          </a:bodyPr>
          <a:lstStyle/>
          <a:p>
            <a:pPr lvl="0"/>
            <a:r>
              <a:rPr lang="en-US" altLang="zh-TW" sz="3200" b="1" dirty="0">
                <a:solidFill>
                  <a:prstClr val="black"/>
                </a:solidFill>
                <a:latin typeface="Calibri"/>
                <a:ea typeface="標楷體" pitchFamily="65" charset="-120"/>
              </a:rPr>
              <a:t>2x Leveraged ETF</a:t>
            </a:r>
            <a:r>
              <a:rPr lang="zh-TW" altLang="en-US" sz="3200" b="1" dirty="0">
                <a:solidFill>
                  <a:prstClr val="black"/>
                </a:solidFill>
                <a:latin typeface="Calibri"/>
                <a:ea typeface="標楷體" pitchFamily="65" charset="-120"/>
              </a:rPr>
              <a:t> </a:t>
            </a:r>
            <a:r>
              <a:rPr lang="en-US" altLang="zh-TW" sz="3200" b="1" dirty="0">
                <a:solidFill>
                  <a:prstClr val="black"/>
                </a:solidFill>
                <a:latin typeface="Calibri"/>
                <a:ea typeface="標楷體" pitchFamily="65" charset="-120"/>
              </a:rPr>
              <a:t>Returns—Upward Trend</a:t>
            </a:r>
            <a:endParaRPr lang="zh-TW" altLang="en-US" sz="3200" b="1" dirty="0">
              <a:solidFill>
                <a:prstClr val="black"/>
              </a:solidFill>
              <a:latin typeface="Calibri"/>
              <a:ea typeface="標楷體" pitchFamily="65" charset="-120"/>
            </a:endParaRPr>
          </a:p>
        </p:txBody>
      </p:sp>
      <p:sp>
        <p:nvSpPr>
          <p:cNvPr id="18" name="文字方塊 17"/>
          <p:cNvSpPr txBox="1"/>
          <p:nvPr/>
        </p:nvSpPr>
        <p:spPr>
          <a:xfrm>
            <a:off x="5799763" y="3376030"/>
            <a:ext cx="842106" cy="369332"/>
          </a:xfrm>
          <a:prstGeom prst="rect">
            <a:avLst/>
          </a:prstGeom>
          <a:noFill/>
        </p:spPr>
        <p:txBody>
          <a:bodyPr wrap="square" rtlCol="0">
            <a:spAutoFit/>
          </a:bodyPr>
          <a:lstStyle/>
          <a:p>
            <a:pPr lvl="0"/>
            <a:r>
              <a:rPr lang="en-US" altLang="zh-TW" dirty="0">
                <a:solidFill>
                  <a:prstClr val="black"/>
                </a:solidFill>
                <a:latin typeface="Calibri"/>
                <a:ea typeface="標楷體" pitchFamily="65" charset="-120"/>
              </a:rPr>
              <a:t>Day 1</a:t>
            </a:r>
            <a:endParaRPr lang="zh-TW" altLang="en-US" dirty="0">
              <a:solidFill>
                <a:prstClr val="black"/>
              </a:solidFill>
              <a:latin typeface="Calibri"/>
              <a:ea typeface="標楷體" pitchFamily="65" charset="-120"/>
            </a:endParaRPr>
          </a:p>
        </p:txBody>
      </p:sp>
      <p:sp>
        <p:nvSpPr>
          <p:cNvPr id="19" name="文字方塊 18"/>
          <p:cNvSpPr txBox="1"/>
          <p:nvPr/>
        </p:nvSpPr>
        <p:spPr>
          <a:xfrm>
            <a:off x="8194926" y="3392175"/>
            <a:ext cx="864096" cy="369332"/>
          </a:xfrm>
          <a:prstGeom prst="rect">
            <a:avLst/>
          </a:prstGeom>
          <a:noFill/>
        </p:spPr>
        <p:txBody>
          <a:bodyPr wrap="square" rtlCol="0">
            <a:spAutoFit/>
          </a:bodyPr>
          <a:lstStyle/>
          <a:p>
            <a:pPr lvl="0"/>
            <a:r>
              <a:rPr lang="en-US" altLang="zh-TW" dirty="0">
                <a:solidFill>
                  <a:prstClr val="black"/>
                </a:solidFill>
                <a:latin typeface="Calibri"/>
                <a:ea typeface="標楷體" pitchFamily="65" charset="-120"/>
              </a:rPr>
              <a:t>Day </a:t>
            </a:r>
            <a:r>
              <a:rPr lang="en-US" altLang="zh-TW" dirty="0" smtClean="0">
                <a:solidFill>
                  <a:prstClr val="black"/>
                </a:solidFill>
                <a:latin typeface="Calibri"/>
                <a:ea typeface="標楷體" pitchFamily="65" charset="-120"/>
              </a:rPr>
              <a:t>2</a:t>
            </a:r>
            <a:endParaRPr lang="zh-TW" altLang="en-US" dirty="0">
              <a:solidFill>
                <a:prstClr val="black"/>
              </a:solidFill>
              <a:latin typeface="Calibri"/>
              <a:ea typeface="標楷體" pitchFamily="65" charset="-120"/>
            </a:endParaRPr>
          </a:p>
        </p:txBody>
      </p:sp>
      <p:cxnSp>
        <p:nvCxnSpPr>
          <p:cNvPr id="20" name="直線接點 19"/>
          <p:cNvCxnSpPr/>
          <p:nvPr/>
        </p:nvCxnSpPr>
        <p:spPr>
          <a:xfrm flipV="1">
            <a:off x="3729897" y="2761327"/>
            <a:ext cx="2448272" cy="576064"/>
          </a:xfrm>
          <a:prstGeom prst="line">
            <a:avLst/>
          </a:prstGeom>
          <a:ln>
            <a:solidFill>
              <a:srgbClr val="15A5D5"/>
            </a:solidFill>
          </a:ln>
        </p:spPr>
        <p:style>
          <a:lnRef idx="3">
            <a:schemeClr val="accent2"/>
          </a:lnRef>
          <a:fillRef idx="0">
            <a:schemeClr val="accent2"/>
          </a:fillRef>
          <a:effectRef idx="2">
            <a:schemeClr val="accent2"/>
          </a:effectRef>
          <a:fontRef idx="minor">
            <a:schemeClr val="tx1"/>
          </a:fontRef>
        </p:style>
      </p:cxnSp>
      <p:cxnSp>
        <p:nvCxnSpPr>
          <p:cNvPr id="22" name="直線接點 21"/>
          <p:cNvCxnSpPr/>
          <p:nvPr/>
        </p:nvCxnSpPr>
        <p:spPr>
          <a:xfrm flipV="1">
            <a:off x="6178169" y="2179659"/>
            <a:ext cx="2448272" cy="576064"/>
          </a:xfrm>
          <a:prstGeom prst="line">
            <a:avLst/>
          </a:prstGeom>
          <a:ln>
            <a:solidFill>
              <a:srgbClr val="15A5D5"/>
            </a:solidFill>
          </a:ln>
        </p:spPr>
        <p:style>
          <a:lnRef idx="3">
            <a:schemeClr val="accent2"/>
          </a:lnRef>
          <a:fillRef idx="0">
            <a:schemeClr val="accent2"/>
          </a:fillRef>
          <a:effectRef idx="2">
            <a:schemeClr val="accent2"/>
          </a:effectRef>
          <a:fontRef idx="minor">
            <a:schemeClr val="tx1"/>
          </a:fontRef>
        </p:style>
      </p:cxnSp>
      <p:sp>
        <p:nvSpPr>
          <p:cNvPr id="23" name="文字方塊 22"/>
          <p:cNvSpPr txBox="1"/>
          <p:nvPr/>
        </p:nvSpPr>
        <p:spPr>
          <a:xfrm>
            <a:off x="2001704" y="1197170"/>
            <a:ext cx="1431451" cy="400110"/>
          </a:xfrm>
          <a:prstGeom prst="rect">
            <a:avLst/>
          </a:prstGeom>
          <a:noFill/>
        </p:spPr>
        <p:txBody>
          <a:bodyPr wrap="square" rtlCol="0">
            <a:spAutoFit/>
          </a:bodyPr>
          <a:lstStyle/>
          <a:p>
            <a:pPr lvl="0"/>
            <a:r>
              <a:rPr lang="en-US" altLang="zh-TW" sz="2000" b="1" dirty="0" smtClean="0">
                <a:solidFill>
                  <a:prstClr val="black"/>
                </a:solidFill>
                <a:latin typeface="Calibri"/>
                <a:ea typeface="標楷體" pitchFamily="65" charset="-120"/>
              </a:rPr>
              <a:t>Benchmark</a:t>
            </a:r>
            <a:endParaRPr lang="zh-TW" altLang="en-US" sz="2000" b="1" dirty="0">
              <a:solidFill>
                <a:prstClr val="black"/>
              </a:solidFill>
              <a:latin typeface="Calibri"/>
              <a:ea typeface="標楷體" pitchFamily="65" charset="-120"/>
            </a:endParaRPr>
          </a:p>
        </p:txBody>
      </p:sp>
      <p:cxnSp>
        <p:nvCxnSpPr>
          <p:cNvPr id="24" name="直線接點 23"/>
          <p:cNvCxnSpPr/>
          <p:nvPr/>
        </p:nvCxnSpPr>
        <p:spPr>
          <a:xfrm>
            <a:off x="1415480" y="1481977"/>
            <a:ext cx="504056" cy="0"/>
          </a:xfrm>
          <a:prstGeom prst="line">
            <a:avLst/>
          </a:prstGeom>
          <a:ln>
            <a:solidFill>
              <a:srgbClr val="1CA8D6"/>
            </a:solidFill>
          </a:ln>
        </p:spPr>
        <p:style>
          <a:lnRef idx="3">
            <a:schemeClr val="accent2"/>
          </a:lnRef>
          <a:fillRef idx="0">
            <a:schemeClr val="accent2"/>
          </a:fillRef>
          <a:effectRef idx="2">
            <a:schemeClr val="accent2"/>
          </a:effectRef>
          <a:fontRef idx="minor">
            <a:schemeClr val="tx1"/>
          </a:fontRef>
        </p:style>
      </p:cxnSp>
      <p:sp>
        <p:nvSpPr>
          <p:cNvPr id="25" name="文字方塊 24"/>
          <p:cNvSpPr txBox="1"/>
          <p:nvPr/>
        </p:nvSpPr>
        <p:spPr>
          <a:xfrm>
            <a:off x="2001704" y="1694176"/>
            <a:ext cx="1224136" cy="400110"/>
          </a:xfrm>
          <a:prstGeom prst="rect">
            <a:avLst/>
          </a:prstGeom>
          <a:noFill/>
        </p:spPr>
        <p:txBody>
          <a:bodyPr wrap="square" rtlCol="0">
            <a:spAutoFit/>
          </a:bodyPr>
          <a:lstStyle/>
          <a:p>
            <a:pPr lvl="0"/>
            <a:r>
              <a:rPr lang="en-US" altLang="zh-TW" sz="2000" b="1" dirty="0">
                <a:solidFill>
                  <a:prstClr val="black"/>
                </a:solidFill>
                <a:latin typeface="Calibri"/>
                <a:ea typeface="標楷體" pitchFamily="65" charset="-120"/>
              </a:rPr>
              <a:t>2x Lev</a:t>
            </a:r>
            <a:endParaRPr lang="zh-TW" altLang="en-US" sz="2000" b="1" dirty="0">
              <a:solidFill>
                <a:prstClr val="black"/>
              </a:solidFill>
              <a:latin typeface="Calibri"/>
              <a:ea typeface="標楷體" pitchFamily="65" charset="-120"/>
            </a:endParaRPr>
          </a:p>
        </p:txBody>
      </p:sp>
      <p:cxnSp>
        <p:nvCxnSpPr>
          <p:cNvPr id="26" name="直線接點 25"/>
          <p:cNvCxnSpPr/>
          <p:nvPr/>
        </p:nvCxnSpPr>
        <p:spPr>
          <a:xfrm>
            <a:off x="1371219" y="1896763"/>
            <a:ext cx="504056" cy="0"/>
          </a:xfrm>
          <a:prstGeom prst="line">
            <a:avLst/>
          </a:prstGeom>
          <a:ln>
            <a:solidFill>
              <a:srgbClr val="036CA7"/>
            </a:solidFill>
          </a:ln>
        </p:spPr>
        <p:style>
          <a:lnRef idx="3">
            <a:schemeClr val="accent2"/>
          </a:lnRef>
          <a:fillRef idx="0">
            <a:schemeClr val="accent2"/>
          </a:fillRef>
          <a:effectRef idx="2">
            <a:schemeClr val="accent2"/>
          </a:effectRef>
          <a:fontRef idx="minor">
            <a:schemeClr val="tx1"/>
          </a:fontRef>
        </p:style>
      </p:cxnSp>
      <p:grpSp>
        <p:nvGrpSpPr>
          <p:cNvPr id="34" name="群組 33"/>
          <p:cNvGrpSpPr/>
          <p:nvPr/>
        </p:nvGrpSpPr>
        <p:grpSpPr>
          <a:xfrm>
            <a:off x="2899216" y="2952656"/>
            <a:ext cx="693579" cy="461666"/>
            <a:chOff x="1804908" y="2434960"/>
            <a:chExt cx="491988" cy="382890"/>
          </a:xfrm>
        </p:grpSpPr>
        <p:sp>
          <p:nvSpPr>
            <p:cNvPr id="31" name="矩形 30"/>
            <p:cNvSpPr/>
            <p:nvPr/>
          </p:nvSpPr>
          <p:spPr>
            <a:xfrm>
              <a:off x="1804908" y="2434960"/>
              <a:ext cx="483676" cy="369333"/>
            </a:xfrm>
            <a:prstGeom prst="rect">
              <a:avLst/>
            </a:prstGeom>
            <a:noFill/>
            <a:ln>
              <a:solidFill>
                <a:srgbClr val="14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文字方塊 31"/>
            <p:cNvSpPr txBox="1"/>
            <p:nvPr/>
          </p:nvSpPr>
          <p:spPr>
            <a:xfrm>
              <a:off x="1804909" y="2434961"/>
              <a:ext cx="491987" cy="382889"/>
            </a:xfrm>
            <a:prstGeom prst="rect">
              <a:avLst/>
            </a:prstGeom>
            <a:noFill/>
          </p:spPr>
          <p:txBody>
            <a:bodyPr wrap="square" rtlCol="0">
              <a:spAutoFit/>
            </a:bodyPr>
            <a:lstStyle/>
            <a:p>
              <a:r>
                <a:rPr lang="en-US" altLang="zh-TW" sz="2400" b="1" dirty="0" smtClean="0"/>
                <a:t>100</a:t>
              </a:r>
              <a:endParaRPr lang="zh-TW" altLang="en-US" sz="2400" b="1" dirty="0"/>
            </a:p>
          </p:txBody>
        </p:sp>
      </p:grpSp>
      <p:sp>
        <p:nvSpPr>
          <p:cNvPr id="37" name="文字方塊 36"/>
          <p:cNvSpPr txBox="1"/>
          <p:nvPr/>
        </p:nvSpPr>
        <p:spPr>
          <a:xfrm>
            <a:off x="5966999" y="2871874"/>
            <a:ext cx="715760" cy="461665"/>
          </a:xfrm>
          <a:prstGeom prst="rect">
            <a:avLst/>
          </a:prstGeom>
          <a:solidFill>
            <a:srgbClr val="15A5D5"/>
          </a:solidFill>
          <a:ln>
            <a:noFill/>
          </a:ln>
        </p:spPr>
        <p:txBody>
          <a:bodyPr wrap="square" rtlCol="0">
            <a:spAutoFit/>
          </a:bodyPr>
          <a:lstStyle/>
          <a:p>
            <a:r>
              <a:rPr lang="en-US" altLang="zh-TW" sz="2400" b="1" dirty="0" smtClean="0">
                <a:solidFill>
                  <a:schemeClr val="bg1"/>
                </a:solidFill>
              </a:rPr>
              <a:t>105</a:t>
            </a:r>
            <a:endParaRPr lang="zh-TW" altLang="en-US" sz="2400" b="1" dirty="0">
              <a:solidFill>
                <a:schemeClr val="bg1"/>
              </a:solidFill>
            </a:endParaRPr>
          </a:p>
        </p:txBody>
      </p:sp>
      <p:sp>
        <p:nvSpPr>
          <p:cNvPr id="38" name="文字方塊 37"/>
          <p:cNvSpPr txBox="1"/>
          <p:nvPr/>
        </p:nvSpPr>
        <p:spPr>
          <a:xfrm>
            <a:off x="8668324" y="2103095"/>
            <a:ext cx="2861429" cy="461665"/>
          </a:xfrm>
          <a:prstGeom prst="rect">
            <a:avLst/>
          </a:prstGeom>
          <a:solidFill>
            <a:srgbClr val="15A5D5"/>
          </a:solidFill>
          <a:ln>
            <a:noFill/>
          </a:ln>
        </p:spPr>
        <p:txBody>
          <a:bodyPr wrap="square" rtlCol="0">
            <a:spAutoFit/>
          </a:bodyPr>
          <a:lstStyle/>
          <a:p>
            <a:r>
              <a:rPr lang="en-US" altLang="zh-TW" sz="2400" b="1" dirty="0" smtClean="0">
                <a:solidFill>
                  <a:schemeClr val="bg1"/>
                </a:solidFill>
              </a:rPr>
              <a:t>105 </a:t>
            </a:r>
            <a:r>
              <a:rPr lang="en-US" altLang="zh-TW" sz="2400" b="1" dirty="0">
                <a:solidFill>
                  <a:schemeClr val="bg1"/>
                </a:solidFill>
              </a:rPr>
              <a:t>×(1+5%)=</a:t>
            </a:r>
            <a:r>
              <a:rPr lang="en-US" altLang="zh-TW" sz="2400" b="1" dirty="0" smtClean="0">
                <a:solidFill>
                  <a:schemeClr val="bg1"/>
                </a:solidFill>
              </a:rPr>
              <a:t>110.25</a:t>
            </a:r>
            <a:endParaRPr lang="zh-TW" altLang="en-US" sz="2400" b="1" dirty="0">
              <a:solidFill>
                <a:schemeClr val="bg1"/>
              </a:solidFill>
            </a:endParaRPr>
          </a:p>
        </p:txBody>
      </p:sp>
      <p:sp>
        <p:nvSpPr>
          <p:cNvPr id="39" name="文字方塊 38"/>
          <p:cNvSpPr txBox="1"/>
          <p:nvPr/>
        </p:nvSpPr>
        <p:spPr>
          <a:xfrm>
            <a:off x="5669680" y="1622387"/>
            <a:ext cx="680125" cy="461665"/>
          </a:xfrm>
          <a:prstGeom prst="rect">
            <a:avLst/>
          </a:prstGeom>
          <a:solidFill>
            <a:srgbClr val="056CA5"/>
          </a:solidFill>
          <a:ln>
            <a:noFill/>
          </a:ln>
        </p:spPr>
        <p:txBody>
          <a:bodyPr wrap="square" rtlCol="0">
            <a:spAutoFit/>
          </a:bodyPr>
          <a:lstStyle/>
          <a:p>
            <a:r>
              <a:rPr lang="en-US" altLang="zh-TW" sz="2400" b="1" dirty="0" smtClean="0">
                <a:solidFill>
                  <a:schemeClr val="bg1"/>
                </a:solidFill>
              </a:rPr>
              <a:t>110</a:t>
            </a:r>
            <a:endParaRPr lang="zh-TW" altLang="en-US" sz="2400" b="1" dirty="0">
              <a:solidFill>
                <a:schemeClr val="bg1"/>
              </a:solidFill>
            </a:endParaRPr>
          </a:p>
        </p:txBody>
      </p:sp>
      <p:sp>
        <p:nvSpPr>
          <p:cNvPr id="40" name="文字方塊 39"/>
          <p:cNvSpPr txBox="1"/>
          <p:nvPr/>
        </p:nvSpPr>
        <p:spPr>
          <a:xfrm>
            <a:off x="8709675" y="875214"/>
            <a:ext cx="2612260" cy="461665"/>
          </a:xfrm>
          <a:prstGeom prst="rect">
            <a:avLst/>
          </a:prstGeom>
          <a:solidFill>
            <a:srgbClr val="056CA5"/>
          </a:solidFill>
          <a:ln>
            <a:noFill/>
          </a:ln>
        </p:spPr>
        <p:txBody>
          <a:bodyPr wrap="square" rtlCol="0">
            <a:spAutoFit/>
          </a:bodyPr>
          <a:lstStyle/>
          <a:p>
            <a:r>
              <a:rPr lang="en-US" altLang="zh-TW" sz="2400" b="1" dirty="0" smtClean="0">
                <a:solidFill>
                  <a:schemeClr val="bg1"/>
                </a:solidFill>
              </a:rPr>
              <a:t>110 </a:t>
            </a:r>
            <a:r>
              <a:rPr lang="en-US" altLang="zh-TW" sz="2400" b="1" dirty="0">
                <a:solidFill>
                  <a:schemeClr val="bg1"/>
                </a:solidFill>
              </a:rPr>
              <a:t>×(1+10%)=</a:t>
            </a:r>
            <a:r>
              <a:rPr lang="en-US" altLang="zh-TW" sz="2400" b="1" dirty="0" smtClean="0">
                <a:solidFill>
                  <a:schemeClr val="bg1"/>
                </a:solidFill>
              </a:rPr>
              <a:t>121</a:t>
            </a:r>
            <a:endParaRPr lang="en-US" altLang="zh-TW" sz="2400" b="1" dirty="0">
              <a:solidFill>
                <a:schemeClr val="bg1"/>
              </a:solidFill>
            </a:endParaRPr>
          </a:p>
        </p:txBody>
      </p:sp>
      <p:sp>
        <p:nvSpPr>
          <p:cNvPr id="41" name="文字方塊 40"/>
          <p:cNvSpPr txBox="1"/>
          <p:nvPr/>
        </p:nvSpPr>
        <p:spPr>
          <a:xfrm>
            <a:off x="5868646" y="2401008"/>
            <a:ext cx="618515" cy="461665"/>
          </a:xfrm>
          <a:prstGeom prst="rect">
            <a:avLst/>
          </a:prstGeom>
          <a:noFill/>
        </p:spPr>
        <p:txBody>
          <a:bodyPr wrap="square" rtlCol="0">
            <a:spAutoFit/>
          </a:bodyPr>
          <a:lstStyle/>
          <a:p>
            <a:r>
              <a:rPr lang="en-US" altLang="zh-TW" sz="2400" b="1" dirty="0">
                <a:solidFill>
                  <a:srgbClr val="C00000"/>
                </a:solidFill>
              </a:rPr>
              <a:t>5%</a:t>
            </a:r>
            <a:endParaRPr lang="zh-TW" altLang="en-US" sz="2400" b="1" dirty="0">
              <a:solidFill>
                <a:srgbClr val="C00000"/>
              </a:solidFill>
            </a:endParaRPr>
          </a:p>
        </p:txBody>
      </p:sp>
      <p:sp>
        <p:nvSpPr>
          <p:cNvPr id="42" name="文字方塊 41"/>
          <p:cNvSpPr txBox="1"/>
          <p:nvPr/>
        </p:nvSpPr>
        <p:spPr>
          <a:xfrm>
            <a:off x="7592773" y="1771865"/>
            <a:ext cx="1297902" cy="461665"/>
          </a:xfrm>
          <a:prstGeom prst="rect">
            <a:avLst/>
          </a:prstGeom>
          <a:noFill/>
        </p:spPr>
        <p:txBody>
          <a:bodyPr wrap="square" rtlCol="0">
            <a:spAutoFit/>
          </a:bodyPr>
          <a:lstStyle/>
          <a:p>
            <a:r>
              <a:rPr lang="en-US" altLang="zh-TW" sz="2400" b="1" dirty="0" smtClean="0">
                <a:solidFill>
                  <a:srgbClr val="C00000"/>
                </a:solidFill>
              </a:rPr>
              <a:t>10.25</a:t>
            </a:r>
            <a:r>
              <a:rPr lang="en-US" altLang="zh-TW" sz="2400" b="1" dirty="0">
                <a:solidFill>
                  <a:srgbClr val="C00000"/>
                </a:solidFill>
              </a:rPr>
              <a:t>%</a:t>
            </a:r>
            <a:endParaRPr lang="zh-TW" altLang="en-US" sz="2400" b="1" dirty="0">
              <a:solidFill>
                <a:srgbClr val="C00000"/>
              </a:solidFill>
            </a:endParaRPr>
          </a:p>
        </p:txBody>
      </p:sp>
      <p:sp>
        <p:nvSpPr>
          <p:cNvPr id="43" name="文字方塊 42"/>
          <p:cNvSpPr txBox="1"/>
          <p:nvPr/>
        </p:nvSpPr>
        <p:spPr>
          <a:xfrm>
            <a:off x="4983731" y="1715192"/>
            <a:ext cx="810253" cy="461665"/>
          </a:xfrm>
          <a:prstGeom prst="rect">
            <a:avLst/>
          </a:prstGeom>
          <a:noFill/>
        </p:spPr>
        <p:txBody>
          <a:bodyPr wrap="square" rtlCol="0">
            <a:spAutoFit/>
          </a:bodyPr>
          <a:lstStyle/>
          <a:p>
            <a:r>
              <a:rPr lang="en-US" altLang="zh-TW" sz="2400" b="1" dirty="0" smtClean="0">
                <a:solidFill>
                  <a:srgbClr val="FF0000"/>
                </a:solidFill>
              </a:rPr>
              <a:t>10%</a:t>
            </a:r>
            <a:endParaRPr lang="zh-TW" altLang="en-US" sz="2400" b="1" dirty="0">
              <a:solidFill>
                <a:srgbClr val="FF0000"/>
              </a:solidFill>
            </a:endParaRPr>
          </a:p>
        </p:txBody>
      </p:sp>
      <p:sp>
        <p:nvSpPr>
          <p:cNvPr id="44" name="文字方塊 43"/>
          <p:cNvSpPr txBox="1"/>
          <p:nvPr/>
        </p:nvSpPr>
        <p:spPr>
          <a:xfrm>
            <a:off x="7953666" y="1186703"/>
            <a:ext cx="810253" cy="461665"/>
          </a:xfrm>
          <a:prstGeom prst="rect">
            <a:avLst/>
          </a:prstGeom>
          <a:noFill/>
        </p:spPr>
        <p:txBody>
          <a:bodyPr wrap="square" rtlCol="0">
            <a:spAutoFit/>
          </a:bodyPr>
          <a:lstStyle/>
          <a:p>
            <a:r>
              <a:rPr lang="en-US" altLang="zh-TW" sz="2400" b="1" dirty="0" smtClean="0">
                <a:solidFill>
                  <a:srgbClr val="FF0000"/>
                </a:solidFill>
              </a:rPr>
              <a:t>21%</a:t>
            </a:r>
            <a:endParaRPr lang="zh-TW" altLang="en-US" sz="2400" b="1" dirty="0">
              <a:solidFill>
                <a:srgbClr val="FF0000"/>
              </a:solidFill>
            </a:endParaRPr>
          </a:p>
        </p:txBody>
      </p:sp>
      <p:sp>
        <p:nvSpPr>
          <p:cNvPr id="4" name="矩形 3"/>
          <p:cNvSpPr/>
          <p:nvPr/>
        </p:nvSpPr>
        <p:spPr>
          <a:xfrm>
            <a:off x="2341989" y="5711441"/>
            <a:ext cx="6096000" cy="1200329"/>
          </a:xfrm>
          <a:prstGeom prst="rect">
            <a:avLst/>
          </a:prstGeom>
        </p:spPr>
        <p:txBody>
          <a:bodyPr>
            <a:spAutoFit/>
          </a:bodyPr>
          <a:lstStyle/>
          <a:p>
            <a:pPr algn="ctr"/>
            <a:r>
              <a:rPr lang="en-US" altLang="zh-TW" sz="2400" dirty="0">
                <a:solidFill>
                  <a:schemeClr val="dk1"/>
                </a:solidFill>
              </a:rPr>
              <a:t>110.25%-1 = </a:t>
            </a:r>
            <a:r>
              <a:rPr lang="en-US" altLang="zh-TW" sz="2400" dirty="0">
                <a:solidFill>
                  <a:srgbClr val="C00000"/>
                </a:solidFill>
              </a:rPr>
              <a:t>10.25%</a:t>
            </a:r>
          </a:p>
          <a:p>
            <a:pPr algn="ctr"/>
            <a:r>
              <a:rPr lang="en-US" altLang="zh-TW" sz="2400" dirty="0" smtClean="0">
                <a:solidFill>
                  <a:schemeClr val="dk1"/>
                </a:solidFill>
                <a:latin typeface="+mj-lt"/>
                <a:ea typeface="標楷體" panose="03000509000000000000" pitchFamily="65" charset="-120"/>
              </a:rPr>
              <a:t>Return</a:t>
            </a:r>
            <a:r>
              <a:rPr lang="en-US" altLang="zh-TW" sz="2400" dirty="0" smtClean="0">
                <a:solidFill>
                  <a:schemeClr val="dk1"/>
                </a:solidFill>
              </a:rPr>
              <a:t>×2 </a:t>
            </a:r>
            <a:r>
              <a:rPr lang="en-US" altLang="zh-TW" sz="2400" dirty="0">
                <a:solidFill>
                  <a:schemeClr val="dk1"/>
                </a:solidFill>
              </a:rPr>
              <a:t>= </a:t>
            </a:r>
            <a:r>
              <a:rPr lang="en-US" altLang="zh-TW" sz="2400" b="1" dirty="0">
                <a:solidFill>
                  <a:srgbClr val="FF0000"/>
                </a:solidFill>
              </a:rPr>
              <a:t>20.50%</a:t>
            </a:r>
          </a:p>
          <a:p>
            <a:pPr algn="ctr"/>
            <a:endParaRPr lang="en-US" altLang="zh-TW" sz="2400" dirty="0">
              <a:solidFill>
                <a:srgbClr val="C00000"/>
              </a:solidFill>
            </a:endParaRPr>
          </a:p>
        </p:txBody>
      </p:sp>
      <p:sp>
        <p:nvSpPr>
          <p:cNvPr id="36" name="向上箭號 35"/>
          <p:cNvSpPr/>
          <p:nvPr/>
        </p:nvSpPr>
        <p:spPr>
          <a:xfrm>
            <a:off x="4562583" y="4382666"/>
            <a:ext cx="288032" cy="360040"/>
          </a:xfrm>
          <a:prstGeom prst="up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solidFill>
                <a:srgbClr val="FF0000"/>
              </a:solidFill>
              <a:ea typeface="標楷體" pitchFamily="65" charset="-120"/>
            </a:endParaRPr>
          </a:p>
        </p:txBody>
      </p:sp>
      <p:sp>
        <p:nvSpPr>
          <p:cNvPr id="45" name="向上箭號 44"/>
          <p:cNvSpPr/>
          <p:nvPr/>
        </p:nvSpPr>
        <p:spPr>
          <a:xfrm>
            <a:off x="4562583" y="4845201"/>
            <a:ext cx="288032" cy="360040"/>
          </a:xfrm>
          <a:prstGeom prst="up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solidFill>
                <a:srgbClr val="FF0000"/>
              </a:solidFill>
              <a:ea typeface="標楷體" pitchFamily="65" charset="-120"/>
            </a:endParaRPr>
          </a:p>
        </p:txBody>
      </p:sp>
      <p:sp>
        <p:nvSpPr>
          <p:cNvPr id="46" name="向上箭號 45"/>
          <p:cNvSpPr/>
          <p:nvPr/>
        </p:nvSpPr>
        <p:spPr>
          <a:xfrm>
            <a:off x="8030049" y="4845201"/>
            <a:ext cx="288032" cy="360040"/>
          </a:xfrm>
          <a:prstGeom prst="up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solidFill>
                <a:srgbClr val="FF0000"/>
              </a:solidFill>
              <a:ea typeface="標楷體" pitchFamily="65" charset="-120"/>
            </a:endParaRPr>
          </a:p>
        </p:txBody>
      </p:sp>
      <p:sp>
        <p:nvSpPr>
          <p:cNvPr id="47" name="向上箭號 46"/>
          <p:cNvSpPr/>
          <p:nvPr/>
        </p:nvSpPr>
        <p:spPr>
          <a:xfrm>
            <a:off x="8030049" y="4377877"/>
            <a:ext cx="288032" cy="360040"/>
          </a:xfrm>
          <a:prstGeom prst="up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solidFill>
                <a:srgbClr val="FF0000"/>
              </a:solidFill>
              <a:ea typeface="標楷體" pitchFamily="65" charset="-120"/>
            </a:endParaRPr>
          </a:p>
        </p:txBody>
      </p:sp>
      <p:sp>
        <p:nvSpPr>
          <p:cNvPr id="48" name="矩形 47"/>
          <p:cNvSpPr/>
          <p:nvPr/>
        </p:nvSpPr>
        <p:spPr>
          <a:xfrm>
            <a:off x="7192160" y="5857410"/>
            <a:ext cx="2952328" cy="461665"/>
          </a:xfrm>
          <a:prstGeom prst="rect">
            <a:avLst/>
          </a:prstGeom>
        </p:spPr>
        <p:txBody>
          <a:bodyPr wrap="square">
            <a:spAutoFit/>
          </a:bodyPr>
          <a:lstStyle/>
          <a:p>
            <a:pPr algn="ctr"/>
            <a:r>
              <a:rPr lang="en-US" altLang="zh-TW" sz="2400" dirty="0"/>
              <a:t>121%-1 = </a:t>
            </a:r>
            <a:r>
              <a:rPr lang="en-US" altLang="zh-TW" sz="2400" b="1" dirty="0">
                <a:solidFill>
                  <a:schemeClr val="accent5">
                    <a:lumMod val="75000"/>
                  </a:schemeClr>
                </a:solidFill>
              </a:rPr>
              <a:t>21%</a:t>
            </a:r>
          </a:p>
        </p:txBody>
      </p:sp>
      <p:sp>
        <p:nvSpPr>
          <p:cNvPr id="49" name="投影片編號版面配置區 1"/>
          <p:cNvSpPr>
            <a:spLocks noGrp="1"/>
          </p:cNvSpPr>
          <p:nvPr>
            <p:ph type="sldNum" sz="quarter" idx="12"/>
          </p:nvPr>
        </p:nvSpPr>
        <p:spPr>
          <a:xfrm>
            <a:off x="11716596" y="6586881"/>
            <a:ext cx="539808" cy="365125"/>
          </a:xfrm>
        </p:spPr>
        <p:txBody>
          <a:bodyPr/>
          <a:lstStyle/>
          <a:p>
            <a:fld id="{4BA915EE-10CB-4CF1-8569-6154455DA573}" type="slidenum">
              <a:rPr lang="en-US" smtClean="0"/>
              <a:t>3</a:t>
            </a:fld>
            <a:endParaRPr lang="en-US"/>
          </a:p>
        </p:txBody>
      </p:sp>
    </p:spTree>
    <p:extLst>
      <p:ext uri="{BB962C8B-B14F-4D97-AF65-F5344CB8AC3E}">
        <p14:creationId xmlns:p14="http://schemas.microsoft.com/office/powerpoint/2010/main" val="206891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 name="內容版面配置區 4"/>
          <p:cNvGraphicFramePr>
            <a:graphicFrameLocks/>
          </p:cNvGraphicFramePr>
          <p:nvPr>
            <p:extLst>
              <p:ext uri="{D42A27DB-BD31-4B8C-83A1-F6EECF244321}">
                <p14:modId xmlns:p14="http://schemas.microsoft.com/office/powerpoint/2010/main" val="3172141938"/>
              </p:ext>
            </p:extLst>
          </p:nvPr>
        </p:nvGraphicFramePr>
        <p:xfrm>
          <a:off x="3647727" y="1249822"/>
          <a:ext cx="4896545" cy="2303464"/>
        </p:xfrm>
        <a:graphic>
          <a:graphicData uri="http://schemas.openxmlformats.org/drawingml/2006/table">
            <a:tbl>
              <a:tblPr firstRow="1" bandRow="1">
                <a:tableStyleId>{5940675A-B579-460E-94D1-54222C63F5DA}</a:tableStyleId>
              </a:tblPr>
              <a:tblGrid>
                <a:gridCol w="2448089">
                  <a:extLst>
                    <a:ext uri="{9D8B030D-6E8A-4147-A177-3AD203B41FA5}">
                      <a16:colId xmlns:a16="http://schemas.microsoft.com/office/drawing/2014/main" val="20000"/>
                    </a:ext>
                  </a:extLst>
                </a:gridCol>
                <a:gridCol w="2448456">
                  <a:extLst>
                    <a:ext uri="{9D8B030D-6E8A-4147-A177-3AD203B41FA5}">
                      <a16:colId xmlns:a16="http://schemas.microsoft.com/office/drawing/2014/main" val="20001"/>
                    </a:ext>
                  </a:extLst>
                </a:gridCol>
              </a:tblGrid>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10000"/>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10001"/>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10002"/>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10003"/>
                  </a:ext>
                </a:extLst>
              </a:tr>
            </a:tbl>
          </a:graphicData>
        </a:graphic>
      </p:graphicFrame>
      <p:sp>
        <p:nvSpPr>
          <p:cNvPr id="2" name="投影片編號版面配置區 1"/>
          <p:cNvSpPr>
            <a:spLocks noGrp="1"/>
          </p:cNvSpPr>
          <p:nvPr>
            <p:ph type="sldNum" sz="quarter" idx="12"/>
          </p:nvPr>
        </p:nvSpPr>
        <p:spPr/>
        <p:txBody>
          <a:bodyPr/>
          <a:lstStyle/>
          <a:p>
            <a:fld id="{4BA915EE-10CB-4CF1-8569-6154455DA573}" type="slidenum">
              <a:rPr lang="en-US" smtClean="0"/>
              <a:t>4</a:t>
            </a:fld>
            <a:endParaRPr lang="en-US"/>
          </a:p>
        </p:txBody>
      </p:sp>
      <p:graphicFrame>
        <p:nvGraphicFramePr>
          <p:cNvPr id="3" name="表格 2"/>
          <p:cNvGraphicFramePr>
            <a:graphicFrameLocks noGrp="1"/>
          </p:cNvGraphicFramePr>
          <p:nvPr>
            <p:extLst>
              <p:ext uri="{D42A27DB-BD31-4B8C-83A1-F6EECF244321}">
                <p14:modId xmlns:p14="http://schemas.microsoft.com/office/powerpoint/2010/main" val="577516941"/>
              </p:ext>
            </p:extLst>
          </p:nvPr>
        </p:nvGraphicFramePr>
        <p:xfrm>
          <a:off x="1875275" y="3822292"/>
          <a:ext cx="8731765" cy="2689657"/>
        </p:xfrm>
        <a:graphic>
          <a:graphicData uri="http://schemas.openxmlformats.org/drawingml/2006/table">
            <a:tbl>
              <a:tblPr firstRow="1" bandRow="1">
                <a:tableStyleId>{93296810-A885-4BE3-A3E7-6D5BEEA58F35}</a:tableStyleId>
              </a:tblPr>
              <a:tblGrid>
                <a:gridCol w="1704027">
                  <a:extLst>
                    <a:ext uri="{9D8B030D-6E8A-4147-A177-3AD203B41FA5}">
                      <a16:colId xmlns:a16="http://schemas.microsoft.com/office/drawing/2014/main" val="20000"/>
                    </a:ext>
                  </a:extLst>
                </a:gridCol>
                <a:gridCol w="3311949">
                  <a:extLst>
                    <a:ext uri="{9D8B030D-6E8A-4147-A177-3AD203B41FA5}">
                      <a16:colId xmlns:a16="http://schemas.microsoft.com/office/drawing/2014/main" val="20001"/>
                    </a:ext>
                  </a:extLst>
                </a:gridCol>
                <a:gridCol w="3715789">
                  <a:extLst>
                    <a:ext uri="{9D8B030D-6E8A-4147-A177-3AD203B41FA5}">
                      <a16:colId xmlns:a16="http://schemas.microsoft.com/office/drawing/2014/main" val="20002"/>
                    </a:ext>
                  </a:extLst>
                </a:gridCol>
              </a:tblGrid>
              <a:tr h="503639">
                <a:tc>
                  <a:txBody>
                    <a:bodyPr/>
                    <a:lstStyle/>
                    <a:p>
                      <a:pPr algn="ctr"/>
                      <a:endParaRPr lang="en-US" altLang="zh-TW" sz="2400" dirty="0" smtClean="0">
                        <a:latin typeface="標楷體" pitchFamily="65" charset="-120"/>
                        <a:ea typeface="標楷體" pitchFamily="65" charset="-120"/>
                      </a:endParaRPr>
                    </a:p>
                  </a:txBody>
                  <a:tcPr>
                    <a:solidFill>
                      <a:srgbClr val="1796C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dirty="0" smtClean="0">
                          <a:solidFill>
                            <a:schemeClr val="bg1"/>
                          </a:solidFill>
                          <a:effectLst>
                            <a:outerShdw blurRad="38100" dist="38100" dir="2700000" algn="tl">
                              <a:srgbClr val="000000">
                                <a:alpha val="43137"/>
                              </a:srgbClr>
                            </a:outerShdw>
                          </a:effectLst>
                          <a:latin typeface="+mn-lt"/>
                          <a:ea typeface="標楷體" pitchFamily="65" charset="-120"/>
                        </a:rPr>
                        <a:t>Benchmark Index</a:t>
                      </a:r>
                    </a:p>
                  </a:txBody>
                  <a:tcPr>
                    <a:solidFill>
                      <a:srgbClr val="1796C8"/>
                    </a:solidFill>
                  </a:tcPr>
                </a:tc>
                <a:tc>
                  <a:txBody>
                    <a:bodyPr/>
                    <a:lstStyle/>
                    <a:p>
                      <a:pPr algn="ctr"/>
                      <a:r>
                        <a:rPr lang="en-US" altLang="zh-TW" sz="2800" b="1" dirty="0" smtClean="0">
                          <a:solidFill>
                            <a:schemeClr val="bg1"/>
                          </a:solidFill>
                          <a:effectLst>
                            <a:outerShdw blurRad="38100" dist="38100" dir="2700000" algn="tl">
                              <a:srgbClr val="000000">
                                <a:alpha val="43137"/>
                              </a:srgbClr>
                            </a:outerShdw>
                          </a:effectLst>
                          <a:latin typeface="+mn-lt"/>
                          <a:ea typeface="標楷體" pitchFamily="65" charset="-120"/>
                        </a:rPr>
                        <a:t>2x Leveraged</a:t>
                      </a:r>
                      <a:endParaRPr lang="zh-TW" altLang="en-US" sz="2800" b="1" dirty="0">
                        <a:solidFill>
                          <a:schemeClr val="bg1"/>
                        </a:solidFill>
                        <a:effectLst>
                          <a:outerShdw blurRad="38100" dist="38100" dir="2700000" algn="tl">
                            <a:srgbClr val="000000">
                              <a:alpha val="43137"/>
                            </a:srgbClr>
                          </a:outerShdw>
                        </a:effectLst>
                        <a:latin typeface="+mn-lt"/>
                        <a:ea typeface="標楷體" pitchFamily="65" charset="-120"/>
                      </a:endParaRPr>
                    </a:p>
                  </a:txBody>
                  <a:tcPr>
                    <a:solidFill>
                      <a:srgbClr val="1796C8"/>
                    </a:solidFill>
                  </a:tcPr>
                </a:tc>
                <a:extLst>
                  <a:ext uri="{0D108BD9-81ED-4DB2-BD59-A6C34878D82A}">
                    <a16:rowId xmlns:a16="http://schemas.microsoft.com/office/drawing/2014/main" val="10000"/>
                  </a:ext>
                </a:extLst>
              </a:tr>
              <a:tr h="444387">
                <a:tc>
                  <a:txBody>
                    <a:bodyPr/>
                    <a:lstStyle/>
                    <a:p>
                      <a:pPr algn="ctr"/>
                      <a:r>
                        <a:rPr lang="en-US" altLang="zh-TW" sz="2400" b="1" dirty="0" smtClean="0">
                          <a:solidFill>
                            <a:schemeClr val="bg1"/>
                          </a:solidFill>
                          <a:latin typeface="+mn-lt"/>
                          <a:ea typeface="標楷體" pitchFamily="65" charset="-120"/>
                        </a:rPr>
                        <a:t>Day 1</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algn="ctr"/>
                      <a:endParaRPr lang="zh-TW" altLang="en-US" sz="2400" b="0" dirty="0"/>
                    </a:p>
                  </a:txBody>
                  <a:tcPr>
                    <a:solidFill>
                      <a:srgbClr val="E7E8E8"/>
                    </a:solidFill>
                  </a:tcPr>
                </a:tc>
                <a:extLst>
                  <a:ext uri="{0D108BD9-81ED-4DB2-BD59-A6C34878D82A}">
                    <a16:rowId xmlns:a16="http://schemas.microsoft.com/office/drawing/2014/main" val="10001"/>
                  </a:ext>
                </a:extLst>
              </a:tr>
              <a:tr h="444387">
                <a:tc>
                  <a:txBody>
                    <a:bodyPr/>
                    <a:lstStyle/>
                    <a:p>
                      <a:pPr algn="ctr"/>
                      <a:r>
                        <a:rPr lang="en-US" altLang="zh-TW" sz="2400" b="1" dirty="0" smtClean="0">
                          <a:solidFill>
                            <a:schemeClr val="bg1"/>
                          </a:solidFill>
                          <a:latin typeface="+mn-lt"/>
                          <a:ea typeface="標楷體" pitchFamily="65" charset="-120"/>
                        </a:rPr>
                        <a:t>Day 2</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algn="ctr"/>
                      <a:endParaRPr lang="zh-TW" altLang="en-US" sz="2400" b="0" dirty="0"/>
                    </a:p>
                  </a:txBody>
                  <a:tcPr>
                    <a:solidFill>
                      <a:srgbClr val="E7E8E8"/>
                    </a:solidFill>
                  </a:tcPr>
                </a:tc>
                <a:extLst>
                  <a:ext uri="{0D108BD9-81ED-4DB2-BD59-A6C34878D82A}">
                    <a16:rowId xmlns:a16="http://schemas.microsoft.com/office/drawing/2014/main" val="10002"/>
                  </a:ext>
                </a:extLst>
              </a:tr>
              <a:tr h="444387">
                <a:tc>
                  <a:txBody>
                    <a:bodyPr/>
                    <a:lstStyle/>
                    <a:p>
                      <a:pPr algn="ctr"/>
                      <a:r>
                        <a:rPr lang="en-US" altLang="zh-TW" sz="2400" b="1" dirty="0" smtClean="0">
                          <a:solidFill>
                            <a:schemeClr val="bg1"/>
                          </a:solidFill>
                          <a:latin typeface="+mn-lt"/>
                          <a:ea typeface="標楷體" pitchFamily="65" charset="-120"/>
                        </a:rPr>
                        <a:t>Price</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400" b="0" dirty="0" smtClean="0"/>
                    </a:p>
                  </a:txBody>
                  <a:tcPr>
                    <a:solidFill>
                      <a:srgbClr val="E7E8E8"/>
                    </a:solidFill>
                  </a:tcPr>
                </a:tc>
                <a:extLst>
                  <a:ext uri="{0D108BD9-81ED-4DB2-BD59-A6C34878D82A}">
                    <a16:rowId xmlns:a16="http://schemas.microsoft.com/office/drawing/2014/main" val="10003"/>
                  </a:ext>
                </a:extLst>
              </a:tr>
              <a:tr h="799897">
                <a:tc>
                  <a:txBody>
                    <a:bodyPr/>
                    <a:lstStyle/>
                    <a:p>
                      <a:pPr algn="ctr"/>
                      <a:r>
                        <a:rPr lang="en-US" altLang="zh-TW" sz="2400" b="1" dirty="0" smtClean="0">
                          <a:solidFill>
                            <a:schemeClr val="bg1"/>
                          </a:solidFill>
                          <a:latin typeface="+mn-lt"/>
                          <a:ea typeface="標楷體" pitchFamily="65" charset="-120"/>
                        </a:rPr>
                        <a:t>Return</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1" dirty="0" smtClean="0">
                        <a:latin typeface="標楷體" pitchFamily="65" charset="-120"/>
                        <a:ea typeface="標楷體" pitchFamily="65" charset="-120"/>
                      </a:endParaRPr>
                    </a:p>
                  </a:txBody>
                  <a:tcPr>
                    <a:solidFill>
                      <a:srgbClr val="E7E8E8"/>
                    </a:solidFill>
                  </a:tcPr>
                </a:tc>
                <a:tc>
                  <a:txBody>
                    <a:bodyPr/>
                    <a:lstStyle/>
                    <a:p>
                      <a:pPr algn="ctr"/>
                      <a:endParaRPr lang="zh-TW" altLang="en-US" sz="2400" b="1" dirty="0">
                        <a:solidFill>
                          <a:srgbClr val="FF0000"/>
                        </a:solidFill>
                      </a:endParaRPr>
                    </a:p>
                  </a:txBody>
                  <a:tcPr>
                    <a:solidFill>
                      <a:srgbClr val="E7E8E8"/>
                    </a:solidFill>
                  </a:tcPr>
                </a:tc>
                <a:extLst>
                  <a:ext uri="{0D108BD9-81ED-4DB2-BD59-A6C34878D82A}">
                    <a16:rowId xmlns:a16="http://schemas.microsoft.com/office/drawing/2014/main" val="10004"/>
                  </a:ext>
                </a:extLst>
              </a:tr>
            </a:tbl>
          </a:graphicData>
        </a:graphic>
      </p:graphicFrame>
      <p:sp>
        <p:nvSpPr>
          <p:cNvPr id="5" name="文字方塊 4"/>
          <p:cNvSpPr txBox="1"/>
          <p:nvPr/>
        </p:nvSpPr>
        <p:spPr>
          <a:xfrm>
            <a:off x="4902309" y="4331854"/>
            <a:ext cx="720080" cy="461665"/>
          </a:xfrm>
          <a:prstGeom prst="rect">
            <a:avLst/>
          </a:prstGeom>
          <a:noFill/>
        </p:spPr>
        <p:txBody>
          <a:bodyPr wrap="square" rtlCol="0">
            <a:spAutoFit/>
          </a:bodyPr>
          <a:lstStyle/>
          <a:p>
            <a:r>
              <a:rPr lang="en-US" altLang="zh-TW" sz="2400" dirty="0" smtClean="0"/>
              <a:t>-5</a:t>
            </a:r>
            <a:r>
              <a:rPr lang="en-US" altLang="zh-TW" sz="2400" dirty="0"/>
              <a:t>%</a:t>
            </a:r>
            <a:endParaRPr lang="zh-TW" altLang="en-US" sz="2400" dirty="0"/>
          </a:p>
        </p:txBody>
      </p:sp>
      <p:sp>
        <p:nvSpPr>
          <p:cNvPr id="6" name="文字方塊 5"/>
          <p:cNvSpPr txBox="1"/>
          <p:nvPr/>
        </p:nvSpPr>
        <p:spPr>
          <a:xfrm>
            <a:off x="4902309" y="4787730"/>
            <a:ext cx="720080" cy="461665"/>
          </a:xfrm>
          <a:prstGeom prst="rect">
            <a:avLst/>
          </a:prstGeom>
          <a:noFill/>
        </p:spPr>
        <p:txBody>
          <a:bodyPr wrap="square" rtlCol="0">
            <a:spAutoFit/>
          </a:bodyPr>
          <a:lstStyle/>
          <a:p>
            <a:r>
              <a:rPr lang="en-US" altLang="zh-TW" sz="2400" dirty="0" smtClean="0"/>
              <a:t>-5</a:t>
            </a:r>
            <a:r>
              <a:rPr lang="en-US" altLang="zh-TW" sz="2400" dirty="0"/>
              <a:t>%</a:t>
            </a:r>
            <a:endParaRPr lang="zh-TW" altLang="en-US" sz="2400" dirty="0"/>
          </a:p>
        </p:txBody>
      </p:sp>
      <p:sp>
        <p:nvSpPr>
          <p:cNvPr id="7" name="文字方塊 6"/>
          <p:cNvSpPr txBox="1"/>
          <p:nvPr/>
        </p:nvSpPr>
        <p:spPr>
          <a:xfrm>
            <a:off x="3570161" y="5249395"/>
            <a:ext cx="4102486" cy="461665"/>
          </a:xfrm>
          <a:prstGeom prst="rect">
            <a:avLst/>
          </a:prstGeom>
          <a:noFill/>
        </p:spPr>
        <p:txBody>
          <a:bodyPr wrap="square" rtlCol="0">
            <a:spAutoFit/>
          </a:bodyPr>
          <a:lstStyle/>
          <a:p>
            <a:r>
              <a:rPr lang="en-US" altLang="zh-TW" sz="2400" dirty="0"/>
              <a:t>(</a:t>
            </a:r>
            <a:r>
              <a:rPr lang="en-US" altLang="zh-TW" sz="2400" dirty="0" smtClean="0"/>
              <a:t>1-5</a:t>
            </a:r>
            <a:r>
              <a:rPr lang="en-US" altLang="zh-TW" sz="2400" dirty="0"/>
              <a:t>%) ×(</a:t>
            </a:r>
            <a:r>
              <a:rPr lang="en-US" altLang="zh-TW" sz="2400" dirty="0" smtClean="0"/>
              <a:t>1-5%)=90.25</a:t>
            </a:r>
            <a:endParaRPr lang="zh-TW" altLang="en-US" sz="2400" dirty="0"/>
          </a:p>
        </p:txBody>
      </p:sp>
      <p:sp>
        <p:nvSpPr>
          <p:cNvPr id="9" name="文字方塊 8"/>
          <p:cNvSpPr txBox="1"/>
          <p:nvPr/>
        </p:nvSpPr>
        <p:spPr>
          <a:xfrm>
            <a:off x="8437989" y="4331854"/>
            <a:ext cx="830702" cy="461665"/>
          </a:xfrm>
          <a:prstGeom prst="rect">
            <a:avLst/>
          </a:prstGeom>
          <a:noFill/>
        </p:spPr>
        <p:txBody>
          <a:bodyPr wrap="square" rtlCol="0">
            <a:spAutoFit/>
          </a:bodyPr>
          <a:lstStyle/>
          <a:p>
            <a:r>
              <a:rPr lang="en-US" altLang="zh-TW" sz="2400" dirty="0" smtClean="0"/>
              <a:t>-10%</a:t>
            </a:r>
            <a:endParaRPr lang="zh-TW" altLang="en-US" sz="2400" dirty="0"/>
          </a:p>
        </p:txBody>
      </p:sp>
      <p:sp>
        <p:nvSpPr>
          <p:cNvPr id="10" name="文字方塊 9"/>
          <p:cNvSpPr txBox="1"/>
          <p:nvPr/>
        </p:nvSpPr>
        <p:spPr>
          <a:xfrm>
            <a:off x="8437989" y="4787730"/>
            <a:ext cx="830702" cy="461665"/>
          </a:xfrm>
          <a:prstGeom prst="rect">
            <a:avLst/>
          </a:prstGeom>
          <a:noFill/>
        </p:spPr>
        <p:txBody>
          <a:bodyPr wrap="square" rtlCol="0">
            <a:spAutoFit/>
          </a:bodyPr>
          <a:lstStyle/>
          <a:p>
            <a:r>
              <a:rPr lang="en-US" altLang="zh-TW" sz="2400" dirty="0" smtClean="0"/>
              <a:t>-10%</a:t>
            </a:r>
            <a:endParaRPr lang="zh-TW" altLang="en-US" sz="2400" dirty="0"/>
          </a:p>
        </p:txBody>
      </p:sp>
      <p:sp>
        <p:nvSpPr>
          <p:cNvPr id="11" name="文字方塊 10"/>
          <p:cNvSpPr txBox="1"/>
          <p:nvPr/>
        </p:nvSpPr>
        <p:spPr>
          <a:xfrm>
            <a:off x="6891695" y="5256922"/>
            <a:ext cx="3816932" cy="461665"/>
          </a:xfrm>
          <a:prstGeom prst="rect">
            <a:avLst/>
          </a:prstGeom>
          <a:noFill/>
        </p:spPr>
        <p:txBody>
          <a:bodyPr wrap="square" rtlCol="0">
            <a:spAutoFit/>
          </a:bodyPr>
          <a:lstStyle/>
          <a:p>
            <a:pPr algn="ctr">
              <a:defRPr/>
            </a:pPr>
            <a:r>
              <a:rPr lang="en-US" altLang="zh-TW" sz="2400" dirty="0"/>
              <a:t>(</a:t>
            </a:r>
            <a:r>
              <a:rPr lang="en-US" altLang="zh-TW" sz="2400" dirty="0" smtClean="0"/>
              <a:t>1-10</a:t>
            </a:r>
            <a:r>
              <a:rPr lang="en-US" altLang="zh-TW" sz="2400" dirty="0"/>
              <a:t>%) ×(</a:t>
            </a:r>
            <a:r>
              <a:rPr lang="en-US" altLang="zh-TW" sz="2400" dirty="0" smtClean="0"/>
              <a:t>1-10%)=81</a:t>
            </a:r>
            <a:endParaRPr lang="zh-TW" altLang="en-US" sz="2400" dirty="0"/>
          </a:p>
        </p:txBody>
      </p:sp>
      <p:sp>
        <p:nvSpPr>
          <p:cNvPr id="16" name="文字方塊 15"/>
          <p:cNvSpPr txBox="1"/>
          <p:nvPr/>
        </p:nvSpPr>
        <p:spPr>
          <a:xfrm>
            <a:off x="3257265" y="868967"/>
            <a:ext cx="1440160" cy="369332"/>
          </a:xfrm>
          <a:prstGeom prst="rect">
            <a:avLst/>
          </a:prstGeom>
          <a:noFill/>
        </p:spPr>
        <p:txBody>
          <a:bodyPr wrap="square" rtlCol="0">
            <a:spAutoFit/>
          </a:bodyPr>
          <a:lstStyle/>
          <a:p>
            <a:pPr lvl="0"/>
            <a:r>
              <a:rPr lang="en-US" altLang="zh-TW" dirty="0" smtClean="0">
                <a:solidFill>
                  <a:prstClr val="black"/>
                </a:solidFill>
                <a:latin typeface="Calibri"/>
                <a:ea typeface="標楷體" pitchFamily="65" charset="-120"/>
              </a:rPr>
              <a:t>Previous </a:t>
            </a:r>
            <a:r>
              <a:rPr lang="en-US" altLang="zh-TW" dirty="0">
                <a:solidFill>
                  <a:prstClr val="black"/>
                </a:solidFill>
                <a:latin typeface="Calibri"/>
                <a:ea typeface="標楷體" pitchFamily="65" charset="-120"/>
              </a:rPr>
              <a:t>Day</a:t>
            </a:r>
            <a:endParaRPr lang="zh-TW" altLang="en-US" dirty="0">
              <a:solidFill>
                <a:prstClr val="black"/>
              </a:solidFill>
              <a:latin typeface="Calibri"/>
              <a:ea typeface="標楷體" pitchFamily="65" charset="-120"/>
            </a:endParaRPr>
          </a:p>
        </p:txBody>
      </p:sp>
      <p:sp>
        <p:nvSpPr>
          <p:cNvPr id="17" name="文字方塊 16"/>
          <p:cNvSpPr txBox="1"/>
          <p:nvPr/>
        </p:nvSpPr>
        <p:spPr>
          <a:xfrm>
            <a:off x="2820144" y="251938"/>
            <a:ext cx="7847856" cy="584775"/>
          </a:xfrm>
          <a:prstGeom prst="rect">
            <a:avLst/>
          </a:prstGeom>
          <a:noFill/>
        </p:spPr>
        <p:txBody>
          <a:bodyPr wrap="square" rtlCol="0">
            <a:spAutoFit/>
          </a:bodyPr>
          <a:lstStyle/>
          <a:p>
            <a:pPr lvl="0"/>
            <a:r>
              <a:rPr lang="en-US" altLang="zh-TW" sz="3200" b="1" dirty="0">
                <a:solidFill>
                  <a:prstClr val="black"/>
                </a:solidFill>
                <a:latin typeface="Calibri"/>
                <a:ea typeface="標楷體" pitchFamily="65" charset="-120"/>
              </a:rPr>
              <a:t>2x Leveraged ETF</a:t>
            </a:r>
            <a:r>
              <a:rPr lang="zh-TW" altLang="en-US" sz="3200" b="1" dirty="0">
                <a:solidFill>
                  <a:prstClr val="black"/>
                </a:solidFill>
                <a:latin typeface="Calibri"/>
                <a:ea typeface="標楷體" pitchFamily="65" charset="-120"/>
              </a:rPr>
              <a:t> </a:t>
            </a:r>
            <a:r>
              <a:rPr lang="en-US" altLang="zh-TW" sz="3200" b="1" dirty="0" smtClean="0">
                <a:solidFill>
                  <a:prstClr val="black"/>
                </a:solidFill>
                <a:latin typeface="Calibri"/>
                <a:ea typeface="標楷體" pitchFamily="65" charset="-120"/>
              </a:rPr>
              <a:t>Returns—Downward </a:t>
            </a:r>
            <a:r>
              <a:rPr lang="en-US" altLang="zh-TW" sz="3200" b="1" dirty="0">
                <a:solidFill>
                  <a:prstClr val="black"/>
                </a:solidFill>
                <a:latin typeface="Calibri"/>
                <a:ea typeface="標楷體" pitchFamily="65" charset="-120"/>
              </a:rPr>
              <a:t>Trend</a:t>
            </a:r>
            <a:endParaRPr lang="zh-TW" altLang="en-US" sz="3200" b="1" dirty="0">
              <a:solidFill>
                <a:prstClr val="black"/>
              </a:solidFill>
              <a:latin typeface="Calibri"/>
              <a:ea typeface="標楷體" pitchFamily="65" charset="-120"/>
            </a:endParaRPr>
          </a:p>
        </p:txBody>
      </p:sp>
      <p:sp>
        <p:nvSpPr>
          <p:cNvPr id="18" name="文字方塊 17"/>
          <p:cNvSpPr txBox="1"/>
          <p:nvPr/>
        </p:nvSpPr>
        <p:spPr>
          <a:xfrm>
            <a:off x="5756850" y="822840"/>
            <a:ext cx="842106" cy="369332"/>
          </a:xfrm>
          <a:prstGeom prst="rect">
            <a:avLst/>
          </a:prstGeom>
          <a:noFill/>
        </p:spPr>
        <p:txBody>
          <a:bodyPr wrap="square" rtlCol="0">
            <a:spAutoFit/>
          </a:bodyPr>
          <a:lstStyle/>
          <a:p>
            <a:pPr lvl="0"/>
            <a:r>
              <a:rPr lang="en-US" altLang="zh-TW" dirty="0">
                <a:solidFill>
                  <a:prstClr val="black"/>
                </a:solidFill>
                <a:latin typeface="Calibri"/>
                <a:ea typeface="標楷體" pitchFamily="65" charset="-120"/>
              </a:rPr>
              <a:t>Day 1</a:t>
            </a:r>
            <a:endParaRPr lang="zh-TW" altLang="en-US" dirty="0">
              <a:solidFill>
                <a:prstClr val="black"/>
              </a:solidFill>
              <a:latin typeface="Calibri"/>
              <a:ea typeface="標楷體" pitchFamily="65" charset="-120"/>
            </a:endParaRPr>
          </a:p>
        </p:txBody>
      </p:sp>
      <p:sp>
        <p:nvSpPr>
          <p:cNvPr id="19" name="文字方塊 18"/>
          <p:cNvSpPr txBox="1"/>
          <p:nvPr/>
        </p:nvSpPr>
        <p:spPr>
          <a:xfrm>
            <a:off x="8096924" y="824507"/>
            <a:ext cx="864096" cy="369332"/>
          </a:xfrm>
          <a:prstGeom prst="rect">
            <a:avLst/>
          </a:prstGeom>
          <a:noFill/>
        </p:spPr>
        <p:txBody>
          <a:bodyPr wrap="square" rtlCol="0">
            <a:spAutoFit/>
          </a:bodyPr>
          <a:lstStyle/>
          <a:p>
            <a:pPr lvl="0"/>
            <a:r>
              <a:rPr lang="en-US" altLang="zh-TW" dirty="0">
                <a:solidFill>
                  <a:prstClr val="black"/>
                </a:solidFill>
                <a:latin typeface="Calibri"/>
                <a:ea typeface="標楷體" pitchFamily="65" charset="-120"/>
              </a:rPr>
              <a:t>Day </a:t>
            </a:r>
            <a:r>
              <a:rPr lang="en-US" altLang="zh-TW" dirty="0" smtClean="0">
                <a:solidFill>
                  <a:prstClr val="black"/>
                </a:solidFill>
                <a:latin typeface="Calibri"/>
                <a:ea typeface="標楷體" pitchFamily="65" charset="-120"/>
              </a:rPr>
              <a:t>2</a:t>
            </a:r>
            <a:endParaRPr lang="zh-TW" altLang="en-US" dirty="0">
              <a:solidFill>
                <a:prstClr val="black"/>
              </a:solidFill>
              <a:latin typeface="Calibri"/>
              <a:ea typeface="標楷體" pitchFamily="65" charset="-120"/>
            </a:endParaRPr>
          </a:p>
        </p:txBody>
      </p:sp>
      <p:sp>
        <p:nvSpPr>
          <p:cNvPr id="23" name="文字方塊 22"/>
          <p:cNvSpPr txBox="1"/>
          <p:nvPr/>
        </p:nvSpPr>
        <p:spPr>
          <a:xfrm>
            <a:off x="1880098" y="1317504"/>
            <a:ext cx="1431451" cy="400110"/>
          </a:xfrm>
          <a:prstGeom prst="rect">
            <a:avLst/>
          </a:prstGeom>
          <a:noFill/>
        </p:spPr>
        <p:txBody>
          <a:bodyPr wrap="square" rtlCol="0">
            <a:spAutoFit/>
          </a:bodyPr>
          <a:lstStyle/>
          <a:p>
            <a:pPr lvl="0"/>
            <a:r>
              <a:rPr lang="en-US" altLang="zh-TW" sz="2000" b="1" dirty="0" smtClean="0">
                <a:solidFill>
                  <a:prstClr val="black"/>
                </a:solidFill>
                <a:latin typeface="Calibri"/>
                <a:ea typeface="標楷體" pitchFamily="65" charset="-120"/>
              </a:rPr>
              <a:t>Benchmark</a:t>
            </a:r>
            <a:endParaRPr lang="zh-TW" altLang="en-US" sz="2000" b="1" dirty="0">
              <a:solidFill>
                <a:prstClr val="black"/>
              </a:solidFill>
              <a:latin typeface="Calibri"/>
              <a:ea typeface="標楷體" pitchFamily="65" charset="-120"/>
            </a:endParaRPr>
          </a:p>
        </p:txBody>
      </p:sp>
      <p:cxnSp>
        <p:nvCxnSpPr>
          <p:cNvPr id="24" name="直線接點 23"/>
          <p:cNvCxnSpPr/>
          <p:nvPr/>
        </p:nvCxnSpPr>
        <p:spPr>
          <a:xfrm>
            <a:off x="1371219" y="1534624"/>
            <a:ext cx="504056" cy="0"/>
          </a:xfrm>
          <a:prstGeom prst="line">
            <a:avLst/>
          </a:prstGeom>
          <a:ln>
            <a:solidFill>
              <a:srgbClr val="1CA8D6"/>
            </a:solidFill>
          </a:ln>
        </p:spPr>
        <p:style>
          <a:lnRef idx="3">
            <a:schemeClr val="accent2"/>
          </a:lnRef>
          <a:fillRef idx="0">
            <a:schemeClr val="accent2"/>
          </a:fillRef>
          <a:effectRef idx="2">
            <a:schemeClr val="accent2"/>
          </a:effectRef>
          <a:fontRef idx="minor">
            <a:schemeClr val="tx1"/>
          </a:fontRef>
        </p:style>
      </p:cxnSp>
      <p:sp>
        <p:nvSpPr>
          <p:cNvPr id="25" name="文字方塊 24"/>
          <p:cNvSpPr txBox="1"/>
          <p:nvPr/>
        </p:nvSpPr>
        <p:spPr>
          <a:xfrm>
            <a:off x="1926507" y="1755690"/>
            <a:ext cx="1224136" cy="400110"/>
          </a:xfrm>
          <a:prstGeom prst="rect">
            <a:avLst/>
          </a:prstGeom>
          <a:noFill/>
        </p:spPr>
        <p:txBody>
          <a:bodyPr wrap="square" rtlCol="0">
            <a:spAutoFit/>
          </a:bodyPr>
          <a:lstStyle/>
          <a:p>
            <a:pPr lvl="0"/>
            <a:r>
              <a:rPr lang="en-US" altLang="zh-TW" sz="2000" b="1" dirty="0">
                <a:solidFill>
                  <a:prstClr val="black"/>
                </a:solidFill>
                <a:latin typeface="Calibri"/>
                <a:ea typeface="標楷體" pitchFamily="65" charset="-120"/>
              </a:rPr>
              <a:t>2x Lev</a:t>
            </a:r>
            <a:endParaRPr lang="zh-TW" altLang="en-US" sz="2000" b="1" dirty="0">
              <a:solidFill>
                <a:prstClr val="black"/>
              </a:solidFill>
              <a:latin typeface="Calibri"/>
              <a:ea typeface="標楷體" pitchFamily="65" charset="-120"/>
            </a:endParaRPr>
          </a:p>
        </p:txBody>
      </p:sp>
      <p:cxnSp>
        <p:nvCxnSpPr>
          <p:cNvPr id="26" name="直線接點 25"/>
          <p:cNvCxnSpPr/>
          <p:nvPr/>
        </p:nvCxnSpPr>
        <p:spPr>
          <a:xfrm>
            <a:off x="1371219" y="1963927"/>
            <a:ext cx="504056" cy="0"/>
          </a:xfrm>
          <a:prstGeom prst="line">
            <a:avLst/>
          </a:prstGeom>
          <a:ln>
            <a:solidFill>
              <a:srgbClr val="036CA7"/>
            </a:solidFill>
          </a:ln>
        </p:spPr>
        <p:style>
          <a:lnRef idx="3">
            <a:schemeClr val="accent2"/>
          </a:lnRef>
          <a:fillRef idx="0">
            <a:schemeClr val="accent2"/>
          </a:fillRef>
          <a:effectRef idx="2">
            <a:schemeClr val="accent2"/>
          </a:effectRef>
          <a:fontRef idx="minor">
            <a:schemeClr val="tx1"/>
          </a:fontRef>
        </p:style>
      </p:cxnSp>
      <p:sp>
        <p:nvSpPr>
          <p:cNvPr id="37" name="文字方塊 36"/>
          <p:cNvSpPr txBox="1"/>
          <p:nvPr/>
        </p:nvSpPr>
        <p:spPr>
          <a:xfrm>
            <a:off x="6013227" y="1337799"/>
            <a:ext cx="507408" cy="461665"/>
          </a:xfrm>
          <a:prstGeom prst="rect">
            <a:avLst/>
          </a:prstGeom>
          <a:solidFill>
            <a:srgbClr val="15A5D5"/>
          </a:solidFill>
          <a:ln>
            <a:noFill/>
          </a:ln>
        </p:spPr>
        <p:txBody>
          <a:bodyPr wrap="square" rtlCol="0">
            <a:spAutoFit/>
          </a:bodyPr>
          <a:lstStyle/>
          <a:p>
            <a:r>
              <a:rPr lang="en-US" altLang="zh-TW" sz="2400" b="1" dirty="0" smtClean="0">
                <a:solidFill>
                  <a:schemeClr val="bg1"/>
                </a:solidFill>
              </a:rPr>
              <a:t>95</a:t>
            </a:r>
            <a:endParaRPr lang="zh-TW" altLang="en-US" sz="2400" b="1" dirty="0">
              <a:solidFill>
                <a:schemeClr val="bg1"/>
              </a:solidFill>
            </a:endParaRPr>
          </a:p>
        </p:txBody>
      </p:sp>
      <p:sp>
        <p:nvSpPr>
          <p:cNvPr id="38" name="文字方塊 37"/>
          <p:cNvSpPr txBox="1"/>
          <p:nvPr/>
        </p:nvSpPr>
        <p:spPr>
          <a:xfrm>
            <a:off x="8638068" y="2133720"/>
            <a:ext cx="2584114" cy="461665"/>
          </a:xfrm>
          <a:prstGeom prst="rect">
            <a:avLst/>
          </a:prstGeom>
          <a:solidFill>
            <a:srgbClr val="15A5D5"/>
          </a:solidFill>
          <a:ln>
            <a:noFill/>
          </a:ln>
        </p:spPr>
        <p:txBody>
          <a:bodyPr wrap="square" rtlCol="0">
            <a:spAutoFit/>
          </a:bodyPr>
          <a:lstStyle/>
          <a:p>
            <a:r>
              <a:rPr lang="en-US" altLang="zh-TW" sz="2400" b="1" dirty="0" smtClean="0">
                <a:solidFill>
                  <a:schemeClr val="bg1"/>
                </a:solidFill>
              </a:rPr>
              <a:t>95 </a:t>
            </a:r>
            <a:r>
              <a:rPr lang="en-US" altLang="zh-TW" sz="2400" b="1" dirty="0">
                <a:solidFill>
                  <a:schemeClr val="bg1"/>
                </a:solidFill>
              </a:rPr>
              <a:t>×(</a:t>
            </a:r>
            <a:r>
              <a:rPr lang="en-US" altLang="zh-TW" sz="2400" b="1" dirty="0" smtClean="0">
                <a:solidFill>
                  <a:schemeClr val="bg1"/>
                </a:solidFill>
              </a:rPr>
              <a:t>1-5%)=90.25</a:t>
            </a:r>
            <a:endParaRPr lang="zh-TW" altLang="en-US" sz="2400" b="1" dirty="0">
              <a:solidFill>
                <a:schemeClr val="bg1"/>
              </a:solidFill>
            </a:endParaRPr>
          </a:p>
        </p:txBody>
      </p:sp>
      <p:sp>
        <p:nvSpPr>
          <p:cNvPr id="39" name="文字方塊 38"/>
          <p:cNvSpPr txBox="1"/>
          <p:nvPr/>
        </p:nvSpPr>
        <p:spPr>
          <a:xfrm>
            <a:off x="5507078" y="2759026"/>
            <a:ext cx="516132" cy="461665"/>
          </a:xfrm>
          <a:prstGeom prst="rect">
            <a:avLst/>
          </a:prstGeom>
          <a:solidFill>
            <a:srgbClr val="056CA5"/>
          </a:solidFill>
          <a:ln>
            <a:noFill/>
          </a:ln>
        </p:spPr>
        <p:txBody>
          <a:bodyPr wrap="square" rtlCol="0">
            <a:spAutoFit/>
          </a:bodyPr>
          <a:lstStyle/>
          <a:p>
            <a:r>
              <a:rPr lang="en-US" altLang="zh-TW" sz="2400" b="1" dirty="0" smtClean="0">
                <a:solidFill>
                  <a:schemeClr val="bg1"/>
                </a:solidFill>
              </a:rPr>
              <a:t>90</a:t>
            </a:r>
            <a:endParaRPr lang="zh-TW" altLang="en-US" sz="2400" b="1" dirty="0">
              <a:solidFill>
                <a:schemeClr val="bg1"/>
              </a:solidFill>
            </a:endParaRPr>
          </a:p>
        </p:txBody>
      </p:sp>
      <p:sp>
        <p:nvSpPr>
          <p:cNvPr id="40" name="文字方塊 39"/>
          <p:cNvSpPr txBox="1"/>
          <p:nvPr/>
        </p:nvSpPr>
        <p:spPr>
          <a:xfrm>
            <a:off x="8638068" y="3278321"/>
            <a:ext cx="2305150" cy="461665"/>
          </a:xfrm>
          <a:prstGeom prst="rect">
            <a:avLst/>
          </a:prstGeom>
          <a:solidFill>
            <a:srgbClr val="056CA5"/>
          </a:solidFill>
          <a:ln>
            <a:noFill/>
          </a:ln>
        </p:spPr>
        <p:txBody>
          <a:bodyPr wrap="square" rtlCol="0">
            <a:spAutoFit/>
          </a:bodyPr>
          <a:lstStyle/>
          <a:p>
            <a:r>
              <a:rPr lang="en-US" altLang="zh-TW" sz="2400" b="1" dirty="0" smtClean="0">
                <a:solidFill>
                  <a:schemeClr val="bg1"/>
                </a:solidFill>
              </a:rPr>
              <a:t>90 </a:t>
            </a:r>
            <a:r>
              <a:rPr lang="en-US" altLang="zh-TW" sz="2400" b="1" dirty="0">
                <a:solidFill>
                  <a:schemeClr val="bg1"/>
                </a:solidFill>
              </a:rPr>
              <a:t>×(</a:t>
            </a:r>
            <a:r>
              <a:rPr lang="en-US" altLang="zh-TW" sz="2400" b="1" dirty="0" smtClean="0">
                <a:solidFill>
                  <a:schemeClr val="bg1"/>
                </a:solidFill>
              </a:rPr>
              <a:t>1-10%)=81</a:t>
            </a:r>
            <a:endParaRPr lang="en-US" altLang="zh-TW" sz="2400" b="1" dirty="0">
              <a:solidFill>
                <a:schemeClr val="bg1"/>
              </a:solidFill>
            </a:endParaRPr>
          </a:p>
        </p:txBody>
      </p:sp>
      <p:sp>
        <p:nvSpPr>
          <p:cNvPr id="41" name="文字方塊 40"/>
          <p:cNvSpPr txBox="1"/>
          <p:nvPr/>
        </p:nvSpPr>
        <p:spPr>
          <a:xfrm>
            <a:off x="5515614" y="1734929"/>
            <a:ext cx="759296" cy="461665"/>
          </a:xfrm>
          <a:prstGeom prst="rect">
            <a:avLst/>
          </a:prstGeom>
          <a:noFill/>
        </p:spPr>
        <p:txBody>
          <a:bodyPr wrap="square" rtlCol="0">
            <a:spAutoFit/>
          </a:bodyPr>
          <a:lstStyle/>
          <a:p>
            <a:r>
              <a:rPr lang="en-US" altLang="zh-TW" sz="2400" b="1" dirty="0" smtClean="0">
                <a:solidFill>
                  <a:srgbClr val="C00000"/>
                </a:solidFill>
              </a:rPr>
              <a:t>-5</a:t>
            </a:r>
            <a:r>
              <a:rPr lang="en-US" altLang="zh-TW" sz="2400" b="1" dirty="0">
                <a:solidFill>
                  <a:srgbClr val="C00000"/>
                </a:solidFill>
              </a:rPr>
              <a:t>%</a:t>
            </a:r>
            <a:endParaRPr lang="zh-TW" altLang="en-US" sz="2400" b="1" dirty="0">
              <a:solidFill>
                <a:srgbClr val="C00000"/>
              </a:solidFill>
            </a:endParaRPr>
          </a:p>
        </p:txBody>
      </p:sp>
      <p:sp>
        <p:nvSpPr>
          <p:cNvPr id="42" name="文字方塊 41"/>
          <p:cNvSpPr txBox="1"/>
          <p:nvPr/>
        </p:nvSpPr>
        <p:spPr>
          <a:xfrm>
            <a:off x="7581632" y="1770554"/>
            <a:ext cx="1297902" cy="461665"/>
          </a:xfrm>
          <a:prstGeom prst="rect">
            <a:avLst/>
          </a:prstGeom>
          <a:noFill/>
        </p:spPr>
        <p:txBody>
          <a:bodyPr wrap="square" rtlCol="0">
            <a:spAutoFit/>
          </a:bodyPr>
          <a:lstStyle/>
          <a:p>
            <a:r>
              <a:rPr lang="en-US" altLang="zh-TW" sz="2400" b="1" dirty="0" smtClean="0">
                <a:solidFill>
                  <a:srgbClr val="C00000"/>
                </a:solidFill>
              </a:rPr>
              <a:t>-9.75%</a:t>
            </a:r>
            <a:endParaRPr lang="zh-TW" altLang="en-US" sz="2400" b="1" dirty="0">
              <a:solidFill>
                <a:srgbClr val="C00000"/>
              </a:solidFill>
            </a:endParaRPr>
          </a:p>
        </p:txBody>
      </p:sp>
      <p:sp>
        <p:nvSpPr>
          <p:cNvPr id="43" name="文字方塊 42"/>
          <p:cNvSpPr txBox="1"/>
          <p:nvPr/>
        </p:nvSpPr>
        <p:spPr>
          <a:xfrm>
            <a:off x="5426527" y="2358895"/>
            <a:ext cx="810253" cy="461665"/>
          </a:xfrm>
          <a:prstGeom prst="rect">
            <a:avLst/>
          </a:prstGeom>
          <a:noFill/>
        </p:spPr>
        <p:txBody>
          <a:bodyPr wrap="square" rtlCol="0">
            <a:spAutoFit/>
          </a:bodyPr>
          <a:lstStyle/>
          <a:p>
            <a:r>
              <a:rPr lang="en-US" altLang="zh-TW" sz="2400" b="1" dirty="0" smtClean="0">
                <a:solidFill>
                  <a:srgbClr val="FF0000"/>
                </a:solidFill>
              </a:rPr>
              <a:t>-10%</a:t>
            </a:r>
            <a:endParaRPr lang="zh-TW" altLang="en-US" sz="2400" b="1" dirty="0">
              <a:solidFill>
                <a:srgbClr val="FF0000"/>
              </a:solidFill>
            </a:endParaRPr>
          </a:p>
        </p:txBody>
      </p:sp>
      <p:sp>
        <p:nvSpPr>
          <p:cNvPr id="44" name="文字方塊 43"/>
          <p:cNvSpPr txBox="1"/>
          <p:nvPr/>
        </p:nvSpPr>
        <p:spPr>
          <a:xfrm>
            <a:off x="7811614" y="2901857"/>
            <a:ext cx="810253" cy="461665"/>
          </a:xfrm>
          <a:prstGeom prst="rect">
            <a:avLst/>
          </a:prstGeom>
          <a:noFill/>
        </p:spPr>
        <p:txBody>
          <a:bodyPr wrap="square" rtlCol="0">
            <a:spAutoFit/>
          </a:bodyPr>
          <a:lstStyle/>
          <a:p>
            <a:r>
              <a:rPr lang="en-US" altLang="zh-TW" sz="2400" b="1" dirty="0" smtClean="0">
                <a:solidFill>
                  <a:srgbClr val="FF0000"/>
                </a:solidFill>
              </a:rPr>
              <a:t>-19%</a:t>
            </a:r>
            <a:endParaRPr lang="zh-TW" altLang="en-US" sz="2400" b="1" dirty="0">
              <a:solidFill>
                <a:srgbClr val="FF0000"/>
              </a:solidFill>
            </a:endParaRPr>
          </a:p>
        </p:txBody>
      </p:sp>
      <p:cxnSp>
        <p:nvCxnSpPr>
          <p:cNvPr id="49" name="直線接點 48"/>
          <p:cNvCxnSpPr/>
          <p:nvPr/>
        </p:nvCxnSpPr>
        <p:spPr>
          <a:xfrm>
            <a:off x="3647727" y="1249822"/>
            <a:ext cx="2448272" cy="576064"/>
          </a:xfrm>
          <a:prstGeom prst="line">
            <a:avLst/>
          </a:prstGeom>
          <a:ln>
            <a:solidFill>
              <a:srgbClr val="17AEDC"/>
            </a:solidFill>
          </a:ln>
        </p:spPr>
        <p:style>
          <a:lnRef idx="3">
            <a:schemeClr val="accent2"/>
          </a:lnRef>
          <a:fillRef idx="0">
            <a:schemeClr val="accent2"/>
          </a:fillRef>
          <a:effectRef idx="2">
            <a:schemeClr val="accent2"/>
          </a:effectRef>
          <a:fontRef idx="minor">
            <a:schemeClr val="tx1"/>
          </a:fontRef>
        </p:style>
      </p:cxnSp>
      <p:cxnSp>
        <p:nvCxnSpPr>
          <p:cNvPr id="50" name="直線接點 49"/>
          <p:cNvCxnSpPr/>
          <p:nvPr/>
        </p:nvCxnSpPr>
        <p:spPr>
          <a:xfrm>
            <a:off x="6105609" y="1825886"/>
            <a:ext cx="2448272" cy="576064"/>
          </a:xfrm>
          <a:prstGeom prst="line">
            <a:avLst/>
          </a:prstGeom>
          <a:ln>
            <a:solidFill>
              <a:srgbClr val="17AEDC"/>
            </a:solidFill>
          </a:ln>
        </p:spPr>
        <p:style>
          <a:lnRef idx="3">
            <a:schemeClr val="accent2"/>
          </a:lnRef>
          <a:fillRef idx="0">
            <a:schemeClr val="accent2"/>
          </a:fillRef>
          <a:effectRef idx="2">
            <a:schemeClr val="accent2"/>
          </a:effectRef>
          <a:fontRef idx="minor">
            <a:schemeClr val="tx1"/>
          </a:fontRef>
        </p:style>
      </p:cxnSp>
      <p:cxnSp>
        <p:nvCxnSpPr>
          <p:cNvPr id="51" name="直線接點 50"/>
          <p:cNvCxnSpPr/>
          <p:nvPr/>
        </p:nvCxnSpPr>
        <p:spPr>
          <a:xfrm>
            <a:off x="3647727" y="1249426"/>
            <a:ext cx="2448272" cy="1152128"/>
          </a:xfrm>
          <a:prstGeom prst="line">
            <a:avLst/>
          </a:prstGeom>
          <a:ln>
            <a:solidFill>
              <a:srgbClr val="0066A0"/>
            </a:solidFill>
          </a:ln>
        </p:spPr>
        <p:style>
          <a:lnRef idx="3">
            <a:schemeClr val="accent5"/>
          </a:lnRef>
          <a:fillRef idx="0">
            <a:schemeClr val="accent5"/>
          </a:fillRef>
          <a:effectRef idx="2">
            <a:schemeClr val="accent5"/>
          </a:effectRef>
          <a:fontRef idx="minor">
            <a:schemeClr val="tx1"/>
          </a:fontRef>
        </p:style>
      </p:cxnSp>
      <p:cxnSp>
        <p:nvCxnSpPr>
          <p:cNvPr id="52" name="直線接點 51"/>
          <p:cNvCxnSpPr/>
          <p:nvPr/>
        </p:nvCxnSpPr>
        <p:spPr>
          <a:xfrm>
            <a:off x="6100805" y="2408685"/>
            <a:ext cx="2448272" cy="1152128"/>
          </a:xfrm>
          <a:prstGeom prst="line">
            <a:avLst/>
          </a:prstGeom>
          <a:ln>
            <a:solidFill>
              <a:srgbClr val="0066A0"/>
            </a:solidFill>
          </a:ln>
        </p:spPr>
        <p:style>
          <a:lnRef idx="3">
            <a:schemeClr val="accent5"/>
          </a:lnRef>
          <a:fillRef idx="0">
            <a:schemeClr val="accent5"/>
          </a:fillRef>
          <a:effectRef idx="2">
            <a:schemeClr val="accent5"/>
          </a:effectRef>
          <a:fontRef idx="minor">
            <a:schemeClr val="tx1"/>
          </a:fontRef>
        </p:style>
      </p:cxnSp>
      <p:grpSp>
        <p:nvGrpSpPr>
          <p:cNvPr id="53" name="群組 52"/>
          <p:cNvGrpSpPr/>
          <p:nvPr/>
        </p:nvGrpSpPr>
        <p:grpSpPr>
          <a:xfrm>
            <a:off x="2617241" y="843430"/>
            <a:ext cx="693579" cy="461666"/>
            <a:chOff x="1804908" y="2434960"/>
            <a:chExt cx="491988" cy="382890"/>
          </a:xfrm>
        </p:grpSpPr>
        <p:sp>
          <p:nvSpPr>
            <p:cNvPr id="54" name="矩形 53"/>
            <p:cNvSpPr/>
            <p:nvPr/>
          </p:nvSpPr>
          <p:spPr>
            <a:xfrm>
              <a:off x="1804908" y="2434960"/>
              <a:ext cx="483676" cy="369333"/>
            </a:xfrm>
            <a:prstGeom prst="rect">
              <a:avLst/>
            </a:prstGeom>
            <a:noFill/>
            <a:ln>
              <a:solidFill>
                <a:srgbClr val="14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5" name="文字方塊 54"/>
            <p:cNvSpPr txBox="1"/>
            <p:nvPr/>
          </p:nvSpPr>
          <p:spPr>
            <a:xfrm>
              <a:off x="1804909" y="2434961"/>
              <a:ext cx="491987" cy="382889"/>
            </a:xfrm>
            <a:prstGeom prst="rect">
              <a:avLst/>
            </a:prstGeom>
            <a:noFill/>
          </p:spPr>
          <p:txBody>
            <a:bodyPr wrap="square" rtlCol="0">
              <a:spAutoFit/>
            </a:bodyPr>
            <a:lstStyle/>
            <a:p>
              <a:r>
                <a:rPr lang="en-US" altLang="zh-TW" sz="2400" b="1" dirty="0" smtClean="0"/>
                <a:t>100</a:t>
              </a:r>
              <a:endParaRPr lang="zh-TW" altLang="en-US" sz="2400" b="1" dirty="0"/>
            </a:p>
          </p:txBody>
        </p:sp>
      </p:grpSp>
      <p:sp>
        <p:nvSpPr>
          <p:cNvPr id="36" name="向上箭號 35"/>
          <p:cNvSpPr/>
          <p:nvPr/>
        </p:nvSpPr>
        <p:spPr>
          <a:xfrm rot="10800000">
            <a:off x="4464710" y="4391730"/>
            <a:ext cx="288032" cy="360040"/>
          </a:xfrm>
          <a:prstGeom prst="upArrow">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ea typeface="標楷體" pitchFamily="65" charset="-120"/>
            </a:endParaRPr>
          </a:p>
        </p:txBody>
      </p:sp>
      <p:sp>
        <p:nvSpPr>
          <p:cNvPr id="45" name="向上箭號 44"/>
          <p:cNvSpPr/>
          <p:nvPr/>
        </p:nvSpPr>
        <p:spPr>
          <a:xfrm rot="10800000">
            <a:off x="4464710" y="4847354"/>
            <a:ext cx="288032" cy="360040"/>
          </a:xfrm>
          <a:prstGeom prst="upArrow">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ea typeface="標楷體" pitchFamily="65" charset="-120"/>
            </a:endParaRPr>
          </a:p>
        </p:txBody>
      </p:sp>
      <p:sp>
        <p:nvSpPr>
          <p:cNvPr id="46" name="向上箭號 45"/>
          <p:cNvSpPr/>
          <p:nvPr/>
        </p:nvSpPr>
        <p:spPr>
          <a:xfrm rot="10800000">
            <a:off x="7925872" y="4845201"/>
            <a:ext cx="288032" cy="360040"/>
          </a:xfrm>
          <a:prstGeom prst="upArrow">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ea typeface="標楷體" pitchFamily="65" charset="-120"/>
            </a:endParaRPr>
          </a:p>
        </p:txBody>
      </p:sp>
      <p:sp>
        <p:nvSpPr>
          <p:cNvPr id="47" name="向上箭號 46"/>
          <p:cNvSpPr/>
          <p:nvPr/>
        </p:nvSpPr>
        <p:spPr>
          <a:xfrm rot="10800000">
            <a:off x="7923794" y="4389375"/>
            <a:ext cx="288032" cy="360040"/>
          </a:xfrm>
          <a:prstGeom prst="upArrow">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ea typeface="標楷體" pitchFamily="65" charset="-120"/>
            </a:endParaRPr>
          </a:p>
        </p:txBody>
      </p:sp>
      <p:sp>
        <p:nvSpPr>
          <p:cNvPr id="56" name="矩形 55"/>
          <p:cNvSpPr/>
          <p:nvPr/>
        </p:nvSpPr>
        <p:spPr>
          <a:xfrm>
            <a:off x="7052808" y="5906446"/>
            <a:ext cx="2952328" cy="461665"/>
          </a:xfrm>
          <a:prstGeom prst="rect">
            <a:avLst/>
          </a:prstGeom>
        </p:spPr>
        <p:txBody>
          <a:bodyPr wrap="square">
            <a:spAutoFit/>
          </a:bodyPr>
          <a:lstStyle/>
          <a:p>
            <a:pPr algn="ctr"/>
            <a:r>
              <a:rPr lang="en-US" altLang="zh-TW" sz="2400" dirty="0" smtClean="0"/>
              <a:t>  </a:t>
            </a:r>
            <a:r>
              <a:rPr lang="en-US" altLang="zh-TW" sz="2400" dirty="0"/>
              <a:t>81%-1 =</a:t>
            </a:r>
            <a:r>
              <a:rPr lang="en-US" altLang="zh-TW" sz="2400" b="1" dirty="0"/>
              <a:t> </a:t>
            </a:r>
            <a:r>
              <a:rPr lang="en-US" altLang="zh-TW" sz="2400" b="1" dirty="0">
                <a:solidFill>
                  <a:schemeClr val="accent5">
                    <a:lumMod val="75000"/>
                  </a:schemeClr>
                </a:solidFill>
              </a:rPr>
              <a:t>-19%</a:t>
            </a:r>
          </a:p>
        </p:txBody>
      </p:sp>
      <p:sp>
        <p:nvSpPr>
          <p:cNvPr id="57" name="矩形 56"/>
          <p:cNvSpPr/>
          <p:nvPr/>
        </p:nvSpPr>
        <p:spPr>
          <a:xfrm>
            <a:off x="3619401" y="5680952"/>
            <a:ext cx="3223055" cy="830997"/>
          </a:xfrm>
          <a:prstGeom prst="rect">
            <a:avLst/>
          </a:prstGeom>
        </p:spPr>
        <p:txBody>
          <a:bodyPr wrap="square">
            <a:spAutoFit/>
          </a:bodyPr>
          <a:lstStyle/>
          <a:p>
            <a:pPr algn="ctr"/>
            <a:r>
              <a:rPr lang="en-US" altLang="zh-TW" sz="2400" dirty="0">
                <a:solidFill>
                  <a:schemeClr val="dk1"/>
                </a:solidFill>
              </a:rPr>
              <a:t>90.25%-1 = </a:t>
            </a:r>
            <a:r>
              <a:rPr lang="en-US" altLang="zh-TW" sz="2400" dirty="0">
                <a:solidFill>
                  <a:srgbClr val="C00000"/>
                </a:solidFill>
              </a:rPr>
              <a:t>-9.75%</a:t>
            </a:r>
          </a:p>
          <a:p>
            <a:pPr algn="ctr"/>
            <a:r>
              <a:rPr lang="en-US" altLang="zh-TW" sz="2400" dirty="0" smtClean="0">
                <a:solidFill>
                  <a:schemeClr val="dk1"/>
                </a:solidFill>
              </a:rPr>
              <a:t>Return×2 </a:t>
            </a:r>
            <a:r>
              <a:rPr lang="en-US" altLang="zh-TW" sz="2400" dirty="0">
                <a:solidFill>
                  <a:schemeClr val="dk1"/>
                </a:solidFill>
              </a:rPr>
              <a:t>= </a:t>
            </a:r>
            <a:r>
              <a:rPr lang="en-US" altLang="zh-TW" sz="2400" b="1" dirty="0">
                <a:solidFill>
                  <a:srgbClr val="FF0000"/>
                </a:solidFill>
              </a:rPr>
              <a:t>-19.50%</a:t>
            </a:r>
          </a:p>
        </p:txBody>
      </p:sp>
    </p:spTree>
    <p:extLst>
      <p:ext uri="{BB962C8B-B14F-4D97-AF65-F5344CB8AC3E}">
        <p14:creationId xmlns:p14="http://schemas.microsoft.com/office/powerpoint/2010/main" val="973638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4BA915EE-10CB-4CF1-8569-6154455DA573}" type="slidenum">
              <a:rPr lang="en-US" smtClean="0"/>
              <a:t>5</a:t>
            </a:fld>
            <a:endParaRPr lang="en-US"/>
          </a:p>
        </p:txBody>
      </p:sp>
      <p:graphicFrame>
        <p:nvGraphicFramePr>
          <p:cNvPr id="3" name="表格 2"/>
          <p:cNvGraphicFramePr>
            <a:graphicFrameLocks noGrp="1"/>
          </p:cNvGraphicFramePr>
          <p:nvPr>
            <p:extLst>
              <p:ext uri="{D42A27DB-BD31-4B8C-83A1-F6EECF244321}">
                <p14:modId xmlns:p14="http://schemas.microsoft.com/office/powerpoint/2010/main" val="2311643986"/>
              </p:ext>
            </p:extLst>
          </p:nvPr>
        </p:nvGraphicFramePr>
        <p:xfrm>
          <a:off x="1875275" y="3822292"/>
          <a:ext cx="8731765" cy="2689657"/>
        </p:xfrm>
        <a:graphic>
          <a:graphicData uri="http://schemas.openxmlformats.org/drawingml/2006/table">
            <a:tbl>
              <a:tblPr firstRow="1" bandRow="1">
                <a:tableStyleId>{93296810-A885-4BE3-A3E7-6D5BEEA58F35}</a:tableStyleId>
              </a:tblPr>
              <a:tblGrid>
                <a:gridCol w="1704027">
                  <a:extLst>
                    <a:ext uri="{9D8B030D-6E8A-4147-A177-3AD203B41FA5}">
                      <a16:colId xmlns:a16="http://schemas.microsoft.com/office/drawing/2014/main" val="20000"/>
                    </a:ext>
                  </a:extLst>
                </a:gridCol>
                <a:gridCol w="3378451">
                  <a:extLst>
                    <a:ext uri="{9D8B030D-6E8A-4147-A177-3AD203B41FA5}">
                      <a16:colId xmlns:a16="http://schemas.microsoft.com/office/drawing/2014/main" val="20001"/>
                    </a:ext>
                  </a:extLst>
                </a:gridCol>
                <a:gridCol w="3649287">
                  <a:extLst>
                    <a:ext uri="{9D8B030D-6E8A-4147-A177-3AD203B41FA5}">
                      <a16:colId xmlns:a16="http://schemas.microsoft.com/office/drawing/2014/main" val="20002"/>
                    </a:ext>
                  </a:extLst>
                </a:gridCol>
              </a:tblGrid>
              <a:tr h="503639">
                <a:tc>
                  <a:txBody>
                    <a:bodyPr/>
                    <a:lstStyle/>
                    <a:p>
                      <a:pPr algn="ctr"/>
                      <a:endParaRPr lang="en-US" altLang="zh-TW" sz="2400" dirty="0" smtClean="0">
                        <a:latin typeface="標楷體" pitchFamily="65" charset="-120"/>
                        <a:ea typeface="標楷體" pitchFamily="65" charset="-120"/>
                      </a:endParaRPr>
                    </a:p>
                  </a:txBody>
                  <a:tcPr>
                    <a:solidFill>
                      <a:srgbClr val="1796C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dirty="0" smtClean="0">
                          <a:solidFill>
                            <a:schemeClr val="bg1"/>
                          </a:solidFill>
                          <a:effectLst>
                            <a:outerShdw blurRad="38100" dist="38100" dir="2700000" algn="tl">
                              <a:srgbClr val="000000">
                                <a:alpha val="43137"/>
                              </a:srgbClr>
                            </a:outerShdw>
                          </a:effectLst>
                          <a:latin typeface="+mn-lt"/>
                          <a:ea typeface="標楷體" pitchFamily="65" charset="-120"/>
                        </a:rPr>
                        <a:t>Benchmark Index</a:t>
                      </a:r>
                    </a:p>
                  </a:txBody>
                  <a:tcPr>
                    <a:solidFill>
                      <a:srgbClr val="1796C8"/>
                    </a:solidFill>
                  </a:tcPr>
                </a:tc>
                <a:tc>
                  <a:txBody>
                    <a:bodyPr/>
                    <a:lstStyle/>
                    <a:p>
                      <a:pPr algn="ctr"/>
                      <a:r>
                        <a:rPr lang="en-US" altLang="zh-TW" sz="2800" b="1" dirty="0" smtClean="0">
                          <a:solidFill>
                            <a:schemeClr val="bg1"/>
                          </a:solidFill>
                          <a:effectLst>
                            <a:outerShdw blurRad="38100" dist="38100" dir="2700000" algn="tl">
                              <a:srgbClr val="000000">
                                <a:alpha val="43137"/>
                              </a:srgbClr>
                            </a:outerShdw>
                          </a:effectLst>
                          <a:latin typeface="+mn-lt"/>
                          <a:ea typeface="標楷體" pitchFamily="65" charset="-120"/>
                        </a:rPr>
                        <a:t>2x Leveraged</a:t>
                      </a:r>
                    </a:p>
                  </a:txBody>
                  <a:tcPr>
                    <a:solidFill>
                      <a:srgbClr val="1796C8"/>
                    </a:solidFill>
                  </a:tcPr>
                </a:tc>
                <a:extLst>
                  <a:ext uri="{0D108BD9-81ED-4DB2-BD59-A6C34878D82A}">
                    <a16:rowId xmlns:a16="http://schemas.microsoft.com/office/drawing/2014/main" val="10000"/>
                  </a:ext>
                </a:extLst>
              </a:tr>
              <a:tr h="444387">
                <a:tc>
                  <a:txBody>
                    <a:bodyPr/>
                    <a:lstStyle/>
                    <a:p>
                      <a:pPr algn="ctr"/>
                      <a:r>
                        <a:rPr lang="en-US" altLang="zh-TW" sz="2400" b="1" dirty="0" smtClean="0">
                          <a:solidFill>
                            <a:schemeClr val="bg1"/>
                          </a:solidFill>
                          <a:latin typeface="+mn-lt"/>
                          <a:ea typeface="標楷體" pitchFamily="65" charset="-120"/>
                        </a:rPr>
                        <a:t>Day 1</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algn="ctr"/>
                      <a:endParaRPr lang="zh-TW" altLang="en-US" sz="2400" b="0" dirty="0"/>
                    </a:p>
                  </a:txBody>
                  <a:tcPr>
                    <a:solidFill>
                      <a:srgbClr val="E7E8E8"/>
                    </a:solidFill>
                  </a:tcPr>
                </a:tc>
                <a:extLst>
                  <a:ext uri="{0D108BD9-81ED-4DB2-BD59-A6C34878D82A}">
                    <a16:rowId xmlns:a16="http://schemas.microsoft.com/office/drawing/2014/main" val="10001"/>
                  </a:ext>
                </a:extLst>
              </a:tr>
              <a:tr h="444387">
                <a:tc>
                  <a:txBody>
                    <a:bodyPr/>
                    <a:lstStyle/>
                    <a:p>
                      <a:pPr algn="ctr"/>
                      <a:r>
                        <a:rPr lang="en-US" altLang="zh-TW" sz="2400" b="1" dirty="0" smtClean="0">
                          <a:solidFill>
                            <a:schemeClr val="bg1"/>
                          </a:solidFill>
                          <a:latin typeface="+mn-lt"/>
                          <a:ea typeface="標楷體" pitchFamily="65" charset="-120"/>
                        </a:rPr>
                        <a:t>Day 2</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algn="ctr"/>
                      <a:endParaRPr lang="zh-TW" altLang="en-US" sz="2400" b="0" dirty="0"/>
                    </a:p>
                  </a:txBody>
                  <a:tcPr>
                    <a:solidFill>
                      <a:srgbClr val="E7E8E8"/>
                    </a:solidFill>
                  </a:tcPr>
                </a:tc>
                <a:extLst>
                  <a:ext uri="{0D108BD9-81ED-4DB2-BD59-A6C34878D82A}">
                    <a16:rowId xmlns:a16="http://schemas.microsoft.com/office/drawing/2014/main" val="10002"/>
                  </a:ext>
                </a:extLst>
              </a:tr>
              <a:tr h="444387">
                <a:tc>
                  <a:txBody>
                    <a:bodyPr/>
                    <a:lstStyle/>
                    <a:p>
                      <a:pPr algn="ctr"/>
                      <a:r>
                        <a:rPr lang="en-US" altLang="zh-TW" sz="2400" b="1" dirty="0" smtClean="0">
                          <a:solidFill>
                            <a:schemeClr val="bg1"/>
                          </a:solidFill>
                          <a:latin typeface="+mn-lt"/>
                          <a:ea typeface="標楷體" pitchFamily="65" charset="-120"/>
                        </a:rPr>
                        <a:t>Price</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400" b="0" dirty="0" smtClean="0"/>
                    </a:p>
                  </a:txBody>
                  <a:tcPr>
                    <a:solidFill>
                      <a:srgbClr val="E7E8E8"/>
                    </a:solidFill>
                  </a:tcPr>
                </a:tc>
                <a:extLst>
                  <a:ext uri="{0D108BD9-81ED-4DB2-BD59-A6C34878D82A}">
                    <a16:rowId xmlns:a16="http://schemas.microsoft.com/office/drawing/2014/main" val="10003"/>
                  </a:ext>
                </a:extLst>
              </a:tr>
              <a:tr h="799897">
                <a:tc>
                  <a:txBody>
                    <a:bodyPr/>
                    <a:lstStyle/>
                    <a:p>
                      <a:pPr algn="ctr"/>
                      <a:r>
                        <a:rPr lang="en-US" altLang="zh-TW" sz="2400" b="1" dirty="0" smtClean="0">
                          <a:solidFill>
                            <a:schemeClr val="bg1"/>
                          </a:solidFill>
                          <a:latin typeface="+mn-lt"/>
                          <a:ea typeface="標楷體" pitchFamily="65" charset="-120"/>
                        </a:rPr>
                        <a:t>Return</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1" dirty="0" smtClean="0">
                        <a:latin typeface="標楷體" pitchFamily="65" charset="-120"/>
                        <a:ea typeface="標楷體" pitchFamily="65" charset="-120"/>
                      </a:endParaRPr>
                    </a:p>
                  </a:txBody>
                  <a:tcPr>
                    <a:solidFill>
                      <a:srgbClr val="E7E8E8"/>
                    </a:solidFill>
                  </a:tcPr>
                </a:tc>
                <a:tc>
                  <a:txBody>
                    <a:bodyPr/>
                    <a:lstStyle/>
                    <a:p>
                      <a:pPr algn="ctr"/>
                      <a:endParaRPr lang="zh-TW" altLang="en-US" sz="2400" b="1" dirty="0">
                        <a:solidFill>
                          <a:srgbClr val="FF0000"/>
                        </a:solidFill>
                      </a:endParaRPr>
                    </a:p>
                  </a:txBody>
                  <a:tcPr>
                    <a:solidFill>
                      <a:srgbClr val="E7E8E8"/>
                    </a:solidFill>
                  </a:tcPr>
                </a:tc>
                <a:extLst>
                  <a:ext uri="{0D108BD9-81ED-4DB2-BD59-A6C34878D82A}">
                    <a16:rowId xmlns:a16="http://schemas.microsoft.com/office/drawing/2014/main" val="10004"/>
                  </a:ext>
                </a:extLst>
              </a:tr>
            </a:tbl>
          </a:graphicData>
        </a:graphic>
      </p:graphicFrame>
      <p:sp>
        <p:nvSpPr>
          <p:cNvPr id="5" name="文字方塊 4"/>
          <p:cNvSpPr txBox="1"/>
          <p:nvPr/>
        </p:nvSpPr>
        <p:spPr>
          <a:xfrm>
            <a:off x="4902309" y="4331854"/>
            <a:ext cx="720080" cy="461665"/>
          </a:xfrm>
          <a:prstGeom prst="rect">
            <a:avLst/>
          </a:prstGeom>
          <a:noFill/>
        </p:spPr>
        <p:txBody>
          <a:bodyPr wrap="square" rtlCol="0">
            <a:spAutoFit/>
          </a:bodyPr>
          <a:lstStyle/>
          <a:p>
            <a:r>
              <a:rPr lang="en-US" altLang="zh-TW" sz="2400" dirty="0"/>
              <a:t>5%</a:t>
            </a:r>
            <a:endParaRPr lang="zh-TW" altLang="en-US" sz="2400" dirty="0"/>
          </a:p>
        </p:txBody>
      </p:sp>
      <p:sp>
        <p:nvSpPr>
          <p:cNvPr id="6" name="文字方塊 5"/>
          <p:cNvSpPr txBox="1"/>
          <p:nvPr/>
        </p:nvSpPr>
        <p:spPr>
          <a:xfrm>
            <a:off x="4902309" y="4787730"/>
            <a:ext cx="720080" cy="461665"/>
          </a:xfrm>
          <a:prstGeom prst="rect">
            <a:avLst/>
          </a:prstGeom>
          <a:noFill/>
        </p:spPr>
        <p:txBody>
          <a:bodyPr wrap="square" rtlCol="0">
            <a:spAutoFit/>
          </a:bodyPr>
          <a:lstStyle/>
          <a:p>
            <a:r>
              <a:rPr lang="en-US" altLang="zh-TW" sz="2400" dirty="0" smtClean="0"/>
              <a:t>-5</a:t>
            </a:r>
            <a:r>
              <a:rPr lang="en-US" altLang="zh-TW" sz="2400" dirty="0"/>
              <a:t>%</a:t>
            </a:r>
            <a:endParaRPr lang="zh-TW" altLang="en-US" sz="2400" dirty="0"/>
          </a:p>
        </p:txBody>
      </p:sp>
      <p:sp>
        <p:nvSpPr>
          <p:cNvPr id="7" name="文字方塊 6"/>
          <p:cNvSpPr txBox="1"/>
          <p:nvPr/>
        </p:nvSpPr>
        <p:spPr>
          <a:xfrm>
            <a:off x="3614756" y="5241867"/>
            <a:ext cx="4102486" cy="461665"/>
          </a:xfrm>
          <a:prstGeom prst="rect">
            <a:avLst/>
          </a:prstGeom>
          <a:noFill/>
        </p:spPr>
        <p:txBody>
          <a:bodyPr wrap="square" rtlCol="0">
            <a:spAutoFit/>
          </a:bodyPr>
          <a:lstStyle/>
          <a:p>
            <a:r>
              <a:rPr lang="en-US" altLang="zh-TW" sz="2400" dirty="0"/>
              <a:t>(1+5%) ×(</a:t>
            </a:r>
            <a:r>
              <a:rPr lang="en-US" altLang="zh-TW" sz="2400" dirty="0" smtClean="0"/>
              <a:t>1-5%)=99.75</a:t>
            </a:r>
            <a:endParaRPr lang="zh-TW" altLang="en-US" sz="2400" dirty="0"/>
          </a:p>
        </p:txBody>
      </p:sp>
      <p:sp>
        <p:nvSpPr>
          <p:cNvPr id="9" name="文字方塊 8"/>
          <p:cNvSpPr txBox="1"/>
          <p:nvPr/>
        </p:nvSpPr>
        <p:spPr>
          <a:xfrm>
            <a:off x="8437989" y="4331854"/>
            <a:ext cx="720080" cy="461665"/>
          </a:xfrm>
          <a:prstGeom prst="rect">
            <a:avLst/>
          </a:prstGeom>
          <a:noFill/>
        </p:spPr>
        <p:txBody>
          <a:bodyPr wrap="square" rtlCol="0">
            <a:spAutoFit/>
          </a:bodyPr>
          <a:lstStyle/>
          <a:p>
            <a:r>
              <a:rPr lang="en-US" altLang="zh-TW" sz="2400" dirty="0" smtClean="0"/>
              <a:t>10%</a:t>
            </a:r>
            <a:endParaRPr lang="zh-TW" altLang="en-US" sz="2400" dirty="0"/>
          </a:p>
        </p:txBody>
      </p:sp>
      <p:graphicFrame>
        <p:nvGraphicFramePr>
          <p:cNvPr id="13" name="表格 12"/>
          <p:cNvGraphicFramePr>
            <a:graphicFrameLocks noGrp="1"/>
          </p:cNvGraphicFramePr>
          <p:nvPr/>
        </p:nvGraphicFramePr>
        <p:xfrm>
          <a:off x="3730429" y="1027927"/>
          <a:ext cx="4896545" cy="2303464"/>
        </p:xfrm>
        <a:graphic>
          <a:graphicData uri="http://schemas.openxmlformats.org/drawingml/2006/table">
            <a:tbl>
              <a:tblPr firstRow="1" bandRow="1">
                <a:tableStyleId>{5940675A-B579-460E-94D1-54222C63F5DA}</a:tableStyleId>
              </a:tblPr>
              <a:tblGrid>
                <a:gridCol w="2448089">
                  <a:extLst>
                    <a:ext uri="{9D8B030D-6E8A-4147-A177-3AD203B41FA5}">
                      <a16:colId xmlns:a16="http://schemas.microsoft.com/office/drawing/2014/main" val="2837996547"/>
                    </a:ext>
                  </a:extLst>
                </a:gridCol>
                <a:gridCol w="2448456">
                  <a:extLst>
                    <a:ext uri="{9D8B030D-6E8A-4147-A177-3AD203B41FA5}">
                      <a16:colId xmlns:a16="http://schemas.microsoft.com/office/drawing/2014/main" val="4271263295"/>
                    </a:ext>
                  </a:extLst>
                </a:gridCol>
              </a:tblGrid>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852502199"/>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21546375"/>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187572423"/>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1674565756"/>
                  </a:ext>
                </a:extLst>
              </a:tr>
            </a:tbl>
          </a:graphicData>
        </a:graphic>
      </p:graphicFrame>
      <p:sp>
        <p:nvSpPr>
          <p:cNvPr id="16" name="文字方塊 15"/>
          <p:cNvSpPr txBox="1"/>
          <p:nvPr/>
        </p:nvSpPr>
        <p:spPr>
          <a:xfrm>
            <a:off x="3099907" y="3414321"/>
            <a:ext cx="1440160" cy="369332"/>
          </a:xfrm>
          <a:prstGeom prst="rect">
            <a:avLst/>
          </a:prstGeom>
          <a:noFill/>
        </p:spPr>
        <p:txBody>
          <a:bodyPr wrap="square" rtlCol="0">
            <a:spAutoFit/>
          </a:bodyPr>
          <a:lstStyle/>
          <a:p>
            <a:pPr lvl="0"/>
            <a:r>
              <a:rPr lang="en-US" altLang="zh-TW" dirty="0" smtClean="0">
                <a:solidFill>
                  <a:prstClr val="black"/>
                </a:solidFill>
                <a:latin typeface="Calibri"/>
                <a:ea typeface="標楷體" pitchFamily="65" charset="-120"/>
              </a:rPr>
              <a:t>Previous </a:t>
            </a:r>
            <a:r>
              <a:rPr lang="en-US" altLang="zh-TW" dirty="0">
                <a:solidFill>
                  <a:prstClr val="black"/>
                </a:solidFill>
                <a:latin typeface="Calibri"/>
                <a:ea typeface="標楷體" pitchFamily="65" charset="-120"/>
              </a:rPr>
              <a:t>Day</a:t>
            </a:r>
            <a:endParaRPr lang="zh-TW" altLang="en-US" dirty="0">
              <a:solidFill>
                <a:prstClr val="black"/>
              </a:solidFill>
              <a:latin typeface="Calibri"/>
              <a:ea typeface="標楷體" pitchFamily="65" charset="-120"/>
            </a:endParaRPr>
          </a:p>
        </p:txBody>
      </p:sp>
      <p:sp>
        <p:nvSpPr>
          <p:cNvPr id="17" name="文字方塊 16"/>
          <p:cNvSpPr txBox="1"/>
          <p:nvPr/>
        </p:nvSpPr>
        <p:spPr>
          <a:xfrm>
            <a:off x="2844635" y="169125"/>
            <a:ext cx="7847856" cy="584775"/>
          </a:xfrm>
          <a:prstGeom prst="rect">
            <a:avLst/>
          </a:prstGeom>
          <a:noFill/>
        </p:spPr>
        <p:txBody>
          <a:bodyPr wrap="square" rtlCol="0">
            <a:spAutoFit/>
          </a:bodyPr>
          <a:lstStyle/>
          <a:p>
            <a:r>
              <a:rPr lang="en-US" altLang="zh-TW" sz="3200" b="1" dirty="0" smtClean="0">
                <a:ea typeface="標楷體" pitchFamily="65" charset="-120"/>
              </a:rPr>
              <a:t>2x </a:t>
            </a:r>
            <a:r>
              <a:rPr lang="en-US" altLang="zh-TW" sz="3200" b="1" dirty="0">
                <a:ea typeface="標楷體" pitchFamily="65" charset="-120"/>
              </a:rPr>
              <a:t>Leveraged ETF</a:t>
            </a:r>
            <a:r>
              <a:rPr lang="zh-TW" altLang="en-US" sz="3200" b="1" dirty="0">
                <a:ea typeface="標楷體" pitchFamily="65" charset="-120"/>
              </a:rPr>
              <a:t> </a:t>
            </a:r>
            <a:r>
              <a:rPr lang="en-US" altLang="zh-TW" sz="3200" b="1" dirty="0">
                <a:ea typeface="標楷體" pitchFamily="65" charset="-120"/>
              </a:rPr>
              <a:t>Returns—Volatile </a:t>
            </a:r>
            <a:r>
              <a:rPr lang="en-US" altLang="zh-TW" sz="3200" b="1" dirty="0" smtClean="0">
                <a:ea typeface="標楷體" pitchFamily="65" charset="-120"/>
              </a:rPr>
              <a:t>Period</a:t>
            </a:r>
            <a:endParaRPr lang="zh-TW" altLang="en-US" sz="3200" b="1" dirty="0">
              <a:ea typeface="標楷體" pitchFamily="65" charset="-120"/>
            </a:endParaRPr>
          </a:p>
        </p:txBody>
      </p:sp>
      <p:sp>
        <p:nvSpPr>
          <p:cNvPr id="18" name="文字方塊 17"/>
          <p:cNvSpPr txBox="1"/>
          <p:nvPr/>
        </p:nvSpPr>
        <p:spPr>
          <a:xfrm>
            <a:off x="5799763" y="3376030"/>
            <a:ext cx="842106" cy="369332"/>
          </a:xfrm>
          <a:prstGeom prst="rect">
            <a:avLst/>
          </a:prstGeom>
          <a:noFill/>
        </p:spPr>
        <p:txBody>
          <a:bodyPr wrap="square" rtlCol="0">
            <a:spAutoFit/>
          </a:bodyPr>
          <a:lstStyle/>
          <a:p>
            <a:pPr lvl="0"/>
            <a:r>
              <a:rPr lang="en-US" altLang="zh-TW" dirty="0">
                <a:solidFill>
                  <a:prstClr val="black"/>
                </a:solidFill>
                <a:latin typeface="Calibri"/>
                <a:ea typeface="標楷體" pitchFamily="65" charset="-120"/>
              </a:rPr>
              <a:t>Day 1</a:t>
            </a:r>
            <a:endParaRPr lang="zh-TW" altLang="en-US" dirty="0">
              <a:solidFill>
                <a:prstClr val="black"/>
              </a:solidFill>
              <a:latin typeface="Calibri"/>
              <a:ea typeface="標楷體" pitchFamily="65" charset="-120"/>
            </a:endParaRPr>
          </a:p>
        </p:txBody>
      </p:sp>
      <p:sp>
        <p:nvSpPr>
          <p:cNvPr id="19" name="文字方塊 18"/>
          <p:cNvSpPr txBox="1"/>
          <p:nvPr/>
        </p:nvSpPr>
        <p:spPr>
          <a:xfrm>
            <a:off x="8194926" y="3392175"/>
            <a:ext cx="864096" cy="369332"/>
          </a:xfrm>
          <a:prstGeom prst="rect">
            <a:avLst/>
          </a:prstGeom>
          <a:noFill/>
        </p:spPr>
        <p:txBody>
          <a:bodyPr wrap="square" rtlCol="0">
            <a:spAutoFit/>
          </a:bodyPr>
          <a:lstStyle/>
          <a:p>
            <a:pPr lvl="0"/>
            <a:r>
              <a:rPr lang="en-US" altLang="zh-TW" dirty="0">
                <a:solidFill>
                  <a:prstClr val="black"/>
                </a:solidFill>
                <a:latin typeface="Calibri"/>
                <a:ea typeface="標楷體" pitchFamily="65" charset="-120"/>
              </a:rPr>
              <a:t>Day </a:t>
            </a:r>
            <a:r>
              <a:rPr lang="en-US" altLang="zh-TW" dirty="0" smtClean="0">
                <a:solidFill>
                  <a:prstClr val="black"/>
                </a:solidFill>
                <a:latin typeface="Calibri"/>
                <a:ea typeface="標楷體" pitchFamily="65" charset="-120"/>
              </a:rPr>
              <a:t>2</a:t>
            </a:r>
            <a:endParaRPr lang="zh-TW" altLang="en-US" dirty="0">
              <a:solidFill>
                <a:prstClr val="black"/>
              </a:solidFill>
              <a:latin typeface="Calibri"/>
              <a:ea typeface="標楷體" pitchFamily="65" charset="-120"/>
            </a:endParaRPr>
          </a:p>
        </p:txBody>
      </p:sp>
      <p:sp>
        <p:nvSpPr>
          <p:cNvPr id="23" name="文字方塊 22"/>
          <p:cNvSpPr txBox="1"/>
          <p:nvPr/>
        </p:nvSpPr>
        <p:spPr>
          <a:xfrm>
            <a:off x="2001704" y="1197170"/>
            <a:ext cx="1431451" cy="400110"/>
          </a:xfrm>
          <a:prstGeom prst="rect">
            <a:avLst/>
          </a:prstGeom>
          <a:noFill/>
        </p:spPr>
        <p:txBody>
          <a:bodyPr wrap="square" rtlCol="0">
            <a:spAutoFit/>
          </a:bodyPr>
          <a:lstStyle/>
          <a:p>
            <a:pPr lvl="0"/>
            <a:r>
              <a:rPr lang="en-US" altLang="zh-TW" sz="2000" b="1" dirty="0" smtClean="0">
                <a:solidFill>
                  <a:prstClr val="black"/>
                </a:solidFill>
                <a:latin typeface="Calibri"/>
                <a:ea typeface="標楷體" pitchFamily="65" charset="-120"/>
              </a:rPr>
              <a:t>Benchmark</a:t>
            </a:r>
            <a:endParaRPr lang="zh-TW" altLang="en-US" sz="2000" b="1" dirty="0">
              <a:solidFill>
                <a:prstClr val="black"/>
              </a:solidFill>
              <a:latin typeface="Calibri"/>
              <a:ea typeface="標楷體" pitchFamily="65" charset="-120"/>
            </a:endParaRPr>
          </a:p>
        </p:txBody>
      </p:sp>
      <p:cxnSp>
        <p:nvCxnSpPr>
          <p:cNvPr id="24" name="直線接點 23"/>
          <p:cNvCxnSpPr/>
          <p:nvPr/>
        </p:nvCxnSpPr>
        <p:spPr>
          <a:xfrm>
            <a:off x="1415480" y="1481977"/>
            <a:ext cx="504056" cy="0"/>
          </a:xfrm>
          <a:prstGeom prst="line">
            <a:avLst/>
          </a:prstGeom>
          <a:ln>
            <a:solidFill>
              <a:srgbClr val="1CA8D6"/>
            </a:solidFill>
          </a:ln>
        </p:spPr>
        <p:style>
          <a:lnRef idx="3">
            <a:schemeClr val="accent2"/>
          </a:lnRef>
          <a:fillRef idx="0">
            <a:schemeClr val="accent2"/>
          </a:fillRef>
          <a:effectRef idx="2">
            <a:schemeClr val="accent2"/>
          </a:effectRef>
          <a:fontRef idx="minor">
            <a:schemeClr val="tx1"/>
          </a:fontRef>
        </p:style>
      </p:cxnSp>
      <p:sp>
        <p:nvSpPr>
          <p:cNvPr id="25" name="文字方塊 24"/>
          <p:cNvSpPr txBox="1"/>
          <p:nvPr/>
        </p:nvSpPr>
        <p:spPr>
          <a:xfrm>
            <a:off x="2001704" y="1694176"/>
            <a:ext cx="1224136" cy="400110"/>
          </a:xfrm>
          <a:prstGeom prst="rect">
            <a:avLst/>
          </a:prstGeom>
          <a:noFill/>
        </p:spPr>
        <p:txBody>
          <a:bodyPr wrap="square" rtlCol="0">
            <a:spAutoFit/>
          </a:bodyPr>
          <a:lstStyle/>
          <a:p>
            <a:pPr lvl="0"/>
            <a:r>
              <a:rPr lang="en-US" altLang="zh-TW" sz="2000" b="1" dirty="0">
                <a:solidFill>
                  <a:prstClr val="black"/>
                </a:solidFill>
                <a:latin typeface="Calibri"/>
                <a:ea typeface="標楷體" pitchFamily="65" charset="-120"/>
              </a:rPr>
              <a:t>2</a:t>
            </a:r>
            <a:r>
              <a:rPr lang="en-US" altLang="zh-TW" sz="2000" b="1" dirty="0" smtClean="0">
                <a:solidFill>
                  <a:prstClr val="black"/>
                </a:solidFill>
                <a:latin typeface="Calibri"/>
                <a:ea typeface="標楷體" pitchFamily="65" charset="-120"/>
              </a:rPr>
              <a:t>x Lev</a:t>
            </a:r>
            <a:endParaRPr lang="zh-TW" altLang="en-US" sz="2000" b="1" dirty="0">
              <a:solidFill>
                <a:prstClr val="black"/>
              </a:solidFill>
              <a:latin typeface="Calibri"/>
              <a:ea typeface="標楷體" pitchFamily="65" charset="-120"/>
            </a:endParaRPr>
          </a:p>
        </p:txBody>
      </p:sp>
      <p:cxnSp>
        <p:nvCxnSpPr>
          <p:cNvPr id="26" name="直線接點 25"/>
          <p:cNvCxnSpPr/>
          <p:nvPr/>
        </p:nvCxnSpPr>
        <p:spPr>
          <a:xfrm>
            <a:off x="1371219" y="1896763"/>
            <a:ext cx="504056" cy="0"/>
          </a:xfrm>
          <a:prstGeom prst="line">
            <a:avLst/>
          </a:prstGeom>
          <a:ln>
            <a:solidFill>
              <a:srgbClr val="036CA7"/>
            </a:solidFill>
          </a:ln>
        </p:spPr>
        <p:style>
          <a:lnRef idx="3">
            <a:schemeClr val="accent2"/>
          </a:lnRef>
          <a:fillRef idx="0">
            <a:schemeClr val="accent2"/>
          </a:fillRef>
          <a:effectRef idx="2">
            <a:schemeClr val="accent2"/>
          </a:effectRef>
          <a:fontRef idx="minor">
            <a:schemeClr val="tx1"/>
          </a:fontRef>
        </p:style>
      </p:cxnSp>
      <p:sp>
        <p:nvSpPr>
          <p:cNvPr id="37" name="文字方塊 36"/>
          <p:cNvSpPr txBox="1"/>
          <p:nvPr/>
        </p:nvSpPr>
        <p:spPr>
          <a:xfrm>
            <a:off x="5533449" y="1802151"/>
            <a:ext cx="589995" cy="461665"/>
          </a:xfrm>
          <a:prstGeom prst="rect">
            <a:avLst/>
          </a:prstGeom>
          <a:solidFill>
            <a:srgbClr val="15A5D5"/>
          </a:solidFill>
          <a:ln>
            <a:noFill/>
          </a:ln>
        </p:spPr>
        <p:txBody>
          <a:bodyPr wrap="square" rtlCol="0">
            <a:spAutoFit/>
          </a:bodyPr>
          <a:lstStyle/>
          <a:p>
            <a:r>
              <a:rPr lang="en-US" altLang="zh-TW" sz="2400" b="1" dirty="0" smtClean="0">
                <a:solidFill>
                  <a:schemeClr val="bg1"/>
                </a:solidFill>
              </a:rPr>
              <a:t>95</a:t>
            </a:r>
            <a:endParaRPr lang="zh-TW" altLang="en-US" sz="2400" b="1" dirty="0">
              <a:solidFill>
                <a:schemeClr val="bg1"/>
              </a:solidFill>
            </a:endParaRPr>
          </a:p>
        </p:txBody>
      </p:sp>
      <p:sp>
        <p:nvSpPr>
          <p:cNvPr id="38" name="文字方塊 37"/>
          <p:cNvSpPr txBox="1"/>
          <p:nvPr/>
        </p:nvSpPr>
        <p:spPr>
          <a:xfrm>
            <a:off x="8697485" y="1774762"/>
            <a:ext cx="2610596" cy="461665"/>
          </a:xfrm>
          <a:prstGeom prst="rect">
            <a:avLst/>
          </a:prstGeom>
          <a:solidFill>
            <a:srgbClr val="15A5D5"/>
          </a:solidFill>
          <a:ln>
            <a:noFill/>
          </a:ln>
        </p:spPr>
        <p:txBody>
          <a:bodyPr wrap="square" rtlCol="0">
            <a:spAutoFit/>
          </a:bodyPr>
          <a:lstStyle/>
          <a:p>
            <a:r>
              <a:rPr lang="en-US" altLang="zh-TW" sz="2400" b="1" dirty="0" smtClean="0">
                <a:solidFill>
                  <a:schemeClr val="bg1"/>
                </a:solidFill>
              </a:rPr>
              <a:t>95 </a:t>
            </a:r>
            <a:r>
              <a:rPr lang="en-US" altLang="zh-TW" sz="2400" b="1" dirty="0">
                <a:solidFill>
                  <a:schemeClr val="bg1"/>
                </a:solidFill>
              </a:rPr>
              <a:t>×(</a:t>
            </a:r>
            <a:r>
              <a:rPr lang="en-US" altLang="zh-TW" sz="2400" b="1" dirty="0" smtClean="0">
                <a:solidFill>
                  <a:schemeClr val="bg1"/>
                </a:solidFill>
              </a:rPr>
              <a:t>1-5%)=99.75</a:t>
            </a:r>
            <a:endParaRPr lang="zh-TW" altLang="en-US" sz="2400" b="1" dirty="0">
              <a:solidFill>
                <a:schemeClr val="bg1"/>
              </a:solidFill>
            </a:endParaRPr>
          </a:p>
        </p:txBody>
      </p:sp>
      <p:sp>
        <p:nvSpPr>
          <p:cNvPr id="39" name="文字方塊 38"/>
          <p:cNvSpPr txBox="1"/>
          <p:nvPr/>
        </p:nvSpPr>
        <p:spPr>
          <a:xfrm>
            <a:off x="5115908" y="688188"/>
            <a:ext cx="712538" cy="461665"/>
          </a:xfrm>
          <a:prstGeom prst="rect">
            <a:avLst/>
          </a:prstGeom>
          <a:solidFill>
            <a:srgbClr val="056CA5"/>
          </a:solidFill>
          <a:ln>
            <a:noFill/>
          </a:ln>
        </p:spPr>
        <p:txBody>
          <a:bodyPr wrap="square" rtlCol="0">
            <a:spAutoFit/>
          </a:bodyPr>
          <a:lstStyle/>
          <a:p>
            <a:r>
              <a:rPr lang="en-US" altLang="zh-TW" sz="2400" b="1" dirty="0" smtClean="0">
                <a:solidFill>
                  <a:schemeClr val="bg1"/>
                </a:solidFill>
              </a:rPr>
              <a:t>110</a:t>
            </a:r>
            <a:endParaRPr lang="zh-TW" altLang="en-US" sz="2400" b="1" dirty="0">
              <a:solidFill>
                <a:schemeClr val="bg1"/>
              </a:solidFill>
            </a:endParaRPr>
          </a:p>
        </p:txBody>
      </p:sp>
      <p:sp>
        <p:nvSpPr>
          <p:cNvPr id="40" name="文字方塊 39"/>
          <p:cNvSpPr txBox="1"/>
          <p:nvPr/>
        </p:nvSpPr>
        <p:spPr>
          <a:xfrm>
            <a:off x="8703395" y="2326800"/>
            <a:ext cx="2604685" cy="461665"/>
          </a:xfrm>
          <a:prstGeom prst="rect">
            <a:avLst/>
          </a:prstGeom>
          <a:solidFill>
            <a:srgbClr val="056CA5"/>
          </a:solidFill>
          <a:ln>
            <a:noFill/>
          </a:ln>
        </p:spPr>
        <p:txBody>
          <a:bodyPr wrap="square" rtlCol="0">
            <a:spAutoFit/>
          </a:bodyPr>
          <a:lstStyle/>
          <a:p>
            <a:r>
              <a:rPr lang="en-US" altLang="zh-TW" sz="2400" b="1" dirty="0" smtClean="0">
                <a:solidFill>
                  <a:schemeClr val="bg1"/>
                </a:solidFill>
              </a:rPr>
              <a:t>110 </a:t>
            </a:r>
            <a:r>
              <a:rPr lang="en-US" altLang="zh-TW" sz="2400" b="1" dirty="0">
                <a:solidFill>
                  <a:schemeClr val="bg1"/>
                </a:solidFill>
              </a:rPr>
              <a:t>×(</a:t>
            </a:r>
            <a:r>
              <a:rPr lang="en-US" altLang="zh-TW" sz="2400" b="1" dirty="0" smtClean="0">
                <a:solidFill>
                  <a:schemeClr val="bg1"/>
                </a:solidFill>
              </a:rPr>
              <a:t>1-10%)=99</a:t>
            </a:r>
            <a:endParaRPr lang="en-US" altLang="zh-TW" sz="2400" b="1" dirty="0">
              <a:solidFill>
                <a:schemeClr val="bg1"/>
              </a:solidFill>
            </a:endParaRPr>
          </a:p>
        </p:txBody>
      </p:sp>
      <p:sp>
        <p:nvSpPr>
          <p:cNvPr id="41" name="文字方塊 40"/>
          <p:cNvSpPr txBox="1"/>
          <p:nvPr/>
        </p:nvSpPr>
        <p:spPr>
          <a:xfrm>
            <a:off x="6150048" y="1610282"/>
            <a:ext cx="618515" cy="461665"/>
          </a:xfrm>
          <a:prstGeom prst="rect">
            <a:avLst/>
          </a:prstGeom>
          <a:noFill/>
        </p:spPr>
        <p:txBody>
          <a:bodyPr wrap="square" rtlCol="0">
            <a:spAutoFit/>
          </a:bodyPr>
          <a:lstStyle/>
          <a:p>
            <a:r>
              <a:rPr lang="en-US" altLang="zh-TW" sz="2400" b="1" dirty="0">
                <a:solidFill>
                  <a:srgbClr val="C00000"/>
                </a:solidFill>
              </a:rPr>
              <a:t>5%</a:t>
            </a:r>
            <a:endParaRPr lang="zh-TW" altLang="en-US" sz="2400" b="1" dirty="0">
              <a:solidFill>
                <a:srgbClr val="C00000"/>
              </a:solidFill>
            </a:endParaRPr>
          </a:p>
        </p:txBody>
      </p:sp>
      <p:sp>
        <p:nvSpPr>
          <p:cNvPr id="42" name="文字方塊 41"/>
          <p:cNvSpPr txBox="1"/>
          <p:nvPr/>
        </p:nvSpPr>
        <p:spPr>
          <a:xfrm>
            <a:off x="8709308" y="1304758"/>
            <a:ext cx="1297902" cy="461665"/>
          </a:xfrm>
          <a:prstGeom prst="rect">
            <a:avLst/>
          </a:prstGeom>
          <a:noFill/>
        </p:spPr>
        <p:txBody>
          <a:bodyPr wrap="square" rtlCol="0">
            <a:spAutoFit/>
          </a:bodyPr>
          <a:lstStyle/>
          <a:p>
            <a:r>
              <a:rPr lang="en-US" altLang="zh-TW" sz="2400" b="1" dirty="0" smtClean="0">
                <a:solidFill>
                  <a:srgbClr val="C00000"/>
                </a:solidFill>
              </a:rPr>
              <a:t>-0.25</a:t>
            </a:r>
            <a:r>
              <a:rPr lang="en-US" altLang="zh-TW" sz="2400" b="1" dirty="0">
                <a:solidFill>
                  <a:srgbClr val="C00000"/>
                </a:solidFill>
              </a:rPr>
              <a:t>%</a:t>
            </a:r>
            <a:endParaRPr lang="zh-TW" altLang="en-US" sz="2400" b="1" dirty="0">
              <a:solidFill>
                <a:srgbClr val="C00000"/>
              </a:solidFill>
            </a:endParaRPr>
          </a:p>
        </p:txBody>
      </p:sp>
      <p:sp>
        <p:nvSpPr>
          <p:cNvPr id="43" name="文字方塊 42"/>
          <p:cNvSpPr txBox="1"/>
          <p:nvPr/>
        </p:nvSpPr>
        <p:spPr>
          <a:xfrm>
            <a:off x="6658798" y="923902"/>
            <a:ext cx="810253" cy="461665"/>
          </a:xfrm>
          <a:prstGeom prst="rect">
            <a:avLst/>
          </a:prstGeom>
          <a:noFill/>
        </p:spPr>
        <p:txBody>
          <a:bodyPr wrap="square" rtlCol="0">
            <a:spAutoFit/>
          </a:bodyPr>
          <a:lstStyle/>
          <a:p>
            <a:r>
              <a:rPr lang="en-US" altLang="zh-TW" sz="2400" b="1" dirty="0" smtClean="0">
                <a:solidFill>
                  <a:srgbClr val="FF0000"/>
                </a:solidFill>
              </a:rPr>
              <a:t>10%</a:t>
            </a:r>
            <a:endParaRPr lang="zh-TW" altLang="en-US" sz="2400" b="1" dirty="0">
              <a:solidFill>
                <a:srgbClr val="FF0000"/>
              </a:solidFill>
            </a:endParaRPr>
          </a:p>
        </p:txBody>
      </p:sp>
      <p:sp>
        <p:nvSpPr>
          <p:cNvPr id="44" name="文字方塊 43"/>
          <p:cNvSpPr txBox="1"/>
          <p:nvPr/>
        </p:nvSpPr>
        <p:spPr>
          <a:xfrm>
            <a:off x="8707457" y="2798097"/>
            <a:ext cx="1206489" cy="461665"/>
          </a:xfrm>
          <a:prstGeom prst="rect">
            <a:avLst/>
          </a:prstGeom>
          <a:noFill/>
        </p:spPr>
        <p:txBody>
          <a:bodyPr wrap="square" rtlCol="0">
            <a:spAutoFit/>
          </a:bodyPr>
          <a:lstStyle/>
          <a:p>
            <a:r>
              <a:rPr lang="en-US" altLang="zh-TW" sz="2400" b="1" dirty="0" smtClean="0">
                <a:solidFill>
                  <a:srgbClr val="FF0000"/>
                </a:solidFill>
              </a:rPr>
              <a:t>-1%</a:t>
            </a:r>
            <a:endParaRPr lang="zh-TW" altLang="en-US" sz="2400" b="1" dirty="0">
              <a:solidFill>
                <a:srgbClr val="FF0000"/>
              </a:solidFill>
            </a:endParaRPr>
          </a:p>
        </p:txBody>
      </p:sp>
      <p:sp>
        <p:nvSpPr>
          <p:cNvPr id="36" name="文字方塊 35"/>
          <p:cNvSpPr txBox="1"/>
          <p:nvPr/>
        </p:nvSpPr>
        <p:spPr>
          <a:xfrm>
            <a:off x="8384715" y="4797416"/>
            <a:ext cx="826627" cy="461665"/>
          </a:xfrm>
          <a:prstGeom prst="rect">
            <a:avLst/>
          </a:prstGeom>
          <a:noFill/>
        </p:spPr>
        <p:txBody>
          <a:bodyPr wrap="square" rtlCol="0">
            <a:spAutoFit/>
          </a:bodyPr>
          <a:lstStyle/>
          <a:p>
            <a:r>
              <a:rPr lang="en-US" altLang="zh-TW" sz="2400" dirty="0" smtClean="0"/>
              <a:t>-10%</a:t>
            </a:r>
            <a:endParaRPr lang="zh-TW" altLang="en-US" sz="2400" dirty="0"/>
          </a:p>
        </p:txBody>
      </p:sp>
      <p:sp>
        <p:nvSpPr>
          <p:cNvPr id="45" name="文字方塊 44"/>
          <p:cNvSpPr txBox="1"/>
          <p:nvPr/>
        </p:nvSpPr>
        <p:spPr>
          <a:xfrm>
            <a:off x="7205594" y="5256922"/>
            <a:ext cx="4102486" cy="461665"/>
          </a:xfrm>
          <a:prstGeom prst="rect">
            <a:avLst/>
          </a:prstGeom>
          <a:noFill/>
        </p:spPr>
        <p:txBody>
          <a:bodyPr wrap="square" rtlCol="0">
            <a:spAutoFit/>
          </a:bodyPr>
          <a:lstStyle/>
          <a:p>
            <a:r>
              <a:rPr lang="en-US" altLang="zh-TW" sz="2400" dirty="0"/>
              <a:t>(</a:t>
            </a:r>
            <a:r>
              <a:rPr lang="en-US" altLang="zh-TW" sz="2400" dirty="0" smtClean="0"/>
              <a:t>1+10%) </a:t>
            </a:r>
            <a:r>
              <a:rPr lang="en-US" altLang="zh-TW" sz="2400" dirty="0"/>
              <a:t>×(</a:t>
            </a:r>
            <a:r>
              <a:rPr lang="en-US" altLang="zh-TW" sz="2400" dirty="0" smtClean="0"/>
              <a:t>1-10%)=99</a:t>
            </a:r>
            <a:endParaRPr lang="zh-TW" altLang="en-US" sz="2400" dirty="0"/>
          </a:p>
        </p:txBody>
      </p:sp>
      <p:cxnSp>
        <p:nvCxnSpPr>
          <p:cNvPr id="46" name="直線接點 45"/>
          <p:cNvCxnSpPr/>
          <p:nvPr/>
        </p:nvCxnSpPr>
        <p:spPr>
          <a:xfrm flipV="1">
            <a:off x="3743185" y="1603991"/>
            <a:ext cx="2448272" cy="576064"/>
          </a:xfrm>
          <a:prstGeom prst="line">
            <a:avLst/>
          </a:prstGeom>
          <a:ln>
            <a:solidFill>
              <a:srgbClr val="15A5D5"/>
            </a:solidFill>
          </a:ln>
        </p:spPr>
        <p:style>
          <a:lnRef idx="3">
            <a:schemeClr val="accent2"/>
          </a:lnRef>
          <a:fillRef idx="0">
            <a:schemeClr val="accent2"/>
          </a:fillRef>
          <a:effectRef idx="2">
            <a:schemeClr val="accent2"/>
          </a:effectRef>
          <a:fontRef idx="minor">
            <a:schemeClr val="tx1"/>
          </a:fontRef>
        </p:style>
      </p:cxnSp>
      <p:grpSp>
        <p:nvGrpSpPr>
          <p:cNvPr id="49" name="群組 48"/>
          <p:cNvGrpSpPr/>
          <p:nvPr/>
        </p:nvGrpSpPr>
        <p:grpSpPr>
          <a:xfrm>
            <a:off x="2949016" y="1960349"/>
            <a:ext cx="693579" cy="461666"/>
            <a:chOff x="1804908" y="2434960"/>
            <a:chExt cx="491988" cy="382890"/>
          </a:xfrm>
        </p:grpSpPr>
        <p:sp>
          <p:nvSpPr>
            <p:cNvPr id="50" name="矩形 49"/>
            <p:cNvSpPr/>
            <p:nvPr/>
          </p:nvSpPr>
          <p:spPr>
            <a:xfrm>
              <a:off x="1804908" y="2434960"/>
              <a:ext cx="483676" cy="369333"/>
            </a:xfrm>
            <a:prstGeom prst="rect">
              <a:avLst/>
            </a:prstGeom>
            <a:noFill/>
            <a:ln>
              <a:solidFill>
                <a:srgbClr val="14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1" name="文字方塊 50"/>
            <p:cNvSpPr txBox="1"/>
            <p:nvPr/>
          </p:nvSpPr>
          <p:spPr>
            <a:xfrm>
              <a:off x="1804909" y="2434961"/>
              <a:ext cx="491987" cy="382889"/>
            </a:xfrm>
            <a:prstGeom prst="rect">
              <a:avLst/>
            </a:prstGeom>
            <a:noFill/>
          </p:spPr>
          <p:txBody>
            <a:bodyPr wrap="square" rtlCol="0">
              <a:spAutoFit/>
            </a:bodyPr>
            <a:lstStyle/>
            <a:p>
              <a:r>
                <a:rPr lang="en-US" altLang="zh-TW" sz="2400" b="1" dirty="0" smtClean="0"/>
                <a:t>100</a:t>
              </a:r>
              <a:endParaRPr lang="zh-TW" altLang="en-US" sz="2400" b="1" dirty="0"/>
            </a:p>
          </p:txBody>
        </p:sp>
      </p:grpSp>
      <p:cxnSp>
        <p:nvCxnSpPr>
          <p:cNvPr id="52" name="直線接點 51"/>
          <p:cNvCxnSpPr/>
          <p:nvPr/>
        </p:nvCxnSpPr>
        <p:spPr>
          <a:xfrm flipV="1">
            <a:off x="3758926" y="1025081"/>
            <a:ext cx="2448272" cy="1152128"/>
          </a:xfrm>
          <a:prstGeom prst="line">
            <a:avLst/>
          </a:prstGeom>
          <a:ln>
            <a:solidFill>
              <a:srgbClr val="036CA7"/>
            </a:solidFill>
          </a:ln>
        </p:spPr>
        <p:style>
          <a:lnRef idx="3">
            <a:schemeClr val="accent5"/>
          </a:lnRef>
          <a:fillRef idx="0">
            <a:schemeClr val="accent5"/>
          </a:fillRef>
          <a:effectRef idx="2">
            <a:schemeClr val="accent5"/>
          </a:effectRef>
          <a:fontRef idx="minor">
            <a:schemeClr val="tx1"/>
          </a:fontRef>
        </p:style>
      </p:cxnSp>
      <p:cxnSp>
        <p:nvCxnSpPr>
          <p:cNvPr id="54" name="直線接點 53"/>
          <p:cNvCxnSpPr/>
          <p:nvPr/>
        </p:nvCxnSpPr>
        <p:spPr>
          <a:xfrm>
            <a:off x="6184917" y="1039386"/>
            <a:ext cx="2448272" cy="1296144"/>
          </a:xfrm>
          <a:prstGeom prst="line">
            <a:avLst/>
          </a:prstGeom>
          <a:ln>
            <a:solidFill>
              <a:srgbClr val="3086B6"/>
            </a:solidFill>
          </a:ln>
        </p:spPr>
        <p:style>
          <a:lnRef idx="3">
            <a:schemeClr val="accent5"/>
          </a:lnRef>
          <a:fillRef idx="0">
            <a:schemeClr val="accent5"/>
          </a:fillRef>
          <a:effectRef idx="2">
            <a:schemeClr val="accent5"/>
          </a:effectRef>
          <a:fontRef idx="minor">
            <a:schemeClr val="tx1"/>
          </a:fontRef>
        </p:style>
      </p:cxnSp>
      <p:cxnSp>
        <p:nvCxnSpPr>
          <p:cNvPr id="55" name="直線接點 54"/>
          <p:cNvCxnSpPr/>
          <p:nvPr/>
        </p:nvCxnSpPr>
        <p:spPr>
          <a:xfrm>
            <a:off x="6191457" y="1608873"/>
            <a:ext cx="2448272" cy="648072"/>
          </a:xfrm>
          <a:prstGeom prst="line">
            <a:avLst/>
          </a:prstGeom>
          <a:ln>
            <a:solidFill>
              <a:srgbClr val="15A5D5"/>
            </a:solidFill>
          </a:ln>
        </p:spPr>
        <p:style>
          <a:lnRef idx="3">
            <a:schemeClr val="accent2"/>
          </a:lnRef>
          <a:fillRef idx="0">
            <a:schemeClr val="accent2"/>
          </a:fillRef>
          <a:effectRef idx="2">
            <a:schemeClr val="accent2"/>
          </a:effectRef>
          <a:fontRef idx="minor">
            <a:schemeClr val="tx1"/>
          </a:fontRef>
        </p:style>
      </p:cxnSp>
      <p:sp>
        <p:nvSpPr>
          <p:cNvPr id="47" name="向上箭號 46"/>
          <p:cNvSpPr/>
          <p:nvPr/>
        </p:nvSpPr>
        <p:spPr>
          <a:xfrm>
            <a:off x="4456328" y="4371628"/>
            <a:ext cx="288032" cy="360040"/>
          </a:xfrm>
          <a:prstGeom prst="up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solidFill>
                <a:srgbClr val="FF0000"/>
              </a:solidFill>
              <a:ea typeface="標楷體" pitchFamily="65" charset="-120"/>
            </a:endParaRPr>
          </a:p>
        </p:txBody>
      </p:sp>
      <p:sp>
        <p:nvSpPr>
          <p:cNvPr id="48" name="向上箭號 47"/>
          <p:cNvSpPr/>
          <p:nvPr/>
        </p:nvSpPr>
        <p:spPr>
          <a:xfrm>
            <a:off x="7970698" y="4388036"/>
            <a:ext cx="288032" cy="360040"/>
          </a:xfrm>
          <a:prstGeom prst="up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solidFill>
                <a:srgbClr val="FF0000"/>
              </a:solidFill>
              <a:ea typeface="標楷體" pitchFamily="65" charset="-120"/>
            </a:endParaRPr>
          </a:p>
        </p:txBody>
      </p:sp>
      <p:sp>
        <p:nvSpPr>
          <p:cNvPr id="53" name="向上箭號 52"/>
          <p:cNvSpPr/>
          <p:nvPr/>
        </p:nvSpPr>
        <p:spPr>
          <a:xfrm rot="10800000">
            <a:off x="7968473" y="4858417"/>
            <a:ext cx="288032" cy="360040"/>
          </a:xfrm>
          <a:prstGeom prst="upArrow">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ea typeface="標楷體" pitchFamily="65" charset="-120"/>
            </a:endParaRPr>
          </a:p>
        </p:txBody>
      </p:sp>
      <p:sp>
        <p:nvSpPr>
          <p:cNvPr id="56" name="向上箭號 55"/>
          <p:cNvSpPr/>
          <p:nvPr/>
        </p:nvSpPr>
        <p:spPr>
          <a:xfrm rot="10800000">
            <a:off x="4456328" y="4864688"/>
            <a:ext cx="288032" cy="360040"/>
          </a:xfrm>
          <a:prstGeom prst="upArrow">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ea typeface="標楷體" pitchFamily="65" charset="-120"/>
            </a:endParaRPr>
          </a:p>
        </p:txBody>
      </p:sp>
      <p:sp>
        <p:nvSpPr>
          <p:cNvPr id="57" name="矩形 56"/>
          <p:cNvSpPr/>
          <p:nvPr/>
        </p:nvSpPr>
        <p:spPr>
          <a:xfrm>
            <a:off x="7205594" y="5885463"/>
            <a:ext cx="2952328" cy="461665"/>
          </a:xfrm>
          <a:prstGeom prst="rect">
            <a:avLst/>
          </a:prstGeom>
        </p:spPr>
        <p:txBody>
          <a:bodyPr wrap="square">
            <a:spAutoFit/>
          </a:bodyPr>
          <a:lstStyle/>
          <a:p>
            <a:pPr algn="ctr"/>
            <a:r>
              <a:rPr lang="en-US" altLang="zh-TW" sz="2400" dirty="0" smtClean="0">
                <a:latin typeface="+mn-lt"/>
              </a:rPr>
              <a:t>99%-1 = </a:t>
            </a:r>
            <a:r>
              <a:rPr lang="en-US" altLang="zh-TW" sz="2400" b="1" dirty="0" smtClean="0">
                <a:solidFill>
                  <a:schemeClr val="accent5">
                    <a:lumMod val="75000"/>
                  </a:schemeClr>
                </a:solidFill>
                <a:latin typeface="+mn-lt"/>
              </a:rPr>
              <a:t>-1%</a:t>
            </a:r>
            <a:endParaRPr lang="zh-TW" altLang="en-US" sz="2400" b="1" dirty="0">
              <a:solidFill>
                <a:schemeClr val="accent5">
                  <a:lumMod val="75000"/>
                </a:schemeClr>
              </a:solidFill>
              <a:latin typeface="+mn-lt"/>
            </a:endParaRPr>
          </a:p>
        </p:txBody>
      </p:sp>
      <p:sp>
        <p:nvSpPr>
          <p:cNvPr id="58" name="矩形 57"/>
          <p:cNvSpPr/>
          <p:nvPr/>
        </p:nvSpPr>
        <p:spPr>
          <a:xfrm>
            <a:off x="3760980" y="5692242"/>
            <a:ext cx="3115761" cy="830997"/>
          </a:xfrm>
          <a:prstGeom prst="rect">
            <a:avLst/>
          </a:prstGeom>
        </p:spPr>
        <p:txBody>
          <a:bodyPr wrap="square">
            <a:spAutoFit/>
          </a:bodyPr>
          <a:lstStyle/>
          <a:p>
            <a:pPr algn="ctr"/>
            <a:r>
              <a:rPr lang="en-US" altLang="zh-TW" sz="2400" dirty="0">
                <a:solidFill>
                  <a:schemeClr val="dk1"/>
                </a:solidFill>
              </a:rPr>
              <a:t>99.75%-1 = </a:t>
            </a:r>
            <a:r>
              <a:rPr lang="en-US" altLang="zh-TW" sz="2400" dirty="0">
                <a:solidFill>
                  <a:srgbClr val="C00000"/>
                </a:solidFill>
              </a:rPr>
              <a:t>-0.25%</a:t>
            </a:r>
          </a:p>
          <a:p>
            <a:pPr algn="ctr"/>
            <a:r>
              <a:rPr lang="en-US" altLang="zh-TW" sz="2400" dirty="0" smtClean="0">
                <a:solidFill>
                  <a:schemeClr val="dk1"/>
                </a:solidFill>
              </a:rPr>
              <a:t>Return×2 </a:t>
            </a:r>
            <a:r>
              <a:rPr lang="en-US" altLang="zh-TW" sz="2400" dirty="0">
                <a:solidFill>
                  <a:schemeClr val="dk1"/>
                </a:solidFill>
              </a:rPr>
              <a:t>= </a:t>
            </a:r>
            <a:r>
              <a:rPr lang="en-US" altLang="zh-TW" sz="2400" b="1" dirty="0">
                <a:solidFill>
                  <a:srgbClr val="FF0000"/>
                </a:solidFill>
              </a:rPr>
              <a:t>-0.50%</a:t>
            </a:r>
          </a:p>
        </p:txBody>
      </p:sp>
    </p:spTree>
    <p:extLst>
      <p:ext uri="{BB962C8B-B14F-4D97-AF65-F5344CB8AC3E}">
        <p14:creationId xmlns:p14="http://schemas.microsoft.com/office/powerpoint/2010/main" val="2626578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4BA915EE-10CB-4CF1-8569-6154455DA573}" type="slidenum">
              <a:rPr lang="en-US" smtClean="0"/>
              <a:t>6</a:t>
            </a:fld>
            <a:endParaRPr lang="en-US"/>
          </a:p>
        </p:txBody>
      </p:sp>
      <p:graphicFrame>
        <p:nvGraphicFramePr>
          <p:cNvPr id="3" name="表格 2"/>
          <p:cNvGraphicFramePr>
            <a:graphicFrameLocks noGrp="1"/>
          </p:cNvGraphicFramePr>
          <p:nvPr>
            <p:extLst>
              <p:ext uri="{D42A27DB-BD31-4B8C-83A1-F6EECF244321}">
                <p14:modId xmlns:p14="http://schemas.microsoft.com/office/powerpoint/2010/main" val="1738765651"/>
              </p:ext>
            </p:extLst>
          </p:nvPr>
        </p:nvGraphicFramePr>
        <p:xfrm>
          <a:off x="1875275" y="3822292"/>
          <a:ext cx="8731765" cy="2689657"/>
        </p:xfrm>
        <a:graphic>
          <a:graphicData uri="http://schemas.openxmlformats.org/drawingml/2006/table">
            <a:tbl>
              <a:tblPr firstRow="1" bandRow="1">
                <a:tableStyleId>{93296810-A885-4BE3-A3E7-6D5BEEA58F35}</a:tableStyleId>
              </a:tblPr>
              <a:tblGrid>
                <a:gridCol w="1704027">
                  <a:extLst>
                    <a:ext uri="{9D8B030D-6E8A-4147-A177-3AD203B41FA5}">
                      <a16:colId xmlns:a16="http://schemas.microsoft.com/office/drawing/2014/main" val="20000"/>
                    </a:ext>
                  </a:extLst>
                </a:gridCol>
                <a:gridCol w="3486516">
                  <a:extLst>
                    <a:ext uri="{9D8B030D-6E8A-4147-A177-3AD203B41FA5}">
                      <a16:colId xmlns:a16="http://schemas.microsoft.com/office/drawing/2014/main" val="20001"/>
                    </a:ext>
                  </a:extLst>
                </a:gridCol>
                <a:gridCol w="3541222">
                  <a:extLst>
                    <a:ext uri="{9D8B030D-6E8A-4147-A177-3AD203B41FA5}">
                      <a16:colId xmlns:a16="http://schemas.microsoft.com/office/drawing/2014/main" val="20002"/>
                    </a:ext>
                  </a:extLst>
                </a:gridCol>
              </a:tblGrid>
              <a:tr h="503639">
                <a:tc>
                  <a:txBody>
                    <a:bodyPr/>
                    <a:lstStyle/>
                    <a:p>
                      <a:pPr algn="ctr"/>
                      <a:endParaRPr lang="en-US" altLang="zh-TW" sz="2400" dirty="0" smtClean="0">
                        <a:latin typeface="標楷體" pitchFamily="65" charset="-120"/>
                        <a:ea typeface="標楷體" pitchFamily="65" charset="-120"/>
                      </a:endParaRPr>
                    </a:p>
                  </a:txBody>
                  <a:tcPr>
                    <a:solidFill>
                      <a:srgbClr val="1796C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dirty="0" smtClean="0">
                          <a:solidFill>
                            <a:schemeClr val="bg1"/>
                          </a:solidFill>
                          <a:effectLst>
                            <a:outerShdw blurRad="38100" dist="38100" dir="2700000" algn="tl">
                              <a:srgbClr val="000000">
                                <a:alpha val="43137"/>
                              </a:srgbClr>
                            </a:outerShdw>
                          </a:effectLst>
                          <a:latin typeface="+mn-lt"/>
                          <a:ea typeface="標楷體" pitchFamily="65" charset="-120"/>
                        </a:rPr>
                        <a:t>Benchmark Index</a:t>
                      </a:r>
                    </a:p>
                  </a:txBody>
                  <a:tcPr>
                    <a:solidFill>
                      <a:srgbClr val="1796C8"/>
                    </a:solidFill>
                  </a:tcPr>
                </a:tc>
                <a:tc>
                  <a:txBody>
                    <a:bodyPr/>
                    <a:lstStyle/>
                    <a:p>
                      <a:pPr algn="ctr"/>
                      <a:r>
                        <a:rPr lang="en-US" altLang="zh-TW" sz="2800" b="1" dirty="0" smtClean="0">
                          <a:solidFill>
                            <a:schemeClr val="bg1"/>
                          </a:solidFill>
                          <a:effectLst>
                            <a:outerShdw blurRad="38100" dist="38100" dir="2700000" algn="tl">
                              <a:srgbClr val="000000">
                                <a:alpha val="43137"/>
                              </a:srgbClr>
                            </a:outerShdw>
                          </a:effectLst>
                          <a:latin typeface="+mn-lt"/>
                          <a:ea typeface="標楷體" pitchFamily="65" charset="-120"/>
                        </a:rPr>
                        <a:t>-1 Inverse</a:t>
                      </a:r>
                      <a:endParaRPr lang="zh-TW" altLang="en-US" sz="2800" b="1" dirty="0">
                        <a:solidFill>
                          <a:schemeClr val="bg1"/>
                        </a:solidFill>
                        <a:effectLst>
                          <a:outerShdw blurRad="38100" dist="38100" dir="2700000" algn="tl">
                            <a:srgbClr val="000000">
                              <a:alpha val="43137"/>
                            </a:srgbClr>
                          </a:outerShdw>
                        </a:effectLst>
                        <a:latin typeface="+mn-lt"/>
                        <a:ea typeface="標楷體" pitchFamily="65" charset="-120"/>
                      </a:endParaRPr>
                    </a:p>
                  </a:txBody>
                  <a:tcPr>
                    <a:solidFill>
                      <a:srgbClr val="1796C8"/>
                    </a:solidFill>
                  </a:tcPr>
                </a:tc>
                <a:extLst>
                  <a:ext uri="{0D108BD9-81ED-4DB2-BD59-A6C34878D82A}">
                    <a16:rowId xmlns:a16="http://schemas.microsoft.com/office/drawing/2014/main" val="10000"/>
                  </a:ext>
                </a:extLst>
              </a:tr>
              <a:tr h="444387">
                <a:tc>
                  <a:txBody>
                    <a:bodyPr/>
                    <a:lstStyle/>
                    <a:p>
                      <a:pPr algn="ctr"/>
                      <a:r>
                        <a:rPr lang="en-US" altLang="zh-TW" sz="2400" b="1" dirty="0" smtClean="0">
                          <a:solidFill>
                            <a:schemeClr val="bg1"/>
                          </a:solidFill>
                          <a:latin typeface="+mn-lt"/>
                          <a:ea typeface="標楷體" pitchFamily="65" charset="-120"/>
                        </a:rPr>
                        <a:t>Day 1</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algn="ctr"/>
                      <a:endParaRPr lang="zh-TW" altLang="en-US" sz="2400" b="0" dirty="0"/>
                    </a:p>
                  </a:txBody>
                  <a:tcPr>
                    <a:solidFill>
                      <a:srgbClr val="E7E8E8"/>
                    </a:solidFill>
                  </a:tcPr>
                </a:tc>
                <a:extLst>
                  <a:ext uri="{0D108BD9-81ED-4DB2-BD59-A6C34878D82A}">
                    <a16:rowId xmlns:a16="http://schemas.microsoft.com/office/drawing/2014/main" val="10001"/>
                  </a:ext>
                </a:extLst>
              </a:tr>
              <a:tr h="444387">
                <a:tc>
                  <a:txBody>
                    <a:bodyPr/>
                    <a:lstStyle/>
                    <a:p>
                      <a:pPr algn="ctr"/>
                      <a:r>
                        <a:rPr lang="en-US" altLang="zh-TW" sz="2400" b="1" dirty="0" smtClean="0">
                          <a:solidFill>
                            <a:schemeClr val="bg1"/>
                          </a:solidFill>
                          <a:latin typeface="+mn-lt"/>
                          <a:ea typeface="標楷體" pitchFamily="65" charset="-120"/>
                        </a:rPr>
                        <a:t>Day 2</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algn="ctr"/>
                      <a:endParaRPr lang="zh-TW" altLang="en-US" sz="2400" b="0" dirty="0"/>
                    </a:p>
                  </a:txBody>
                  <a:tcPr>
                    <a:solidFill>
                      <a:srgbClr val="E7E8E8"/>
                    </a:solidFill>
                  </a:tcPr>
                </a:tc>
                <a:extLst>
                  <a:ext uri="{0D108BD9-81ED-4DB2-BD59-A6C34878D82A}">
                    <a16:rowId xmlns:a16="http://schemas.microsoft.com/office/drawing/2014/main" val="10002"/>
                  </a:ext>
                </a:extLst>
              </a:tr>
              <a:tr h="444387">
                <a:tc>
                  <a:txBody>
                    <a:bodyPr/>
                    <a:lstStyle/>
                    <a:p>
                      <a:pPr algn="ctr"/>
                      <a:r>
                        <a:rPr lang="en-US" altLang="zh-TW" sz="2400" b="1" dirty="0" smtClean="0">
                          <a:solidFill>
                            <a:schemeClr val="bg1"/>
                          </a:solidFill>
                          <a:latin typeface="+mn-lt"/>
                          <a:ea typeface="標楷體" pitchFamily="65" charset="-120"/>
                        </a:rPr>
                        <a:t>Price</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400" b="0" dirty="0" smtClean="0"/>
                    </a:p>
                  </a:txBody>
                  <a:tcPr>
                    <a:solidFill>
                      <a:srgbClr val="E7E8E8"/>
                    </a:solidFill>
                  </a:tcPr>
                </a:tc>
                <a:extLst>
                  <a:ext uri="{0D108BD9-81ED-4DB2-BD59-A6C34878D82A}">
                    <a16:rowId xmlns:a16="http://schemas.microsoft.com/office/drawing/2014/main" val="10003"/>
                  </a:ext>
                </a:extLst>
              </a:tr>
              <a:tr h="799897">
                <a:tc>
                  <a:txBody>
                    <a:bodyPr/>
                    <a:lstStyle/>
                    <a:p>
                      <a:pPr algn="ctr"/>
                      <a:r>
                        <a:rPr lang="en-US" altLang="zh-TW" sz="2400" b="1" dirty="0" smtClean="0">
                          <a:solidFill>
                            <a:schemeClr val="bg1"/>
                          </a:solidFill>
                          <a:latin typeface="+mn-lt"/>
                          <a:ea typeface="標楷體" pitchFamily="65" charset="-120"/>
                        </a:rPr>
                        <a:t>Return</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1" dirty="0" smtClean="0">
                        <a:latin typeface="標楷體" pitchFamily="65" charset="-120"/>
                        <a:ea typeface="標楷體" pitchFamily="65" charset="-120"/>
                      </a:endParaRPr>
                    </a:p>
                  </a:txBody>
                  <a:tcPr>
                    <a:solidFill>
                      <a:srgbClr val="E7E8E8"/>
                    </a:solidFill>
                  </a:tcPr>
                </a:tc>
                <a:tc>
                  <a:txBody>
                    <a:bodyPr/>
                    <a:lstStyle/>
                    <a:p>
                      <a:pPr algn="ctr"/>
                      <a:endParaRPr lang="zh-TW" altLang="en-US" sz="2400" b="1" dirty="0">
                        <a:solidFill>
                          <a:srgbClr val="FF0000"/>
                        </a:solidFill>
                      </a:endParaRPr>
                    </a:p>
                  </a:txBody>
                  <a:tcPr>
                    <a:solidFill>
                      <a:srgbClr val="E7E8E8"/>
                    </a:solidFill>
                  </a:tcPr>
                </a:tc>
                <a:extLst>
                  <a:ext uri="{0D108BD9-81ED-4DB2-BD59-A6C34878D82A}">
                    <a16:rowId xmlns:a16="http://schemas.microsoft.com/office/drawing/2014/main" val="10004"/>
                  </a:ext>
                </a:extLst>
              </a:tr>
            </a:tbl>
          </a:graphicData>
        </a:graphic>
      </p:graphicFrame>
      <p:sp>
        <p:nvSpPr>
          <p:cNvPr id="5" name="文字方塊 4"/>
          <p:cNvSpPr txBox="1"/>
          <p:nvPr/>
        </p:nvSpPr>
        <p:spPr>
          <a:xfrm>
            <a:off x="4902309" y="4331854"/>
            <a:ext cx="720080" cy="461665"/>
          </a:xfrm>
          <a:prstGeom prst="rect">
            <a:avLst/>
          </a:prstGeom>
          <a:noFill/>
        </p:spPr>
        <p:txBody>
          <a:bodyPr wrap="square" rtlCol="0">
            <a:spAutoFit/>
          </a:bodyPr>
          <a:lstStyle/>
          <a:p>
            <a:r>
              <a:rPr lang="en-US" altLang="zh-TW" sz="2400" dirty="0"/>
              <a:t>5%</a:t>
            </a:r>
            <a:endParaRPr lang="zh-TW" altLang="en-US" sz="2400" dirty="0"/>
          </a:p>
        </p:txBody>
      </p:sp>
      <p:sp>
        <p:nvSpPr>
          <p:cNvPr id="6" name="文字方塊 5"/>
          <p:cNvSpPr txBox="1"/>
          <p:nvPr/>
        </p:nvSpPr>
        <p:spPr>
          <a:xfrm>
            <a:off x="4902309" y="4787730"/>
            <a:ext cx="720080" cy="461665"/>
          </a:xfrm>
          <a:prstGeom prst="rect">
            <a:avLst/>
          </a:prstGeom>
          <a:noFill/>
        </p:spPr>
        <p:txBody>
          <a:bodyPr wrap="square" rtlCol="0">
            <a:spAutoFit/>
          </a:bodyPr>
          <a:lstStyle/>
          <a:p>
            <a:r>
              <a:rPr lang="en-US" altLang="zh-TW" sz="2400" dirty="0"/>
              <a:t>5%</a:t>
            </a:r>
            <a:endParaRPr lang="zh-TW" altLang="en-US" sz="2400" dirty="0"/>
          </a:p>
        </p:txBody>
      </p:sp>
      <p:sp>
        <p:nvSpPr>
          <p:cNvPr id="7" name="文字方塊 6"/>
          <p:cNvSpPr txBox="1"/>
          <p:nvPr/>
        </p:nvSpPr>
        <p:spPr>
          <a:xfrm>
            <a:off x="3570161" y="5249395"/>
            <a:ext cx="4102486" cy="461665"/>
          </a:xfrm>
          <a:prstGeom prst="rect">
            <a:avLst/>
          </a:prstGeom>
          <a:noFill/>
        </p:spPr>
        <p:txBody>
          <a:bodyPr wrap="square" rtlCol="0">
            <a:spAutoFit/>
          </a:bodyPr>
          <a:lstStyle/>
          <a:p>
            <a:r>
              <a:rPr lang="en-US" altLang="zh-TW" sz="2400" dirty="0"/>
              <a:t>(1+5%) ×(1+5%)=</a:t>
            </a:r>
            <a:r>
              <a:rPr lang="en-US" altLang="zh-TW" sz="2400" dirty="0" smtClean="0"/>
              <a:t>110.25</a:t>
            </a:r>
            <a:endParaRPr lang="zh-TW" altLang="en-US" sz="2400" dirty="0"/>
          </a:p>
        </p:txBody>
      </p:sp>
      <p:sp>
        <p:nvSpPr>
          <p:cNvPr id="9" name="文字方塊 8"/>
          <p:cNvSpPr txBox="1"/>
          <p:nvPr/>
        </p:nvSpPr>
        <p:spPr>
          <a:xfrm>
            <a:off x="8437989" y="4331854"/>
            <a:ext cx="720080" cy="461665"/>
          </a:xfrm>
          <a:prstGeom prst="rect">
            <a:avLst/>
          </a:prstGeom>
          <a:noFill/>
        </p:spPr>
        <p:txBody>
          <a:bodyPr wrap="square" rtlCol="0">
            <a:spAutoFit/>
          </a:bodyPr>
          <a:lstStyle/>
          <a:p>
            <a:r>
              <a:rPr lang="en-US" altLang="zh-TW" sz="2400" dirty="0" smtClean="0"/>
              <a:t>-5%</a:t>
            </a:r>
            <a:endParaRPr lang="zh-TW" altLang="en-US" sz="2400" dirty="0"/>
          </a:p>
        </p:txBody>
      </p:sp>
      <p:graphicFrame>
        <p:nvGraphicFramePr>
          <p:cNvPr id="13" name="表格 12"/>
          <p:cNvGraphicFramePr>
            <a:graphicFrameLocks noGrp="1"/>
          </p:cNvGraphicFramePr>
          <p:nvPr/>
        </p:nvGraphicFramePr>
        <p:xfrm>
          <a:off x="3730429" y="1027927"/>
          <a:ext cx="4896545" cy="2303464"/>
        </p:xfrm>
        <a:graphic>
          <a:graphicData uri="http://schemas.openxmlformats.org/drawingml/2006/table">
            <a:tbl>
              <a:tblPr firstRow="1" bandRow="1">
                <a:tableStyleId>{5940675A-B579-460E-94D1-54222C63F5DA}</a:tableStyleId>
              </a:tblPr>
              <a:tblGrid>
                <a:gridCol w="2448089">
                  <a:extLst>
                    <a:ext uri="{9D8B030D-6E8A-4147-A177-3AD203B41FA5}">
                      <a16:colId xmlns:a16="http://schemas.microsoft.com/office/drawing/2014/main" val="2837996547"/>
                    </a:ext>
                  </a:extLst>
                </a:gridCol>
                <a:gridCol w="2448456">
                  <a:extLst>
                    <a:ext uri="{9D8B030D-6E8A-4147-A177-3AD203B41FA5}">
                      <a16:colId xmlns:a16="http://schemas.microsoft.com/office/drawing/2014/main" val="4271263295"/>
                    </a:ext>
                  </a:extLst>
                </a:gridCol>
              </a:tblGrid>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852502199"/>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21546375"/>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187572423"/>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1674565756"/>
                  </a:ext>
                </a:extLst>
              </a:tr>
            </a:tbl>
          </a:graphicData>
        </a:graphic>
      </p:graphicFrame>
      <p:sp>
        <p:nvSpPr>
          <p:cNvPr id="16" name="文字方塊 15"/>
          <p:cNvSpPr txBox="1"/>
          <p:nvPr/>
        </p:nvSpPr>
        <p:spPr>
          <a:xfrm>
            <a:off x="3099907" y="3414321"/>
            <a:ext cx="1440160" cy="369332"/>
          </a:xfrm>
          <a:prstGeom prst="rect">
            <a:avLst/>
          </a:prstGeom>
          <a:noFill/>
        </p:spPr>
        <p:txBody>
          <a:bodyPr wrap="square" rtlCol="0">
            <a:spAutoFit/>
          </a:bodyPr>
          <a:lstStyle/>
          <a:p>
            <a:pPr lvl="0"/>
            <a:r>
              <a:rPr lang="en-US" altLang="zh-TW" dirty="0" smtClean="0">
                <a:solidFill>
                  <a:prstClr val="black"/>
                </a:solidFill>
                <a:latin typeface="Calibri"/>
                <a:ea typeface="標楷體" pitchFamily="65" charset="-120"/>
              </a:rPr>
              <a:t>Previous </a:t>
            </a:r>
            <a:r>
              <a:rPr lang="en-US" altLang="zh-TW" dirty="0">
                <a:solidFill>
                  <a:prstClr val="black"/>
                </a:solidFill>
                <a:latin typeface="Calibri"/>
                <a:ea typeface="標楷體" pitchFamily="65" charset="-120"/>
              </a:rPr>
              <a:t>Day</a:t>
            </a:r>
            <a:endParaRPr lang="zh-TW" altLang="en-US" dirty="0">
              <a:solidFill>
                <a:prstClr val="black"/>
              </a:solidFill>
              <a:latin typeface="Calibri"/>
              <a:ea typeface="標楷體" pitchFamily="65" charset="-120"/>
            </a:endParaRPr>
          </a:p>
        </p:txBody>
      </p:sp>
      <p:sp>
        <p:nvSpPr>
          <p:cNvPr id="17" name="文字方塊 16"/>
          <p:cNvSpPr txBox="1"/>
          <p:nvPr/>
        </p:nvSpPr>
        <p:spPr>
          <a:xfrm>
            <a:off x="2820144" y="251938"/>
            <a:ext cx="7847856" cy="584775"/>
          </a:xfrm>
          <a:prstGeom prst="rect">
            <a:avLst/>
          </a:prstGeom>
          <a:noFill/>
        </p:spPr>
        <p:txBody>
          <a:bodyPr wrap="square" rtlCol="0">
            <a:spAutoFit/>
          </a:bodyPr>
          <a:lstStyle/>
          <a:p>
            <a:pPr lvl="0"/>
            <a:r>
              <a:rPr lang="en-US" altLang="zh-TW" sz="3200" b="1" dirty="0">
                <a:ea typeface="標楷體" pitchFamily="65" charset="-120"/>
              </a:rPr>
              <a:t>-1x Inverse ETF</a:t>
            </a:r>
            <a:r>
              <a:rPr lang="zh-TW" altLang="en-US" sz="3200" b="1" dirty="0">
                <a:ea typeface="標楷體" pitchFamily="65" charset="-120"/>
              </a:rPr>
              <a:t> </a:t>
            </a:r>
            <a:r>
              <a:rPr lang="en-US" altLang="zh-TW" sz="3200" b="1" dirty="0">
                <a:ea typeface="標楷體" pitchFamily="65" charset="-120"/>
              </a:rPr>
              <a:t>Returns</a:t>
            </a:r>
            <a:r>
              <a:rPr lang="en-US" altLang="zh-TW" sz="3200" b="1" dirty="0" smtClean="0">
                <a:solidFill>
                  <a:prstClr val="black"/>
                </a:solidFill>
                <a:latin typeface="Calibri"/>
                <a:ea typeface="標楷體" pitchFamily="65" charset="-120"/>
              </a:rPr>
              <a:t>—Upward </a:t>
            </a:r>
            <a:r>
              <a:rPr lang="en-US" altLang="zh-TW" sz="3200" b="1" dirty="0">
                <a:solidFill>
                  <a:prstClr val="black"/>
                </a:solidFill>
                <a:latin typeface="Calibri"/>
                <a:ea typeface="標楷體" pitchFamily="65" charset="-120"/>
              </a:rPr>
              <a:t>Trend</a:t>
            </a:r>
            <a:endParaRPr lang="zh-TW" altLang="en-US" sz="3200" b="1" dirty="0">
              <a:solidFill>
                <a:prstClr val="black"/>
              </a:solidFill>
              <a:latin typeface="Calibri"/>
              <a:ea typeface="標楷體" pitchFamily="65" charset="-120"/>
            </a:endParaRPr>
          </a:p>
        </p:txBody>
      </p:sp>
      <p:sp>
        <p:nvSpPr>
          <p:cNvPr id="18" name="文字方塊 17"/>
          <p:cNvSpPr txBox="1"/>
          <p:nvPr/>
        </p:nvSpPr>
        <p:spPr>
          <a:xfrm>
            <a:off x="5799763" y="3376030"/>
            <a:ext cx="842106" cy="369332"/>
          </a:xfrm>
          <a:prstGeom prst="rect">
            <a:avLst/>
          </a:prstGeom>
          <a:noFill/>
        </p:spPr>
        <p:txBody>
          <a:bodyPr wrap="square" rtlCol="0">
            <a:spAutoFit/>
          </a:bodyPr>
          <a:lstStyle/>
          <a:p>
            <a:pPr lvl="0"/>
            <a:r>
              <a:rPr lang="en-US" altLang="zh-TW" dirty="0">
                <a:solidFill>
                  <a:prstClr val="black"/>
                </a:solidFill>
                <a:latin typeface="Calibri"/>
                <a:ea typeface="標楷體" pitchFamily="65" charset="-120"/>
              </a:rPr>
              <a:t>Day 1</a:t>
            </a:r>
            <a:endParaRPr lang="zh-TW" altLang="en-US" dirty="0">
              <a:solidFill>
                <a:prstClr val="black"/>
              </a:solidFill>
              <a:latin typeface="Calibri"/>
              <a:ea typeface="標楷體" pitchFamily="65" charset="-120"/>
            </a:endParaRPr>
          </a:p>
        </p:txBody>
      </p:sp>
      <p:sp>
        <p:nvSpPr>
          <p:cNvPr id="19" name="文字方塊 18"/>
          <p:cNvSpPr txBox="1"/>
          <p:nvPr/>
        </p:nvSpPr>
        <p:spPr>
          <a:xfrm>
            <a:off x="8194926" y="3392175"/>
            <a:ext cx="864096" cy="369332"/>
          </a:xfrm>
          <a:prstGeom prst="rect">
            <a:avLst/>
          </a:prstGeom>
          <a:noFill/>
        </p:spPr>
        <p:txBody>
          <a:bodyPr wrap="square" rtlCol="0">
            <a:spAutoFit/>
          </a:bodyPr>
          <a:lstStyle/>
          <a:p>
            <a:pPr lvl="0"/>
            <a:r>
              <a:rPr lang="en-US" altLang="zh-TW" dirty="0">
                <a:solidFill>
                  <a:prstClr val="black"/>
                </a:solidFill>
                <a:latin typeface="Calibri"/>
                <a:ea typeface="標楷體" pitchFamily="65" charset="-120"/>
              </a:rPr>
              <a:t>Day </a:t>
            </a:r>
            <a:r>
              <a:rPr lang="en-US" altLang="zh-TW" dirty="0" smtClean="0">
                <a:solidFill>
                  <a:prstClr val="black"/>
                </a:solidFill>
                <a:latin typeface="Calibri"/>
                <a:ea typeface="標楷體" pitchFamily="65" charset="-120"/>
              </a:rPr>
              <a:t>2</a:t>
            </a:r>
            <a:endParaRPr lang="zh-TW" altLang="en-US" dirty="0">
              <a:solidFill>
                <a:prstClr val="black"/>
              </a:solidFill>
              <a:latin typeface="Calibri"/>
              <a:ea typeface="標楷體" pitchFamily="65" charset="-120"/>
            </a:endParaRPr>
          </a:p>
        </p:txBody>
      </p:sp>
      <p:cxnSp>
        <p:nvCxnSpPr>
          <p:cNvPr id="22" name="直線接點 21"/>
          <p:cNvCxnSpPr/>
          <p:nvPr/>
        </p:nvCxnSpPr>
        <p:spPr>
          <a:xfrm flipV="1">
            <a:off x="6178702" y="1027927"/>
            <a:ext cx="2448272" cy="576064"/>
          </a:xfrm>
          <a:prstGeom prst="line">
            <a:avLst/>
          </a:prstGeom>
          <a:ln>
            <a:solidFill>
              <a:srgbClr val="15A5D5"/>
            </a:solidFill>
          </a:ln>
        </p:spPr>
        <p:style>
          <a:lnRef idx="3">
            <a:schemeClr val="accent2"/>
          </a:lnRef>
          <a:fillRef idx="0">
            <a:schemeClr val="accent2"/>
          </a:fillRef>
          <a:effectRef idx="2">
            <a:schemeClr val="accent2"/>
          </a:effectRef>
          <a:fontRef idx="minor">
            <a:schemeClr val="tx1"/>
          </a:fontRef>
        </p:style>
      </p:cxnSp>
      <p:sp>
        <p:nvSpPr>
          <p:cNvPr id="23" name="文字方塊 22"/>
          <p:cNvSpPr txBox="1"/>
          <p:nvPr/>
        </p:nvSpPr>
        <p:spPr>
          <a:xfrm>
            <a:off x="2001704" y="1197170"/>
            <a:ext cx="1431451" cy="400110"/>
          </a:xfrm>
          <a:prstGeom prst="rect">
            <a:avLst/>
          </a:prstGeom>
          <a:noFill/>
        </p:spPr>
        <p:txBody>
          <a:bodyPr wrap="square" rtlCol="0">
            <a:spAutoFit/>
          </a:bodyPr>
          <a:lstStyle/>
          <a:p>
            <a:pPr lvl="0"/>
            <a:r>
              <a:rPr lang="en-US" altLang="zh-TW" sz="2000" b="1" dirty="0" smtClean="0">
                <a:solidFill>
                  <a:prstClr val="black"/>
                </a:solidFill>
                <a:latin typeface="Calibri"/>
                <a:ea typeface="標楷體" pitchFamily="65" charset="-120"/>
              </a:rPr>
              <a:t>Benchmark</a:t>
            </a:r>
            <a:endParaRPr lang="zh-TW" altLang="en-US" sz="2000" b="1" dirty="0">
              <a:solidFill>
                <a:prstClr val="black"/>
              </a:solidFill>
              <a:latin typeface="Calibri"/>
              <a:ea typeface="標楷體" pitchFamily="65" charset="-120"/>
            </a:endParaRPr>
          </a:p>
        </p:txBody>
      </p:sp>
      <p:cxnSp>
        <p:nvCxnSpPr>
          <p:cNvPr id="24" name="直線接點 23"/>
          <p:cNvCxnSpPr/>
          <p:nvPr/>
        </p:nvCxnSpPr>
        <p:spPr>
          <a:xfrm>
            <a:off x="1415480" y="1481977"/>
            <a:ext cx="504056" cy="0"/>
          </a:xfrm>
          <a:prstGeom prst="line">
            <a:avLst/>
          </a:prstGeom>
          <a:ln>
            <a:solidFill>
              <a:srgbClr val="1CA8D6"/>
            </a:solidFill>
          </a:ln>
        </p:spPr>
        <p:style>
          <a:lnRef idx="3">
            <a:schemeClr val="accent2"/>
          </a:lnRef>
          <a:fillRef idx="0">
            <a:schemeClr val="accent2"/>
          </a:fillRef>
          <a:effectRef idx="2">
            <a:schemeClr val="accent2"/>
          </a:effectRef>
          <a:fontRef idx="minor">
            <a:schemeClr val="tx1"/>
          </a:fontRef>
        </p:style>
      </p:cxnSp>
      <p:sp>
        <p:nvSpPr>
          <p:cNvPr id="25" name="文字方塊 24"/>
          <p:cNvSpPr txBox="1"/>
          <p:nvPr/>
        </p:nvSpPr>
        <p:spPr>
          <a:xfrm>
            <a:off x="2001704" y="1694176"/>
            <a:ext cx="1224136" cy="400110"/>
          </a:xfrm>
          <a:prstGeom prst="rect">
            <a:avLst/>
          </a:prstGeom>
          <a:noFill/>
        </p:spPr>
        <p:txBody>
          <a:bodyPr wrap="square" rtlCol="0">
            <a:spAutoFit/>
          </a:bodyPr>
          <a:lstStyle/>
          <a:p>
            <a:pPr lvl="0"/>
            <a:r>
              <a:rPr lang="en-US" altLang="zh-TW" sz="2000" b="1" dirty="0" smtClean="0">
                <a:solidFill>
                  <a:prstClr val="black"/>
                </a:solidFill>
                <a:latin typeface="Calibri"/>
                <a:ea typeface="標楷體" pitchFamily="65" charset="-120"/>
              </a:rPr>
              <a:t>-1x </a:t>
            </a:r>
            <a:r>
              <a:rPr lang="en-US" altLang="zh-TW" sz="2000" b="1" dirty="0" err="1" smtClean="0">
                <a:solidFill>
                  <a:prstClr val="black"/>
                </a:solidFill>
                <a:latin typeface="Calibri"/>
                <a:ea typeface="標楷體" pitchFamily="65" charset="-120"/>
              </a:rPr>
              <a:t>Inv</a:t>
            </a:r>
            <a:endParaRPr lang="zh-TW" altLang="en-US" sz="2000" b="1" dirty="0">
              <a:solidFill>
                <a:prstClr val="black"/>
              </a:solidFill>
              <a:latin typeface="Calibri"/>
              <a:ea typeface="標楷體" pitchFamily="65" charset="-120"/>
            </a:endParaRPr>
          </a:p>
        </p:txBody>
      </p:sp>
      <p:cxnSp>
        <p:nvCxnSpPr>
          <p:cNvPr id="26" name="直線接點 25"/>
          <p:cNvCxnSpPr/>
          <p:nvPr/>
        </p:nvCxnSpPr>
        <p:spPr>
          <a:xfrm>
            <a:off x="1371219" y="1896763"/>
            <a:ext cx="504056" cy="0"/>
          </a:xfrm>
          <a:prstGeom prst="line">
            <a:avLst/>
          </a:prstGeom>
          <a:ln>
            <a:solidFill>
              <a:srgbClr val="036CA7"/>
            </a:solidFill>
          </a:ln>
        </p:spPr>
        <p:style>
          <a:lnRef idx="3">
            <a:schemeClr val="accent2"/>
          </a:lnRef>
          <a:fillRef idx="0">
            <a:schemeClr val="accent2"/>
          </a:fillRef>
          <a:effectRef idx="2">
            <a:schemeClr val="accent2"/>
          </a:effectRef>
          <a:fontRef idx="minor">
            <a:schemeClr val="tx1"/>
          </a:fontRef>
        </p:style>
      </p:cxnSp>
      <p:sp>
        <p:nvSpPr>
          <p:cNvPr id="37" name="文字方塊 36"/>
          <p:cNvSpPr txBox="1"/>
          <p:nvPr/>
        </p:nvSpPr>
        <p:spPr>
          <a:xfrm>
            <a:off x="5557216" y="1092327"/>
            <a:ext cx="735519" cy="461665"/>
          </a:xfrm>
          <a:prstGeom prst="rect">
            <a:avLst/>
          </a:prstGeom>
          <a:solidFill>
            <a:srgbClr val="15A5D5"/>
          </a:solidFill>
          <a:ln>
            <a:noFill/>
          </a:ln>
        </p:spPr>
        <p:txBody>
          <a:bodyPr wrap="square" rtlCol="0">
            <a:spAutoFit/>
          </a:bodyPr>
          <a:lstStyle/>
          <a:p>
            <a:r>
              <a:rPr lang="en-US" altLang="zh-TW" sz="2400" b="1" dirty="0" smtClean="0">
                <a:solidFill>
                  <a:schemeClr val="bg1"/>
                </a:solidFill>
              </a:rPr>
              <a:t>105</a:t>
            </a:r>
            <a:endParaRPr lang="zh-TW" altLang="en-US" sz="2400" b="1" dirty="0">
              <a:solidFill>
                <a:schemeClr val="bg1"/>
              </a:solidFill>
            </a:endParaRPr>
          </a:p>
        </p:txBody>
      </p:sp>
      <p:sp>
        <p:nvSpPr>
          <p:cNvPr id="38" name="文字方塊 37"/>
          <p:cNvSpPr txBox="1"/>
          <p:nvPr/>
        </p:nvSpPr>
        <p:spPr>
          <a:xfrm>
            <a:off x="8730830" y="823608"/>
            <a:ext cx="2832173" cy="461665"/>
          </a:xfrm>
          <a:prstGeom prst="rect">
            <a:avLst/>
          </a:prstGeom>
          <a:solidFill>
            <a:srgbClr val="15A5D5"/>
          </a:solidFill>
          <a:ln>
            <a:noFill/>
          </a:ln>
        </p:spPr>
        <p:txBody>
          <a:bodyPr wrap="square" rtlCol="0">
            <a:spAutoFit/>
          </a:bodyPr>
          <a:lstStyle/>
          <a:p>
            <a:r>
              <a:rPr lang="en-US" altLang="zh-TW" sz="2400" b="1" dirty="0" smtClean="0">
                <a:solidFill>
                  <a:schemeClr val="bg1"/>
                </a:solidFill>
              </a:rPr>
              <a:t>105 </a:t>
            </a:r>
            <a:r>
              <a:rPr lang="en-US" altLang="zh-TW" sz="2400" b="1" dirty="0">
                <a:solidFill>
                  <a:schemeClr val="bg1"/>
                </a:solidFill>
              </a:rPr>
              <a:t>×(1+5%)=</a:t>
            </a:r>
            <a:r>
              <a:rPr lang="en-US" altLang="zh-TW" sz="2400" b="1" dirty="0" smtClean="0">
                <a:solidFill>
                  <a:schemeClr val="bg1"/>
                </a:solidFill>
              </a:rPr>
              <a:t>110.25</a:t>
            </a:r>
            <a:endParaRPr lang="zh-TW" altLang="en-US" sz="2400" b="1" dirty="0">
              <a:solidFill>
                <a:schemeClr val="bg1"/>
              </a:solidFill>
            </a:endParaRPr>
          </a:p>
        </p:txBody>
      </p:sp>
      <p:sp>
        <p:nvSpPr>
          <p:cNvPr id="39" name="文字方塊 38"/>
          <p:cNvSpPr txBox="1"/>
          <p:nvPr/>
        </p:nvSpPr>
        <p:spPr>
          <a:xfrm>
            <a:off x="5537752" y="2790947"/>
            <a:ext cx="606070" cy="461665"/>
          </a:xfrm>
          <a:prstGeom prst="rect">
            <a:avLst/>
          </a:prstGeom>
          <a:solidFill>
            <a:srgbClr val="056CA5"/>
          </a:solidFill>
          <a:ln>
            <a:noFill/>
          </a:ln>
        </p:spPr>
        <p:txBody>
          <a:bodyPr wrap="square" rtlCol="0">
            <a:spAutoFit/>
          </a:bodyPr>
          <a:lstStyle/>
          <a:p>
            <a:r>
              <a:rPr lang="en-US" altLang="zh-TW" sz="2400" b="1" dirty="0" smtClean="0">
                <a:solidFill>
                  <a:schemeClr val="bg1"/>
                </a:solidFill>
              </a:rPr>
              <a:t>95</a:t>
            </a:r>
            <a:endParaRPr lang="zh-TW" altLang="en-US" sz="2400" b="1" dirty="0">
              <a:solidFill>
                <a:schemeClr val="bg1"/>
              </a:solidFill>
            </a:endParaRPr>
          </a:p>
        </p:txBody>
      </p:sp>
      <p:sp>
        <p:nvSpPr>
          <p:cNvPr id="40" name="文字方塊 39"/>
          <p:cNvSpPr txBox="1"/>
          <p:nvPr/>
        </p:nvSpPr>
        <p:spPr>
          <a:xfrm>
            <a:off x="8710590" y="2992065"/>
            <a:ext cx="2478341" cy="461665"/>
          </a:xfrm>
          <a:prstGeom prst="rect">
            <a:avLst/>
          </a:prstGeom>
          <a:solidFill>
            <a:srgbClr val="056CA5"/>
          </a:solidFill>
          <a:ln>
            <a:noFill/>
          </a:ln>
        </p:spPr>
        <p:txBody>
          <a:bodyPr wrap="square" rtlCol="0">
            <a:spAutoFit/>
          </a:bodyPr>
          <a:lstStyle/>
          <a:p>
            <a:r>
              <a:rPr lang="en-US" altLang="zh-TW" sz="2400" b="1" dirty="0" smtClean="0">
                <a:solidFill>
                  <a:schemeClr val="bg1"/>
                </a:solidFill>
              </a:rPr>
              <a:t>95 </a:t>
            </a:r>
            <a:r>
              <a:rPr lang="en-US" altLang="zh-TW" sz="2400" b="1" dirty="0">
                <a:solidFill>
                  <a:schemeClr val="bg1"/>
                </a:solidFill>
              </a:rPr>
              <a:t>×(</a:t>
            </a:r>
            <a:r>
              <a:rPr lang="en-US" altLang="zh-TW" sz="2400" b="1" dirty="0" smtClean="0">
                <a:solidFill>
                  <a:schemeClr val="bg1"/>
                </a:solidFill>
              </a:rPr>
              <a:t>1-5%)=90.25</a:t>
            </a:r>
            <a:endParaRPr lang="en-US" altLang="zh-TW" sz="2400" b="1" dirty="0">
              <a:solidFill>
                <a:schemeClr val="bg1"/>
              </a:solidFill>
            </a:endParaRPr>
          </a:p>
        </p:txBody>
      </p:sp>
      <p:sp>
        <p:nvSpPr>
          <p:cNvPr id="41" name="文字方塊 40"/>
          <p:cNvSpPr txBox="1"/>
          <p:nvPr/>
        </p:nvSpPr>
        <p:spPr>
          <a:xfrm>
            <a:off x="6150048" y="1610282"/>
            <a:ext cx="618515" cy="461665"/>
          </a:xfrm>
          <a:prstGeom prst="rect">
            <a:avLst/>
          </a:prstGeom>
          <a:noFill/>
        </p:spPr>
        <p:txBody>
          <a:bodyPr wrap="square" rtlCol="0">
            <a:spAutoFit/>
          </a:bodyPr>
          <a:lstStyle/>
          <a:p>
            <a:r>
              <a:rPr lang="en-US" altLang="zh-TW" sz="2400" b="1" dirty="0">
                <a:solidFill>
                  <a:srgbClr val="C00000"/>
                </a:solidFill>
              </a:rPr>
              <a:t>5%</a:t>
            </a:r>
            <a:endParaRPr lang="zh-TW" altLang="en-US" sz="2400" b="1" dirty="0">
              <a:solidFill>
                <a:srgbClr val="C00000"/>
              </a:solidFill>
            </a:endParaRPr>
          </a:p>
        </p:txBody>
      </p:sp>
      <p:sp>
        <p:nvSpPr>
          <p:cNvPr id="42" name="文字方塊 41"/>
          <p:cNvSpPr txBox="1"/>
          <p:nvPr/>
        </p:nvSpPr>
        <p:spPr>
          <a:xfrm>
            <a:off x="8655628" y="1313542"/>
            <a:ext cx="1297902" cy="461665"/>
          </a:xfrm>
          <a:prstGeom prst="rect">
            <a:avLst/>
          </a:prstGeom>
          <a:noFill/>
        </p:spPr>
        <p:txBody>
          <a:bodyPr wrap="square" rtlCol="0">
            <a:spAutoFit/>
          </a:bodyPr>
          <a:lstStyle/>
          <a:p>
            <a:r>
              <a:rPr lang="en-US" altLang="zh-TW" sz="2400" b="1" dirty="0" smtClean="0">
                <a:solidFill>
                  <a:srgbClr val="C00000"/>
                </a:solidFill>
              </a:rPr>
              <a:t>10.25</a:t>
            </a:r>
            <a:r>
              <a:rPr lang="en-US" altLang="zh-TW" sz="2400" b="1" dirty="0">
                <a:solidFill>
                  <a:srgbClr val="C00000"/>
                </a:solidFill>
              </a:rPr>
              <a:t>%</a:t>
            </a:r>
            <a:endParaRPr lang="zh-TW" altLang="en-US" sz="2400" b="1" dirty="0">
              <a:solidFill>
                <a:srgbClr val="C00000"/>
              </a:solidFill>
            </a:endParaRPr>
          </a:p>
        </p:txBody>
      </p:sp>
      <p:sp>
        <p:nvSpPr>
          <p:cNvPr id="43" name="文字方塊 42"/>
          <p:cNvSpPr txBox="1"/>
          <p:nvPr/>
        </p:nvSpPr>
        <p:spPr>
          <a:xfrm>
            <a:off x="6125495" y="2353467"/>
            <a:ext cx="810253" cy="461665"/>
          </a:xfrm>
          <a:prstGeom prst="rect">
            <a:avLst/>
          </a:prstGeom>
          <a:noFill/>
        </p:spPr>
        <p:txBody>
          <a:bodyPr wrap="square" rtlCol="0">
            <a:spAutoFit/>
          </a:bodyPr>
          <a:lstStyle/>
          <a:p>
            <a:r>
              <a:rPr lang="en-US" altLang="zh-TW" sz="2400" b="1" dirty="0" smtClean="0">
                <a:solidFill>
                  <a:srgbClr val="FF0000"/>
                </a:solidFill>
              </a:rPr>
              <a:t>-5%</a:t>
            </a:r>
            <a:endParaRPr lang="zh-TW" altLang="en-US" sz="2400" b="1" dirty="0">
              <a:solidFill>
                <a:srgbClr val="FF0000"/>
              </a:solidFill>
            </a:endParaRPr>
          </a:p>
        </p:txBody>
      </p:sp>
      <p:sp>
        <p:nvSpPr>
          <p:cNvPr id="44" name="文字方塊 43"/>
          <p:cNvSpPr txBox="1"/>
          <p:nvPr/>
        </p:nvSpPr>
        <p:spPr>
          <a:xfrm>
            <a:off x="8680181" y="2572636"/>
            <a:ext cx="1206489" cy="461665"/>
          </a:xfrm>
          <a:prstGeom prst="rect">
            <a:avLst/>
          </a:prstGeom>
          <a:noFill/>
        </p:spPr>
        <p:txBody>
          <a:bodyPr wrap="square" rtlCol="0">
            <a:spAutoFit/>
          </a:bodyPr>
          <a:lstStyle/>
          <a:p>
            <a:r>
              <a:rPr lang="en-US" altLang="zh-TW" sz="2400" b="1" dirty="0" smtClean="0">
                <a:solidFill>
                  <a:srgbClr val="FF0000"/>
                </a:solidFill>
              </a:rPr>
              <a:t>-9.75%</a:t>
            </a:r>
            <a:endParaRPr lang="zh-TW" altLang="en-US" sz="2400" b="1" dirty="0">
              <a:solidFill>
                <a:srgbClr val="FF0000"/>
              </a:solidFill>
            </a:endParaRPr>
          </a:p>
        </p:txBody>
      </p:sp>
      <p:sp>
        <p:nvSpPr>
          <p:cNvPr id="36" name="文字方塊 35"/>
          <p:cNvSpPr txBox="1"/>
          <p:nvPr/>
        </p:nvSpPr>
        <p:spPr>
          <a:xfrm>
            <a:off x="8431195" y="4801046"/>
            <a:ext cx="720080" cy="461665"/>
          </a:xfrm>
          <a:prstGeom prst="rect">
            <a:avLst/>
          </a:prstGeom>
          <a:noFill/>
        </p:spPr>
        <p:txBody>
          <a:bodyPr wrap="square" rtlCol="0">
            <a:spAutoFit/>
          </a:bodyPr>
          <a:lstStyle/>
          <a:p>
            <a:r>
              <a:rPr lang="en-US" altLang="zh-TW" sz="2400" dirty="0" smtClean="0"/>
              <a:t>-5</a:t>
            </a:r>
            <a:r>
              <a:rPr lang="en-US" altLang="zh-TW" sz="2400" dirty="0"/>
              <a:t>%</a:t>
            </a:r>
            <a:endParaRPr lang="zh-TW" altLang="en-US" sz="2400" dirty="0"/>
          </a:p>
        </p:txBody>
      </p:sp>
      <p:sp>
        <p:nvSpPr>
          <p:cNvPr id="45" name="文字方塊 44"/>
          <p:cNvSpPr txBox="1"/>
          <p:nvPr/>
        </p:nvSpPr>
        <p:spPr>
          <a:xfrm>
            <a:off x="7205594" y="5256922"/>
            <a:ext cx="4102486" cy="461665"/>
          </a:xfrm>
          <a:prstGeom prst="rect">
            <a:avLst/>
          </a:prstGeom>
          <a:noFill/>
        </p:spPr>
        <p:txBody>
          <a:bodyPr wrap="square" rtlCol="0">
            <a:spAutoFit/>
          </a:bodyPr>
          <a:lstStyle/>
          <a:p>
            <a:r>
              <a:rPr lang="en-US" altLang="zh-TW" sz="2400" dirty="0"/>
              <a:t>(</a:t>
            </a:r>
            <a:r>
              <a:rPr lang="en-US" altLang="zh-TW" sz="2400" dirty="0" smtClean="0"/>
              <a:t>1-5</a:t>
            </a:r>
            <a:r>
              <a:rPr lang="en-US" altLang="zh-TW" sz="2400" dirty="0"/>
              <a:t>%) ×(</a:t>
            </a:r>
            <a:r>
              <a:rPr lang="en-US" altLang="zh-TW" sz="2400" dirty="0" smtClean="0"/>
              <a:t>1-5%)=90.25</a:t>
            </a:r>
            <a:endParaRPr lang="zh-TW" altLang="en-US" sz="2400" dirty="0"/>
          </a:p>
        </p:txBody>
      </p:sp>
      <p:cxnSp>
        <p:nvCxnSpPr>
          <p:cNvPr id="46" name="直線接點 45"/>
          <p:cNvCxnSpPr/>
          <p:nvPr/>
        </p:nvCxnSpPr>
        <p:spPr>
          <a:xfrm flipV="1">
            <a:off x="3743185" y="1603991"/>
            <a:ext cx="2448272" cy="576064"/>
          </a:xfrm>
          <a:prstGeom prst="line">
            <a:avLst/>
          </a:prstGeom>
          <a:ln>
            <a:solidFill>
              <a:srgbClr val="15A5D5"/>
            </a:solidFill>
          </a:ln>
        </p:spPr>
        <p:style>
          <a:lnRef idx="3">
            <a:schemeClr val="accent2"/>
          </a:lnRef>
          <a:fillRef idx="0">
            <a:schemeClr val="accent2"/>
          </a:fillRef>
          <a:effectRef idx="2">
            <a:schemeClr val="accent2"/>
          </a:effectRef>
          <a:fontRef idx="minor">
            <a:schemeClr val="tx1"/>
          </a:fontRef>
        </p:style>
      </p:cxnSp>
      <p:cxnSp>
        <p:nvCxnSpPr>
          <p:cNvPr id="47" name="直線接點 46"/>
          <p:cNvCxnSpPr/>
          <p:nvPr/>
        </p:nvCxnSpPr>
        <p:spPr>
          <a:xfrm>
            <a:off x="3743185" y="2178236"/>
            <a:ext cx="2448272" cy="576064"/>
          </a:xfrm>
          <a:prstGeom prst="line">
            <a:avLst/>
          </a:prstGeom>
          <a:ln>
            <a:solidFill>
              <a:srgbClr val="036CA7"/>
            </a:solidFill>
          </a:ln>
        </p:spPr>
        <p:style>
          <a:lnRef idx="3">
            <a:schemeClr val="accent5"/>
          </a:lnRef>
          <a:fillRef idx="0">
            <a:schemeClr val="accent5"/>
          </a:fillRef>
          <a:effectRef idx="2">
            <a:schemeClr val="accent5"/>
          </a:effectRef>
          <a:fontRef idx="minor">
            <a:schemeClr val="tx1"/>
          </a:fontRef>
        </p:style>
      </p:cxnSp>
      <p:cxnSp>
        <p:nvCxnSpPr>
          <p:cNvPr id="48" name="直線接點 47"/>
          <p:cNvCxnSpPr/>
          <p:nvPr/>
        </p:nvCxnSpPr>
        <p:spPr>
          <a:xfrm>
            <a:off x="6178702" y="2754300"/>
            <a:ext cx="2448272" cy="576064"/>
          </a:xfrm>
          <a:prstGeom prst="line">
            <a:avLst/>
          </a:prstGeom>
          <a:ln>
            <a:solidFill>
              <a:srgbClr val="036CA7"/>
            </a:solidFill>
          </a:ln>
        </p:spPr>
        <p:style>
          <a:lnRef idx="3">
            <a:schemeClr val="accent5"/>
          </a:lnRef>
          <a:fillRef idx="0">
            <a:schemeClr val="accent5"/>
          </a:fillRef>
          <a:effectRef idx="2">
            <a:schemeClr val="accent5"/>
          </a:effectRef>
          <a:fontRef idx="minor">
            <a:schemeClr val="tx1"/>
          </a:fontRef>
        </p:style>
      </p:cxnSp>
      <p:grpSp>
        <p:nvGrpSpPr>
          <p:cNvPr id="49" name="群組 48"/>
          <p:cNvGrpSpPr/>
          <p:nvPr/>
        </p:nvGrpSpPr>
        <p:grpSpPr>
          <a:xfrm>
            <a:off x="2949016" y="1960349"/>
            <a:ext cx="693579" cy="461666"/>
            <a:chOff x="1804908" y="2434960"/>
            <a:chExt cx="491988" cy="382890"/>
          </a:xfrm>
        </p:grpSpPr>
        <p:sp>
          <p:nvSpPr>
            <p:cNvPr id="50" name="矩形 49"/>
            <p:cNvSpPr/>
            <p:nvPr/>
          </p:nvSpPr>
          <p:spPr>
            <a:xfrm>
              <a:off x="1804908" y="2434960"/>
              <a:ext cx="483676" cy="369333"/>
            </a:xfrm>
            <a:prstGeom prst="rect">
              <a:avLst/>
            </a:prstGeom>
            <a:noFill/>
            <a:ln>
              <a:solidFill>
                <a:srgbClr val="14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1" name="文字方塊 50"/>
            <p:cNvSpPr txBox="1"/>
            <p:nvPr/>
          </p:nvSpPr>
          <p:spPr>
            <a:xfrm>
              <a:off x="1804909" y="2434961"/>
              <a:ext cx="491987" cy="382889"/>
            </a:xfrm>
            <a:prstGeom prst="rect">
              <a:avLst/>
            </a:prstGeom>
            <a:noFill/>
          </p:spPr>
          <p:txBody>
            <a:bodyPr wrap="square" rtlCol="0">
              <a:spAutoFit/>
            </a:bodyPr>
            <a:lstStyle/>
            <a:p>
              <a:r>
                <a:rPr lang="en-US" altLang="zh-TW" sz="2400" b="1" dirty="0" smtClean="0"/>
                <a:t>100</a:t>
              </a:r>
              <a:endParaRPr lang="zh-TW" altLang="en-US" sz="2400" b="1" dirty="0"/>
            </a:p>
          </p:txBody>
        </p:sp>
      </p:grpSp>
      <p:sp>
        <p:nvSpPr>
          <p:cNvPr id="52" name="向上箭號 51"/>
          <p:cNvSpPr/>
          <p:nvPr/>
        </p:nvSpPr>
        <p:spPr>
          <a:xfrm>
            <a:off x="4540067" y="4397623"/>
            <a:ext cx="288032" cy="360040"/>
          </a:xfrm>
          <a:prstGeom prst="up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solidFill>
                <a:srgbClr val="FF0000"/>
              </a:solidFill>
              <a:ea typeface="標楷體" pitchFamily="65" charset="-120"/>
            </a:endParaRPr>
          </a:p>
        </p:txBody>
      </p:sp>
      <p:sp>
        <p:nvSpPr>
          <p:cNvPr id="53" name="向上箭號 52"/>
          <p:cNvSpPr/>
          <p:nvPr/>
        </p:nvSpPr>
        <p:spPr>
          <a:xfrm>
            <a:off x="4540067" y="4840236"/>
            <a:ext cx="288032" cy="360040"/>
          </a:xfrm>
          <a:prstGeom prst="up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solidFill>
                <a:srgbClr val="FF0000"/>
              </a:solidFill>
              <a:ea typeface="標楷體" pitchFamily="65" charset="-120"/>
            </a:endParaRPr>
          </a:p>
        </p:txBody>
      </p:sp>
      <p:sp>
        <p:nvSpPr>
          <p:cNvPr id="54" name="向上箭號 53"/>
          <p:cNvSpPr/>
          <p:nvPr/>
        </p:nvSpPr>
        <p:spPr>
          <a:xfrm rot="10800000">
            <a:off x="8143009" y="4366213"/>
            <a:ext cx="288032" cy="360040"/>
          </a:xfrm>
          <a:prstGeom prst="upArrow">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ea typeface="標楷體" pitchFamily="65" charset="-120"/>
            </a:endParaRPr>
          </a:p>
        </p:txBody>
      </p:sp>
      <p:sp>
        <p:nvSpPr>
          <p:cNvPr id="55" name="向上箭號 54"/>
          <p:cNvSpPr/>
          <p:nvPr/>
        </p:nvSpPr>
        <p:spPr>
          <a:xfrm rot="10800000">
            <a:off x="8143009" y="4840236"/>
            <a:ext cx="288032" cy="360040"/>
          </a:xfrm>
          <a:prstGeom prst="upArrow">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ea typeface="標楷體" pitchFamily="65" charset="-120"/>
            </a:endParaRPr>
          </a:p>
        </p:txBody>
      </p:sp>
      <p:sp>
        <p:nvSpPr>
          <p:cNvPr id="56" name="矩形 55"/>
          <p:cNvSpPr/>
          <p:nvPr/>
        </p:nvSpPr>
        <p:spPr>
          <a:xfrm>
            <a:off x="7321865" y="5895698"/>
            <a:ext cx="2952328" cy="461665"/>
          </a:xfrm>
          <a:prstGeom prst="rect">
            <a:avLst/>
          </a:prstGeom>
        </p:spPr>
        <p:txBody>
          <a:bodyPr wrap="square">
            <a:spAutoFit/>
          </a:bodyPr>
          <a:lstStyle/>
          <a:p>
            <a:pPr algn="ctr"/>
            <a:r>
              <a:rPr lang="en-US" altLang="zh-TW" sz="2400" dirty="0" smtClean="0">
                <a:latin typeface="+mn-lt"/>
              </a:rPr>
              <a:t>90.25%-1 = </a:t>
            </a:r>
            <a:r>
              <a:rPr lang="en-US" altLang="zh-TW" sz="2400" b="1" dirty="0" smtClean="0">
                <a:solidFill>
                  <a:schemeClr val="accent5">
                    <a:lumMod val="75000"/>
                  </a:schemeClr>
                </a:solidFill>
                <a:latin typeface="+mn-lt"/>
              </a:rPr>
              <a:t>-9.75%</a:t>
            </a:r>
            <a:endParaRPr lang="zh-TW" altLang="en-US" sz="2400" b="1" dirty="0">
              <a:solidFill>
                <a:schemeClr val="accent5">
                  <a:lumMod val="75000"/>
                </a:schemeClr>
              </a:solidFill>
              <a:latin typeface="+mn-lt"/>
            </a:endParaRPr>
          </a:p>
        </p:txBody>
      </p:sp>
      <p:sp>
        <p:nvSpPr>
          <p:cNvPr id="57" name="矩形 56"/>
          <p:cNvSpPr/>
          <p:nvPr/>
        </p:nvSpPr>
        <p:spPr>
          <a:xfrm>
            <a:off x="3630877" y="5718587"/>
            <a:ext cx="3385607" cy="830997"/>
          </a:xfrm>
          <a:prstGeom prst="rect">
            <a:avLst/>
          </a:prstGeom>
        </p:spPr>
        <p:txBody>
          <a:bodyPr wrap="square">
            <a:spAutoFit/>
          </a:bodyPr>
          <a:lstStyle/>
          <a:p>
            <a:pPr algn="ctr"/>
            <a:r>
              <a:rPr lang="en-US" altLang="zh-TW" sz="2400" dirty="0">
                <a:solidFill>
                  <a:schemeClr val="dk1"/>
                </a:solidFill>
              </a:rPr>
              <a:t>110.25%-1 = </a:t>
            </a:r>
            <a:r>
              <a:rPr lang="en-US" altLang="zh-TW" sz="2400" dirty="0">
                <a:solidFill>
                  <a:srgbClr val="C00000"/>
                </a:solidFill>
              </a:rPr>
              <a:t>10.25%</a:t>
            </a:r>
          </a:p>
          <a:p>
            <a:pPr algn="ctr"/>
            <a:r>
              <a:rPr lang="en-US" altLang="zh-TW" sz="2400" dirty="0" smtClean="0">
                <a:solidFill>
                  <a:schemeClr val="dk1"/>
                </a:solidFill>
              </a:rPr>
              <a:t>Return×-</a:t>
            </a:r>
            <a:r>
              <a:rPr lang="en-US" altLang="zh-TW" sz="2400" dirty="0">
                <a:solidFill>
                  <a:schemeClr val="dk1"/>
                </a:solidFill>
              </a:rPr>
              <a:t>1 = </a:t>
            </a:r>
            <a:r>
              <a:rPr lang="en-US" altLang="zh-TW" sz="2400" b="1" dirty="0">
                <a:solidFill>
                  <a:srgbClr val="FF0000"/>
                </a:solidFill>
              </a:rPr>
              <a:t>-10.25%</a:t>
            </a:r>
          </a:p>
        </p:txBody>
      </p:sp>
    </p:spTree>
    <p:extLst>
      <p:ext uri="{BB962C8B-B14F-4D97-AF65-F5344CB8AC3E}">
        <p14:creationId xmlns:p14="http://schemas.microsoft.com/office/powerpoint/2010/main" val="4132260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4BA915EE-10CB-4CF1-8569-6154455DA573}" type="slidenum">
              <a:rPr lang="en-US" smtClean="0"/>
              <a:t>7</a:t>
            </a:fld>
            <a:endParaRPr lang="en-US"/>
          </a:p>
        </p:txBody>
      </p:sp>
      <p:graphicFrame>
        <p:nvGraphicFramePr>
          <p:cNvPr id="3" name="表格 2"/>
          <p:cNvGraphicFramePr>
            <a:graphicFrameLocks noGrp="1"/>
          </p:cNvGraphicFramePr>
          <p:nvPr/>
        </p:nvGraphicFramePr>
        <p:xfrm>
          <a:off x="1875275" y="3822292"/>
          <a:ext cx="8731765" cy="2689657"/>
        </p:xfrm>
        <a:graphic>
          <a:graphicData uri="http://schemas.openxmlformats.org/drawingml/2006/table">
            <a:tbl>
              <a:tblPr firstRow="1" bandRow="1">
                <a:tableStyleId>{93296810-A885-4BE3-A3E7-6D5BEEA58F35}</a:tableStyleId>
              </a:tblPr>
              <a:tblGrid>
                <a:gridCol w="1704027">
                  <a:extLst>
                    <a:ext uri="{9D8B030D-6E8A-4147-A177-3AD203B41FA5}">
                      <a16:colId xmlns:a16="http://schemas.microsoft.com/office/drawing/2014/main" val="20000"/>
                    </a:ext>
                  </a:extLst>
                </a:gridCol>
                <a:gridCol w="3486516">
                  <a:extLst>
                    <a:ext uri="{9D8B030D-6E8A-4147-A177-3AD203B41FA5}">
                      <a16:colId xmlns:a16="http://schemas.microsoft.com/office/drawing/2014/main" val="20001"/>
                    </a:ext>
                  </a:extLst>
                </a:gridCol>
                <a:gridCol w="3541222">
                  <a:extLst>
                    <a:ext uri="{9D8B030D-6E8A-4147-A177-3AD203B41FA5}">
                      <a16:colId xmlns:a16="http://schemas.microsoft.com/office/drawing/2014/main" val="20002"/>
                    </a:ext>
                  </a:extLst>
                </a:gridCol>
              </a:tblGrid>
              <a:tr h="503639">
                <a:tc>
                  <a:txBody>
                    <a:bodyPr/>
                    <a:lstStyle/>
                    <a:p>
                      <a:pPr algn="ctr"/>
                      <a:endParaRPr lang="en-US" altLang="zh-TW" sz="2400" dirty="0" smtClean="0">
                        <a:latin typeface="標楷體" pitchFamily="65" charset="-120"/>
                        <a:ea typeface="標楷體" pitchFamily="65" charset="-120"/>
                      </a:endParaRPr>
                    </a:p>
                  </a:txBody>
                  <a:tcPr>
                    <a:solidFill>
                      <a:srgbClr val="1796C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dirty="0" smtClean="0">
                          <a:solidFill>
                            <a:schemeClr val="bg1"/>
                          </a:solidFill>
                          <a:effectLst>
                            <a:outerShdw blurRad="38100" dist="38100" dir="2700000" algn="tl">
                              <a:srgbClr val="000000">
                                <a:alpha val="43137"/>
                              </a:srgbClr>
                            </a:outerShdw>
                          </a:effectLst>
                          <a:latin typeface="+mn-lt"/>
                          <a:ea typeface="標楷體" pitchFamily="65" charset="-120"/>
                        </a:rPr>
                        <a:t>Benchmark Index</a:t>
                      </a:r>
                    </a:p>
                  </a:txBody>
                  <a:tcPr>
                    <a:solidFill>
                      <a:srgbClr val="1796C8"/>
                    </a:solidFill>
                  </a:tcPr>
                </a:tc>
                <a:tc>
                  <a:txBody>
                    <a:bodyPr/>
                    <a:lstStyle/>
                    <a:p>
                      <a:pPr algn="ctr"/>
                      <a:r>
                        <a:rPr lang="en-US" altLang="zh-TW" sz="2800" b="1" dirty="0" smtClean="0">
                          <a:solidFill>
                            <a:schemeClr val="bg1"/>
                          </a:solidFill>
                          <a:effectLst>
                            <a:outerShdw blurRad="38100" dist="38100" dir="2700000" algn="tl">
                              <a:srgbClr val="000000">
                                <a:alpha val="43137"/>
                              </a:srgbClr>
                            </a:outerShdw>
                          </a:effectLst>
                          <a:latin typeface="+mn-lt"/>
                          <a:ea typeface="標楷體" pitchFamily="65" charset="-120"/>
                        </a:rPr>
                        <a:t>-1 Inverse</a:t>
                      </a:r>
                      <a:endParaRPr lang="zh-TW" altLang="en-US" sz="2800" b="1" dirty="0">
                        <a:solidFill>
                          <a:schemeClr val="bg1"/>
                        </a:solidFill>
                        <a:effectLst>
                          <a:outerShdw blurRad="38100" dist="38100" dir="2700000" algn="tl">
                            <a:srgbClr val="000000">
                              <a:alpha val="43137"/>
                            </a:srgbClr>
                          </a:outerShdw>
                        </a:effectLst>
                        <a:latin typeface="+mn-lt"/>
                        <a:ea typeface="標楷體" pitchFamily="65" charset="-120"/>
                      </a:endParaRPr>
                    </a:p>
                  </a:txBody>
                  <a:tcPr>
                    <a:solidFill>
                      <a:srgbClr val="1796C8"/>
                    </a:solidFill>
                  </a:tcPr>
                </a:tc>
                <a:extLst>
                  <a:ext uri="{0D108BD9-81ED-4DB2-BD59-A6C34878D82A}">
                    <a16:rowId xmlns:a16="http://schemas.microsoft.com/office/drawing/2014/main" val="10000"/>
                  </a:ext>
                </a:extLst>
              </a:tr>
              <a:tr h="444387">
                <a:tc>
                  <a:txBody>
                    <a:bodyPr/>
                    <a:lstStyle/>
                    <a:p>
                      <a:pPr algn="ctr"/>
                      <a:r>
                        <a:rPr lang="en-US" altLang="zh-TW" sz="2400" b="1" dirty="0" smtClean="0">
                          <a:solidFill>
                            <a:schemeClr val="bg1"/>
                          </a:solidFill>
                          <a:latin typeface="+mn-lt"/>
                          <a:ea typeface="標楷體" pitchFamily="65" charset="-120"/>
                        </a:rPr>
                        <a:t>Day 1</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algn="ctr"/>
                      <a:endParaRPr lang="zh-TW" altLang="en-US" sz="2400" b="0" dirty="0"/>
                    </a:p>
                  </a:txBody>
                  <a:tcPr>
                    <a:solidFill>
                      <a:srgbClr val="E7E8E8"/>
                    </a:solidFill>
                  </a:tcPr>
                </a:tc>
                <a:extLst>
                  <a:ext uri="{0D108BD9-81ED-4DB2-BD59-A6C34878D82A}">
                    <a16:rowId xmlns:a16="http://schemas.microsoft.com/office/drawing/2014/main" val="10001"/>
                  </a:ext>
                </a:extLst>
              </a:tr>
              <a:tr h="444387">
                <a:tc>
                  <a:txBody>
                    <a:bodyPr/>
                    <a:lstStyle/>
                    <a:p>
                      <a:pPr algn="ctr"/>
                      <a:r>
                        <a:rPr lang="en-US" altLang="zh-TW" sz="2400" b="1" dirty="0" smtClean="0">
                          <a:solidFill>
                            <a:schemeClr val="bg1"/>
                          </a:solidFill>
                          <a:latin typeface="+mn-lt"/>
                          <a:ea typeface="標楷體" pitchFamily="65" charset="-120"/>
                        </a:rPr>
                        <a:t>Day 2</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algn="ctr"/>
                      <a:endParaRPr lang="zh-TW" altLang="en-US" sz="2400" b="0" dirty="0"/>
                    </a:p>
                  </a:txBody>
                  <a:tcPr>
                    <a:solidFill>
                      <a:srgbClr val="E7E8E8"/>
                    </a:solidFill>
                  </a:tcPr>
                </a:tc>
                <a:extLst>
                  <a:ext uri="{0D108BD9-81ED-4DB2-BD59-A6C34878D82A}">
                    <a16:rowId xmlns:a16="http://schemas.microsoft.com/office/drawing/2014/main" val="10002"/>
                  </a:ext>
                </a:extLst>
              </a:tr>
              <a:tr h="444387">
                <a:tc>
                  <a:txBody>
                    <a:bodyPr/>
                    <a:lstStyle/>
                    <a:p>
                      <a:pPr algn="ctr"/>
                      <a:r>
                        <a:rPr lang="en-US" altLang="zh-TW" sz="2400" b="1" dirty="0" smtClean="0">
                          <a:solidFill>
                            <a:schemeClr val="bg1"/>
                          </a:solidFill>
                          <a:latin typeface="+mn-lt"/>
                          <a:ea typeface="標楷體" pitchFamily="65" charset="-120"/>
                        </a:rPr>
                        <a:t>Price</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400" b="0" dirty="0" smtClean="0"/>
                    </a:p>
                  </a:txBody>
                  <a:tcPr>
                    <a:solidFill>
                      <a:srgbClr val="E7E8E8"/>
                    </a:solidFill>
                  </a:tcPr>
                </a:tc>
                <a:extLst>
                  <a:ext uri="{0D108BD9-81ED-4DB2-BD59-A6C34878D82A}">
                    <a16:rowId xmlns:a16="http://schemas.microsoft.com/office/drawing/2014/main" val="10003"/>
                  </a:ext>
                </a:extLst>
              </a:tr>
              <a:tr h="799897">
                <a:tc>
                  <a:txBody>
                    <a:bodyPr/>
                    <a:lstStyle/>
                    <a:p>
                      <a:pPr algn="ctr"/>
                      <a:r>
                        <a:rPr lang="en-US" altLang="zh-TW" sz="2400" b="1" dirty="0" smtClean="0">
                          <a:solidFill>
                            <a:schemeClr val="bg1"/>
                          </a:solidFill>
                          <a:latin typeface="+mn-lt"/>
                          <a:ea typeface="標楷體" pitchFamily="65" charset="-120"/>
                        </a:rPr>
                        <a:t>Return</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1" dirty="0" smtClean="0">
                        <a:latin typeface="標楷體" pitchFamily="65" charset="-120"/>
                        <a:ea typeface="標楷體" pitchFamily="65" charset="-120"/>
                      </a:endParaRPr>
                    </a:p>
                  </a:txBody>
                  <a:tcPr>
                    <a:solidFill>
                      <a:srgbClr val="E7E8E8"/>
                    </a:solidFill>
                  </a:tcPr>
                </a:tc>
                <a:tc>
                  <a:txBody>
                    <a:bodyPr/>
                    <a:lstStyle/>
                    <a:p>
                      <a:pPr algn="ctr"/>
                      <a:endParaRPr lang="zh-TW" altLang="en-US" sz="2400" b="1" dirty="0">
                        <a:solidFill>
                          <a:srgbClr val="FF0000"/>
                        </a:solidFill>
                      </a:endParaRPr>
                    </a:p>
                  </a:txBody>
                  <a:tcPr>
                    <a:solidFill>
                      <a:srgbClr val="E7E8E8"/>
                    </a:solidFill>
                  </a:tcPr>
                </a:tc>
                <a:extLst>
                  <a:ext uri="{0D108BD9-81ED-4DB2-BD59-A6C34878D82A}">
                    <a16:rowId xmlns:a16="http://schemas.microsoft.com/office/drawing/2014/main" val="10004"/>
                  </a:ext>
                </a:extLst>
              </a:tr>
            </a:tbl>
          </a:graphicData>
        </a:graphic>
      </p:graphicFrame>
      <p:sp>
        <p:nvSpPr>
          <p:cNvPr id="5" name="文字方塊 4"/>
          <p:cNvSpPr txBox="1"/>
          <p:nvPr/>
        </p:nvSpPr>
        <p:spPr>
          <a:xfrm>
            <a:off x="4902309" y="4331854"/>
            <a:ext cx="720080" cy="461665"/>
          </a:xfrm>
          <a:prstGeom prst="rect">
            <a:avLst/>
          </a:prstGeom>
          <a:noFill/>
        </p:spPr>
        <p:txBody>
          <a:bodyPr wrap="square" rtlCol="0">
            <a:spAutoFit/>
          </a:bodyPr>
          <a:lstStyle/>
          <a:p>
            <a:r>
              <a:rPr lang="en-US" altLang="zh-TW" sz="2400" dirty="0" smtClean="0"/>
              <a:t>-5</a:t>
            </a:r>
            <a:r>
              <a:rPr lang="en-US" altLang="zh-TW" sz="2400" dirty="0"/>
              <a:t>%</a:t>
            </a:r>
            <a:endParaRPr lang="zh-TW" altLang="en-US" sz="2400" dirty="0"/>
          </a:p>
        </p:txBody>
      </p:sp>
      <p:sp>
        <p:nvSpPr>
          <p:cNvPr id="6" name="文字方塊 5"/>
          <p:cNvSpPr txBox="1"/>
          <p:nvPr/>
        </p:nvSpPr>
        <p:spPr>
          <a:xfrm>
            <a:off x="4902309" y="4787730"/>
            <a:ext cx="720080" cy="461665"/>
          </a:xfrm>
          <a:prstGeom prst="rect">
            <a:avLst/>
          </a:prstGeom>
          <a:noFill/>
        </p:spPr>
        <p:txBody>
          <a:bodyPr wrap="square" rtlCol="0">
            <a:spAutoFit/>
          </a:bodyPr>
          <a:lstStyle/>
          <a:p>
            <a:r>
              <a:rPr lang="en-US" altLang="zh-TW" sz="2400" dirty="0" smtClean="0"/>
              <a:t>-5</a:t>
            </a:r>
            <a:r>
              <a:rPr lang="en-US" altLang="zh-TW" sz="2400" dirty="0"/>
              <a:t>%</a:t>
            </a:r>
            <a:endParaRPr lang="zh-TW" altLang="en-US" sz="2400" dirty="0"/>
          </a:p>
        </p:txBody>
      </p:sp>
      <p:sp>
        <p:nvSpPr>
          <p:cNvPr id="7" name="文字方塊 6"/>
          <p:cNvSpPr txBox="1"/>
          <p:nvPr/>
        </p:nvSpPr>
        <p:spPr>
          <a:xfrm>
            <a:off x="7237722" y="5249394"/>
            <a:ext cx="4102486" cy="461665"/>
          </a:xfrm>
          <a:prstGeom prst="rect">
            <a:avLst/>
          </a:prstGeom>
          <a:noFill/>
        </p:spPr>
        <p:txBody>
          <a:bodyPr wrap="square" rtlCol="0">
            <a:spAutoFit/>
          </a:bodyPr>
          <a:lstStyle/>
          <a:p>
            <a:r>
              <a:rPr lang="en-US" altLang="zh-TW" sz="2400" dirty="0"/>
              <a:t>(1+5%) ×(1+5%)=</a:t>
            </a:r>
            <a:r>
              <a:rPr lang="en-US" altLang="zh-TW" sz="2400" dirty="0" smtClean="0"/>
              <a:t>110.25</a:t>
            </a:r>
            <a:endParaRPr lang="zh-TW" altLang="en-US" sz="2400" dirty="0"/>
          </a:p>
        </p:txBody>
      </p:sp>
      <p:sp>
        <p:nvSpPr>
          <p:cNvPr id="9" name="文字方塊 8"/>
          <p:cNvSpPr txBox="1"/>
          <p:nvPr/>
        </p:nvSpPr>
        <p:spPr>
          <a:xfrm>
            <a:off x="8437989" y="4331854"/>
            <a:ext cx="720080" cy="461665"/>
          </a:xfrm>
          <a:prstGeom prst="rect">
            <a:avLst/>
          </a:prstGeom>
          <a:noFill/>
        </p:spPr>
        <p:txBody>
          <a:bodyPr wrap="square" rtlCol="0">
            <a:spAutoFit/>
          </a:bodyPr>
          <a:lstStyle/>
          <a:p>
            <a:r>
              <a:rPr lang="en-US" altLang="zh-TW" sz="2400" dirty="0" smtClean="0"/>
              <a:t>5%</a:t>
            </a:r>
            <a:endParaRPr lang="zh-TW" altLang="en-US" sz="2400" dirty="0"/>
          </a:p>
        </p:txBody>
      </p:sp>
      <p:graphicFrame>
        <p:nvGraphicFramePr>
          <p:cNvPr id="13" name="表格 12"/>
          <p:cNvGraphicFramePr>
            <a:graphicFrameLocks noGrp="1"/>
          </p:cNvGraphicFramePr>
          <p:nvPr/>
        </p:nvGraphicFramePr>
        <p:xfrm>
          <a:off x="3730429" y="1027927"/>
          <a:ext cx="4896545" cy="2303464"/>
        </p:xfrm>
        <a:graphic>
          <a:graphicData uri="http://schemas.openxmlformats.org/drawingml/2006/table">
            <a:tbl>
              <a:tblPr firstRow="1" bandRow="1">
                <a:tableStyleId>{5940675A-B579-460E-94D1-54222C63F5DA}</a:tableStyleId>
              </a:tblPr>
              <a:tblGrid>
                <a:gridCol w="2448089">
                  <a:extLst>
                    <a:ext uri="{9D8B030D-6E8A-4147-A177-3AD203B41FA5}">
                      <a16:colId xmlns:a16="http://schemas.microsoft.com/office/drawing/2014/main" val="2837996547"/>
                    </a:ext>
                  </a:extLst>
                </a:gridCol>
                <a:gridCol w="2448456">
                  <a:extLst>
                    <a:ext uri="{9D8B030D-6E8A-4147-A177-3AD203B41FA5}">
                      <a16:colId xmlns:a16="http://schemas.microsoft.com/office/drawing/2014/main" val="4271263295"/>
                    </a:ext>
                  </a:extLst>
                </a:gridCol>
              </a:tblGrid>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852502199"/>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21546375"/>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187572423"/>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1674565756"/>
                  </a:ext>
                </a:extLst>
              </a:tr>
            </a:tbl>
          </a:graphicData>
        </a:graphic>
      </p:graphicFrame>
      <p:sp>
        <p:nvSpPr>
          <p:cNvPr id="16" name="文字方塊 15"/>
          <p:cNvSpPr txBox="1"/>
          <p:nvPr/>
        </p:nvSpPr>
        <p:spPr>
          <a:xfrm>
            <a:off x="3099907" y="3414321"/>
            <a:ext cx="1440160" cy="369332"/>
          </a:xfrm>
          <a:prstGeom prst="rect">
            <a:avLst/>
          </a:prstGeom>
          <a:noFill/>
        </p:spPr>
        <p:txBody>
          <a:bodyPr wrap="square" rtlCol="0">
            <a:spAutoFit/>
          </a:bodyPr>
          <a:lstStyle/>
          <a:p>
            <a:pPr lvl="0"/>
            <a:r>
              <a:rPr lang="en-US" altLang="zh-TW" dirty="0" smtClean="0">
                <a:solidFill>
                  <a:prstClr val="black"/>
                </a:solidFill>
                <a:latin typeface="Calibri"/>
                <a:ea typeface="標楷體" pitchFamily="65" charset="-120"/>
              </a:rPr>
              <a:t>Previous </a:t>
            </a:r>
            <a:r>
              <a:rPr lang="en-US" altLang="zh-TW" dirty="0">
                <a:solidFill>
                  <a:prstClr val="black"/>
                </a:solidFill>
                <a:latin typeface="Calibri"/>
                <a:ea typeface="標楷體" pitchFamily="65" charset="-120"/>
              </a:rPr>
              <a:t>Day</a:t>
            </a:r>
            <a:endParaRPr lang="zh-TW" altLang="en-US" dirty="0">
              <a:solidFill>
                <a:prstClr val="black"/>
              </a:solidFill>
              <a:latin typeface="Calibri"/>
              <a:ea typeface="標楷體" pitchFamily="65" charset="-120"/>
            </a:endParaRPr>
          </a:p>
        </p:txBody>
      </p:sp>
      <p:sp>
        <p:nvSpPr>
          <p:cNvPr id="17" name="文字方塊 16"/>
          <p:cNvSpPr txBox="1"/>
          <p:nvPr/>
        </p:nvSpPr>
        <p:spPr>
          <a:xfrm>
            <a:off x="2844635" y="150764"/>
            <a:ext cx="7847856" cy="584775"/>
          </a:xfrm>
          <a:prstGeom prst="rect">
            <a:avLst/>
          </a:prstGeom>
          <a:noFill/>
        </p:spPr>
        <p:txBody>
          <a:bodyPr wrap="square" rtlCol="0">
            <a:spAutoFit/>
          </a:bodyPr>
          <a:lstStyle/>
          <a:p>
            <a:pPr lvl="0"/>
            <a:r>
              <a:rPr lang="en-US" altLang="zh-TW" sz="3200" b="1" dirty="0">
                <a:ea typeface="標楷體" pitchFamily="65" charset="-120"/>
              </a:rPr>
              <a:t>-1x Inverse ETF</a:t>
            </a:r>
            <a:r>
              <a:rPr lang="zh-TW" altLang="en-US" sz="3200" b="1" dirty="0">
                <a:ea typeface="標楷體" pitchFamily="65" charset="-120"/>
              </a:rPr>
              <a:t> </a:t>
            </a:r>
            <a:r>
              <a:rPr lang="en-US" altLang="zh-TW" sz="3200" b="1" dirty="0" smtClean="0">
                <a:ea typeface="標楷體" pitchFamily="65" charset="-120"/>
              </a:rPr>
              <a:t>Returns</a:t>
            </a:r>
            <a:r>
              <a:rPr lang="en-US" altLang="zh-TW" sz="3200" b="1" dirty="0" smtClean="0">
                <a:solidFill>
                  <a:prstClr val="black"/>
                </a:solidFill>
                <a:latin typeface="Calibri"/>
                <a:ea typeface="標楷體" pitchFamily="65" charset="-120"/>
              </a:rPr>
              <a:t>—Downward </a:t>
            </a:r>
            <a:r>
              <a:rPr lang="en-US" altLang="zh-TW" sz="3200" b="1" dirty="0">
                <a:solidFill>
                  <a:prstClr val="black"/>
                </a:solidFill>
                <a:latin typeface="Calibri"/>
                <a:ea typeface="標楷體" pitchFamily="65" charset="-120"/>
              </a:rPr>
              <a:t>Trend</a:t>
            </a:r>
            <a:endParaRPr lang="zh-TW" altLang="en-US" sz="3200" b="1" dirty="0">
              <a:solidFill>
                <a:prstClr val="black"/>
              </a:solidFill>
              <a:latin typeface="Calibri"/>
              <a:ea typeface="標楷體" pitchFamily="65" charset="-120"/>
            </a:endParaRPr>
          </a:p>
        </p:txBody>
      </p:sp>
      <p:sp>
        <p:nvSpPr>
          <p:cNvPr id="18" name="文字方塊 17"/>
          <p:cNvSpPr txBox="1"/>
          <p:nvPr/>
        </p:nvSpPr>
        <p:spPr>
          <a:xfrm>
            <a:off x="5799763" y="3376030"/>
            <a:ext cx="842106" cy="369332"/>
          </a:xfrm>
          <a:prstGeom prst="rect">
            <a:avLst/>
          </a:prstGeom>
          <a:noFill/>
        </p:spPr>
        <p:txBody>
          <a:bodyPr wrap="square" rtlCol="0">
            <a:spAutoFit/>
          </a:bodyPr>
          <a:lstStyle/>
          <a:p>
            <a:pPr lvl="0"/>
            <a:r>
              <a:rPr lang="en-US" altLang="zh-TW" dirty="0">
                <a:solidFill>
                  <a:prstClr val="black"/>
                </a:solidFill>
                <a:latin typeface="Calibri"/>
                <a:ea typeface="標楷體" pitchFamily="65" charset="-120"/>
              </a:rPr>
              <a:t>Day 1</a:t>
            </a:r>
            <a:endParaRPr lang="zh-TW" altLang="en-US" dirty="0">
              <a:solidFill>
                <a:prstClr val="black"/>
              </a:solidFill>
              <a:latin typeface="Calibri"/>
              <a:ea typeface="標楷體" pitchFamily="65" charset="-120"/>
            </a:endParaRPr>
          </a:p>
        </p:txBody>
      </p:sp>
      <p:sp>
        <p:nvSpPr>
          <p:cNvPr id="19" name="文字方塊 18"/>
          <p:cNvSpPr txBox="1"/>
          <p:nvPr/>
        </p:nvSpPr>
        <p:spPr>
          <a:xfrm>
            <a:off x="8194926" y="3392175"/>
            <a:ext cx="864096" cy="369332"/>
          </a:xfrm>
          <a:prstGeom prst="rect">
            <a:avLst/>
          </a:prstGeom>
          <a:noFill/>
        </p:spPr>
        <p:txBody>
          <a:bodyPr wrap="square" rtlCol="0">
            <a:spAutoFit/>
          </a:bodyPr>
          <a:lstStyle/>
          <a:p>
            <a:pPr lvl="0"/>
            <a:r>
              <a:rPr lang="en-US" altLang="zh-TW" dirty="0">
                <a:solidFill>
                  <a:prstClr val="black"/>
                </a:solidFill>
                <a:latin typeface="Calibri"/>
                <a:ea typeface="標楷體" pitchFamily="65" charset="-120"/>
              </a:rPr>
              <a:t>Day </a:t>
            </a:r>
            <a:r>
              <a:rPr lang="en-US" altLang="zh-TW" dirty="0" smtClean="0">
                <a:solidFill>
                  <a:prstClr val="black"/>
                </a:solidFill>
                <a:latin typeface="Calibri"/>
                <a:ea typeface="標楷體" pitchFamily="65" charset="-120"/>
              </a:rPr>
              <a:t>2</a:t>
            </a:r>
            <a:endParaRPr lang="zh-TW" altLang="en-US" dirty="0">
              <a:solidFill>
                <a:prstClr val="black"/>
              </a:solidFill>
              <a:latin typeface="Calibri"/>
              <a:ea typeface="標楷體" pitchFamily="65" charset="-120"/>
            </a:endParaRPr>
          </a:p>
        </p:txBody>
      </p:sp>
      <p:cxnSp>
        <p:nvCxnSpPr>
          <p:cNvPr id="22" name="直線接點 21"/>
          <p:cNvCxnSpPr/>
          <p:nvPr/>
        </p:nvCxnSpPr>
        <p:spPr>
          <a:xfrm flipV="1">
            <a:off x="6178702" y="1027927"/>
            <a:ext cx="2448272" cy="576064"/>
          </a:xfrm>
          <a:prstGeom prst="line">
            <a:avLst/>
          </a:prstGeom>
          <a:ln>
            <a:solidFill>
              <a:srgbClr val="036CA7"/>
            </a:solidFill>
          </a:ln>
        </p:spPr>
        <p:style>
          <a:lnRef idx="3">
            <a:schemeClr val="accent2"/>
          </a:lnRef>
          <a:fillRef idx="0">
            <a:schemeClr val="accent2"/>
          </a:fillRef>
          <a:effectRef idx="2">
            <a:schemeClr val="accent2"/>
          </a:effectRef>
          <a:fontRef idx="minor">
            <a:schemeClr val="tx1"/>
          </a:fontRef>
        </p:style>
      </p:cxnSp>
      <p:sp>
        <p:nvSpPr>
          <p:cNvPr id="23" name="文字方塊 22"/>
          <p:cNvSpPr txBox="1"/>
          <p:nvPr/>
        </p:nvSpPr>
        <p:spPr>
          <a:xfrm>
            <a:off x="2001704" y="1197170"/>
            <a:ext cx="1431451" cy="400110"/>
          </a:xfrm>
          <a:prstGeom prst="rect">
            <a:avLst/>
          </a:prstGeom>
          <a:noFill/>
        </p:spPr>
        <p:txBody>
          <a:bodyPr wrap="square" rtlCol="0">
            <a:spAutoFit/>
          </a:bodyPr>
          <a:lstStyle/>
          <a:p>
            <a:pPr lvl="0"/>
            <a:r>
              <a:rPr lang="en-US" altLang="zh-TW" sz="2000" b="1" dirty="0" smtClean="0">
                <a:solidFill>
                  <a:prstClr val="black"/>
                </a:solidFill>
                <a:latin typeface="Calibri"/>
                <a:ea typeface="標楷體" pitchFamily="65" charset="-120"/>
              </a:rPr>
              <a:t>Benchmark</a:t>
            </a:r>
            <a:endParaRPr lang="zh-TW" altLang="en-US" sz="2000" b="1" dirty="0">
              <a:solidFill>
                <a:prstClr val="black"/>
              </a:solidFill>
              <a:latin typeface="Calibri"/>
              <a:ea typeface="標楷體" pitchFamily="65" charset="-120"/>
            </a:endParaRPr>
          </a:p>
        </p:txBody>
      </p:sp>
      <p:cxnSp>
        <p:nvCxnSpPr>
          <p:cNvPr id="24" name="直線接點 23"/>
          <p:cNvCxnSpPr/>
          <p:nvPr/>
        </p:nvCxnSpPr>
        <p:spPr>
          <a:xfrm>
            <a:off x="1415480" y="1481977"/>
            <a:ext cx="504056" cy="0"/>
          </a:xfrm>
          <a:prstGeom prst="line">
            <a:avLst/>
          </a:prstGeom>
          <a:ln>
            <a:solidFill>
              <a:srgbClr val="1CA8D6"/>
            </a:solidFill>
          </a:ln>
        </p:spPr>
        <p:style>
          <a:lnRef idx="3">
            <a:schemeClr val="accent2"/>
          </a:lnRef>
          <a:fillRef idx="0">
            <a:schemeClr val="accent2"/>
          </a:fillRef>
          <a:effectRef idx="2">
            <a:schemeClr val="accent2"/>
          </a:effectRef>
          <a:fontRef idx="minor">
            <a:schemeClr val="tx1"/>
          </a:fontRef>
        </p:style>
      </p:cxnSp>
      <p:sp>
        <p:nvSpPr>
          <p:cNvPr id="25" name="文字方塊 24"/>
          <p:cNvSpPr txBox="1"/>
          <p:nvPr/>
        </p:nvSpPr>
        <p:spPr>
          <a:xfrm>
            <a:off x="2001704" y="1694176"/>
            <a:ext cx="1224136" cy="400110"/>
          </a:xfrm>
          <a:prstGeom prst="rect">
            <a:avLst/>
          </a:prstGeom>
          <a:noFill/>
        </p:spPr>
        <p:txBody>
          <a:bodyPr wrap="square" rtlCol="0">
            <a:spAutoFit/>
          </a:bodyPr>
          <a:lstStyle/>
          <a:p>
            <a:pPr lvl="0"/>
            <a:r>
              <a:rPr lang="en-US" altLang="zh-TW" sz="2000" b="1" dirty="0" smtClean="0">
                <a:solidFill>
                  <a:prstClr val="black"/>
                </a:solidFill>
                <a:latin typeface="Calibri"/>
                <a:ea typeface="標楷體" pitchFamily="65" charset="-120"/>
              </a:rPr>
              <a:t>-1x </a:t>
            </a:r>
            <a:r>
              <a:rPr lang="en-US" altLang="zh-TW" sz="2000" b="1" dirty="0" err="1" smtClean="0">
                <a:solidFill>
                  <a:prstClr val="black"/>
                </a:solidFill>
                <a:latin typeface="Calibri"/>
                <a:ea typeface="標楷體" pitchFamily="65" charset="-120"/>
              </a:rPr>
              <a:t>Inv</a:t>
            </a:r>
            <a:endParaRPr lang="zh-TW" altLang="en-US" sz="2000" b="1" dirty="0">
              <a:solidFill>
                <a:prstClr val="black"/>
              </a:solidFill>
              <a:latin typeface="Calibri"/>
              <a:ea typeface="標楷體" pitchFamily="65" charset="-120"/>
            </a:endParaRPr>
          </a:p>
        </p:txBody>
      </p:sp>
      <p:cxnSp>
        <p:nvCxnSpPr>
          <p:cNvPr id="26" name="直線接點 25"/>
          <p:cNvCxnSpPr/>
          <p:nvPr/>
        </p:nvCxnSpPr>
        <p:spPr>
          <a:xfrm>
            <a:off x="1415480" y="1913696"/>
            <a:ext cx="504056" cy="0"/>
          </a:xfrm>
          <a:prstGeom prst="line">
            <a:avLst/>
          </a:prstGeom>
          <a:ln>
            <a:solidFill>
              <a:srgbClr val="036CA7"/>
            </a:solidFill>
          </a:ln>
        </p:spPr>
        <p:style>
          <a:lnRef idx="3">
            <a:schemeClr val="accent2"/>
          </a:lnRef>
          <a:fillRef idx="0">
            <a:schemeClr val="accent2"/>
          </a:fillRef>
          <a:effectRef idx="2">
            <a:schemeClr val="accent2"/>
          </a:effectRef>
          <a:fontRef idx="minor">
            <a:schemeClr val="tx1"/>
          </a:fontRef>
        </p:style>
      </p:cxnSp>
      <p:sp>
        <p:nvSpPr>
          <p:cNvPr id="37" name="文字方塊 36"/>
          <p:cNvSpPr txBox="1"/>
          <p:nvPr/>
        </p:nvSpPr>
        <p:spPr>
          <a:xfrm>
            <a:off x="5577076" y="2785545"/>
            <a:ext cx="555426" cy="461665"/>
          </a:xfrm>
          <a:prstGeom prst="rect">
            <a:avLst/>
          </a:prstGeom>
          <a:solidFill>
            <a:srgbClr val="15A5D5"/>
          </a:solidFill>
          <a:ln>
            <a:noFill/>
          </a:ln>
        </p:spPr>
        <p:txBody>
          <a:bodyPr wrap="square" rtlCol="0">
            <a:spAutoFit/>
          </a:bodyPr>
          <a:lstStyle/>
          <a:p>
            <a:r>
              <a:rPr lang="en-US" altLang="zh-TW" sz="2400" b="1" dirty="0">
                <a:solidFill>
                  <a:schemeClr val="bg1"/>
                </a:solidFill>
              </a:rPr>
              <a:t>9</a:t>
            </a:r>
            <a:r>
              <a:rPr lang="en-US" altLang="zh-TW" sz="2400" b="1" dirty="0" smtClean="0">
                <a:solidFill>
                  <a:schemeClr val="bg1"/>
                </a:solidFill>
              </a:rPr>
              <a:t>5</a:t>
            </a:r>
            <a:endParaRPr lang="zh-TW" altLang="en-US" sz="2400" b="1" dirty="0">
              <a:solidFill>
                <a:schemeClr val="bg1"/>
              </a:solidFill>
            </a:endParaRPr>
          </a:p>
        </p:txBody>
      </p:sp>
      <p:sp>
        <p:nvSpPr>
          <p:cNvPr id="38" name="文字方塊 37"/>
          <p:cNvSpPr txBox="1"/>
          <p:nvPr/>
        </p:nvSpPr>
        <p:spPr>
          <a:xfrm>
            <a:off x="8731863" y="2953873"/>
            <a:ext cx="2608345" cy="461665"/>
          </a:xfrm>
          <a:prstGeom prst="rect">
            <a:avLst/>
          </a:prstGeom>
          <a:solidFill>
            <a:srgbClr val="15A5D5"/>
          </a:solidFill>
          <a:ln>
            <a:noFill/>
          </a:ln>
        </p:spPr>
        <p:txBody>
          <a:bodyPr wrap="square" rtlCol="0">
            <a:spAutoFit/>
          </a:bodyPr>
          <a:lstStyle/>
          <a:p>
            <a:r>
              <a:rPr lang="en-US" altLang="zh-TW" sz="2400" b="1" dirty="0" smtClean="0">
                <a:solidFill>
                  <a:schemeClr val="bg1"/>
                </a:solidFill>
              </a:rPr>
              <a:t>95 </a:t>
            </a:r>
            <a:r>
              <a:rPr lang="en-US" altLang="zh-TW" sz="2400" b="1" dirty="0">
                <a:solidFill>
                  <a:schemeClr val="bg1"/>
                </a:solidFill>
              </a:rPr>
              <a:t>×(</a:t>
            </a:r>
            <a:r>
              <a:rPr lang="en-US" altLang="zh-TW" sz="2400" b="1" dirty="0" smtClean="0">
                <a:solidFill>
                  <a:schemeClr val="bg1"/>
                </a:solidFill>
              </a:rPr>
              <a:t>1-5%)=90.25</a:t>
            </a:r>
            <a:endParaRPr lang="zh-TW" altLang="en-US" sz="2400" b="1" dirty="0">
              <a:solidFill>
                <a:schemeClr val="bg1"/>
              </a:solidFill>
            </a:endParaRPr>
          </a:p>
        </p:txBody>
      </p:sp>
      <p:sp>
        <p:nvSpPr>
          <p:cNvPr id="39" name="文字方塊 38"/>
          <p:cNvSpPr txBox="1"/>
          <p:nvPr/>
        </p:nvSpPr>
        <p:spPr>
          <a:xfrm>
            <a:off x="5424366" y="1103009"/>
            <a:ext cx="726876" cy="461665"/>
          </a:xfrm>
          <a:prstGeom prst="rect">
            <a:avLst/>
          </a:prstGeom>
          <a:solidFill>
            <a:srgbClr val="056CA5"/>
          </a:solidFill>
          <a:ln>
            <a:noFill/>
          </a:ln>
        </p:spPr>
        <p:txBody>
          <a:bodyPr wrap="square" rtlCol="0">
            <a:spAutoFit/>
          </a:bodyPr>
          <a:lstStyle/>
          <a:p>
            <a:r>
              <a:rPr lang="en-US" altLang="zh-TW" sz="2400" b="1" dirty="0" smtClean="0">
                <a:solidFill>
                  <a:schemeClr val="bg1"/>
                </a:solidFill>
              </a:rPr>
              <a:t>105</a:t>
            </a:r>
            <a:endParaRPr lang="zh-TW" altLang="en-US" sz="2400" b="1" dirty="0">
              <a:solidFill>
                <a:schemeClr val="bg1"/>
              </a:solidFill>
            </a:endParaRPr>
          </a:p>
        </p:txBody>
      </p:sp>
      <p:sp>
        <p:nvSpPr>
          <p:cNvPr id="40" name="文字方塊 39"/>
          <p:cNvSpPr txBox="1"/>
          <p:nvPr/>
        </p:nvSpPr>
        <p:spPr>
          <a:xfrm>
            <a:off x="8730831" y="875352"/>
            <a:ext cx="2807234" cy="461665"/>
          </a:xfrm>
          <a:prstGeom prst="rect">
            <a:avLst/>
          </a:prstGeom>
          <a:solidFill>
            <a:srgbClr val="056CA5"/>
          </a:solidFill>
          <a:ln>
            <a:noFill/>
          </a:ln>
        </p:spPr>
        <p:txBody>
          <a:bodyPr wrap="square" rtlCol="0">
            <a:spAutoFit/>
          </a:bodyPr>
          <a:lstStyle/>
          <a:p>
            <a:r>
              <a:rPr lang="en-US" altLang="zh-TW" sz="2400" b="1" dirty="0" smtClean="0">
                <a:solidFill>
                  <a:schemeClr val="bg1"/>
                </a:solidFill>
              </a:rPr>
              <a:t>105×(1+5%)=110.25</a:t>
            </a:r>
            <a:endParaRPr lang="en-US" altLang="zh-TW" sz="2400" b="1" dirty="0">
              <a:solidFill>
                <a:schemeClr val="bg1"/>
              </a:solidFill>
            </a:endParaRPr>
          </a:p>
        </p:txBody>
      </p:sp>
      <p:sp>
        <p:nvSpPr>
          <p:cNvPr id="41" name="文字方塊 40"/>
          <p:cNvSpPr txBox="1"/>
          <p:nvPr/>
        </p:nvSpPr>
        <p:spPr>
          <a:xfrm>
            <a:off x="6191457" y="2364664"/>
            <a:ext cx="778834" cy="461665"/>
          </a:xfrm>
          <a:prstGeom prst="rect">
            <a:avLst/>
          </a:prstGeom>
          <a:noFill/>
        </p:spPr>
        <p:txBody>
          <a:bodyPr wrap="square" rtlCol="0">
            <a:spAutoFit/>
          </a:bodyPr>
          <a:lstStyle/>
          <a:p>
            <a:r>
              <a:rPr lang="en-US" altLang="zh-TW" sz="2400" b="1" dirty="0" smtClean="0">
                <a:solidFill>
                  <a:srgbClr val="C00000"/>
                </a:solidFill>
              </a:rPr>
              <a:t>-5</a:t>
            </a:r>
            <a:r>
              <a:rPr lang="en-US" altLang="zh-TW" sz="2400" b="1" dirty="0">
                <a:solidFill>
                  <a:srgbClr val="C00000"/>
                </a:solidFill>
              </a:rPr>
              <a:t>%</a:t>
            </a:r>
            <a:endParaRPr lang="zh-TW" altLang="en-US" sz="2400" b="1" dirty="0">
              <a:solidFill>
                <a:srgbClr val="C00000"/>
              </a:solidFill>
            </a:endParaRPr>
          </a:p>
        </p:txBody>
      </p:sp>
      <p:sp>
        <p:nvSpPr>
          <p:cNvPr id="42" name="文字方塊 41"/>
          <p:cNvSpPr txBox="1"/>
          <p:nvPr/>
        </p:nvSpPr>
        <p:spPr>
          <a:xfrm>
            <a:off x="8668983" y="2520084"/>
            <a:ext cx="1297902" cy="461665"/>
          </a:xfrm>
          <a:prstGeom prst="rect">
            <a:avLst/>
          </a:prstGeom>
          <a:noFill/>
        </p:spPr>
        <p:txBody>
          <a:bodyPr wrap="square" rtlCol="0">
            <a:spAutoFit/>
          </a:bodyPr>
          <a:lstStyle/>
          <a:p>
            <a:r>
              <a:rPr lang="en-US" altLang="zh-TW" sz="2400" b="1" dirty="0" smtClean="0">
                <a:solidFill>
                  <a:srgbClr val="C00000"/>
                </a:solidFill>
              </a:rPr>
              <a:t>-9.75</a:t>
            </a:r>
            <a:r>
              <a:rPr lang="en-US" altLang="zh-TW" sz="2400" b="1" dirty="0">
                <a:solidFill>
                  <a:srgbClr val="C00000"/>
                </a:solidFill>
              </a:rPr>
              <a:t>%</a:t>
            </a:r>
            <a:endParaRPr lang="zh-TW" altLang="en-US" sz="2400" b="1" dirty="0">
              <a:solidFill>
                <a:srgbClr val="C00000"/>
              </a:solidFill>
            </a:endParaRPr>
          </a:p>
        </p:txBody>
      </p:sp>
      <p:sp>
        <p:nvSpPr>
          <p:cNvPr id="43" name="文字方塊 42"/>
          <p:cNvSpPr txBox="1"/>
          <p:nvPr/>
        </p:nvSpPr>
        <p:spPr>
          <a:xfrm>
            <a:off x="6160038" y="1592582"/>
            <a:ext cx="810253" cy="461665"/>
          </a:xfrm>
          <a:prstGeom prst="rect">
            <a:avLst/>
          </a:prstGeom>
          <a:noFill/>
        </p:spPr>
        <p:txBody>
          <a:bodyPr wrap="square" rtlCol="0">
            <a:spAutoFit/>
          </a:bodyPr>
          <a:lstStyle/>
          <a:p>
            <a:r>
              <a:rPr lang="en-US" altLang="zh-TW" sz="2400" b="1" dirty="0" smtClean="0">
                <a:solidFill>
                  <a:srgbClr val="FF0000"/>
                </a:solidFill>
              </a:rPr>
              <a:t>5%</a:t>
            </a:r>
            <a:endParaRPr lang="zh-TW" altLang="en-US" sz="2400" b="1" dirty="0">
              <a:solidFill>
                <a:srgbClr val="FF0000"/>
              </a:solidFill>
            </a:endParaRPr>
          </a:p>
        </p:txBody>
      </p:sp>
      <p:sp>
        <p:nvSpPr>
          <p:cNvPr id="44" name="文字方塊 43"/>
          <p:cNvSpPr txBox="1"/>
          <p:nvPr/>
        </p:nvSpPr>
        <p:spPr>
          <a:xfrm>
            <a:off x="8692635" y="1378115"/>
            <a:ext cx="1274250" cy="461665"/>
          </a:xfrm>
          <a:prstGeom prst="rect">
            <a:avLst/>
          </a:prstGeom>
          <a:noFill/>
        </p:spPr>
        <p:txBody>
          <a:bodyPr wrap="square" rtlCol="0">
            <a:spAutoFit/>
          </a:bodyPr>
          <a:lstStyle/>
          <a:p>
            <a:r>
              <a:rPr lang="en-US" altLang="zh-TW" sz="2400" b="1" dirty="0" smtClean="0">
                <a:solidFill>
                  <a:srgbClr val="FF0000"/>
                </a:solidFill>
              </a:rPr>
              <a:t>10.25%</a:t>
            </a:r>
            <a:endParaRPr lang="zh-TW" altLang="en-US" sz="2400" b="1" dirty="0">
              <a:solidFill>
                <a:srgbClr val="FF0000"/>
              </a:solidFill>
            </a:endParaRPr>
          </a:p>
        </p:txBody>
      </p:sp>
      <p:sp>
        <p:nvSpPr>
          <p:cNvPr id="36" name="文字方塊 35"/>
          <p:cNvSpPr txBox="1"/>
          <p:nvPr/>
        </p:nvSpPr>
        <p:spPr>
          <a:xfrm>
            <a:off x="8444533" y="4790624"/>
            <a:ext cx="720080" cy="461665"/>
          </a:xfrm>
          <a:prstGeom prst="rect">
            <a:avLst/>
          </a:prstGeom>
          <a:noFill/>
        </p:spPr>
        <p:txBody>
          <a:bodyPr wrap="square" rtlCol="0">
            <a:spAutoFit/>
          </a:bodyPr>
          <a:lstStyle/>
          <a:p>
            <a:r>
              <a:rPr lang="en-US" altLang="zh-TW" sz="2400" dirty="0" smtClean="0"/>
              <a:t>5</a:t>
            </a:r>
            <a:r>
              <a:rPr lang="en-US" altLang="zh-TW" sz="2400" dirty="0"/>
              <a:t>%</a:t>
            </a:r>
            <a:endParaRPr lang="zh-TW" altLang="en-US" sz="2400" dirty="0"/>
          </a:p>
        </p:txBody>
      </p:sp>
      <p:sp>
        <p:nvSpPr>
          <p:cNvPr id="45" name="文字方塊 44"/>
          <p:cNvSpPr txBox="1"/>
          <p:nvPr/>
        </p:nvSpPr>
        <p:spPr>
          <a:xfrm>
            <a:off x="3819987" y="5249394"/>
            <a:ext cx="4102486" cy="461665"/>
          </a:xfrm>
          <a:prstGeom prst="rect">
            <a:avLst/>
          </a:prstGeom>
          <a:noFill/>
        </p:spPr>
        <p:txBody>
          <a:bodyPr wrap="square" rtlCol="0">
            <a:spAutoFit/>
          </a:bodyPr>
          <a:lstStyle/>
          <a:p>
            <a:r>
              <a:rPr lang="en-US" altLang="zh-TW" sz="2400" dirty="0"/>
              <a:t>(</a:t>
            </a:r>
            <a:r>
              <a:rPr lang="en-US" altLang="zh-TW" sz="2400" dirty="0" smtClean="0"/>
              <a:t>1-5</a:t>
            </a:r>
            <a:r>
              <a:rPr lang="en-US" altLang="zh-TW" sz="2400" dirty="0"/>
              <a:t>%) ×(</a:t>
            </a:r>
            <a:r>
              <a:rPr lang="en-US" altLang="zh-TW" sz="2400" dirty="0" smtClean="0"/>
              <a:t>1-5%)=90.25</a:t>
            </a:r>
            <a:endParaRPr lang="zh-TW" altLang="en-US" sz="2400" dirty="0"/>
          </a:p>
        </p:txBody>
      </p:sp>
      <p:cxnSp>
        <p:nvCxnSpPr>
          <p:cNvPr id="46" name="直線接點 45"/>
          <p:cNvCxnSpPr/>
          <p:nvPr/>
        </p:nvCxnSpPr>
        <p:spPr>
          <a:xfrm flipV="1">
            <a:off x="3743185" y="1603991"/>
            <a:ext cx="2448272" cy="576064"/>
          </a:xfrm>
          <a:prstGeom prst="line">
            <a:avLst/>
          </a:prstGeom>
          <a:ln>
            <a:solidFill>
              <a:srgbClr val="036CA7"/>
            </a:solidFill>
          </a:ln>
        </p:spPr>
        <p:style>
          <a:lnRef idx="3">
            <a:schemeClr val="accent2"/>
          </a:lnRef>
          <a:fillRef idx="0">
            <a:schemeClr val="accent2"/>
          </a:fillRef>
          <a:effectRef idx="2">
            <a:schemeClr val="accent2"/>
          </a:effectRef>
          <a:fontRef idx="minor">
            <a:schemeClr val="tx1"/>
          </a:fontRef>
        </p:style>
      </p:cxnSp>
      <p:cxnSp>
        <p:nvCxnSpPr>
          <p:cNvPr id="47" name="直線接點 46"/>
          <p:cNvCxnSpPr/>
          <p:nvPr/>
        </p:nvCxnSpPr>
        <p:spPr>
          <a:xfrm>
            <a:off x="3743185" y="2178236"/>
            <a:ext cx="2448272" cy="576064"/>
          </a:xfrm>
          <a:prstGeom prst="line">
            <a:avLst/>
          </a:prstGeom>
          <a:ln>
            <a:solidFill>
              <a:srgbClr val="1CA8D6"/>
            </a:solidFill>
          </a:ln>
        </p:spPr>
        <p:style>
          <a:lnRef idx="3">
            <a:schemeClr val="accent5"/>
          </a:lnRef>
          <a:fillRef idx="0">
            <a:schemeClr val="accent5"/>
          </a:fillRef>
          <a:effectRef idx="2">
            <a:schemeClr val="accent5"/>
          </a:effectRef>
          <a:fontRef idx="minor">
            <a:schemeClr val="tx1"/>
          </a:fontRef>
        </p:style>
      </p:cxnSp>
      <p:cxnSp>
        <p:nvCxnSpPr>
          <p:cNvPr id="48" name="直線接點 47"/>
          <p:cNvCxnSpPr/>
          <p:nvPr/>
        </p:nvCxnSpPr>
        <p:spPr>
          <a:xfrm>
            <a:off x="6178702" y="2754300"/>
            <a:ext cx="2448272" cy="576064"/>
          </a:xfrm>
          <a:prstGeom prst="line">
            <a:avLst/>
          </a:prstGeom>
          <a:ln>
            <a:solidFill>
              <a:srgbClr val="1CA8D6"/>
            </a:solidFill>
          </a:ln>
        </p:spPr>
        <p:style>
          <a:lnRef idx="3">
            <a:schemeClr val="accent5"/>
          </a:lnRef>
          <a:fillRef idx="0">
            <a:schemeClr val="accent5"/>
          </a:fillRef>
          <a:effectRef idx="2">
            <a:schemeClr val="accent5"/>
          </a:effectRef>
          <a:fontRef idx="minor">
            <a:schemeClr val="tx1"/>
          </a:fontRef>
        </p:style>
      </p:cxnSp>
      <p:grpSp>
        <p:nvGrpSpPr>
          <p:cNvPr id="49" name="群組 48"/>
          <p:cNvGrpSpPr/>
          <p:nvPr/>
        </p:nvGrpSpPr>
        <p:grpSpPr>
          <a:xfrm>
            <a:off x="2982907" y="1960349"/>
            <a:ext cx="693579" cy="461666"/>
            <a:chOff x="1804908" y="2434960"/>
            <a:chExt cx="491988" cy="382890"/>
          </a:xfrm>
        </p:grpSpPr>
        <p:sp>
          <p:nvSpPr>
            <p:cNvPr id="50" name="矩形 49"/>
            <p:cNvSpPr/>
            <p:nvPr/>
          </p:nvSpPr>
          <p:spPr>
            <a:xfrm>
              <a:off x="1804908" y="2434960"/>
              <a:ext cx="483676" cy="369333"/>
            </a:xfrm>
            <a:prstGeom prst="rect">
              <a:avLst/>
            </a:prstGeom>
            <a:noFill/>
            <a:ln>
              <a:solidFill>
                <a:srgbClr val="14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1" name="文字方塊 50"/>
            <p:cNvSpPr txBox="1"/>
            <p:nvPr/>
          </p:nvSpPr>
          <p:spPr>
            <a:xfrm>
              <a:off x="1804909" y="2434961"/>
              <a:ext cx="491987" cy="382889"/>
            </a:xfrm>
            <a:prstGeom prst="rect">
              <a:avLst/>
            </a:prstGeom>
            <a:noFill/>
          </p:spPr>
          <p:txBody>
            <a:bodyPr wrap="square" rtlCol="0">
              <a:spAutoFit/>
            </a:bodyPr>
            <a:lstStyle/>
            <a:p>
              <a:r>
                <a:rPr lang="en-US" altLang="zh-TW" sz="2400" b="1" dirty="0" smtClean="0"/>
                <a:t>100</a:t>
              </a:r>
              <a:endParaRPr lang="zh-TW" altLang="en-US" sz="2400" b="1" dirty="0"/>
            </a:p>
          </p:txBody>
        </p:sp>
      </p:grpSp>
      <p:sp>
        <p:nvSpPr>
          <p:cNvPr id="52" name="向上箭號 51"/>
          <p:cNvSpPr/>
          <p:nvPr/>
        </p:nvSpPr>
        <p:spPr>
          <a:xfrm rot="10800000">
            <a:off x="4594838" y="4393095"/>
            <a:ext cx="288032" cy="360040"/>
          </a:xfrm>
          <a:prstGeom prst="upArrow">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ea typeface="標楷體" pitchFamily="65" charset="-120"/>
            </a:endParaRPr>
          </a:p>
        </p:txBody>
      </p:sp>
      <p:sp>
        <p:nvSpPr>
          <p:cNvPr id="53" name="向上箭號 52"/>
          <p:cNvSpPr/>
          <p:nvPr/>
        </p:nvSpPr>
        <p:spPr>
          <a:xfrm rot="10800000">
            <a:off x="4594838" y="4848971"/>
            <a:ext cx="288032" cy="360040"/>
          </a:xfrm>
          <a:prstGeom prst="upArrow">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ea typeface="標楷體" pitchFamily="65" charset="-120"/>
            </a:endParaRPr>
          </a:p>
        </p:txBody>
      </p:sp>
      <p:sp>
        <p:nvSpPr>
          <p:cNvPr id="54" name="向上箭號 53"/>
          <p:cNvSpPr/>
          <p:nvPr/>
        </p:nvSpPr>
        <p:spPr>
          <a:xfrm>
            <a:off x="8052939" y="4382666"/>
            <a:ext cx="288032" cy="360040"/>
          </a:xfrm>
          <a:prstGeom prst="up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solidFill>
                <a:srgbClr val="FF0000"/>
              </a:solidFill>
              <a:ea typeface="標楷體" pitchFamily="65" charset="-120"/>
            </a:endParaRPr>
          </a:p>
        </p:txBody>
      </p:sp>
      <p:sp>
        <p:nvSpPr>
          <p:cNvPr id="55" name="向上箭號 54"/>
          <p:cNvSpPr/>
          <p:nvPr/>
        </p:nvSpPr>
        <p:spPr>
          <a:xfrm>
            <a:off x="8052939" y="4848972"/>
            <a:ext cx="288032" cy="360040"/>
          </a:xfrm>
          <a:prstGeom prst="up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solidFill>
                <a:srgbClr val="FF0000"/>
              </a:solidFill>
              <a:ea typeface="標楷體" pitchFamily="65" charset="-120"/>
            </a:endParaRPr>
          </a:p>
        </p:txBody>
      </p:sp>
      <p:sp>
        <p:nvSpPr>
          <p:cNvPr id="56" name="矩形 55"/>
          <p:cNvSpPr/>
          <p:nvPr/>
        </p:nvSpPr>
        <p:spPr>
          <a:xfrm>
            <a:off x="7254667" y="5902376"/>
            <a:ext cx="2952328" cy="461665"/>
          </a:xfrm>
          <a:prstGeom prst="rect">
            <a:avLst/>
          </a:prstGeom>
        </p:spPr>
        <p:txBody>
          <a:bodyPr wrap="square">
            <a:spAutoFit/>
          </a:bodyPr>
          <a:lstStyle/>
          <a:p>
            <a:pPr algn="ctr"/>
            <a:r>
              <a:rPr lang="en-US" altLang="zh-TW" sz="2400" dirty="0" smtClean="0">
                <a:latin typeface="+mn-lt"/>
              </a:rPr>
              <a:t>110.25%-1 = </a:t>
            </a:r>
            <a:r>
              <a:rPr lang="en-US" altLang="zh-TW" sz="2400" b="1" dirty="0" smtClean="0">
                <a:solidFill>
                  <a:schemeClr val="accent5">
                    <a:lumMod val="75000"/>
                  </a:schemeClr>
                </a:solidFill>
                <a:latin typeface="+mn-lt"/>
              </a:rPr>
              <a:t>10.25%</a:t>
            </a:r>
            <a:endParaRPr lang="zh-TW" altLang="en-US" sz="2400" b="1" dirty="0">
              <a:solidFill>
                <a:schemeClr val="accent5">
                  <a:lumMod val="75000"/>
                </a:schemeClr>
              </a:solidFill>
              <a:latin typeface="+mn-lt"/>
            </a:endParaRPr>
          </a:p>
        </p:txBody>
      </p:sp>
      <p:sp>
        <p:nvSpPr>
          <p:cNvPr id="57" name="矩形 56"/>
          <p:cNvSpPr/>
          <p:nvPr/>
        </p:nvSpPr>
        <p:spPr>
          <a:xfrm>
            <a:off x="3788061" y="5717007"/>
            <a:ext cx="2948576" cy="830997"/>
          </a:xfrm>
          <a:prstGeom prst="rect">
            <a:avLst/>
          </a:prstGeom>
        </p:spPr>
        <p:txBody>
          <a:bodyPr wrap="square">
            <a:spAutoFit/>
          </a:bodyPr>
          <a:lstStyle/>
          <a:p>
            <a:pPr algn="ctr"/>
            <a:r>
              <a:rPr lang="en-US" altLang="zh-TW" sz="2400" dirty="0">
                <a:solidFill>
                  <a:schemeClr val="dk1"/>
                </a:solidFill>
              </a:rPr>
              <a:t>90.25%-1 = </a:t>
            </a:r>
            <a:r>
              <a:rPr lang="en-US" altLang="zh-TW" sz="2400" dirty="0">
                <a:solidFill>
                  <a:srgbClr val="C00000"/>
                </a:solidFill>
              </a:rPr>
              <a:t>-9.75%</a:t>
            </a:r>
          </a:p>
          <a:p>
            <a:pPr algn="ctr"/>
            <a:r>
              <a:rPr lang="en-US" altLang="zh-TW" sz="2400" dirty="0" smtClean="0">
                <a:solidFill>
                  <a:schemeClr val="dk1"/>
                </a:solidFill>
              </a:rPr>
              <a:t>Return×-</a:t>
            </a:r>
            <a:r>
              <a:rPr lang="en-US" altLang="zh-TW" sz="2400" dirty="0">
                <a:solidFill>
                  <a:schemeClr val="dk1"/>
                </a:solidFill>
              </a:rPr>
              <a:t>1 = </a:t>
            </a:r>
            <a:r>
              <a:rPr lang="en-US" altLang="zh-TW" sz="2400" b="1" dirty="0">
                <a:solidFill>
                  <a:srgbClr val="FF0000"/>
                </a:solidFill>
              </a:rPr>
              <a:t>9.75%</a:t>
            </a:r>
          </a:p>
        </p:txBody>
      </p:sp>
    </p:spTree>
    <p:extLst>
      <p:ext uri="{BB962C8B-B14F-4D97-AF65-F5344CB8AC3E}">
        <p14:creationId xmlns:p14="http://schemas.microsoft.com/office/powerpoint/2010/main" val="3392424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4BA915EE-10CB-4CF1-8569-6154455DA573}" type="slidenum">
              <a:rPr lang="en-US" smtClean="0"/>
              <a:t>8</a:t>
            </a:fld>
            <a:endParaRPr lang="en-US"/>
          </a:p>
        </p:txBody>
      </p:sp>
      <p:graphicFrame>
        <p:nvGraphicFramePr>
          <p:cNvPr id="3" name="表格 2"/>
          <p:cNvGraphicFramePr>
            <a:graphicFrameLocks noGrp="1"/>
          </p:cNvGraphicFramePr>
          <p:nvPr>
            <p:extLst>
              <p:ext uri="{D42A27DB-BD31-4B8C-83A1-F6EECF244321}">
                <p14:modId xmlns:p14="http://schemas.microsoft.com/office/powerpoint/2010/main" val="2430145179"/>
              </p:ext>
            </p:extLst>
          </p:nvPr>
        </p:nvGraphicFramePr>
        <p:xfrm>
          <a:off x="1875275" y="3822292"/>
          <a:ext cx="8731765" cy="2689657"/>
        </p:xfrm>
        <a:graphic>
          <a:graphicData uri="http://schemas.openxmlformats.org/drawingml/2006/table">
            <a:tbl>
              <a:tblPr firstRow="1" bandRow="1">
                <a:tableStyleId>{93296810-A885-4BE3-A3E7-6D5BEEA58F35}</a:tableStyleId>
              </a:tblPr>
              <a:tblGrid>
                <a:gridCol w="1704027">
                  <a:extLst>
                    <a:ext uri="{9D8B030D-6E8A-4147-A177-3AD203B41FA5}">
                      <a16:colId xmlns:a16="http://schemas.microsoft.com/office/drawing/2014/main" val="20000"/>
                    </a:ext>
                  </a:extLst>
                </a:gridCol>
                <a:gridCol w="3486516">
                  <a:extLst>
                    <a:ext uri="{9D8B030D-6E8A-4147-A177-3AD203B41FA5}">
                      <a16:colId xmlns:a16="http://schemas.microsoft.com/office/drawing/2014/main" val="20001"/>
                    </a:ext>
                  </a:extLst>
                </a:gridCol>
                <a:gridCol w="3541222">
                  <a:extLst>
                    <a:ext uri="{9D8B030D-6E8A-4147-A177-3AD203B41FA5}">
                      <a16:colId xmlns:a16="http://schemas.microsoft.com/office/drawing/2014/main" val="20002"/>
                    </a:ext>
                  </a:extLst>
                </a:gridCol>
              </a:tblGrid>
              <a:tr h="503639">
                <a:tc>
                  <a:txBody>
                    <a:bodyPr/>
                    <a:lstStyle/>
                    <a:p>
                      <a:pPr algn="ctr"/>
                      <a:endParaRPr lang="en-US" altLang="zh-TW" sz="2400" dirty="0" smtClean="0">
                        <a:latin typeface="標楷體" pitchFamily="65" charset="-120"/>
                        <a:ea typeface="標楷體" pitchFamily="65" charset="-120"/>
                      </a:endParaRPr>
                    </a:p>
                  </a:txBody>
                  <a:tcPr>
                    <a:solidFill>
                      <a:srgbClr val="1796C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dirty="0" smtClean="0">
                          <a:solidFill>
                            <a:schemeClr val="bg1"/>
                          </a:solidFill>
                          <a:effectLst>
                            <a:outerShdw blurRad="38100" dist="38100" dir="2700000" algn="tl">
                              <a:srgbClr val="000000">
                                <a:alpha val="43137"/>
                              </a:srgbClr>
                            </a:outerShdw>
                          </a:effectLst>
                          <a:latin typeface="+mn-lt"/>
                          <a:ea typeface="標楷體" pitchFamily="65" charset="-120"/>
                        </a:rPr>
                        <a:t>Benchmark Index</a:t>
                      </a:r>
                    </a:p>
                  </a:txBody>
                  <a:tcPr>
                    <a:solidFill>
                      <a:srgbClr val="1796C8"/>
                    </a:solidFill>
                  </a:tcPr>
                </a:tc>
                <a:tc>
                  <a:txBody>
                    <a:bodyPr/>
                    <a:lstStyle/>
                    <a:p>
                      <a:pPr algn="ctr"/>
                      <a:r>
                        <a:rPr lang="en-US" altLang="zh-TW" sz="2800" b="1" dirty="0" smtClean="0">
                          <a:solidFill>
                            <a:schemeClr val="bg1"/>
                          </a:solidFill>
                          <a:effectLst>
                            <a:outerShdw blurRad="38100" dist="38100" dir="2700000" algn="tl">
                              <a:srgbClr val="000000">
                                <a:alpha val="43137"/>
                              </a:srgbClr>
                            </a:outerShdw>
                          </a:effectLst>
                          <a:latin typeface="+mn-lt"/>
                          <a:ea typeface="標楷體" pitchFamily="65" charset="-120"/>
                        </a:rPr>
                        <a:t>-1x Inverse</a:t>
                      </a:r>
                    </a:p>
                  </a:txBody>
                  <a:tcPr>
                    <a:solidFill>
                      <a:srgbClr val="1796C8"/>
                    </a:solidFill>
                  </a:tcPr>
                </a:tc>
                <a:extLst>
                  <a:ext uri="{0D108BD9-81ED-4DB2-BD59-A6C34878D82A}">
                    <a16:rowId xmlns:a16="http://schemas.microsoft.com/office/drawing/2014/main" val="10000"/>
                  </a:ext>
                </a:extLst>
              </a:tr>
              <a:tr h="444387">
                <a:tc>
                  <a:txBody>
                    <a:bodyPr/>
                    <a:lstStyle/>
                    <a:p>
                      <a:pPr algn="ctr"/>
                      <a:r>
                        <a:rPr lang="en-US" altLang="zh-TW" sz="2400" b="1" dirty="0" smtClean="0">
                          <a:solidFill>
                            <a:schemeClr val="bg1"/>
                          </a:solidFill>
                          <a:latin typeface="+mn-lt"/>
                          <a:ea typeface="標楷體" pitchFamily="65" charset="-120"/>
                        </a:rPr>
                        <a:t>Day 1</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algn="ctr"/>
                      <a:endParaRPr lang="zh-TW" altLang="en-US" sz="2400" b="0" dirty="0"/>
                    </a:p>
                  </a:txBody>
                  <a:tcPr>
                    <a:solidFill>
                      <a:srgbClr val="E7E8E8"/>
                    </a:solidFill>
                  </a:tcPr>
                </a:tc>
                <a:extLst>
                  <a:ext uri="{0D108BD9-81ED-4DB2-BD59-A6C34878D82A}">
                    <a16:rowId xmlns:a16="http://schemas.microsoft.com/office/drawing/2014/main" val="10001"/>
                  </a:ext>
                </a:extLst>
              </a:tr>
              <a:tr h="444387">
                <a:tc>
                  <a:txBody>
                    <a:bodyPr/>
                    <a:lstStyle/>
                    <a:p>
                      <a:pPr algn="ctr"/>
                      <a:r>
                        <a:rPr lang="en-US" altLang="zh-TW" sz="2400" b="1" dirty="0" smtClean="0">
                          <a:solidFill>
                            <a:schemeClr val="bg1"/>
                          </a:solidFill>
                          <a:latin typeface="+mn-lt"/>
                          <a:ea typeface="標楷體" pitchFamily="65" charset="-120"/>
                        </a:rPr>
                        <a:t>Day 2</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algn="ctr"/>
                      <a:endParaRPr lang="zh-TW" altLang="en-US" sz="2400" b="0" dirty="0"/>
                    </a:p>
                  </a:txBody>
                  <a:tcPr>
                    <a:solidFill>
                      <a:srgbClr val="E7E8E8"/>
                    </a:solidFill>
                  </a:tcPr>
                </a:tc>
                <a:extLst>
                  <a:ext uri="{0D108BD9-81ED-4DB2-BD59-A6C34878D82A}">
                    <a16:rowId xmlns:a16="http://schemas.microsoft.com/office/drawing/2014/main" val="10002"/>
                  </a:ext>
                </a:extLst>
              </a:tr>
              <a:tr h="444387">
                <a:tc>
                  <a:txBody>
                    <a:bodyPr/>
                    <a:lstStyle/>
                    <a:p>
                      <a:pPr algn="ctr"/>
                      <a:r>
                        <a:rPr lang="en-US" altLang="zh-TW" sz="2400" b="1" dirty="0" smtClean="0">
                          <a:solidFill>
                            <a:schemeClr val="bg1"/>
                          </a:solidFill>
                          <a:latin typeface="+mn-lt"/>
                          <a:ea typeface="標楷體" pitchFamily="65" charset="-120"/>
                        </a:rPr>
                        <a:t>Price</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400" b="0" dirty="0" smtClean="0"/>
                    </a:p>
                  </a:txBody>
                  <a:tcPr>
                    <a:solidFill>
                      <a:srgbClr val="E7E8E8"/>
                    </a:solidFill>
                  </a:tcPr>
                </a:tc>
                <a:extLst>
                  <a:ext uri="{0D108BD9-81ED-4DB2-BD59-A6C34878D82A}">
                    <a16:rowId xmlns:a16="http://schemas.microsoft.com/office/drawing/2014/main" val="10003"/>
                  </a:ext>
                </a:extLst>
              </a:tr>
              <a:tr h="799897">
                <a:tc>
                  <a:txBody>
                    <a:bodyPr/>
                    <a:lstStyle/>
                    <a:p>
                      <a:pPr algn="ctr"/>
                      <a:r>
                        <a:rPr lang="en-US" altLang="zh-TW" sz="2400" b="1" dirty="0" smtClean="0">
                          <a:solidFill>
                            <a:schemeClr val="bg1"/>
                          </a:solidFill>
                          <a:latin typeface="+mn-lt"/>
                          <a:ea typeface="標楷體" pitchFamily="65" charset="-120"/>
                        </a:rPr>
                        <a:t>Return</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1" dirty="0" smtClean="0">
                        <a:latin typeface="標楷體" pitchFamily="65" charset="-120"/>
                        <a:ea typeface="標楷體" pitchFamily="65" charset="-120"/>
                      </a:endParaRPr>
                    </a:p>
                  </a:txBody>
                  <a:tcPr>
                    <a:solidFill>
                      <a:srgbClr val="E7E8E8"/>
                    </a:solidFill>
                  </a:tcPr>
                </a:tc>
                <a:tc>
                  <a:txBody>
                    <a:bodyPr/>
                    <a:lstStyle/>
                    <a:p>
                      <a:pPr algn="ctr"/>
                      <a:endParaRPr lang="zh-TW" altLang="en-US" sz="2400" b="1" dirty="0">
                        <a:solidFill>
                          <a:srgbClr val="FF0000"/>
                        </a:solidFill>
                      </a:endParaRPr>
                    </a:p>
                  </a:txBody>
                  <a:tcPr>
                    <a:solidFill>
                      <a:srgbClr val="E7E8E8"/>
                    </a:solidFill>
                  </a:tcPr>
                </a:tc>
                <a:extLst>
                  <a:ext uri="{0D108BD9-81ED-4DB2-BD59-A6C34878D82A}">
                    <a16:rowId xmlns:a16="http://schemas.microsoft.com/office/drawing/2014/main" val="10004"/>
                  </a:ext>
                </a:extLst>
              </a:tr>
            </a:tbl>
          </a:graphicData>
        </a:graphic>
      </p:graphicFrame>
      <p:sp>
        <p:nvSpPr>
          <p:cNvPr id="5" name="文字方塊 4"/>
          <p:cNvSpPr txBox="1"/>
          <p:nvPr/>
        </p:nvSpPr>
        <p:spPr>
          <a:xfrm>
            <a:off x="4902309" y="4331854"/>
            <a:ext cx="720080" cy="461665"/>
          </a:xfrm>
          <a:prstGeom prst="rect">
            <a:avLst/>
          </a:prstGeom>
          <a:noFill/>
        </p:spPr>
        <p:txBody>
          <a:bodyPr wrap="square" rtlCol="0">
            <a:spAutoFit/>
          </a:bodyPr>
          <a:lstStyle/>
          <a:p>
            <a:r>
              <a:rPr lang="en-US" altLang="zh-TW" sz="2400" dirty="0"/>
              <a:t>4</a:t>
            </a:r>
            <a:r>
              <a:rPr lang="en-US" altLang="zh-TW" sz="2400" dirty="0" smtClean="0"/>
              <a:t>%</a:t>
            </a:r>
            <a:endParaRPr lang="zh-TW" altLang="en-US" sz="2400" dirty="0"/>
          </a:p>
        </p:txBody>
      </p:sp>
      <p:sp>
        <p:nvSpPr>
          <p:cNvPr id="6" name="文字方塊 5"/>
          <p:cNvSpPr txBox="1"/>
          <p:nvPr/>
        </p:nvSpPr>
        <p:spPr>
          <a:xfrm>
            <a:off x="4902309" y="4787730"/>
            <a:ext cx="720080" cy="461665"/>
          </a:xfrm>
          <a:prstGeom prst="rect">
            <a:avLst/>
          </a:prstGeom>
          <a:noFill/>
        </p:spPr>
        <p:txBody>
          <a:bodyPr wrap="square" rtlCol="0">
            <a:spAutoFit/>
          </a:bodyPr>
          <a:lstStyle/>
          <a:p>
            <a:r>
              <a:rPr lang="en-US" altLang="zh-TW" sz="2400" dirty="0" smtClean="0"/>
              <a:t>-6%</a:t>
            </a:r>
            <a:endParaRPr lang="zh-TW" altLang="en-US" sz="2400" dirty="0"/>
          </a:p>
        </p:txBody>
      </p:sp>
      <p:sp>
        <p:nvSpPr>
          <p:cNvPr id="7" name="文字方塊 6"/>
          <p:cNvSpPr txBox="1"/>
          <p:nvPr/>
        </p:nvSpPr>
        <p:spPr>
          <a:xfrm>
            <a:off x="3748520" y="5265977"/>
            <a:ext cx="4102486" cy="461665"/>
          </a:xfrm>
          <a:prstGeom prst="rect">
            <a:avLst/>
          </a:prstGeom>
          <a:noFill/>
        </p:spPr>
        <p:txBody>
          <a:bodyPr wrap="square" rtlCol="0">
            <a:spAutoFit/>
          </a:bodyPr>
          <a:lstStyle/>
          <a:p>
            <a:r>
              <a:rPr lang="en-US" altLang="zh-TW" sz="2400" dirty="0"/>
              <a:t>(</a:t>
            </a:r>
            <a:r>
              <a:rPr lang="en-US" altLang="zh-TW" sz="2400" dirty="0" smtClean="0"/>
              <a:t>1+4%) </a:t>
            </a:r>
            <a:r>
              <a:rPr lang="en-US" altLang="zh-TW" sz="2400" dirty="0"/>
              <a:t>×(</a:t>
            </a:r>
            <a:r>
              <a:rPr lang="en-US" altLang="zh-TW" sz="2400" dirty="0" smtClean="0"/>
              <a:t>1-6%)=97.76</a:t>
            </a:r>
            <a:endParaRPr lang="zh-TW" altLang="en-US" sz="2400" dirty="0"/>
          </a:p>
        </p:txBody>
      </p:sp>
      <p:sp>
        <p:nvSpPr>
          <p:cNvPr id="9" name="文字方塊 8"/>
          <p:cNvSpPr txBox="1"/>
          <p:nvPr/>
        </p:nvSpPr>
        <p:spPr>
          <a:xfrm>
            <a:off x="8437989" y="4331854"/>
            <a:ext cx="720080" cy="461665"/>
          </a:xfrm>
          <a:prstGeom prst="rect">
            <a:avLst/>
          </a:prstGeom>
          <a:noFill/>
        </p:spPr>
        <p:txBody>
          <a:bodyPr wrap="square" rtlCol="0">
            <a:spAutoFit/>
          </a:bodyPr>
          <a:lstStyle/>
          <a:p>
            <a:r>
              <a:rPr lang="en-US" altLang="zh-TW" sz="2400" dirty="0" smtClean="0"/>
              <a:t>-4%</a:t>
            </a:r>
            <a:endParaRPr lang="zh-TW" altLang="en-US" sz="2400" dirty="0"/>
          </a:p>
        </p:txBody>
      </p:sp>
      <p:sp>
        <p:nvSpPr>
          <p:cNvPr id="10" name="文字方塊 9"/>
          <p:cNvSpPr txBox="1"/>
          <p:nvPr/>
        </p:nvSpPr>
        <p:spPr>
          <a:xfrm>
            <a:off x="8437989" y="4787730"/>
            <a:ext cx="720080" cy="461665"/>
          </a:xfrm>
          <a:prstGeom prst="rect">
            <a:avLst/>
          </a:prstGeom>
          <a:noFill/>
        </p:spPr>
        <p:txBody>
          <a:bodyPr wrap="square" rtlCol="0">
            <a:spAutoFit/>
          </a:bodyPr>
          <a:lstStyle/>
          <a:p>
            <a:r>
              <a:rPr lang="en-US" altLang="zh-TW" sz="2400" dirty="0"/>
              <a:t>6</a:t>
            </a:r>
            <a:r>
              <a:rPr lang="en-US" altLang="zh-TW" sz="2400" dirty="0" smtClean="0"/>
              <a:t>%</a:t>
            </a:r>
            <a:endParaRPr lang="zh-TW" altLang="en-US" sz="2400" dirty="0"/>
          </a:p>
        </p:txBody>
      </p:sp>
      <p:sp>
        <p:nvSpPr>
          <p:cNvPr id="11" name="文字方塊 10"/>
          <p:cNvSpPr txBox="1"/>
          <p:nvPr/>
        </p:nvSpPr>
        <p:spPr>
          <a:xfrm>
            <a:off x="6891695" y="5256922"/>
            <a:ext cx="3816932" cy="461665"/>
          </a:xfrm>
          <a:prstGeom prst="rect">
            <a:avLst/>
          </a:prstGeom>
          <a:noFill/>
        </p:spPr>
        <p:txBody>
          <a:bodyPr wrap="square" rtlCol="0">
            <a:spAutoFit/>
          </a:bodyPr>
          <a:lstStyle/>
          <a:p>
            <a:pPr algn="ctr">
              <a:defRPr/>
            </a:pPr>
            <a:r>
              <a:rPr lang="en-US" altLang="zh-TW" sz="2400" dirty="0"/>
              <a:t>(</a:t>
            </a:r>
            <a:r>
              <a:rPr lang="en-US" altLang="zh-TW" sz="2400" dirty="0" smtClean="0"/>
              <a:t>1-4%) </a:t>
            </a:r>
            <a:r>
              <a:rPr lang="en-US" altLang="zh-TW" sz="2400" dirty="0"/>
              <a:t>×(</a:t>
            </a:r>
            <a:r>
              <a:rPr lang="en-US" altLang="zh-TW" sz="2400" dirty="0" smtClean="0"/>
              <a:t>1+6%)=101.76</a:t>
            </a:r>
            <a:endParaRPr lang="zh-TW" altLang="en-US" sz="2400" dirty="0"/>
          </a:p>
        </p:txBody>
      </p:sp>
      <p:graphicFrame>
        <p:nvGraphicFramePr>
          <p:cNvPr id="13" name="表格 12"/>
          <p:cNvGraphicFramePr>
            <a:graphicFrameLocks noGrp="1"/>
          </p:cNvGraphicFramePr>
          <p:nvPr>
            <p:extLst/>
          </p:nvPr>
        </p:nvGraphicFramePr>
        <p:xfrm>
          <a:off x="3730429" y="1027927"/>
          <a:ext cx="4896545" cy="2303464"/>
        </p:xfrm>
        <a:graphic>
          <a:graphicData uri="http://schemas.openxmlformats.org/drawingml/2006/table">
            <a:tbl>
              <a:tblPr firstRow="1" bandRow="1">
                <a:tableStyleId>{5940675A-B579-460E-94D1-54222C63F5DA}</a:tableStyleId>
              </a:tblPr>
              <a:tblGrid>
                <a:gridCol w="2448089">
                  <a:extLst>
                    <a:ext uri="{9D8B030D-6E8A-4147-A177-3AD203B41FA5}">
                      <a16:colId xmlns:a16="http://schemas.microsoft.com/office/drawing/2014/main" val="2837996547"/>
                    </a:ext>
                  </a:extLst>
                </a:gridCol>
                <a:gridCol w="2448456">
                  <a:extLst>
                    <a:ext uri="{9D8B030D-6E8A-4147-A177-3AD203B41FA5}">
                      <a16:colId xmlns:a16="http://schemas.microsoft.com/office/drawing/2014/main" val="4271263295"/>
                    </a:ext>
                  </a:extLst>
                </a:gridCol>
              </a:tblGrid>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852502199"/>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21546375"/>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187572423"/>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1674565756"/>
                  </a:ext>
                </a:extLst>
              </a:tr>
            </a:tbl>
          </a:graphicData>
        </a:graphic>
      </p:graphicFrame>
      <p:sp>
        <p:nvSpPr>
          <p:cNvPr id="16" name="文字方塊 15"/>
          <p:cNvSpPr txBox="1"/>
          <p:nvPr/>
        </p:nvSpPr>
        <p:spPr>
          <a:xfrm>
            <a:off x="3099907" y="3414321"/>
            <a:ext cx="1440160" cy="369332"/>
          </a:xfrm>
          <a:prstGeom prst="rect">
            <a:avLst/>
          </a:prstGeom>
          <a:noFill/>
        </p:spPr>
        <p:txBody>
          <a:bodyPr wrap="square" rtlCol="0">
            <a:spAutoFit/>
          </a:bodyPr>
          <a:lstStyle/>
          <a:p>
            <a:pPr lvl="0"/>
            <a:r>
              <a:rPr lang="en-US" altLang="zh-TW" dirty="0" smtClean="0">
                <a:solidFill>
                  <a:prstClr val="black"/>
                </a:solidFill>
                <a:latin typeface="Calibri"/>
                <a:ea typeface="標楷體" pitchFamily="65" charset="-120"/>
              </a:rPr>
              <a:t>Previous </a:t>
            </a:r>
            <a:r>
              <a:rPr lang="en-US" altLang="zh-TW" dirty="0">
                <a:solidFill>
                  <a:prstClr val="black"/>
                </a:solidFill>
                <a:latin typeface="Calibri"/>
                <a:ea typeface="標楷體" pitchFamily="65" charset="-120"/>
              </a:rPr>
              <a:t>Day</a:t>
            </a:r>
            <a:endParaRPr lang="zh-TW" altLang="en-US" dirty="0">
              <a:solidFill>
                <a:prstClr val="black"/>
              </a:solidFill>
              <a:latin typeface="Calibri"/>
              <a:ea typeface="標楷體" pitchFamily="65" charset="-120"/>
            </a:endParaRPr>
          </a:p>
        </p:txBody>
      </p:sp>
      <p:sp>
        <p:nvSpPr>
          <p:cNvPr id="17" name="文字方塊 16"/>
          <p:cNvSpPr txBox="1"/>
          <p:nvPr/>
        </p:nvSpPr>
        <p:spPr>
          <a:xfrm>
            <a:off x="2820144" y="251938"/>
            <a:ext cx="7847856" cy="584775"/>
          </a:xfrm>
          <a:prstGeom prst="rect">
            <a:avLst/>
          </a:prstGeom>
          <a:noFill/>
        </p:spPr>
        <p:txBody>
          <a:bodyPr wrap="square" rtlCol="0">
            <a:spAutoFit/>
          </a:bodyPr>
          <a:lstStyle/>
          <a:p>
            <a:pPr lvl="0"/>
            <a:r>
              <a:rPr lang="en-US" altLang="zh-TW" sz="3200" b="1" dirty="0">
                <a:solidFill>
                  <a:prstClr val="black"/>
                </a:solidFill>
                <a:ea typeface="標楷體" pitchFamily="65" charset="-120"/>
              </a:rPr>
              <a:t>-1x Inverse ETF</a:t>
            </a:r>
            <a:r>
              <a:rPr lang="zh-TW" altLang="en-US" sz="3200" b="1" dirty="0">
                <a:solidFill>
                  <a:prstClr val="black"/>
                </a:solidFill>
                <a:ea typeface="標楷體" pitchFamily="65" charset="-120"/>
              </a:rPr>
              <a:t> </a:t>
            </a:r>
            <a:r>
              <a:rPr lang="en-US" altLang="zh-TW" sz="3200" b="1" dirty="0">
                <a:solidFill>
                  <a:prstClr val="black"/>
                </a:solidFill>
                <a:ea typeface="標楷體" pitchFamily="65" charset="-120"/>
              </a:rPr>
              <a:t>Returns—</a:t>
            </a:r>
            <a:r>
              <a:rPr lang="en-US" altLang="zh-TW" sz="3200" b="1" dirty="0">
                <a:ea typeface="標楷體" pitchFamily="65" charset="-120"/>
              </a:rPr>
              <a:t>Volatile </a:t>
            </a:r>
            <a:r>
              <a:rPr lang="en-US" altLang="zh-TW" sz="3200" b="1" dirty="0" smtClean="0">
                <a:ea typeface="標楷體" pitchFamily="65" charset="-120"/>
              </a:rPr>
              <a:t>Period (</a:t>
            </a:r>
            <a:r>
              <a:rPr lang="en-US" altLang="zh-TW" sz="3200" b="1" dirty="0">
                <a:ea typeface="標楷體" pitchFamily="65" charset="-120"/>
              </a:rPr>
              <a:t>1)</a:t>
            </a:r>
            <a:endParaRPr lang="zh-TW" altLang="en-US" sz="3200" b="1" dirty="0">
              <a:solidFill>
                <a:prstClr val="black"/>
              </a:solidFill>
              <a:ea typeface="標楷體" pitchFamily="65" charset="-120"/>
            </a:endParaRPr>
          </a:p>
        </p:txBody>
      </p:sp>
      <p:sp>
        <p:nvSpPr>
          <p:cNvPr id="18" name="文字方塊 17"/>
          <p:cNvSpPr txBox="1"/>
          <p:nvPr/>
        </p:nvSpPr>
        <p:spPr>
          <a:xfrm>
            <a:off x="5799763" y="3376030"/>
            <a:ext cx="842106" cy="369332"/>
          </a:xfrm>
          <a:prstGeom prst="rect">
            <a:avLst/>
          </a:prstGeom>
          <a:noFill/>
        </p:spPr>
        <p:txBody>
          <a:bodyPr wrap="square" rtlCol="0">
            <a:spAutoFit/>
          </a:bodyPr>
          <a:lstStyle/>
          <a:p>
            <a:pPr lvl="0"/>
            <a:r>
              <a:rPr lang="en-US" altLang="zh-TW" dirty="0">
                <a:solidFill>
                  <a:prstClr val="black"/>
                </a:solidFill>
                <a:latin typeface="Calibri"/>
                <a:ea typeface="標楷體" pitchFamily="65" charset="-120"/>
              </a:rPr>
              <a:t>Day 1</a:t>
            </a:r>
            <a:endParaRPr lang="zh-TW" altLang="en-US" dirty="0">
              <a:solidFill>
                <a:prstClr val="black"/>
              </a:solidFill>
              <a:latin typeface="Calibri"/>
              <a:ea typeface="標楷體" pitchFamily="65" charset="-120"/>
            </a:endParaRPr>
          </a:p>
        </p:txBody>
      </p:sp>
      <p:sp>
        <p:nvSpPr>
          <p:cNvPr id="19" name="文字方塊 18"/>
          <p:cNvSpPr txBox="1"/>
          <p:nvPr/>
        </p:nvSpPr>
        <p:spPr>
          <a:xfrm>
            <a:off x="8194926" y="3392175"/>
            <a:ext cx="864096" cy="369332"/>
          </a:xfrm>
          <a:prstGeom prst="rect">
            <a:avLst/>
          </a:prstGeom>
          <a:noFill/>
        </p:spPr>
        <p:txBody>
          <a:bodyPr wrap="square" rtlCol="0">
            <a:spAutoFit/>
          </a:bodyPr>
          <a:lstStyle/>
          <a:p>
            <a:pPr lvl="0"/>
            <a:r>
              <a:rPr lang="en-US" altLang="zh-TW" dirty="0">
                <a:solidFill>
                  <a:prstClr val="black"/>
                </a:solidFill>
                <a:latin typeface="Calibri"/>
                <a:ea typeface="標楷體" pitchFamily="65" charset="-120"/>
              </a:rPr>
              <a:t>Day </a:t>
            </a:r>
            <a:r>
              <a:rPr lang="en-US" altLang="zh-TW" dirty="0" smtClean="0">
                <a:solidFill>
                  <a:prstClr val="black"/>
                </a:solidFill>
                <a:latin typeface="Calibri"/>
                <a:ea typeface="標楷體" pitchFamily="65" charset="-120"/>
              </a:rPr>
              <a:t>2</a:t>
            </a:r>
            <a:endParaRPr lang="zh-TW" altLang="en-US" dirty="0">
              <a:solidFill>
                <a:prstClr val="black"/>
              </a:solidFill>
              <a:latin typeface="Calibri"/>
              <a:ea typeface="標楷體" pitchFamily="65" charset="-120"/>
            </a:endParaRPr>
          </a:p>
        </p:txBody>
      </p:sp>
      <p:sp>
        <p:nvSpPr>
          <p:cNvPr id="23" name="文字方塊 22"/>
          <p:cNvSpPr txBox="1"/>
          <p:nvPr/>
        </p:nvSpPr>
        <p:spPr>
          <a:xfrm>
            <a:off x="2001704" y="1197170"/>
            <a:ext cx="1431451" cy="400110"/>
          </a:xfrm>
          <a:prstGeom prst="rect">
            <a:avLst/>
          </a:prstGeom>
          <a:noFill/>
        </p:spPr>
        <p:txBody>
          <a:bodyPr wrap="square" rtlCol="0">
            <a:spAutoFit/>
          </a:bodyPr>
          <a:lstStyle/>
          <a:p>
            <a:pPr lvl="0"/>
            <a:r>
              <a:rPr lang="en-US" altLang="zh-TW" sz="2000" b="1" dirty="0" smtClean="0">
                <a:solidFill>
                  <a:prstClr val="black"/>
                </a:solidFill>
                <a:latin typeface="Calibri"/>
                <a:ea typeface="標楷體" pitchFamily="65" charset="-120"/>
              </a:rPr>
              <a:t>Benchmark</a:t>
            </a:r>
            <a:endParaRPr lang="zh-TW" altLang="en-US" sz="2000" b="1" dirty="0">
              <a:solidFill>
                <a:prstClr val="black"/>
              </a:solidFill>
              <a:latin typeface="Calibri"/>
              <a:ea typeface="標楷體" pitchFamily="65" charset="-120"/>
            </a:endParaRPr>
          </a:p>
        </p:txBody>
      </p:sp>
      <p:cxnSp>
        <p:nvCxnSpPr>
          <p:cNvPr id="24" name="直線接點 23"/>
          <p:cNvCxnSpPr/>
          <p:nvPr/>
        </p:nvCxnSpPr>
        <p:spPr>
          <a:xfrm>
            <a:off x="1415480" y="1481977"/>
            <a:ext cx="504056" cy="0"/>
          </a:xfrm>
          <a:prstGeom prst="line">
            <a:avLst/>
          </a:prstGeom>
          <a:ln>
            <a:solidFill>
              <a:srgbClr val="1CA8D6"/>
            </a:solidFill>
          </a:ln>
        </p:spPr>
        <p:style>
          <a:lnRef idx="3">
            <a:schemeClr val="accent2"/>
          </a:lnRef>
          <a:fillRef idx="0">
            <a:schemeClr val="accent2"/>
          </a:fillRef>
          <a:effectRef idx="2">
            <a:schemeClr val="accent2"/>
          </a:effectRef>
          <a:fontRef idx="minor">
            <a:schemeClr val="tx1"/>
          </a:fontRef>
        </p:style>
      </p:cxnSp>
      <p:sp>
        <p:nvSpPr>
          <p:cNvPr id="25" name="文字方塊 24"/>
          <p:cNvSpPr txBox="1"/>
          <p:nvPr/>
        </p:nvSpPr>
        <p:spPr>
          <a:xfrm>
            <a:off x="2001704" y="1694176"/>
            <a:ext cx="1224136" cy="400110"/>
          </a:xfrm>
          <a:prstGeom prst="rect">
            <a:avLst/>
          </a:prstGeom>
          <a:noFill/>
        </p:spPr>
        <p:txBody>
          <a:bodyPr wrap="square" rtlCol="0">
            <a:spAutoFit/>
          </a:bodyPr>
          <a:lstStyle/>
          <a:p>
            <a:pPr lvl="0"/>
            <a:r>
              <a:rPr lang="en-US" altLang="zh-TW" sz="2000" b="1" dirty="0" smtClean="0">
                <a:solidFill>
                  <a:prstClr val="black"/>
                </a:solidFill>
                <a:latin typeface="Calibri"/>
                <a:ea typeface="標楷體" pitchFamily="65" charset="-120"/>
              </a:rPr>
              <a:t>-1x </a:t>
            </a:r>
            <a:r>
              <a:rPr lang="en-US" altLang="zh-TW" sz="2000" b="1" dirty="0" err="1" smtClean="0">
                <a:solidFill>
                  <a:prstClr val="black"/>
                </a:solidFill>
                <a:latin typeface="Calibri"/>
                <a:ea typeface="標楷體" pitchFamily="65" charset="-120"/>
              </a:rPr>
              <a:t>Inv</a:t>
            </a:r>
            <a:endParaRPr lang="zh-TW" altLang="en-US" sz="2000" b="1" dirty="0">
              <a:solidFill>
                <a:prstClr val="black"/>
              </a:solidFill>
              <a:latin typeface="Calibri"/>
              <a:ea typeface="標楷體" pitchFamily="65" charset="-120"/>
            </a:endParaRPr>
          </a:p>
        </p:txBody>
      </p:sp>
      <p:cxnSp>
        <p:nvCxnSpPr>
          <p:cNvPr id="26" name="直線接點 25"/>
          <p:cNvCxnSpPr/>
          <p:nvPr/>
        </p:nvCxnSpPr>
        <p:spPr>
          <a:xfrm>
            <a:off x="1371219" y="1896763"/>
            <a:ext cx="504056" cy="0"/>
          </a:xfrm>
          <a:prstGeom prst="line">
            <a:avLst/>
          </a:prstGeom>
          <a:ln>
            <a:solidFill>
              <a:srgbClr val="036CA7"/>
            </a:solidFill>
          </a:ln>
        </p:spPr>
        <p:style>
          <a:lnRef idx="3">
            <a:schemeClr val="accent2"/>
          </a:lnRef>
          <a:fillRef idx="0">
            <a:schemeClr val="accent2"/>
          </a:fillRef>
          <a:effectRef idx="2">
            <a:schemeClr val="accent2"/>
          </a:effectRef>
          <a:fontRef idx="minor">
            <a:schemeClr val="tx1"/>
          </a:fontRef>
        </p:style>
      </p:cxnSp>
      <p:grpSp>
        <p:nvGrpSpPr>
          <p:cNvPr id="34" name="群組 33"/>
          <p:cNvGrpSpPr/>
          <p:nvPr/>
        </p:nvGrpSpPr>
        <p:grpSpPr>
          <a:xfrm>
            <a:off x="2900437" y="1957737"/>
            <a:ext cx="693579" cy="461666"/>
            <a:chOff x="1804908" y="2434960"/>
            <a:chExt cx="491988" cy="382890"/>
          </a:xfrm>
        </p:grpSpPr>
        <p:sp>
          <p:nvSpPr>
            <p:cNvPr id="31" name="矩形 30"/>
            <p:cNvSpPr/>
            <p:nvPr/>
          </p:nvSpPr>
          <p:spPr>
            <a:xfrm>
              <a:off x="1804908" y="2434960"/>
              <a:ext cx="483676" cy="369333"/>
            </a:xfrm>
            <a:prstGeom prst="rect">
              <a:avLst/>
            </a:prstGeom>
            <a:noFill/>
            <a:ln>
              <a:solidFill>
                <a:srgbClr val="14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文字方塊 31"/>
            <p:cNvSpPr txBox="1"/>
            <p:nvPr/>
          </p:nvSpPr>
          <p:spPr>
            <a:xfrm>
              <a:off x="1804909" y="2434961"/>
              <a:ext cx="491987" cy="382889"/>
            </a:xfrm>
            <a:prstGeom prst="rect">
              <a:avLst/>
            </a:prstGeom>
            <a:noFill/>
          </p:spPr>
          <p:txBody>
            <a:bodyPr wrap="square" rtlCol="0">
              <a:spAutoFit/>
            </a:bodyPr>
            <a:lstStyle/>
            <a:p>
              <a:r>
                <a:rPr lang="en-US" altLang="zh-TW" sz="2400" b="1" dirty="0" smtClean="0"/>
                <a:t>100</a:t>
              </a:r>
              <a:endParaRPr lang="zh-TW" altLang="en-US" sz="2400" b="1" dirty="0"/>
            </a:p>
          </p:txBody>
        </p:sp>
      </p:grpSp>
      <p:sp>
        <p:nvSpPr>
          <p:cNvPr id="37" name="文字方塊 36"/>
          <p:cNvSpPr txBox="1"/>
          <p:nvPr/>
        </p:nvSpPr>
        <p:spPr>
          <a:xfrm>
            <a:off x="5629677" y="1166392"/>
            <a:ext cx="715760" cy="461665"/>
          </a:xfrm>
          <a:prstGeom prst="rect">
            <a:avLst/>
          </a:prstGeom>
          <a:solidFill>
            <a:srgbClr val="15A5D5"/>
          </a:solidFill>
          <a:ln>
            <a:noFill/>
          </a:ln>
        </p:spPr>
        <p:txBody>
          <a:bodyPr wrap="square" rtlCol="0">
            <a:spAutoFit/>
          </a:bodyPr>
          <a:lstStyle/>
          <a:p>
            <a:r>
              <a:rPr lang="en-US" altLang="zh-TW" sz="2400" b="1" dirty="0" smtClean="0">
                <a:solidFill>
                  <a:schemeClr val="bg1"/>
                </a:solidFill>
              </a:rPr>
              <a:t>104</a:t>
            </a:r>
            <a:endParaRPr lang="zh-TW" altLang="en-US" sz="2400" b="1" dirty="0">
              <a:solidFill>
                <a:schemeClr val="bg1"/>
              </a:solidFill>
            </a:endParaRPr>
          </a:p>
        </p:txBody>
      </p:sp>
      <p:sp>
        <p:nvSpPr>
          <p:cNvPr id="38" name="文字方塊 37"/>
          <p:cNvSpPr txBox="1"/>
          <p:nvPr/>
        </p:nvSpPr>
        <p:spPr>
          <a:xfrm>
            <a:off x="8668325" y="2103095"/>
            <a:ext cx="2761676" cy="461665"/>
          </a:xfrm>
          <a:prstGeom prst="rect">
            <a:avLst/>
          </a:prstGeom>
          <a:solidFill>
            <a:srgbClr val="15A5D5"/>
          </a:solidFill>
          <a:ln>
            <a:noFill/>
          </a:ln>
        </p:spPr>
        <p:txBody>
          <a:bodyPr wrap="square" rtlCol="0">
            <a:spAutoFit/>
          </a:bodyPr>
          <a:lstStyle/>
          <a:p>
            <a:r>
              <a:rPr lang="en-US" altLang="zh-TW" sz="2400" b="1" dirty="0" smtClean="0">
                <a:solidFill>
                  <a:schemeClr val="bg1"/>
                </a:solidFill>
              </a:rPr>
              <a:t>104 </a:t>
            </a:r>
            <a:r>
              <a:rPr lang="en-US" altLang="zh-TW" sz="2400" b="1" dirty="0">
                <a:solidFill>
                  <a:schemeClr val="bg1"/>
                </a:solidFill>
              </a:rPr>
              <a:t>×(</a:t>
            </a:r>
            <a:r>
              <a:rPr lang="en-US" altLang="zh-TW" sz="2400" b="1" dirty="0" smtClean="0">
                <a:solidFill>
                  <a:schemeClr val="bg1"/>
                </a:solidFill>
              </a:rPr>
              <a:t>1-6%)=97.76</a:t>
            </a:r>
            <a:endParaRPr lang="zh-TW" altLang="en-US" sz="2400" b="1" dirty="0">
              <a:solidFill>
                <a:schemeClr val="bg1"/>
              </a:solidFill>
            </a:endParaRPr>
          </a:p>
        </p:txBody>
      </p:sp>
      <p:sp>
        <p:nvSpPr>
          <p:cNvPr id="39" name="文字方塊 38"/>
          <p:cNvSpPr txBox="1"/>
          <p:nvPr/>
        </p:nvSpPr>
        <p:spPr>
          <a:xfrm>
            <a:off x="5467815" y="2705569"/>
            <a:ext cx="558715" cy="461665"/>
          </a:xfrm>
          <a:prstGeom prst="rect">
            <a:avLst/>
          </a:prstGeom>
          <a:solidFill>
            <a:srgbClr val="056CA5"/>
          </a:solidFill>
          <a:ln>
            <a:noFill/>
          </a:ln>
        </p:spPr>
        <p:txBody>
          <a:bodyPr wrap="square" rtlCol="0">
            <a:spAutoFit/>
          </a:bodyPr>
          <a:lstStyle/>
          <a:p>
            <a:r>
              <a:rPr lang="en-US" altLang="zh-TW" sz="2400" b="1" dirty="0" smtClean="0">
                <a:solidFill>
                  <a:schemeClr val="bg1"/>
                </a:solidFill>
              </a:rPr>
              <a:t>96</a:t>
            </a:r>
            <a:endParaRPr lang="zh-TW" altLang="en-US" sz="2400" b="1" dirty="0">
              <a:solidFill>
                <a:schemeClr val="bg1"/>
              </a:solidFill>
            </a:endParaRPr>
          </a:p>
        </p:txBody>
      </p:sp>
      <p:sp>
        <p:nvSpPr>
          <p:cNvPr id="40" name="文字方塊 39"/>
          <p:cNvSpPr txBox="1"/>
          <p:nvPr/>
        </p:nvSpPr>
        <p:spPr>
          <a:xfrm>
            <a:off x="8689138" y="1498427"/>
            <a:ext cx="2780615" cy="461665"/>
          </a:xfrm>
          <a:prstGeom prst="rect">
            <a:avLst/>
          </a:prstGeom>
          <a:solidFill>
            <a:srgbClr val="056CA5"/>
          </a:solidFill>
          <a:ln>
            <a:noFill/>
          </a:ln>
        </p:spPr>
        <p:txBody>
          <a:bodyPr wrap="square" rtlCol="0">
            <a:spAutoFit/>
          </a:bodyPr>
          <a:lstStyle/>
          <a:p>
            <a:r>
              <a:rPr lang="en-US" altLang="zh-TW" sz="2400" b="1" dirty="0" smtClean="0">
                <a:solidFill>
                  <a:schemeClr val="bg1"/>
                </a:solidFill>
              </a:rPr>
              <a:t>96 </a:t>
            </a:r>
            <a:r>
              <a:rPr lang="en-US" altLang="zh-TW" sz="2400" b="1" dirty="0">
                <a:solidFill>
                  <a:schemeClr val="bg1"/>
                </a:solidFill>
              </a:rPr>
              <a:t>×(</a:t>
            </a:r>
            <a:r>
              <a:rPr lang="en-US" altLang="zh-TW" sz="2400" b="1" dirty="0" smtClean="0">
                <a:solidFill>
                  <a:schemeClr val="bg1"/>
                </a:solidFill>
              </a:rPr>
              <a:t>1+6%)=101.76</a:t>
            </a:r>
            <a:endParaRPr lang="en-US" altLang="zh-TW" sz="2400" b="1" dirty="0">
              <a:solidFill>
                <a:schemeClr val="bg1"/>
              </a:solidFill>
            </a:endParaRPr>
          </a:p>
        </p:txBody>
      </p:sp>
      <p:sp>
        <p:nvSpPr>
          <p:cNvPr id="41" name="文字方塊 40"/>
          <p:cNvSpPr txBox="1"/>
          <p:nvPr/>
        </p:nvSpPr>
        <p:spPr>
          <a:xfrm>
            <a:off x="5672515" y="1726905"/>
            <a:ext cx="618515" cy="461665"/>
          </a:xfrm>
          <a:prstGeom prst="rect">
            <a:avLst/>
          </a:prstGeom>
          <a:noFill/>
        </p:spPr>
        <p:txBody>
          <a:bodyPr wrap="square" rtlCol="0">
            <a:spAutoFit/>
          </a:bodyPr>
          <a:lstStyle/>
          <a:p>
            <a:r>
              <a:rPr lang="en-US" altLang="zh-TW" sz="2400" b="1" dirty="0">
                <a:solidFill>
                  <a:srgbClr val="C00000"/>
                </a:solidFill>
              </a:rPr>
              <a:t>4</a:t>
            </a:r>
            <a:r>
              <a:rPr lang="en-US" altLang="zh-TW" sz="2400" b="1" dirty="0" smtClean="0">
                <a:solidFill>
                  <a:srgbClr val="C00000"/>
                </a:solidFill>
              </a:rPr>
              <a:t>%</a:t>
            </a:r>
            <a:endParaRPr lang="zh-TW" altLang="en-US" sz="2400" b="1" dirty="0">
              <a:solidFill>
                <a:srgbClr val="C00000"/>
              </a:solidFill>
            </a:endParaRPr>
          </a:p>
        </p:txBody>
      </p:sp>
      <p:sp>
        <p:nvSpPr>
          <p:cNvPr id="42" name="文字方塊 41"/>
          <p:cNvSpPr txBox="1"/>
          <p:nvPr/>
        </p:nvSpPr>
        <p:spPr>
          <a:xfrm>
            <a:off x="8656178" y="2535967"/>
            <a:ext cx="1297902" cy="461665"/>
          </a:xfrm>
          <a:prstGeom prst="rect">
            <a:avLst/>
          </a:prstGeom>
          <a:noFill/>
        </p:spPr>
        <p:txBody>
          <a:bodyPr wrap="square" rtlCol="0">
            <a:spAutoFit/>
          </a:bodyPr>
          <a:lstStyle/>
          <a:p>
            <a:r>
              <a:rPr lang="en-US" altLang="zh-TW" sz="2400" b="1" dirty="0" smtClean="0">
                <a:solidFill>
                  <a:srgbClr val="C00000"/>
                </a:solidFill>
              </a:rPr>
              <a:t>-2.24%</a:t>
            </a:r>
            <a:endParaRPr lang="zh-TW" altLang="en-US" sz="2400" b="1" dirty="0">
              <a:solidFill>
                <a:srgbClr val="C00000"/>
              </a:solidFill>
            </a:endParaRPr>
          </a:p>
        </p:txBody>
      </p:sp>
      <p:sp>
        <p:nvSpPr>
          <p:cNvPr id="43" name="文字方塊 42"/>
          <p:cNvSpPr txBox="1"/>
          <p:nvPr/>
        </p:nvSpPr>
        <p:spPr>
          <a:xfrm>
            <a:off x="5621404" y="2181542"/>
            <a:ext cx="810253" cy="461665"/>
          </a:xfrm>
          <a:prstGeom prst="rect">
            <a:avLst/>
          </a:prstGeom>
          <a:noFill/>
        </p:spPr>
        <p:txBody>
          <a:bodyPr wrap="square" rtlCol="0">
            <a:spAutoFit/>
          </a:bodyPr>
          <a:lstStyle/>
          <a:p>
            <a:r>
              <a:rPr lang="en-US" altLang="zh-TW" sz="2400" b="1" dirty="0" smtClean="0">
                <a:solidFill>
                  <a:srgbClr val="FF0000"/>
                </a:solidFill>
              </a:rPr>
              <a:t>-4%</a:t>
            </a:r>
            <a:endParaRPr lang="zh-TW" altLang="en-US" sz="2400" b="1" dirty="0">
              <a:solidFill>
                <a:srgbClr val="FF0000"/>
              </a:solidFill>
            </a:endParaRPr>
          </a:p>
        </p:txBody>
      </p:sp>
      <p:sp>
        <p:nvSpPr>
          <p:cNvPr id="44" name="文字方塊 43"/>
          <p:cNvSpPr txBox="1"/>
          <p:nvPr/>
        </p:nvSpPr>
        <p:spPr>
          <a:xfrm>
            <a:off x="8638692" y="1044036"/>
            <a:ext cx="1103824" cy="461665"/>
          </a:xfrm>
          <a:prstGeom prst="rect">
            <a:avLst/>
          </a:prstGeom>
          <a:noFill/>
        </p:spPr>
        <p:txBody>
          <a:bodyPr wrap="square" rtlCol="0">
            <a:spAutoFit/>
          </a:bodyPr>
          <a:lstStyle/>
          <a:p>
            <a:r>
              <a:rPr lang="en-US" altLang="zh-TW" sz="2400" b="1" dirty="0" smtClean="0">
                <a:solidFill>
                  <a:srgbClr val="FF0000"/>
                </a:solidFill>
              </a:rPr>
              <a:t>1.76%</a:t>
            </a:r>
            <a:endParaRPr lang="zh-TW" altLang="en-US" sz="2400" b="1" dirty="0">
              <a:solidFill>
                <a:srgbClr val="FF0000"/>
              </a:solidFill>
            </a:endParaRPr>
          </a:p>
        </p:txBody>
      </p:sp>
      <p:cxnSp>
        <p:nvCxnSpPr>
          <p:cNvPr id="36" name="直線接點 35"/>
          <p:cNvCxnSpPr/>
          <p:nvPr/>
        </p:nvCxnSpPr>
        <p:spPr>
          <a:xfrm flipV="1">
            <a:off x="3718711" y="1688758"/>
            <a:ext cx="2458925" cy="490505"/>
          </a:xfrm>
          <a:prstGeom prst="line">
            <a:avLst/>
          </a:prstGeom>
          <a:ln>
            <a:solidFill>
              <a:srgbClr val="30AED8"/>
            </a:solidFill>
          </a:ln>
        </p:spPr>
        <p:style>
          <a:lnRef idx="3">
            <a:schemeClr val="accent2"/>
          </a:lnRef>
          <a:fillRef idx="0">
            <a:schemeClr val="accent2"/>
          </a:fillRef>
          <a:effectRef idx="2">
            <a:schemeClr val="accent2"/>
          </a:effectRef>
          <a:fontRef idx="minor">
            <a:schemeClr val="tx1"/>
          </a:fontRef>
        </p:style>
      </p:cxnSp>
      <p:cxnSp>
        <p:nvCxnSpPr>
          <p:cNvPr id="45" name="直線接點 44"/>
          <p:cNvCxnSpPr/>
          <p:nvPr/>
        </p:nvCxnSpPr>
        <p:spPr>
          <a:xfrm>
            <a:off x="6177104" y="1685855"/>
            <a:ext cx="2448272" cy="648072"/>
          </a:xfrm>
          <a:prstGeom prst="line">
            <a:avLst/>
          </a:prstGeom>
          <a:ln>
            <a:solidFill>
              <a:srgbClr val="15A5D5"/>
            </a:solidFill>
          </a:ln>
        </p:spPr>
        <p:style>
          <a:lnRef idx="3">
            <a:schemeClr val="accent2"/>
          </a:lnRef>
          <a:fillRef idx="0">
            <a:schemeClr val="accent2"/>
          </a:fillRef>
          <a:effectRef idx="2">
            <a:schemeClr val="accent2"/>
          </a:effectRef>
          <a:fontRef idx="minor">
            <a:schemeClr val="tx1"/>
          </a:fontRef>
        </p:style>
      </p:cxnSp>
      <p:cxnSp>
        <p:nvCxnSpPr>
          <p:cNvPr id="46" name="直線接點 45"/>
          <p:cNvCxnSpPr/>
          <p:nvPr/>
        </p:nvCxnSpPr>
        <p:spPr>
          <a:xfrm>
            <a:off x="3729631" y="2188570"/>
            <a:ext cx="2445875" cy="476102"/>
          </a:xfrm>
          <a:prstGeom prst="line">
            <a:avLst/>
          </a:prstGeom>
          <a:ln>
            <a:solidFill>
              <a:srgbClr val="056CA5"/>
            </a:solidFill>
          </a:ln>
        </p:spPr>
        <p:style>
          <a:lnRef idx="3">
            <a:schemeClr val="accent5"/>
          </a:lnRef>
          <a:fillRef idx="0">
            <a:schemeClr val="accent5"/>
          </a:fillRef>
          <a:effectRef idx="2">
            <a:schemeClr val="accent5"/>
          </a:effectRef>
          <a:fontRef idx="minor">
            <a:schemeClr val="tx1"/>
          </a:fontRef>
        </p:style>
      </p:cxnSp>
      <p:cxnSp>
        <p:nvCxnSpPr>
          <p:cNvPr id="47" name="直線接點 46"/>
          <p:cNvCxnSpPr/>
          <p:nvPr/>
        </p:nvCxnSpPr>
        <p:spPr>
          <a:xfrm flipV="1">
            <a:off x="6180300" y="2010980"/>
            <a:ext cx="2448272" cy="648072"/>
          </a:xfrm>
          <a:prstGeom prst="line">
            <a:avLst/>
          </a:prstGeom>
          <a:ln>
            <a:solidFill>
              <a:srgbClr val="056CA5"/>
            </a:solidFill>
          </a:ln>
        </p:spPr>
        <p:style>
          <a:lnRef idx="3">
            <a:schemeClr val="accent5"/>
          </a:lnRef>
          <a:fillRef idx="0">
            <a:schemeClr val="accent5"/>
          </a:fillRef>
          <a:effectRef idx="2">
            <a:schemeClr val="accent5"/>
          </a:effectRef>
          <a:fontRef idx="minor">
            <a:schemeClr val="tx1"/>
          </a:fontRef>
        </p:style>
      </p:cxnSp>
      <p:sp>
        <p:nvSpPr>
          <p:cNvPr id="48" name="向上箭號 47"/>
          <p:cNvSpPr/>
          <p:nvPr/>
        </p:nvSpPr>
        <p:spPr>
          <a:xfrm>
            <a:off x="4582855" y="4384811"/>
            <a:ext cx="288032" cy="360040"/>
          </a:xfrm>
          <a:prstGeom prst="up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solidFill>
                <a:srgbClr val="FF0000"/>
              </a:solidFill>
              <a:ea typeface="標楷體" pitchFamily="65" charset="-120"/>
            </a:endParaRPr>
          </a:p>
        </p:txBody>
      </p:sp>
      <p:sp>
        <p:nvSpPr>
          <p:cNvPr id="49" name="向上箭號 48"/>
          <p:cNvSpPr/>
          <p:nvPr/>
        </p:nvSpPr>
        <p:spPr>
          <a:xfrm>
            <a:off x="8042457" y="4845201"/>
            <a:ext cx="288032" cy="360040"/>
          </a:xfrm>
          <a:prstGeom prst="up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solidFill>
                <a:srgbClr val="FF0000"/>
              </a:solidFill>
              <a:ea typeface="標楷體" pitchFamily="65" charset="-120"/>
            </a:endParaRPr>
          </a:p>
        </p:txBody>
      </p:sp>
      <p:sp>
        <p:nvSpPr>
          <p:cNvPr id="50" name="向上箭號 49"/>
          <p:cNvSpPr/>
          <p:nvPr/>
        </p:nvSpPr>
        <p:spPr>
          <a:xfrm rot="10800000">
            <a:off x="4582855" y="4853356"/>
            <a:ext cx="288032" cy="360040"/>
          </a:xfrm>
          <a:prstGeom prst="upArrow">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ea typeface="標楷體" pitchFamily="65" charset="-120"/>
            </a:endParaRPr>
          </a:p>
        </p:txBody>
      </p:sp>
      <p:sp>
        <p:nvSpPr>
          <p:cNvPr id="51" name="向上箭號 50"/>
          <p:cNvSpPr/>
          <p:nvPr/>
        </p:nvSpPr>
        <p:spPr>
          <a:xfrm rot="10800000">
            <a:off x="8042457" y="4378919"/>
            <a:ext cx="288032" cy="360040"/>
          </a:xfrm>
          <a:prstGeom prst="upArrow">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ea typeface="標楷體" pitchFamily="65" charset="-120"/>
            </a:endParaRPr>
          </a:p>
        </p:txBody>
      </p:sp>
      <p:sp>
        <p:nvSpPr>
          <p:cNvPr id="52" name="矩形 51"/>
          <p:cNvSpPr/>
          <p:nvPr/>
        </p:nvSpPr>
        <p:spPr>
          <a:xfrm>
            <a:off x="7321865" y="5891655"/>
            <a:ext cx="2952328" cy="461665"/>
          </a:xfrm>
          <a:prstGeom prst="rect">
            <a:avLst/>
          </a:prstGeom>
        </p:spPr>
        <p:txBody>
          <a:bodyPr wrap="square">
            <a:spAutoFit/>
          </a:bodyPr>
          <a:lstStyle/>
          <a:p>
            <a:pPr algn="ctr"/>
            <a:r>
              <a:rPr lang="en-US" altLang="zh-TW" sz="2400" dirty="0" smtClean="0">
                <a:latin typeface="+mn-lt"/>
              </a:rPr>
              <a:t>101.76%-1 = </a:t>
            </a:r>
            <a:r>
              <a:rPr lang="en-US" altLang="zh-TW" sz="2400" b="1" dirty="0" smtClean="0">
                <a:solidFill>
                  <a:schemeClr val="accent5">
                    <a:lumMod val="75000"/>
                  </a:schemeClr>
                </a:solidFill>
                <a:latin typeface="+mn-lt"/>
              </a:rPr>
              <a:t>1.76%</a:t>
            </a:r>
            <a:endParaRPr lang="zh-TW" altLang="en-US" sz="2400" b="1" dirty="0">
              <a:solidFill>
                <a:schemeClr val="accent5">
                  <a:lumMod val="75000"/>
                </a:schemeClr>
              </a:solidFill>
              <a:latin typeface="+mn-lt"/>
            </a:endParaRPr>
          </a:p>
        </p:txBody>
      </p:sp>
      <p:sp>
        <p:nvSpPr>
          <p:cNvPr id="53" name="矩形 52"/>
          <p:cNvSpPr/>
          <p:nvPr/>
        </p:nvSpPr>
        <p:spPr>
          <a:xfrm>
            <a:off x="3718711" y="5704297"/>
            <a:ext cx="3244956" cy="830997"/>
          </a:xfrm>
          <a:prstGeom prst="rect">
            <a:avLst/>
          </a:prstGeom>
        </p:spPr>
        <p:txBody>
          <a:bodyPr wrap="square">
            <a:spAutoFit/>
          </a:bodyPr>
          <a:lstStyle/>
          <a:p>
            <a:pPr algn="ctr"/>
            <a:r>
              <a:rPr lang="en-US" altLang="zh-TW" sz="2400" dirty="0">
                <a:solidFill>
                  <a:schemeClr val="dk1"/>
                </a:solidFill>
              </a:rPr>
              <a:t>97.76%-1 = </a:t>
            </a:r>
            <a:r>
              <a:rPr lang="en-US" altLang="zh-TW" sz="2400" dirty="0">
                <a:solidFill>
                  <a:srgbClr val="C00000"/>
                </a:solidFill>
              </a:rPr>
              <a:t>-2.24%</a:t>
            </a:r>
          </a:p>
          <a:p>
            <a:pPr algn="ctr" fontAlgn="auto">
              <a:spcBef>
                <a:spcPts val="0"/>
              </a:spcBef>
              <a:spcAft>
                <a:spcPts val="0"/>
              </a:spcAft>
              <a:defRPr/>
            </a:pPr>
            <a:r>
              <a:rPr lang="en-US" altLang="zh-TW" sz="2400" dirty="0" smtClean="0">
                <a:solidFill>
                  <a:schemeClr val="dk1"/>
                </a:solidFill>
              </a:rPr>
              <a:t>Return×-</a:t>
            </a:r>
            <a:r>
              <a:rPr lang="en-US" altLang="zh-TW" sz="2400" dirty="0">
                <a:solidFill>
                  <a:schemeClr val="dk1"/>
                </a:solidFill>
              </a:rPr>
              <a:t>1 = </a:t>
            </a:r>
            <a:r>
              <a:rPr lang="en-US" altLang="zh-TW" sz="2400" b="1" dirty="0">
                <a:solidFill>
                  <a:srgbClr val="FF0000"/>
                </a:solidFill>
              </a:rPr>
              <a:t>2.24%</a:t>
            </a:r>
            <a:endParaRPr lang="zh-TW" altLang="en-US" sz="2400" b="1" dirty="0">
              <a:solidFill>
                <a:srgbClr val="FF0000"/>
              </a:solidFill>
            </a:endParaRPr>
          </a:p>
        </p:txBody>
      </p:sp>
    </p:spTree>
    <p:extLst>
      <p:ext uri="{BB962C8B-B14F-4D97-AF65-F5344CB8AC3E}">
        <p14:creationId xmlns:p14="http://schemas.microsoft.com/office/powerpoint/2010/main" val="984762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4BA915EE-10CB-4CF1-8569-6154455DA573}" type="slidenum">
              <a:rPr lang="en-US" smtClean="0"/>
              <a:t>9</a:t>
            </a:fld>
            <a:endParaRPr lang="en-US"/>
          </a:p>
        </p:txBody>
      </p:sp>
      <p:graphicFrame>
        <p:nvGraphicFramePr>
          <p:cNvPr id="3" name="表格 2"/>
          <p:cNvGraphicFramePr>
            <a:graphicFrameLocks noGrp="1"/>
          </p:cNvGraphicFramePr>
          <p:nvPr>
            <p:extLst>
              <p:ext uri="{D42A27DB-BD31-4B8C-83A1-F6EECF244321}">
                <p14:modId xmlns:p14="http://schemas.microsoft.com/office/powerpoint/2010/main" val="784380789"/>
              </p:ext>
            </p:extLst>
          </p:nvPr>
        </p:nvGraphicFramePr>
        <p:xfrm>
          <a:off x="1875275" y="3822292"/>
          <a:ext cx="8731765" cy="2689657"/>
        </p:xfrm>
        <a:graphic>
          <a:graphicData uri="http://schemas.openxmlformats.org/drawingml/2006/table">
            <a:tbl>
              <a:tblPr firstRow="1" bandRow="1">
                <a:tableStyleId>{93296810-A885-4BE3-A3E7-6D5BEEA58F35}</a:tableStyleId>
              </a:tblPr>
              <a:tblGrid>
                <a:gridCol w="1704027">
                  <a:extLst>
                    <a:ext uri="{9D8B030D-6E8A-4147-A177-3AD203B41FA5}">
                      <a16:colId xmlns:a16="http://schemas.microsoft.com/office/drawing/2014/main" val="20000"/>
                    </a:ext>
                  </a:extLst>
                </a:gridCol>
                <a:gridCol w="3486516">
                  <a:extLst>
                    <a:ext uri="{9D8B030D-6E8A-4147-A177-3AD203B41FA5}">
                      <a16:colId xmlns:a16="http://schemas.microsoft.com/office/drawing/2014/main" val="20001"/>
                    </a:ext>
                  </a:extLst>
                </a:gridCol>
                <a:gridCol w="3541222">
                  <a:extLst>
                    <a:ext uri="{9D8B030D-6E8A-4147-A177-3AD203B41FA5}">
                      <a16:colId xmlns:a16="http://schemas.microsoft.com/office/drawing/2014/main" val="20002"/>
                    </a:ext>
                  </a:extLst>
                </a:gridCol>
              </a:tblGrid>
              <a:tr h="503639">
                <a:tc>
                  <a:txBody>
                    <a:bodyPr/>
                    <a:lstStyle/>
                    <a:p>
                      <a:pPr algn="ctr"/>
                      <a:endParaRPr lang="en-US" altLang="zh-TW" sz="2400" dirty="0" smtClean="0">
                        <a:latin typeface="標楷體" pitchFamily="65" charset="-120"/>
                        <a:ea typeface="標楷體" pitchFamily="65" charset="-120"/>
                      </a:endParaRPr>
                    </a:p>
                  </a:txBody>
                  <a:tcPr>
                    <a:solidFill>
                      <a:srgbClr val="1796C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dirty="0" smtClean="0">
                          <a:solidFill>
                            <a:schemeClr val="bg1"/>
                          </a:solidFill>
                          <a:effectLst>
                            <a:outerShdw blurRad="38100" dist="38100" dir="2700000" algn="tl">
                              <a:srgbClr val="000000">
                                <a:alpha val="43137"/>
                              </a:srgbClr>
                            </a:outerShdw>
                          </a:effectLst>
                          <a:latin typeface="+mn-lt"/>
                          <a:ea typeface="標楷體" pitchFamily="65" charset="-120"/>
                        </a:rPr>
                        <a:t>Benchmark Index</a:t>
                      </a:r>
                    </a:p>
                  </a:txBody>
                  <a:tcPr>
                    <a:solidFill>
                      <a:srgbClr val="1796C8"/>
                    </a:solidFill>
                  </a:tcPr>
                </a:tc>
                <a:tc>
                  <a:txBody>
                    <a:bodyPr/>
                    <a:lstStyle/>
                    <a:p>
                      <a:pPr algn="ctr"/>
                      <a:r>
                        <a:rPr lang="en-US" altLang="zh-TW" sz="2800" b="1" dirty="0" smtClean="0">
                          <a:solidFill>
                            <a:schemeClr val="bg1"/>
                          </a:solidFill>
                          <a:effectLst>
                            <a:outerShdw blurRad="38100" dist="38100" dir="2700000" algn="tl">
                              <a:srgbClr val="000000">
                                <a:alpha val="43137"/>
                              </a:srgbClr>
                            </a:outerShdw>
                          </a:effectLst>
                          <a:latin typeface="+mn-lt"/>
                          <a:ea typeface="標楷體" pitchFamily="65" charset="-120"/>
                        </a:rPr>
                        <a:t>-1 Inverse</a:t>
                      </a:r>
                    </a:p>
                  </a:txBody>
                  <a:tcPr>
                    <a:solidFill>
                      <a:srgbClr val="1796C8"/>
                    </a:solidFill>
                  </a:tcPr>
                </a:tc>
                <a:extLst>
                  <a:ext uri="{0D108BD9-81ED-4DB2-BD59-A6C34878D82A}">
                    <a16:rowId xmlns:a16="http://schemas.microsoft.com/office/drawing/2014/main" val="10000"/>
                  </a:ext>
                </a:extLst>
              </a:tr>
              <a:tr h="444387">
                <a:tc>
                  <a:txBody>
                    <a:bodyPr/>
                    <a:lstStyle/>
                    <a:p>
                      <a:pPr algn="ctr"/>
                      <a:r>
                        <a:rPr lang="en-US" altLang="zh-TW" sz="2400" b="1" dirty="0" smtClean="0">
                          <a:solidFill>
                            <a:schemeClr val="bg1"/>
                          </a:solidFill>
                          <a:latin typeface="+mn-lt"/>
                          <a:ea typeface="標楷體" pitchFamily="65" charset="-120"/>
                        </a:rPr>
                        <a:t>Day 1</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algn="ctr"/>
                      <a:endParaRPr lang="zh-TW" altLang="en-US" sz="2400" b="0" dirty="0"/>
                    </a:p>
                  </a:txBody>
                  <a:tcPr>
                    <a:solidFill>
                      <a:srgbClr val="E7E8E8"/>
                    </a:solidFill>
                  </a:tcPr>
                </a:tc>
                <a:extLst>
                  <a:ext uri="{0D108BD9-81ED-4DB2-BD59-A6C34878D82A}">
                    <a16:rowId xmlns:a16="http://schemas.microsoft.com/office/drawing/2014/main" val="10001"/>
                  </a:ext>
                </a:extLst>
              </a:tr>
              <a:tr h="444387">
                <a:tc>
                  <a:txBody>
                    <a:bodyPr/>
                    <a:lstStyle/>
                    <a:p>
                      <a:pPr algn="ctr"/>
                      <a:r>
                        <a:rPr lang="en-US" altLang="zh-TW" sz="2400" b="1" dirty="0" smtClean="0">
                          <a:solidFill>
                            <a:schemeClr val="bg1"/>
                          </a:solidFill>
                          <a:latin typeface="+mn-lt"/>
                          <a:ea typeface="標楷體" pitchFamily="65" charset="-120"/>
                        </a:rPr>
                        <a:t>Day 2</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algn="ctr"/>
                      <a:endParaRPr lang="zh-TW" altLang="en-US" sz="2400" b="0" dirty="0"/>
                    </a:p>
                  </a:txBody>
                  <a:tcPr>
                    <a:solidFill>
                      <a:srgbClr val="E7E8E8"/>
                    </a:solidFill>
                  </a:tcPr>
                </a:tc>
                <a:extLst>
                  <a:ext uri="{0D108BD9-81ED-4DB2-BD59-A6C34878D82A}">
                    <a16:rowId xmlns:a16="http://schemas.microsoft.com/office/drawing/2014/main" val="10002"/>
                  </a:ext>
                </a:extLst>
              </a:tr>
              <a:tr h="444387">
                <a:tc>
                  <a:txBody>
                    <a:bodyPr/>
                    <a:lstStyle/>
                    <a:p>
                      <a:pPr algn="ctr"/>
                      <a:r>
                        <a:rPr lang="en-US" altLang="zh-TW" sz="2400" b="1" dirty="0" smtClean="0">
                          <a:solidFill>
                            <a:schemeClr val="bg1"/>
                          </a:solidFill>
                          <a:latin typeface="+mn-lt"/>
                          <a:ea typeface="標楷體" pitchFamily="65" charset="-120"/>
                        </a:rPr>
                        <a:t>Price</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0" dirty="0"/>
                    </a:p>
                  </a:txBody>
                  <a:tcPr>
                    <a:solidFill>
                      <a:srgbClr val="E7E8E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400" b="0" dirty="0" smtClean="0"/>
                    </a:p>
                  </a:txBody>
                  <a:tcPr>
                    <a:solidFill>
                      <a:srgbClr val="E7E8E8"/>
                    </a:solidFill>
                  </a:tcPr>
                </a:tc>
                <a:extLst>
                  <a:ext uri="{0D108BD9-81ED-4DB2-BD59-A6C34878D82A}">
                    <a16:rowId xmlns:a16="http://schemas.microsoft.com/office/drawing/2014/main" val="10003"/>
                  </a:ext>
                </a:extLst>
              </a:tr>
              <a:tr h="799897">
                <a:tc>
                  <a:txBody>
                    <a:bodyPr/>
                    <a:lstStyle/>
                    <a:p>
                      <a:pPr algn="ctr"/>
                      <a:r>
                        <a:rPr lang="en-US" altLang="zh-TW" sz="2400" b="1" dirty="0" smtClean="0">
                          <a:solidFill>
                            <a:schemeClr val="bg1"/>
                          </a:solidFill>
                          <a:latin typeface="+mn-lt"/>
                          <a:ea typeface="標楷體" pitchFamily="65" charset="-120"/>
                        </a:rPr>
                        <a:t>Return</a:t>
                      </a:r>
                      <a:endParaRPr lang="zh-TW" altLang="en-US" sz="2400" b="1" dirty="0">
                        <a:solidFill>
                          <a:schemeClr val="bg1"/>
                        </a:solidFill>
                        <a:latin typeface="+mn-lt"/>
                        <a:ea typeface="標楷體" pitchFamily="65" charset="-120"/>
                      </a:endParaRPr>
                    </a:p>
                  </a:txBody>
                  <a:tcPr>
                    <a:solidFill>
                      <a:srgbClr val="1796C8"/>
                    </a:solidFill>
                  </a:tcPr>
                </a:tc>
                <a:tc>
                  <a:txBody>
                    <a:bodyPr/>
                    <a:lstStyle/>
                    <a:p>
                      <a:pPr algn="ctr"/>
                      <a:endParaRPr lang="zh-TW" altLang="en-US" sz="2400" b="1" dirty="0" smtClean="0">
                        <a:latin typeface="標楷體" pitchFamily="65" charset="-120"/>
                        <a:ea typeface="標楷體" pitchFamily="65" charset="-120"/>
                      </a:endParaRPr>
                    </a:p>
                  </a:txBody>
                  <a:tcPr>
                    <a:solidFill>
                      <a:srgbClr val="E7E8E8"/>
                    </a:solidFill>
                  </a:tcPr>
                </a:tc>
                <a:tc>
                  <a:txBody>
                    <a:bodyPr/>
                    <a:lstStyle/>
                    <a:p>
                      <a:pPr algn="ctr"/>
                      <a:endParaRPr lang="zh-TW" altLang="en-US" sz="2400" b="1" dirty="0">
                        <a:solidFill>
                          <a:srgbClr val="FF0000"/>
                        </a:solidFill>
                      </a:endParaRPr>
                    </a:p>
                  </a:txBody>
                  <a:tcPr>
                    <a:solidFill>
                      <a:srgbClr val="E7E8E8"/>
                    </a:solidFill>
                  </a:tcPr>
                </a:tc>
                <a:extLst>
                  <a:ext uri="{0D108BD9-81ED-4DB2-BD59-A6C34878D82A}">
                    <a16:rowId xmlns:a16="http://schemas.microsoft.com/office/drawing/2014/main" val="10004"/>
                  </a:ext>
                </a:extLst>
              </a:tr>
            </a:tbl>
          </a:graphicData>
        </a:graphic>
      </p:graphicFrame>
      <p:sp>
        <p:nvSpPr>
          <p:cNvPr id="5" name="文字方塊 4"/>
          <p:cNvSpPr txBox="1"/>
          <p:nvPr/>
        </p:nvSpPr>
        <p:spPr>
          <a:xfrm>
            <a:off x="4902309" y="4331854"/>
            <a:ext cx="720080" cy="461665"/>
          </a:xfrm>
          <a:prstGeom prst="rect">
            <a:avLst/>
          </a:prstGeom>
          <a:noFill/>
        </p:spPr>
        <p:txBody>
          <a:bodyPr wrap="square" rtlCol="0">
            <a:spAutoFit/>
          </a:bodyPr>
          <a:lstStyle/>
          <a:p>
            <a:r>
              <a:rPr lang="en-US" altLang="zh-TW" sz="2400" dirty="0" smtClean="0"/>
              <a:t>-4%</a:t>
            </a:r>
            <a:endParaRPr lang="zh-TW" altLang="en-US" sz="2400" dirty="0"/>
          </a:p>
        </p:txBody>
      </p:sp>
      <p:sp>
        <p:nvSpPr>
          <p:cNvPr id="6" name="文字方塊 5"/>
          <p:cNvSpPr txBox="1"/>
          <p:nvPr/>
        </p:nvSpPr>
        <p:spPr>
          <a:xfrm>
            <a:off x="4902309" y="4787730"/>
            <a:ext cx="720080" cy="461665"/>
          </a:xfrm>
          <a:prstGeom prst="rect">
            <a:avLst/>
          </a:prstGeom>
          <a:noFill/>
        </p:spPr>
        <p:txBody>
          <a:bodyPr wrap="square" rtlCol="0">
            <a:spAutoFit/>
          </a:bodyPr>
          <a:lstStyle/>
          <a:p>
            <a:r>
              <a:rPr lang="en-US" altLang="zh-TW" sz="2400" dirty="0" smtClean="0"/>
              <a:t>6%</a:t>
            </a:r>
            <a:endParaRPr lang="zh-TW" altLang="en-US" sz="2400" dirty="0"/>
          </a:p>
        </p:txBody>
      </p:sp>
      <p:sp>
        <p:nvSpPr>
          <p:cNvPr id="7" name="文字方塊 6"/>
          <p:cNvSpPr txBox="1"/>
          <p:nvPr/>
        </p:nvSpPr>
        <p:spPr>
          <a:xfrm>
            <a:off x="7327515" y="5258680"/>
            <a:ext cx="4102486" cy="461665"/>
          </a:xfrm>
          <a:prstGeom prst="rect">
            <a:avLst/>
          </a:prstGeom>
          <a:noFill/>
        </p:spPr>
        <p:txBody>
          <a:bodyPr wrap="square" rtlCol="0">
            <a:spAutoFit/>
          </a:bodyPr>
          <a:lstStyle/>
          <a:p>
            <a:r>
              <a:rPr lang="en-US" altLang="zh-TW" sz="2400" dirty="0"/>
              <a:t>(</a:t>
            </a:r>
            <a:r>
              <a:rPr lang="en-US" altLang="zh-TW" sz="2400" dirty="0" smtClean="0"/>
              <a:t>1+4%) </a:t>
            </a:r>
            <a:r>
              <a:rPr lang="en-US" altLang="zh-TW" sz="2400" dirty="0"/>
              <a:t>×(</a:t>
            </a:r>
            <a:r>
              <a:rPr lang="en-US" altLang="zh-TW" sz="2400" dirty="0" smtClean="0"/>
              <a:t>1-6%)=97.76</a:t>
            </a:r>
            <a:endParaRPr lang="zh-TW" altLang="en-US" sz="2400" dirty="0"/>
          </a:p>
        </p:txBody>
      </p:sp>
      <p:sp>
        <p:nvSpPr>
          <p:cNvPr id="9" name="文字方塊 8"/>
          <p:cNvSpPr txBox="1"/>
          <p:nvPr/>
        </p:nvSpPr>
        <p:spPr>
          <a:xfrm>
            <a:off x="8437989" y="4331854"/>
            <a:ext cx="720080" cy="461665"/>
          </a:xfrm>
          <a:prstGeom prst="rect">
            <a:avLst/>
          </a:prstGeom>
          <a:noFill/>
        </p:spPr>
        <p:txBody>
          <a:bodyPr wrap="square" rtlCol="0">
            <a:spAutoFit/>
          </a:bodyPr>
          <a:lstStyle/>
          <a:p>
            <a:r>
              <a:rPr lang="en-US" altLang="zh-TW" sz="2400" dirty="0" smtClean="0"/>
              <a:t>4%</a:t>
            </a:r>
            <a:endParaRPr lang="zh-TW" altLang="en-US" sz="2400" dirty="0"/>
          </a:p>
        </p:txBody>
      </p:sp>
      <p:sp>
        <p:nvSpPr>
          <p:cNvPr id="10" name="文字方塊 9"/>
          <p:cNvSpPr txBox="1"/>
          <p:nvPr/>
        </p:nvSpPr>
        <p:spPr>
          <a:xfrm>
            <a:off x="8437989" y="4787730"/>
            <a:ext cx="720080" cy="461665"/>
          </a:xfrm>
          <a:prstGeom prst="rect">
            <a:avLst/>
          </a:prstGeom>
          <a:noFill/>
        </p:spPr>
        <p:txBody>
          <a:bodyPr wrap="square" rtlCol="0">
            <a:spAutoFit/>
          </a:bodyPr>
          <a:lstStyle/>
          <a:p>
            <a:r>
              <a:rPr lang="en-US" altLang="zh-TW" sz="2400" dirty="0" smtClean="0"/>
              <a:t>-6%</a:t>
            </a:r>
            <a:endParaRPr lang="zh-TW" altLang="en-US" sz="2400" dirty="0"/>
          </a:p>
        </p:txBody>
      </p:sp>
      <p:sp>
        <p:nvSpPr>
          <p:cNvPr id="11" name="文字方塊 10"/>
          <p:cNvSpPr txBox="1"/>
          <p:nvPr/>
        </p:nvSpPr>
        <p:spPr>
          <a:xfrm>
            <a:off x="3496561" y="5248514"/>
            <a:ext cx="3816932" cy="461665"/>
          </a:xfrm>
          <a:prstGeom prst="rect">
            <a:avLst/>
          </a:prstGeom>
          <a:noFill/>
        </p:spPr>
        <p:txBody>
          <a:bodyPr wrap="square" rtlCol="0">
            <a:spAutoFit/>
          </a:bodyPr>
          <a:lstStyle/>
          <a:p>
            <a:pPr algn="ctr">
              <a:defRPr/>
            </a:pPr>
            <a:r>
              <a:rPr lang="en-US" altLang="zh-TW" sz="2400" dirty="0"/>
              <a:t>(</a:t>
            </a:r>
            <a:r>
              <a:rPr lang="en-US" altLang="zh-TW" sz="2400" dirty="0" smtClean="0"/>
              <a:t>1-4%) </a:t>
            </a:r>
            <a:r>
              <a:rPr lang="en-US" altLang="zh-TW" sz="2400" dirty="0"/>
              <a:t>×(</a:t>
            </a:r>
            <a:r>
              <a:rPr lang="en-US" altLang="zh-TW" sz="2400" dirty="0" smtClean="0"/>
              <a:t>1+6%)=101.76</a:t>
            </a:r>
            <a:endParaRPr lang="zh-TW" altLang="en-US" sz="2400" dirty="0"/>
          </a:p>
        </p:txBody>
      </p:sp>
      <p:graphicFrame>
        <p:nvGraphicFramePr>
          <p:cNvPr id="13" name="表格 12"/>
          <p:cNvGraphicFramePr>
            <a:graphicFrameLocks noGrp="1"/>
          </p:cNvGraphicFramePr>
          <p:nvPr>
            <p:extLst/>
          </p:nvPr>
        </p:nvGraphicFramePr>
        <p:xfrm>
          <a:off x="3730429" y="1027927"/>
          <a:ext cx="4896545" cy="2303464"/>
        </p:xfrm>
        <a:graphic>
          <a:graphicData uri="http://schemas.openxmlformats.org/drawingml/2006/table">
            <a:tbl>
              <a:tblPr firstRow="1" bandRow="1">
                <a:tableStyleId>{5940675A-B579-460E-94D1-54222C63F5DA}</a:tableStyleId>
              </a:tblPr>
              <a:tblGrid>
                <a:gridCol w="2448089">
                  <a:extLst>
                    <a:ext uri="{9D8B030D-6E8A-4147-A177-3AD203B41FA5}">
                      <a16:colId xmlns:a16="http://schemas.microsoft.com/office/drawing/2014/main" val="2837996547"/>
                    </a:ext>
                  </a:extLst>
                </a:gridCol>
                <a:gridCol w="2448456">
                  <a:extLst>
                    <a:ext uri="{9D8B030D-6E8A-4147-A177-3AD203B41FA5}">
                      <a16:colId xmlns:a16="http://schemas.microsoft.com/office/drawing/2014/main" val="4271263295"/>
                    </a:ext>
                  </a:extLst>
                </a:gridCol>
              </a:tblGrid>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852502199"/>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21546375"/>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2187572423"/>
                  </a:ext>
                </a:extLst>
              </a:tr>
              <a:tr h="575866">
                <a:tc>
                  <a:txBody>
                    <a:bodyPr/>
                    <a:lstStyle/>
                    <a:p>
                      <a:endParaRPr lang="zh-TW" altLang="en-US" dirty="0"/>
                    </a:p>
                  </a:txBody>
                  <a:tcPr>
                    <a:solidFill>
                      <a:schemeClr val="bg1">
                        <a:lumMod val="95000"/>
                      </a:schemeClr>
                    </a:solidFill>
                  </a:tcPr>
                </a:tc>
                <a:tc>
                  <a:txBody>
                    <a:bodyPr/>
                    <a:lstStyle/>
                    <a:p>
                      <a:endParaRPr lang="zh-TW" altLang="en-US" dirty="0"/>
                    </a:p>
                  </a:txBody>
                  <a:tcPr>
                    <a:solidFill>
                      <a:schemeClr val="bg1">
                        <a:lumMod val="95000"/>
                      </a:schemeClr>
                    </a:solidFill>
                  </a:tcPr>
                </a:tc>
                <a:extLst>
                  <a:ext uri="{0D108BD9-81ED-4DB2-BD59-A6C34878D82A}">
                    <a16:rowId xmlns:a16="http://schemas.microsoft.com/office/drawing/2014/main" val="1674565756"/>
                  </a:ext>
                </a:extLst>
              </a:tr>
            </a:tbl>
          </a:graphicData>
        </a:graphic>
      </p:graphicFrame>
      <p:sp>
        <p:nvSpPr>
          <p:cNvPr id="16" name="文字方塊 15"/>
          <p:cNvSpPr txBox="1"/>
          <p:nvPr/>
        </p:nvSpPr>
        <p:spPr>
          <a:xfrm>
            <a:off x="3099907" y="3414321"/>
            <a:ext cx="1440160" cy="369332"/>
          </a:xfrm>
          <a:prstGeom prst="rect">
            <a:avLst/>
          </a:prstGeom>
          <a:noFill/>
        </p:spPr>
        <p:txBody>
          <a:bodyPr wrap="square" rtlCol="0">
            <a:spAutoFit/>
          </a:bodyPr>
          <a:lstStyle/>
          <a:p>
            <a:pPr lvl="0"/>
            <a:r>
              <a:rPr lang="en-US" altLang="zh-TW" dirty="0" smtClean="0">
                <a:solidFill>
                  <a:prstClr val="black"/>
                </a:solidFill>
                <a:latin typeface="Calibri"/>
                <a:ea typeface="標楷體" pitchFamily="65" charset="-120"/>
              </a:rPr>
              <a:t>Previous </a:t>
            </a:r>
            <a:r>
              <a:rPr lang="en-US" altLang="zh-TW" dirty="0">
                <a:solidFill>
                  <a:prstClr val="black"/>
                </a:solidFill>
                <a:latin typeface="Calibri"/>
                <a:ea typeface="標楷體" pitchFamily="65" charset="-120"/>
              </a:rPr>
              <a:t>Day</a:t>
            </a:r>
            <a:endParaRPr lang="zh-TW" altLang="en-US" dirty="0">
              <a:solidFill>
                <a:prstClr val="black"/>
              </a:solidFill>
              <a:latin typeface="Calibri"/>
              <a:ea typeface="標楷體" pitchFamily="65" charset="-120"/>
            </a:endParaRPr>
          </a:p>
        </p:txBody>
      </p:sp>
      <p:sp>
        <p:nvSpPr>
          <p:cNvPr id="17" name="文字方塊 16"/>
          <p:cNvSpPr txBox="1"/>
          <p:nvPr/>
        </p:nvSpPr>
        <p:spPr>
          <a:xfrm>
            <a:off x="2820144" y="251938"/>
            <a:ext cx="7847856" cy="584775"/>
          </a:xfrm>
          <a:prstGeom prst="rect">
            <a:avLst/>
          </a:prstGeom>
          <a:noFill/>
        </p:spPr>
        <p:txBody>
          <a:bodyPr wrap="square" rtlCol="0">
            <a:spAutoFit/>
          </a:bodyPr>
          <a:lstStyle/>
          <a:p>
            <a:pPr lvl="0"/>
            <a:r>
              <a:rPr lang="en-US" altLang="zh-TW" sz="3200" b="1" dirty="0">
                <a:solidFill>
                  <a:prstClr val="black"/>
                </a:solidFill>
                <a:ea typeface="標楷體" pitchFamily="65" charset="-120"/>
              </a:rPr>
              <a:t>-1x Inverse ETF</a:t>
            </a:r>
            <a:r>
              <a:rPr lang="zh-TW" altLang="en-US" sz="3200" b="1" dirty="0">
                <a:solidFill>
                  <a:prstClr val="black"/>
                </a:solidFill>
                <a:ea typeface="標楷體" pitchFamily="65" charset="-120"/>
              </a:rPr>
              <a:t> </a:t>
            </a:r>
            <a:r>
              <a:rPr lang="en-US" altLang="zh-TW" sz="3200" b="1" dirty="0">
                <a:solidFill>
                  <a:prstClr val="black"/>
                </a:solidFill>
                <a:ea typeface="標楷體" pitchFamily="65" charset="-120"/>
              </a:rPr>
              <a:t>Returns—</a:t>
            </a:r>
            <a:r>
              <a:rPr lang="en-US" altLang="zh-TW" sz="3200" b="1" dirty="0">
                <a:ea typeface="標楷體" pitchFamily="65" charset="-120"/>
              </a:rPr>
              <a:t>Volatile </a:t>
            </a:r>
            <a:r>
              <a:rPr lang="en-US" altLang="zh-TW" sz="3200" b="1" dirty="0" smtClean="0">
                <a:ea typeface="標楷體" pitchFamily="65" charset="-120"/>
              </a:rPr>
              <a:t>Period (2)</a:t>
            </a:r>
            <a:endParaRPr lang="zh-TW" altLang="en-US" sz="3200" b="1" dirty="0">
              <a:solidFill>
                <a:prstClr val="black"/>
              </a:solidFill>
              <a:ea typeface="標楷體" pitchFamily="65" charset="-120"/>
            </a:endParaRPr>
          </a:p>
        </p:txBody>
      </p:sp>
      <p:sp>
        <p:nvSpPr>
          <p:cNvPr id="18" name="文字方塊 17"/>
          <p:cNvSpPr txBox="1"/>
          <p:nvPr/>
        </p:nvSpPr>
        <p:spPr>
          <a:xfrm>
            <a:off x="5799763" y="3376030"/>
            <a:ext cx="842106" cy="369332"/>
          </a:xfrm>
          <a:prstGeom prst="rect">
            <a:avLst/>
          </a:prstGeom>
          <a:noFill/>
        </p:spPr>
        <p:txBody>
          <a:bodyPr wrap="square" rtlCol="0">
            <a:spAutoFit/>
          </a:bodyPr>
          <a:lstStyle/>
          <a:p>
            <a:pPr lvl="0"/>
            <a:r>
              <a:rPr lang="en-US" altLang="zh-TW" dirty="0">
                <a:solidFill>
                  <a:prstClr val="black"/>
                </a:solidFill>
                <a:latin typeface="Calibri"/>
                <a:ea typeface="標楷體" pitchFamily="65" charset="-120"/>
              </a:rPr>
              <a:t>Day 1</a:t>
            </a:r>
            <a:endParaRPr lang="zh-TW" altLang="en-US" dirty="0">
              <a:solidFill>
                <a:prstClr val="black"/>
              </a:solidFill>
              <a:latin typeface="Calibri"/>
              <a:ea typeface="標楷體" pitchFamily="65" charset="-120"/>
            </a:endParaRPr>
          </a:p>
        </p:txBody>
      </p:sp>
      <p:sp>
        <p:nvSpPr>
          <p:cNvPr id="19" name="文字方塊 18"/>
          <p:cNvSpPr txBox="1"/>
          <p:nvPr/>
        </p:nvSpPr>
        <p:spPr>
          <a:xfrm>
            <a:off x="8194926" y="3392175"/>
            <a:ext cx="864096" cy="369332"/>
          </a:xfrm>
          <a:prstGeom prst="rect">
            <a:avLst/>
          </a:prstGeom>
          <a:noFill/>
        </p:spPr>
        <p:txBody>
          <a:bodyPr wrap="square" rtlCol="0">
            <a:spAutoFit/>
          </a:bodyPr>
          <a:lstStyle/>
          <a:p>
            <a:pPr lvl="0"/>
            <a:r>
              <a:rPr lang="en-US" altLang="zh-TW" dirty="0">
                <a:solidFill>
                  <a:prstClr val="black"/>
                </a:solidFill>
                <a:latin typeface="Calibri"/>
                <a:ea typeface="標楷體" pitchFamily="65" charset="-120"/>
              </a:rPr>
              <a:t>Day </a:t>
            </a:r>
            <a:r>
              <a:rPr lang="en-US" altLang="zh-TW" dirty="0" smtClean="0">
                <a:solidFill>
                  <a:prstClr val="black"/>
                </a:solidFill>
                <a:latin typeface="Calibri"/>
                <a:ea typeface="標楷體" pitchFamily="65" charset="-120"/>
              </a:rPr>
              <a:t>2</a:t>
            </a:r>
            <a:endParaRPr lang="zh-TW" altLang="en-US" dirty="0">
              <a:solidFill>
                <a:prstClr val="black"/>
              </a:solidFill>
              <a:latin typeface="Calibri"/>
              <a:ea typeface="標楷體" pitchFamily="65" charset="-120"/>
            </a:endParaRPr>
          </a:p>
        </p:txBody>
      </p:sp>
      <p:sp>
        <p:nvSpPr>
          <p:cNvPr id="23" name="文字方塊 22"/>
          <p:cNvSpPr txBox="1"/>
          <p:nvPr/>
        </p:nvSpPr>
        <p:spPr>
          <a:xfrm>
            <a:off x="2001704" y="1197170"/>
            <a:ext cx="1431451" cy="400110"/>
          </a:xfrm>
          <a:prstGeom prst="rect">
            <a:avLst/>
          </a:prstGeom>
          <a:noFill/>
        </p:spPr>
        <p:txBody>
          <a:bodyPr wrap="square" rtlCol="0">
            <a:spAutoFit/>
          </a:bodyPr>
          <a:lstStyle/>
          <a:p>
            <a:pPr lvl="0"/>
            <a:r>
              <a:rPr lang="en-US" altLang="zh-TW" sz="2000" b="1" dirty="0" smtClean="0">
                <a:solidFill>
                  <a:prstClr val="black"/>
                </a:solidFill>
                <a:latin typeface="Calibri"/>
                <a:ea typeface="標楷體" pitchFamily="65" charset="-120"/>
              </a:rPr>
              <a:t>Benchmark</a:t>
            </a:r>
            <a:endParaRPr lang="zh-TW" altLang="en-US" sz="2000" b="1" dirty="0">
              <a:solidFill>
                <a:prstClr val="black"/>
              </a:solidFill>
              <a:latin typeface="Calibri"/>
              <a:ea typeface="標楷體" pitchFamily="65" charset="-120"/>
            </a:endParaRPr>
          </a:p>
        </p:txBody>
      </p:sp>
      <p:cxnSp>
        <p:nvCxnSpPr>
          <p:cNvPr id="24" name="直線接點 23"/>
          <p:cNvCxnSpPr/>
          <p:nvPr/>
        </p:nvCxnSpPr>
        <p:spPr>
          <a:xfrm>
            <a:off x="1415480" y="1481977"/>
            <a:ext cx="504056" cy="0"/>
          </a:xfrm>
          <a:prstGeom prst="line">
            <a:avLst/>
          </a:prstGeom>
          <a:ln>
            <a:solidFill>
              <a:srgbClr val="1CA8D6"/>
            </a:solidFill>
          </a:ln>
        </p:spPr>
        <p:style>
          <a:lnRef idx="3">
            <a:schemeClr val="accent2"/>
          </a:lnRef>
          <a:fillRef idx="0">
            <a:schemeClr val="accent2"/>
          </a:fillRef>
          <a:effectRef idx="2">
            <a:schemeClr val="accent2"/>
          </a:effectRef>
          <a:fontRef idx="minor">
            <a:schemeClr val="tx1"/>
          </a:fontRef>
        </p:style>
      </p:cxnSp>
      <p:sp>
        <p:nvSpPr>
          <p:cNvPr id="25" name="文字方塊 24"/>
          <p:cNvSpPr txBox="1"/>
          <p:nvPr/>
        </p:nvSpPr>
        <p:spPr>
          <a:xfrm>
            <a:off x="2001704" y="1694176"/>
            <a:ext cx="1224136" cy="400110"/>
          </a:xfrm>
          <a:prstGeom prst="rect">
            <a:avLst/>
          </a:prstGeom>
          <a:noFill/>
        </p:spPr>
        <p:txBody>
          <a:bodyPr wrap="square" rtlCol="0">
            <a:spAutoFit/>
          </a:bodyPr>
          <a:lstStyle/>
          <a:p>
            <a:pPr lvl="0"/>
            <a:r>
              <a:rPr lang="en-US" altLang="zh-TW" sz="2000" b="1" dirty="0" smtClean="0">
                <a:solidFill>
                  <a:prstClr val="black"/>
                </a:solidFill>
                <a:latin typeface="Calibri"/>
                <a:ea typeface="標楷體" pitchFamily="65" charset="-120"/>
              </a:rPr>
              <a:t>-1x </a:t>
            </a:r>
            <a:r>
              <a:rPr lang="en-US" altLang="zh-TW" sz="2000" b="1" dirty="0" err="1" smtClean="0">
                <a:solidFill>
                  <a:prstClr val="black"/>
                </a:solidFill>
                <a:latin typeface="Calibri"/>
                <a:ea typeface="標楷體" pitchFamily="65" charset="-120"/>
              </a:rPr>
              <a:t>Inv</a:t>
            </a:r>
            <a:endParaRPr lang="zh-TW" altLang="en-US" sz="2000" b="1" dirty="0">
              <a:solidFill>
                <a:prstClr val="black"/>
              </a:solidFill>
              <a:latin typeface="Calibri"/>
              <a:ea typeface="標楷體" pitchFamily="65" charset="-120"/>
            </a:endParaRPr>
          </a:p>
        </p:txBody>
      </p:sp>
      <p:cxnSp>
        <p:nvCxnSpPr>
          <p:cNvPr id="26" name="直線接點 25"/>
          <p:cNvCxnSpPr/>
          <p:nvPr/>
        </p:nvCxnSpPr>
        <p:spPr>
          <a:xfrm>
            <a:off x="1371219" y="1896763"/>
            <a:ext cx="504056" cy="0"/>
          </a:xfrm>
          <a:prstGeom prst="line">
            <a:avLst/>
          </a:prstGeom>
          <a:ln>
            <a:solidFill>
              <a:srgbClr val="036CA7"/>
            </a:solidFill>
          </a:ln>
        </p:spPr>
        <p:style>
          <a:lnRef idx="3">
            <a:schemeClr val="accent2"/>
          </a:lnRef>
          <a:fillRef idx="0">
            <a:schemeClr val="accent2"/>
          </a:fillRef>
          <a:effectRef idx="2">
            <a:schemeClr val="accent2"/>
          </a:effectRef>
          <a:fontRef idx="minor">
            <a:schemeClr val="tx1"/>
          </a:fontRef>
        </p:style>
      </p:cxnSp>
      <p:grpSp>
        <p:nvGrpSpPr>
          <p:cNvPr id="34" name="群組 33"/>
          <p:cNvGrpSpPr/>
          <p:nvPr/>
        </p:nvGrpSpPr>
        <p:grpSpPr>
          <a:xfrm>
            <a:off x="2900437" y="1957737"/>
            <a:ext cx="693579" cy="461666"/>
            <a:chOff x="1804908" y="2434960"/>
            <a:chExt cx="491988" cy="382890"/>
          </a:xfrm>
        </p:grpSpPr>
        <p:sp>
          <p:nvSpPr>
            <p:cNvPr id="31" name="矩形 30"/>
            <p:cNvSpPr/>
            <p:nvPr/>
          </p:nvSpPr>
          <p:spPr>
            <a:xfrm>
              <a:off x="1804908" y="2434960"/>
              <a:ext cx="483676" cy="369333"/>
            </a:xfrm>
            <a:prstGeom prst="rect">
              <a:avLst/>
            </a:prstGeom>
            <a:noFill/>
            <a:ln>
              <a:solidFill>
                <a:srgbClr val="14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文字方塊 31"/>
            <p:cNvSpPr txBox="1"/>
            <p:nvPr/>
          </p:nvSpPr>
          <p:spPr>
            <a:xfrm>
              <a:off x="1804909" y="2434961"/>
              <a:ext cx="491987" cy="382889"/>
            </a:xfrm>
            <a:prstGeom prst="rect">
              <a:avLst/>
            </a:prstGeom>
            <a:noFill/>
          </p:spPr>
          <p:txBody>
            <a:bodyPr wrap="square" rtlCol="0">
              <a:spAutoFit/>
            </a:bodyPr>
            <a:lstStyle/>
            <a:p>
              <a:r>
                <a:rPr lang="en-US" altLang="zh-TW" sz="2400" b="1" dirty="0" smtClean="0"/>
                <a:t>100</a:t>
              </a:r>
              <a:endParaRPr lang="zh-TW" altLang="en-US" sz="2400" b="1" dirty="0"/>
            </a:p>
          </p:txBody>
        </p:sp>
      </p:grpSp>
      <p:sp>
        <p:nvSpPr>
          <p:cNvPr id="37" name="文字方塊 36"/>
          <p:cNvSpPr txBox="1"/>
          <p:nvPr/>
        </p:nvSpPr>
        <p:spPr>
          <a:xfrm>
            <a:off x="5629677" y="1166392"/>
            <a:ext cx="715760" cy="461665"/>
          </a:xfrm>
          <a:prstGeom prst="rect">
            <a:avLst/>
          </a:prstGeom>
          <a:solidFill>
            <a:srgbClr val="056CA5"/>
          </a:solidFill>
          <a:ln>
            <a:noFill/>
          </a:ln>
        </p:spPr>
        <p:txBody>
          <a:bodyPr wrap="square" rtlCol="0">
            <a:spAutoFit/>
          </a:bodyPr>
          <a:lstStyle/>
          <a:p>
            <a:r>
              <a:rPr lang="en-US" altLang="zh-TW" sz="2400" b="1" dirty="0" smtClean="0">
                <a:solidFill>
                  <a:schemeClr val="bg1"/>
                </a:solidFill>
              </a:rPr>
              <a:t>104</a:t>
            </a:r>
            <a:endParaRPr lang="zh-TW" altLang="en-US" sz="2400" b="1" dirty="0">
              <a:solidFill>
                <a:schemeClr val="bg1"/>
              </a:solidFill>
            </a:endParaRPr>
          </a:p>
        </p:txBody>
      </p:sp>
      <p:sp>
        <p:nvSpPr>
          <p:cNvPr id="38" name="文字方塊 37"/>
          <p:cNvSpPr txBox="1"/>
          <p:nvPr/>
        </p:nvSpPr>
        <p:spPr>
          <a:xfrm>
            <a:off x="8668325" y="2103095"/>
            <a:ext cx="2761676" cy="461665"/>
          </a:xfrm>
          <a:prstGeom prst="rect">
            <a:avLst/>
          </a:prstGeom>
          <a:solidFill>
            <a:srgbClr val="056CA5"/>
          </a:solidFill>
          <a:ln>
            <a:noFill/>
          </a:ln>
        </p:spPr>
        <p:txBody>
          <a:bodyPr wrap="square" rtlCol="0">
            <a:spAutoFit/>
          </a:bodyPr>
          <a:lstStyle/>
          <a:p>
            <a:r>
              <a:rPr lang="en-US" altLang="zh-TW" sz="2400" b="1" dirty="0" smtClean="0">
                <a:solidFill>
                  <a:schemeClr val="bg1"/>
                </a:solidFill>
              </a:rPr>
              <a:t>104 </a:t>
            </a:r>
            <a:r>
              <a:rPr lang="en-US" altLang="zh-TW" sz="2400" b="1" dirty="0">
                <a:solidFill>
                  <a:schemeClr val="bg1"/>
                </a:solidFill>
              </a:rPr>
              <a:t>×(</a:t>
            </a:r>
            <a:r>
              <a:rPr lang="en-US" altLang="zh-TW" sz="2400" b="1" dirty="0" smtClean="0">
                <a:solidFill>
                  <a:schemeClr val="bg1"/>
                </a:solidFill>
              </a:rPr>
              <a:t>1-6%)=97.76</a:t>
            </a:r>
            <a:endParaRPr lang="zh-TW" altLang="en-US" sz="2400" b="1" dirty="0">
              <a:solidFill>
                <a:schemeClr val="bg1"/>
              </a:solidFill>
            </a:endParaRPr>
          </a:p>
        </p:txBody>
      </p:sp>
      <p:sp>
        <p:nvSpPr>
          <p:cNvPr id="39" name="文字方塊 38"/>
          <p:cNvSpPr txBox="1"/>
          <p:nvPr/>
        </p:nvSpPr>
        <p:spPr>
          <a:xfrm>
            <a:off x="5467815" y="2705569"/>
            <a:ext cx="558715" cy="461665"/>
          </a:xfrm>
          <a:prstGeom prst="rect">
            <a:avLst/>
          </a:prstGeom>
          <a:solidFill>
            <a:srgbClr val="15A5D5"/>
          </a:solidFill>
          <a:ln>
            <a:noFill/>
          </a:ln>
        </p:spPr>
        <p:txBody>
          <a:bodyPr wrap="square" rtlCol="0">
            <a:spAutoFit/>
          </a:bodyPr>
          <a:lstStyle/>
          <a:p>
            <a:r>
              <a:rPr lang="en-US" altLang="zh-TW" sz="2400" b="1" dirty="0" smtClean="0">
                <a:solidFill>
                  <a:schemeClr val="bg1"/>
                </a:solidFill>
              </a:rPr>
              <a:t>96</a:t>
            </a:r>
            <a:endParaRPr lang="zh-TW" altLang="en-US" sz="2400" b="1" dirty="0">
              <a:solidFill>
                <a:schemeClr val="bg1"/>
              </a:solidFill>
            </a:endParaRPr>
          </a:p>
        </p:txBody>
      </p:sp>
      <p:sp>
        <p:nvSpPr>
          <p:cNvPr id="40" name="文字方塊 39"/>
          <p:cNvSpPr txBox="1"/>
          <p:nvPr/>
        </p:nvSpPr>
        <p:spPr>
          <a:xfrm>
            <a:off x="8689138" y="1498427"/>
            <a:ext cx="2780615" cy="461665"/>
          </a:xfrm>
          <a:prstGeom prst="rect">
            <a:avLst/>
          </a:prstGeom>
          <a:solidFill>
            <a:srgbClr val="15A5D5"/>
          </a:solidFill>
          <a:ln>
            <a:noFill/>
          </a:ln>
        </p:spPr>
        <p:txBody>
          <a:bodyPr wrap="square" rtlCol="0">
            <a:spAutoFit/>
          </a:bodyPr>
          <a:lstStyle/>
          <a:p>
            <a:r>
              <a:rPr lang="en-US" altLang="zh-TW" sz="2400" b="1" dirty="0" smtClean="0">
                <a:solidFill>
                  <a:schemeClr val="bg1"/>
                </a:solidFill>
              </a:rPr>
              <a:t>96 </a:t>
            </a:r>
            <a:r>
              <a:rPr lang="en-US" altLang="zh-TW" sz="2400" b="1" dirty="0">
                <a:solidFill>
                  <a:schemeClr val="bg1"/>
                </a:solidFill>
              </a:rPr>
              <a:t>×(</a:t>
            </a:r>
            <a:r>
              <a:rPr lang="en-US" altLang="zh-TW" sz="2400" b="1" dirty="0" smtClean="0">
                <a:solidFill>
                  <a:schemeClr val="bg1"/>
                </a:solidFill>
              </a:rPr>
              <a:t>1+6%)=101.76</a:t>
            </a:r>
            <a:endParaRPr lang="en-US" altLang="zh-TW" sz="2400" b="1" dirty="0">
              <a:solidFill>
                <a:schemeClr val="bg1"/>
              </a:solidFill>
            </a:endParaRPr>
          </a:p>
        </p:txBody>
      </p:sp>
      <p:sp>
        <p:nvSpPr>
          <p:cNvPr id="41" name="文字方塊 40"/>
          <p:cNvSpPr txBox="1"/>
          <p:nvPr/>
        </p:nvSpPr>
        <p:spPr>
          <a:xfrm>
            <a:off x="5672515" y="1726905"/>
            <a:ext cx="618515" cy="461665"/>
          </a:xfrm>
          <a:prstGeom prst="rect">
            <a:avLst/>
          </a:prstGeom>
          <a:noFill/>
        </p:spPr>
        <p:txBody>
          <a:bodyPr wrap="square" rtlCol="0">
            <a:spAutoFit/>
          </a:bodyPr>
          <a:lstStyle/>
          <a:p>
            <a:r>
              <a:rPr lang="en-US" altLang="zh-TW" sz="2400" b="1" dirty="0">
                <a:solidFill>
                  <a:srgbClr val="C00000"/>
                </a:solidFill>
              </a:rPr>
              <a:t>4</a:t>
            </a:r>
            <a:r>
              <a:rPr lang="en-US" altLang="zh-TW" sz="2400" b="1" dirty="0" smtClean="0">
                <a:solidFill>
                  <a:srgbClr val="C00000"/>
                </a:solidFill>
              </a:rPr>
              <a:t>%</a:t>
            </a:r>
            <a:endParaRPr lang="zh-TW" altLang="en-US" sz="2400" b="1" dirty="0">
              <a:solidFill>
                <a:srgbClr val="C00000"/>
              </a:solidFill>
            </a:endParaRPr>
          </a:p>
        </p:txBody>
      </p:sp>
      <p:sp>
        <p:nvSpPr>
          <p:cNvPr id="42" name="文字方塊 41"/>
          <p:cNvSpPr txBox="1"/>
          <p:nvPr/>
        </p:nvSpPr>
        <p:spPr>
          <a:xfrm>
            <a:off x="8656178" y="2535967"/>
            <a:ext cx="1297902" cy="461665"/>
          </a:xfrm>
          <a:prstGeom prst="rect">
            <a:avLst/>
          </a:prstGeom>
          <a:noFill/>
        </p:spPr>
        <p:txBody>
          <a:bodyPr wrap="square" rtlCol="0">
            <a:spAutoFit/>
          </a:bodyPr>
          <a:lstStyle/>
          <a:p>
            <a:r>
              <a:rPr lang="en-US" altLang="zh-TW" sz="2400" b="1" dirty="0" smtClean="0">
                <a:solidFill>
                  <a:srgbClr val="C00000"/>
                </a:solidFill>
              </a:rPr>
              <a:t>-2.24%</a:t>
            </a:r>
            <a:endParaRPr lang="zh-TW" altLang="en-US" sz="2400" b="1" dirty="0">
              <a:solidFill>
                <a:srgbClr val="C00000"/>
              </a:solidFill>
            </a:endParaRPr>
          </a:p>
        </p:txBody>
      </p:sp>
      <p:sp>
        <p:nvSpPr>
          <p:cNvPr id="43" name="文字方塊 42"/>
          <p:cNvSpPr txBox="1"/>
          <p:nvPr/>
        </p:nvSpPr>
        <p:spPr>
          <a:xfrm>
            <a:off x="5621404" y="2181542"/>
            <a:ext cx="810253" cy="461665"/>
          </a:xfrm>
          <a:prstGeom prst="rect">
            <a:avLst/>
          </a:prstGeom>
          <a:noFill/>
        </p:spPr>
        <p:txBody>
          <a:bodyPr wrap="square" rtlCol="0">
            <a:spAutoFit/>
          </a:bodyPr>
          <a:lstStyle/>
          <a:p>
            <a:r>
              <a:rPr lang="en-US" altLang="zh-TW" sz="2400" b="1" dirty="0" smtClean="0">
                <a:solidFill>
                  <a:srgbClr val="FF0000"/>
                </a:solidFill>
              </a:rPr>
              <a:t>-4%</a:t>
            </a:r>
            <a:endParaRPr lang="zh-TW" altLang="en-US" sz="2400" b="1" dirty="0">
              <a:solidFill>
                <a:srgbClr val="FF0000"/>
              </a:solidFill>
            </a:endParaRPr>
          </a:p>
        </p:txBody>
      </p:sp>
      <p:sp>
        <p:nvSpPr>
          <p:cNvPr id="44" name="文字方塊 43"/>
          <p:cNvSpPr txBox="1"/>
          <p:nvPr/>
        </p:nvSpPr>
        <p:spPr>
          <a:xfrm>
            <a:off x="8638692" y="1044036"/>
            <a:ext cx="1103824" cy="461665"/>
          </a:xfrm>
          <a:prstGeom prst="rect">
            <a:avLst/>
          </a:prstGeom>
          <a:noFill/>
        </p:spPr>
        <p:txBody>
          <a:bodyPr wrap="square" rtlCol="0">
            <a:spAutoFit/>
          </a:bodyPr>
          <a:lstStyle/>
          <a:p>
            <a:r>
              <a:rPr lang="en-US" altLang="zh-TW" sz="2400" b="1" dirty="0" smtClean="0">
                <a:solidFill>
                  <a:srgbClr val="FF0000"/>
                </a:solidFill>
              </a:rPr>
              <a:t>1.76%</a:t>
            </a:r>
            <a:endParaRPr lang="zh-TW" altLang="en-US" sz="2400" b="1" dirty="0">
              <a:solidFill>
                <a:srgbClr val="FF0000"/>
              </a:solidFill>
            </a:endParaRPr>
          </a:p>
        </p:txBody>
      </p:sp>
      <p:cxnSp>
        <p:nvCxnSpPr>
          <p:cNvPr id="36" name="直線接點 35"/>
          <p:cNvCxnSpPr/>
          <p:nvPr/>
        </p:nvCxnSpPr>
        <p:spPr>
          <a:xfrm flipV="1">
            <a:off x="3718711" y="1688758"/>
            <a:ext cx="2458925" cy="490505"/>
          </a:xfrm>
          <a:prstGeom prst="line">
            <a:avLst/>
          </a:prstGeom>
          <a:ln>
            <a:solidFill>
              <a:srgbClr val="056CA5"/>
            </a:solidFill>
          </a:ln>
        </p:spPr>
        <p:style>
          <a:lnRef idx="3">
            <a:schemeClr val="accent2"/>
          </a:lnRef>
          <a:fillRef idx="0">
            <a:schemeClr val="accent2"/>
          </a:fillRef>
          <a:effectRef idx="2">
            <a:schemeClr val="accent2"/>
          </a:effectRef>
          <a:fontRef idx="minor">
            <a:schemeClr val="tx1"/>
          </a:fontRef>
        </p:style>
      </p:cxnSp>
      <p:cxnSp>
        <p:nvCxnSpPr>
          <p:cNvPr id="45" name="直線接點 44"/>
          <p:cNvCxnSpPr/>
          <p:nvPr/>
        </p:nvCxnSpPr>
        <p:spPr>
          <a:xfrm>
            <a:off x="6177104" y="1685855"/>
            <a:ext cx="2448272" cy="648072"/>
          </a:xfrm>
          <a:prstGeom prst="line">
            <a:avLst/>
          </a:prstGeom>
          <a:ln>
            <a:solidFill>
              <a:srgbClr val="056CA5"/>
            </a:solidFill>
          </a:ln>
        </p:spPr>
        <p:style>
          <a:lnRef idx="3">
            <a:schemeClr val="accent2"/>
          </a:lnRef>
          <a:fillRef idx="0">
            <a:schemeClr val="accent2"/>
          </a:fillRef>
          <a:effectRef idx="2">
            <a:schemeClr val="accent2"/>
          </a:effectRef>
          <a:fontRef idx="minor">
            <a:schemeClr val="tx1"/>
          </a:fontRef>
        </p:style>
      </p:cxnSp>
      <p:cxnSp>
        <p:nvCxnSpPr>
          <p:cNvPr id="46" name="直線接點 45"/>
          <p:cNvCxnSpPr/>
          <p:nvPr/>
        </p:nvCxnSpPr>
        <p:spPr>
          <a:xfrm>
            <a:off x="3729631" y="2188570"/>
            <a:ext cx="2445875" cy="476102"/>
          </a:xfrm>
          <a:prstGeom prst="line">
            <a:avLst/>
          </a:prstGeom>
          <a:ln>
            <a:solidFill>
              <a:srgbClr val="15A5D5"/>
            </a:solidFill>
          </a:ln>
        </p:spPr>
        <p:style>
          <a:lnRef idx="3">
            <a:schemeClr val="accent5"/>
          </a:lnRef>
          <a:fillRef idx="0">
            <a:schemeClr val="accent5"/>
          </a:fillRef>
          <a:effectRef idx="2">
            <a:schemeClr val="accent5"/>
          </a:effectRef>
          <a:fontRef idx="minor">
            <a:schemeClr val="tx1"/>
          </a:fontRef>
        </p:style>
      </p:cxnSp>
      <p:cxnSp>
        <p:nvCxnSpPr>
          <p:cNvPr id="47" name="直線接點 46"/>
          <p:cNvCxnSpPr/>
          <p:nvPr/>
        </p:nvCxnSpPr>
        <p:spPr>
          <a:xfrm flipV="1">
            <a:off x="6180300" y="2010980"/>
            <a:ext cx="2448272" cy="648072"/>
          </a:xfrm>
          <a:prstGeom prst="line">
            <a:avLst/>
          </a:prstGeom>
          <a:ln>
            <a:solidFill>
              <a:srgbClr val="15A5D5"/>
            </a:solidFill>
          </a:ln>
        </p:spPr>
        <p:style>
          <a:lnRef idx="3">
            <a:schemeClr val="accent5"/>
          </a:lnRef>
          <a:fillRef idx="0">
            <a:schemeClr val="accent5"/>
          </a:fillRef>
          <a:effectRef idx="2">
            <a:schemeClr val="accent5"/>
          </a:effectRef>
          <a:fontRef idx="minor">
            <a:schemeClr val="tx1"/>
          </a:fontRef>
        </p:style>
      </p:cxnSp>
      <p:sp>
        <p:nvSpPr>
          <p:cNvPr id="48" name="向上箭號 47"/>
          <p:cNvSpPr/>
          <p:nvPr/>
        </p:nvSpPr>
        <p:spPr>
          <a:xfrm rot="10800000">
            <a:off x="4540067" y="4400554"/>
            <a:ext cx="288032" cy="360040"/>
          </a:xfrm>
          <a:prstGeom prst="upArrow">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ea typeface="標楷體" pitchFamily="65" charset="-120"/>
            </a:endParaRPr>
          </a:p>
        </p:txBody>
      </p:sp>
      <p:sp>
        <p:nvSpPr>
          <p:cNvPr id="49" name="向上箭號 48"/>
          <p:cNvSpPr/>
          <p:nvPr/>
        </p:nvSpPr>
        <p:spPr>
          <a:xfrm rot="10800000">
            <a:off x="8015028" y="4851722"/>
            <a:ext cx="288032" cy="360040"/>
          </a:xfrm>
          <a:prstGeom prst="upArrow">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ea typeface="標楷體" pitchFamily="65" charset="-120"/>
            </a:endParaRPr>
          </a:p>
        </p:txBody>
      </p:sp>
      <p:sp>
        <p:nvSpPr>
          <p:cNvPr id="50" name="向上箭號 49"/>
          <p:cNvSpPr/>
          <p:nvPr/>
        </p:nvSpPr>
        <p:spPr>
          <a:xfrm>
            <a:off x="4546813" y="4850009"/>
            <a:ext cx="288032" cy="360040"/>
          </a:xfrm>
          <a:prstGeom prst="up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solidFill>
                <a:srgbClr val="FF0000"/>
              </a:solidFill>
              <a:ea typeface="標楷體" pitchFamily="65" charset="-120"/>
            </a:endParaRPr>
          </a:p>
        </p:txBody>
      </p:sp>
      <p:sp>
        <p:nvSpPr>
          <p:cNvPr id="51" name="向上箭號 50"/>
          <p:cNvSpPr/>
          <p:nvPr/>
        </p:nvSpPr>
        <p:spPr>
          <a:xfrm>
            <a:off x="8015028" y="4387058"/>
            <a:ext cx="288032" cy="360040"/>
          </a:xfrm>
          <a:prstGeom prst="up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solidFill>
                <a:srgbClr val="FF0000"/>
              </a:solidFill>
              <a:ea typeface="標楷體" pitchFamily="65" charset="-120"/>
            </a:endParaRPr>
          </a:p>
        </p:txBody>
      </p:sp>
      <p:sp>
        <p:nvSpPr>
          <p:cNvPr id="52" name="矩形 51"/>
          <p:cNvSpPr/>
          <p:nvPr/>
        </p:nvSpPr>
        <p:spPr>
          <a:xfrm>
            <a:off x="3888086" y="5686456"/>
            <a:ext cx="2668679" cy="830997"/>
          </a:xfrm>
          <a:prstGeom prst="rect">
            <a:avLst/>
          </a:prstGeom>
        </p:spPr>
        <p:txBody>
          <a:bodyPr wrap="none">
            <a:spAutoFit/>
          </a:bodyPr>
          <a:lstStyle/>
          <a:p>
            <a:pPr algn="ctr"/>
            <a:r>
              <a:rPr lang="en-US" altLang="zh-TW" sz="2400" dirty="0" smtClean="0">
                <a:solidFill>
                  <a:schemeClr val="dk1"/>
                </a:solidFill>
                <a:latin typeface="+mn-lt"/>
                <a:ea typeface="+mn-ea"/>
              </a:rPr>
              <a:t>101.76%-1 = </a:t>
            </a:r>
            <a:r>
              <a:rPr lang="en-US" altLang="zh-TW" sz="2400" dirty="0" smtClean="0">
                <a:solidFill>
                  <a:srgbClr val="C00000"/>
                </a:solidFill>
                <a:latin typeface="+mn-lt"/>
                <a:ea typeface="+mn-ea"/>
              </a:rPr>
              <a:t>1.76%</a:t>
            </a:r>
          </a:p>
          <a:p>
            <a:pPr algn="ctr" fontAlgn="auto">
              <a:spcBef>
                <a:spcPts val="0"/>
              </a:spcBef>
              <a:spcAft>
                <a:spcPts val="0"/>
              </a:spcAft>
              <a:defRPr/>
            </a:pPr>
            <a:r>
              <a:rPr lang="en-US" altLang="zh-TW" sz="2400" dirty="0" smtClean="0">
                <a:solidFill>
                  <a:schemeClr val="dk1"/>
                </a:solidFill>
                <a:latin typeface="+mn-lt"/>
                <a:ea typeface="+mn-ea"/>
              </a:rPr>
              <a:t>Return×-1 = </a:t>
            </a:r>
            <a:r>
              <a:rPr lang="en-US" altLang="zh-TW" sz="2400" b="1" dirty="0" smtClean="0">
                <a:solidFill>
                  <a:srgbClr val="FF0000"/>
                </a:solidFill>
                <a:latin typeface="+mn-lt"/>
                <a:ea typeface="+mn-ea"/>
              </a:rPr>
              <a:t>-1.76%</a:t>
            </a:r>
            <a:endParaRPr lang="zh-TW" altLang="en-US" sz="2400" b="1" dirty="0" smtClean="0">
              <a:solidFill>
                <a:srgbClr val="FF0000"/>
              </a:solidFill>
              <a:latin typeface="+mn-lt"/>
              <a:ea typeface="+mn-ea"/>
            </a:endParaRPr>
          </a:p>
        </p:txBody>
      </p:sp>
      <p:sp>
        <p:nvSpPr>
          <p:cNvPr id="53" name="矩形 52"/>
          <p:cNvSpPr/>
          <p:nvPr/>
        </p:nvSpPr>
        <p:spPr>
          <a:xfrm>
            <a:off x="7342534" y="5935500"/>
            <a:ext cx="2952328" cy="461665"/>
          </a:xfrm>
          <a:prstGeom prst="rect">
            <a:avLst/>
          </a:prstGeom>
        </p:spPr>
        <p:txBody>
          <a:bodyPr wrap="square">
            <a:spAutoFit/>
          </a:bodyPr>
          <a:lstStyle/>
          <a:p>
            <a:pPr algn="ctr"/>
            <a:r>
              <a:rPr lang="en-US" altLang="zh-TW" sz="2400" dirty="0" smtClean="0">
                <a:latin typeface="+mn-lt"/>
              </a:rPr>
              <a:t>97.76%-1 = </a:t>
            </a:r>
            <a:r>
              <a:rPr lang="en-US" altLang="zh-TW" sz="2400" b="1" dirty="0" smtClean="0">
                <a:solidFill>
                  <a:schemeClr val="accent5">
                    <a:lumMod val="75000"/>
                  </a:schemeClr>
                </a:solidFill>
                <a:latin typeface="+mn-lt"/>
              </a:rPr>
              <a:t>-2.24%</a:t>
            </a:r>
            <a:endParaRPr lang="zh-TW" altLang="en-US" sz="2400" b="1" dirty="0">
              <a:solidFill>
                <a:schemeClr val="accent5">
                  <a:lumMod val="75000"/>
                </a:schemeClr>
              </a:solidFill>
              <a:latin typeface="+mn-lt"/>
            </a:endParaRPr>
          </a:p>
        </p:txBody>
      </p:sp>
    </p:spTree>
    <p:extLst>
      <p:ext uri="{BB962C8B-B14F-4D97-AF65-F5344CB8AC3E}">
        <p14:creationId xmlns:p14="http://schemas.microsoft.com/office/powerpoint/2010/main" val="3771967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Citation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標準">
      <a:majorFont>
        <a:latin typeface="Calibri"/>
        <a:ea typeface="微軟正黑體"/>
        <a:cs typeface=""/>
      </a:majorFont>
      <a:minorFont>
        <a:latin typeface="Calibri"/>
        <a:ea typeface="微軟正黑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tationVTI" id="{4899D957-8B31-4AB5-A19D-CB0353FFB667}" vid="{430294D6-2412-4BD3-B567-F0976EA493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7105</TotalTime>
  <Words>1473</Words>
  <Application>Microsoft Office PowerPoint</Application>
  <PresentationFormat>寬螢幕</PresentationFormat>
  <Paragraphs>329</Paragraphs>
  <Slides>16</Slides>
  <Notes>7</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16</vt:i4>
      </vt:variant>
    </vt:vector>
  </HeadingPairs>
  <TitlesOfParts>
    <vt:vector size="24" baseType="lpstr">
      <vt:lpstr>Adobe Fan Heiti Std B</vt:lpstr>
      <vt:lpstr>微軟正黑體</vt:lpstr>
      <vt:lpstr>新細明體</vt:lpstr>
      <vt:lpstr>標楷體</vt:lpstr>
      <vt:lpstr>Arial</vt:lpstr>
      <vt:lpstr>Calibri</vt:lpstr>
      <vt:lpstr>Lucida Sans</vt:lpstr>
      <vt:lpstr>CitationVTI</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LAMSON, Michael Jr [Student]</dc:creator>
  <cp:lastModifiedBy>許亦菲</cp:lastModifiedBy>
  <cp:revision>535</cp:revision>
  <cp:lastPrinted>2024-04-01T03:30:33Z</cp:lastPrinted>
  <dcterms:created xsi:type="dcterms:W3CDTF">2023-01-28T06:44:39Z</dcterms:created>
  <dcterms:modified xsi:type="dcterms:W3CDTF">2024-04-01T08:07:10Z</dcterms:modified>
</cp:coreProperties>
</file>