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1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5" r:id="rId3"/>
    <p:sldId id="450" r:id="rId4"/>
    <p:sldId id="453" r:id="rId5"/>
    <p:sldId id="458" r:id="rId6"/>
    <p:sldId id="455" r:id="rId7"/>
    <p:sldId id="451" r:id="rId8"/>
    <p:sldId id="459" r:id="rId9"/>
    <p:sldId id="460" r:id="rId10"/>
    <p:sldId id="485" r:id="rId11"/>
    <p:sldId id="461" r:id="rId12"/>
    <p:sldId id="463" r:id="rId13"/>
    <p:sldId id="462" r:id="rId14"/>
    <p:sldId id="484" r:id="rId15"/>
    <p:sldId id="469" r:id="rId16"/>
    <p:sldId id="480" r:id="rId17"/>
    <p:sldId id="470" r:id="rId18"/>
    <p:sldId id="452" r:id="rId19"/>
    <p:sldId id="471" r:id="rId20"/>
    <p:sldId id="473" r:id="rId21"/>
    <p:sldId id="474" r:id="rId22"/>
    <p:sldId id="475" r:id="rId23"/>
    <p:sldId id="476" r:id="rId24"/>
    <p:sldId id="477" r:id="rId25"/>
    <p:sldId id="478" r:id="rId26"/>
    <p:sldId id="482" r:id="rId27"/>
    <p:sldId id="449" r:id="rId2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3366"/>
    <a:srgbClr val="990033"/>
    <a:srgbClr val="660033"/>
    <a:srgbClr val="FFCCCC"/>
    <a:srgbClr val="D60093"/>
    <a:srgbClr val="D6A300"/>
    <a:srgbClr val="FFCC99"/>
    <a:srgbClr val="FF66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611" autoAdjust="0"/>
  </p:normalViewPr>
  <p:slideViewPr>
    <p:cSldViewPr snapToGrid="0">
      <p:cViewPr varScale="1">
        <p:scale>
          <a:sx n="62" d="100"/>
          <a:sy n="62" d="100"/>
        </p:scale>
        <p:origin x="75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62"/>
    </p:cViewPr>
  </p:sorterViewPr>
  <p:notesViewPr>
    <p:cSldViewPr snapToGrid="0">
      <p:cViewPr varScale="1">
        <p:scale>
          <a:sx n="59" d="100"/>
          <a:sy n="59" d="100"/>
        </p:scale>
        <p:origin x="3254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83E-3"/>
          <c:y val="1.4384035454393962E-2"/>
          <c:w val="0.96625115510484039"/>
          <c:h val="0.985355576810909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733-4258-84F9-4B6A3AF9C0B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733-4258-84F9-4B6A3AF9C0B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B733-4258-84F9-4B6A3AF9C0B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B733-4258-84F9-4B6A3AF9C0B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0.19</c:v>
                </c:pt>
                <c:pt idx="2">
                  <c:v>0.31000000000000011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33-4258-84F9-4B6A3AF9C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9DE84-3E34-4578-8496-658EF16B39F2}" type="doc">
      <dgm:prSet loTypeId="urn:microsoft.com/office/officeart/2005/8/layout/chevron1" loCatId="process" qsTypeId="urn:microsoft.com/office/officeart/2005/8/quickstyle/simple2" qsCatId="simple" csTypeId="urn:microsoft.com/office/officeart/2005/8/colors/accent2_5" csCatId="accent2" phldr="1"/>
      <dgm:spPr/>
    </dgm:pt>
    <dgm:pt modelId="{2CC4C98A-D71C-4D43-8D7E-1E6307387F11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112</a:t>
          </a:r>
          <a:endParaRPr lang="zh-TW" altLang="en-US" sz="2400" dirty="0">
            <a:latin typeface="+mn-ea"/>
            <a:ea typeface="+mn-ea"/>
          </a:endParaRPr>
        </a:p>
      </dgm:t>
    </dgm:pt>
    <dgm:pt modelId="{1EBFBF86-439A-4FA7-9670-3C729F7676D9}" type="parTrans" cxnId="{3A8999EB-C326-4CF4-AC38-8430F329566C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28F21D6D-A264-40C7-956B-B60A1D46F261}" type="sibTrans" cxnId="{3A8999EB-C326-4CF4-AC38-8430F329566C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2F77ED8A-4728-4D19-8F0F-E48573041E1E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113</a:t>
          </a:r>
          <a:endParaRPr lang="zh-TW" altLang="en-US" sz="2400" dirty="0">
            <a:latin typeface="+mn-ea"/>
            <a:ea typeface="+mn-ea"/>
          </a:endParaRPr>
        </a:p>
      </dgm:t>
    </dgm:pt>
    <dgm:pt modelId="{F0634CC6-C6CE-4DE0-972C-2F99EC433EA0}" type="parTrans" cxnId="{6F8EC275-22EE-4C94-814B-6A94B7594451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8B928E85-3543-43DF-8A5E-701504094928}" type="sibTrans" cxnId="{6F8EC275-22EE-4C94-814B-6A94B7594451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2DEE47EE-D1D0-4487-AA2A-581AEBDB7BA1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114</a:t>
          </a:r>
          <a:endParaRPr lang="zh-TW" altLang="en-US" sz="2400" dirty="0">
            <a:latin typeface="+mn-ea"/>
            <a:ea typeface="+mn-ea"/>
          </a:endParaRPr>
        </a:p>
      </dgm:t>
    </dgm:pt>
    <dgm:pt modelId="{97D40942-3B30-4965-ADF7-48A9602EF055}" type="parTrans" cxnId="{D23B4570-4A76-4ADF-AED8-B1923D6401A4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47F08A89-864C-47EB-B443-045077DDC7AA}" type="sibTrans" cxnId="{D23B4570-4A76-4ADF-AED8-B1923D6401A4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A7FDECF6-709D-49F8-B31C-71B4F7A0ED10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115</a:t>
          </a:r>
          <a:endParaRPr lang="zh-TW" altLang="en-US" sz="2400" dirty="0">
            <a:latin typeface="+mn-ea"/>
            <a:ea typeface="+mn-ea"/>
          </a:endParaRPr>
        </a:p>
      </dgm:t>
    </dgm:pt>
    <dgm:pt modelId="{C1BF5C46-F04E-400F-B4F4-606E7F0FD4EC}" type="parTrans" cxnId="{63D87C28-C1CD-4FE4-A207-3AD6D6DA81AF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888A399F-77F2-444D-9458-41953595132C}" type="sibTrans" cxnId="{63D87C28-C1CD-4FE4-A207-3AD6D6DA81AF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BA3D6AE2-13B1-402A-9CF4-3B3585AB2A67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116</a:t>
          </a:r>
          <a:endParaRPr lang="zh-TW" altLang="en-US" sz="2400" dirty="0">
            <a:latin typeface="+mn-ea"/>
            <a:ea typeface="+mn-ea"/>
          </a:endParaRPr>
        </a:p>
      </dgm:t>
    </dgm:pt>
    <dgm:pt modelId="{4C6E9452-24A1-4688-9E5B-AB5BDC6A1507}" type="parTrans" cxnId="{00E35EBC-C9A6-44F0-8397-4E33DA6B12FE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DC5D1DFA-4857-4778-A301-26BEB6C366F5}" type="sibTrans" cxnId="{00E35EBC-C9A6-44F0-8397-4E33DA6B12FE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C3C37CFD-8AF8-4CF0-BF1F-C8F6C542A1DD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117</a:t>
          </a:r>
          <a:endParaRPr lang="zh-TW" altLang="en-US" sz="2400" dirty="0">
            <a:latin typeface="+mn-ea"/>
            <a:ea typeface="+mn-ea"/>
          </a:endParaRPr>
        </a:p>
      </dgm:t>
    </dgm:pt>
    <dgm:pt modelId="{5FE56628-EE4D-4368-93B9-C321A94FE44F}" type="parTrans" cxnId="{FF6DDA88-957E-4758-AA9F-CE80F449BE1E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27868F61-D601-43A8-9983-68EE1F05D509}" type="sibTrans" cxnId="{FF6DDA88-957E-4758-AA9F-CE80F449BE1E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A021046F-8A67-401A-B99A-CBF2C0894A5D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118</a:t>
          </a:r>
          <a:endParaRPr lang="zh-TW" altLang="en-US" sz="2400" dirty="0">
            <a:latin typeface="+mn-ea"/>
            <a:ea typeface="+mn-ea"/>
          </a:endParaRPr>
        </a:p>
      </dgm:t>
    </dgm:pt>
    <dgm:pt modelId="{AE67ED46-1B01-4F2F-8273-47EC17503E9F}" type="parTrans" cxnId="{8C496A71-5236-4718-A2F8-A117ABD678A8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92EFC458-3CBD-4A33-B3C8-EAEF62DA9852}" type="sibTrans" cxnId="{8C496A71-5236-4718-A2F8-A117ABD678A8}">
      <dgm:prSet/>
      <dgm:spPr/>
      <dgm:t>
        <a:bodyPr/>
        <a:lstStyle/>
        <a:p>
          <a:endParaRPr lang="zh-TW" altLang="en-US" sz="2400">
            <a:latin typeface="+mn-ea"/>
            <a:ea typeface="+mn-ea"/>
          </a:endParaRPr>
        </a:p>
      </dgm:t>
    </dgm:pt>
    <dgm:pt modelId="{64E09770-7527-4B6E-A726-3BA0CBE8450E}" type="pres">
      <dgm:prSet presAssocID="{4749DE84-3E34-4578-8496-658EF16B39F2}" presName="Name0" presStyleCnt="0">
        <dgm:presLayoutVars>
          <dgm:dir/>
          <dgm:animLvl val="lvl"/>
          <dgm:resizeHandles val="exact"/>
        </dgm:presLayoutVars>
      </dgm:prSet>
      <dgm:spPr/>
    </dgm:pt>
    <dgm:pt modelId="{28BAC09A-C6E2-4103-B404-290EBFF99BDA}" type="pres">
      <dgm:prSet presAssocID="{2CC4C98A-D71C-4D43-8D7E-1E6307387F11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840B43-90A1-4CA5-B1EE-23263F66A193}" type="pres">
      <dgm:prSet presAssocID="{28F21D6D-A264-40C7-956B-B60A1D46F261}" presName="parTxOnlySpace" presStyleCnt="0"/>
      <dgm:spPr/>
    </dgm:pt>
    <dgm:pt modelId="{05043F0E-428A-486A-87A6-972BAAE08E55}" type="pres">
      <dgm:prSet presAssocID="{2F77ED8A-4728-4D19-8F0F-E48573041E1E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1E9A62-31FA-45BB-A343-B300F2F8FFCB}" type="pres">
      <dgm:prSet presAssocID="{8B928E85-3543-43DF-8A5E-701504094928}" presName="parTxOnlySpace" presStyleCnt="0"/>
      <dgm:spPr/>
    </dgm:pt>
    <dgm:pt modelId="{45E95483-A0DE-466F-B239-00D2D10434A4}" type="pres">
      <dgm:prSet presAssocID="{2DEE47EE-D1D0-4487-AA2A-581AEBDB7BA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73D0EB-5B50-497A-A926-D32190D2735A}" type="pres">
      <dgm:prSet presAssocID="{47F08A89-864C-47EB-B443-045077DDC7AA}" presName="parTxOnlySpace" presStyleCnt="0"/>
      <dgm:spPr/>
    </dgm:pt>
    <dgm:pt modelId="{5EAE8597-1313-4264-9373-416E06236FB6}" type="pres">
      <dgm:prSet presAssocID="{A7FDECF6-709D-49F8-B31C-71B4F7A0ED10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84E6BD-E499-4B19-95A1-2F210572F40C}" type="pres">
      <dgm:prSet presAssocID="{888A399F-77F2-444D-9458-41953595132C}" presName="parTxOnlySpace" presStyleCnt="0"/>
      <dgm:spPr/>
    </dgm:pt>
    <dgm:pt modelId="{83F09651-3EAD-4C9F-940E-732FF8659FFD}" type="pres">
      <dgm:prSet presAssocID="{BA3D6AE2-13B1-402A-9CF4-3B3585AB2A67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43D068-655E-4C48-9CF1-D116E74F83CC}" type="pres">
      <dgm:prSet presAssocID="{DC5D1DFA-4857-4778-A301-26BEB6C366F5}" presName="parTxOnlySpace" presStyleCnt="0"/>
      <dgm:spPr/>
    </dgm:pt>
    <dgm:pt modelId="{5D9F7C94-EFD7-42F9-951B-CB11DEE0000D}" type="pres">
      <dgm:prSet presAssocID="{C3C37CFD-8AF8-4CF0-BF1F-C8F6C542A1DD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DFF032-5068-4E91-9DD1-4EDCD045D4DE}" type="pres">
      <dgm:prSet presAssocID="{27868F61-D601-43A8-9983-68EE1F05D509}" presName="parTxOnlySpace" presStyleCnt="0"/>
      <dgm:spPr/>
    </dgm:pt>
    <dgm:pt modelId="{E8683528-834F-4BE9-989F-579DA5653D65}" type="pres">
      <dgm:prSet presAssocID="{A021046F-8A67-401A-B99A-CBF2C0894A5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B66F86-C4E6-481C-A15E-80DCCF230629}" type="presOf" srcId="{C3C37CFD-8AF8-4CF0-BF1F-C8F6C542A1DD}" destId="{5D9F7C94-EFD7-42F9-951B-CB11DEE0000D}" srcOrd="0" destOrd="0" presId="urn:microsoft.com/office/officeart/2005/8/layout/chevron1"/>
    <dgm:cxn modelId="{DB66823C-2550-4B8E-8E41-BCD5976C023E}" type="presOf" srcId="{BA3D6AE2-13B1-402A-9CF4-3B3585AB2A67}" destId="{83F09651-3EAD-4C9F-940E-732FF8659FFD}" srcOrd="0" destOrd="0" presId="urn:microsoft.com/office/officeart/2005/8/layout/chevron1"/>
    <dgm:cxn modelId="{00E35EBC-C9A6-44F0-8397-4E33DA6B12FE}" srcId="{4749DE84-3E34-4578-8496-658EF16B39F2}" destId="{BA3D6AE2-13B1-402A-9CF4-3B3585AB2A67}" srcOrd="4" destOrd="0" parTransId="{4C6E9452-24A1-4688-9E5B-AB5BDC6A1507}" sibTransId="{DC5D1DFA-4857-4778-A301-26BEB6C366F5}"/>
    <dgm:cxn modelId="{8A64811B-E1BA-49B8-B83C-FE9B1779C8A5}" type="presOf" srcId="{2DEE47EE-D1D0-4487-AA2A-581AEBDB7BA1}" destId="{45E95483-A0DE-466F-B239-00D2D10434A4}" srcOrd="0" destOrd="0" presId="urn:microsoft.com/office/officeart/2005/8/layout/chevron1"/>
    <dgm:cxn modelId="{6F8EC275-22EE-4C94-814B-6A94B7594451}" srcId="{4749DE84-3E34-4578-8496-658EF16B39F2}" destId="{2F77ED8A-4728-4D19-8F0F-E48573041E1E}" srcOrd="1" destOrd="0" parTransId="{F0634CC6-C6CE-4DE0-972C-2F99EC433EA0}" sibTransId="{8B928E85-3543-43DF-8A5E-701504094928}"/>
    <dgm:cxn modelId="{3A8999EB-C326-4CF4-AC38-8430F329566C}" srcId="{4749DE84-3E34-4578-8496-658EF16B39F2}" destId="{2CC4C98A-D71C-4D43-8D7E-1E6307387F11}" srcOrd="0" destOrd="0" parTransId="{1EBFBF86-439A-4FA7-9670-3C729F7676D9}" sibTransId="{28F21D6D-A264-40C7-956B-B60A1D46F261}"/>
    <dgm:cxn modelId="{FD50E46E-7200-4CB8-88DC-96CD6A43AA75}" type="presOf" srcId="{2CC4C98A-D71C-4D43-8D7E-1E6307387F11}" destId="{28BAC09A-C6E2-4103-B404-290EBFF99BDA}" srcOrd="0" destOrd="0" presId="urn:microsoft.com/office/officeart/2005/8/layout/chevron1"/>
    <dgm:cxn modelId="{ED101757-E4A5-4C68-9EB8-EC3B7707EA93}" type="presOf" srcId="{2F77ED8A-4728-4D19-8F0F-E48573041E1E}" destId="{05043F0E-428A-486A-87A6-972BAAE08E55}" srcOrd="0" destOrd="0" presId="urn:microsoft.com/office/officeart/2005/8/layout/chevron1"/>
    <dgm:cxn modelId="{8C496A71-5236-4718-A2F8-A117ABD678A8}" srcId="{4749DE84-3E34-4578-8496-658EF16B39F2}" destId="{A021046F-8A67-401A-B99A-CBF2C0894A5D}" srcOrd="6" destOrd="0" parTransId="{AE67ED46-1B01-4F2F-8273-47EC17503E9F}" sibTransId="{92EFC458-3CBD-4A33-B3C8-EAEF62DA9852}"/>
    <dgm:cxn modelId="{4AE1BAB1-67C4-4892-A95C-8E62D3403D9D}" type="presOf" srcId="{A021046F-8A67-401A-B99A-CBF2C0894A5D}" destId="{E8683528-834F-4BE9-989F-579DA5653D65}" srcOrd="0" destOrd="0" presId="urn:microsoft.com/office/officeart/2005/8/layout/chevron1"/>
    <dgm:cxn modelId="{FF6DDA88-957E-4758-AA9F-CE80F449BE1E}" srcId="{4749DE84-3E34-4578-8496-658EF16B39F2}" destId="{C3C37CFD-8AF8-4CF0-BF1F-C8F6C542A1DD}" srcOrd="5" destOrd="0" parTransId="{5FE56628-EE4D-4368-93B9-C321A94FE44F}" sibTransId="{27868F61-D601-43A8-9983-68EE1F05D509}"/>
    <dgm:cxn modelId="{0B54FF7A-B1AA-4157-AB84-2201B534EEC9}" type="presOf" srcId="{4749DE84-3E34-4578-8496-658EF16B39F2}" destId="{64E09770-7527-4B6E-A726-3BA0CBE8450E}" srcOrd="0" destOrd="0" presId="urn:microsoft.com/office/officeart/2005/8/layout/chevron1"/>
    <dgm:cxn modelId="{6A57AC3D-034B-463C-8113-B39BF6CE7CC4}" type="presOf" srcId="{A7FDECF6-709D-49F8-B31C-71B4F7A0ED10}" destId="{5EAE8597-1313-4264-9373-416E06236FB6}" srcOrd="0" destOrd="0" presId="urn:microsoft.com/office/officeart/2005/8/layout/chevron1"/>
    <dgm:cxn modelId="{D23B4570-4A76-4ADF-AED8-B1923D6401A4}" srcId="{4749DE84-3E34-4578-8496-658EF16B39F2}" destId="{2DEE47EE-D1D0-4487-AA2A-581AEBDB7BA1}" srcOrd="2" destOrd="0" parTransId="{97D40942-3B30-4965-ADF7-48A9602EF055}" sibTransId="{47F08A89-864C-47EB-B443-045077DDC7AA}"/>
    <dgm:cxn modelId="{63D87C28-C1CD-4FE4-A207-3AD6D6DA81AF}" srcId="{4749DE84-3E34-4578-8496-658EF16B39F2}" destId="{A7FDECF6-709D-49F8-B31C-71B4F7A0ED10}" srcOrd="3" destOrd="0" parTransId="{C1BF5C46-F04E-400F-B4F4-606E7F0FD4EC}" sibTransId="{888A399F-77F2-444D-9458-41953595132C}"/>
    <dgm:cxn modelId="{0FB507E4-BDAD-4F03-8FBB-22CE6B3047C1}" type="presParOf" srcId="{64E09770-7527-4B6E-A726-3BA0CBE8450E}" destId="{28BAC09A-C6E2-4103-B404-290EBFF99BDA}" srcOrd="0" destOrd="0" presId="urn:microsoft.com/office/officeart/2005/8/layout/chevron1"/>
    <dgm:cxn modelId="{AEE5AAEB-BA06-46C8-9C5B-D85BD9211DA8}" type="presParOf" srcId="{64E09770-7527-4B6E-A726-3BA0CBE8450E}" destId="{30840B43-90A1-4CA5-B1EE-23263F66A193}" srcOrd="1" destOrd="0" presId="urn:microsoft.com/office/officeart/2005/8/layout/chevron1"/>
    <dgm:cxn modelId="{E8F47ECA-B44F-4D42-918E-304C8A326E3A}" type="presParOf" srcId="{64E09770-7527-4B6E-A726-3BA0CBE8450E}" destId="{05043F0E-428A-486A-87A6-972BAAE08E55}" srcOrd="2" destOrd="0" presId="urn:microsoft.com/office/officeart/2005/8/layout/chevron1"/>
    <dgm:cxn modelId="{2C28E86A-3A06-4156-BA02-52B03E6F80F9}" type="presParOf" srcId="{64E09770-7527-4B6E-A726-3BA0CBE8450E}" destId="{671E9A62-31FA-45BB-A343-B300F2F8FFCB}" srcOrd="3" destOrd="0" presId="urn:microsoft.com/office/officeart/2005/8/layout/chevron1"/>
    <dgm:cxn modelId="{3687C7D6-B5C7-4AAE-9A2A-6C48C84705EF}" type="presParOf" srcId="{64E09770-7527-4B6E-A726-3BA0CBE8450E}" destId="{45E95483-A0DE-466F-B239-00D2D10434A4}" srcOrd="4" destOrd="0" presId="urn:microsoft.com/office/officeart/2005/8/layout/chevron1"/>
    <dgm:cxn modelId="{DE82BC44-9A8F-4C20-9ECB-6999B59EF52A}" type="presParOf" srcId="{64E09770-7527-4B6E-A726-3BA0CBE8450E}" destId="{FD73D0EB-5B50-497A-A926-D32190D2735A}" srcOrd="5" destOrd="0" presId="urn:microsoft.com/office/officeart/2005/8/layout/chevron1"/>
    <dgm:cxn modelId="{B9353E1C-E031-41D8-BC13-21E68F44409B}" type="presParOf" srcId="{64E09770-7527-4B6E-A726-3BA0CBE8450E}" destId="{5EAE8597-1313-4264-9373-416E06236FB6}" srcOrd="6" destOrd="0" presId="urn:microsoft.com/office/officeart/2005/8/layout/chevron1"/>
    <dgm:cxn modelId="{7E8CB5C6-C00B-4FA7-97F2-77CA77F458AA}" type="presParOf" srcId="{64E09770-7527-4B6E-A726-3BA0CBE8450E}" destId="{9D84E6BD-E499-4B19-95A1-2F210572F40C}" srcOrd="7" destOrd="0" presId="urn:microsoft.com/office/officeart/2005/8/layout/chevron1"/>
    <dgm:cxn modelId="{89C795BA-B755-455F-925A-92A8BA8DAE8B}" type="presParOf" srcId="{64E09770-7527-4B6E-A726-3BA0CBE8450E}" destId="{83F09651-3EAD-4C9F-940E-732FF8659FFD}" srcOrd="8" destOrd="0" presId="urn:microsoft.com/office/officeart/2005/8/layout/chevron1"/>
    <dgm:cxn modelId="{AF8C5911-90DD-459C-B1F0-594100589E60}" type="presParOf" srcId="{64E09770-7527-4B6E-A726-3BA0CBE8450E}" destId="{EB43D068-655E-4C48-9CF1-D116E74F83CC}" srcOrd="9" destOrd="0" presId="urn:microsoft.com/office/officeart/2005/8/layout/chevron1"/>
    <dgm:cxn modelId="{1E48C161-2FBB-48A3-9E09-FB5BF617B051}" type="presParOf" srcId="{64E09770-7527-4B6E-A726-3BA0CBE8450E}" destId="{5D9F7C94-EFD7-42F9-951B-CB11DEE0000D}" srcOrd="10" destOrd="0" presId="urn:microsoft.com/office/officeart/2005/8/layout/chevron1"/>
    <dgm:cxn modelId="{4FBB278C-E912-4499-8A9D-5385B6B6B545}" type="presParOf" srcId="{64E09770-7527-4B6E-A726-3BA0CBE8450E}" destId="{E6DFF032-5068-4E91-9DD1-4EDCD045D4DE}" srcOrd="11" destOrd="0" presId="urn:microsoft.com/office/officeart/2005/8/layout/chevron1"/>
    <dgm:cxn modelId="{26CFBAFF-B3AB-49DD-B642-1AC493F10CE9}" type="presParOf" srcId="{64E09770-7527-4B6E-A726-3BA0CBE8450E}" destId="{E8683528-834F-4BE9-989F-579DA5653D65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46DDF-2C26-4BBC-AB3D-D1455E055B0D}" type="doc">
      <dgm:prSet loTypeId="urn:microsoft.com/office/officeart/2005/8/layout/hierarchy2" loCatId="hierarchy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BA5E55C7-E68A-4BF6-81B1-2B76691631B2}">
      <dgm:prSet phldrT="[文字]" custT="1"/>
      <dgm:spPr>
        <a:noFill/>
        <a:ln>
          <a:noFill/>
        </a:ln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 dirty="0">
            <a:solidFill>
              <a:schemeClr val="bg1"/>
            </a:solidFill>
            <a:latin typeface="+mn-ea"/>
            <a:ea typeface="+mn-ea"/>
          </a:endParaRPr>
        </a:p>
      </dgm:t>
    </dgm:pt>
    <dgm:pt modelId="{DC07DE93-60B1-4268-A04E-7D4B91F7CE18}" type="parTrans" cxnId="{6B382B44-3EC3-4F86-8DC5-76E2A63F85B1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7074158F-8DCC-4C86-AA6A-424776E15FC0}" type="sibTrans" cxnId="{6B382B44-3EC3-4F86-8DC5-76E2A63F85B1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2009BBF8-CF51-47C4-8CFC-073B647434E9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>
              <a:latin typeface="+mn-ea"/>
              <a:ea typeface="+mn-ea"/>
            </a:rPr>
            <a:t>依契約</a:t>
          </a:r>
          <a:endParaRPr lang="en-US" altLang="zh-TW" sz="1600" b="1" dirty="0">
            <a:latin typeface="+mn-ea"/>
            <a:ea typeface="+mn-ea"/>
          </a:endParaRPr>
        </a:p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>
              <a:latin typeface="+mn-ea"/>
              <a:ea typeface="+mn-ea"/>
            </a:rPr>
            <a:t>第</a:t>
          </a:r>
          <a:r>
            <a:rPr lang="en-US" altLang="zh-TW" sz="1600" b="1" dirty="0">
              <a:latin typeface="+mn-ea"/>
              <a:ea typeface="+mn-ea"/>
            </a:rPr>
            <a:t>2</a:t>
          </a:r>
          <a:r>
            <a:rPr lang="zh-TW" altLang="en-US" sz="1600" b="1" dirty="0">
              <a:latin typeface="+mn-ea"/>
              <a:ea typeface="+mn-ea"/>
            </a:rPr>
            <a:t>條規定</a:t>
          </a:r>
          <a:endParaRPr lang="en-US" altLang="zh-TW" sz="1600" b="1" dirty="0">
            <a:latin typeface="+mn-ea"/>
            <a:ea typeface="+mn-ea"/>
          </a:endParaRPr>
        </a:p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強制</a:t>
          </a:r>
          <a:r>
            <a:rPr lang="en-US" altLang="zh-TW" sz="1600" b="1" dirty="0">
              <a:latin typeface="+mn-ea"/>
              <a:ea typeface="+mn-ea"/>
            </a:rPr>
            <a:t>)</a:t>
          </a:r>
          <a:endParaRPr lang="zh-TW" altLang="en-US" sz="1600" b="1" dirty="0">
            <a:latin typeface="+mn-ea"/>
            <a:ea typeface="+mn-ea"/>
          </a:endParaRPr>
        </a:p>
      </dgm:t>
    </dgm:pt>
    <dgm:pt modelId="{5FB629A6-0827-4E25-B8CF-6AF9FCC014C4}" type="parTrans" cxnId="{3562245D-76FF-482B-BD25-796A30BCE624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31A4FB29-1696-4361-A63C-7C281E8E388B}" type="sibTrans" cxnId="{3562245D-76FF-482B-BD25-796A30BCE624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4BCB6201-0A9A-4741-9905-F38D26FC5AFD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+mn-ea"/>
              <a:ea typeface="+mn-ea"/>
            </a:rPr>
            <a:t>營業細則</a:t>
          </a:r>
        </a:p>
      </dgm:t>
    </dgm:pt>
    <dgm:pt modelId="{EEF2BCD7-1EBD-42F9-8800-266E4599C294}" type="parTrans" cxnId="{9F2FDCC7-1F8E-476F-B663-8216C2ACEBCA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8C9E5CD7-E58F-4A01-83AD-999E3A65F74F}" type="sibTrans" cxnId="{9F2FDCC7-1F8E-476F-B663-8216C2ACEBCA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13B52A1F-4DD6-4DD3-BB4D-4E9CA79E6E63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+mn-ea"/>
              <a:ea typeface="+mn-ea"/>
            </a:rPr>
            <a:t>重大訊息之</a:t>
          </a:r>
          <a:r>
            <a:rPr lang="zh-TW" altLang="en-US" sz="1400" b="1" dirty="0" smtClean="0">
              <a:latin typeface="+mn-ea"/>
              <a:ea typeface="+mn-ea"/>
            </a:rPr>
            <a:t>查證</a:t>
          </a:r>
          <a:endParaRPr lang="en-US" altLang="zh-TW" sz="1400" b="1" dirty="0" smtClean="0">
            <a:latin typeface="+mn-ea"/>
            <a:ea typeface="+mn-ea"/>
          </a:endParaRPr>
        </a:p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+mn-ea"/>
              <a:ea typeface="+mn-ea"/>
            </a:rPr>
            <a:t>暨</a:t>
          </a:r>
          <a:r>
            <a:rPr lang="zh-TW" altLang="en-US" sz="1400" b="1" dirty="0">
              <a:latin typeface="+mn-ea"/>
              <a:ea typeface="+mn-ea"/>
            </a:rPr>
            <a:t>公開處理程序</a:t>
          </a:r>
        </a:p>
      </dgm:t>
    </dgm:pt>
    <dgm:pt modelId="{D30C6E22-0A43-444F-AB8A-392FD3125E4A}" type="parTrans" cxnId="{8C69CEAD-56AA-4FDB-98B6-FF2F44300412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3E6E9972-F053-4E44-AA65-B0B017DBA155}" type="sibTrans" cxnId="{8C69CEAD-56AA-4FDB-98B6-FF2F44300412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4A450492-4D78-4F45-96AC-0940B1095EE8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公司治理規章</a:t>
          </a:r>
          <a:endParaRPr lang="en-US" altLang="zh-TW" sz="16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en-US" altLang="zh-TW" sz="1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(</a:t>
          </a:r>
          <a:r>
            <a:rPr lang="zh-TW" altLang="en-US" sz="1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鼓勵</a:t>
          </a:r>
          <a:r>
            <a:rPr lang="en-US" altLang="zh-TW" sz="16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)</a:t>
          </a:r>
          <a:endParaRPr lang="zh-TW" altLang="en-US" sz="16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4311A089-5BDF-410B-B7A8-311B7E767379}" type="parTrans" cxnId="{E6CB46B8-4E47-464C-9427-F7BD77071007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2D92210A-B5A0-4B1B-90D5-6AD9662FA3F9}" type="sibTrans" cxnId="{E6CB46B8-4E47-464C-9427-F7BD77071007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267328F5-8D64-4009-AD6B-DAFD49EA1639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公司治理實務守則</a:t>
          </a:r>
          <a:endParaRPr lang="zh-TW" altLang="en-US" sz="14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E61B29AE-A8D4-439B-B4A5-C27CECCEF4F0}" type="parTrans" cxnId="{2C5ACCF4-F1EE-4DAE-BBFD-C51C7622C836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EC4B7690-0E1A-48EB-BEF0-7A79EB05A41F}" type="sibTrans" cxnId="{2C5ACCF4-F1EE-4DAE-BBFD-C51C7622C836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6FA88123-13DC-417C-AF2C-3DE2ADC5A265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誠信經營守則</a:t>
          </a:r>
          <a:endParaRPr lang="zh-TW" altLang="en-US" sz="14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7F8D609F-314B-4AB5-8FFD-FD0D15F451E3}" type="parTrans" cxnId="{3673F547-0147-489A-A51D-5F7F0A86C699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D9435818-22C7-4FA6-BED5-3BE4DBD17207}" type="sibTrans" cxnId="{3673F547-0147-489A-A51D-5F7F0A86C699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71EA1F36-E9B3-4AA2-AE76-E4EF3256E588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latin typeface="+mn-ea"/>
              <a:ea typeface="+mn-ea"/>
            </a:rPr>
            <a:t>董事會設置及行使</a:t>
          </a:r>
          <a:r>
            <a:rPr lang="zh-TW" altLang="en-US" sz="1400" b="1" dirty="0" smtClean="0">
              <a:latin typeface="+mn-ea"/>
              <a:ea typeface="+mn-ea"/>
            </a:rPr>
            <a:t>職權</a:t>
          </a:r>
          <a:endParaRPr lang="en-US" altLang="zh-TW" sz="1400" b="1" dirty="0" smtClean="0">
            <a:latin typeface="+mn-ea"/>
            <a:ea typeface="+mn-ea"/>
          </a:endParaRPr>
        </a:p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 smtClean="0">
              <a:latin typeface="+mn-ea"/>
              <a:ea typeface="+mn-ea"/>
            </a:rPr>
            <a:t>應遵循事項要點</a:t>
          </a:r>
          <a:endParaRPr lang="zh-TW" altLang="en-US" sz="1400" b="1" dirty="0">
            <a:latin typeface="+mn-ea"/>
            <a:ea typeface="+mn-ea"/>
          </a:endParaRPr>
        </a:p>
      </dgm:t>
    </dgm:pt>
    <dgm:pt modelId="{F96C697F-D3C8-416C-A5D8-6B209A598733}" type="sibTrans" cxnId="{104F5E07-BFFA-488D-952E-3B32AB612B0B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ED671696-FAB1-4ED9-905F-CD42FA698F96}" type="parTrans" cxnId="{104F5E07-BFFA-488D-952E-3B32AB612B0B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9FDEEE0E-E3FA-49E9-92F8-0798D0FA19E8}">
      <dgm:prSet phldrT="[文字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>
              <a:latin typeface="+mn-ea"/>
              <a:ea typeface="+mn-ea"/>
            </a:rPr>
            <a:t>資訊申報作業辦法</a:t>
          </a:r>
          <a:endParaRPr lang="zh-TW" altLang="en-US" sz="1400" b="1" dirty="0">
            <a:latin typeface="+mn-ea"/>
            <a:ea typeface="+mn-ea"/>
          </a:endParaRPr>
        </a:p>
      </dgm:t>
    </dgm:pt>
    <dgm:pt modelId="{387ACBC3-CAA0-4515-9324-C2BFA2EA9AF9}" type="sibTrans" cxnId="{708DB4F3-528D-4690-8405-C1E8FB64665D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9B6F0326-66A8-4CE0-8143-A46B2C14FF8E}" type="parTrans" cxnId="{708DB4F3-528D-4690-8405-C1E8FB64665D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C0456837-B28D-48F4-8EA5-BD235D4B2BA3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永續發展實務守則</a:t>
          </a:r>
        </a:p>
      </dgm:t>
    </dgm:pt>
    <dgm:pt modelId="{DCE26D14-BFF2-4C3D-A82B-DCB21770B43C}" type="parTrans" cxnId="{12B939C7-7CFB-47FE-812B-000BA62FBE0A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CC42AFB1-6F56-4DEA-8AB2-9C90B1ECEB97}" type="sibTrans" cxnId="{12B939C7-7CFB-47FE-812B-000BA62FBE0A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739AE7EC-7E00-463D-B8A7-63A36BE2D84E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1400" b="1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風險管理實務守則</a:t>
          </a:r>
          <a:endParaRPr lang="zh-TW" altLang="en-US" sz="1400" b="1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8A9C8EDA-974D-4EAC-8C46-80A04605E046}" type="parTrans" cxnId="{6147AC26-10E3-4275-A0CE-A5D2D1A448CB}">
      <dgm:prSet custT="1"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8CF0BF12-062A-4640-AE6D-CA7B38F3D413}" type="sibTrans" cxnId="{6147AC26-10E3-4275-A0CE-A5D2D1A448CB}">
      <dgm:prSet/>
      <dgm:spPr/>
      <dgm:t>
        <a:bodyPr/>
        <a:lstStyle/>
        <a:p>
          <a:pPr algn="ctr"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1400" b="1">
            <a:latin typeface="+mn-ea"/>
            <a:ea typeface="+mn-ea"/>
          </a:endParaRPr>
        </a:p>
      </dgm:t>
    </dgm:pt>
    <dgm:pt modelId="{F57D1DAE-673A-402F-AB2D-AAC83DCA5345}" type="pres">
      <dgm:prSet presAssocID="{DB246DDF-2C26-4BBC-AB3D-D1455E055B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72C1E7-58E2-4C5E-BA8D-F7D49B25F7B4}" type="pres">
      <dgm:prSet presAssocID="{BA5E55C7-E68A-4BF6-81B1-2B76691631B2}" presName="root1" presStyleCnt="0"/>
      <dgm:spPr/>
      <dgm:t>
        <a:bodyPr/>
        <a:lstStyle/>
        <a:p>
          <a:endParaRPr lang="zh-TW" altLang="en-US"/>
        </a:p>
      </dgm:t>
    </dgm:pt>
    <dgm:pt modelId="{22F8FD08-1B6E-4A56-B8A1-55A9A7257B21}" type="pres">
      <dgm:prSet presAssocID="{BA5E55C7-E68A-4BF6-81B1-2B76691631B2}" presName="LevelOneTextNode" presStyleLbl="node0" presStyleIdx="0" presStyleCnt="1" custScaleX="161688" custScaleY="117447" custLinFactNeighborX="-2894" custLinFactNeighborY="11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0219E2-BF3B-42AE-9D3D-0B3EC061A460}" type="pres">
      <dgm:prSet presAssocID="{BA5E55C7-E68A-4BF6-81B1-2B76691631B2}" presName="level2hierChild" presStyleCnt="0"/>
      <dgm:spPr/>
      <dgm:t>
        <a:bodyPr/>
        <a:lstStyle/>
        <a:p>
          <a:endParaRPr lang="zh-TW" altLang="en-US"/>
        </a:p>
      </dgm:t>
    </dgm:pt>
    <dgm:pt modelId="{ED065FE0-0CD4-4212-8429-2418DCCD9FB4}" type="pres">
      <dgm:prSet presAssocID="{5FB629A6-0827-4E25-B8CF-6AF9FCC014C4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721ED334-1D9D-42A6-98A1-6A4298A7E100}" type="pres">
      <dgm:prSet presAssocID="{5FB629A6-0827-4E25-B8CF-6AF9FCC014C4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445A40B1-EFB4-420D-81E3-49F7C157421B}" type="pres">
      <dgm:prSet presAssocID="{2009BBF8-CF51-47C4-8CFC-073B647434E9}" presName="root2" presStyleCnt="0"/>
      <dgm:spPr/>
      <dgm:t>
        <a:bodyPr/>
        <a:lstStyle/>
        <a:p>
          <a:endParaRPr lang="zh-TW" altLang="en-US"/>
        </a:p>
      </dgm:t>
    </dgm:pt>
    <dgm:pt modelId="{0173F62F-E13B-4F49-9CE6-76C644ACFF41}" type="pres">
      <dgm:prSet presAssocID="{2009BBF8-CF51-47C4-8CFC-073B647434E9}" presName="LevelTwoTextNode" presStyleLbl="node2" presStyleIdx="0" presStyleCnt="2" custScaleX="164425" custScaleY="1832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2112BE-C065-4A2D-8013-82370F9B7B1F}" type="pres">
      <dgm:prSet presAssocID="{2009BBF8-CF51-47C4-8CFC-073B647434E9}" presName="level3hierChild" presStyleCnt="0"/>
      <dgm:spPr/>
      <dgm:t>
        <a:bodyPr/>
        <a:lstStyle/>
        <a:p>
          <a:endParaRPr lang="zh-TW" altLang="en-US"/>
        </a:p>
      </dgm:t>
    </dgm:pt>
    <dgm:pt modelId="{C0748478-4C2B-4E42-8958-2B8D22E39EB8}" type="pres">
      <dgm:prSet presAssocID="{EEF2BCD7-1EBD-42F9-8800-266E4599C294}" presName="conn2-1" presStyleLbl="parChTrans1D3" presStyleIdx="0" presStyleCnt="8"/>
      <dgm:spPr/>
      <dgm:t>
        <a:bodyPr/>
        <a:lstStyle/>
        <a:p>
          <a:endParaRPr lang="zh-TW" altLang="en-US"/>
        </a:p>
      </dgm:t>
    </dgm:pt>
    <dgm:pt modelId="{63AFB51D-CB6A-43D8-A79C-35062D5C73D9}" type="pres">
      <dgm:prSet presAssocID="{EEF2BCD7-1EBD-42F9-8800-266E4599C294}" presName="connTx" presStyleLbl="parChTrans1D3" presStyleIdx="0" presStyleCnt="8"/>
      <dgm:spPr/>
      <dgm:t>
        <a:bodyPr/>
        <a:lstStyle/>
        <a:p>
          <a:endParaRPr lang="zh-TW" altLang="en-US"/>
        </a:p>
      </dgm:t>
    </dgm:pt>
    <dgm:pt modelId="{AC5DBC46-F7EB-487A-97CA-1BB88B303A52}" type="pres">
      <dgm:prSet presAssocID="{4BCB6201-0A9A-4741-9905-F38D26FC5AFD}" presName="root2" presStyleCnt="0"/>
      <dgm:spPr/>
      <dgm:t>
        <a:bodyPr/>
        <a:lstStyle/>
        <a:p>
          <a:endParaRPr lang="zh-TW" altLang="en-US"/>
        </a:p>
      </dgm:t>
    </dgm:pt>
    <dgm:pt modelId="{97349067-8720-4327-9A38-47B0A8EF625A}" type="pres">
      <dgm:prSet presAssocID="{4BCB6201-0A9A-4741-9905-F38D26FC5AFD}" presName="LevelTwoTextNode" presStyleLbl="node3" presStyleIdx="0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69E753-C373-4277-B000-970388A53270}" type="pres">
      <dgm:prSet presAssocID="{4BCB6201-0A9A-4741-9905-F38D26FC5AFD}" presName="level3hierChild" presStyleCnt="0"/>
      <dgm:spPr/>
      <dgm:t>
        <a:bodyPr/>
        <a:lstStyle/>
        <a:p>
          <a:endParaRPr lang="zh-TW" altLang="en-US"/>
        </a:p>
      </dgm:t>
    </dgm:pt>
    <dgm:pt modelId="{CFABCE8C-04A3-4343-BB9F-D0FD9EAD1430}" type="pres">
      <dgm:prSet presAssocID="{D30C6E22-0A43-444F-AB8A-392FD3125E4A}" presName="conn2-1" presStyleLbl="parChTrans1D3" presStyleIdx="1" presStyleCnt="8"/>
      <dgm:spPr/>
      <dgm:t>
        <a:bodyPr/>
        <a:lstStyle/>
        <a:p>
          <a:endParaRPr lang="zh-TW" altLang="en-US"/>
        </a:p>
      </dgm:t>
    </dgm:pt>
    <dgm:pt modelId="{9D32963A-34AF-4A7B-859A-1E612FC12344}" type="pres">
      <dgm:prSet presAssocID="{D30C6E22-0A43-444F-AB8A-392FD3125E4A}" presName="connTx" presStyleLbl="parChTrans1D3" presStyleIdx="1" presStyleCnt="8"/>
      <dgm:spPr/>
      <dgm:t>
        <a:bodyPr/>
        <a:lstStyle/>
        <a:p>
          <a:endParaRPr lang="zh-TW" altLang="en-US"/>
        </a:p>
      </dgm:t>
    </dgm:pt>
    <dgm:pt modelId="{C0B7601E-9AA0-404D-ADAE-742A8FFA57AF}" type="pres">
      <dgm:prSet presAssocID="{13B52A1F-4DD6-4DD3-BB4D-4E9CA79E6E63}" presName="root2" presStyleCnt="0"/>
      <dgm:spPr/>
      <dgm:t>
        <a:bodyPr/>
        <a:lstStyle/>
        <a:p>
          <a:endParaRPr lang="zh-TW" altLang="en-US"/>
        </a:p>
      </dgm:t>
    </dgm:pt>
    <dgm:pt modelId="{D6DCDBD6-0C0A-4811-841F-309DD0AC8DC1}" type="pres">
      <dgm:prSet presAssocID="{13B52A1F-4DD6-4DD3-BB4D-4E9CA79E6E63}" presName="LevelTwoTextNode" presStyleLbl="node3" presStyleIdx="1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E11059-9F95-4919-82C3-473B218CB98C}" type="pres">
      <dgm:prSet presAssocID="{13B52A1F-4DD6-4DD3-BB4D-4E9CA79E6E63}" presName="level3hierChild" presStyleCnt="0"/>
      <dgm:spPr/>
      <dgm:t>
        <a:bodyPr/>
        <a:lstStyle/>
        <a:p>
          <a:endParaRPr lang="zh-TW" altLang="en-US"/>
        </a:p>
      </dgm:t>
    </dgm:pt>
    <dgm:pt modelId="{3B529B5E-CB19-4AC8-8868-98A68006E90E}" type="pres">
      <dgm:prSet presAssocID="{9B6F0326-66A8-4CE0-8143-A46B2C14FF8E}" presName="conn2-1" presStyleLbl="parChTrans1D3" presStyleIdx="2" presStyleCnt="8"/>
      <dgm:spPr/>
      <dgm:t>
        <a:bodyPr/>
        <a:lstStyle/>
        <a:p>
          <a:endParaRPr lang="zh-TW" altLang="en-US"/>
        </a:p>
      </dgm:t>
    </dgm:pt>
    <dgm:pt modelId="{E50C2AA2-7D9E-4498-A813-07657C1DC715}" type="pres">
      <dgm:prSet presAssocID="{9B6F0326-66A8-4CE0-8143-A46B2C14FF8E}" presName="connTx" presStyleLbl="parChTrans1D3" presStyleIdx="2" presStyleCnt="8"/>
      <dgm:spPr/>
      <dgm:t>
        <a:bodyPr/>
        <a:lstStyle/>
        <a:p>
          <a:endParaRPr lang="zh-TW" altLang="en-US"/>
        </a:p>
      </dgm:t>
    </dgm:pt>
    <dgm:pt modelId="{6C47D29F-BE7F-47A1-9108-F9C2642B9153}" type="pres">
      <dgm:prSet presAssocID="{9FDEEE0E-E3FA-49E9-92F8-0798D0FA19E8}" presName="root2" presStyleCnt="0"/>
      <dgm:spPr/>
      <dgm:t>
        <a:bodyPr/>
        <a:lstStyle/>
        <a:p>
          <a:endParaRPr lang="zh-TW" altLang="en-US"/>
        </a:p>
      </dgm:t>
    </dgm:pt>
    <dgm:pt modelId="{F579BC0C-69AA-478F-BB76-FADF82D8C468}" type="pres">
      <dgm:prSet presAssocID="{9FDEEE0E-E3FA-49E9-92F8-0798D0FA19E8}" presName="LevelTwoTextNode" presStyleLbl="node3" presStyleIdx="2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0A3D023-261F-4611-B634-B8764502A3A9}" type="pres">
      <dgm:prSet presAssocID="{9FDEEE0E-E3FA-49E9-92F8-0798D0FA19E8}" presName="level3hierChild" presStyleCnt="0"/>
      <dgm:spPr/>
      <dgm:t>
        <a:bodyPr/>
        <a:lstStyle/>
        <a:p>
          <a:endParaRPr lang="zh-TW" altLang="en-US"/>
        </a:p>
      </dgm:t>
    </dgm:pt>
    <dgm:pt modelId="{9C819CAD-EDE6-4306-860C-EE60EAB817F1}" type="pres">
      <dgm:prSet presAssocID="{ED671696-FAB1-4ED9-905F-CD42FA698F96}" presName="conn2-1" presStyleLbl="parChTrans1D3" presStyleIdx="3" presStyleCnt="8"/>
      <dgm:spPr/>
      <dgm:t>
        <a:bodyPr/>
        <a:lstStyle/>
        <a:p>
          <a:endParaRPr lang="zh-TW" altLang="en-US"/>
        </a:p>
      </dgm:t>
    </dgm:pt>
    <dgm:pt modelId="{A84902D3-055F-461A-A26D-6AAEB92153CC}" type="pres">
      <dgm:prSet presAssocID="{ED671696-FAB1-4ED9-905F-CD42FA698F96}" presName="connTx" presStyleLbl="parChTrans1D3" presStyleIdx="3" presStyleCnt="8"/>
      <dgm:spPr/>
      <dgm:t>
        <a:bodyPr/>
        <a:lstStyle/>
        <a:p>
          <a:endParaRPr lang="zh-TW" altLang="en-US"/>
        </a:p>
      </dgm:t>
    </dgm:pt>
    <dgm:pt modelId="{9DFFA288-C73A-4F0B-82C8-5FB9F0836243}" type="pres">
      <dgm:prSet presAssocID="{71EA1F36-E9B3-4AA2-AE76-E4EF3256E588}" presName="root2" presStyleCnt="0"/>
      <dgm:spPr/>
      <dgm:t>
        <a:bodyPr/>
        <a:lstStyle/>
        <a:p>
          <a:endParaRPr lang="zh-TW" altLang="en-US"/>
        </a:p>
      </dgm:t>
    </dgm:pt>
    <dgm:pt modelId="{8A4E4E6A-5380-4F8C-9C33-C0DF213E9CDA}" type="pres">
      <dgm:prSet presAssocID="{71EA1F36-E9B3-4AA2-AE76-E4EF3256E588}" presName="LevelTwoTextNode" presStyleLbl="node3" presStyleIdx="3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822455-423C-444F-BA25-4A5640314E16}" type="pres">
      <dgm:prSet presAssocID="{71EA1F36-E9B3-4AA2-AE76-E4EF3256E588}" presName="level3hierChild" presStyleCnt="0"/>
      <dgm:spPr/>
      <dgm:t>
        <a:bodyPr/>
        <a:lstStyle/>
        <a:p>
          <a:endParaRPr lang="zh-TW" altLang="en-US"/>
        </a:p>
      </dgm:t>
    </dgm:pt>
    <dgm:pt modelId="{93D3D7D9-1047-48B2-8A6E-A2593E6E0F45}" type="pres">
      <dgm:prSet presAssocID="{4311A089-5BDF-410B-B7A8-311B7E767379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D33F698F-A2B3-4EFC-A877-F98BA2E05E9F}" type="pres">
      <dgm:prSet presAssocID="{4311A089-5BDF-410B-B7A8-311B7E767379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07B56BF2-CA2F-4E8E-BEB3-C5E3C971679B}" type="pres">
      <dgm:prSet presAssocID="{4A450492-4D78-4F45-96AC-0940B1095EE8}" presName="root2" presStyleCnt="0"/>
      <dgm:spPr/>
      <dgm:t>
        <a:bodyPr/>
        <a:lstStyle/>
        <a:p>
          <a:endParaRPr lang="zh-TW" altLang="en-US"/>
        </a:p>
      </dgm:t>
    </dgm:pt>
    <dgm:pt modelId="{4F062273-5137-4884-8D1F-5D7B13F94441}" type="pres">
      <dgm:prSet presAssocID="{4A450492-4D78-4F45-96AC-0940B1095EE8}" presName="LevelTwoTextNode" presStyleLbl="node2" presStyleIdx="1" presStyleCnt="2" custScaleX="164425" custScaleY="14093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D29F5D-322E-4DA4-9538-F893087DF182}" type="pres">
      <dgm:prSet presAssocID="{4A450492-4D78-4F45-96AC-0940B1095EE8}" presName="level3hierChild" presStyleCnt="0"/>
      <dgm:spPr/>
      <dgm:t>
        <a:bodyPr/>
        <a:lstStyle/>
        <a:p>
          <a:endParaRPr lang="zh-TW" altLang="en-US"/>
        </a:p>
      </dgm:t>
    </dgm:pt>
    <dgm:pt modelId="{15446DA6-4689-4F07-B94D-94B106FE4251}" type="pres">
      <dgm:prSet presAssocID="{E61B29AE-A8D4-439B-B4A5-C27CECCEF4F0}" presName="conn2-1" presStyleLbl="parChTrans1D3" presStyleIdx="4" presStyleCnt="8"/>
      <dgm:spPr/>
      <dgm:t>
        <a:bodyPr/>
        <a:lstStyle/>
        <a:p>
          <a:endParaRPr lang="zh-TW" altLang="en-US"/>
        </a:p>
      </dgm:t>
    </dgm:pt>
    <dgm:pt modelId="{A9B5CD79-F403-4993-B2B5-4CE7F47EEF3A}" type="pres">
      <dgm:prSet presAssocID="{E61B29AE-A8D4-439B-B4A5-C27CECCEF4F0}" presName="connTx" presStyleLbl="parChTrans1D3" presStyleIdx="4" presStyleCnt="8"/>
      <dgm:spPr/>
      <dgm:t>
        <a:bodyPr/>
        <a:lstStyle/>
        <a:p>
          <a:endParaRPr lang="zh-TW" altLang="en-US"/>
        </a:p>
      </dgm:t>
    </dgm:pt>
    <dgm:pt modelId="{06E80A41-7BBA-48DE-93DE-D26BE7BD84E1}" type="pres">
      <dgm:prSet presAssocID="{267328F5-8D64-4009-AD6B-DAFD49EA1639}" presName="root2" presStyleCnt="0"/>
      <dgm:spPr/>
      <dgm:t>
        <a:bodyPr/>
        <a:lstStyle/>
        <a:p>
          <a:endParaRPr lang="zh-TW" altLang="en-US"/>
        </a:p>
      </dgm:t>
    </dgm:pt>
    <dgm:pt modelId="{8CD5372D-0C77-41D3-A52F-DCD03AC94565}" type="pres">
      <dgm:prSet presAssocID="{267328F5-8D64-4009-AD6B-DAFD49EA1639}" presName="LevelTwoTextNode" presStyleLbl="node3" presStyleIdx="4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A1B9B4-C1EE-4754-9BF0-5A050CCE2EFF}" type="pres">
      <dgm:prSet presAssocID="{267328F5-8D64-4009-AD6B-DAFD49EA1639}" presName="level3hierChild" presStyleCnt="0"/>
      <dgm:spPr/>
      <dgm:t>
        <a:bodyPr/>
        <a:lstStyle/>
        <a:p>
          <a:endParaRPr lang="zh-TW" altLang="en-US"/>
        </a:p>
      </dgm:t>
    </dgm:pt>
    <dgm:pt modelId="{9178B8EE-8FF3-447F-8ED1-36D63B77027F}" type="pres">
      <dgm:prSet presAssocID="{DCE26D14-BFF2-4C3D-A82B-DCB21770B43C}" presName="conn2-1" presStyleLbl="parChTrans1D3" presStyleIdx="5" presStyleCnt="8"/>
      <dgm:spPr/>
      <dgm:t>
        <a:bodyPr/>
        <a:lstStyle/>
        <a:p>
          <a:endParaRPr lang="zh-TW" altLang="en-US"/>
        </a:p>
      </dgm:t>
    </dgm:pt>
    <dgm:pt modelId="{1DE4EF12-0725-4DA8-933E-EEE461126FC9}" type="pres">
      <dgm:prSet presAssocID="{DCE26D14-BFF2-4C3D-A82B-DCB21770B43C}" presName="connTx" presStyleLbl="parChTrans1D3" presStyleIdx="5" presStyleCnt="8"/>
      <dgm:spPr/>
      <dgm:t>
        <a:bodyPr/>
        <a:lstStyle/>
        <a:p>
          <a:endParaRPr lang="zh-TW" altLang="en-US"/>
        </a:p>
      </dgm:t>
    </dgm:pt>
    <dgm:pt modelId="{560E97C7-1D28-4394-B495-72A7A7D3486C}" type="pres">
      <dgm:prSet presAssocID="{C0456837-B28D-48F4-8EA5-BD235D4B2BA3}" presName="root2" presStyleCnt="0"/>
      <dgm:spPr/>
      <dgm:t>
        <a:bodyPr/>
        <a:lstStyle/>
        <a:p>
          <a:endParaRPr lang="zh-TW" altLang="en-US"/>
        </a:p>
      </dgm:t>
    </dgm:pt>
    <dgm:pt modelId="{0640CB15-FC08-4C76-8361-4BFEEAEC3B81}" type="pres">
      <dgm:prSet presAssocID="{C0456837-B28D-48F4-8EA5-BD235D4B2BA3}" presName="LevelTwoTextNode" presStyleLbl="node3" presStyleIdx="5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7ADD1DF-AF0F-4138-98D1-F50F6031D983}" type="pres">
      <dgm:prSet presAssocID="{C0456837-B28D-48F4-8EA5-BD235D4B2BA3}" presName="level3hierChild" presStyleCnt="0"/>
      <dgm:spPr/>
      <dgm:t>
        <a:bodyPr/>
        <a:lstStyle/>
        <a:p>
          <a:endParaRPr lang="zh-TW" altLang="en-US"/>
        </a:p>
      </dgm:t>
    </dgm:pt>
    <dgm:pt modelId="{52C74E89-E1C5-4787-80FD-E1AC2521C63A}" type="pres">
      <dgm:prSet presAssocID="{7F8D609F-314B-4AB5-8FFD-FD0D15F451E3}" presName="conn2-1" presStyleLbl="parChTrans1D3" presStyleIdx="6" presStyleCnt="8"/>
      <dgm:spPr/>
      <dgm:t>
        <a:bodyPr/>
        <a:lstStyle/>
        <a:p>
          <a:endParaRPr lang="zh-TW" altLang="en-US"/>
        </a:p>
      </dgm:t>
    </dgm:pt>
    <dgm:pt modelId="{DEB50B3B-5913-4622-8089-8C34186D7304}" type="pres">
      <dgm:prSet presAssocID="{7F8D609F-314B-4AB5-8FFD-FD0D15F451E3}" presName="connTx" presStyleLbl="parChTrans1D3" presStyleIdx="6" presStyleCnt="8"/>
      <dgm:spPr/>
      <dgm:t>
        <a:bodyPr/>
        <a:lstStyle/>
        <a:p>
          <a:endParaRPr lang="zh-TW" altLang="en-US"/>
        </a:p>
      </dgm:t>
    </dgm:pt>
    <dgm:pt modelId="{C61F2920-F50D-4AA7-B20C-5D5B18B373B3}" type="pres">
      <dgm:prSet presAssocID="{6FA88123-13DC-417C-AF2C-3DE2ADC5A265}" presName="root2" presStyleCnt="0"/>
      <dgm:spPr/>
      <dgm:t>
        <a:bodyPr/>
        <a:lstStyle/>
        <a:p>
          <a:endParaRPr lang="zh-TW" altLang="en-US"/>
        </a:p>
      </dgm:t>
    </dgm:pt>
    <dgm:pt modelId="{65E8934D-F673-4775-AF23-A4D9A5366146}" type="pres">
      <dgm:prSet presAssocID="{6FA88123-13DC-417C-AF2C-3DE2ADC5A265}" presName="LevelTwoTextNode" presStyleLbl="node3" presStyleIdx="6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193639-BBF5-41FF-B4CF-83173F4BD8EE}" type="pres">
      <dgm:prSet presAssocID="{6FA88123-13DC-417C-AF2C-3DE2ADC5A265}" presName="level3hierChild" presStyleCnt="0"/>
      <dgm:spPr/>
      <dgm:t>
        <a:bodyPr/>
        <a:lstStyle/>
        <a:p>
          <a:endParaRPr lang="zh-TW" altLang="en-US"/>
        </a:p>
      </dgm:t>
    </dgm:pt>
    <dgm:pt modelId="{2BC6660F-4646-4FE8-9B0F-34B2472C0E6B}" type="pres">
      <dgm:prSet presAssocID="{8A9C8EDA-974D-4EAC-8C46-80A04605E046}" presName="conn2-1" presStyleLbl="parChTrans1D3" presStyleIdx="7" presStyleCnt="8"/>
      <dgm:spPr/>
      <dgm:t>
        <a:bodyPr/>
        <a:lstStyle/>
        <a:p>
          <a:endParaRPr lang="zh-TW" altLang="en-US"/>
        </a:p>
      </dgm:t>
    </dgm:pt>
    <dgm:pt modelId="{44C125B0-39D7-4438-BEB2-BF848B8CF58E}" type="pres">
      <dgm:prSet presAssocID="{8A9C8EDA-974D-4EAC-8C46-80A04605E046}" presName="connTx" presStyleLbl="parChTrans1D3" presStyleIdx="7" presStyleCnt="8"/>
      <dgm:spPr/>
      <dgm:t>
        <a:bodyPr/>
        <a:lstStyle/>
        <a:p>
          <a:endParaRPr lang="zh-TW" altLang="en-US"/>
        </a:p>
      </dgm:t>
    </dgm:pt>
    <dgm:pt modelId="{A9D2439A-8DCA-498D-B6E8-8FEA55E77333}" type="pres">
      <dgm:prSet presAssocID="{739AE7EC-7E00-463D-B8A7-63A36BE2D84E}" presName="root2" presStyleCnt="0"/>
      <dgm:spPr/>
      <dgm:t>
        <a:bodyPr/>
        <a:lstStyle/>
        <a:p>
          <a:endParaRPr lang="zh-TW" altLang="en-US"/>
        </a:p>
      </dgm:t>
    </dgm:pt>
    <dgm:pt modelId="{BB378C8C-D33A-4BE6-86BD-9CE709D13787}" type="pres">
      <dgm:prSet presAssocID="{739AE7EC-7E00-463D-B8A7-63A36BE2D84E}" presName="LevelTwoTextNode" presStyleLbl="node3" presStyleIdx="7" presStyleCnt="8" custScaleX="2024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5086F2-EAC1-4EA8-84D0-4F0247274D4B}" type="pres">
      <dgm:prSet presAssocID="{739AE7EC-7E00-463D-B8A7-63A36BE2D84E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7E3A28F6-C421-47F3-9CB3-77E302FCF9A0}" type="presOf" srcId="{8A9C8EDA-974D-4EAC-8C46-80A04605E046}" destId="{2BC6660F-4646-4FE8-9B0F-34B2472C0E6B}" srcOrd="0" destOrd="0" presId="urn:microsoft.com/office/officeart/2005/8/layout/hierarchy2"/>
    <dgm:cxn modelId="{D603D428-D0FB-4963-81D0-6C68C6663D2D}" type="presOf" srcId="{71EA1F36-E9B3-4AA2-AE76-E4EF3256E588}" destId="{8A4E4E6A-5380-4F8C-9C33-C0DF213E9CDA}" srcOrd="0" destOrd="0" presId="urn:microsoft.com/office/officeart/2005/8/layout/hierarchy2"/>
    <dgm:cxn modelId="{8C69CEAD-56AA-4FDB-98B6-FF2F44300412}" srcId="{2009BBF8-CF51-47C4-8CFC-073B647434E9}" destId="{13B52A1F-4DD6-4DD3-BB4D-4E9CA79E6E63}" srcOrd="1" destOrd="0" parTransId="{D30C6E22-0A43-444F-AB8A-392FD3125E4A}" sibTransId="{3E6E9972-F053-4E44-AA65-B0B017DBA155}"/>
    <dgm:cxn modelId="{119C3AA7-B993-45EB-9B57-867090680901}" type="presOf" srcId="{BA5E55C7-E68A-4BF6-81B1-2B76691631B2}" destId="{22F8FD08-1B6E-4A56-B8A1-55A9A7257B21}" srcOrd="0" destOrd="0" presId="urn:microsoft.com/office/officeart/2005/8/layout/hierarchy2"/>
    <dgm:cxn modelId="{4C6DBB3A-FAC2-485D-8053-8714F82FA798}" type="presOf" srcId="{9B6F0326-66A8-4CE0-8143-A46B2C14FF8E}" destId="{E50C2AA2-7D9E-4498-A813-07657C1DC715}" srcOrd="1" destOrd="0" presId="urn:microsoft.com/office/officeart/2005/8/layout/hierarchy2"/>
    <dgm:cxn modelId="{FE0DC49D-4617-42B4-9D3C-AE2789E274E1}" type="presOf" srcId="{E61B29AE-A8D4-439B-B4A5-C27CECCEF4F0}" destId="{15446DA6-4689-4F07-B94D-94B106FE4251}" srcOrd="0" destOrd="0" presId="urn:microsoft.com/office/officeart/2005/8/layout/hierarchy2"/>
    <dgm:cxn modelId="{2C5ACCF4-F1EE-4DAE-BBFD-C51C7622C836}" srcId="{4A450492-4D78-4F45-96AC-0940B1095EE8}" destId="{267328F5-8D64-4009-AD6B-DAFD49EA1639}" srcOrd="0" destOrd="0" parTransId="{E61B29AE-A8D4-439B-B4A5-C27CECCEF4F0}" sibTransId="{EC4B7690-0E1A-48EB-BEF0-7A79EB05A41F}"/>
    <dgm:cxn modelId="{D57A8723-6D7E-47B0-8299-BF930FC2FF62}" type="presOf" srcId="{5FB629A6-0827-4E25-B8CF-6AF9FCC014C4}" destId="{ED065FE0-0CD4-4212-8429-2418DCCD9FB4}" srcOrd="0" destOrd="0" presId="urn:microsoft.com/office/officeart/2005/8/layout/hierarchy2"/>
    <dgm:cxn modelId="{581C86C2-2288-4F6A-9082-D96EFD759F86}" type="presOf" srcId="{D30C6E22-0A43-444F-AB8A-392FD3125E4A}" destId="{9D32963A-34AF-4A7B-859A-1E612FC12344}" srcOrd="1" destOrd="0" presId="urn:microsoft.com/office/officeart/2005/8/layout/hierarchy2"/>
    <dgm:cxn modelId="{9D23CF95-0A37-47DB-9438-F669A285F476}" type="presOf" srcId="{2009BBF8-CF51-47C4-8CFC-073B647434E9}" destId="{0173F62F-E13B-4F49-9CE6-76C644ACFF41}" srcOrd="0" destOrd="0" presId="urn:microsoft.com/office/officeart/2005/8/layout/hierarchy2"/>
    <dgm:cxn modelId="{BF6369FC-8E64-438E-831D-8F719B0977D3}" type="presOf" srcId="{13B52A1F-4DD6-4DD3-BB4D-4E9CA79E6E63}" destId="{D6DCDBD6-0C0A-4811-841F-309DD0AC8DC1}" srcOrd="0" destOrd="0" presId="urn:microsoft.com/office/officeart/2005/8/layout/hierarchy2"/>
    <dgm:cxn modelId="{7C448FDD-0EA9-438F-92C9-EC8984E4D925}" type="presOf" srcId="{C0456837-B28D-48F4-8EA5-BD235D4B2BA3}" destId="{0640CB15-FC08-4C76-8361-4BFEEAEC3B81}" srcOrd="0" destOrd="0" presId="urn:microsoft.com/office/officeart/2005/8/layout/hierarchy2"/>
    <dgm:cxn modelId="{AEAFE33A-0F61-494A-89FD-933A59F6714D}" type="presOf" srcId="{ED671696-FAB1-4ED9-905F-CD42FA698F96}" destId="{9C819CAD-EDE6-4306-860C-EE60EAB817F1}" srcOrd="0" destOrd="0" presId="urn:microsoft.com/office/officeart/2005/8/layout/hierarchy2"/>
    <dgm:cxn modelId="{6147AC26-10E3-4275-A0CE-A5D2D1A448CB}" srcId="{4A450492-4D78-4F45-96AC-0940B1095EE8}" destId="{739AE7EC-7E00-463D-B8A7-63A36BE2D84E}" srcOrd="3" destOrd="0" parTransId="{8A9C8EDA-974D-4EAC-8C46-80A04605E046}" sibTransId="{8CF0BF12-062A-4640-AE6D-CA7B38F3D413}"/>
    <dgm:cxn modelId="{407ED8D2-C789-4048-9E9F-EE77EF1EF944}" type="presOf" srcId="{267328F5-8D64-4009-AD6B-DAFD49EA1639}" destId="{8CD5372D-0C77-41D3-A52F-DCD03AC94565}" srcOrd="0" destOrd="0" presId="urn:microsoft.com/office/officeart/2005/8/layout/hierarchy2"/>
    <dgm:cxn modelId="{21FC1A76-55DD-47B7-AA8B-AE024C68CC81}" type="presOf" srcId="{EEF2BCD7-1EBD-42F9-8800-266E4599C294}" destId="{63AFB51D-CB6A-43D8-A79C-35062D5C73D9}" srcOrd="1" destOrd="0" presId="urn:microsoft.com/office/officeart/2005/8/layout/hierarchy2"/>
    <dgm:cxn modelId="{23E201BC-7815-4C30-B53E-00F8D4ACDFE7}" type="presOf" srcId="{4311A089-5BDF-410B-B7A8-311B7E767379}" destId="{D33F698F-A2B3-4EFC-A877-F98BA2E05E9F}" srcOrd="1" destOrd="0" presId="urn:microsoft.com/office/officeart/2005/8/layout/hierarchy2"/>
    <dgm:cxn modelId="{CF94B374-F725-4FA4-98D5-88B90C795D42}" type="presOf" srcId="{739AE7EC-7E00-463D-B8A7-63A36BE2D84E}" destId="{BB378C8C-D33A-4BE6-86BD-9CE709D13787}" srcOrd="0" destOrd="0" presId="urn:microsoft.com/office/officeart/2005/8/layout/hierarchy2"/>
    <dgm:cxn modelId="{3562245D-76FF-482B-BD25-796A30BCE624}" srcId="{BA5E55C7-E68A-4BF6-81B1-2B76691631B2}" destId="{2009BBF8-CF51-47C4-8CFC-073B647434E9}" srcOrd="0" destOrd="0" parTransId="{5FB629A6-0827-4E25-B8CF-6AF9FCC014C4}" sibTransId="{31A4FB29-1696-4361-A63C-7C281E8E388B}"/>
    <dgm:cxn modelId="{B69093CB-9143-4A98-85A5-2651303541DF}" type="presOf" srcId="{DB246DDF-2C26-4BBC-AB3D-D1455E055B0D}" destId="{F57D1DAE-673A-402F-AB2D-AAC83DCA5345}" srcOrd="0" destOrd="0" presId="urn:microsoft.com/office/officeart/2005/8/layout/hierarchy2"/>
    <dgm:cxn modelId="{E6CB46B8-4E47-464C-9427-F7BD77071007}" srcId="{BA5E55C7-E68A-4BF6-81B1-2B76691631B2}" destId="{4A450492-4D78-4F45-96AC-0940B1095EE8}" srcOrd="1" destOrd="0" parTransId="{4311A089-5BDF-410B-B7A8-311B7E767379}" sibTransId="{2D92210A-B5A0-4B1B-90D5-6AD9662FA3F9}"/>
    <dgm:cxn modelId="{9F2FDCC7-1F8E-476F-B663-8216C2ACEBCA}" srcId="{2009BBF8-CF51-47C4-8CFC-073B647434E9}" destId="{4BCB6201-0A9A-4741-9905-F38D26FC5AFD}" srcOrd="0" destOrd="0" parTransId="{EEF2BCD7-1EBD-42F9-8800-266E4599C294}" sibTransId="{8C9E5CD7-E58F-4A01-83AD-999E3A65F74F}"/>
    <dgm:cxn modelId="{A6C2CB1D-4C5F-4D3B-859A-E7AD39AD4E67}" type="presOf" srcId="{E61B29AE-A8D4-439B-B4A5-C27CECCEF4F0}" destId="{A9B5CD79-F403-4993-B2B5-4CE7F47EEF3A}" srcOrd="1" destOrd="0" presId="urn:microsoft.com/office/officeart/2005/8/layout/hierarchy2"/>
    <dgm:cxn modelId="{708DB4F3-528D-4690-8405-C1E8FB64665D}" srcId="{2009BBF8-CF51-47C4-8CFC-073B647434E9}" destId="{9FDEEE0E-E3FA-49E9-92F8-0798D0FA19E8}" srcOrd="2" destOrd="0" parTransId="{9B6F0326-66A8-4CE0-8143-A46B2C14FF8E}" sibTransId="{387ACBC3-CAA0-4515-9324-C2BFA2EA9AF9}"/>
    <dgm:cxn modelId="{21E87FFB-6DF7-4641-8D36-E1563CBD96F5}" type="presOf" srcId="{EEF2BCD7-1EBD-42F9-8800-266E4599C294}" destId="{C0748478-4C2B-4E42-8958-2B8D22E39EB8}" srcOrd="0" destOrd="0" presId="urn:microsoft.com/office/officeart/2005/8/layout/hierarchy2"/>
    <dgm:cxn modelId="{CF8A121F-3A95-4401-B9A5-1BFC0C029C88}" type="presOf" srcId="{7F8D609F-314B-4AB5-8FFD-FD0D15F451E3}" destId="{DEB50B3B-5913-4622-8089-8C34186D7304}" srcOrd="1" destOrd="0" presId="urn:microsoft.com/office/officeart/2005/8/layout/hierarchy2"/>
    <dgm:cxn modelId="{12B939C7-7CFB-47FE-812B-000BA62FBE0A}" srcId="{4A450492-4D78-4F45-96AC-0940B1095EE8}" destId="{C0456837-B28D-48F4-8EA5-BD235D4B2BA3}" srcOrd="1" destOrd="0" parTransId="{DCE26D14-BFF2-4C3D-A82B-DCB21770B43C}" sibTransId="{CC42AFB1-6F56-4DEA-8AB2-9C90B1ECEB97}"/>
    <dgm:cxn modelId="{58AD02A2-8ABF-41A2-90CE-E1E6FA63EEDA}" type="presOf" srcId="{8A9C8EDA-974D-4EAC-8C46-80A04605E046}" destId="{44C125B0-39D7-4438-BEB2-BF848B8CF58E}" srcOrd="1" destOrd="0" presId="urn:microsoft.com/office/officeart/2005/8/layout/hierarchy2"/>
    <dgm:cxn modelId="{EC43D6D6-44DF-4E51-B6E4-D233910FA2EE}" type="presOf" srcId="{4311A089-5BDF-410B-B7A8-311B7E767379}" destId="{93D3D7D9-1047-48B2-8A6E-A2593E6E0F45}" srcOrd="0" destOrd="0" presId="urn:microsoft.com/office/officeart/2005/8/layout/hierarchy2"/>
    <dgm:cxn modelId="{D313CFFD-3B0E-4178-A1CE-983D2A625F22}" type="presOf" srcId="{9FDEEE0E-E3FA-49E9-92F8-0798D0FA19E8}" destId="{F579BC0C-69AA-478F-BB76-FADF82D8C468}" srcOrd="0" destOrd="0" presId="urn:microsoft.com/office/officeart/2005/8/layout/hierarchy2"/>
    <dgm:cxn modelId="{B7918E11-0520-42A2-A2C5-386D5F09DF5A}" type="presOf" srcId="{7F8D609F-314B-4AB5-8FFD-FD0D15F451E3}" destId="{52C74E89-E1C5-4787-80FD-E1AC2521C63A}" srcOrd="0" destOrd="0" presId="urn:microsoft.com/office/officeart/2005/8/layout/hierarchy2"/>
    <dgm:cxn modelId="{95404014-C833-47CE-84C7-0E2D007EBC0C}" type="presOf" srcId="{6FA88123-13DC-417C-AF2C-3DE2ADC5A265}" destId="{65E8934D-F673-4775-AF23-A4D9A5366146}" srcOrd="0" destOrd="0" presId="urn:microsoft.com/office/officeart/2005/8/layout/hierarchy2"/>
    <dgm:cxn modelId="{6B382B44-3EC3-4F86-8DC5-76E2A63F85B1}" srcId="{DB246DDF-2C26-4BBC-AB3D-D1455E055B0D}" destId="{BA5E55C7-E68A-4BF6-81B1-2B76691631B2}" srcOrd="0" destOrd="0" parTransId="{DC07DE93-60B1-4268-A04E-7D4B91F7CE18}" sibTransId="{7074158F-8DCC-4C86-AA6A-424776E15FC0}"/>
    <dgm:cxn modelId="{F1262C00-E232-4353-81E6-B4DA61D7969D}" type="presOf" srcId="{DCE26D14-BFF2-4C3D-A82B-DCB21770B43C}" destId="{1DE4EF12-0725-4DA8-933E-EEE461126FC9}" srcOrd="1" destOrd="0" presId="urn:microsoft.com/office/officeart/2005/8/layout/hierarchy2"/>
    <dgm:cxn modelId="{B462D681-1833-488C-AFCC-86D19D1267A6}" type="presOf" srcId="{4BCB6201-0A9A-4741-9905-F38D26FC5AFD}" destId="{97349067-8720-4327-9A38-47B0A8EF625A}" srcOrd="0" destOrd="0" presId="urn:microsoft.com/office/officeart/2005/8/layout/hierarchy2"/>
    <dgm:cxn modelId="{D7F04DAA-EC38-4B03-8ADC-D94F4ABCDC23}" type="presOf" srcId="{4A450492-4D78-4F45-96AC-0940B1095EE8}" destId="{4F062273-5137-4884-8D1F-5D7B13F94441}" srcOrd="0" destOrd="0" presId="urn:microsoft.com/office/officeart/2005/8/layout/hierarchy2"/>
    <dgm:cxn modelId="{F5732049-0196-4A1A-A919-04A44D4EB5A8}" type="presOf" srcId="{D30C6E22-0A43-444F-AB8A-392FD3125E4A}" destId="{CFABCE8C-04A3-4343-BB9F-D0FD9EAD1430}" srcOrd="0" destOrd="0" presId="urn:microsoft.com/office/officeart/2005/8/layout/hierarchy2"/>
    <dgm:cxn modelId="{1EB34C51-7453-4BBB-B3F2-504068AB9061}" type="presOf" srcId="{9B6F0326-66A8-4CE0-8143-A46B2C14FF8E}" destId="{3B529B5E-CB19-4AC8-8868-98A68006E90E}" srcOrd="0" destOrd="0" presId="urn:microsoft.com/office/officeart/2005/8/layout/hierarchy2"/>
    <dgm:cxn modelId="{3673F547-0147-489A-A51D-5F7F0A86C699}" srcId="{4A450492-4D78-4F45-96AC-0940B1095EE8}" destId="{6FA88123-13DC-417C-AF2C-3DE2ADC5A265}" srcOrd="2" destOrd="0" parTransId="{7F8D609F-314B-4AB5-8FFD-FD0D15F451E3}" sibTransId="{D9435818-22C7-4FA6-BED5-3BE4DBD17207}"/>
    <dgm:cxn modelId="{104F5E07-BFFA-488D-952E-3B32AB612B0B}" srcId="{2009BBF8-CF51-47C4-8CFC-073B647434E9}" destId="{71EA1F36-E9B3-4AA2-AE76-E4EF3256E588}" srcOrd="3" destOrd="0" parTransId="{ED671696-FAB1-4ED9-905F-CD42FA698F96}" sibTransId="{F96C697F-D3C8-416C-A5D8-6B209A598733}"/>
    <dgm:cxn modelId="{1F544F96-5AA9-4E1C-9470-4DADF4FD134B}" type="presOf" srcId="{ED671696-FAB1-4ED9-905F-CD42FA698F96}" destId="{A84902D3-055F-461A-A26D-6AAEB92153CC}" srcOrd="1" destOrd="0" presId="urn:microsoft.com/office/officeart/2005/8/layout/hierarchy2"/>
    <dgm:cxn modelId="{EF294EE8-32FD-4D39-A4DA-CA91C6653D8D}" type="presOf" srcId="{DCE26D14-BFF2-4C3D-A82B-DCB21770B43C}" destId="{9178B8EE-8FF3-447F-8ED1-36D63B77027F}" srcOrd="0" destOrd="0" presId="urn:microsoft.com/office/officeart/2005/8/layout/hierarchy2"/>
    <dgm:cxn modelId="{0A3B76CA-1A1F-4A42-A201-89B98AD2AC94}" type="presOf" srcId="{5FB629A6-0827-4E25-B8CF-6AF9FCC014C4}" destId="{721ED334-1D9D-42A6-98A1-6A4298A7E100}" srcOrd="1" destOrd="0" presId="urn:microsoft.com/office/officeart/2005/8/layout/hierarchy2"/>
    <dgm:cxn modelId="{348C4B76-2640-4A05-A03F-0763130811D2}" type="presParOf" srcId="{F57D1DAE-673A-402F-AB2D-AAC83DCA5345}" destId="{0172C1E7-58E2-4C5E-BA8D-F7D49B25F7B4}" srcOrd="0" destOrd="0" presId="urn:microsoft.com/office/officeart/2005/8/layout/hierarchy2"/>
    <dgm:cxn modelId="{444AEE69-7266-4AFC-8EFD-9A6E68019626}" type="presParOf" srcId="{0172C1E7-58E2-4C5E-BA8D-F7D49B25F7B4}" destId="{22F8FD08-1B6E-4A56-B8A1-55A9A7257B21}" srcOrd="0" destOrd="0" presId="urn:microsoft.com/office/officeart/2005/8/layout/hierarchy2"/>
    <dgm:cxn modelId="{8D4ED1C4-E5DB-4A6C-AADA-29F0AB2C3D83}" type="presParOf" srcId="{0172C1E7-58E2-4C5E-BA8D-F7D49B25F7B4}" destId="{5B0219E2-BF3B-42AE-9D3D-0B3EC061A460}" srcOrd="1" destOrd="0" presId="urn:microsoft.com/office/officeart/2005/8/layout/hierarchy2"/>
    <dgm:cxn modelId="{DA7BF17E-5177-4462-8DEC-1E2BF0519475}" type="presParOf" srcId="{5B0219E2-BF3B-42AE-9D3D-0B3EC061A460}" destId="{ED065FE0-0CD4-4212-8429-2418DCCD9FB4}" srcOrd="0" destOrd="0" presId="urn:microsoft.com/office/officeart/2005/8/layout/hierarchy2"/>
    <dgm:cxn modelId="{1D6A758E-E676-4D7E-8A1D-3B8844EFE594}" type="presParOf" srcId="{ED065FE0-0CD4-4212-8429-2418DCCD9FB4}" destId="{721ED334-1D9D-42A6-98A1-6A4298A7E100}" srcOrd="0" destOrd="0" presId="urn:microsoft.com/office/officeart/2005/8/layout/hierarchy2"/>
    <dgm:cxn modelId="{0367841E-E400-405A-B299-CACF3DC0777F}" type="presParOf" srcId="{5B0219E2-BF3B-42AE-9D3D-0B3EC061A460}" destId="{445A40B1-EFB4-420D-81E3-49F7C157421B}" srcOrd="1" destOrd="0" presId="urn:microsoft.com/office/officeart/2005/8/layout/hierarchy2"/>
    <dgm:cxn modelId="{E5454D80-EFC7-45C3-A39C-EDB669061C72}" type="presParOf" srcId="{445A40B1-EFB4-420D-81E3-49F7C157421B}" destId="{0173F62F-E13B-4F49-9CE6-76C644ACFF41}" srcOrd="0" destOrd="0" presId="urn:microsoft.com/office/officeart/2005/8/layout/hierarchy2"/>
    <dgm:cxn modelId="{B9E60F2D-6B85-47A3-B4A2-707AED580D98}" type="presParOf" srcId="{445A40B1-EFB4-420D-81E3-49F7C157421B}" destId="{0E2112BE-C065-4A2D-8013-82370F9B7B1F}" srcOrd="1" destOrd="0" presId="urn:microsoft.com/office/officeart/2005/8/layout/hierarchy2"/>
    <dgm:cxn modelId="{FDFFE316-B16F-4B1F-A93E-5B48203B9947}" type="presParOf" srcId="{0E2112BE-C065-4A2D-8013-82370F9B7B1F}" destId="{C0748478-4C2B-4E42-8958-2B8D22E39EB8}" srcOrd="0" destOrd="0" presId="urn:microsoft.com/office/officeart/2005/8/layout/hierarchy2"/>
    <dgm:cxn modelId="{FED94AF3-8AF5-4D37-84C9-2F72FA84F15E}" type="presParOf" srcId="{C0748478-4C2B-4E42-8958-2B8D22E39EB8}" destId="{63AFB51D-CB6A-43D8-A79C-35062D5C73D9}" srcOrd="0" destOrd="0" presId="urn:microsoft.com/office/officeart/2005/8/layout/hierarchy2"/>
    <dgm:cxn modelId="{0DAE7E13-327A-4D48-B657-15517578D16D}" type="presParOf" srcId="{0E2112BE-C065-4A2D-8013-82370F9B7B1F}" destId="{AC5DBC46-F7EB-487A-97CA-1BB88B303A52}" srcOrd="1" destOrd="0" presId="urn:microsoft.com/office/officeart/2005/8/layout/hierarchy2"/>
    <dgm:cxn modelId="{D1C7855A-BD0E-4D5E-9F8B-6B7CF8E15423}" type="presParOf" srcId="{AC5DBC46-F7EB-487A-97CA-1BB88B303A52}" destId="{97349067-8720-4327-9A38-47B0A8EF625A}" srcOrd="0" destOrd="0" presId="urn:microsoft.com/office/officeart/2005/8/layout/hierarchy2"/>
    <dgm:cxn modelId="{01E3E912-7D29-433B-AC0C-EBE66A56A7D7}" type="presParOf" srcId="{AC5DBC46-F7EB-487A-97CA-1BB88B303A52}" destId="{CB69E753-C373-4277-B000-970388A53270}" srcOrd="1" destOrd="0" presId="urn:microsoft.com/office/officeart/2005/8/layout/hierarchy2"/>
    <dgm:cxn modelId="{32332C40-D692-4BFD-968B-9D82233664EE}" type="presParOf" srcId="{0E2112BE-C065-4A2D-8013-82370F9B7B1F}" destId="{CFABCE8C-04A3-4343-BB9F-D0FD9EAD1430}" srcOrd="2" destOrd="0" presId="urn:microsoft.com/office/officeart/2005/8/layout/hierarchy2"/>
    <dgm:cxn modelId="{D39E431D-BD80-4BC5-8D07-8D944E2CFF54}" type="presParOf" srcId="{CFABCE8C-04A3-4343-BB9F-D0FD9EAD1430}" destId="{9D32963A-34AF-4A7B-859A-1E612FC12344}" srcOrd="0" destOrd="0" presId="urn:microsoft.com/office/officeart/2005/8/layout/hierarchy2"/>
    <dgm:cxn modelId="{FB00C8F5-4024-4C98-8FD7-FBD73F230836}" type="presParOf" srcId="{0E2112BE-C065-4A2D-8013-82370F9B7B1F}" destId="{C0B7601E-9AA0-404D-ADAE-742A8FFA57AF}" srcOrd="3" destOrd="0" presId="urn:microsoft.com/office/officeart/2005/8/layout/hierarchy2"/>
    <dgm:cxn modelId="{56A379D9-0ECA-4F81-A5FD-C0B3BE813E51}" type="presParOf" srcId="{C0B7601E-9AA0-404D-ADAE-742A8FFA57AF}" destId="{D6DCDBD6-0C0A-4811-841F-309DD0AC8DC1}" srcOrd="0" destOrd="0" presId="urn:microsoft.com/office/officeart/2005/8/layout/hierarchy2"/>
    <dgm:cxn modelId="{7C6C663B-ADD8-4406-9A71-B4FA5EEB1042}" type="presParOf" srcId="{C0B7601E-9AA0-404D-ADAE-742A8FFA57AF}" destId="{D1E11059-9F95-4919-82C3-473B218CB98C}" srcOrd="1" destOrd="0" presId="urn:microsoft.com/office/officeart/2005/8/layout/hierarchy2"/>
    <dgm:cxn modelId="{83157F0C-F925-43B8-8B69-D8D6F4841DCF}" type="presParOf" srcId="{0E2112BE-C065-4A2D-8013-82370F9B7B1F}" destId="{3B529B5E-CB19-4AC8-8868-98A68006E90E}" srcOrd="4" destOrd="0" presId="urn:microsoft.com/office/officeart/2005/8/layout/hierarchy2"/>
    <dgm:cxn modelId="{3EE2754B-7896-438D-B38D-1BFAFDB74FF9}" type="presParOf" srcId="{3B529B5E-CB19-4AC8-8868-98A68006E90E}" destId="{E50C2AA2-7D9E-4498-A813-07657C1DC715}" srcOrd="0" destOrd="0" presId="urn:microsoft.com/office/officeart/2005/8/layout/hierarchy2"/>
    <dgm:cxn modelId="{C2F60661-457C-4250-871B-555E35B90FB2}" type="presParOf" srcId="{0E2112BE-C065-4A2D-8013-82370F9B7B1F}" destId="{6C47D29F-BE7F-47A1-9108-F9C2642B9153}" srcOrd="5" destOrd="0" presId="urn:microsoft.com/office/officeart/2005/8/layout/hierarchy2"/>
    <dgm:cxn modelId="{7B3D8878-E74E-4940-9CDF-A084FD051E3A}" type="presParOf" srcId="{6C47D29F-BE7F-47A1-9108-F9C2642B9153}" destId="{F579BC0C-69AA-478F-BB76-FADF82D8C468}" srcOrd="0" destOrd="0" presId="urn:microsoft.com/office/officeart/2005/8/layout/hierarchy2"/>
    <dgm:cxn modelId="{5F76B1EE-D569-4F44-BD8E-6D3CF6F2A580}" type="presParOf" srcId="{6C47D29F-BE7F-47A1-9108-F9C2642B9153}" destId="{10A3D023-261F-4611-B634-B8764502A3A9}" srcOrd="1" destOrd="0" presId="urn:microsoft.com/office/officeart/2005/8/layout/hierarchy2"/>
    <dgm:cxn modelId="{8596B312-DC67-42FD-923B-9879A6BBA16C}" type="presParOf" srcId="{0E2112BE-C065-4A2D-8013-82370F9B7B1F}" destId="{9C819CAD-EDE6-4306-860C-EE60EAB817F1}" srcOrd="6" destOrd="0" presId="urn:microsoft.com/office/officeart/2005/8/layout/hierarchy2"/>
    <dgm:cxn modelId="{93DB28CA-6137-41ED-88DB-98B6304651D6}" type="presParOf" srcId="{9C819CAD-EDE6-4306-860C-EE60EAB817F1}" destId="{A84902D3-055F-461A-A26D-6AAEB92153CC}" srcOrd="0" destOrd="0" presId="urn:microsoft.com/office/officeart/2005/8/layout/hierarchy2"/>
    <dgm:cxn modelId="{D3F89E11-370D-4A8B-A8FC-488B2B96B5BE}" type="presParOf" srcId="{0E2112BE-C065-4A2D-8013-82370F9B7B1F}" destId="{9DFFA288-C73A-4F0B-82C8-5FB9F0836243}" srcOrd="7" destOrd="0" presId="urn:microsoft.com/office/officeart/2005/8/layout/hierarchy2"/>
    <dgm:cxn modelId="{D9853E88-5CEE-4CDA-9A9B-A4FF827BDB7C}" type="presParOf" srcId="{9DFFA288-C73A-4F0B-82C8-5FB9F0836243}" destId="{8A4E4E6A-5380-4F8C-9C33-C0DF213E9CDA}" srcOrd="0" destOrd="0" presId="urn:microsoft.com/office/officeart/2005/8/layout/hierarchy2"/>
    <dgm:cxn modelId="{35A0A0C5-0C8D-45D9-B65D-A3EF0B29FBED}" type="presParOf" srcId="{9DFFA288-C73A-4F0B-82C8-5FB9F0836243}" destId="{9F822455-423C-444F-BA25-4A5640314E16}" srcOrd="1" destOrd="0" presId="urn:microsoft.com/office/officeart/2005/8/layout/hierarchy2"/>
    <dgm:cxn modelId="{D73819D4-0DEC-409E-ADE9-6D1A9E47B257}" type="presParOf" srcId="{5B0219E2-BF3B-42AE-9D3D-0B3EC061A460}" destId="{93D3D7D9-1047-48B2-8A6E-A2593E6E0F45}" srcOrd="2" destOrd="0" presId="urn:microsoft.com/office/officeart/2005/8/layout/hierarchy2"/>
    <dgm:cxn modelId="{5623B237-76A9-4DB2-9B6E-2A34EE2989D8}" type="presParOf" srcId="{93D3D7D9-1047-48B2-8A6E-A2593E6E0F45}" destId="{D33F698F-A2B3-4EFC-A877-F98BA2E05E9F}" srcOrd="0" destOrd="0" presId="urn:microsoft.com/office/officeart/2005/8/layout/hierarchy2"/>
    <dgm:cxn modelId="{E3627E23-A123-4960-B25D-078490B56447}" type="presParOf" srcId="{5B0219E2-BF3B-42AE-9D3D-0B3EC061A460}" destId="{07B56BF2-CA2F-4E8E-BEB3-C5E3C971679B}" srcOrd="3" destOrd="0" presId="urn:microsoft.com/office/officeart/2005/8/layout/hierarchy2"/>
    <dgm:cxn modelId="{CE4D280C-CB1F-448F-A7C5-7421023FAEB2}" type="presParOf" srcId="{07B56BF2-CA2F-4E8E-BEB3-C5E3C971679B}" destId="{4F062273-5137-4884-8D1F-5D7B13F94441}" srcOrd="0" destOrd="0" presId="urn:microsoft.com/office/officeart/2005/8/layout/hierarchy2"/>
    <dgm:cxn modelId="{FE4CA696-003B-45A5-BC61-39BA89AC4165}" type="presParOf" srcId="{07B56BF2-CA2F-4E8E-BEB3-C5E3C971679B}" destId="{5AD29F5D-322E-4DA4-9538-F893087DF182}" srcOrd="1" destOrd="0" presId="urn:microsoft.com/office/officeart/2005/8/layout/hierarchy2"/>
    <dgm:cxn modelId="{444420FA-02B3-48E7-83F0-ED2E54814C0C}" type="presParOf" srcId="{5AD29F5D-322E-4DA4-9538-F893087DF182}" destId="{15446DA6-4689-4F07-B94D-94B106FE4251}" srcOrd="0" destOrd="0" presId="urn:microsoft.com/office/officeart/2005/8/layout/hierarchy2"/>
    <dgm:cxn modelId="{F46D435C-C99B-4847-9C84-20DC7A37F5F7}" type="presParOf" srcId="{15446DA6-4689-4F07-B94D-94B106FE4251}" destId="{A9B5CD79-F403-4993-B2B5-4CE7F47EEF3A}" srcOrd="0" destOrd="0" presId="urn:microsoft.com/office/officeart/2005/8/layout/hierarchy2"/>
    <dgm:cxn modelId="{AE129603-6089-48B6-A084-4CF8D367111A}" type="presParOf" srcId="{5AD29F5D-322E-4DA4-9538-F893087DF182}" destId="{06E80A41-7BBA-48DE-93DE-D26BE7BD84E1}" srcOrd="1" destOrd="0" presId="urn:microsoft.com/office/officeart/2005/8/layout/hierarchy2"/>
    <dgm:cxn modelId="{06DB3574-10A6-4B15-99CB-AC914CD56F90}" type="presParOf" srcId="{06E80A41-7BBA-48DE-93DE-D26BE7BD84E1}" destId="{8CD5372D-0C77-41D3-A52F-DCD03AC94565}" srcOrd="0" destOrd="0" presId="urn:microsoft.com/office/officeart/2005/8/layout/hierarchy2"/>
    <dgm:cxn modelId="{AB29C5C1-AFEE-491D-820A-0A90195CFE32}" type="presParOf" srcId="{06E80A41-7BBA-48DE-93DE-D26BE7BD84E1}" destId="{65A1B9B4-C1EE-4754-9BF0-5A050CCE2EFF}" srcOrd="1" destOrd="0" presId="urn:microsoft.com/office/officeart/2005/8/layout/hierarchy2"/>
    <dgm:cxn modelId="{F76B2EF2-DE41-4DB5-94F7-B54A0C453504}" type="presParOf" srcId="{5AD29F5D-322E-4DA4-9538-F893087DF182}" destId="{9178B8EE-8FF3-447F-8ED1-36D63B77027F}" srcOrd="2" destOrd="0" presId="urn:microsoft.com/office/officeart/2005/8/layout/hierarchy2"/>
    <dgm:cxn modelId="{4CF406F3-EAAD-4785-95DC-54E75B921344}" type="presParOf" srcId="{9178B8EE-8FF3-447F-8ED1-36D63B77027F}" destId="{1DE4EF12-0725-4DA8-933E-EEE461126FC9}" srcOrd="0" destOrd="0" presId="urn:microsoft.com/office/officeart/2005/8/layout/hierarchy2"/>
    <dgm:cxn modelId="{0B3A009C-7442-4D29-9613-0AA6E8421882}" type="presParOf" srcId="{5AD29F5D-322E-4DA4-9538-F893087DF182}" destId="{560E97C7-1D28-4394-B495-72A7A7D3486C}" srcOrd="3" destOrd="0" presId="urn:microsoft.com/office/officeart/2005/8/layout/hierarchy2"/>
    <dgm:cxn modelId="{3D66BA6E-DCED-4DD6-92E5-46CAB7FA78B1}" type="presParOf" srcId="{560E97C7-1D28-4394-B495-72A7A7D3486C}" destId="{0640CB15-FC08-4C76-8361-4BFEEAEC3B81}" srcOrd="0" destOrd="0" presId="urn:microsoft.com/office/officeart/2005/8/layout/hierarchy2"/>
    <dgm:cxn modelId="{BCBA24A9-9FCA-485A-9EFD-34C16FD71317}" type="presParOf" srcId="{560E97C7-1D28-4394-B495-72A7A7D3486C}" destId="{F7ADD1DF-AF0F-4138-98D1-F50F6031D983}" srcOrd="1" destOrd="0" presId="urn:microsoft.com/office/officeart/2005/8/layout/hierarchy2"/>
    <dgm:cxn modelId="{929C218F-7F22-4A78-AA5B-DDA4A2D6B4E5}" type="presParOf" srcId="{5AD29F5D-322E-4DA4-9538-F893087DF182}" destId="{52C74E89-E1C5-4787-80FD-E1AC2521C63A}" srcOrd="4" destOrd="0" presId="urn:microsoft.com/office/officeart/2005/8/layout/hierarchy2"/>
    <dgm:cxn modelId="{1089EB01-7181-40E8-B255-C909D1CC2931}" type="presParOf" srcId="{52C74E89-E1C5-4787-80FD-E1AC2521C63A}" destId="{DEB50B3B-5913-4622-8089-8C34186D7304}" srcOrd="0" destOrd="0" presId="urn:microsoft.com/office/officeart/2005/8/layout/hierarchy2"/>
    <dgm:cxn modelId="{A901A5CD-05DE-4874-8B61-D6E70DBFB30E}" type="presParOf" srcId="{5AD29F5D-322E-4DA4-9538-F893087DF182}" destId="{C61F2920-F50D-4AA7-B20C-5D5B18B373B3}" srcOrd="5" destOrd="0" presId="urn:microsoft.com/office/officeart/2005/8/layout/hierarchy2"/>
    <dgm:cxn modelId="{78945994-A7B0-4320-B9C1-CB9507C190AB}" type="presParOf" srcId="{C61F2920-F50D-4AA7-B20C-5D5B18B373B3}" destId="{65E8934D-F673-4775-AF23-A4D9A5366146}" srcOrd="0" destOrd="0" presId="urn:microsoft.com/office/officeart/2005/8/layout/hierarchy2"/>
    <dgm:cxn modelId="{73AB3FAF-21AB-486D-A9C8-6D670C9FAA13}" type="presParOf" srcId="{C61F2920-F50D-4AA7-B20C-5D5B18B373B3}" destId="{B1193639-BBF5-41FF-B4CF-83173F4BD8EE}" srcOrd="1" destOrd="0" presId="urn:microsoft.com/office/officeart/2005/8/layout/hierarchy2"/>
    <dgm:cxn modelId="{D72C1DE2-019A-45B1-9EFA-CCA8EC149A8C}" type="presParOf" srcId="{5AD29F5D-322E-4DA4-9538-F893087DF182}" destId="{2BC6660F-4646-4FE8-9B0F-34B2472C0E6B}" srcOrd="6" destOrd="0" presId="urn:microsoft.com/office/officeart/2005/8/layout/hierarchy2"/>
    <dgm:cxn modelId="{AE1AC101-B420-468F-8EF5-AC30F9477891}" type="presParOf" srcId="{2BC6660F-4646-4FE8-9B0F-34B2472C0E6B}" destId="{44C125B0-39D7-4438-BEB2-BF848B8CF58E}" srcOrd="0" destOrd="0" presId="urn:microsoft.com/office/officeart/2005/8/layout/hierarchy2"/>
    <dgm:cxn modelId="{3DA60FA6-8A9E-43FA-B753-BEAD5A804431}" type="presParOf" srcId="{5AD29F5D-322E-4DA4-9538-F893087DF182}" destId="{A9D2439A-8DCA-498D-B6E8-8FEA55E77333}" srcOrd="7" destOrd="0" presId="urn:microsoft.com/office/officeart/2005/8/layout/hierarchy2"/>
    <dgm:cxn modelId="{75C245A1-D10D-49B7-80B7-D467308DA931}" type="presParOf" srcId="{A9D2439A-8DCA-498D-B6E8-8FEA55E77333}" destId="{BB378C8C-D33A-4BE6-86BD-9CE709D13787}" srcOrd="0" destOrd="0" presId="urn:microsoft.com/office/officeart/2005/8/layout/hierarchy2"/>
    <dgm:cxn modelId="{BC9498D4-E5EA-4EC3-AD9B-111559C8C5CF}" type="presParOf" srcId="{A9D2439A-8DCA-498D-B6E8-8FEA55E77333}" destId="{F45086F2-EAC1-4EA8-84D0-4F0247274D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AC09A-C6E2-4103-B404-290EBFF99BDA}">
      <dsp:nvSpPr>
        <dsp:cNvPr id="0" name=""/>
        <dsp:cNvSpPr/>
      </dsp:nvSpPr>
      <dsp:spPr>
        <a:xfrm>
          <a:off x="0" y="0"/>
          <a:ext cx="1515613" cy="57519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112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87598" y="0"/>
        <a:ext cx="940418" cy="575195"/>
      </dsp:txXfrm>
    </dsp:sp>
    <dsp:sp modelId="{05043F0E-428A-486A-87A6-972BAAE08E55}">
      <dsp:nvSpPr>
        <dsp:cNvPr id="0" name=""/>
        <dsp:cNvSpPr/>
      </dsp:nvSpPr>
      <dsp:spPr>
        <a:xfrm>
          <a:off x="1364051" y="0"/>
          <a:ext cx="1515613" cy="57519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113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1651649" y="0"/>
        <a:ext cx="940418" cy="575195"/>
      </dsp:txXfrm>
    </dsp:sp>
    <dsp:sp modelId="{45E95483-A0DE-466F-B239-00D2D10434A4}">
      <dsp:nvSpPr>
        <dsp:cNvPr id="0" name=""/>
        <dsp:cNvSpPr/>
      </dsp:nvSpPr>
      <dsp:spPr>
        <a:xfrm>
          <a:off x="2728103" y="0"/>
          <a:ext cx="1515613" cy="57519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114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3015701" y="0"/>
        <a:ext cx="940418" cy="575195"/>
      </dsp:txXfrm>
    </dsp:sp>
    <dsp:sp modelId="{5EAE8597-1313-4264-9373-416E06236FB6}">
      <dsp:nvSpPr>
        <dsp:cNvPr id="0" name=""/>
        <dsp:cNvSpPr/>
      </dsp:nvSpPr>
      <dsp:spPr>
        <a:xfrm>
          <a:off x="4092155" y="0"/>
          <a:ext cx="1515613" cy="57519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115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4379753" y="0"/>
        <a:ext cx="940418" cy="575195"/>
      </dsp:txXfrm>
    </dsp:sp>
    <dsp:sp modelId="{83F09651-3EAD-4C9F-940E-732FF8659FFD}">
      <dsp:nvSpPr>
        <dsp:cNvPr id="0" name=""/>
        <dsp:cNvSpPr/>
      </dsp:nvSpPr>
      <dsp:spPr>
        <a:xfrm>
          <a:off x="5456207" y="0"/>
          <a:ext cx="1515613" cy="57519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116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5743805" y="0"/>
        <a:ext cx="940418" cy="575195"/>
      </dsp:txXfrm>
    </dsp:sp>
    <dsp:sp modelId="{5D9F7C94-EFD7-42F9-951B-CB11DEE0000D}">
      <dsp:nvSpPr>
        <dsp:cNvPr id="0" name=""/>
        <dsp:cNvSpPr/>
      </dsp:nvSpPr>
      <dsp:spPr>
        <a:xfrm>
          <a:off x="6820259" y="0"/>
          <a:ext cx="1515613" cy="57519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117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7107857" y="0"/>
        <a:ext cx="940418" cy="575195"/>
      </dsp:txXfrm>
    </dsp:sp>
    <dsp:sp modelId="{E8683528-834F-4BE9-989F-579DA5653D65}">
      <dsp:nvSpPr>
        <dsp:cNvPr id="0" name=""/>
        <dsp:cNvSpPr/>
      </dsp:nvSpPr>
      <dsp:spPr>
        <a:xfrm>
          <a:off x="8184311" y="0"/>
          <a:ext cx="1515613" cy="57519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118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8471909" y="0"/>
        <a:ext cx="940418" cy="57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8FD08-1B6E-4A56-B8A1-55A9A7257B21}">
      <dsp:nvSpPr>
        <dsp:cNvPr id="0" name=""/>
        <dsp:cNvSpPr/>
      </dsp:nvSpPr>
      <dsp:spPr>
        <a:xfrm>
          <a:off x="93160" y="2026126"/>
          <a:ext cx="1702215" cy="618227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 dirty="0">
            <a:solidFill>
              <a:schemeClr val="bg1"/>
            </a:solidFill>
            <a:latin typeface="+mn-ea"/>
            <a:ea typeface="+mn-ea"/>
          </a:endParaRPr>
        </a:p>
      </dsp:txBody>
      <dsp:txXfrm>
        <a:off x="111267" y="2044233"/>
        <a:ext cx="1666001" cy="582013"/>
      </dsp:txXfrm>
    </dsp:sp>
    <dsp:sp modelId="{ED065FE0-0CD4-4212-8429-2418DCCD9FB4}">
      <dsp:nvSpPr>
        <dsp:cNvPr id="0" name=""/>
        <dsp:cNvSpPr/>
      </dsp:nvSpPr>
      <dsp:spPr>
        <a:xfrm rot="17475045">
          <a:off x="1398212" y="1744713"/>
          <a:ext cx="124590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45905" y="993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1990017" y="1723499"/>
        <a:ext cx="62295" cy="62295"/>
      </dsp:txXfrm>
    </dsp:sp>
    <dsp:sp modelId="{0173F62F-E13B-4F49-9CE6-76C644ACFF41}">
      <dsp:nvSpPr>
        <dsp:cNvPr id="0" name=""/>
        <dsp:cNvSpPr/>
      </dsp:nvSpPr>
      <dsp:spPr>
        <a:xfrm>
          <a:off x="2246954" y="691712"/>
          <a:ext cx="1731029" cy="96468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latin typeface="+mn-ea"/>
              <a:ea typeface="+mn-ea"/>
            </a:rPr>
            <a:t>依契約</a:t>
          </a:r>
          <a:endParaRPr lang="en-US" altLang="zh-TW" sz="1600" b="1" kern="1200" dirty="0">
            <a:latin typeface="+mn-ea"/>
            <a:ea typeface="+mn-ea"/>
          </a:endParaRP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latin typeface="+mn-ea"/>
              <a:ea typeface="+mn-ea"/>
            </a:rPr>
            <a:t>第</a:t>
          </a:r>
          <a:r>
            <a:rPr lang="en-US" altLang="zh-TW" sz="1600" b="1" kern="1200" dirty="0">
              <a:latin typeface="+mn-ea"/>
              <a:ea typeface="+mn-ea"/>
            </a:rPr>
            <a:t>2</a:t>
          </a:r>
          <a:r>
            <a:rPr lang="zh-TW" altLang="en-US" sz="1600" b="1" kern="1200" dirty="0">
              <a:latin typeface="+mn-ea"/>
              <a:ea typeface="+mn-ea"/>
            </a:rPr>
            <a:t>條規定</a:t>
          </a:r>
          <a:endParaRPr lang="en-US" altLang="zh-TW" sz="1600" b="1" kern="1200" dirty="0">
            <a:latin typeface="+mn-ea"/>
            <a:ea typeface="+mn-ea"/>
          </a:endParaRP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強制</a:t>
          </a:r>
          <a:r>
            <a:rPr lang="en-US" altLang="zh-TW" sz="1600" b="1" kern="1200" dirty="0">
              <a:latin typeface="+mn-ea"/>
              <a:ea typeface="+mn-ea"/>
            </a:rPr>
            <a:t>)</a:t>
          </a:r>
          <a:endParaRPr lang="zh-TW" altLang="en-US" sz="1600" b="1" kern="1200" dirty="0">
            <a:latin typeface="+mn-ea"/>
            <a:ea typeface="+mn-ea"/>
          </a:endParaRPr>
        </a:p>
      </dsp:txBody>
      <dsp:txXfrm>
        <a:off x="2275209" y="719967"/>
        <a:ext cx="1674519" cy="908171"/>
      </dsp:txXfrm>
    </dsp:sp>
    <dsp:sp modelId="{C0748478-4C2B-4E42-8958-2B8D22E39EB8}">
      <dsp:nvSpPr>
        <dsp:cNvPr id="0" name=""/>
        <dsp:cNvSpPr/>
      </dsp:nvSpPr>
      <dsp:spPr>
        <a:xfrm rot="17692822">
          <a:off x="3688081" y="710109"/>
          <a:ext cx="100091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00917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63516" y="695019"/>
        <a:ext cx="50045" cy="50045"/>
      </dsp:txXfrm>
    </dsp:sp>
    <dsp:sp modelId="{97349067-8720-4327-9A38-47B0A8EF625A}">
      <dsp:nvSpPr>
        <dsp:cNvPr id="0" name=""/>
        <dsp:cNvSpPr/>
      </dsp:nvSpPr>
      <dsp:spPr>
        <a:xfrm>
          <a:off x="4399095" y="2837"/>
          <a:ext cx="2131485" cy="5263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>
              <a:latin typeface="+mn-ea"/>
              <a:ea typeface="+mn-ea"/>
            </a:rPr>
            <a:t>營業細則</a:t>
          </a:r>
        </a:p>
      </dsp:txBody>
      <dsp:txXfrm>
        <a:off x="4414512" y="18254"/>
        <a:ext cx="2100651" cy="495554"/>
      </dsp:txXfrm>
    </dsp:sp>
    <dsp:sp modelId="{CFABCE8C-04A3-4343-BB9F-D0FD9EAD1430}">
      <dsp:nvSpPr>
        <dsp:cNvPr id="0" name=""/>
        <dsp:cNvSpPr/>
      </dsp:nvSpPr>
      <dsp:spPr>
        <a:xfrm rot="19457599">
          <a:off x="3929239" y="1012783"/>
          <a:ext cx="51859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18599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75574" y="1009751"/>
        <a:ext cx="25929" cy="25929"/>
      </dsp:txXfrm>
    </dsp:sp>
    <dsp:sp modelId="{D6DCDBD6-0C0A-4811-841F-309DD0AC8DC1}">
      <dsp:nvSpPr>
        <dsp:cNvPr id="0" name=""/>
        <dsp:cNvSpPr/>
      </dsp:nvSpPr>
      <dsp:spPr>
        <a:xfrm>
          <a:off x="4399095" y="608185"/>
          <a:ext cx="2131485" cy="5263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>
              <a:latin typeface="+mn-ea"/>
              <a:ea typeface="+mn-ea"/>
            </a:rPr>
            <a:t>重大訊息之</a:t>
          </a:r>
          <a:r>
            <a:rPr lang="zh-TW" altLang="en-US" sz="1400" b="1" kern="1200" dirty="0" smtClean="0">
              <a:latin typeface="+mn-ea"/>
              <a:ea typeface="+mn-ea"/>
            </a:rPr>
            <a:t>查證</a:t>
          </a:r>
          <a:endParaRPr lang="en-US" altLang="zh-TW" sz="1400" b="1" kern="1200" dirty="0" smtClean="0">
            <a:latin typeface="+mn-ea"/>
            <a:ea typeface="+mn-ea"/>
          </a:endParaRPr>
        </a:p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+mn-ea"/>
              <a:ea typeface="+mn-ea"/>
            </a:rPr>
            <a:t>暨</a:t>
          </a:r>
          <a:r>
            <a:rPr lang="zh-TW" altLang="en-US" sz="1400" b="1" kern="1200" dirty="0">
              <a:latin typeface="+mn-ea"/>
              <a:ea typeface="+mn-ea"/>
            </a:rPr>
            <a:t>公開處理程序</a:t>
          </a:r>
        </a:p>
      </dsp:txBody>
      <dsp:txXfrm>
        <a:off x="4414512" y="623602"/>
        <a:ext cx="2100651" cy="495554"/>
      </dsp:txXfrm>
    </dsp:sp>
    <dsp:sp modelId="{3B529B5E-CB19-4AC8-8868-98A68006E90E}">
      <dsp:nvSpPr>
        <dsp:cNvPr id="0" name=""/>
        <dsp:cNvSpPr/>
      </dsp:nvSpPr>
      <dsp:spPr>
        <a:xfrm rot="2142401">
          <a:off x="3929239" y="1315456"/>
          <a:ext cx="51859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18599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75574" y="1312424"/>
        <a:ext cx="25929" cy="25929"/>
      </dsp:txXfrm>
    </dsp:sp>
    <dsp:sp modelId="{F579BC0C-69AA-478F-BB76-FADF82D8C468}">
      <dsp:nvSpPr>
        <dsp:cNvPr id="0" name=""/>
        <dsp:cNvSpPr/>
      </dsp:nvSpPr>
      <dsp:spPr>
        <a:xfrm>
          <a:off x="4399095" y="1213532"/>
          <a:ext cx="2131485" cy="5263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>
              <a:latin typeface="+mn-ea"/>
              <a:ea typeface="+mn-ea"/>
            </a:rPr>
            <a:t>資訊申報作業辦法</a:t>
          </a:r>
          <a:endParaRPr lang="zh-TW" altLang="en-US" sz="1400" b="1" kern="1200" dirty="0">
            <a:latin typeface="+mn-ea"/>
            <a:ea typeface="+mn-ea"/>
          </a:endParaRPr>
        </a:p>
      </dsp:txBody>
      <dsp:txXfrm>
        <a:off x="4414512" y="1228949"/>
        <a:ext cx="2100651" cy="495554"/>
      </dsp:txXfrm>
    </dsp:sp>
    <dsp:sp modelId="{9C819CAD-EDE6-4306-860C-EE60EAB817F1}">
      <dsp:nvSpPr>
        <dsp:cNvPr id="0" name=""/>
        <dsp:cNvSpPr/>
      </dsp:nvSpPr>
      <dsp:spPr>
        <a:xfrm rot="3907178">
          <a:off x="3688081" y="1618130"/>
          <a:ext cx="100091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00917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63516" y="1603040"/>
        <a:ext cx="50045" cy="50045"/>
      </dsp:txXfrm>
    </dsp:sp>
    <dsp:sp modelId="{8A4E4E6A-5380-4F8C-9C33-C0DF213E9CDA}">
      <dsp:nvSpPr>
        <dsp:cNvPr id="0" name=""/>
        <dsp:cNvSpPr/>
      </dsp:nvSpPr>
      <dsp:spPr>
        <a:xfrm>
          <a:off x="4399095" y="1818879"/>
          <a:ext cx="2131485" cy="5263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>
              <a:latin typeface="+mn-ea"/>
              <a:ea typeface="+mn-ea"/>
            </a:rPr>
            <a:t>董事會設置及行使</a:t>
          </a:r>
          <a:r>
            <a:rPr lang="zh-TW" altLang="en-US" sz="1400" b="1" kern="1200" dirty="0" smtClean="0">
              <a:latin typeface="+mn-ea"/>
              <a:ea typeface="+mn-ea"/>
            </a:rPr>
            <a:t>職權</a:t>
          </a:r>
          <a:endParaRPr lang="en-US" altLang="zh-TW" sz="1400" b="1" kern="1200" dirty="0" smtClean="0">
            <a:latin typeface="+mn-ea"/>
            <a:ea typeface="+mn-ea"/>
          </a:endParaRPr>
        </a:p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+mn-ea"/>
              <a:ea typeface="+mn-ea"/>
            </a:rPr>
            <a:t>應遵循事項要點</a:t>
          </a:r>
          <a:endParaRPr lang="zh-TW" altLang="en-US" sz="1400" b="1" kern="1200" dirty="0">
            <a:latin typeface="+mn-ea"/>
            <a:ea typeface="+mn-ea"/>
          </a:endParaRPr>
        </a:p>
      </dsp:txBody>
      <dsp:txXfrm>
        <a:off x="4414512" y="1834296"/>
        <a:ext cx="2100651" cy="495554"/>
      </dsp:txXfrm>
    </dsp:sp>
    <dsp:sp modelId="{93D3D7D9-1047-48B2-8A6E-A2593E6E0F45}">
      <dsp:nvSpPr>
        <dsp:cNvPr id="0" name=""/>
        <dsp:cNvSpPr/>
      </dsp:nvSpPr>
      <dsp:spPr>
        <a:xfrm rot="4217127">
          <a:off x="1351831" y="2955408"/>
          <a:ext cx="133866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38667" y="993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1987698" y="2931874"/>
        <a:ext cx="66933" cy="66933"/>
      </dsp:txXfrm>
    </dsp:sp>
    <dsp:sp modelId="{4F062273-5137-4884-8D1F-5D7B13F94441}">
      <dsp:nvSpPr>
        <dsp:cNvPr id="0" name=""/>
        <dsp:cNvSpPr/>
      </dsp:nvSpPr>
      <dsp:spPr>
        <a:xfrm>
          <a:off x="2246954" y="3224506"/>
          <a:ext cx="1731029" cy="7418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公司治理規章</a:t>
          </a:r>
          <a:endParaRPr lang="en-US" altLang="zh-TW" sz="16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6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(</a:t>
          </a:r>
          <a:r>
            <a:rPr lang="zh-TW" altLang="en-US" sz="16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鼓勵</a:t>
          </a:r>
          <a:r>
            <a:rPr lang="en-US" altLang="zh-TW" sz="16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)</a:t>
          </a:r>
          <a:endParaRPr lang="zh-TW" altLang="en-US" sz="16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sp:txBody>
      <dsp:txXfrm>
        <a:off x="2268683" y="3246235"/>
        <a:ext cx="1687571" cy="698413"/>
      </dsp:txXfrm>
    </dsp:sp>
    <dsp:sp modelId="{15446DA6-4689-4F07-B94D-94B106FE4251}">
      <dsp:nvSpPr>
        <dsp:cNvPr id="0" name=""/>
        <dsp:cNvSpPr/>
      </dsp:nvSpPr>
      <dsp:spPr>
        <a:xfrm rot="17692822">
          <a:off x="3688081" y="3131498"/>
          <a:ext cx="100091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00917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63516" y="3116408"/>
        <a:ext cx="50045" cy="50045"/>
      </dsp:txXfrm>
    </dsp:sp>
    <dsp:sp modelId="{8CD5372D-0C77-41D3-A52F-DCD03AC94565}">
      <dsp:nvSpPr>
        <dsp:cNvPr id="0" name=""/>
        <dsp:cNvSpPr/>
      </dsp:nvSpPr>
      <dsp:spPr>
        <a:xfrm>
          <a:off x="4399095" y="2424226"/>
          <a:ext cx="2131485" cy="5263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公司治理實務守則</a:t>
          </a:r>
          <a:endParaRPr lang="zh-TW" altLang="en-US" sz="14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sp:txBody>
      <dsp:txXfrm>
        <a:off x="4414512" y="2439643"/>
        <a:ext cx="2100651" cy="495554"/>
      </dsp:txXfrm>
    </dsp:sp>
    <dsp:sp modelId="{9178B8EE-8FF3-447F-8ED1-36D63B77027F}">
      <dsp:nvSpPr>
        <dsp:cNvPr id="0" name=""/>
        <dsp:cNvSpPr/>
      </dsp:nvSpPr>
      <dsp:spPr>
        <a:xfrm rot="19457599">
          <a:off x="3929239" y="3434172"/>
          <a:ext cx="51859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18599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75574" y="3431140"/>
        <a:ext cx="25929" cy="25929"/>
      </dsp:txXfrm>
    </dsp:sp>
    <dsp:sp modelId="{0640CB15-FC08-4C76-8361-4BFEEAEC3B81}">
      <dsp:nvSpPr>
        <dsp:cNvPr id="0" name=""/>
        <dsp:cNvSpPr/>
      </dsp:nvSpPr>
      <dsp:spPr>
        <a:xfrm>
          <a:off x="4399095" y="3029573"/>
          <a:ext cx="2131485" cy="5263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永續發展實務守則</a:t>
          </a:r>
        </a:p>
      </dsp:txBody>
      <dsp:txXfrm>
        <a:off x="4414512" y="3044990"/>
        <a:ext cx="2100651" cy="495554"/>
      </dsp:txXfrm>
    </dsp:sp>
    <dsp:sp modelId="{52C74E89-E1C5-4787-80FD-E1AC2521C63A}">
      <dsp:nvSpPr>
        <dsp:cNvPr id="0" name=""/>
        <dsp:cNvSpPr/>
      </dsp:nvSpPr>
      <dsp:spPr>
        <a:xfrm rot="2142401">
          <a:off x="3929239" y="3736845"/>
          <a:ext cx="51859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18599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75574" y="3733813"/>
        <a:ext cx="25929" cy="25929"/>
      </dsp:txXfrm>
    </dsp:sp>
    <dsp:sp modelId="{65E8934D-F673-4775-AF23-A4D9A5366146}">
      <dsp:nvSpPr>
        <dsp:cNvPr id="0" name=""/>
        <dsp:cNvSpPr/>
      </dsp:nvSpPr>
      <dsp:spPr>
        <a:xfrm>
          <a:off x="4399095" y="3634921"/>
          <a:ext cx="2131485" cy="5263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誠信經營守則</a:t>
          </a:r>
          <a:endParaRPr lang="zh-TW" altLang="en-US" sz="14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sp:txBody>
      <dsp:txXfrm>
        <a:off x="4414512" y="3650338"/>
        <a:ext cx="2100651" cy="495554"/>
      </dsp:txXfrm>
    </dsp:sp>
    <dsp:sp modelId="{2BC6660F-4646-4FE8-9B0F-34B2472C0E6B}">
      <dsp:nvSpPr>
        <dsp:cNvPr id="0" name=""/>
        <dsp:cNvSpPr/>
      </dsp:nvSpPr>
      <dsp:spPr>
        <a:xfrm rot="3907178">
          <a:off x="3688081" y="4039519"/>
          <a:ext cx="100091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00917" y="9932"/>
              </a:lnTo>
            </a:path>
          </a:pathLst>
        </a:custGeom>
        <a:noFill/>
        <a:ln w="1587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zh-TW" altLang="en-US" sz="1400" b="1" kern="1200">
            <a:latin typeface="+mn-ea"/>
            <a:ea typeface="+mn-ea"/>
          </a:endParaRPr>
        </a:p>
      </dsp:txBody>
      <dsp:txXfrm>
        <a:off x="4163516" y="4024429"/>
        <a:ext cx="50045" cy="50045"/>
      </dsp:txXfrm>
    </dsp:sp>
    <dsp:sp modelId="{BB378C8C-D33A-4BE6-86BD-9CE709D13787}">
      <dsp:nvSpPr>
        <dsp:cNvPr id="0" name=""/>
        <dsp:cNvSpPr/>
      </dsp:nvSpPr>
      <dsp:spPr>
        <a:xfrm>
          <a:off x="4399095" y="4240268"/>
          <a:ext cx="2131485" cy="5263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風險管理實務守則</a:t>
          </a:r>
          <a:endParaRPr lang="zh-TW" altLang="en-US" sz="1400" b="1" kern="1200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sp:txBody>
      <dsp:txXfrm>
        <a:off x="4414512" y="4255685"/>
        <a:ext cx="2100651" cy="495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82" cy="502026"/>
          </a:xfrm>
          <a:prstGeom prst="rect">
            <a:avLst/>
          </a:prstGeom>
        </p:spPr>
        <p:txBody>
          <a:bodyPr vert="horz" lIns="89172" tIns="44586" rIns="89172" bIns="4458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343" y="0"/>
            <a:ext cx="2985282" cy="502026"/>
          </a:xfrm>
          <a:prstGeom prst="rect">
            <a:avLst/>
          </a:prstGeom>
        </p:spPr>
        <p:txBody>
          <a:bodyPr vert="horz" lIns="89172" tIns="44586" rIns="89172" bIns="44586" rtlCol="0"/>
          <a:lstStyle>
            <a:lvl1pPr algn="r">
              <a:defRPr sz="1200"/>
            </a:lvl1pPr>
          </a:lstStyle>
          <a:p>
            <a:fld id="{12D72035-5DF6-43ED-9C18-5208BEE57D24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8275"/>
            <a:ext cx="2985282" cy="502026"/>
          </a:xfrm>
          <a:prstGeom prst="rect">
            <a:avLst/>
          </a:prstGeom>
        </p:spPr>
        <p:txBody>
          <a:bodyPr vert="horz" lIns="89172" tIns="44586" rIns="89172" bIns="4458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343" y="9518275"/>
            <a:ext cx="2985282" cy="502026"/>
          </a:xfrm>
          <a:prstGeom prst="rect">
            <a:avLst/>
          </a:prstGeom>
        </p:spPr>
        <p:txBody>
          <a:bodyPr vert="horz" lIns="89172" tIns="44586" rIns="89172" bIns="44586" rtlCol="0" anchor="b"/>
          <a:lstStyle>
            <a:lvl1pPr algn="r">
              <a:defRPr sz="1200"/>
            </a:lvl1pPr>
          </a:lstStyle>
          <a:p>
            <a:fld id="{805E5F91-D565-4250-AD3E-FF47CA3AFA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56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84870" cy="50275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3" y="4"/>
            <a:ext cx="2984870" cy="50275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4067A4C5-F0B8-DD40-A01A-B96BEE45E953}" type="datetimeFigureOut">
              <a:rPr lang="x-none" smtClean="0"/>
              <a:pPr/>
              <a:t>11/27/2023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3"/>
            <a:ext cx="5510530" cy="3945493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517547"/>
            <a:ext cx="2984870" cy="50275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3" y="9517547"/>
            <a:ext cx="2984870" cy="50275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CC36A31-D2F0-C44C-A30A-B4652EE629D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03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472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10</a:t>
            </a:fld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11</a:t>
            </a:fld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12</a:t>
            </a:fld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13</a:t>
            </a:fld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14</a:t>
            </a:fld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493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16</a:t>
            </a:fld>
            <a:endParaRPr 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17</a:t>
            </a:fld>
            <a:endParaRPr 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4676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19</a:t>
            </a:fld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9696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20</a:t>
            </a:fld>
            <a:endParaRPr 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21</a:t>
            </a:fld>
            <a:endParaRPr 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22</a:t>
            </a:fld>
            <a:endParaRPr 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983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7167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25</a:t>
            </a:fld>
            <a:endParaRPr 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26</a:t>
            </a:fld>
            <a:endParaRPr 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969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756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622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5</a:t>
            </a:fld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6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939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8</a:t>
            </a:fld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36A31-D2F0-C44C-A30A-B4652EE629D5}" type="slidenum">
              <a:rPr lang="x-none" smtClean="0"/>
              <a:pPr/>
              <a:t>9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575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4651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3506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876" y="6524369"/>
            <a:ext cx="657528" cy="427638"/>
          </a:xfrm>
        </p:spPr>
        <p:txBody>
          <a:bodyPr/>
          <a:lstStyle>
            <a:lvl1pPr>
              <a:defRPr sz="1200"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3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0" name="文字版面配置區 2"/>
          <p:cNvSpPr>
            <a:spLocks noGrp="1"/>
          </p:cNvSpPr>
          <p:nvPr>
            <p:ph type="body" idx="4294967295" hasCustomPrompt="1"/>
          </p:nvPr>
        </p:nvSpPr>
        <p:spPr>
          <a:xfrm>
            <a:off x="1519602" y="171515"/>
            <a:ext cx="10062798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+mj-ea"/>
                <a:ea typeface="+mj-ea"/>
              </a:defRPr>
            </a:lvl1pPr>
          </a:lstStyle>
          <a:p>
            <a:pPr lvl="0"/>
            <a:r>
              <a:rPr lang="zh-TW" altLang="en-US" sz="4000" dirty="0"/>
              <a:t>標題</a:t>
            </a:r>
            <a:endParaRPr lang="en-US" altLang="zh-TW" sz="4000" dirty="0"/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1" name="文字版面配置區 2"/>
          <p:cNvSpPr>
            <a:spLocks noGrp="1"/>
          </p:cNvSpPr>
          <p:nvPr>
            <p:ph type="body" idx="4294967295" hasCustomPrompt="1"/>
          </p:nvPr>
        </p:nvSpPr>
        <p:spPr>
          <a:xfrm>
            <a:off x="1519602" y="171515"/>
            <a:ext cx="10062798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+mj-ea"/>
                <a:ea typeface="+mj-ea"/>
              </a:defRPr>
            </a:lvl1pPr>
          </a:lstStyle>
          <a:p>
            <a:pPr lvl="0"/>
            <a:r>
              <a:rPr lang="zh-TW" altLang="en-US" sz="4000" dirty="0"/>
              <a:t>標題</a:t>
            </a:r>
            <a:endParaRPr lang="en-US" altLang="zh-TW" sz="4000" dirty="0"/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9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4" name="文字版面配置區 2"/>
          <p:cNvSpPr>
            <a:spLocks noGrp="1"/>
          </p:cNvSpPr>
          <p:nvPr>
            <p:ph type="body" idx="4294967295" hasCustomPrompt="1"/>
          </p:nvPr>
        </p:nvSpPr>
        <p:spPr>
          <a:xfrm>
            <a:off x="1519602" y="171515"/>
            <a:ext cx="10062798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+mj-ea"/>
                <a:ea typeface="+mj-ea"/>
              </a:defRPr>
            </a:lvl1pPr>
          </a:lstStyle>
          <a:p>
            <a:pPr lvl="0"/>
            <a:r>
              <a:rPr lang="zh-TW" altLang="en-US" sz="4000" dirty="0"/>
              <a:t>標題</a:t>
            </a:r>
            <a:endParaRPr lang="en-US" altLang="zh-TW" sz="4000" dirty="0"/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1329519"/>
            <a:ext cx="5655034" cy="46140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2" name="文字版面配置區 2"/>
          <p:cNvSpPr>
            <a:spLocks noGrp="1"/>
          </p:cNvSpPr>
          <p:nvPr>
            <p:ph type="body" idx="4294967295" hasCustomPrompt="1"/>
          </p:nvPr>
        </p:nvSpPr>
        <p:spPr>
          <a:xfrm>
            <a:off x="1519602" y="171515"/>
            <a:ext cx="10062798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+mj-ea"/>
                <a:ea typeface="+mj-ea"/>
              </a:defRPr>
            </a:lvl1pPr>
          </a:lstStyle>
          <a:p>
            <a:pPr lvl="0"/>
            <a:r>
              <a:rPr lang="zh-TW" altLang="en-US" sz="4000" dirty="0"/>
              <a:t>標題</a:t>
            </a:r>
            <a:endParaRPr lang="en-US" altLang="zh-TW" sz="4000" dirty="0"/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8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1329519"/>
            <a:ext cx="5774724" cy="4614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2" name="文字版面配置區 2"/>
          <p:cNvSpPr>
            <a:spLocks noGrp="1"/>
          </p:cNvSpPr>
          <p:nvPr>
            <p:ph type="body" idx="4294967295" hasCustomPrompt="1"/>
          </p:nvPr>
        </p:nvSpPr>
        <p:spPr>
          <a:xfrm>
            <a:off x="1519602" y="171515"/>
            <a:ext cx="10062798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+mj-ea"/>
                <a:ea typeface="+mj-ea"/>
              </a:defRPr>
            </a:lvl1pPr>
          </a:lstStyle>
          <a:p>
            <a:pPr lvl="0"/>
            <a:r>
              <a:rPr lang="zh-TW" altLang="en-US" sz="4000" dirty="0"/>
              <a:t>標題</a:t>
            </a:r>
            <a:endParaRPr lang="en-US" altLang="zh-TW" sz="4000" dirty="0"/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1" name="文字版面配置區 2"/>
          <p:cNvSpPr>
            <a:spLocks noGrp="1"/>
          </p:cNvSpPr>
          <p:nvPr>
            <p:ph type="body" idx="4294967295" hasCustomPrompt="1"/>
          </p:nvPr>
        </p:nvSpPr>
        <p:spPr>
          <a:xfrm>
            <a:off x="1519602" y="171515"/>
            <a:ext cx="10062798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+mj-ea"/>
                <a:ea typeface="+mj-ea"/>
              </a:defRPr>
            </a:lvl1pPr>
          </a:lstStyle>
          <a:p>
            <a:pPr lvl="0"/>
            <a:r>
              <a:rPr lang="zh-TW" altLang="en-US" sz="4000" dirty="0"/>
              <a:t>標題</a:t>
            </a:r>
            <a:endParaRPr lang="en-US" altLang="zh-TW" sz="4000" dirty="0"/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7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93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hape, arrow&#10;&#10;Description automatically generated">
            <a:extLst>
              <a:ext uri="{FF2B5EF4-FFF2-40B4-BE49-F238E27FC236}">
                <a16:creationId xmlns:a16="http://schemas.microsoft.com/office/drawing/2014/main" id="{DCFCD002-73AB-52A9-FC52-D22FA9DB8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815" y="-79513"/>
            <a:ext cx="6273800" cy="54356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848" y="1581665"/>
            <a:ext cx="9224796" cy="44607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1" name="文字版面配置區 2"/>
          <p:cNvSpPr>
            <a:spLocks noGrp="1"/>
          </p:cNvSpPr>
          <p:nvPr>
            <p:ph type="body" idx="4294967295" hasCustomPrompt="1"/>
          </p:nvPr>
        </p:nvSpPr>
        <p:spPr>
          <a:xfrm>
            <a:off x="1519602" y="171515"/>
            <a:ext cx="10062798" cy="100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+mj-ea"/>
                <a:ea typeface="+mj-ea"/>
              </a:defRPr>
            </a:lvl1pPr>
          </a:lstStyle>
          <a:p>
            <a:pPr lvl="0"/>
            <a:r>
              <a:rPr lang="zh-TW" altLang="en-US" sz="4000" dirty="0"/>
              <a:t>標題</a:t>
            </a:r>
            <a:endParaRPr lang="en-US" altLang="zh-TW" sz="4000" dirty="0"/>
          </a:p>
          <a:p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3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簡報內頁、底頁-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簡報內頁-W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177801"/>
            <a:ext cx="97578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6" descr="簡報內頁、底頁-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簡報內頁-W25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177801"/>
            <a:ext cx="97578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499" y="116632"/>
            <a:ext cx="9313035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3200" b="1" cap="none" spc="50">
                <a:ln w="11430"/>
                <a:solidFill>
                  <a:srgbClr val="003296"/>
                </a:solidFill>
                <a:effectLst/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0747-26E6-48E7-BAB4-46A7E8E82636}" type="datetime1">
              <a:rPr lang="zh-TW" altLang="en-US" smtClean="0"/>
              <a:pPr>
                <a:defRPr/>
              </a:pPr>
              <a:t>2023/11/27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C481-1BE3-49CE-B9F5-2ACDE6A1EE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211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簡報內頁、底頁-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簡報內頁-W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1" y="177801"/>
            <a:ext cx="97578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6" descr="簡報內頁、底頁-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簡報內頁-W2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4" y="177801"/>
            <a:ext cx="97578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0747-26E6-48E7-BAB4-46A7E8E82636}" type="datetime1">
              <a:rPr lang="zh-TW" altLang="en-US"/>
              <a:pPr>
                <a:defRPr/>
              </a:pPr>
              <a:t>2023/11/27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C481-1BE3-49CE-B9F5-2ACDE6A1EE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499" y="116632"/>
            <a:ext cx="9313035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3200" b="1" cap="none" spc="50">
                <a:ln w="11430"/>
                <a:solidFill>
                  <a:srgbClr val="00329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05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58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950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946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62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0678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653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7122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79D386C-2FCB-4987-AB00-AD9025247806}" type="datetimeFigureOut">
              <a:rPr lang="zh-TW" altLang="en-US" smtClean="0"/>
              <a:pPr/>
              <a:t>2023/11/27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A915EE-10CB-4CF1-8569-6154455DA5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00BB6D-69DD-694C-F3D0-CD6B39E5E715}"/>
              </a:ext>
            </a:extLst>
          </p:cNvPr>
          <p:cNvSpPr txBox="1">
            <a:spLocks/>
          </p:cNvSpPr>
          <p:nvPr userDrawn="1"/>
        </p:nvSpPr>
        <p:spPr>
          <a:xfrm>
            <a:off x="-129215" y="6586881"/>
            <a:ext cx="2827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Taiwan Stock Exchange @Copyright 2023</a:t>
            </a:r>
          </a:p>
        </p:txBody>
      </p:sp>
      <p:pic>
        <p:nvPicPr>
          <p:cNvPr id="9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730" r:id="rId14"/>
    <p:sldLayoutId id="2147483731" r:id="rId15"/>
    <p:sldLayoutId id="2147483737" r:id="rId16"/>
    <p:sldLayoutId id="2147483733" r:id="rId17"/>
    <p:sldLayoutId id="2147483734" r:id="rId18"/>
    <p:sldLayoutId id="2147483736" r:id="rId19"/>
    <p:sldLayoutId id="2147483735" r:id="rId20"/>
    <p:sldLayoutId id="2147483875" r:id="rId21"/>
    <p:sldLayoutId id="2147483876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isds.tpex.org.tw/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gc.twse.com.t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gc.twse.com.tw/training/chPage?isDirector=true&amp;format=&amp;max=10&amp;offset=1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gc.twse.com.tw/lawQa/listC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26" Type="http://schemas.openxmlformats.org/officeDocument/2006/relationships/image" Target="../media/image24.svg"/><Relationship Id="rId3" Type="http://schemas.openxmlformats.org/officeDocument/2006/relationships/image" Target="../media/image9.png"/><Relationship Id="rId21" Type="http://schemas.openxmlformats.org/officeDocument/2006/relationships/image" Target="../media/image11.png"/><Relationship Id="rId25" Type="http://schemas.openxmlformats.org/officeDocument/2006/relationships/image" Target="../media/image14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6.xml"/><Relationship Id="rId24" Type="http://schemas.openxmlformats.org/officeDocument/2006/relationships/image" Target="../media/image13.png"/><Relationship Id="rId15" Type="http://schemas.openxmlformats.org/officeDocument/2006/relationships/image" Target="../media/image23.svg"/><Relationship Id="rId5" Type="http://schemas.openxmlformats.org/officeDocument/2006/relationships/image" Target="../media/image13.svg"/><Relationship Id="rId23" Type="http://schemas.openxmlformats.org/officeDocument/2006/relationships/image" Target="../media/image11.svg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ebline.sfi.org.tw/CGE/" TargetMode="External"/><Relationship Id="rId5" Type="http://schemas.openxmlformats.org/officeDocument/2006/relationships/hyperlink" Target="https://cgc.twse.com.tw/evaluationCorp/listCh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gc.twse.com.tw/lawReport/listCh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C8EEF03-D0C2-D873-0D9D-C150312C1648}"/>
              </a:ext>
            </a:extLst>
          </p:cNvPr>
          <p:cNvSpPr txBox="1"/>
          <p:nvPr/>
        </p:nvSpPr>
        <p:spPr>
          <a:xfrm>
            <a:off x="1040891" y="2417216"/>
            <a:ext cx="7580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n-ea"/>
              </a:rPr>
              <a:t>公司治理宣導</a:t>
            </a:r>
            <a:endParaRPr lang="x-none" sz="4400" b="1" dirty="0">
              <a:latin typeface="+mn-ea"/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C8820FF-654B-3E02-E7B0-BCDEA6FA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06" y="-722776"/>
            <a:ext cx="11733281" cy="8301191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00BB6D-69DD-694C-F3D0-CD6B39E5E715}"/>
              </a:ext>
            </a:extLst>
          </p:cNvPr>
          <p:cNvSpPr txBox="1">
            <a:spLocks/>
          </p:cNvSpPr>
          <p:nvPr/>
        </p:nvSpPr>
        <p:spPr>
          <a:xfrm>
            <a:off x="-129215" y="6586881"/>
            <a:ext cx="2827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Taiwan Stock Exchange @Copyright 2023</a:t>
            </a:r>
          </a:p>
        </p:txBody>
      </p:sp>
      <p:pic>
        <p:nvPicPr>
          <p:cNvPr id="9" name="Picture 5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B622D203-7B60-E5BE-0BE9-01B6F961D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" y="94077"/>
            <a:ext cx="1927078" cy="65099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89091" y="4145291"/>
            <a:ext cx="404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latin typeface="+mj-ea"/>
                <a:ea typeface="+mj-ea"/>
              </a:rPr>
              <a:t>臺灣</a:t>
            </a:r>
            <a:r>
              <a:rPr lang="zh-TW" altLang="en-US" sz="2400" dirty="0" smtClean="0">
                <a:latin typeface="+mj-ea"/>
                <a:ea typeface="+mj-ea"/>
              </a:rPr>
              <a:t>證券交易所</a:t>
            </a: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公司治理部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400" dirty="0" smtClean="0">
                <a:latin typeface="+mj-ea"/>
                <a:ea typeface="+mj-ea"/>
              </a:rPr>
              <a:t>2023.11.30</a:t>
            </a:r>
          </a:p>
        </p:txBody>
      </p:sp>
    </p:spTree>
    <p:extLst>
      <p:ext uri="{BB962C8B-B14F-4D97-AF65-F5344CB8AC3E}">
        <p14:creationId xmlns:p14="http://schemas.microsoft.com/office/powerpoint/2010/main" val="2403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3"/>
          <p:cNvSpPr txBox="1">
            <a:spLocks/>
          </p:cNvSpPr>
          <p:nvPr/>
        </p:nvSpPr>
        <p:spPr>
          <a:xfrm>
            <a:off x="-158262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363463" y="1003981"/>
            <a:ext cx="113272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附表二之二之二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：增訂火災相關揭露指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公司提升消防安全管理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(112.11.10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94" y="2844020"/>
            <a:ext cx="10860149" cy="244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94" y="2178796"/>
            <a:ext cx="10687461" cy="6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648" y="2161649"/>
            <a:ext cx="7914503" cy="45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版面配置區 3"/>
          <p:cNvSpPr txBox="1">
            <a:spLocks/>
          </p:cNvSpPr>
          <p:nvPr/>
        </p:nvSpPr>
        <p:spPr>
          <a:xfrm>
            <a:off x="-158262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2025537" y="1003854"/>
            <a:ext cx="100743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附表二之二之三，上市櫃公司應揭露氣候相關資訊。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latin typeface="+mn-ea"/>
              </a:rPr>
              <a:t>因應投資人日漸重視氣候影響，參考</a:t>
            </a:r>
            <a:r>
              <a:rPr lang="en-US" altLang="zh-TW" sz="2000" b="1" dirty="0">
                <a:latin typeface="+mn-ea"/>
              </a:rPr>
              <a:t>TCFD</a:t>
            </a:r>
            <a:r>
              <a:rPr lang="zh-TW" altLang="en-US" sz="2000" b="1" dirty="0">
                <a:latin typeface="+mn-ea"/>
              </a:rPr>
              <a:t>要求揭露</a:t>
            </a:r>
            <a:r>
              <a:rPr lang="en-US" altLang="zh-TW" sz="2000" b="1" u="sng" dirty="0">
                <a:latin typeface="+mn-ea"/>
              </a:rPr>
              <a:t>9</a:t>
            </a:r>
            <a:r>
              <a:rPr lang="zh-TW" altLang="en-US" sz="2000" b="1" u="sng" dirty="0">
                <a:latin typeface="+mn-ea"/>
              </a:rPr>
              <a:t>項溫室氣體及氣候</a:t>
            </a:r>
            <a:r>
              <a:rPr lang="zh-TW" altLang="en-US" sz="2000" b="1" u="sng" dirty="0" smtClean="0">
                <a:latin typeface="+mn-ea"/>
              </a:rPr>
              <a:t>資訊</a:t>
            </a:r>
            <a:r>
              <a:rPr lang="zh-TW" altLang="en-US" sz="2000" b="1" dirty="0" smtClean="0">
                <a:latin typeface="+mn-ea"/>
              </a:rPr>
              <a:t>。</a:t>
            </a:r>
            <a:endParaRPr lang="en-US" altLang="zh-TW" sz="2000" b="1" dirty="0">
              <a:latin typeface="+mn-ea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76584" y="6367848"/>
            <a:ext cx="5535827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C00000"/>
                </a:solidFill>
              </a:rPr>
              <a:t>                     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2" name="向左箭號圖說文字 11"/>
          <p:cNvSpPr/>
          <p:nvPr/>
        </p:nvSpPr>
        <p:spPr>
          <a:xfrm>
            <a:off x="9661546" y="3922911"/>
            <a:ext cx="2371269" cy="101059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63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本表自</a:t>
            </a:r>
            <a:r>
              <a:rPr lang="en-US" altLang="zh-TW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113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年施行</a:t>
            </a:r>
            <a:endParaRPr lang="en-US" altLang="zh-TW" sz="1600" b="1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(112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年年報適用</a:t>
            </a:r>
            <a:r>
              <a:rPr lang="en-US" altLang="zh-TW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16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15" y="1867216"/>
            <a:ext cx="4096513" cy="411139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287" y="5917297"/>
            <a:ext cx="1321985" cy="477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向左箭號圖說文字 18"/>
          <p:cNvSpPr/>
          <p:nvPr/>
        </p:nvSpPr>
        <p:spPr>
          <a:xfrm>
            <a:off x="9522940" y="5675869"/>
            <a:ext cx="2594917" cy="11409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63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依</a:t>
            </a:r>
            <a:r>
              <a:rPr lang="en-US" altLang="zh-TW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112.11.13</a:t>
            </a:r>
          </a:p>
          <a:p>
            <a:pPr algn="ctr">
              <a:lnSpc>
                <a:spcPct val="130000"/>
              </a:lnSpc>
              <a:defRPr/>
            </a:pP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金管證發字第</a:t>
            </a:r>
            <a:r>
              <a:rPr lang="en-US" altLang="zh-TW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11203852314</a:t>
            </a:r>
            <a:r>
              <a:rPr lang="zh-TW" altLang="en-US" sz="1600" b="1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號令</a:t>
            </a:r>
            <a:endParaRPr lang="zh-TW" altLang="en-US" sz="16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3"/>
          <p:cNvSpPr txBox="1">
            <a:spLocks/>
          </p:cNvSpPr>
          <p:nvPr/>
        </p:nvSpPr>
        <p:spPr>
          <a:xfrm>
            <a:off x="-158262" y="-49428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 smtClean="0"/>
              <a:t>推動永</a:t>
            </a:r>
            <a:r>
              <a:rPr lang="zh-TW" altLang="en-US" sz="3600" b="1" dirty="0"/>
              <a:t>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394784" y="3796658"/>
            <a:ext cx="11635200" cy="1260000"/>
          </a:xfrm>
          <a:prstGeom prst="rect">
            <a:avLst/>
          </a:prstGeom>
          <a:solidFill>
            <a:srgbClr val="33996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050" dirty="0">
              <a:ea typeface="標楷體" panose="03000509000000000000" pitchFamily="65" charset="-120"/>
            </a:endParaRPr>
          </a:p>
        </p:txBody>
      </p:sp>
      <p:grpSp>
        <p:nvGrpSpPr>
          <p:cNvPr id="7" name="群組 1"/>
          <p:cNvGrpSpPr>
            <a:grpSpLocks/>
          </p:cNvGrpSpPr>
          <p:nvPr/>
        </p:nvGrpSpPr>
        <p:grpSpPr bwMode="auto">
          <a:xfrm>
            <a:off x="394784" y="2390135"/>
            <a:ext cx="11635200" cy="4070857"/>
            <a:chOff x="181479" y="2596821"/>
            <a:chExt cx="11951695" cy="4722110"/>
          </a:xfrm>
        </p:grpSpPr>
        <p:sp>
          <p:nvSpPr>
            <p:cNvPr id="8" name="矩形 7"/>
            <p:cNvSpPr/>
            <p:nvPr/>
          </p:nvSpPr>
          <p:spPr>
            <a:xfrm>
              <a:off x="183302" y="2596821"/>
              <a:ext cx="11949872" cy="14615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7"/>
            <p:cNvSpPr>
              <a:spLocks noChangeArrowheads="1"/>
            </p:cNvSpPr>
            <p:nvPr/>
          </p:nvSpPr>
          <p:spPr bwMode="auto">
            <a:xfrm>
              <a:off x="311566" y="2753172"/>
              <a:ext cx="1733842" cy="12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資本額</a:t>
              </a:r>
              <a:r>
                <a:rPr lang="en-US" altLang="zh-TW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億元</a:t>
              </a: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以上及鋼鐵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</a:t>
              </a: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、水泥業公司</a:t>
              </a:r>
              <a:endPara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 flipH="1">
              <a:off x="3631725" y="3104720"/>
              <a:ext cx="6351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2164717" y="3089907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>
              <a:off x="5030993" y="3077210"/>
              <a:ext cx="6350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6474716" y="3089907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32"/>
            <p:cNvSpPr>
              <a:spLocks noChangeArrowheads="1"/>
            </p:cNvSpPr>
            <p:nvPr/>
          </p:nvSpPr>
          <p:spPr bwMode="auto">
            <a:xfrm>
              <a:off x="222592" y="4397196"/>
              <a:ext cx="1876977" cy="121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資本額</a:t>
              </a:r>
              <a:endPara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50-100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</a:t>
              </a: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 flipH="1">
              <a:off x="3608633" y="4645238"/>
              <a:ext cx="6351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H="1">
              <a:off x="2137198" y="4696141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cxnSpLocks/>
            </p:cNvCxnSpPr>
            <p:nvPr/>
          </p:nvCxnSpPr>
          <p:spPr>
            <a:xfrm flipH="1">
              <a:off x="6477800" y="4641794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H="1">
              <a:off x="7865210" y="4627281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81479" y="5857357"/>
              <a:ext cx="11951695" cy="1461574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050" dirty="0">
                <a:ea typeface="標楷體" panose="03000509000000000000" pitchFamily="65" charset="-120"/>
              </a:endParaRPr>
            </a:p>
          </p:txBody>
        </p:sp>
        <p:sp>
          <p:nvSpPr>
            <p:cNvPr id="21" name="矩形 150"/>
            <p:cNvSpPr>
              <a:spLocks noChangeArrowheads="1"/>
            </p:cNvSpPr>
            <p:nvPr/>
          </p:nvSpPr>
          <p:spPr bwMode="auto">
            <a:xfrm>
              <a:off x="217827" y="6309897"/>
              <a:ext cx="1921320" cy="79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資本額</a:t>
              </a:r>
              <a:r>
                <a:rPr lang="en-US" altLang="zh-TW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</a:t>
              </a: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以下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3650780" y="6373932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>
              <a:off x="2146724" y="6420414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>
              <a:off x="5050046" y="6373931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H="1">
              <a:off x="6461286" y="6373931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59"/>
            <p:cNvSpPr>
              <a:spLocks noChangeArrowheads="1"/>
            </p:cNvSpPr>
            <p:nvPr/>
          </p:nvSpPr>
          <p:spPr bwMode="auto">
            <a:xfrm>
              <a:off x="5022526" y="2779560"/>
              <a:ext cx="1468844" cy="12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合併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報表</a:t>
              </a:r>
              <a:endPara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子公司</a:t>
              </a:r>
              <a:endPara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完成盤查</a:t>
              </a:r>
              <a:endPara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 flipH="1">
              <a:off x="7837996" y="3089907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62"/>
            <p:cNvSpPr>
              <a:spLocks noChangeArrowheads="1"/>
            </p:cNvSpPr>
            <p:nvPr/>
          </p:nvSpPr>
          <p:spPr bwMode="auto">
            <a:xfrm>
              <a:off x="7903620" y="2788190"/>
              <a:ext cx="1333363" cy="12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合併報表</a:t>
              </a:r>
              <a:endPara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子公司</a:t>
              </a:r>
              <a:endParaRPr lang="en-US" altLang="zh-TW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確信</a:t>
              </a:r>
            </a:p>
          </p:txBody>
        </p:sp>
        <p:cxnSp>
          <p:nvCxnSpPr>
            <p:cNvPr id="29" name="直線接點 28"/>
            <p:cNvCxnSpPr/>
            <p:nvPr/>
          </p:nvCxnSpPr>
          <p:spPr>
            <a:xfrm flipH="1">
              <a:off x="9305004" y="3104720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flipH="1">
              <a:off x="10837636" y="3089907"/>
              <a:ext cx="6351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H="1">
              <a:off x="5017817" y="4651703"/>
              <a:ext cx="6350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9313472" y="4622439"/>
              <a:ext cx="6350" cy="569271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10837636" y="4683444"/>
              <a:ext cx="0" cy="584086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73"/>
            <p:cNvSpPr>
              <a:spLocks noChangeArrowheads="1"/>
            </p:cNvSpPr>
            <p:nvPr/>
          </p:nvSpPr>
          <p:spPr bwMode="auto">
            <a:xfrm>
              <a:off x="3642318" y="2785051"/>
              <a:ext cx="1399266" cy="125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個體</a:t>
              </a: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TW" altLang="en-US" sz="1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完成盤查及確信</a:t>
              </a:r>
              <a:endPara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9" name="直線接點 38"/>
            <p:cNvCxnSpPr/>
            <p:nvPr/>
          </p:nvCxnSpPr>
          <p:spPr>
            <a:xfrm flipH="1">
              <a:off x="7848405" y="6373929"/>
              <a:ext cx="6351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9311355" y="6373929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10837636" y="6373121"/>
              <a:ext cx="4234" cy="571388"/>
            </a:xfrm>
            <a:prstGeom prst="line">
              <a:avLst/>
            </a:prstGeom>
            <a:ln w="28575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070565"/>
              </p:ext>
            </p:extLst>
          </p:nvPr>
        </p:nvGraphicFramePr>
        <p:xfrm>
          <a:off x="2356852" y="1753998"/>
          <a:ext cx="9699925" cy="57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矩形 95"/>
          <p:cNvSpPr>
            <a:spLocks noChangeArrowheads="1"/>
          </p:cNvSpPr>
          <p:nvPr/>
        </p:nvSpPr>
        <p:spPr bwMode="auto">
          <a:xfrm>
            <a:off x="5175758" y="4083906"/>
            <a:ext cx="1316055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盤查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</a:p>
        </p:txBody>
      </p:sp>
      <p:sp>
        <p:nvSpPr>
          <p:cNvPr id="51" name="矩形 59"/>
          <p:cNvSpPr>
            <a:spLocks noChangeArrowheads="1"/>
          </p:cNvSpPr>
          <p:nvPr/>
        </p:nvSpPr>
        <p:spPr bwMode="auto">
          <a:xfrm>
            <a:off x="6537581" y="3922417"/>
            <a:ext cx="1359674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子公司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完成盤查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73"/>
          <p:cNvSpPr>
            <a:spLocks noChangeArrowheads="1"/>
          </p:cNvSpPr>
          <p:nvPr/>
        </p:nvSpPr>
        <p:spPr bwMode="auto">
          <a:xfrm>
            <a:off x="7880355" y="4105110"/>
            <a:ext cx="136221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確信</a:t>
            </a:r>
          </a:p>
        </p:txBody>
      </p:sp>
      <p:sp>
        <p:nvSpPr>
          <p:cNvPr id="53" name="矩形 62"/>
          <p:cNvSpPr>
            <a:spLocks noChangeArrowheads="1"/>
          </p:cNvSpPr>
          <p:nvPr/>
        </p:nvSpPr>
        <p:spPr bwMode="auto">
          <a:xfrm>
            <a:off x="9331786" y="3929198"/>
            <a:ext cx="1298054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合併報表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子公司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確信</a:t>
            </a:r>
          </a:p>
        </p:txBody>
      </p:sp>
      <p:sp>
        <p:nvSpPr>
          <p:cNvPr id="54" name="矩形 95"/>
          <p:cNvSpPr>
            <a:spLocks noChangeArrowheads="1"/>
          </p:cNvSpPr>
          <p:nvPr/>
        </p:nvSpPr>
        <p:spPr bwMode="auto">
          <a:xfrm>
            <a:off x="6501520" y="5530664"/>
            <a:ext cx="1316055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盤查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</a:p>
        </p:txBody>
      </p:sp>
      <p:sp>
        <p:nvSpPr>
          <p:cNvPr id="55" name="矩形 59"/>
          <p:cNvSpPr>
            <a:spLocks noChangeArrowheads="1"/>
          </p:cNvSpPr>
          <p:nvPr/>
        </p:nvSpPr>
        <p:spPr bwMode="auto">
          <a:xfrm>
            <a:off x="7900915" y="5350614"/>
            <a:ext cx="1359674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子公司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完成盤查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73"/>
          <p:cNvSpPr>
            <a:spLocks noChangeArrowheads="1"/>
          </p:cNvSpPr>
          <p:nvPr/>
        </p:nvSpPr>
        <p:spPr bwMode="auto">
          <a:xfrm>
            <a:off x="9296640" y="5532860"/>
            <a:ext cx="136221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個體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確信</a:t>
            </a:r>
          </a:p>
        </p:txBody>
      </p:sp>
      <p:sp>
        <p:nvSpPr>
          <p:cNvPr id="58" name="矩形 62"/>
          <p:cNvSpPr>
            <a:spLocks noChangeArrowheads="1"/>
          </p:cNvSpPr>
          <p:nvPr/>
        </p:nvSpPr>
        <p:spPr bwMode="auto">
          <a:xfrm>
            <a:off x="10738853" y="5350614"/>
            <a:ext cx="1298054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合併報表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子公司</a:t>
            </a:r>
            <a:endParaRPr lang="en-US" altLang="zh-TW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確信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444844" y="748343"/>
            <a:ext cx="60712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112.11.13</a:t>
            </a:r>
            <a:r>
              <a:rPr lang="zh-TW" altLang="en-US" b="1" dirty="0" smtClean="0"/>
              <a:t>金管證發字第</a:t>
            </a:r>
            <a:r>
              <a:rPr lang="en-US" altLang="zh-TW" b="1" dirty="0" smtClean="0"/>
              <a:t>11203852314</a:t>
            </a:r>
            <a:r>
              <a:rPr lang="zh-TW" altLang="en-US" b="1" dirty="0" smtClean="0"/>
              <a:t>號令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/>
              <a:t>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溫室氣體盤查及確信時程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■減碳目標、策略及具體行動計畫</a:t>
            </a:r>
            <a:r>
              <a:rPr lang="en-US" altLang="zh-TW" b="1" dirty="0" smtClean="0">
                <a:solidFill>
                  <a:srgbClr val="C00000"/>
                </a:solidFill>
              </a:rPr>
              <a:t>(112.11.10</a:t>
            </a:r>
            <a:r>
              <a:rPr lang="zh-TW" altLang="en-US" b="1" dirty="0" smtClean="0">
                <a:solidFill>
                  <a:srgbClr val="C00000"/>
                </a:solidFill>
              </a:rPr>
              <a:t>新增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 smtClean="0"/>
          </a:p>
        </p:txBody>
      </p:sp>
      <p:cxnSp>
        <p:nvCxnSpPr>
          <p:cNvPr id="61" name="直線接點 60"/>
          <p:cNvCxnSpPr/>
          <p:nvPr/>
        </p:nvCxnSpPr>
        <p:spPr>
          <a:xfrm>
            <a:off x="9237727" y="868504"/>
            <a:ext cx="0" cy="82800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6774168" y="868504"/>
            <a:ext cx="243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全體上市櫃公司完成盤查 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財報範圍一致</a:t>
            </a:r>
            <a:endParaRPr lang="zh-TW" altLang="en-US" sz="1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9540264" y="883207"/>
            <a:ext cx="246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118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全體上市櫃公司完成查證 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財報範圍一致</a:t>
            </a:r>
            <a:endParaRPr lang="zh-TW" altLang="en-US" sz="1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4" name="直線接點 63"/>
          <p:cNvCxnSpPr/>
          <p:nvPr/>
        </p:nvCxnSpPr>
        <p:spPr>
          <a:xfrm>
            <a:off x="12036907" y="862197"/>
            <a:ext cx="0" cy="828000"/>
          </a:xfrm>
          <a:prstGeom prst="line">
            <a:avLst/>
          </a:prstGeom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1947">
            <a:extLst>
              <a:ext uri="{FF2B5EF4-FFF2-40B4-BE49-F238E27FC236}">
                <a16:creationId xmlns:a16="http://schemas.microsoft.com/office/drawing/2014/main" id="{C3E07440-49F5-458F-8A6C-31277FCA2F9D}"/>
              </a:ext>
            </a:extLst>
          </p:cNvPr>
          <p:cNvGrpSpPr/>
          <p:nvPr/>
        </p:nvGrpSpPr>
        <p:grpSpPr>
          <a:xfrm>
            <a:off x="3017628" y="5100586"/>
            <a:ext cx="3060000" cy="1664201"/>
            <a:chOff x="1883121" y="2043228"/>
            <a:chExt cx="2027976" cy="2438237"/>
          </a:xfrm>
        </p:grpSpPr>
        <p:sp>
          <p:nvSpPr>
            <p:cNvPr id="66" name="Rectangle: Folded Corner 1948">
              <a:extLst>
                <a:ext uri="{FF2B5EF4-FFF2-40B4-BE49-F238E27FC236}">
                  <a16:creationId xmlns:a16="http://schemas.microsoft.com/office/drawing/2014/main" id="{AA6689CB-196A-474F-8D5C-337A126BFB14}"/>
                </a:ext>
              </a:extLst>
            </p:cNvPr>
            <p:cNvSpPr/>
            <p:nvPr/>
          </p:nvSpPr>
          <p:spPr>
            <a:xfrm>
              <a:off x="1883121" y="2453489"/>
              <a:ext cx="2027976" cy="2027976"/>
            </a:xfrm>
            <a:prstGeom prst="foldedCorner">
              <a:avLst>
                <a:gd name="adj" fmla="val 2470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1949">
              <a:extLst>
                <a:ext uri="{FF2B5EF4-FFF2-40B4-BE49-F238E27FC236}">
                  <a16:creationId xmlns:a16="http://schemas.microsoft.com/office/drawing/2014/main" id="{F4A2945A-6769-4707-A7B5-B3E37CE4A444}"/>
                </a:ext>
              </a:extLst>
            </p:cNvPr>
            <p:cNvSpPr/>
            <p:nvPr/>
          </p:nvSpPr>
          <p:spPr>
            <a:xfrm rot="20813872">
              <a:off x="1957155" y="2043228"/>
              <a:ext cx="309769" cy="685288"/>
            </a:xfrm>
            <a:custGeom>
              <a:avLst/>
              <a:gdLst>
                <a:gd name="connsiteX0" fmla="*/ 285622 w 309769"/>
                <a:gd name="connsiteY0" fmla="*/ 307764 h 685288"/>
                <a:gd name="connsiteX1" fmla="*/ 309769 w 309769"/>
                <a:gd name="connsiteY1" fmla="*/ 333072 h 685288"/>
                <a:gd name="connsiteX2" fmla="*/ 309769 w 309769"/>
                <a:gd name="connsiteY2" fmla="*/ 448116 h 685288"/>
                <a:gd name="connsiteX3" fmla="*/ 261475 w 309769"/>
                <a:gd name="connsiteY3" fmla="*/ 436876 h 685288"/>
                <a:gd name="connsiteX4" fmla="*/ 261475 w 309769"/>
                <a:gd name="connsiteY4" fmla="*/ 333072 h 685288"/>
                <a:gd name="connsiteX5" fmla="*/ 268548 w 309769"/>
                <a:gd name="connsiteY5" fmla="*/ 315176 h 685288"/>
                <a:gd name="connsiteX6" fmla="*/ 285622 w 309769"/>
                <a:gd name="connsiteY6" fmla="*/ 307764 h 685288"/>
                <a:gd name="connsiteX7" fmla="*/ 119645 w 309769"/>
                <a:gd name="connsiteY7" fmla="*/ 286 h 685288"/>
                <a:gd name="connsiteX8" fmla="*/ 172701 w 309769"/>
                <a:gd name="connsiteY8" fmla="*/ 18206 h 685288"/>
                <a:gd name="connsiteX9" fmla="*/ 224871 w 309769"/>
                <a:gd name="connsiteY9" fmla="*/ 115159 h 685288"/>
                <a:gd name="connsiteX10" fmla="*/ 225145 w 309769"/>
                <a:gd name="connsiteY10" fmla="*/ 115158 h 685288"/>
                <a:gd name="connsiteX11" fmla="*/ 225145 w 309769"/>
                <a:gd name="connsiteY11" fmla="*/ 616323 h 685288"/>
                <a:gd name="connsiteX12" fmla="*/ 224456 w 309769"/>
                <a:gd name="connsiteY12" fmla="*/ 616322 h 685288"/>
                <a:gd name="connsiteX13" fmla="*/ 194467 w 309769"/>
                <a:gd name="connsiteY13" fmla="*/ 673416 h 685288"/>
                <a:gd name="connsiteX14" fmla="*/ 123923 w 309769"/>
                <a:gd name="connsiteY14" fmla="*/ 677122 h 685288"/>
                <a:gd name="connsiteX15" fmla="*/ 87706 w 309769"/>
                <a:gd name="connsiteY15" fmla="*/ 617758 h 685288"/>
                <a:gd name="connsiteX16" fmla="*/ 87159 w 309769"/>
                <a:gd name="connsiteY16" fmla="*/ 617758 h 685288"/>
                <a:gd name="connsiteX17" fmla="*/ 87159 w 309769"/>
                <a:gd name="connsiteY17" fmla="*/ 246290 h 685288"/>
                <a:gd name="connsiteX18" fmla="*/ 94231 w 309769"/>
                <a:gd name="connsiteY18" fmla="*/ 228395 h 685288"/>
                <a:gd name="connsiteX19" fmla="*/ 111306 w 309769"/>
                <a:gd name="connsiteY19" fmla="*/ 220982 h 685288"/>
                <a:gd name="connsiteX20" fmla="*/ 135453 w 309769"/>
                <a:gd name="connsiteY20" fmla="*/ 246290 h 685288"/>
                <a:gd name="connsiteX21" fmla="*/ 135452 w 309769"/>
                <a:gd name="connsiteY21" fmla="*/ 616125 h 685288"/>
                <a:gd name="connsiteX22" fmla="*/ 146831 w 309769"/>
                <a:gd name="connsiteY22" fmla="*/ 632810 h 685288"/>
                <a:gd name="connsiteX23" fmla="*/ 167292 w 309769"/>
                <a:gd name="connsiteY23" fmla="*/ 631828 h 685288"/>
                <a:gd name="connsiteX24" fmla="*/ 176856 w 309769"/>
                <a:gd name="connsiteY24" fmla="*/ 616322 h 685288"/>
                <a:gd name="connsiteX25" fmla="*/ 176851 w 309769"/>
                <a:gd name="connsiteY25" fmla="*/ 616322 h 685288"/>
                <a:gd name="connsiteX26" fmla="*/ 176851 w 309769"/>
                <a:gd name="connsiteY26" fmla="*/ 121987 h 685288"/>
                <a:gd name="connsiteX27" fmla="*/ 176550 w 309769"/>
                <a:gd name="connsiteY27" fmla="*/ 121968 h 685288"/>
                <a:gd name="connsiteX28" fmla="*/ 146806 w 309769"/>
                <a:gd name="connsiteY28" fmla="*/ 61163 h 685288"/>
                <a:gd name="connsiteX29" fmla="*/ 124832 w 309769"/>
                <a:gd name="connsiteY29" fmla="*/ 52059 h 685288"/>
                <a:gd name="connsiteX30" fmla="*/ 113771 w 309769"/>
                <a:gd name="connsiteY30" fmla="*/ 50984 h 685288"/>
                <a:gd name="connsiteX31" fmla="*/ 93711 w 309769"/>
                <a:gd name="connsiteY31" fmla="*/ 53060 h 685288"/>
                <a:gd name="connsiteX32" fmla="*/ 81057 w 309769"/>
                <a:gd name="connsiteY32" fmla="*/ 58551 h 685288"/>
                <a:gd name="connsiteX33" fmla="*/ 54108 w 309769"/>
                <a:gd name="connsiteY33" fmla="*/ 89040 h 685288"/>
                <a:gd name="connsiteX34" fmla="*/ 50769 w 309769"/>
                <a:gd name="connsiteY34" fmla="*/ 99778 h 685288"/>
                <a:gd name="connsiteX35" fmla="*/ 50876 w 309769"/>
                <a:gd name="connsiteY35" fmla="*/ 99872 h 685288"/>
                <a:gd name="connsiteX36" fmla="*/ 49114 w 309769"/>
                <a:gd name="connsiteY36" fmla="*/ 108623 h 685288"/>
                <a:gd name="connsiteX37" fmla="*/ 49078 w 309769"/>
                <a:gd name="connsiteY37" fmla="*/ 108890 h 685288"/>
                <a:gd name="connsiteX38" fmla="*/ 48481 w 309769"/>
                <a:gd name="connsiteY38" fmla="*/ 117953 h 685288"/>
                <a:gd name="connsiteX39" fmla="*/ 48294 w 309769"/>
                <a:gd name="connsiteY39" fmla="*/ 117953 h 685288"/>
                <a:gd name="connsiteX40" fmla="*/ 48294 w 309769"/>
                <a:gd name="connsiteY40" fmla="*/ 387259 h 685288"/>
                <a:gd name="connsiteX41" fmla="*/ 0 w 309769"/>
                <a:gd name="connsiteY41" fmla="*/ 376019 h 685288"/>
                <a:gd name="connsiteX42" fmla="*/ 0 w 309769"/>
                <a:gd name="connsiteY42" fmla="*/ 109225 h 685288"/>
                <a:gd name="connsiteX43" fmla="*/ 8643 w 309769"/>
                <a:gd name="connsiteY43" fmla="*/ 72156 h 685288"/>
                <a:gd name="connsiteX44" fmla="*/ 23569 w 309769"/>
                <a:gd name="connsiteY44" fmla="*/ 44524 h 685288"/>
                <a:gd name="connsiteX45" fmla="*/ 57710 w 309769"/>
                <a:gd name="connsiteY45" fmla="*/ 14040 h 685288"/>
                <a:gd name="connsiteX46" fmla="*/ 92069 w 309769"/>
                <a:gd name="connsiteY46" fmla="*/ 1940 h 685288"/>
                <a:gd name="connsiteX47" fmla="*/ 119645 w 309769"/>
                <a:gd name="connsiteY47" fmla="*/ 286 h 68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9769" h="685288">
                  <a:moveTo>
                    <a:pt x="285622" y="307764"/>
                  </a:moveTo>
                  <a:cubicBezTo>
                    <a:pt x="298959" y="307764"/>
                    <a:pt x="309769" y="319094"/>
                    <a:pt x="309769" y="333072"/>
                  </a:cubicBezTo>
                  <a:lnTo>
                    <a:pt x="309769" y="448116"/>
                  </a:lnTo>
                  <a:lnTo>
                    <a:pt x="261475" y="436876"/>
                  </a:lnTo>
                  <a:lnTo>
                    <a:pt x="261475" y="333072"/>
                  </a:lnTo>
                  <a:cubicBezTo>
                    <a:pt x="261475" y="326084"/>
                    <a:pt x="264178" y="319756"/>
                    <a:pt x="268548" y="315176"/>
                  </a:cubicBezTo>
                  <a:cubicBezTo>
                    <a:pt x="272917" y="310596"/>
                    <a:pt x="278954" y="307764"/>
                    <a:pt x="285622" y="307764"/>
                  </a:cubicBezTo>
                  <a:close/>
                  <a:moveTo>
                    <a:pt x="119645" y="286"/>
                  </a:moveTo>
                  <a:cubicBezTo>
                    <a:pt x="138145" y="1411"/>
                    <a:pt x="156432" y="7433"/>
                    <a:pt x="172701" y="18206"/>
                  </a:cubicBezTo>
                  <a:cubicBezTo>
                    <a:pt x="204715" y="39405"/>
                    <a:pt x="224233" y="75904"/>
                    <a:pt x="224871" y="115159"/>
                  </a:cubicBezTo>
                  <a:lnTo>
                    <a:pt x="225145" y="115158"/>
                  </a:lnTo>
                  <a:lnTo>
                    <a:pt x="225145" y="616323"/>
                  </a:lnTo>
                  <a:lnTo>
                    <a:pt x="224456" y="616322"/>
                  </a:lnTo>
                  <a:cubicBezTo>
                    <a:pt x="224641" y="639110"/>
                    <a:pt x="213361" y="660522"/>
                    <a:pt x="194467" y="673416"/>
                  </a:cubicBezTo>
                  <a:cubicBezTo>
                    <a:pt x="173401" y="687793"/>
                    <a:pt x="146321" y="689216"/>
                    <a:pt x="123923" y="677122"/>
                  </a:cubicBezTo>
                  <a:cubicBezTo>
                    <a:pt x="102142" y="665363"/>
                    <a:pt x="88254" y="642701"/>
                    <a:pt x="87706" y="617758"/>
                  </a:cubicBezTo>
                  <a:lnTo>
                    <a:pt x="87159" y="617758"/>
                  </a:lnTo>
                  <a:cubicBezTo>
                    <a:pt x="87159" y="493935"/>
                    <a:pt x="87159" y="370113"/>
                    <a:pt x="87159" y="246290"/>
                  </a:cubicBezTo>
                  <a:cubicBezTo>
                    <a:pt x="87159" y="239302"/>
                    <a:pt x="89861" y="232974"/>
                    <a:pt x="94231" y="228395"/>
                  </a:cubicBezTo>
                  <a:cubicBezTo>
                    <a:pt x="98601" y="223815"/>
                    <a:pt x="104638" y="220982"/>
                    <a:pt x="111306" y="220982"/>
                  </a:cubicBezTo>
                  <a:cubicBezTo>
                    <a:pt x="124642" y="220982"/>
                    <a:pt x="135452" y="232313"/>
                    <a:pt x="135453" y="246290"/>
                  </a:cubicBezTo>
                  <a:lnTo>
                    <a:pt x="135452" y="616125"/>
                  </a:lnTo>
                  <a:cubicBezTo>
                    <a:pt x="135763" y="623231"/>
                    <a:pt x="140130" y="629604"/>
                    <a:pt x="146831" y="632810"/>
                  </a:cubicBezTo>
                  <a:cubicBezTo>
                    <a:pt x="153363" y="635935"/>
                    <a:pt x="161116" y="635563"/>
                    <a:pt x="167292" y="631828"/>
                  </a:cubicBezTo>
                  <a:cubicBezTo>
                    <a:pt x="172973" y="628393"/>
                    <a:pt x="176518" y="622607"/>
                    <a:pt x="176856" y="616322"/>
                  </a:cubicBezTo>
                  <a:lnTo>
                    <a:pt x="176851" y="616322"/>
                  </a:lnTo>
                  <a:cubicBezTo>
                    <a:pt x="176851" y="451544"/>
                    <a:pt x="176851" y="286765"/>
                    <a:pt x="176851" y="121987"/>
                  </a:cubicBezTo>
                  <a:lnTo>
                    <a:pt x="176550" y="121968"/>
                  </a:lnTo>
                  <a:cubicBezTo>
                    <a:pt x="177946" y="97533"/>
                    <a:pt x="166550" y="74237"/>
                    <a:pt x="146806" y="61163"/>
                  </a:cubicBezTo>
                  <a:cubicBezTo>
                    <a:pt x="139968" y="56635"/>
                    <a:pt x="132504" y="53581"/>
                    <a:pt x="124832" y="52059"/>
                  </a:cubicBezTo>
                  <a:lnTo>
                    <a:pt x="113771" y="50984"/>
                  </a:lnTo>
                  <a:cubicBezTo>
                    <a:pt x="108282" y="50778"/>
                    <a:pt x="101596" y="50272"/>
                    <a:pt x="93711" y="53060"/>
                  </a:cubicBezTo>
                  <a:cubicBezTo>
                    <a:pt x="89362" y="54346"/>
                    <a:pt x="85120" y="56199"/>
                    <a:pt x="81057" y="58551"/>
                  </a:cubicBezTo>
                  <a:cubicBezTo>
                    <a:pt x="68966" y="65552"/>
                    <a:pt x="59588" y="76319"/>
                    <a:pt x="54108" y="89040"/>
                  </a:cubicBezTo>
                  <a:lnTo>
                    <a:pt x="50769" y="99778"/>
                  </a:lnTo>
                  <a:lnTo>
                    <a:pt x="50876" y="99872"/>
                  </a:lnTo>
                  <a:lnTo>
                    <a:pt x="49114" y="108623"/>
                  </a:lnTo>
                  <a:cubicBezTo>
                    <a:pt x="49102" y="108712"/>
                    <a:pt x="49090" y="108801"/>
                    <a:pt x="49078" y="108890"/>
                  </a:cubicBezTo>
                  <a:lnTo>
                    <a:pt x="48481" y="117953"/>
                  </a:lnTo>
                  <a:lnTo>
                    <a:pt x="48294" y="117953"/>
                  </a:lnTo>
                  <a:lnTo>
                    <a:pt x="48294" y="387259"/>
                  </a:lnTo>
                  <a:lnTo>
                    <a:pt x="0" y="376019"/>
                  </a:lnTo>
                  <a:lnTo>
                    <a:pt x="0" y="109225"/>
                  </a:lnTo>
                  <a:cubicBezTo>
                    <a:pt x="785" y="95072"/>
                    <a:pt x="4564" y="81518"/>
                    <a:pt x="8643" y="72156"/>
                  </a:cubicBezTo>
                  <a:cubicBezTo>
                    <a:pt x="12134" y="62177"/>
                    <a:pt x="17297" y="52921"/>
                    <a:pt x="23569" y="44524"/>
                  </a:cubicBezTo>
                  <a:cubicBezTo>
                    <a:pt x="32734" y="32256"/>
                    <a:pt x="44267" y="21823"/>
                    <a:pt x="57710" y="14040"/>
                  </a:cubicBezTo>
                  <a:cubicBezTo>
                    <a:pt x="68558" y="7760"/>
                    <a:pt x="80129" y="3506"/>
                    <a:pt x="92069" y="1940"/>
                  </a:cubicBezTo>
                  <a:cubicBezTo>
                    <a:pt x="103590" y="846"/>
                    <a:pt x="109202" y="-628"/>
                    <a:pt x="119645" y="28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2980884" y="5538223"/>
            <a:ext cx="294487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1600" b="1" u="sng" dirty="0">
                <a:solidFill>
                  <a:schemeClr val="bg1"/>
                </a:solidFill>
                <a:latin typeface="+mn-ea"/>
              </a:rPr>
              <a:t>按季提報董事會控管</a:t>
            </a:r>
            <a:endParaRPr lang="en-US" altLang="zh-TW" sz="1600" b="1" u="sng" dirty="0">
              <a:solidFill>
                <a:schemeClr val="bg1"/>
              </a:solidFill>
              <a:latin typeface="+mn-ea"/>
            </a:endParaRPr>
          </a:p>
          <a:p>
            <a:pPr marL="285750" indent="-285750" algn="ctr">
              <a:lnSpc>
                <a:spcPct val="13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+mn-ea"/>
              </a:rPr>
              <a:t>母公司  </a:t>
            </a:r>
            <a:r>
              <a:rPr lang="zh-TW" altLang="en-US" sz="1600" b="1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en-US" altLang="zh-TW" sz="1600" b="1" dirty="0" smtClean="0">
                <a:solidFill>
                  <a:schemeClr val="bg1"/>
                </a:solidFill>
                <a:latin typeface="+mn-ea"/>
              </a:rPr>
              <a:t>-111</a:t>
            </a:r>
            <a:r>
              <a:rPr lang="zh-TW" altLang="en-US" sz="1600" b="1" dirty="0">
                <a:solidFill>
                  <a:schemeClr val="bg1"/>
                </a:solidFill>
                <a:latin typeface="+mn-ea"/>
              </a:rPr>
              <a:t>年第</a:t>
            </a:r>
            <a:r>
              <a:rPr lang="en-US" altLang="zh-TW" sz="16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zh-TW" altLang="en-US" sz="1600" b="1" dirty="0">
                <a:solidFill>
                  <a:schemeClr val="bg1"/>
                </a:solidFill>
                <a:latin typeface="+mn-ea"/>
              </a:rPr>
              <a:t>季起</a:t>
            </a:r>
            <a:endParaRPr lang="en-US" altLang="zh-TW" sz="1600" b="1" dirty="0">
              <a:solidFill>
                <a:schemeClr val="bg1"/>
              </a:solidFill>
              <a:latin typeface="+mn-ea"/>
            </a:endParaRPr>
          </a:p>
          <a:p>
            <a:pPr marL="285750" indent="-285750" algn="ctr">
              <a:lnSpc>
                <a:spcPct val="13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+mn-ea"/>
              </a:rPr>
              <a:t>集團公司</a:t>
            </a:r>
            <a:r>
              <a:rPr lang="en-US" altLang="zh-TW" sz="1600" b="1" dirty="0">
                <a:solidFill>
                  <a:schemeClr val="bg1"/>
                </a:solidFill>
                <a:latin typeface="+mn-ea"/>
              </a:rPr>
              <a:t>-112</a:t>
            </a:r>
            <a:r>
              <a:rPr lang="zh-TW" altLang="en-US" sz="1600" b="1" dirty="0">
                <a:solidFill>
                  <a:schemeClr val="bg1"/>
                </a:solidFill>
                <a:latin typeface="+mn-ea"/>
              </a:rPr>
              <a:t>年第</a:t>
            </a:r>
            <a:r>
              <a:rPr lang="en-US" altLang="zh-TW" sz="16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1600" b="1" dirty="0">
                <a:solidFill>
                  <a:schemeClr val="bg1"/>
                </a:solidFill>
                <a:latin typeface="+mn-ea"/>
              </a:rPr>
              <a:t>季起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06022" y="1847362"/>
            <a:ext cx="231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股東會年報申報年度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1" name="矩形 70"/>
          <p:cNvSpPr/>
          <p:nvPr/>
        </p:nvSpPr>
        <p:spPr>
          <a:xfrm>
            <a:off x="5181601" y="2454876"/>
            <a:ext cx="1268627" cy="1227437"/>
          </a:xfrm>
          <a:prstGeom prst="rect">
            <a:avLst/>
          </a:prstGeom>
          <a:noFill/>
          <a:ln w="762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49082" y="3847070"/>
            <a:ext cx="1268627" cy="1161534"/>
          </a:xfrm>
          <a:prstGeom prst="rect">
            <a:avLst/>
          </a:prstGeom>
          <a:noFill/>
          <a:ln w="762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957751" y="5255741"/>
            <a:ext cx="1210964" cy="1145060"/>
          </a:xfrm>
          <a:prstGeom prst="rect">
            <a:avLst/>
          </a:prstGeom>
          <a:noFill/>
          <a:ln w="762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7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" y="1429744"/>
            <a:ext cx="4909751" cy="142571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3430" y="5171128"/>
            <a:ext cx="7265886" cy="123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576" y="1210793"/>
            <a:ext cx="7150640" cy="413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30" y="3008967"/>
            <a:ext cx="4609897" cy="2782234"/>
          </a:xfrm>
          <a:prstGeom prst="rect">
            <a:avLst/>
          </a:prstGeom>
        </p:spPr>
      </p:pic>
      <p:sp>
        <p:nvSpPr>
          <p:cNvPr id="9" name="文字版面配置區 3"/>
          <p:cNvSpPr txBox="1">
            <a:spLocks/>
          </p:cNvSpPr>
          <p:nvPr/>
        </p:nvSpPr>
        <p:spPr>
          <a:xfrm>
            <a:off x="-158262" y="0"/>
            <a:ext cx="12350262" cy="109563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107092" y="789278"/>
            <a:ext cx="56676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修正前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4421" y="838706"/>
            <a:ext cx="3352800" cy="451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(112.11.10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868562" y="5074506"/>
            <a:ext cx="7002162" cy="64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C00000"/>
                </a:solidFill>
              </a:rPr>
              <a:t>                     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0323" y="4415481"/>
            <a:ext cx="1664043" cy="18947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868561" y="1565189"/>
            <a:ext cx="1664043" cy="18947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6747519" y="4152388"/>
            <a:ext cx="3904005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放寬溫室氣體確信意見之揭露時點</a:t>
            </a:r>
            <a:endParaRPr lang="en-US" altLang="zh-TW" b="1" dirty="0" smtClean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77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15" y="1038440"/>
            <a:ext cx="8512927" cy="220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749642" y="1070920"/>
            <a:ext cx="3608175" cy="329513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27438" y="2158313"/>
            <a:ext cx="3591697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C00000"/>
                </a:solidFill>
              </a:rPr>
              <a:t>                     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92731" y="3689164"/>
            <a:ext cx="7130172" cy="288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TW" alt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擴大應揭露個別董事酬金範圍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公司治理評鑑屬最後一級距 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--&gt;</a:t>
            </a:r>
            <a:r>
              <a:rPr lang="zh-TW" altLang="en-US" b="1" u="sng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擴大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為最後二個級距 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(66-100%)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新增：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Clr>
                <a:schemeClr val="accent5"/>
              </a:buClr>
              <a:buFont typeface="微軟正黑體" panose="020B0604030504040204" pitchFamily="34" charset="-120"/>
              <a:buChar char="─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最近年度個體或個別稅後淨利增加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10%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以上，惟非擔任主管職務之全時員工年度薪資平均數卻未增加。</a:t>
            </a:r>
            <a:endParaRPr lang="en-US" altLang="zh-TW" b="1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Clr>
                <a:schemeClr val="accent5"/>
              </a:buClr>
              <a:buFont typeface="微軟正黑體" panose="020B0604030504040204" pitchFamily="34" charset="-120"/>
              <a:buChar char="─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最近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年度個體或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個別稅後損益衰退達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10%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且逾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500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萬元，及平均每位董事酬金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不含兼任員工酬金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增加達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10%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且逾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10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萬元。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90109" y="970330"/>
            <a:ext cx="1893467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(112.11.10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2" name="矩形 21"/>
          <p:cNvSpPr/>
          <p:nvPr/>
        </p:nvSpPr>
        <p:spPr>
          <a:xfrm>
            <a:off x="4979378" y="3781005"/>
            <a:ext cx="1893467" cy="415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(112.11.10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7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21"/>
          <p:cNvSpPr txBox="1"/>
          <p:nvPr/>
        </p:nvSpPr>
        <p:spPr>
          <a:xfrm>
            <a:off x="5593954" y="4976711"/>
            <a:ext cx="5836045" cy="1424929"/>
          </a:xfrm>
          <a:prstGeom prst="wedgeRoundRectCallout">
            <a:avLst>
              <a:gd name="adj1" fmla="val -17327"/>
              <a:gd name="adj2" fmla="val -62794"/>
              <a:gd name="adj3" fmla="val 16667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b="1" u="sng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會計年度</a:t>
            </a:r>
            <a:endParaRPr lang="en-US" altLang="zh-TW" b="1" u="sng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   資本額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億以上之上市櫃公司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(116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年公告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   資本額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50-100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億之上市櫃公司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117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年公告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</a:rPr>
              <a:t>)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   其餘所有上市櫃公司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(118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年公告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pic>
        <p:nvPicPr>
          <p:cNvPr id="4" name="圖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9" y="1114294"/>
            <a:ext cx="3240666" cy="4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93805" y="1609708"/>
            <a:ext cx="4896198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+mn-ea"/>
              </a:rPr>
              <a:t>接軌</a:t>
            </a:r>
            <a:r>
              <a:rPr lang="en-US" altLang="zh-TW" sz="2400" b="1" dirty="0" smtClean="0">
                <a:latin typeface="+mn-ea"/>
              </a:rPr>
              <a:t>IFRS</a:t>
            </a:r>
            <a:r>
              <a:rPr lang="zh-TW" altLang="en-US" sz="2400" b="1" dirty="0" smtClean="0">
                <a:latin typeface="+mn-ea"/>
              </a:rPr>
              <a:t>永續揭露準則藍圖</a:t>
            </a:r>
            <a:endParaRPr lang="zh-TW" altLang="en-US" sz="2400" b="1" dirty="0">
              <a:latin typeface="+mn-ea"/>
            </a:endParaRPr>
          </a:p>
        </p:txBody>
      </p:sp>
      <p:sp>
        <p:nvSpPr>
          <p:cNvPr id="6" name="TextBox 2564">
            <a:extLst>
              <a:ext uri="{FF2B5EF4-FFF2-40B4-BE49-F238E27FC236}">
                <a16:creationId xmlns:a16="http://schemas.microsoft.com/office/drawing/2014/main" id="{B72008AF-E74D-4EE3-AD44-A2DE0FF266E9}"/>
              </a:ext>
            </a:extLst>
          </p:cNvPr>
          <p:cNvSpPr txBox="1"/>
          <p:nvPr/>
        </p:nvSpPr>
        <p:spPr>
          <a:xfrm>
            <a:off x="227502" y="2134483"/>
            <a:ext cx="2348770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accent6">
                    <a:alpha val="4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6000" b="1" dirty="0" smtClean="0">
                <a:solidFill>
                  <a:schemeClr val="accent6">
                    <a:alpha val="40000"/>
                  </a:schemeClr>
                </a:solidFill>
                <a:cs typeface="Arial" pitchFamily="34" charset="0"/>
              </a:rPr>
              <a:t>1</a:t>
            </a:r>
            <a:endParaRPr lang="ko-KR" altLang="en-US" sz="6000" b="1" dirty="0">
              <a:solidFill>
                <a:schemeClr val="accent6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41377" y="2382316"/>
            <a:ext cx="452375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accent2"/>
                </a:solidFill>
                <a:latin typeface="+mn-ea"/>
              </a:rPr>
              <a:t>         </a:t>
            </a:r>
            <a:r>
              <a:rPr lang="zh-TW" alt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永</a:t>
            </a:r>
            <a:r>
              <a:rPr lang="zh-TW" altLang="en-US" sz="2400" b="1" u="sng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續相關財務資訊揭露</a:t>
            </a:r>
            <a:endParaRPr lang="en-US" altLang="zh-TW" sz="2400" b="1" u="sng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b="1" dirty="0">
                <a:latin typeface="+mn-ea"/>
              </a:rPr>
              <a:t>強調永續資訊與財務報表資訊之連結</a:t>
            </a:r>
            <a:endParaRPr lang="en-US" altLang="zh-TW" b="1" dirty="0"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b="1" dirty="0">
                <a:latin typeface="+mn-ea"/>
              </a:rPr>
              <a:t>永續資訊應與財務報表同時報導，以利投資人決策時整體考量企業價值</a:t>
            </a:r>
          </a:p>
        </p:txBody>
      </p:sp>
      <p:sp>
        <p:nvSpPr>
          <p:cNvPr id="8" name="TextBox 2562">
            <a:extLst>
              <a:ext uri="{FF2B5EF4-FFF2-40B4-BE49-F238E27FC236}">
                <a16:creationId xmlns:a16="http://schemas.microsoft.com/office/drawing/2014/main" id="{43D88F64-11DA-4928-A228-72D388CB1C20}"/>
              </a:ext>
            </a:extLst>
          </p:cNvPr>
          <p:cNvSpPr txBox="1"/>
          <p:nvPr/>
        </p:nvSpPr>
        <p:spPr>
          <a:xfrm>
            <a:off x="219263" y="4124695"/>
            <a:ext cx="2348770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chemeClr val="accent5">
                    <a:alpha val="4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6000" b="1" dirty="0" smtClean="0">
                <a:solidFill>
                  <a:schemeClr val="accent5">
                    <a:alpha val="40000"/>
                  </a:schemeClr>
                </a:solidFill>
                <a:cs typeface="Arial" pitchFamily="34" charset="0"/>
              </a:rPr>
              <a:t>2</a:t>
            </a:r>
            <a:endParaRPr lang="ko-KR" altLang="en-US" sz="6000" b="1" dirty="0">
              <a:solidFill>
                <a:schemeClr val="accent5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41377" y="4359409"/>
            <a:ext cx="452375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2"/>
                </a:solidFill>
                <a:latin typeface="+mn-ea"/>
              </a:rPr>
              <a:t>             </a:t>
            </a:r>
            <a:r>
              <a:rPr lang="zh-TW" altLang="en-US" sz="2400" b="1" u="sng" dirty="0" smtClean="0">
                <a:solidFill>
                  <a:schemeClr val="accent5"/>
                </a:solidFill>
                <a:latin typeface="+mn-ea"/>
              </a:rPr>
              <a:t>氣候</a:t>
            </a:r>
            <a:r>
              <a:rPr lang="zh-TW" altLang="en-US" sz="2400" b="1" u="sng" dirty="0">
                <a:solidFill>
                  <a:schemeClr val="accent5"/>
                </a:solidFill>
                <a:latin typeface="+mn-ea"/>
              </a:rPr>
              <a:t>相關揭露</a:t>
            </a:r>
            <a:endParaRPr lang="en-US" altLang="zh-TW" sz="2400" b="1" u="sng" dirty="0">
              <a:solidFill>
                <a:schemeClr val="accent5"/>
              </a:solidFill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b="1" dirty="0">
                <a:latin typeface="+mn-ea"/>
              </a:rPr>
              <a:t>整合</a:t>
            </a:r>
            <a:r>
              <a:rPr lang="en-US" altLang="zh-TW" b="1" dirty="0">
                <a:latin typeface="+mn-ea"/>
              </a:rPr>
              <a:t>TCFD</a:t>
            </a:r>
            <a:r>
              <a:rPr lang="zh-TW" altLang="en-US" b="1" dirty="0">
                <a:latin typeface="+mn-ea"/>
              </a:rPr>
              <a:t>相關建議，並強化轉型計畫、氣候韌性及溫室氣體排放之揭露</a:t>
            </a:r>
            <a:endParaRPr lang="en-US" altLang="zh-TW" b="1" dirty="0">
              <a:latin typeface="+mn-ea"/>
            </a:endParaRPr>
          </a:p>
          <a:p>
            <a:pPr marL="285750" indent="-285750" algn="just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b="1" dirty="0">
                <a:latin typeface="+mn-ea"/>
              </a:rPr>
              <a:t>同時納入產業揭露指標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51" y="2317827"/>
            <a:ext cx="1462769" cy="146276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55" y="2410915"/>
            <a:ext cx="1366116" cy="136611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204327" y="1956971"/>
            <a:ext cx="15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股東會年報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895636" y="1971434"/>
            <a:ext cx="211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年度財務報告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加號 13"/>
          <p:cNvSpPr/>
          <p:nvPr/>
        </p:nvSpPr>
        <p:spPr>
          <a:xfrm>
            <a:off x="8334418" y="3033608"/>
            <a:ext cx="434534" cy="478465"/>
          </a:xfrm>
          <a:prstGeom prst="mathPlu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9069284" y="3848605"/>
            <a:ext cx="219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依</a:t>
            </a:r>
            <a:r>
              <a:rPr lang="en-US" altLang="zh-TW" sz="2000" b="1" dirty="0" smtClean="0">
                <a:solidFill>
                  <a:schemeClr val="accent1">
                    <a:lumMod val="75000"/>
                  </a:schemeClr>
                </a:solidFill>
              </a:rPr>
              <a:t>IFRS</a:t>
            </a:r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會計準則規定揭露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財務影響、重大判斷及假設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34805" y="3779252"/>
            <a:ext cx="311062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年報新增</a:t>
            </a:r>
            <a:r>
              <a:rPr lang="zh-TW" alt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永續資訊專章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，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依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ISSB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永續準則規定揭露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849936" y="2275632"/>
            <a:ext cx="140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116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年起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分階段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同時公告申報</a:t>
            </a:r>
            <a:endParaRPr lang="zh-TW" altLang="en-US" sz="16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9" name="直線圖說文字 2 (加上強調線) 18"/>
          <p:cNvSpPr/>
          <p:nvPr/>
        </p:nvSpPr>
        <p:spPr>
          <a:xfrm>
            <a:off x="7625753" y="1287258"/>
            <a:ext cx="1507614" cy="573999"/>
          </a:xfrm>
          <a:prstGeom prst="accentCallout2">
            <a:avLst>
              <a:gd name="adj1" fmla="val 61777"/>
              <a:gd name="adj2" fmla="val 163"/>
              <a:gd name="adj3" fmla="val 66003"/>
              <a:gd name="adj4" fmla="val -10844"/>
              <a:gd name="adj5" fmla="val 111960"/>
              <a:gd name="adj6" fmla="val -20262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TW" altLang="en-US" sz="1600" b="1" u="sng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配套措施</a:t>
            </a:r>
            <a:endParaRPr lang="en-US" altLang="zh-TW" sz="1600" b="1" u="sng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精簡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年報內容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7824" r="4465" b="5856"/>
          <a:stretch/>
        </p:blipFill>
        <p:spPr>
          <a:xfrm>
            <a:off x="2044995" y="1430104"/>
            <a:ext cx="8598195" cy="43699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45" y="5800086"/>
            <a:ext cx="8080745" cy="5369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44995" y="1029994"/>
            <a:ext cx="859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+mn-ea"/>
              </a:rPr>
              <a:t>接</a:t>
            </a:r>
            <a:r>
              <a:rPr lang="zh-TW" altLang="en-US" sz="2000" b="1" dirty="0" smtClean="0">
                <a:latin typeface="+mn-ea"/>
              </a:rPr>
              <a:t>軌</a:t>
            </a:r>
            <a:r>
              <a:rPr lang="en-US" altLang="zh-TW" sz="2000" b="1" dirty="0" smtClean="0">
                <a:latin typeface="+mn-ea"/>
              </a:rPr>
              <a:t>IFRS</a:t>
            </a:r>
            <a:r>
              <a:rPr lang="zh-TW" altLang="en-US" sz="2000" b="1" dirty="0" smtClean="0">
                <a:latin typeface="+mn-ea"/>
              </a:rPr>
              <a:t>永續揭露準則專區網站 </a:t>
            </a:r>
            <a:r>
              <a:rPr lang="en-US" altLang="zh-TW" sz="2000" b="1" dirty="0" smtClean="0">
                <a:latin typeface="+mn-ea"/>
              </a:rPr>
              <a:t> </a:t>
            </a:r>
            <a:r>
              <a:rPr lang="en-US" altLang="zh-TW" sz="2000" dirty="0" smtClean="0">
                <a:hlinkClick r:id="rId5"/>
              </a:rPr>
              <a:t>https://isds.tpex.org.tw/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6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3201" y="1249711"/>
            <a:ext cx="509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n-ea"/>
              </a:rPr>
              <a:t>公司治理中心網站</a:t>
            </a:r>
            <a:endParaRPr lang="en-US" altLang="zh-TW" sz="2000" b="1" dirty="0" smtClean="0">
              <a:latin typeface="+mn-ea"/>
            </a:endParaRPr>
          </a:p>
          <a:p>
            <a:r>
              <a:rPr lang="en-US" altLang="zh-TW" sz="2000" dirty="0" smtClean="0">
                <a:hlinkClick r:id="rId3"/>
              </a:rPr>
              <a:t>https://cgc.twse.com.tw</a:t>
            </a:r>
            <a:endParaRPr lang="en-US" altLang="zh-TW" sz="2000" b="1" dirty="0" smtClean="0">
              <a:latin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13661" t="26668" r="18541" b="4724"/>
          <a:stretch/>
        </p:blipFill>
        <p:spPr>
          <a:xfrm>
            <a:off x="289310" y="2032493"/>
            <a:ext cx="7052733" cy="401458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342043" y="2342933"/>
            <a:ext cx="4700936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申請公司說明 </a:t>
            </a:r>
            <a:r>
              <a:rPr lang="en-US" altLang="zh-TW" b="1" dirty="0" smtClean="0">
                <a:latin typeface="+mn-ea"/>
              </a:rPr>
              <a:t>+</a:t>
            </a:r>
            <a:r>
              <a:rPr lang="zh-TW" altLang="en-US" b="1" dirty="0" smtClean="0">
                <a:latin typeface="+mn-ea"/>
              </a:rPr>
              <a:t> </a:t>
            </a:r>
            <a:r>
              <a:rPr lang="zh-TW" altLang="en-US" b="1" dirty="0">
                <a:latin typeface="+mn-ea"/>
              </a:rPr>
              <a:t>承銷商</a:t>
            </a:r>
            <a:r>
              <a:rPr lang="zh-TW" altLang="en-US" b="1" dirty="0" smtClean="0">
                <a:latin typeface="+mn-ea"/>
              </a:rPr>
              <a:t>評估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  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S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題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S5-17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  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    附表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5-12</a:t>
            </a:r>
          </a:p>
          <a:p>
            <a:pPr>
              <a:lnSpc>
                <a:spcPct val="120000"/>
              </a:lnSpc>
            </a:pPr>
            <a:endParaRPr lang="en-US" altLang="zh-TW" b="1" dirty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endParaRPr lang="en-US" altLang="zh-TW" b="1" dirty="0" smtClean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endParaRPr lang="en-US" altLang="zh-TW" b="1" dirty="0">
              <a:latin typeface="+mn-ea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501999" y="2258036"/>
            <a:ext cx="4428000" cy="0"/>
          </a:xfrm>
          <a:prstGeom prst="line">
            <a:avLst/>
          </a:prstGeom>
          <a:ln w="38100">
            <a:solidFill>
              <a:schemeClr val="bg2"/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43" l="0" r="100000">
                        <a14:foregroundMark x1="20000" y1="26429" x2="20000" y2="26429"/>
                        <a14:foregroundMark x1="40769" y1="25000" x2="40769" y2="25000"/>
                        <a14:foregroundMark x1="21154" y1="46429" x2="21154" y2="46429"/>
                        <a14:foregroundMark x1="41538" y1="46429" x2="41538" y2="46429"/>
                        <a14:foregroundMark x1="20000" y1="67857" x2="20000" y2="67857"/>
                        <a14:foregroundMark x1="39615" y1="67143" x2="39615" y2="67143"/>
                        <a14:foregroundMark x1="73846" y1="87857" x2="73846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13" y="3188086"/>
            <a:ext cx="964800" cy="103902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43" l="0" r="100000">
                        <a14:foregroundMark x1="20000" y1="26429" x2="20000" y2="26429"/>
                        <a14:foregroundMark x1="40769" y1="25000" x2="40769" y2="25000"/>
                        <a14:foregroundMark x1="21154" y1="46429" x2="21154" y2="46429"/>
                        <a14:foregroundMark x1="41538" y1="46429" x2="41538" y2="46429"/>
                        <a14:foregroundMark x1="20000" y1="67857" x2="20000" y2="67857"/>
                        <a14:foregroundMark x1="39615" y1="67143" x2="39615" y2="67143"/>
                        <a14:foregroundMark x1="73846" y1="87857" x2="73846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13" y="4886429"/>
            <a:ext cx="964800" cy="103902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324075" y="1166146"/>
            <a:ext cx="478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>
                <a:latin typeface="+mn-ea"/>
              </a:rPr>
              <a:t>申請</a:t>
            </a:r>
            <a:r>
              <a:rPr lang="zh-TW" altLang="en-US" sz="2000" b="1" dirty="0" smtClean="0">
                <a:latin typeface="+mn-ea"/>
              </a:rPr>
              <a:t>上市公司</a:t>
            </a:r>
            <a:endParaRPr lang="en-US" altLang="zh-TW" sz="20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latin typeface="+mn-ea"/>
              </a:rPr>
              <a:t>公司治理、永續發展及誠信經營執行情形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934419" y="2992758"/>
            <a:ext cx="29571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申請公司是否依公開說明書應行記載事項規定，允當表達推動公司治理、永續發展及誠信經營情形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972895" y="5017783"/>
            <a:ext cx="2957104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資訊揭露項目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639617" y="1839107"/>
            <a:ext cx="7167211" cy="3267025"/>
            <a:chOff x="1115616" y="1839106"/>
            <a:chExt cx="7167211" cy="3267025"/>
          </a:xfrm>
        </p:grpSpPr>
        <p:sp>
          <p:nvSpPr>
            <p:cNvPr id="5" name="Google Shape;201;p35"/>
            <p:cNvSpPr/>
            <p:nvPr/>
          </p:nvSpPr>
          <p:spPr>
            <a:xfrm>
              <a:off x="1115616" y="1839107"/>
              <a:ext cx="1080120" cy="886816"/>
            </a:xfrm>
            <a:prstGeom prst="homePlate">
              <a:avLst>
                <a:gd name="adj" fmla="val 5491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02;p35"/>
            <p:cNvSpPr/>
            <p:nvPr/>
          </p:nvSpPr>
          <p:spPr>
            <a:xfrm>
              <a:off x="2039905" y="1839106"/>
              <a:ext cx="6204503" cy="886817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03;p35"/>
            <p:cNvSpPr txBox="1"/>
            <p:nvPr/>
          </p:nvSpPr>
          <p:spPr>
            <a:xfrm>
              <a:off x="1242989" y="2027380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800" dirty="0"/>
            </a:p>
          </p:txBody>
        </p:sp>
        <p:sp>
          <p:nvSpPr>
            <p:cNvPr id="9" name="Google Shape;204;p35"/>
            <p:cNvSpPr txBox="1"/>
            <p:nvPr/>
          </p:nvSpPr>
          <p:spPr>
            <a:xfrm>
              <a:off x="2496405" y="2025771"/>
              <a:ext cx="567599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公司治理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評鑑自評</a:t>
              </a:r>
              <a:endParaRPr sz="2800" b="1" dirty="0">
                <a:solidFill>
                  <a:schemeClr val="bg1">
                    <a:lumMod val="8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" name="Google Shape;209;p35"/>
            <p:cNvSpPr/>
            <p:nvPr/>
          </p:nvSpPr>
          <p:spPr>
            <a:xfrm>
              <a:off x="1127352" y="3020175"/>
              <a:ext cx="1080000" cy="885600"/>
            </a:xfrm>
            <a:prstGeom prst="homePlate">
              <a:avLst>
                <a:gd name="adj" fmla="val 5491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0;p35"/>
            <p:cNvSpPr/>
            <p:nvPr/>
          </p:nvSpPr>
          <p:spPr>
            <a:xfrm>
              <a:off x="2076427" y="3011755"/>
              <a:ext cx="6206400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1;p35"/>
            <p:cNvSpPr txBox="1"/>
            <p:nvPr/>
          </p:nvSpPr>
          <p:spPr>
            <a:xfrm>
              <a:off x="1242989" y="3240135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800" dirty="0"/>
            </a:p>
          </p:txBody>
        </p:sp>
        <p:sp>
          <p:nvSpPr>
            <p:cNvPr id="13" name="Google Shape;212;p35"/>
            <p:cNvSpPr/>
            <p:nvPr/>
          </p:nvSpPr>
          <p:spPr>
            <a:xfrm>
              <a:off x="1115616" y="4220531"/>
              <a:ext cx="1080120" cy="885600"/>
            </a:xfrm>
            <a:prstGeom prst="homePlate">
              <a:avLst>
                <a:gd name="adj" fmla="val 5491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;p35"/>
            <p:cNvSpPr/>
            <p:nvPr/>
          </p:nvSpPr>
          <p:spPr>
            <a:xfrm>
              <a:off x="2039905" y="4220529"/>
              <a:ext cx="6204502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4;p35"/>
            <p:cNvSpPr txBox="1"/>
            <p:nvPr/>
          </p:nvSpPr>
          <p:spPr>
            <a:xfrm>
              <a:off x="1242989" y="4455719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800" dirty="0"/>
            </a:p>
          </p:txBody>
        </p:sp>
        <p:sp>
          <p:nvSpPr>
            <p:cNvPr id="16" name="Google Shape;215;p35"/>
            <p:cNvSpPr txBox="1"/>
            <p:nvPr/>
          </p:nvSpPr>
          <p:spPr>
            <a:xfrm>
              <a:off x="2496405" y="4409572"/>
              <a:ext cx="5030643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公司治理</a:t>
              </a:r>
              <a:r>
                <a:rPr lang="zh-TW" altLang="en-US" sz="2800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規章修正事項</a:t>
              </a:r>
              <a:endParaRPr sz="28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7" name="Google Shape;216;p35"/>
            <p:cNvSpPr txBox="1"/>
            <p:nvPr/>
          </p:nvSpPr>
          <p:spPr>
            <a:xfrm>
              <a:off x="2496405" y="3209177"/>
              <a:ext cx="578223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股東會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年報</a:t>
              </a:r>
              <a:r>
                <a:rPr lang="en-US" altLang="zh-TW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公開說明書修正事項</a:t>
              </a:r>
              <a:endParaRPr sz="2800" b="1" dirty="0">
                <a:solidFill>
                  <a:schemeClr val="bg1">
                    <a:lumMod val="8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8" name="文字版面配置區 3"/>
          <p:cNvSpPr>
            <a:spLocks noGrp="1"/>
          </p:cNvSpPr>
          <p:nvPr>
            <p:ph type="body" idx="4294967295"/>
          </p:nvPr>
        </p:nvSpPr>
        <p:spPr>
          <a:xfrm>
            <a:off x="-158261" y="0"/>
            <a:ext cx="12350262" cy="11748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/>
              <a:t>大綱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6">
            <a:extLst>
              <a:ext uri="{FF2B5EF4-FFF2-40B4-BE49-F238E27FC236}">
                <a16:creationId xmlns:a16="http://schemas.microsoft.com/office/drawing/2014/main" id="{E040ED36-CA18-4FCD-ADB6-1E514A6F1997}"/>
              </a:ext>
            </a:extLst>
          </p:cNvPr>
          <p:cNvSpPr>
            <a:spLocks noChangeAspect="1"/>
          </p:cNvSpPr>
          <p:nvPr/>
        </p:nvSpPr>
        <p:spPr>
          <a:xfrm>
            <a:off x="957713" y="2987422"/>
            <a:ext cx="2274585" cy="2274585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OffAxis2Top">
              <a:rot lat="19200000" lon="3600000" rev="17400000"/>
            </a:camera>
            <a:lightRig rig="balanced" dir="t"/>
          </a:scene3d>
          <a:sp3d extrusionH="476250"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5" name="Frame 7">
            <a:extLst>
              <a:ext uri="{FF2B5EF4-FFF2-40B4-BE49-F238E27FC236}">
                <a16:creationId xmlns:a16="http://schemas.microsoft.com/office/drawing/2014/main" id="{883A029B-D359-4EC5-8066-26B4C9FA154D}"/>
              </a:ext>
            </a:extLst>
          </p:cNvPr>
          <p:cNvSpPr>
            <a:spLocks noChangeAspect="1"/>
          </p:cNvSpPr>
          <p:nvPr/>
        </p:nvSpPr>
        <p:spPr>
          <a:xfrm>
            <a:off x="1186313" y="2321250"/>
            <a:ext cx="1895488" cy="189548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OffAxis2Top">
              <a:rot lat="19200000" lon="3600000" rev="17400000"/>
            </a:camera>
            <a:lightRig rig="balanced" dir="t"/>
          </a:scene3d>
          <a:sp3d extrusionH="476250">
            <a:extrusionClr>
              <a:schemeClr val="accent3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Frame 8">
            <a:extLst>
              <a:ext uri="{FF2B5EF4-FFF2-40B4-BE49-F238E27FC236}">
                <a16:creationId xmlns:a16="http://schemas.microsoft.com/office/drawing/2014/main" id="{32704AD7-D70C-4156-AE76-5FC2F821DEB4}"/>
              </a:ext>
            </a:extLst>
          </p:cNvPr>
          <p:cNvSpPr>
            <a:spLocks noChangeAspect="1"/>
          </p:cNvSpPr>
          <p:nvPr/>
        </p:nvSpPr>
        <p:spPr>
          <a:xfrm>
            <a:off x="1414913" y="1635450"/>
            <a:ext cx="1516390" cy="151639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OffAxis2Top">
              <a:rot lat="19200000" lon="3600000" rev="17400000"/>
            </a:camera>
            <a:lightRig rig="balanced" dir="t"/>
          </a:scene3d>
          <a:sp3d extrusionH="476250">
            <a:extrusionClr>
              <a:schemeClr val="accent4"/>
            </a:extrusionClr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65986" y="1334353"/>
            <a:ext cx="3168503" cy="105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立法院制定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/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總統令頒布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公司法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證券交易法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38910" y="2666368"/>
            <a:ext cx="3168503" cy="72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金融監督管理委員會制定頒布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主管機關所訂相關法規</a:t>
            </a:r>
            <a:endParaRPr lang="en-US" altLang="zh-TW" b="1" dirty="0" smtClean="0">
              <a:solidFill>
                <a:schemeClr val="accent3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35860" y="3669235"/>
            <a:ext cx="2744189" cy="105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證交所制定公布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依有價證券上市契約第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2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條訂定之相關法規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graphicFrame>
        <p:nvGraphicFramePr>
          <p:cNvPr id="9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756609"/>
              </p:ext>
            </p:extLst>
          </p:nvPr>
        </p:nvGraphicFramePr>
        <p:xfrm>
          <a:off x="4950238" y="1814185"/>
          <a:ext cx="6654209" cy="476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9867797" y="1071159"/>
            <a:ext cx="2131485" cy="526388"/>
            <a:chOff x="4399095" y="2837"/>
            <a:chExt cx="2131485" cy="526388"/>
          </a:xfrm>
          <a:solidFill>
            <a:schemeClr val="accent1">
              <a:lumMod val="75000"/>
            </a:schemeClr>
          </a:solidFill>
        </p:grpSpPr>
        <p:sp>
          <p:nvSpPr>
            <p:cNvPr id="12" name="圓角矩形 11"/>
            <p:cNvSpPr/>
            <p:nvPr/>
          </p:nvSpPr>
          <p:spPr>
            <a:xfrm>
              <a:off x="4399095" y="2837"/>
              <a:ext cx="2131485" cy="52638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 txBox="1"/>
            <p:nvPr/>
          </p:nvSpPr>
          <p:spPr>
            <a:xfrm>
              <a:off x="4414512" y="18254"/>
              <a:ext cx="2100651" cy="4955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400" b="1" dirty="0">
                  <a:latin typeface="+mn-ea"/>
                </a:rPr>
                <a:t>編製</a:t>
              </a:r>
              <a:r>
                <a:rPr lang="zh-TW" altLang="en-US" sz="1400" b="1" dirty="0" smtClean="0">
                  <a:latin typeface="+mn-ea"/>
                </a:rPr>
                <a:t>與申報</a:t>
              </a:r>
              <a:endParaRPr lang="en-US" altLang="zh-TW" sz="1400" b="1" dirty="0" smtClean="0">
                <a:latin typeface="+mn-ea"/>
              </a:endParaRPr>
            </a:p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400" b="1" kern="1200" dirty="0">
                  <a:latin typeface="+mn-ea"/>
                </a:rPr>
                <a:t>永續</a:t>
              </a:r>
              <a:r>
                <a:rPr lang="zh-TW" altLang="en-US" sz="1400" b="1" kern="1200" dirty="0" smtClean="0">
                  <a:latin typeface="+mn-ea"/>
                </a:rPr>
                <a:t>報告書作業辦法</a:t>
              </a:r>
              <a:endParaRPr lang="zh-TW" altLang="en-US" sz="1400" b="1" kern="1200" dirty="0">
                <a:latin typeface="+mn-ea"/>
              </a:endParaRPr>
            </a:p>
          </p:txBody>
        </p:sp>
      </p:grpSp>
      <p:cxnSp>
        <p:nvCxnSpPr>
          <p:cNvPr id="15" name="直線接點 14"/>
          <p:cNvCxnSpPr>
            <a:stCxn id="13" idx="2"/>
          </p:cNvCxnSpPr>
          <p:nvPr/>
        </p:nvCxnSpPr>
        <p:spPr>
          <a:xfrm flipH="1">
            <a:off x="10590028" y="1582130"/>
            <a:ext cx="343512" cy="23205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法規</a:t>
            </a:r>
            <a:r>
              <a:rPr lang="zh-TW" altLang="en-US" sz="3600" b="1" dirty="0" smtClean="0"/>
              <a:t>架構與相關規範</a:t>
            </a:r>
            <a:endParaRPr lang="zh-TW" altLang="en-US" sz="3600" b="1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639617" y="1839107"/>
            <a:ext cx="7167211" cy="3267025"/>
            <a:chOff x="1115616" y="1839106"/>
            <a:chExt cx="7167211" cy="3267025"/>
          </a:xfrm>
        </p:grpSpPr>
        <p:sp>
          <p:nvSpPr>
            <p:cNvPr id="5" name="Google Shape;201;p35"/>
            <p:cNvSpPr/>
            <p:nvPr/>
          </p:nvSpPr>
          <p:spPr>
            <a:xfrm>
              <a:off x="1115616" y="1839107"/>
              <a:ext cx="1080120" cy="886816"/>
            </a:xfrm>
            <a:prstGeom prst="homePlate">
              <a:avLst>
                <a:gd name="adj" fmla="val 5491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02;p35"/>
            <p:cNvSpPr/>
            <p:nvPr/>
          </p:nvSpPr>
          <p:spPr>
            <a:xfrm>
              <a:off x="2039905" y="1839106"/>
              <a:ext cx="6204503" cy="886817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03;p35"/>
            <p:cNvSpPr txBox="1"/>
            <p:nvPr/>
          </p:nvSpPr>
          <p:spPr>
            <a:xfrm>
              <a:off x="1242989" y="2027380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800" dirty="0"/>
            </a:p>
          </p:txBody>
        </p:sp>
        <p:sp>
          <p:nvSpPr>
            <p:cNvPr id="9" name="Google Shape;204;p35"/>
            <p:cNvSpPr txBox="1"/>
            <p:nvPr/>
          </p:nvSpPr>
          <p:spPr>
            <a:xfrm>
              <a:off x="2496405" y="2025771"/>
              <a:ext cx="567599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accent2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公司治理</a:t>
              </a:r>
              <a:r>
                <a:rPr lang="zh-TW" alt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評鑑自評</a:t>
              </a:r>
              <a:endParaRPr sz="2800" b="1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" name="Google Shape;209;p35"/>
            <p:cNvSpPr/>
            <p:nvPr/>
          </p:nvSpPr>
          <p:spPr>
            <a:xfrm>
              <a:off x="1127352" y="3020175"/>
              <a:ext cx="1080000" cy="885600"/>
            </a:xfrm>
            <a:prstGeom prst="homePlate">
              <a:avLst>
                <a:gd name="adj" fmla="val 5491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0;p35"/>
            <p:cNvSpPr/>
            <p:nvPr/>
          </p:nvSpPr>
          <p:spPr>
            <a:xfrm>
              <a:off x="2076427" y="3011755"/>
              <a:ext cx="6206400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1;p35"/>
            <p:cNvSpPr txBox="1"/>
            <p:nvPr/>
          </p:nvSpPr>
          <p:spPr>
            <a:xfrm>
              <a:off x="1242989" y="3240135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800" dirty="0"/>
            </a:p>
          </p:txBody>
        </p:sp>
        <p:sp>
          <p:nvSpPr>
            <p:cNvPr id="13" name="Google Shape;212;p35"/>
            <p:cNvSpPr/>
            <p:nvPr/>
          </p:nvSpPr>
          <p:spPr>
            <a:xfrm>
              <a:off x="1115616" y="4220531"/>
              <a:ext cx="1080120" cy="885600"/>
            </a:xfrm>
            <a:prstGeom prst="homePlate">
              <a:avLst>
                <a:gd name="adj" fmla="val 5491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;p35"/>
            <p:cNvSpPr/>
            <p:nvPr/>
          </p:nvSpPr>
          <p:spPr>
            <a:xfrm>
              <a:off x="2039905" y="4220529"/>
              <a:ext cx="6204502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4;p35"/>
            <p:cNvSpPr txBox="1"/>
            <p:nvPr/>
          </p:nvSpPr>
          <p:spPr>
            <a:xfrm>
              <a:off x="1242989" y="4455719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800" dirty="0"/>
            </a:p>
          </p:txBody>
        </p:sp>
        <p:sp>
          <p:nvSpPr>
            <p:cNvPr id="16" name="Google Shape;215;p35"/>
            <p:cNvSpPr txBox="1"/>
            <p:nvPr/>
          </p:nvSpPr>
          <p:spPr>
            <a:xfrm>
              <a:off x="2496405" y="4389765"/>
              <a:ext cx="5030643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公司治理</a:t>
              </a:r>
              <a:r>
                <a:rPr lang="zh-TW" altLang="en-US" sz="2800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</a:rPr>
                <a:t>規章修正事項</a:t>
              </a:r>
              <a:endParaRPr sz="2800" b="1" dirty="0">
                <a:solidFill>
                  <a:schemeClr val="accent4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7" name="Google Shape;216;p35"/>
            <p:cNvSpPr txBox="1"/>
            <p:nvPr/>
          </p:nvSpPr>
          <p:spPr>
            <a:xfrm>
              <a:off x="2500589" y="3209177"/>
              <a:ext cx="578223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股東會</a:t>
              </a:r>
              <a:r>
                <a:rPr lang="zh-TW" alt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年報</a:t>
              </a:r>
              <a:r>
                <a:rPr lang="en-US" altLang="zh-TW" sz="2800" b="1" dirty="0" smtClean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</a:t>
              </a:r>
              <a:r>
                <a:rPr lang="zh-TW" alt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公開說明書修正事項</a:t>
              </a:r>
              <a:endParaRPr sz="2800" b="1" dirty="0">
                <a:solidFill>
                  <a:schemeClr val="accent3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8" name="文字版面配置區 3"/>
          <p:cNvSpPr>
            <a:spLocks noGrp="1"/>
          </p:cNvSpPr>
          <p:nvPr>
            <p:ph type="body" idx="4294967295"/>
          </p:nvPr>
        </p:nvSpPr>
        <p:spPr>
          <a:xfrm>
            <a:off x="-158261" y="0"/>
            <a:ext cx="12350262" cy="11748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/>
              <a:t>大綱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/>
          <p:cNvSpPr txBox="1"/>
          <p:nvPr/>
        </p:nvSpPr>
        <p:spPr>
          <a:xfrm>
            <a:off x="1647118" y="4364398"/>
            <a:ext cx="10607028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擴大公司治理主管適用範圍及職權</a:t>
            </a:r>
            <a:endParaRPr lang="en-US" altLang="zh-TW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推動董事進修</a:t>
            </a:r>
            <a:endParaRPr lang="en-US" altLang="zh-TW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董總同一人或互為配偶</a:t>
            </a:r>
            <a:r>
              <a:rPr lang="en-US" altLang="zh-TW" b="1" dirty="0" smtClean="0">
                <a:latin typeface="+mn-ea"/>
              </a:rPr>
              <a:t>/</a:t>
            </a:r>
            <a:r>
              <a:rPr lang="zh-TW" altLang="en-US" b="1" dirty="0" smtClean="0">
                <a:latin typeface="+mn-ea"/>
              </a:rPr>
              <a:t>一親等配套措施</a:t>
            </a:r>
            <a:endParaRPr lang="en-US" altLang="zh-TW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TW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強化獨立董事獨立性</a:t>
            </a:r>
            <a:endParaRPr lang="en-US" altLang="zh-TW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推動董事會成員多元</a:t>
            </a:r>
            <a:r>
              <a:rPr lang="zh-TW" altLang="en-US" b="1" dirty="0">
                <a:latin typeface="+mn-ea"/>
              </a:rPr>
              <a:t>化</a:t>
            </a:r>
            <a:endParaRPr lang="en-US" altLang="zh-TW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董事會及功能</a:t>
            </a:r>
            <a:r>
              <a:rPr lang="zh-TW" altLang="en-US" b="1" dirty="0">
                <a:latin typeface="+mn-ea"/>
              </a:rPr>
              <a:t>性委員會績效評估</a:t>
            </a:r>
            <a:endParaRPr lang="en-US" altLang="zh-TW" b="1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zh-TW" b="1" dirty="0" smtClean="0">
              <a:latin typeface="+mn-ea"/>
            </a:endParaRPr>
          </a:p>
        </p:txBody>
      </p:sp>
      <p:sp>
        <p:nvSpPr>
          <p:cNvPr id="3" name="文字版面配置區 3"/>
          <p:cNvSpPr txBox="1">
            <a:spLocks/>
          </p:cNvSpPr>
          <p:nvPr/>
        </p:nvSpPr>
        <p:spPr>
          <a:xfrm>
            <a:off x="-191385" y="0"/>
            <a:ext cx="12383386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 smtClean="0"/>
              <a:t>近期推動</a:t>
            </a:r>
            <a:r>
              <a:rPr lang="zh-TW" altLang="en-US" sz="3600" b="1" dirty="0"/>
              <a:t>公司</a:t>
            </a:r>
            <a:r>
              <a:rPr lang="zh-TW" altLang="en-US" sz="3600" b="1" dirty="0" smtClean="0"/>
              <a:t>治理相關措施</a:t>
            </a:r>
            <a:endParaRPr lang="zh-TW" altLang="en-US" sz="3600" b="1" dirty="0"/>
          </a:p>
        </p:txBody>
      </p:sp>
      <p:sp>
        <p:nvSpPr>
          <p:cNvPr id="4" name="Arrow: Chevron 916">
            <a:extLst>
              <a:ext uri="{FF2B5EF4-FFF2-40B4-BE49-F238E27FC236}">
                <a16:creationId xmlns:a16="http://schemas.microsoft.com/office/drawing/2014/main" id="{2F80C738-087B-4159-AEFD-6B7DFD684C6E}"/>
              </a:ext>
            </a:extLst>
          </p:cNvPr>
          <p:cNvSpPr/>
          <p:nvPr/>
        </p:nvSpPr>
        <p:spPr>
          <a:xfrm>
            <a:off x="850605" y="211522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917">
            <a:extLst>
              <a:ext uri="{FF2B5EF4-FFF2-40B4-BE49-F238E27FC236}">
                <a16:creationId xmlns:a16="http://schemas.microsoft.com/office/drawing/2014/main" id="{EE4A6DF9-CE00-49B3-A47B-C749F1FF8D59}"/>
              </a:ext>
            </a:extLst>
          </p:cNvPr>
          <p:cNvSpPr/>
          <p:nvPr/>
        </p:nvSpPr>
        <p:spPr>
          <a:xfrm>
            <a:off x="2877526" y="2115223"/>
            <a:ext cx="2198145" cy="427616"/>
          </a:xfrm>
          <a:prstGeom prst="chevron">
            <a:avLst>
              <a:gd name="adj" fmla="val 525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918">
            <a:extLst>
              <a:ext uri="{FF2B5EF4-FFF2-40B4-BE49-F238E27FC236}">
                <a16:creationId xmlns:a16="http://schemas.microsoft.com/office/drawing/2014/main" id="{4FE9A046-D077-47DC-BB2D-6AF7809BFCF2}"/>
              </a:ext>
            </a:extLst>
          </p:cNvPr>
          <p:cNvSpPr/>
          <p:nvPr/>
        </p:nvSpPr>
        <p:spPr>
          <a:xfrm>
            <a:off x="4904447" y="211522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919">
            <a:extLst>
              <a:ext uri="{FF2B5EF4-FFF2-40B4-BE49-F238E27FC236}">
                <a16:creationId xmlns:a16="http://schemas.microsoft.com/office/drawing/2014/main" id="{E86AFCF2-87F8-4BFA-8574-3A2C60BC1B19}"/>
              </a:ext>
            </a:extLst>
          </p:cNvPr>
          <p:cNvSpPr/>
          <p:nvPr/>
        </p:nvSpPr>
        <p:spPr>
          <a:xfrm>
            <a:off x="6931368" y="211522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920">
            <a:extLst>
              <a:ext uri="{FF2B5EF4-FFF2-40B4-BE49-F238E27FC236}">
                <a16:creationId xmlns:a16="http://schemas.microsoft.com/office/drawing/2014/main" id="{A2A7E2C4-E2FC-4484-9968-680C56728751}"/>
              </a:ext>
            </a:extLst>
          </p:cNvPr>
          <p:cNvSpPr/>
          <p:nvPr/>
        </p:nvSpPr>
        <p:spPr>
          <a:xfrm>
            <a:off x="8958290" y="2115223"/>
            <a:ext cx="2198145" cy="427616"/>
          </a:xfrm>
          <a:prstGeom prst="chevron">
            <a:avLst>
              <a:gd name="adj" fmla="val 5251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921">
            <a:extLst>
              <a:ext uri="{FF2B5EF4-FFF2-40B4-BE49-F238E27FC236}">
                <a16:creationId xmlns:a16="http://schemas.microsoft.com/office/drawing/2014/main" id="{53A80A01-E59B-4E3D-80AC-D9CD8F1F8A02}"/>
              </a:ext>
            </a:extLst>
          </p:cNvPr>
          <p:cNvGrpSpPr/>
          <p:nvPr/>
        </p:nvGrpSpPr>
        <p:grpSpPr>
          <a:xfrm>
            <a:off x="1647118" y="2026472"/>
            <a:ext cx="605118" cy="721694"/>
            <a:chOff x="1710911" y="3340249"/>
            <a:chExt cx="605118" cy="721694"/>
          </a:xfrm>
        </p:grpSpPr>
        <p:sp>
          <p:nvSpPr>
            <p:cNvPr id="10" name="Oval 922">
              <a:extLst>
                <a:ext uri="{FF2B5EF4-FFF2-40B4-BE49-F238E27FC236}">
                  <a16:creationId xmlns:a16="http://schemas.microsoft.com/office/drawing/2014/main" id="{B4D93409-2ABE-4F65-B9CC-1878C7A6EAAB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ircle: Hollow 923">
              <a:extLst>
                <a:ext uri="{FF2B5EF4-FFF2-40B4-BE49-F238E27FC236}">
                  <a16:creationId xmlns:a16="http://schemas.microsoft.com/office/drawing/2014/main" id="{EFD196E1-6782-4F5A-8B78-8DC76A6E0B86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924">
              <a:extLst>
                <a:ext uri="{FF2B5EF4-FFF2-40B4-BE49-F238E27FC236}">
                  <a16:creationId xmlns:a16="http://schemas.microsoft.com/office/drawing/2014/main" id="{D70B609C-D5B9-4711-AC25-C2B03F82884F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180000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925">
            <a:extLst>
              <a:ext uri="{FF2B5EF4-FFF2-40B4-BE49-F238E27FC236}">
                <a16:creationId xmlns:a16="http://schemas.microsoft.com/office/drawing/2014/main" id="{B37FCBA1-716F-4FA6-917F-01F2E4D450BB}"/>
              </a:ext>
            </a:extLst>
          </p:cNvPr>
          <p:cNvGrpSpPr/>
          <p:nvPr/>
        </p:nvGrpSpPr>
        <p:grpSpPr>
          <a:xfrm>
            <a:off x="3674039" y="1909897"/>
            <a:ext cx="605118" cy="721693"/>
            <a:chOff x="1710911" y="3223674"/>
            <a:chExt cx="605118" cy="721693"/>
          </a:xfrm>
        </p:grpSpPr>
        <p:sp>
          <p:nvSpPr>
            <p:cNvPr id="14" name="Oval 926">
              <a:extLst>
                <a:ext uri="{FF2B5EF4-FFF2-40B4-BE49-F238E27FC236}">
                  <a16:creationId xmlns:a16="http://schemas.microsoft.com/office/drawing/2014/main" id="{094EFC71-19FF-4967-9088-8746852A20D8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ircle: Hollow 927">
              <a:extLst>
                <a:ext uri="{FF2B5EF4-FFF2-40B4-BE49-F238E27FC236}">
                  <a16:creationId xmlns:a16="http://schemas.microsoft.com/office/drawing/2014/main" id="{F5687B8A-2A1B-4206-BC03-E9DD8E2A61B6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928">
              <a:extLst>
                <a:ext uri="{FF2B5EF4-FFF2-40B4-BE49-F238E27FC236}">
                  <a16:creationId xmlns:a16="http://schemas.microsoft.com/office/drawing/2014/main" id="{3DA96E7E-7230-4DA1-B394-958390691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70" y="3223674"/>
              <a:ext cx="0" cy="18000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929">
            <a:extLst>
              <a:ext uri="{FF2B5EF4-FFF2-40B4-BE49-F238E27FC236}">
                <a16:creationId xmlns:a16="http://schemas.microsoft.com/office/drawing/2014/main" id="{C17C36A8-FE21-48C7-8077-39EB95BE803D}"/>
              </a:ext>
            </a:extLst>
          </p:cNvPr>
          <p:cNvGrpSpPr/>
          <p:nvPr/>
        </p:nvGrpSpPr>
        <p:grpSpPr>
          <a:xfrm>
            <a:off x="5700960" y="2026472"/>
            <a:ext cx="605118" cy="721694"/>
            <a:chOff x="1710911" y="3340249"/>
            <a:chExt cx="605118" cy="721694"/>
          </a:xfrm>
        </p:grpSpPr>
        <p:sp>
          <p:nvSpPr>
            <p:cNvPr id="18" name="Oval 930">
              <a:extLst>
                <a:ext uri="{FF2B5EF4-FFF2-40B4-BE49-F238E27FC236}">
                  <a16:creationId xmlns:a16="http://schemas.microsoft.com/office/drawing/2014/main" id="{9495ACF0-7570-4795-A16D-89946A653807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ircle: Hollow 931">
              <a:extLst>
                <a:ext uri="{FF2B5EF4-FFF2-40B4-BE49-F238E27FC236}">
                  <a16:creationId xmlns:a16="http://schemas.microsoft.com/office/drawing/2014/main" id="{28E57046-CCC7-4076-9C0B-73C9044A8C5A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932">
              <a:extLst>
                <a:ext uri="{FF2B5EF4-FFF2-40B4-BE49-F238E27FC236}">
                  <a16:creationId xmlns:a16="http://schemas.microsoft.com/office/drawing/2014/main" id="{82C780FA-2416-4CDC-A620-8AA10159F7CF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180000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933">
            <a:extLst>
              <a:ext uri="{FF2B5EF4-FFF2-40B4-BE49-F238E27FC236}">
                <a16:creationId xmlns:a16="http://schemas.microsoft.com/office/drawing/2014/main" id="{777D4D14-C6F8-404B-A912-2D73B1D3A3C0}"/>
              </a:ext>
            </a:extLst>
          </p:cNvPr>
          <p:cNvGrpSpPr/>
          <p:nvPr/>
        </p:nvGrpSpPr>
        <p:grpSpPr>
          <a:xfrm>
            <a:off x="7727881" y="1909897"/>
            <a:ext cx="605118" cy="721693"/>
            <a:chOff x="1710911" y="3223674"/>
            <a:chExt cx="605118" cy="721693"/>
          </a:xfrm>
        </p:grpSpPr>
        <p:sp>
          <p:nvSpPr>
            <p:cNvPr id="22" name="Oval 934">
              <a:extLst>
                <a:ext uri="{FF2B5EF4-FFF2-40B4-BE49-F238E27FC236}">
                  <a16:creationId xmlns:a16="http://schemas.microsoft.com/office/drawing/2014/main" id="{B80BC33C-0D57-4E56-9409-5B6F52F746F1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ircle: Hollow 935">
              <a:extLst>
                <a:ext uri="{FF2B5EF4-FFF2-40B4-BE49-F238E27FC236}">
                  <a16:creationId xmlns:a16="http://schemas.microsoft.com/office/drawing/2014/main" id="{0CF0151D-F805-4347-9260-BBF8C8C783D3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936">
              <a:extLst>
                <a:ext uri="{FF2B5EF4-FFF2-40B4-BE49-F238E27FC236}">
                  <a16:creationId xmlns:a16="http://schemas.microsoft.com/office/drawing/2014/main" id="{839EE208-030A-4CEF-BB13-B62C19B08F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978" y="3223674"/>
              <a:ext cx="0" cy="180000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937">
            <a:extLst>
              <a:ext uri="{FF2B5EF4-FFF2-40B4-BE49-F238E27FC236}">
                <a16:creationId xmlns:a16="http://schemas.microsoft.com/office/drawing/2014/main" id="{52A0F9B3-4C96-45C5-AA36-FC95423A91AB}"/>
              </a:ext>
            </a:extLst>
          </p:cNvPr>
          <p:cNvGrpSpPr/>
          <p:nvPr/>
        </p:nvGrpSpPr>
        <p:grpSpPr>
          <a:xfrm>
            <a:off x="9754803" y="2026472"/>
            <a:ext cx="605118" cy="721694"/>
            <a:chOff x="1710911" y="3340249"/>
            <a:chExt cx="605118" cy="721694"/>
          </a:xfrm>
        </p:grpSpPr>
        <p:sp>
          <p:nvSpPr>
            <p:cNvPr id="26" name="Oval 938">
              <a:extLst>
                <a:ext uri="{FF2B5EF4-FFF2-40B4-BE49-F238E27FC236}">
                  <a16:creationId xmlns:a16="http://schemas.microsoft.com/office/drawing/2014/main" id="{72F4D1E1-1F87-473E-856E-A090EA2721E4}"/>
                </a:ext>
              </a:extLst>
            </p:cNvPr>
            <p:cNvSpPr/>
            <p:nvPr/>
          </p:nvSpPr>
          <p:spPr>
            <a:xfrm>
              <a:off x="1710911" y="3340249"/>
              <a:ext cx="605118" cy="605118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ircle: Hollow 939">
              <a:extLst>
                <a:ext uri="{FF2B5EF4-FFF2-40B4-BE49-F238E27FC236}">
                  <a16:creationId xmlns:a16="http://schemas.microsoft.com/office/drawing/2014/main" id="{16BDB983-5C8A-4F6F-8725-B58081FAD825}"/>
                </a:ext>
              </a:extLst>
            </p:cNvPr>
            <p:cNvSpPr/>
            <p:nvPr/>
          </p:nvSpPr>
          <p:spPr>
            <a:xfrm>
              <a:off x="1774336" y="3403674"/>
              <a:ext cx="478269" cy="478269"/>
            </a:xfrm>
            <a:prstGeom prst="donut">
              <a:avLst>
                <a:gd name="adj" fmla="val 1754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940">
              <a:extLst>
                <a:ext uri="{FF2B5EF4-FFF2-40B4-BE49-F238E27FC236}">
                  <a16:creationId xmlns:a16="http://schemas.microsoft.com/office/drawing/2014/main" id="{D3ACA55E-4244-416A-A29C-C4CBB8712DF1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180000"/>
            </a:xfrm>
            <a:prstGeom prst="line">
              <a:avLst/>
            </a:prstGeom>
            <a:ln w="19050">
              <a:solidFill>
                <a:schemeClr val="accent4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597D3DAE-2200-45FD-AEDA-94FFCA92A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99" y="1583856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201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3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942">
            <a:extLst>
              <a:ext uri="{FF2B5EF4-FFF2-40B4-BE49-F238E27FC236}">
                <a16:creationId xmlns:a16="http://schemas.microsoft.com/office/drawing/2014/main" id="{A079BBA0-F3CC-4F1C-9A2D-C6AFE378D9A5}"/>
              </a:ext>
            </a:extLst>
          </p:cNvPr>
          <p:cNvSpPr txBox="1"/>
          <p:nvPr/>
        </p:nvSpPr>
        <p:spPr>
          <a:xfrm>
            <a:off x="3294815" y="260508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943">
            <a:extLst>
              <a:ext uri="{FF2B5EF4-FFF2-40B4-BE49-F238E27FC236}">
                <a16:creationId xmlns:a16="http://schemas.microsoft.com/office/drawing/2014/main" id="{C1DCC528-90AA-47B5-B2B9-6184AC2B490C}"/>
              </a:ext>
            </a:extLst>
          </p:cNvPr>
          <p:cNvSpPr txBox="1"/>
          <p:nvPr/>
        </p:nvSpPr>
        <p:spPr>
          <a:xfrm>
            <a:off x="5324474" y="1583855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20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20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944">
            <a:extLst>
              <a:ext uri="{FF2B5EF4-FFF2-40B4-BE49-F238E27FC236}">
                <a16:creationId xmlns:a16="http://schemas.microsoft.com/office/drawing/2014/main" id="{C422AA71-D5FA-4A65-A1EA-C4C1DC64E914}"/>
              </a:ext>
            </a:extLst>
          </p:cNvPr>
          <p:cNvSpPr txBox="1"/>
          <p:nvPr/>
        </p:nvSpPr>
        <p:spPr>
          <a:xfrm>
            <a:off x="7351395" y="2621747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202</a:t>
            </a:r>
            <a:r>
              <a:rPr lang="en-US" altLang="zh-TW" sz="2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945">
            <a:extLst>
              <a:ext uri="{FF2B5EF4-FFF2-40B4-BE49-F238E27FC236}">
                <a16:creationId xmlns:a16="http://schemas.microsoft.com/office/drawing/2014/main" id="{C22A8D3D-8EA2-411A-9201-D6140BA6F667}"/>
              </a:ext>
            </a:extLst>
          </p:cNvPr>
          <p:cNvSpPr txBox="1"/>
          <p:nvPr/>
        </p:nvSpPr>
        <p:spPr>
          <a:xfrm>
            <a:off x="9368341" y="1596010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5"/>
                </a:solidFill>
                <a:cs typeface="Arial" pitchFamily="34" charset="0"/>
              </a:rPr>
              <a:t>202</a:t>
            </a:r>
            <a:r>
              <a:rPr lang="en-US" altLang="zh-TW" sz="2400" b="1" dirty="0" smtClean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944944" y="2852580"/>
            <a:ext cx="200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強化我國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公司治理藍圖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966635" y="1174815"/>
            <a:ext cx="200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新版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公司治理藍圖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996294" y="2879681"/>
            <a:ext cx="200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公司治理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3.0</a:t>
            </a:r>
          </a:p>
          <a:p>
            <a:pPr algn="ctr"/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永續發展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藍圖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005760" y="1178362"/>
            <a:ext cx="200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上市櫃公司</a:t>
            </a:r>
            <a:endParaRPr lang="en-US" altLang="zh-TW" b="1" dirty="0" smtClean="0">
              <a:solidFill>
                <a:schemeClr val="accent3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永續發展路徑圖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8945667" y="2879681"/>
            <a:ext cx="219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5"/>
                </a:solidFill>
                <a:latin typeface="+mn-ea"/>
              </a:rPr>
              <a:t>上市櫃公司</a:t>
            </a:r>
            <a:endParaRPr lang="en-US" altLang="zh-TW" b="1" dirty="0" smtClean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zh-TW" altLang="en-US" b="1" dirty="0">
                <a:solidFill>
                  <a:schemeClr val="accent5"/>
                </a:solidFill>
                <a:latin typeface="+mn-ea"/>
              </a:rPr>
              <a:t>永</a:t>
            </a:r>
            <a:r>
              <a:rPr lang="zh-TW" altLang="en-US" b="1" dirty="0" smtClean="0">
                <a:solidFill>
                  <a:schemeClr val="accent5"/>
                </a:solidFill>
                <a:latin typeface="+mn-ea"/>
              </a:rPr>
              <a:t>續</a:t>
            </a:r>
            <a:r>
              <a:rPr lang="zh-TW" altLang="en-US" b="1" dirty="0">
                <a:solidFill>
                  <a:schemeClr val="accent5"/>
                </a:solidFill>
                <a:latin typeface="+mn-ea"/>
              </a:rPr>
              <a:t>發展行動方案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647118" y="3964288"/>
            <a:ext cx="311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/>
              <a:t>近期推動重點</a:t>
            </a:r>
            <a:endParaRPr lang="zh-TW" altLang="en-US" sz="2000" b="1" u="sng" dirty="0"/>
          </a:p>
        </p:txBody>
      </p:sp>
      <p:sp>
        <p:nvSpPr>
          <p:cNvPr id="42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305329" y="1697220"/>
            <a:ext cx="397820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為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經理人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，並得由公司其他職務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兼任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。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應具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律師、會計師執業資格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或於證券、金融、期貨相關機構或公開發行公司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從事法務、法令遵循、內部稽核、財務、股務或第</a:t>
            </a:r>
            <a:r>
              <a:rPr lang="en-US" altLang="zh-TW" sz="16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21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條所訂公司治理相關事務單位之主管職務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達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3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年以上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。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辭職或解任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者，自事實發生日起</a:t>
            </a:r>
            <a:r>
              <a:rPr lang="zh-TW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一個月內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召開董事會補行委任。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51154" y="2353016"/>
            <a:ext cx="188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委任</a:t>
            </a:r>
            <a:endParaRPr lang="en-US" altLang="zh-TW" sz="2000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及資格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00" b="70800" l="10500" r="90000">
                        <a14:foregroundMark x1="35600" y1="34100" x2="35600" y2="34100"/>
                        <a14:foregroundMark x1="59300" y1="33400" x2="59300" y2="33400"/>
                        <a14:foregroundMark x1="61000" y1="40400" x2="61000" y2="40400"/>
                        <a14:foregroundMark x1="61000" y1="46300" x2="61000" y2="46300"/>
                        <a14:foregroundMark x1="61000" y1="54700" x2="61000" y2="54700"/>
                        <a14:foregroundMark x1="60700" y1="21600" x2="60700" y2="2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2849" r="12791" b="29244"/>
          <a:stretch/>
        </p:blipFill>
        <p:spPr>
          <a:xfrm>
            <a:off x="1418815" y="1781117"/>
            <a:ext cx="745531" cy="586531"/>
          </a:xfrm>
          <a:prstGeom prst="rect">
            <a:avLst/>
          </a:prstGeom>
        </p:spPr>
      </p:pic>
      <p:sp>
        <p:nvSpPr>
          <p:cNvPr id="15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6461221" y="1759005"/>
            <a:ext cx="625532" cy="6307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文字方塊 15"/>
          <p:cNvSpPr txBox="1"/>
          <p:nvPr/>
        </p:nvSpPr>
        <p:spPr>
          <a:xfrm>
            <a:off x="5833561" y="2412135"/>
            <a:ext cx="188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2"/>
                </a:solidFill>
                <a:latin typeface="+mn-ea"/>
              </a:rPr>
              <a:t>職權</a:t>
            </a:r>
            <a:endParaRPr lang="en-US" altLang="zh-TW" sz="2000" b="1" dirty="0" smtClean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62697" y="1632939"/>
            <a:ext cx="4447472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依法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辦理董事會及股東會之會議相關事宜。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製作董事會及股東會議事錄。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協助董事就任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及持續進修。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提供董事執行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業務所需之資料。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協助董事遵循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法令。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u="sng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獨立董事資格之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適法性審核</a:t>
            </a:r>
            <a:r>
              <a:rPr lang="zh-TW" altLang="en-US" sz="1600" b="1" u="sng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。</a:t>
            </a:r>
            <a:endParaRPr lang="zh-TW" altLang="en-US" sz="1600" b="1" u="sng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u="sng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辦理</a:t>
            </a:r>
            <a:r>
              <a:rPr lang="zh-TW" altLang="en-US" sz="1600" b="1" u="sng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董事異動相關事宜。</a:t>
            </a: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其他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依公司章程或契約所訂定之事項等。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0138094" y="3465055"/>
            <a:ext cx="89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NEW</a:t>
            </a:r>
            <a:endParaRPr lang="zh-TW" altLang="en-US"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741688" y="3817449"/>
            <a:ext cx="89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NEW</a:t>
            </a:r>
            <a:endParaRPr lang="zh-TW" altLang="en-US"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47198" y="5481037"/>
            <a:ext cx="188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accent4"/>
                </a:solidFill>
                <a:latin typeface="+mn-ea"/>
              </a:rPr>
              <a:t>專業</a:t>
            </a:r>
            <a:endParaRPr lang="en-US" altLang="zh-TW" sz="2000" b="1" dirty="0" smtClean="0">
              <a:solidFill>
                <a:schemeClr val="accent4"/>
              </a:solidFill>
              <a:latin typeface="+mn-ea"/>
            </a:endParaRPr>
          </a:p>
          <a:p>
            <a:pPr algn="ctr"/>
            <a:r>
              <a:rPr lang="zh-TW" altLang="en-US" sz="2000" b="1" dirty="0" smtClean="0">
                <a:solidFill>
                  <a:schemeClr val="accent4"/>
                </a:solidFill>
                <a:latin typeface="+mn-ea"/>
              </a:rPr>
              <a:t>進修</a:t>
            </a:r>
            <a:endParaRPr lang="zh-TW" altLang="en-US" sz="20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05329" y="4777124"/>
            <a:ext cx="3744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初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任：自就任起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一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年內至少進修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18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小時</a:t>
            </a:r>
            <a:endParaRPr lang="en-US" altLang="zh-TW" sz="1600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持續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進修：每年至少進修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12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小時</a:t>
            </a:r>
            <a:endParaRPr lang="en-US" altLang="zh-TW" sz="1600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進修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範圍、體系參照上市上櫃董事、監察人進修推行要點</a:t>
            </a:r>
            <a:endParaRPr lang="en-US" altLang="zh-TW" sz="1600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5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475894" y="4895327"/>
            <a:ext cx="623460" cy="60978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464806" y="4861106"/>
            <a:ext cx="644095" cy="5658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文字方塊 26"/>
          <p:cNvSpPr txBox="1"/>
          <p:nvPr/>
        </p:nvSpPr>
        <p:spPr>
          <a:xfrm>
            <a:off x="5844852" y="5402111"/>
            <a:ext cx="188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5"/>
                </a:solidFill>
                <a:latin typeface="+mn-ea"/>
              </a:rPr>
              <a:t>應申報</a:t>
            </a:r>
            <a:endParaRPr lang="en-US" altLang="zh-TW" sz="2000" b="1" dirty="0" smtClean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zh-TW" altLang="en-US" sz="2000" b="1" dirty="0">
                <a:solidFill>
                  <a:schemeClr val="accent5"/>
                </a:solidFill>
                <a:latin typeface="+mn-ea"/>
              </a:rPr>
              <a:t>事項</a:t>
            </a:r>
            <a:endParaRPr lang="en-US" altLang="zh-TW" sz="2000" b="1" dirty="0" smtClean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62697" y="4723851"/>
            <a:ext cx="4668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發布重大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訊息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次一營業日交易開始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2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小時前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申報現況或異動資料表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變動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2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日內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申報內部人股權資訊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就任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2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日內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每月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15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日前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/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質權設定及解質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5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日內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申報前一年度進修情形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每年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月底前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995168" y="1143595"/>
            <a:ext cx="822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latin typeface="+mn-ea"/>
              </a:rPr>
              <a:t>董事會設置及行使職權應遵循事項要點 第六節 第</a:t>
            </a:r>
            <a:r>
              <a:rPr lang="en-US" altLang="zh-TW" sz="2000" b="1" u="sng" dirty="0" smtClean="0">
                <a:latin typeface="+mn-ea"/>
              </a:rPr>
              <a:t>20-25</a:t>
            </a:r>
            <a:r>
              <a:rPr lang="zh-TW" altLang="en-US" sz="2000" b="1" u="sng" dirty="0" smtClean="0">
                <a:latin typeface="+mn-ea"/>
              </a:rPr>
              <a:t>條</a:t>
            </a:r>
            <a:endParaRPr lang="zh-TW" altLang="en-US" sz="2000" b="1" u="sng" dirty="0">
              <a:latin typeface="+mn-ea"/>
            </a:endParaRPr>
          </a:p>
        </p:txBody>
      </p:sp>
      <p:cxnSp>
        <p:nvCxnSpPr>
          <p:cNvPr id="35" name="直線接點 34"/>
          <p:cNvCxnSpPr/>
          <p:nvPr/>
        </p:nvCxnSpPr>
        <p:spPr>
          <a:xfrm flipV="1">
            <a:off x="867578" y="4604769"/>
            <a:ext cx="1098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版面配置區 3"/>
          <p:cNvSpPr txBox="1">
            <a:spLocks/>
          </p:cNvSpPr>
          <p:nvPr/>
        </p:nvSpPr>
        <p:spPr>
          <a:xfrm>
            <a:off x="871093" y="0"/>
            <a:ext cx="11320907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 smtClean="0"/>
              <a:t>擴大公司治理主管適用範圍及職權</a:t>
            </a:r>
            <a:endParaRPr lang="zh-TW" altLang="en-US" sz="3600" b="1" dirty="0"/>
          </a:p>
        </p:txBody>
      </p:sp>
      <p:sp>
        <p:nvSpPr>
          <p:cNvPr id="38" name="直線圖說文字 1 (加上強調線) 37"/>
          <p:cNvSpPr/>
          <p:nvPr/>
        </p:nvSpPr>
        <p:spPr>
          <a:xfrm>
            <a:off x="8240232" y="1003372"/>
            <a:ext cx="3469937" cy="568658"/>
          </a:xfrm>
          <a:prstGeom prst="accentCallout1">
            <a:avLst>
              <a:gd name="adj1" fmla="val 37447"/>
              <a:gd name="adj2" fmla="val -8333"/>
              <a:gd name="adj3" fmla="val 60147"/>
              <a:gd name="adj4" fmla="val -17974"/>
            </a:avLst>
          </a:prstGeom>
          <a:solidFill>
            <a:srgbClr val="993366"/>
          </a:solidFill>
          <a:ln>
            <a:solidFill>
              <a:srgbClr val="993366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112.06.30  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全體上市櫃公司適用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53658" y="3204466"/>
            <a:ext cx="1981179" cy="1212640"/>
          </a:xfrm>
          <a:prstGeom prst="accentCallout1">
            <a:avLst>
              <a:gd name="adj1" fmla="val 19737"/>
              <a:gd name="adj2" fmla="val 104225"/>
              <a:gd name="adj3" fmla="val 4261"/>
              <a:gd name="adj4" fmla="val 116694"/>
            </a:avLst>
          </a:prstGeom>
          <a:solidFill>
            <a:srgbClr val="993366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外國公司之公開發行公司相關經驗得以</a:t>
            </a:r>
            <a:r>
              <a:rPr lang="zh-TW" altLang="en-US" sz="1400" b="1" u="sng" dirty="0" smtClean="0">
                <a:solidFill>
                  <a:schemeClr val="bg1"/>
                </a:solidFill>
                <a:latin typeface="+mn-ea"/>
              </a:rPr>
              <a:t>實收資本額</a:t>
            </a:r>
            <a:r>
              <a:rPr lang="en-US" altLang="zh-TW" sz="1400" b="1" u="sng" dirty="0" smtClean="0">
                <a:solidFill>
                  <a:schemeClr val="bg1"/>
                </a:solidFill>
                <a:latin typeface="+mn-ea"/>
              </a:rPr>
              <a:t>5</a:t>
            </a:r>
            <a:r>
              <a:rPr lang="zh-TW" altLang="en-US" sz="1400" b="1" u="sng" dirty="0" smtClean="0">
                <a:solidFill>
                  <a:schemeClr val="bg1"/>
                </a:solidFill>
                <a:latin typeface="+mn-ea"/>
              </a:rPr>
              <a:t>千萬以上之國外企業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相關經驗取代</a:t>
            </a:r>
            <a:endParaRPr lang="zh-TW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3"/>
          <p:cNvSpPr txBox="1">
            <a:spLocks/>
          </p:cNvSpPr>
          <p:nvPr/>
        </p:nvSpPr>
        <p:spPr>
          <a:xfrm>
            <a:off x="-212651" y="0"/>
            <a:ext cx="12404651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 smtClean="0"/>
              <a:t>推動董事</a:t>
            </a:r>
            <a:r>
              <a:rPr lang="zh-TW" altLang="en-US" sz="3600" b="1" dirty="0"/>
              <a:t>進修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263694" y="2605306"/>
            <a:ext cx="5235182" cy="128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112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年起董事應於每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屆就任當年度進修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達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3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小時。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現任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董事任期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於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112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年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未屆滿者，得自其任期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屆滿時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始適用之。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1792" t="14609" r="17546" b="4741"/>
          <a:stretch/>
        </p:blipFill>
        <p:spPr>
          <a:xfrm>
            <a:off x="6747387" y="1882701"/>
            <a:ext cx="5063613" cy="4534227"/>
          </a:xfrm>
          <a:prstGeom prst="rect">
            <a:avLst/>
          </a:prstGeom>
        </p:spPr>
      </p:pic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01B56FAB-C59C-4B04-9A34-0D12E5D9E874}"/>
              </a:ext>
            </a:extLst>
          </p:cNvPr>
          <p:cNvSpPr/>
          <p:nvPr/>
        </p:nvSpPr>
        <p:spPr>
          <a:xfrm>
            <a:off x="539520" y="1882701"/>
            <a:ext cx="5978238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1C31F82-0371-4002-A01C-5DEA17C99640}"/>
              </a:ext>
            </a:extLst>
          </p:cNvPr>
          <p:cNvSpPr/>
          <p:nvPr/>
        </p:nvSpPr>
        <p:spPr>
          <a:xfrm>
            <a:off x="541617" y="1882701"/>
            <a:ext cx="1361611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93E2CBD9-5240-44FD-9E85-F31F2062B17B}"/>
              </a:ext>
            </a:extLst>
          </p:cNvPr>
          <p:cNvSpPr txBox="1"/>
          <p:nvPr/>
        </p:nvSpPr>
        <p:spPr>
          <a:xfrm>
            <a:off x="811327" y="2049478"/>
            <a:ext cx="90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強制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900844" y="2042961"/>
            <a:ext cx="45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董事會設置及行使職權應遵循事項要點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Rounded Rectangle 1032">
            <a:extLst>
              <a:ext uri="{FF2B5EF4-FFF2-40B4-BE49-F238E27FC236}">
                <a16:creationId xmlns:a16="http://schemas.microsoft.com/office/drawing/2014/main" id="{01B56FAB-C59C-4B04-9A34-0D12E5D9E874}"/>
              </a:ext>
            </a:extLst>
          </p:cNvPr>
          <p:cNvSpPr/>
          <p:nvPr/>
        </p:nvSpPr>
        <p:spPr>
          <a:xfrm>
            <a:off x="539520" y="4273743"/>
            <a:ext cx="5978238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ounded Rectangle 1032">
            <a:extLst>
              <a:ext uri="{FF2B5EF4-FFF2-40B4-BE49-F238E27FC236}">
                <a16:creationId xmlns:a16="http://schemas.microsoft.com/office/drawing/2014/main" id="{01C31F82-0371-4002-A01C-5DEA17C99640}"/>
              </a:ext>
            </a:extLst>
          </p:cNvPr>
          <p:cNvSpPr/>
          <p:nvPr/>
        </p:nvSpPr>
        <p:spPr>
          <a:xfrm>
            <a:off x="541617" y="4273743"/>
            <a:ext cx="1361611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38">
            <a:extLst>
              <a:ext uri="{FF2B5EF4-FFF2-40B4-BE49-F238E27FC236}">
                <a16:creationId xmlns:a16="http://schemas.microsoft.com/office/drawing/2014/main" id="{93E2CBD9-5240-44FD-9E85-F31F2062B17B}"/>
              </a:ext>
            </a:extLst>
          </p:cNvPr>
          <p:cNvSpPr txBox="1"/>
          <p:nvPr/>
        </p:nvSpPr>
        <p:spPr>
          <a:xfrm>
            <a:off x="812728" y="4420925"/>
            <a:ext cx="90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自願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900844" y="4436314"/>
            <a:ext cx="45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董事、監察人進修推行要點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263695" y="4937438"/>
            <a:ext cx="5254064" cy="1287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新任：就任當年度至少宜進修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12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小時，次年度起每年至少宜進修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6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小時。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續任：任期中每年至少宜進修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6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小時。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664566" y="1174815"/>
            <a:ext cx="490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+mn-ea"/>
              </a:rPr>
              <a:t>公司治理中心</a:t>
            </a:r>
            <a:r>
              <a:rPr lang="zh-TW" altLang="en-US" sz="2000" b="1" dirty="0" smtClean="0">
                <a:latin typeface="+mn-ea"/>
              </a:rPr>
              <a:t> </a:t>
            </a:r>
            <a:r>
              <a:rPr lang="en-US" altLang="zh-TW" sz="2000" b="1" dirty="0" smtClean="0">
                <a:latin typeface="+mn-ea"/>
              </a:rPr>
              <a:t>&gt;</a:t>
            </a:r>
            <a:r>
              <a:rPr lang="zh-TW" altLang="en-US" sz="2000" b="1" dirty="0" smtClean="0">
                <a:latin typeface="+mn-ea"/>
              </a:rPr>
              <a:t> 訓練資源專區</a:t>
            </a:r>
          </a:p>
          <a:p>
            <a:r>
              <a:rPr lang="en-US" altLang="zh-TW" sz="2000" dirty="0" smtClean="0">
                <a:hlinkClick r:id="rId4"/>
              </a:rPr>
              <a:t>https://cgc.twse.com.tw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604021" y="3539972"/>
            <a:ext cx="2894855" cy="652486"/>
          </a:xfrm>
          <a:prstGeom prst="accentCallout1">
            <a:avLst>
              <a:gd name="adj1" fmla="val 37273"/>
              <a:gd name="adj2" fmla="val -4721"/>
              <a:gd name="adj3" fmla="val 18538"/>
              <a:gd name="adj4" fmla="val -11111"/>
            </a:avLst>
          </a:prstGeom>
          <a:solidFill>
            <a:srgbClr val="993366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董事進修時數採年度計算，是以就任前當年度進修課程得以認列。</a:t>
            </a:r>
            <a:endParaRPr lang="zh-TW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758">
            <a:extLst>
              <a:ext uri="{FF2B5EF4-FFF2-40B4-BE49-F238E27FC236}">
                <a16:creationId xmlns:a16="http://schemas.microsoft.com/office/drawing/2014/main" id="{EA647D1D-95BE-4AE0-A508-EC34DF198322}"/>
              </a:ext>
            </a:extLst>
          </p:cNvPr>
          <p:cNvSpPr/>
          <p:nvPr/>
        </p:nvSpPr>
        <p:spPr>
          <a:xfrm>
            <a:off x="5890737" y="4598959"/>
            <a:ext cx="6012000" cy="183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758">
            <a:extLst>
              <a:ext uri="{FF2B5EF4-FFF2-40B4-BE49-F238E27FC236}">
                <a16:creationId xmlns:a16="http://schemas.microsoft.com/office/drawing/2014/main" id="{EA647D1D-95BE-4AE0-A508-EC34DF198322}"/>
              </a:ext>
            </a:extLst>
          </p:cNvPr>
          <p:cNvSpPr/>
          <p:nvPr/>
        </p:nvSpPr>
        <p:spPr>
          <a:xfrm>
            <a:off x="661055" y="1680257"/>
            <a:ext cx="5062329" cy="47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版面配置區 3"/>
          <p:cNvSpPr txBox="1">
            <a:spLocks/>
          </p:cNvSpPr>
          <p:nvPr/>
        </p:nvSpPr>
        <p:spPr>
          <a:xfrm>
            <a:off x="882502" y="0"/>
            <a:ext cx="11309498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 smtClean="0"/>
              <a:t>董總同一人或互為配偶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一親等者配套措施</a:t>
            </a:r>
            <a:endParaRPr lang="zh-TW" altLang="en-US" sz="36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3608" y="2651816"/>
            <a:ext cx="467945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應設置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獨立董事人數不得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少於４人，但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董事席次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超過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15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人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者，獨立董事人數不得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少於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5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人。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應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有過半數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董事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未兼任員工或經理人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另，依年報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/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公開說明書準則規定，應揭露原因、合理性、必要性及因應措施。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9233" y="1069206"/>
            <a:ext cx="8223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latin typeface="+mn-ea"/>
              </a:rPr>
              <a:t>董事會設置及行使職權應遵循事項要點 第</a:t>
            </a:r>
            <a:r>
              <a:rPr lang="en-US" altLang="zh-TW" sz="2000" b="1" u="sng" dirty="0" smtClean="0">
                <a:latin typeface="+mn-ea"/>
              </a:rPr>
              <a:t>4</a:t>
            </a:r>
            <a:r>
              <a:rPr lang="zh-TW" altLang="en-US" sz="2000" b="1" u="sng" dirty="0" smtClean="0">
                <a:latin typeface="+mn-ea"/>
              </a:rPr>
              <a:t>、</a:t>
            </a:r>
            <a:r>
              <a:rPr lang="en-US" altLang="zh-TW" sz="2000" b="1" u="sng" dirty="0" smtClean="0">
                <a:latin typeface="+mn-ea"/>
              </a:rPr>
              <a:t>8</a:t>
            </a:r>
            <a:r>
              <a:rPr lang="zh-TW" altLang="en-US" sz="2000" b="1" u="sng" dirty="0" smtClean="0">
                <a:latin typeface="+mn-ea"/>
              </a:rPr>
              <a:t>、</a:t>
            </a:r>
            <a:r>
              <a:rPr lang="en-US" altLang="zh-TW" sz="2000" b="1" u="sng" dirty="0" smtClean="0">
                <a:latin typeface="+mn-ea"/>
              </a:rPr>
              <a:t>27</a:t>
            </a:r>
            <a:r>
              <a:rPr lang="zh-TW" altLang="en-US" sz="2000" b="1" u="sng" dirty="0" smtClean="0">
                <a:latin typeface="+mn-ea"/>
              </a:rPr>
              <a:t>條</a:t>
            </a:r>
            <a:endParaRPr lang="zh-TW" altLang="en-US" sz="2000" b="1" u="sng" dirty="0">
              <a:latin typeface="+mn-ea"/>
            </a:endParaRPr>
          </a:p>
        </p:txBody>
      </p:sp>
      <p:grpSp>
        <p:nvGrpSpPr>
          <p:cNvPr id="31" name="Group 772">
            <a:extLst>
              <a:ext uri="{FF2B5EF4-FFF2-40B4-BE49-F238E27FC236}">
                <a16:creationId xmlns:a16="http://schemas.microsoft.com/office/drawing/2014/main" id="{B392BAFF-5F8E-4F12-8C64-C1EC8DABB214}"/>
              </a:ext>
            </a:extLst>
          </p:cNvPr>
          <p:cNvGrpSpPr/>
          <p:nvPr/>
        </p:nvGrpSpPr>
        <p:grpSpPr>
          <a:xfrm>
            <a:off x="876400" y="1590802"/>
            <a:ext cx="655983" cy="1042428"/>
            <a:chOff x="1003853" y="1565545"/>
            <a:chExt cx="655983" cy="1042428"/>
          </a:xfrm>
          <a:solidFill>
            <a:schemeClr val="accent5"/>
          </a:solidFill>
        </p:grpSpPr>
        <p:sp>
          <p:nvSpPr>
            <p:cNvPr id="32" name="Arrow: Chevron 773">
              <a:extLst>
                <a:ext uri="{FF2B5EF4-FFF2-40B4-BE49-F238E27FC236}">
                  <a16:creationId xmlns:a16="http://schemas.microsoft.com/office/drawing/2014/main" id="{7AF6C60F-43EA-4A41-A5A6-CDFBFEFA57E8}"/>
                </a:ext>
              </a:extLst>
            </p:cNvPr>
            <p:cNvSpPr/>
            <p:nvPr/>
          </p:nvSpPr>
          <p:spPr>
            <a:xfrm rot="16200000">
              <a:off x="1182756" y="2130894"/>
              <a:ext cx="298176" cy="65598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774">
              <a:extLst>
                <a:ext uri="{FF2B5EF4-FFF2-40B4-BE49-F238E27FC236}">
                  <a16:creationId xmlns:a16="http://schemas.microsoft.com/office/drawing/2014/main" id="{7CF0C1F5-FD2F-42E3-B5E7-C5D385D57D92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784">
            <a:extLst>
              <a:ext uri="{FF2B5EF4-FFF2-40B4-BE49-F238E27FC236}">
                <a16:creationId xmlns:a16="http://schemas.microsoft.com/office/drawing/2014/main" id="{922625F7-2EC6-43D2-BAAE-BDA21EA54EF3}"/>
              </a:ext>
            </a:extLst>
          </p:cNvPr>
          <p:cNvSpPr txBox="1"/>
          <p:nvPr/>
        </p:nvSpPr>
        <p:spPr>
          <a:xfrm>
            <a:off x="881370" y="1898128"/>
            <a:ext cx="6559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cs typeface="Arial" pitchFamily="34" charset="0"/>
              </a:rPr>
              <a:t>規範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615708" y="1754037"/>
            <a:ext cx="4073991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董事長與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總經理或相當職務者為同一人或互為配偶或一親等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親屬者：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9" name="Rectangle 758">
            <a:extLst>
              <a:ext uri="{FF2B5EF4-FFF2-40B4-BE49-F238E27FC236}">
                <a16:creationId xmlns:a16="http://schemas.microsoft.com/office/drawing/2014/main" id="{EA647D1D-95BE-4AE0-A508-EC34DF198322}"/>
              </a:ext>
            </a:extLst>
          </p:cNvPr>
          <p:cNvSpPr/>
          <p:nvPr/>
        </p:nvSpPr>
        <p:spPr>
          <a:xfrm>
            <a:off x="5885937" y="1696644"/>
            <a:ext cx="6012000" cy="120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6767203" y="1726896"/>
            <a:ext cx="521109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112.12.31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前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上櫃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公司資本額未達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6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億元者，得於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114.12.31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前完成設置。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41" name="Group 772">
            <a:extLst>
              <a:ext uri="{FF2B5EF4-FFF2-40B4-BE49-F238E27FC236}">
                <a16:creationId xmlns:a16="http://schemas.microsoft.com/office/drawing/2014/main" id="{B392BAFF-5F8E-4F12-8C64-C1EC8DABB214}"/>
              </a:ext>
            </a:extLst>
          </p:cNvPr>
          <p:cNvGrpSpPr/>
          <p:nvPr/>
        </p:nvGrpSpPr>
        <p:grpSpPr>
          <a:xfrm>
            <a:off x="6101282" y="1607190"/>
            <a:ext cx="655983" cy="1042427"/>
            <a:chOff x="1003853" y="1565545"/>
            <a:chExt cx="655983" cy="1042427"/>
          </a:xfrm>
          <a:solidFill>
            <a:schemeClr val="accent1"/>
          </a:solidFill>
        </p:grpSpPr>
        <p:sp>
          <p:nvSpPr>
            <p:cNvPr id="42" name="Arrow: Chevron 773">
              <a:extLst>
                <a:ext uri="{FF2B5EF4-FFF2-40B4-BE49-F238E27FC236}">
                  <a16:creationId xmlns:a16="http://schemas.microsoft.com/office/drawing/2014/main" id="{7AF6C60F-43EA-4A41-A5A6-CDFBFEFA57E8}"/>
                </a:ext>
              </a:extLst>
            </p:cNvPr>
            <p:cNvSpPr/>
            <p:nvPr/>
          </p:nvSpPr>
          <p:spPr>
            <a:xfrm rot="16200000">
              <a:off x="1182438" y="2130576"/>
              <a:ext cx="298811" cy="65598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774">
              <a:extLst>
                <a:ext uri="{FF2B5EF4-FFF2-40B4-BE49-F238E27FC236}">
                  <a16:creationId xmlns:a16="http://schemas.microsoft.com/office/drawing/2014/main" id="{7CF0C1F5-FD2F-42E3-B5E7-C5D385D57D92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784">
            <a:extLst>
              <a:ext uri="{FF2B5EF4-FFF2-40B4-BE49-F238E27FC236}">
                <a16:creationId xmlns:a16="http://schemas.microsoft.com/office/drawing/2014/main" id="{922625F7-2EC6-43D2-BAAE-BDA21EA54EF3}"/>
              </a:ext>
            </a:extLst>
          </p:cNvPr>
          <p:cNvSpPr txBox="1"/>
          <p:nvPr/>
        </p:nvSpPr>
        <p:spPr>
          <a:xfrm>
            <a:off x="6106252" y="1914516"/>
            <a:ext cx="6559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cs typeface="Arial" pitchFamily="34" charset="0"/>
              </a:rPr>
              <a:t>期限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743970" y="4580558"/>
            <a:ext cx="50834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自事實發生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日起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三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個月內改正。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未於三個月內改正，得處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3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萬元違約金，並限其於指定時限內改正。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未依限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改正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，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得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按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每一營業日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處以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1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萬元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違約金</a:t>
            </a:r>
            <a:r>
              <a:rPr lang="zh-TW" altLang="zh-TW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，並得依個案情節加重</a:t>
            </a:r>
            <a:r>
              <a:rPr lang="zh-TW" altLang="zh-TW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處罰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374536" y="4377022"/>
            <a:ext cx="3189769" cy="1212640"/>
          </a:xfrm>
          <a:prstGeom prst="accentCallout1">
            <a:avLst>
              <a:gd name="adj1" fmla="val 23244"/>
              <a:gd name="adj2" fmla="val -4721"/>
              <a:gd name="adj3" fmla="val 2249"/>
              <a:gd name="adj4" fmla="val -13786"/>
            </a:avLst>
          </a:prstGeom>
          <a:solidFill>
            <a:srgbClr val="993366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過半數董事之計算，以全體董事作為計算基礎，並不排除獨立董事。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1400" b="1" dirty="0">
                <a:solidFill>
                  <a:schemeClr val="bg1"/>
                </a:solidFill>
                <a:latin typeface="+mn-ea"/>
              </a:rPr>
              <a:t>所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指未兼任員工或經理人，尚未含括子公司之員工或經理人。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Rectangle 758">
            <a:extLst>
              <a:ext uri="{FF2B5EF4-FFF2-40B4-BE49-F238E27FC236}">
                <a16:creationId xmlns:a16="http://schemas.microsoft.com/office/drawing/2014/main" id="{EA647D1D-95BE-4AE0-A508-EC34DF198322}"/>
              </a:ext>
            </a:extLst>
          </p:cNvPr>
          <p:cNvSpPr/>
          <p:nvPr/>
        </p:nvSpPr>
        <p:spPr>
          <a:xfrm>
            <a:off x="5885937" y="3166568"/>
            <a:ext cx="6012000" cy="120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772">
            <a:extLst>
              <a:ext uri="{FF2B5EF4-FFF2-40B4-BE49-F238E27FC236}">
                <a16:creationId xmlns:a16="http://schemas.microsoft.com/office/drawing/2014/main" id="{B392BAFF-5F8E-4F12-8C64-C1EC8DABB214}"/>
              </a:ext>
            </a:extLst>
          </p:cNvPr>
          <p:cNvGrpSpPr/>
          <p:nvPr/>
        </p:nvGrpSpPr>
        <p:grpSpPr>
          <a:xfrm>
            <a:off x="6101282" y="3077114"/>
            <a:ext cx="655983" cy="1042427"/>
            <a:chOff x="1003853" y="1565545"/>
            <a:chExt cx="655983" cy="1042427"/>
          </a:xfrm>
          <a:solidFill>
            <a:schemeClr val="accent2"/>
          </a:solidFill>
        </p:grpSpPr>
        <p:sp>
          <p:nvSpPr>
            <p:cNvPr id="65" name="Arrow: Chevron 773">
              <a:extLst>
                <a:ext uri="{FF2B5EF4-FFF2-40B4-BE49-F238E27FC236}">
                  <a16:creationId xmlns:a16="http://schemas.microsoft.com/office/drawing/2014/main" id="{7AF6C60F-43EA-4A41-A5A6-CDFBFEFA57E8}"/>
                </a:ext>
              </a:extLst>
            </p:cNvPr>
            <p:cNvSpPr/>
            <p:nvPr/>
          </p:nvSpPr>
          <p:spPr>
            <a:xfrm rot="16200000">
              <a:off x="1182438" y="2130576"/>
              <a:ext cx="298811" cy="65598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Rectangle 774">
              <a:extLst>
                <a:ext uri="{FF2B5EF4-FFF2-40B4-BE49-F238E27FC236}">
                  <a16:creationId xmlns:a16="http://schemas.microsoft.com/office/drawing/2014/main" id="{7CF0C1F5-FD2F-42E3-B5E7-C5D385D57D92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784">
            <a:extLst>
              <a:ext uri="{FF2B5EF4-FFF2-40B4-BE49-F238E27FC236}">
                <a16:creationId xmlns:a16="http://schemas.microsoft.com/office/drawing/2014/main" id="{922625F7-2EC6-43D2-BAAE-BDA21EA54EF3}"/>
              </a:ext>
            </a:extLst>
          </p:cNvPr>
          <p:cNvSpPr txBox="1"/>
          <p:nvPr/>
        </p:nvSpPr>
        <p:spPr>
          <a:xfrm>
            <a:off x="6106252" y="3384440"/>
            <a:ext cx="6559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cs typeface="Arial" pitchFamily="34" charset="0"/>
              </a:rPr>
              <a:t>申報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762234" y="3201784"/>
            <a:ext cx="5140672" cy="11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依據資訊申報作業辦法，變動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2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日內申報「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董事長、總經理或相當職務者之關係人及董事兼任員工資訊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」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69" name="Group 772">
            <a:extLst>
              <a:ext uri="{FF2B5EF4-FFF2-40B4-BE49-F238E27FC236}">
                <a16:creationId xmlns:a16="http://schemas.microsoft.com/office/drawing/2014/main" id="{B392BAFF-5F8E-4F12-8C64-C1EC8DABB214}"/>
              </a:ext>
            </a:extLst>
          </p:cNvPr>
          <p:cNvGrpSpPr/>
          <p:nvPr/>
        </p:nvGrpSpPr>
        <p:grpSpPr>
          <a:xfrm>
            <a:off x="6106082" y="4509505"/>
            <a:ext cx="655983" cy="1042427"/>
            <a:chOff x="1003853" y="1565545"/>
            <a:chExt cx="655983" cy="1042427"/>
          </a:xfrm>
          <a:solidFill>
            <a:schemeClr val="tx2"/>
          </a:solidFill>
        </p:grpSpPr>
        <p:sp>
          <p:nvSpPr>
            <p:cNvPr id="70" name="Arrow: Chevron 773">
              <a:extLst>
                <a:ext uri="{FF2B5EF4-FFF2-40B4-BE49-F238E27FC236}">
                  <a16:creationId xmlns:a16="http://schemas.microsoft.com/office/drawing/2014/main" id="{7AF6C60F-43EA-4A41-A5A6-CDFBFEFA57E8}"/>
                </a:ext>
              </a:extLst>
            </p:cNvPr>
            <p:cNvSpPr/>
            <p:nvPr/>
          </p:nvSpPr>
          <p:spPr>
            <a:xfrm rot="16200000">
              <a:off x="1182438" y="2130576"/>
              <a:ext cx="298811" cy="65598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Rectangle 774">
              <a:extLst>
                <a:ext uri="{FF2B5EF4-FFF2-40B4-BE49-F238E27FC236}">
                  <a16:creationId xmlns:a16="http://schemas.microsoft.com/office/drawing/2014/main" id="{7CF0C1F5-FD2F-42E3-B5E7-C5D385D57D92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84">
            <a:extLst>
              <a:ext uri="{FF2B5EF4-FFF2-40B4-BE49-F238E27FC236}">
                <a16:creationId xmlns:a16="http://schemas.microsoft.com/office/drawing/2014/main" id="{922625F7-2EC6-43D2-BAAE-BDA21EA54EF3}"/>
              </a:ext>
            </a:extLst>
          </p:cNvPr>
          <p:cNvSpPr txBox="1"/>
          <p:nvPr/>
        </p:nvSpPr>
        <p:spPr>
          <a:xfrm>
            <a:off x="6111052" y="4816831"/>
            <a:ext cx="6559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cs typeface="Arial" pitchFamily="34" charset="0"/>
              </a:rPr>
              <a:t>申報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8940077" y="841812"/>
            <a:ext cx="3092848" cy="1212640"/>
          </a:xfrm>
          <a:prstGeom prst="accentCallout1">
            <a:avLst>
              <a:gd name="adj1" fmla="val 81837"/>
              <a:gd name="adj2" fmla="val -4721"/>
              <a:gd name="adj3" fmla="val 91067"/>
              <a:gd name="adj4" fmla="val -11821"/>
            </a:avLst>
          </a:prstGeom>
          <a:solidFill>
            <a:srgbClr val="993366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完成設置後獨立董事有辭任情形者，應依證交法第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14-2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條規定，於最近一次股東會補選之；獨立董事均解任時，應自事實發生日起六十日內補選之。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2">
            <a:extLst>
              <a:ext uri="{FF2B5EF4-FFF2-40B4-BE49-F238E27FC236}">
                <a16:creationId xmlns:a16="http://schemas.microsoft.com/office/drawing/2014/main" id="{C3B33B83-D58D-4FC9-AADE-E433CB23B2C6}"/>
              </a:ext>
            </a:extLst>
          </p:cNvPr>
          <p:cNvSpPr/>
          <p:nvPr/>
        </p:nvSpPr>
        <p:spPr>
          <a:xfrm>
            <a:off x="693113" y="1761770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EB14A913-5A36-4DE8-90FD-C1D86BF3C153}"/>
              </a:ext>
            </a:extLst>
          </p:cNvPr>
          <p:cNvSpPr/>
          <p:nvPr/>
        </p:nvSpPr>
        <p:spPr>
          <a:xfrm>
            <a:off x="1178725" y="1712303"/>
            <a:ext cx="6480000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Isosceles Triangle 3">
            <a:extLst>
              <a:ext uri="{FF2B5EF4-FFF2-40B4-BE49-F238E27FC236}">
                <a16:creationId xmlns:a16="http://schemas.microsoft.com/office/drawing/2014/main" id="{1248D881-1FE8-4C5E-B0F3-E59386CD9B52}"/>
              </a:ext>
            </a:extLst>
          </p:cNvPr>
          <p:cNvSpPr/>
          <p:nvPr/>
        </p:nvSpPr>
        <p:spPr>
          <a:xfrm rot="5400000">
            <a:off x="477933" y="1725077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52E43CEC-C7D1-43D4-8A62-7B5FC0990D97}"/>
              </a:ext>
            </a:extLst>
          </p:cNvPr>
          <p:cNvSpPr/>
          <p:nvPr/>
        </p:nvSpPr>
        <p:spPr>
          <a:xfrm>
            <a:off x="3368388" y="1715826"/>
            <a:ext cx="4320000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Rectangle 251">
            <a:extLst>
              <a:ext uri="{FF2B5EF4-FFF2-40B4-BE49-F238E27FC236}">
                <a16:creationId xmlns:a16="http://schemas.microsoft.com/office/drawing/2014/main" id="{61571F48-62C9-4334-9BE6-3235BA6335B4}"/>
              </a:ext>
            </a:extLst>
          </p:cNvPr>
          <p:cNvSpPr/>
          <p:nvPr/>
        </p:nvSpPr>
        <p:spPr>
          <a:xfrm>
            <a:off x="695800" y="3161604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81B93EBD-E0A3-4CB0-893E-408BAE7AD3A4}"/>
              </a:ext>
            </a:extLst>
          </p:cNvPr>
          <p:cNvSpPr/>
          <p:nvPr/>
        </p:nvSpPr>
        <p:spPr>
          <a:xfrm>
            <a:off x="1203911" y="3123321"/>
            <a:ext cx="6480000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Isosceles Triangle 3">
            <a:extLst>
              <a:ext uri="{FF2B5EF4-FFF2-40B4-BE49-F238E27FC236}">
                <a16:creationId xmlns:a16="http://schemas.microsoft.com/office/drawing/2014/main" id="{A2D8A24E-8F36-4101-ADC3-982F7BC0E311}"/>
              </a:ext>
            </a:extLst>
          </p:cNvPr>
          <p:cNvSpPr/>
          <p:nvPr/>
        </p:nvSpPr>
        <p:spPr>
          <a:xfrm rot="5400000">
            <a:off x="480620" y="3124911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3FE192C-EA0F-4551-A557-2ED7DF396CFF}"/>
              </a:ext>
            </a:extLst>
          </p:cNvPr>
          <p:cNvSpPr/>
          <p:nvPr/>
        </p:nvSpPr>
        <p:spPr>
          <a:xfrm>
            <a:off x="3376676" y="3116670"/>
            <a:ext cx="4320000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文字方塊 24"/>
          <p:cNvSpPr txBox="1"/>
          <p:nvPr/>
        </p:nvSpPr>
        <p:spPr>
          <a:xfrm>
            <a:off x="1585069" y="1857483"/>
            <a:ext cx="178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獨立董事席次</a:t>
            </a:r>
            <a:endParaRPr lang="en-US" altLang="zh-TW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不得少於</a:t>
            </a:r>
            <a:r>
              <a:rPr lang="en-US" altLang="zh-TW" b="1" dirty="0" smtClean="0">
                <a:latin typeface="+mn-ea"/>
              </a:rPr>
              <a:t>1/3</a:t>
            </a:r>
            <a:endParaRPr lang="zh-TW" altLang="en-US" b="1" dirty="0">
              <a:latin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964165" y="3246036"/>
            <a:ext cx="2959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latin typeface="+mn-ea"/>
              </a:rPr>
              <a:t>獨立</a:t>
            </a:r>
            <a:r>
              <a:rPr lang="zh-TW" altLang="en-US" b="1" dirty="0" smtClean="0">
                <a:latin typeface="+mn-ea"/>
              </a:rPr>
              <a:t>董事連續</a:t>
            </a:r>
            <a:endParaRPr lang="en-US" altLang="zh-TW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任期不得超過</a:t>
            </a:r>
            <a:r>
              <a:rPr lang="en-US" altLang="zh-TW" b="1" dirty="0" smtClean="0">
                <a:latin typeface="+mn-ea"/>
              </a:rPr>
              <a:t>3</a:t>
            </a:r>
            <a:r>
              <a:rPr lang="zh-TW" altLang="en-US" b="1" dirty="0" smtClean="0">
                <a:latin typeface="+mn-ea"/>
              </a:rPr>
              <a:t>屆</a:t>
            </a:r>
            <a:endParaRPr lang="zh-TW" altLang="en-US" b="1" dirty="0">
              <a:latin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363911" y="1835353"/>
            <a:ext cx="2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資本額</a:t>
            </a:r>
            <a:r>
              <a:rPr lang="en-US" altLang="zh-TW" b="1" dirty="0" smtClean="0">
                <a:solidFill>
                  <a:schemeClr val="bg1"/>
                </a:solidFill>
              </a:rPr>
              <a:t>100</a:t>
            </a:r>
            <a:r>
              <a:rPr lang="zh-TW" altLang="en-US" b="1" dirty="0" smtClean="0">
                <a:solidFill>
                  <a:schemeClr val="bg1"/>
                </a:solidFill>
              </a:rPr>
              <a:t>億以上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bg1"/>
                </a:solidFill>
              </a:rPr>
              <a:t>金融保險業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528389" y="1828702"/>
            <a:ext cx="2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全體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上市櫃公司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368388" y="3251776"/>
            <a:ext cx="21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半數以上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獨立董事</a:t>
            </a:r>
            <a:endParaRPr lang="en-US" altLang="zh-TW" b="1" dirty="0" smtClean="0">
              <a:solidFill>
                <a:schemeClr val="bg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574101" y="3246036"/>
            <a:ext cx="210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全數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獨立董事</a:t>
            </a:r>
            <a:endParaRPr lang="en-US" altLang="zh-TW" b="1" dirty="0" smtClean="0">
              <a:solidFill>
                <a:schemeClr val="bg1"/>
              </a:solidFill>
            </a:endParaRPr>
          </a:p>
        </p:txBody>
      </p:sp>
      <p:cxnSp>
        <p:nvCxnSpPr>
          <p:cNvPr id="31" name="直線接點 30"/>
          <p:cNvCxnSpPr/>
          <p:nvPr/>
        </p:nvCxnSpPr>
        <p:spPr>
          <a:xfrm>
            <a:off x="5489465" y="1937124"/>
            <a:ext cx="0" cy="747976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793426" y="990590"/>
            <a:ext cx="329804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b="1" u="sng" dirty="0" smtClean="0">
                <a:latin typeface="+mn-ea"/>
              </a:rPr>
              <a:t>113</a:t>
            </a:r>
            <a:r>
              <a:rPr lang="zh-TW" altLang="en-US" b="1" u="sng" dirty="0" smtClean="0">
                <a:latin typeface="+mn-ea"/>
              </a:rPr>
              <a:t>年適用</a:t>
            </a:r>
            <a:endParaRPr lang="en-US" altLang="zh-TW" b="1" u="sng" dirty="0" smtClean="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TW" altLang="en-US" b="1" dirty="0">
                <a:latin typeface="+mn-ea"/>
              </a:rPr>
              <a:t>公司</a:t>
            </a:r>
            <a:r>
              <a:rPr lang="zh-TW" altLang="en-US" b="1" dirty="0" smtClean="0">
                <a:latin typeface="+mn-ea"/>
              </a:rPr>
              <a:t>治理</a:t>
            </a:r>
            <a:r>
              <a:rPr lang="en-US" altLang="zh-TW" b="1" dirty="0" smtClean="0">
                <a:latin typeface="+mn-ea"/>
              </a:rPr>
              <a:t>3.0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5488003" y="975823"/>
            <a:ext cx="2189968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b="1" u="sng" dirty="0" smtClean="0">
                <a:latin typeface="+mn-ea"/>
              </a:rPr>
              <a:t>116</a:t>
            </a:r>
            <a:r>
              <a:rPr lang="zh-TW" altLang="en-US" b="1" u="sng" dirty="0" smtClean="0">
                <a:latin typeface="+mn-ea"/>
              </a:rPr>
              <a:t>年適用</a:t>
            </a:r>
            <a:endParaRPr lang="en-US" altLang="zh-TW" b="1" u="sng" dirty="0" smtClean="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TW" altLang="en-US" b="1" dirty="0">
                <a:latin typeface="+mn-ea"/>
              </a:rPr>
              <a:t>永續發展行動方案</a:t>
            </a:r>
            <a:endParaRPr lang="en-US" altLang="zh-TW" b="1" dirty="0" smtClean="0">
              <a:latin typeface="+mn-ea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5511579" y="3380211"/>
            <a:ext cx="0" cy="747976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70">
            <a:extLst>
              <a:ext uri="{FF2B5EF4-FFF2-40B4-BE49-F238E27FC236}">
                <a16:creationId xmlns:a16="http://schemas.microsoft.com/office/drawing/2014/main" id="{D79EA22D-6C56-445D-A881-73B933D53EA9}"/>
              </a:ext>
            </a:extLst>
          </p:cNvPr>
          <p:cNvSpPr/>
          <p:nvPr/>
        </p:nvSpPr>
        <p:spPr>
          <a:xfrm>
            <a:off x="724577" y="5193811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ounded Rectangle 50">
            <a:extLst>
              <a:ext uri="{FF2B5EF4-FFF2-40B4-BE49-F238E27FC236}">
                <a16:creationId xmlns:a16="http://schemas.microsoft.com/office/drawing/2014/main" id="{AABAD3EE-2682-459E-A406-F5E0FD20624C}"/>
              </a:ext>
            </a:extLst>
          </p:cNvPr>
          <p:cNvSpPr/>
          <p:nvPr/>
        </p:nvSpPr>
        <p:spPr>
          <a:xfrm>
            <a:off x="1175423" y="5112082"/>
            <a:ext cx="6480000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Isosceles Triangle 3">
            <a:extLst>
              <a:ext uri="{FF2B5EF4-FFF2-40B4-BE49-F238E27FC236}">
                <a16:creationId xmlns:a16="http://schemas.microsoft.com/office/drawing/2014/main" id="{FD202FCD-71A1-4030-B742-34DB2124D210}"/>
              </a:ext>
            </a:extLst>
          </p:cNvPr>
          <p:cNvSpPr/>
          <p:nvPr/>
        </p:nvSpPr>
        <p:spPr>
          <a:xfrm rot="5400000">
            <a:off x="509397" y="5157118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614930D5-1EB2-4761-AF36-C4F49CC129B5}"/>
              </a:ext>
            </a:extLst>
          </p:cNvPr>
          <p:cNvSpPr/>
          <p:nvPr/>
        </p:nvSpPr>
        <p:spPr>
          <a:xfrm>
            <a:off x="3360325" y="5105431"/>
            <a:ext cx="4320000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文字方塊 38"/>
          <p:cNvSpPr txBox="1"/>
          <p:nvPr/>
        </p:nvSpPr>
        <p:spPr>
          <a:xfrm>
            <a:off x="1395978" y="5255002"/>
            <a:ext cx="218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至少</a:t>
            </a:r>
            <a:r>
              <a:rPr lang="en-US" altLang="zh-TW" b="1" dirty="0" smtClean="0">
                <a:latin typeface="+mn-ea"/>
              </a:rPr>
              <a:t>1</a:t>
            </a:r>
            <a:r>
              <a:rPr lang="zh-TW" altLang="en-US" b="1" dirty="0" smtClean="0">
                <a:latin typeface="+mn-ea"/>
              </a:rPr>
              <a:t>名</a:t>
            </a:r>
            <a:endParaRPr lang="en-US" altLang="zh-TW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不同性別董事</a:t>
            </a:r>
            <a:endParaRPr lang="zh-TW" altLang="en-US" b="1" dirty="0">
              <a:latin typeface="+mn-ea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449704" y="4623211"/>
            <a:ext cx="2199213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b="1" u="sng" dirty="0" smtClean="0">
                <a:latin typeface="+mn-ea"/>
              </a:rPr>
              <a:t>113</a:t>
            </a:r>
            <a:r>
              <a:rPr lang="zh-TW" altLang="en-US" b="1" u="sng" dirty="0" smtClean="0">
                <a:latin typeface="+mn-ea"/>
              </a:rPr>
              <a:t>年適用</a:t>
            </a:r>
            <a:endParaRPr lang="en-US" altLang="zh-TW" b="1" u="sng" dirty="0" smtClean="0">
              <a:latin typeface="+mn-ea"/>
            </a:endParaRPr>
          </a:p>
        </p:txBody>
      </p:sp>
      <p:cxnSp>
        <p:nvCxnSpPr>
          <p:cNvPr id="41" name="直線接點 40"/>
          <p:cNvCxnSpPr/>
          <p:nvPr/>
        </p:nvCxnSpPr>
        <p:spPr>
          <a:xfrm>
            <a:off x="5520136" y="5342679"/>
            <a:ext cx="0" cy="747976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3400876" y="5223051"/>
            <a:ext cx="214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全體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上市櫃公司</a:t>
            </a:r>
            <a:endParaRPr lang="en-US" altLang="zh-TW" b="1" dirty="0" smtClean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608719" y="5178768"/>
            <a:ext cx="210533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年報揭露任一性別未達</a:t>
            </a:r>
            <a:r>
              <a:rPr lang="en-US" altLang="zh-TW" b="1" dirty="0" smtClean="0">
                <a:solidFill>
                  <a:schemeClr val="bg1"/>
                </a:solidFill>
              </a:rPr>
              <a:t>1/3</a:t>
            </a:r>
            <a:r>
              <a:rPr lang="zh-TW" altLang="en-US" b="1" dirty="0" smtClean="0">
                <a:solidFill>
                  <a:schemeClr val="bg1"/>
                </a:solidFill>
              </a:rPr>
              <a:t>之原因及採行措施</a:t>
            </a:r>
            <a:endParaRPr lang="en-US" altLang="zh-TW" b="1" dirty="0" smtClean="0">
              <a:solidFill>
                <a:schemeClr val="bg1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596163" y="4623211"/>
            <a:ext cx="2199213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b="1" u="sng" dirty="0" smtClean="0">
                <a:latin typeface="+mn-ea"/>
              </a:rPr>
              <a:t>114</a:t>
            </a:r>
            <a:r>
              <a:rPr lang="zh-TW" altLang="en-US" b="1" u="sng" dirty="0" smtClean="0">
                <a:latin typeface="+mn-ea"/>
              </a:rPr>
              <a:t>年適用</a:t>
            </a:r>
            <a:endParaRPr lang="en-US" altLang="zh-TW" b="1" u="sng" dirty="0" smtClean="0">
              <a:latin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474494" y="4276578"/>
            <a:ext cx="2199213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永</a:t>
            </a:r>
            <a:r>
              <a:rPr lang="zh-TW" altLang="en-US" b="1" dirty="0">
                <a:latin typeface="+mn-ea"/>
              </a:rPr>
              <a:t>續發展行動</a:t>
            </a:r>
            <a:r>
              <a:rPr lang="zh-TW" altLang="en-US" b="1" dirty="0" smtClean="0">
                <a:latin typeface="+mn-ea"/>
              </a:rPr>
              <a:t>方案</a:t>
            </a:r>
            <a:endParaRPr lang="en-US" altLang="zh-TW" b="1" dirty="0">
              <a:latin typeface="+mn-e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988886" y="2315149"/>
            <a:ext cx="4221943" cy="237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1600" b="1" dirty="0" smtClean="0">
                <a:latin typeface="+mn-ea"/>
              </a:rPr>
              <a:t>IPO</a:t>
            </a:r>
            <a:r>
              <a:rPr lang="zh-TW" altLang="en-US" sz="1600" b="1" dirty="0" smtClean="0">
                <a:latin typeface="+mn-ea"/>
              </a:rPr>
              <a:t>公司緩衝措施：</a:t>
            </a:r>
            <a:endParaRPr lang="en-US" altLang="zh-TW" sz="1600" b="1" dirty="0" smtClean="0"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TW" sz="1600" b="1" u="sng" dirty="0" smtClean="0">
                <a:latin typeface="+mn-ea"/>
              </a:rPr>
              <a:t>112</a:t>
            </a:r>
            <a:r>
              <a:rPr lang="zh-TW" altLang="en-US" sz="1600" b="1" u="sng" dirty="0" smtClean="0">
                <a:latin typeface="+mn-ea"/>
              </a:rPr>
              <a:t>年申請者</a:t>
            </a:r>
            <a:endParaRPr lang="en-US" altLang="zh-TW" sz="1600" b="1" u="sng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TW" altLang="en-US" sz="1600" b="1" dirty="0" smtClean="0">
                <a:latin typeface="+mn-ea"/>
              </a:rPr>
              <a:t>應承諾至遲於</a:t>
            </a:r>
            <a:r>
              <a:rPr lang="en-US" altLang="zh-TW" sz="1600" b="1" dirty="0" smtClean="0">
                <a:latin typeface="+mn-ea"/>
              </a:rPr>
              <a:t>113</a:t>
            </a:r>
            <a:r>
              <a:rPr lang="zh-TW" altLang="en-US" sz="1600" b="1" dirty="0" smtClean="0">
                <a:latin typeface="+mn-ea"/>
              </a:rPr>
              <a:t>年股東常會完成委任</a:t>
            </a:r>
            <a:endParaRPr lang="en-US" altLang="zh-TW" sz="1600" b="1" dirty="0" smtClean="0"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TW" sz="1600" b="1" u="sng" dirty="0" smtClean="0">
                <a:latin typeface="+mn-ea"/>
              </a:rPr>
              <a:t>113</a:t>
            </a:r>
            <a:r>
              <a:rPr lang="zh-TW" altLang="en-US" sz="1600" b="1" u="sng" dirty="0" smtClean="0">
                <a:latin typeface="+mn-ea"/>
              </a:rPr>
              <a:t>年申請者</a:t>
            </a:r>
            <a:endParaRPr lang="en-US" altLang="zh-TW" sz="1600" b="1" u="sng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TW" altLang="en-US" sz="1600" b="1" dirty="0" smtClean="0">
                <a:latin typeface="+mn-ea"/>
              </a:rPr>
              <a:t>應承諾至遲於上市掛牌日前完成委任</a:t>
            </a:r>
            <a:endParaRPr lang="en-US" altLang="zh-TW" sz="1600" b="1" dirty="0" smtClean="0"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TW" sz="1600" b="1" u="sng" dirty="0" smtClean="0">
                <a:latin typeface="+mn-ea"/>
              </a:rPr>
              <a:t>114</a:t>
            </a:r>
            <a:r>
              <a:rPr lang="zh-TW" altLang="en-US" sz="1600" b="1" u="sng" dirty="0" smtClean="0">
                <a:latin typeface="+mn-ea"/>
              </a:rPr>
              <a:t>年申請者</a:t>
            </a:r>
            <a:endParaRPr lang="en-US" altLang="zh-TW" sz="1600" b="1" u="sng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TW" altLang="en-US" sz="1600" b="1" dirty="0" smtClean="0">
                <a:latin typeface="+mn-ea"/>
              </a:rPr>
              <a:t>應於申請時已完成委任</a:t>
            </a:r>
            <a:endParaRPr lang="en-US" altLang="zh-TW" sz="1600" b="1" dirty="0" smtClean="0">
              <a:latin typeface="+mn-ea"/>
            </a:endParaRPr>
          </a:p>
        </p:txBody>
      </p:sp>
      <p:cxnSp>
        <p:nvCxnSpPr>
          <p:cNvPr id="47" name="直線接點 46"/>
          <p:cNvCxnSpPr/>
          <p:nvPr/>
        </p:nvCxnSpPr>
        <p:spPr>
          <a:xfrm>
            <a:off x="7987810" y="2284885"/>
            <a:ext cx="3996000" cy="0"/>
          </a:xfrm>
          <a:prstGeom prst="line">
            <a:avLst/>
          </a:prstGeom>
          <a:ln w="38100">
            <a:solidFill>
              <a:schemeClr val="bg2"/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8163280" y="924422"/>
            <a:ext cx="356202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1600" b="1" dirty="0" smtClean="0"/>
              <a:t>IPO</a:t>
            </a:r>
            <a:r>
              <a:rPr lang="zh-TW" altLang="en-US" sz="1600" b="1" dirty="0" smtClean="0"/>
              <a:t>公司</a:t>
            </a:r>
            <a:endParaRPr lang="en-US" altLang="zh-TW" sz="1600" b="1" dirty="0" smtClean="0"/>
          </a:p>
          <a:p>
            <a:pPr algn="ctr">
              <a:lnSpc>
                <a:spcPct val="130000"/>
              </a:lnSpc>
            </a:pPr>
            <a:r>
              <a:rPr lang="zh-TW" altLang="en-US" sz="1600" b="1" dirty="0" smtClean="0"/>
              <a:t>上市審查準則明訂</a:t>
            </a:r>
            <a:endParaRPr lang="en-US" altLang="zh-TW" sz="1600" b="1" dirty="0"/>
          </a:p>
          <a:p>
            <a:pPr algn="ctr">
              <a:lnSpc>
                <a:spcPct val="130000"/>
              </a:lnSpc>
            </a:pPr>
            <a:r>
              <a:rPr lang="zh-TW" altLang="en-US" sz="1600" b="1" dirty="0"/>
              <a:t>獨立董事席次不得少於</a:t>
            </a:r>
            <a:r>
              <a:rPr lang="en-US" altLang="zh-TW" sz="1600" b="1" dirty="0" smtClean="0"/>
              <a:t>1/3</a:t>
            </a:r>
            <a:r>
              <a:rPr lang="zh-TW" altLang="en-US" sz="1600" b="1" dirty="0"/>
              <a:t>、</a:t>
            </a:r>
          </a:p>
          <a:p>
            <a:pPr algn="ctr">
              <a:lnSpc>
                <a:spcPct val="130000"/>
              </a:lnSpc>
            </a:pPr>
            <a:r>
              <a:rPr lang="zh-TW" altLang="en-US" sz="1600" b="1" dirty="0" smtClean="0"/>
              <a:t>董事會成員不得為單一性別</a:t>
            </a:r>
            <a:endParaRPr lang="en-US" altLang="zh-TW" sz="1600" b="1" dirty="0" smtClean="0"/>
          </a:p>
        </p:txBody>
      </p:sp>
      <p:sp>
        <p:nvSpPr>
          <p:cNvPr id="49" name="文字版面配置區 3"/>
          <p:cNvSpPr txBox="1">
            <a:spLocks/>
          </p:cNvSpPr>
          <p:nvPr/>
        </p:nvSpPr>
        <p:spPr>
          <a:xfrm>
            <a:off x="861237" y="0"/>
            <a:ext cx="11330763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 smtClean="0"/>
              <a:t>強化董事會獨立性</a:t>
            </a:r>
            <a:r>
              <a:rPr lang="zh-TW" altLang="en-US" sz="3600" b="1" dirty="0"/>
              <a:t>及多元化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3399851" y="6270724"/>
            <a:ext cx="2915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+mn-ea"/>
              </a:rPr>
              <a:t>★ 配合董事任期屆滿適用</a:t>
            </a:r>
            <a:endParaRPr lang="zh-TW" altLang="en-US" sz="1600" b="1" dirty="0">
              <a:latin typeface="+mn-ea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211107" y="939569"/>
            <a:ext cx="3189769" cy="623632"/>
          </a:xfrm>
          <a:prstGeom prst="accentCallout1">
            <a:avLst>
              <a:gd name="adj1" fmla="val 113606"/>
              <a:gd name="adj2" fmla="val 38279"/>
              <a:gd name="adj3" fmla="val 138644"/>
              <a:gd name="adj4" fmla="val 41214"/>
            </a:avLst>
          </a:prstGeom>
          <a:solidFill>
            <a:srgbClr val="993366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董事席次之計算，以應選全體董事作為計算基礎，並不排除獨立董事。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994088" y="4633459"/>
            <a:ext cx="3899584" cy="1772793"/>
          </a:xfrm>
          <a:prstGeom prst="accentCallout1">
            <a:avLst>
              <a:gd name="adj1" fmla="val 10255"/>
              <a:gd name="adj2" fmla="val -2908"/>
              <a:gd name="adj3" fmla="val -16857"/>
              <a:gd name="adj4" fmla="val -9458"/>
            </a:avLst>
          </a:prstGeom>
          <a:solidFill>
            <a:srgbClr val="993366"/>
          </a:solidFill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超過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屆之認定，係獨立董事連續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屆董事任期皆有任職，不論於該屆一開始即選任或任期中補選，均以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屆計之，若第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4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屆經選任為獨董，則其連續任期超過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屆。惟推行強制半數以上獨董連續任期不得逾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屆期間，放寬認定：其中一屆次未任滿半屆則不視為</a:t>
            </a:r>
            <a:r>
              <a:rPr lang="en-US" altLang="zh-TW" sz="1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sz="1400" b="1" dirty="0" smtClean="0">
                <a:solidFill>
                  <a:schemeClr val="bg1"/>
                </a:solidFill>
                <a:latin typeface="+mn-ea"/>
              </a:rPr>
              <a:t>屆。</a:t>
            </a:r>
            <a:endParaRPr lang="en-US" altLang="zh-TW" sz="1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文字版面配置區 3"/>
          <p:cNvSpPr txBox="1">
            <a:spLocks/>
          </p:cNvSpPr>
          <p:nvPr/>
        </p:nvSpPr>
        <p:spPr>
          <a:xfrm>
            <a:off x="861237" y="0"/>
            <a:ext cx="11330763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 smtClean="0"/>
              <a:t>董事會及功能性委員會績效評估</a:t>
            </a:r>
            <a:endParaRPr lang="zh-TW" altLang="en-US" sz="3600" b="1" dirty="0"/>
          </a:p>
        </p:txBody>
      </p:sp>
      <p:grpSp>
        <p:nvGrpSpPr>
          <p:cNvPr id="139" name="그룹 8">
            <a:extLst>
              <a:ext uri="{FF2B5EF4-FFF2-40B4-BE49-F238E27FC236}">
                <a16:creationId xmlns:a16="http://schemas.microsoft.com/office/drawing/2014/main" id="{6DFA79D5-62ED-46ED-A50C-8498FDEC5D67}"/>
              </a:ext>
            </a:extLst>
          </p:cNvPr>
          <p:cNvGrpSpPr/>
          <p:nvPr/>
        </p:nvGrpSpPr>
        <p:grpSpPr>
          <a:xfrm>
            <a:off x="4406922" y="1809832"/>
            <a:ext cx="3374514" cy="3074347"/>
            <a:chOff x="4406922" y="1835575"/>
            <a:chExt cx="3374514" cy="3074347"/>
          </a:xfrm>
        </p:grpSpPr>
        <p:sp>
          <p:nvSpPr>
            <p:cNvPr id="140" name="Freeform 20">
              <a:extLst>
                <a:ext uri="{FF2B5EF4-FFF2-40B4-BE49-F238E27FC236}">
                  <a16:creationId xmlns:a16="http://schemas.microsoft.com/office/drawing/2014/main" id="{C3FF6850-6ADF-45FA-9F6C-19F92125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1" name="Freeform 74">
              <a:extLst>
                <a:ext uri="{FF2B5EF4-FFF2-40B4-BE49-F238E27FC236}">
                  <a16:creationId xmlns:a16="http://schemas.microsoft.com/office/drawing/2014/main" id="{B4DF0159-2D92-4F1D-9E54-20B0A1A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788B403C-1B83-4CC8-89C8-22E8328C0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3" name="Freeform 24">
              <a:extLst>
                <a:ext uri="{FF2B5EF4-FFF2-40B4-BE49-F238E27FC236}">
                  <a16:creationId xmlns:a16="http://schemas.microsoft.com/office/drawing/2014/main" id="{D259E93F-5D35-43BA-ADD7-D92420A4C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4" name="Freeform 20">
              <a:extLst>
                <a:ext uri="{FF2B5EF4-FFF2-40B4-BE49-F238E27FC236}">
                  <a16:creationId xmlns:a16="http://schemas.microsoft.com/office/drawing/2014/main" id="{AF022D6F-AEF1-419E-8B13-4B211220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5" name="TextBox 43">
            <a:extLst>
              <a:ext uri="{FF2B5EF4-FFF2-40B4-BE49-F238E27FC236}">
                <a16:creationId xmlns:a16="http://schemas.microsoft.com/office/drawing/2014/main" id="{03C3437E-BF62-4F82-B318-940AEEBB094D}"/>
              </a:ext>
            </a:extLst>
          </p:cNvPr>
          <p:cNvSpPr txBox="1"/>
          <p:nvPr/>
        </p:nvSpPr>
        <p:spPr>
          <a:xfrm rot="1898085">
            <a:off x="4712360" y="2404624"/>
            <a:ext cx="1198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董事會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個別董事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6" name="TextBox 44">
            <a:extLst>
              <a:ext uri="{FF2B5EF4-FFF2-40B4-BE49-F238E27FC236}">
                <a16:creationId xmlns:a16="http://schemas.microsoft.com/office/drawing/2014/main" id="{1FBD1DC3-7BDB-4242-86A0-B21F4DFF55FC}"/>
              </a:ext>
            </a:extLst>
          </p:cNvPr>
          <p:cNvSpPr txBox="1"/>
          <p:nvPr/>
        </p:nvSpPr>
        <p:spPr>
          <a:xfrm rot="19719727">
            <a:off x="6368380" y="2501910"/>
            <a:ext cx="1198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功能性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委員會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7" name="TextBox 45">
            <a:extLst>
              <a:ext uri="{FF2B5EF4-FFF2-40B4-BE49-F238E27FC236}">
                <a16:creationId xmlns:a16="http://schemas.microsoft.com/office/drawing/2014/main" id="{5030718B-2385-4143-8EE9-61DB4F9301DA}"/>
              </a:ext>
            </a:extLst>
          </p:cNvPr>
          <p:cNvSpPr txBox="1"/>
          <p:nvPr/>
        </p:nvSpPr>
        <p:spPr>
          <a:xfrm>
            <a:off x="5471186" y="4019099"/>
            <a:ext cx="11987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外部評估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51" name="Straight Connector 49">
            <a:extLst>
              <a:ext uri="{FF2B5EF4-FFF2-40B4-BE49-F238E27FC236}">
                <a16:creationId xmlns:a16="http://schemas.microsoft.com/office/drawing/2014/main" id="{52708F6A-9D33-46D1-B547-BCA512F0AECD}"/>
              </a:ext>
            </a:extLst>
          </p:cNvPr>
          <p:cNvCxnSpPr/>
          <p:nvPr/>
        </p:nvCxnSpPr>
        <p:spPr>
          <a:xfrm>
            <a:off x="7547904" y="2410430"/>
            <a:ext cx="3744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55">
            <a:extLst>
              <a:ext uri="{FF2B5EF4-FFF2-40B4-BE49-F238E27FC236}">
                <a16:creationId xmlns:a16="http://schemas.microsoft.com/office/drawing/2014/main" id="{FEA88B6D-1ABF-4656-99B4-388CD2F73A85}"/>
              </a:ext>
            </a:extLst>
          </p:cNvPr>
          <p:cNvCxnSpPr/>
          <p:nvPr/>
        </p:nvCxnSpPr>
        <p:spPr>
          <a:xfrm>
            <a:off x="890962" y="2396034"/>
            <a:ext cx="3744000" cy="0"/>
          </a:xfrm>
          <a:prstGeom prst="line">
            <a:avLst/>
          </a:prstGeom>
          <a:ln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59">
            <a:extLst>
              <a:ext uri="{FF2B5EF4-FFF2-40B4-BE49-F238E27FC236}">
                <a16:creationId xmlns:a16="http://schemas.microsoft.com/office/drawing/2014/main" id="{AC87630F-EDB5-437D-87B3-E5CDAE9A9C9E}"/>
              </a:ext>
            </a:extLst>
          </p:cNvPr>
          <p:cNvCxnSpPr/>
          <p:nvPr/>
        </p:nvCxnSpPr>
        <p:spPr>
          <a:xfrm>
            <a:off x="3756992" y="5395525"/>
            <a:ext cx="467728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字方塊 162"/>
          <p:cNvSpPr txBox="1"/>
          <p:nvPr/>
        </p:nvSpPr>
        <p:spPr>
          <a:xfrm>
            <a:off x="815158" y="1995924"/>
            <a:ext cx="350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董事會及個別董事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4" name="文字方塊 163"/>
          <p:cNvSpPr txBox="1"/>
          <p:nvPr/>
        </p:nvSpPr>
        <p:spPr>
          <a:xfrm>
            <a:off x="3716813" y="5010137"/>
            <a:ext cx="471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公司治理評鑑－外部評估</a:t>
            </a:r>
            <a:endParaRPr lang="zh-TW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6" name="文字方塊 165"/>
          <p:cNvSpPr txBox="1"/>
          <p:nvPr/>
        </p:nvSpPr>
        <p:spPr>
          <a:xfrm>
            <a:off x="7871317" y="1998597"/>
            <a:ext cx="350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</a:rPr>
              <a:t>功能性委員會</a:t>
            </a:r>
          </a:p>
        </p:txBody>
      </p:sp>
      <p:sp>
        <p:nvSpPr>
          <p:cNvPr id="167" name="文字方塊 166"/>
          <p:cNvSpPr txBox="1"/>
          <p:nvPr/>
        </p:nvSpPr>
        <p:spPr>
          <a:xfrm>
            <a:off x="815158" y="2451194"/>
            <a:ext cx="31686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109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年起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，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應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每年定期就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董事會及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個別董事進行自我或同儕評鑑，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並申報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績效評估</a:t>
            </a:r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結果（每年３月底前申報）。</a:t>
            </a:r>
            <a:endParaRPr lang="en-US" altLang="zh-TW" sz="16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8" name="文字方塊 167"/>
          <p:cNvSpPr txBox="1"/>
          <p:nvPr/>
        </p:nvSpPr>
        <p:spPr>
          <a:xfrm>
            <a:off x="8202209" y="2481481"/>
            <a:ext cx="31686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113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年起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，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應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每年定期就</a:t>
            </a:r>
            <a:r>
              <a:rPr lang="zh-TW" altLang="en-US" sz="1600" b="1" u="sng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審計委員會及薪資</a:t>
            </a:r>
            <a:r>
              <a:rPr lang="zh-TW" altLang="en-US" sz="1600" b="1" u="sng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報酬委員會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進行功能性委員會績效評估，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並申報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績效評估結果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（自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114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年起每年３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月底前申報）。</a:t>
            </a:r>
          </a:p>
        </p:txBody>
      </p:sp>
      <p:sp>
        <p:nvSpPr>
          <p:cNvPr id="169" name="文字方塊 168"/>
          <p:cNvSpPr txBox="1"/>
          <p:nvPr/>
        </p:nvSpPr>
        <p:spPr>
          <a:xfrm>
            <a:off x="3880885" y="5455239"/>
            <a:ext cx="44763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至少每三年執行外部評估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一次，並已於受評年度或過去兩年度執行評估、將執行情形及評估結果揭露於公司網站或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年報。</a:t>
            </a:r>
            <a:endParaRPr lang="zh-TW" altLang="en-US" sz="1600" b="1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70" name="文字方塊 169"/>
          <p:cNvSpPr txBox="1"/>
          <p:nvPr/>
        </p:nvSpPr>
        <p:spPr>
          <a:xfrm>
            <a:off x="9077377" y="1825790"/>
            <a:ext cx="89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NEW</a:t>
            </a:r>
            <a:endParaRPr lang="zh-TW" altLang="en-US" sz="14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1" name="文字方塊 170"/>
          <p:cNvSpPr txBox="1"/>
          <p:nvPr/>
        </p:nvSpPr>
        <p:spPr>
          <a:xfrm>
            <a:off x="861237" y="1276709"/>
            <a:ext cx="979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latin typeface="+mn-ea"/>
              </a:rPr>
              <a:t>董事會設置及行使職權應遵循事項要點 第五節 第</a:t>
            </a:r>
            <a:r>
              <a:rPr lang="en-US" altLang="zh-TW" sz="2000" b="1" u="sng" dirty="0" smtClean="0">
                <a:latin typeface="+mn-ea"/>
              </a:rPr>
              <a:t>18-19</a:t>
            </a:r>
            <a:r>
              <a:rPr lang="zh-TW" altLang="en-US" sz="2000" b="1" u="sng" dirty="0" smtClean="0">
                <a:latin typeface="+mn-ea"/>
              </a:rPr>
              <a:t>條、公司治理評鑑</a:t>
            </a:r>
            <a:endParaRPr lang="zh-TW" altLang="en-US" sz="2000" b="1" u="sng" dirty="0">
              <a:latin typeface="+mn-ea"/>
            </a:endParaRP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12276" y="2488319"/>
            <a:ext cx="580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公司治理中心網站 </a:t>
            </a:r>
            <a:r>
              <a:rPr lang="en-US" altLang="zh-TW" b="1" dirty="0" smtClean="0">
                <a:latin typeface="+mn-ea"/>
              </a:rPr>
              <a:t>&gt;</a:t>
            </a:r>
            <a:r>
              <a:rPr lang="zh-TW" altLang="en-US" b="1" dirty="0" smtClean="0">
                <a:latin typeface="+mn-ea"/>
              </a:rPr>
              <a:t> </a:t>
            </a:r>
            <a:r>
              <a:rPr lang="zh-TW" altLang="en-US" b="1" dirty="0">
                <a:latin typeface="+mn-ea"/>
              </a:rPr>
              <a:t>法規及問答</a:t>
            </a:r>
            <a:r>
              <a:rPr lang="zh-TW" altLang="en-US" b="1" dirty="0" smtClean="0">
                <a:latin typeface="+mn-ea"/>
              </a:rPr>
              <a:t> </a:t>
            </a:r>
            <a:r>
              <a:rPr lang="en-US" altLang="zh-TW" b="1" dirty="0" smtClean="0">
                <a:latin typeface="+mn-ea"/>
              </a:rPr>
              <a:t>&gt;</a:t>
            </a:r>
            <a:r>
              <a:rPr lang="zh-TW" altLang="en-US" b="1" dirty="0" smtClean="0">
                <a:latin typeface="+mn-ea"/>
              </a:rPr>
              <a:t> 問答集</a:t>
            </a:r>
            <a:endParaRPr lang="en-US" altLang="zh-TW" b="1" dirty="0" smtClean="0">
              <a:latin typeface="+mn-ea"/>
            </a:endParaRPr>
          </a:p>
          <a:p>
            <a:r>
              <a:rPr lang="en-US" altLang="zh-TW" dirty="0" smtClean="0">
                <a:hlinkClick r:id="rId3"/>
              </a:rPr>
              <a:t>https://cgc.twse.com.tw/lawQa/listCh</a:t>
            </a:r>
            <a:endParaRPr lang="en-US" altLang="zh-TW" b="1" dirty="0" smtClean="0"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7566"/>
          <a:stretch/>
        </p:blipFill>
        <p:spPr>
          <a:xfrm>
            <a:off x="1012276" y="3165428"/>
            <a:ext cx="5631381" cy="35006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210" y="1678630"/>
            <a:ext cx="4033120" cy="18769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535" y="4387167"/>
            <a:ext cx="4033120" cy="227889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982210" y="949527"/>
            <a:ext cx="416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證券暨期貨法令判解查詢系統</a:t>
            </a:r>
            <a:endParaRPr lang="en-US" altLang="zh-TW" b="1" dirty="0" smtClean="0">
              <a:latin typeface="+mn-ea"/>
            </a:endParaRPr>
          </a:p>
          <a:p>
            <a:r>
              <a:rPr lang="en-US" altLang="zh-TW" dirty="0" smtClean="0">
                <a:hlinkClick r:id="rId3"/>
              </a:rPr>
              <a:t>https://cgc.twse.com.tw/lawQa/listCh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82209" y="3679281"/>
            <a:ext cx="416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ea"/>
              </a:rPr>
              <a:t>證交所國內業務宣導網站</a:t>
            </a:r>
            <a:endParaRPr lang="en-US" altLang="zh-TW" b="1" dirty="0" smtClean="0">
              <a:latin typeface="+mn-ea"/>
            </a:endParaRPr>
          </a:p>
          <a:p>
            <a:r>
              <a:rPr lang="en-US" altLang="zh-TW" dirty="0" smtClean="0">
                <a:hlinkClick r:id="rId3"/>
              </a:rPr>
              <a:t>https://cgc.twse.com.tw/lawQa/listCh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9" name="文字版面配置區 3"/>
          <p:cNvSpPr txBox="1">
            <a:spLocks/>
          </p:cNvSpPr>
          <p:nvPr/>
        </p:nvSpPr>
        <p:spPr>
          <a:xfrm>
            <a:off x="-170121" y="0"/>
            <a:ext cx="12362121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結語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127296" y="934047"/>
            <a:ext cx="5399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latin typeface="+mn-ea"/>
              </a:rPr>
              <a:t>隨時關注新修訂法規</a:t>
            </a:r>
            <a:endParaRPr lang="en-US" altLang="zh-TW" sz="2000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latin typeface="+mn-ea"/>
              </a:rPr>
              <a:t>確實</a:t>
            </a:r>
            <a:r>
              <a:rPr lang="zh-TW" altLang="en-US" sz="2000" b="1" dirty="0" smtClean="0">
                <a:latin typeface="+mn-ea"/>
              </a:rPr>
              <a:t>辦理公司治理評鑑自評作業</a:t>
            </a:r>
            <a:endParaRPr lang="en-US" altLang="zh-TW" sz="2000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latin typeface="+mn-ea"/>
              </a:rPr>
              <a:t>善用參考資源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C8EEF03-D0C2-D873-0D9D-C150312C1648}"/>
              </a:ext>
            </a:extLst>
          </p:cNvPr>
          <p:cNvSpPr txBox="1"/>
          <p:nvPr/>
        </p:nvSpPr>
        <p:spPr>
          <a:xfrm>
            <a:off x="1284784" y="2698673"/>
            <a:ext cx="931411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srgbClr val="0F43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簡 報 完 畢</a:t>
            </a:r>
            <a:endParaRPr lang="en-US" altLang="zh-TW" sz="3600" b="1" dirty="0" smtClean="0">
              <a:solidFill>
                <a:srgbClr val="0F437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srgbClr val="0F43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敬 請 指 導 </a:t>
            </a:r>
            <a:endParaRPr lang="zh-TW" altLang="en-US" sz="3600" b="1" dirty="0">
              <a:solidFill>
                <a:srgbClr val="0F437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00BB6D-69DD-694C-F3D0-CD6B39E5E715}"/>
              </a:ext>
            </a:extLst>
          </p:cNvPr>
          <p:cNvSpPr txBox="1">
            <a:spLocks/>
          </p:cNvSpPr>
          <p:nvPr/>
        </p:nvSpPr>
        <p:spPr>
          <a:xfrm>
            <a:off x="-129215" y="6586881"/>
            <a:ext cx="2827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b="1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Taiwan Stock Exchange @Copyright 2023</a:t>
            </a:r>
          </a:p>
        </p:txBody>
      </p:sp>
      <p:pic>
        <p:nvPicPr>
          <p:cNvPr id="6" name="Picture 4" descr="Shape&#10;&#10;Description automatically generated">
            <a:extLst>
              <a:ext uri="{FF2B5EF4-FFF2-40B4-BE49-F238E27FC236}">
                <a16:creationId xmlns:a16="http://schemas.microsoft.com/office/drawing/2014/main" id="{0C8820FF-654B-3E02-E7B0-BCDEA6FA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175964" y="1519732"/>
            <a:ext cx="5182479" cy="3196646"/>
          </a:xfrm>
          <a:prstGeom prst="rect">
            <a:avLst/>
          </a:prstGeom>
        </p:spPr>
      </p:pic>
      <p:pic>
        <p:nvPicPr>
          <p:cNvPr id="7" name="Picture 4" descr="Shape&#10;&#10;Description automatically generated">
            <a:extLst>
              <a:ext uri="{FF2B5EF4-FFF2-40B4-BE49-F238E27FC236}">
                <a16:creationId xmlns:a16="http://schemas.microsoft.com/office/drawing/2014/main" id="{0C8820FF-654B-3E02-E7B0-BCDEA6FA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943" y="1519732"/>
            <a:ext cx="5182479" cy="31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639617" y="1839107"/>
            <a:ext cx="7167211" cy="3267025"/>
            <a:chOff x="1115616" y="1839106"/>
            <a:chExt cx="7167211" cy="3267025"/>
          </a:xfrm>
        </p:grpSpPr>
        <p:sp>
          <p:nvSpPr>
            <p:cNvPr id="5" name="Google Shape;201;p35"/>
            <p:cNvSpPr/>
            <p:nvPr/>
          </p:nvSpPr>
          <p:spPr>
            <a:xfrm>
              <a:off x="1115616" y="1839107"/>
              <a:ext cx="1080120" cy="886816"/>
            </a:xfrm>
            <a:prstGeom prst="homePlate">
              <a:avLst>
                <a:gd name="adj" fmla="val 5491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02;p35"/>
            <p:cNvSpPr/>
            <p:nvPr/>
          </p:nvSpPr>
          <p:spPr>
            <a:xfrm>
              <a:off x="2039905" y="1839106"/>
              <a:ext cx="6204503" cy="886817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03;p35"/>
            <p:cNvSpPr txBox="1"/>
            <p:nvPr/>
          </p:nvSpPr>
          <p:spPr>
            <a:xfrm>
              <a:off x="1242989" y="2027380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800" dirty="0"/>
            </a:p>
          </p:txBody>
        </p:sp>
        <p:sp>
          <p:nvSpPr>
            <p:cNvPr id="9" name="Google Shape;204;p35"/>
            <p:cNvSpPr txBox="1"/>
            <p:nvPr/>
          </p:nvSpPr>
          <p:spPr>
            <a:xfrm>
              <a:off x="2496405" y="2025771"/>
              <a:ext cx="567599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accent2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公司治理</a:t>
              </a:r>
              <a:r>
                <a:rPr lang="zh-TW" alt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評鑑自評</a:t>
              </a:r>
              <a:endParaRPr sz="2800" b="1" dirty="0">
                <a:solidFill>
                  <a:schemeClr val="accent2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" name="Google Shape;209;p35"/>
            <p:cNvSpPr/>
            <p:nvPr/>
          </p:nvSpPr>
          <p:spPr>
            <a:xfrm>
              <a:off x="1127352" y="3020175"/>
              <a:ext cx="1080000" cy="885600"/>
            </a:xfrm>
            <a:prstGeom prst="homePlate">
              <a:avLst>
                <a:gd name="adj" fmla="val 5491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0;p35"/>
            <p:cNvSpPr/>
            <p:nvPr/>
          </p:nvSpPr>
          <p:spPr>
            <a:xfrm>
              <a:off x="2076427" y="3011755"/>
              <a:ext cx="6206400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1;p35"/>
            <p:cNvSpPr txBox="1"/>
            <p:nvPr/>
          </p:nvSpPr>
          <p:spPr>
            <a:xfrm>
              <a:off x="1242989" y="3240135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800" dirty="0"/>
            </a:p>
          </p:txBody>
        </p:sp>
        <p:sp>
          <p:nvSpPr>
            <p:cNvPr id="13" name="Google Shape;212;p35"/>
            <p:cNvSpPr/>
            <p:nvPr/>
          </p:nvSpPr>
          <p:spPr>
            <a:xfrm>
              <a:off x="1115616" y="4220531"/>
              <a:ext cx="1080120" cy="885600"/>
            </a:xfrm>
            <a:prstGeom prst="homePlate">
              <a:avLst>
                <a:gd name="adj" fmla="val 5491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;p35"/>
            <p:cNvSpPr/>
            <p:nvPr/>
          </p:nvSpPr>
          <p:spPr>
            <a:xfrm>
              <a:off x="2039905" y="4220529"/>
              <a:ext cx="6204502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4;p35"/>
            <p:cNvSpPr txBox="1"/>
            <p:nvPr/>
          </p:nvSpPr>
          <p:spPr>
            <a:xfrm>
              <a:off x="1242989" y="4455719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800" dirty="0"/>
            </a:p>
          </p:txBody>
        </p:sp>
        <p:sp>
          <p:nvSpPr>
            <p:cNvPr id="16" name="Google Shape;215;p35"/>
            <p:cNvSpPr txBox="1"/>
            <p:nvPr/>
          </p:nvSpPr>
          <p:spPr>
            <a:xfrm>
              <a:off x="2496405" y="4389765"/>
              <a:ext cx="5030643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公司治理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規章修正事項</a:t>
              </a:r>
              <a:endParaRPr sz="2800" b="1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  <p:sp>
          <p:nvSpPr>
            <p:cNvPr id="17" name="Google Shape;216;p35"/>
            <p:cNvSpPr txBox="1"/>
            <p:nvPr/>
          </p:nvSpPr>
          <p:spPr>
            <a:xfrm>
              <a:off x="2462169" y="3235909"/>
              <a:ext cx="578223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股東會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年報</a:t>
              </a:r>
              <a:r>
                <a:rPr lang="en-US" altLang="zh-TW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公開說明書修正事項</a:t>
              </a:r>
              <a:endParaRPr sz="2800" b="1" dirty="0">
                <a:solidFill>
                  <a:schemeClr val="bg1">
                    <a:lumMod val="8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8" name="文字版面配置區 3"/>
          <p:cNvSpPr>
            <a:spLocks noGrp="1"/>
          </p:cNvSpPr>
          <p:nvPr>
            <p:ph type="body" idx="4294967295"/>
          </p:nvPr>
        </p:nvSpPr>
        <p:spPr>
          <a:xfrm>
            <a:off x="-158261" y="0"/>
            <a:ext cx="12350262" cy="11748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/>
              <a:t>大綱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公司治理</a:t>
            </a:r>
            <a:r>
              <a:rPr lang="zh-TW" altLang="en-US" sz="3600" b="1" dirty="0" smtClean="0"/>
              <a:t>評鑑簡介</a:t>
            </a:r>
            <a:endParaRPr lang="zh-TW" altLang="en-US" sz="3600" b="1" dirty="0"/>
          </a:p>
        </p:txBody>
      </p:sp>
      <p:grpSp>
        <p:nvGrpSpPr>
          <p:cNvPr id="7" name="Group 2095">
            <a:extLst>
              <a:ext uri="{FF2B5EF4-FFF2-40B4-BE49-F238E27FC236}">
                <a16:creationId xmlns:a16="http://schemas.microsoft.com/office/drawing/2014/main" id="{7D041704-7FA0-34C4-FAE8-5FEFDA269D95}"/>
              </a:ext>
            </a:extLst>
          </p:cNvPr>
          <p:cNvGrpSpPr/>
          <p:nvPr/>
        </p:nvGrpSpPr>
        <p:grpSpPr>
          <a:xfrm>
            <a:off x="8475042" y="1725435"/>
            <a:ext cx="3600000" cy="4680000"/>
            <a:chOff x="5143032" y="1622596"/>
            <a:chExt cx="3630231" cy="4512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34">
              <a:extLst>
                <a:ext uri="{FF2B5EF4-FFF2-40B4-BE49-F238E27FC236}">
                  <a16:creationId xmlns:a16="http://schemas.microsoft.com/office/drawing/2014/main" id="{DC58CC1E-D5B8-0656-D9FE-8F8F94883D93}"/>
                </a:ext>
              </a:extLst>
            </p:cNvPr>
            <p:cNvSpPr/>
            <p:nvPr/>
          </p:nvSpPr>
          <p:spPr>
            <a:xfrm rot="16200000">
              <a:off x="4702087" y="2063541"/>
              <a:ext cx="4512121" cy="3630231"/>
            </a:xfrm>
            <a:custGeom>
              <a:avLst/>
              <a:gdLst/>
              <a:ahLst/>
              <a:cxnLst/>
              <a:rect l="l" t="t" r="r" b="b"/>
              <a:pathLst>
                <a:path w="4512121" h="3630231">
                  <a:moveTo>
                    <a:pt x="4512121" y="351297"/>
                  </a:moveTo>
                  <a:lnTo>
                    <a:pt x="4512121" y="2905070"/>
                  </a:lnTo>
                  <a:cubicBezTo>
                    <a:pt x="4512121" y="3079594"/>
                    <a:pt x="4384856" y="3224393"/>
                    <a:pt x="4217885" y="3250615"/>
                  </a:cubicBezTo>
                  <a:lnTo>
                    <a:pt x="4217885" y="3256369"/>
                  </a:lnTo>
                  <a:lnTo>
                    <a:pt x="4227916" y="3256369"/>
                  </a:lnTo>
                  <a:lnTo>
                    <a:pt x="4227916" y="3461593"/>
                  </a:lnTo>
                  <a:cubicBezTo>
                    <a:pt x="4227916" y="3554729"/>
                    <a:pt x="4152414" y="3630231"/>
                    <a:pt x="4059278" y="3630231"/>
                  </a:cubicBezTo>
                  <a:lnTo>
                    <a:pt x="3114068" y="3630231"/>
                  </a:lnTo>
                  <a:cubicBezTo>
                    <a:pt x="3020932" y="3630231"/>
                    <a:pt x="2945430" y="3554729"/>
                    <a:pt x="2945430" y="3461593"/>
                  </a:cubicBezTo>
                  <a:lnTo>
                    <a:pt x="2945430" y="3256369"/>
                  </a:lnTo>
                  <a:lnTo>
                    <a:pt x="3785837" y="3256369"/>
                  </a:lnTo>
                  <a:lnTo>
                    <a:pt x="3785837" y="3256367"/>
                  </a:lnTo>
                  <a:lnTo>
                    <a:pt x="351297" y="3256367"/>
                  </a:lnTo>
                  <a:cubicBezTo>
                    <a:pt x="157281" y="3256367"/>
                    <a:pt x="0" y="3099086"/>
                    <a:pt x="0" y="2905070"/>
                  </a:cubicBezTo>
                  <a:lnTo>
                    <a:pt x="0" y="351297"/>
                  </a:lnTo>
                  <a:cubicBezTo>
                    <a:pt x="0" y="157281"/>
                    <a:pt x="157281" y="0"/>
                    <a:pt x="351297" y="0"/>
                  </a:cubicBezTo>
                  <a:lnTo>
                    <a:pt x="4160824" y="0"/>
                  </a:lnTo>
                  <a:cubicBezTo>
                    <a:pt x="4354840" y="0"/>
                    <a:pt x="4512121" y="157281"/>
                    <a:pt x="4512121" y="351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D1A9145B-FD3D-C1F1-3ADD-A6D93BE0C78D}"/>
                </a:ext>
              </a:extLst>
            </p:cNvPr>
            <p:cNvSpPr/>
            <p:nvPr/>
          </p:nvSpPr>
          <p:spPr>
            <a:xfrm rot="16200000" flipH="1">
              <a:off x="5022263" y="2757577"/>
              <a:ext cx="3522618" cy="3231658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70000"/>
                    <a:lumOff val="30000"/>
                  </a:schemeClr>
                </a:gs>
                <a:gs pos="94000">
                  <a:schemeClr val="accent5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2098">
            <a:extLst>
              <a:ext uri="{FF2B5EF4-FFF2-40B4-BE49-F238E27FC236}">
                <a16:creationId xmlns:a16="http://schemas.microsoft.com/office/drawing/2014/main" id="{6A50C0EB-2E31-183E-F897-1F0121FE225D}"/>
              </a:ext>
            </a:extLst>
          </p:cNvPr>
          <p:cNvGrpSpPr/>
          <p:nvPr/>
        </p:nvGrpSpPr>
        <p:grpSpPr>
          <a:xfrm>
            <a:off x="6362516" y="1725435"/>
            <a:ext cx="3600000" cy="4680000"/>
            <a:chOff x="3610541" y="1622596"/>
            <a:chExt cx="3619596" cy="45121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31">
              <a:extLst>
                <a:ext uri="{FF2B5EF4-FFF2-40B4-BE49-F238E27FC236}">
                  <a16:creationId xmlns:a16="http://schemas.microsoft.com/office/drawing/2014/main" id="{0EE1983A-2162-4B1C-494B-904ADFEBEA13}"/>
                </a:ext>
              </a:extLst>
            </p:cNvPr>
            <p:cNvSpPr/>
            <p:nvPr/>
          </p:nvSpPr>
          <p:spPr>
            <a:xfrm rot="16200000" flipH="1">
              <a:off x="3164278" y="2068859"/>
              <a:ext cx="4512121" cy="3619596"/>
            </a:xfrm>
            <a:custGeom>
              <a:avLst/>
              <a:gdLst/>
              <a:ahLst/>
              <a:cxnLst/>
              <a:rect l="l" t="t" r="r" b="b"/>
              <a:pathLst>
                <a:path w="4512121" h="3619596">
                  <a:moveTo>
                    <a:pt x="0" y="351297"/>
                  </a:moveTo>
                  <a:lnTo>
                    <a:pt x="0" y="2905070"/>
                  </a:lnTo>
                  <a:cubicBezTo>
                    <a:pt x="0" y="3076118"/>
                    <a:pt x="122246" y="3218613"/>
                    <a:pt x="284204" y="3249604"/>
                  </a:cubicBezTo>
                  <a:lnTo>
                    <a:pt x="284204" y="3450958"/>
                  </a:lnTo>
                  <a:cubicBezTo>
                    <a:pt x="284204" y="3544094"/>
                    <a:pt x="359706" y="3619596"/>
                    <a:pt x="452842" y="3619596"/>
                  </a:cubicBezTo>
                  <a:lnTo>
                    <a:pt x="1398052" y="3619596"/>
                  </a:lnTo>
                  <a:cubicBezTo>
                    <a:pt x="1491188" y="3619596"/>
                    <a:pt x="1566690" y="3544094"/>
                    <a:pt x="1566690" y="3450958"/>
                  </a:cubicBezTo>
                  <a:lnTo>
                    <a:pt x="1566690" y="3256367"/>
                  </a:lnTo>
                  <a:lnTo>
                    <a:pt x="4160824" y="3256367"/>
                  </a:lnTo>
                  <a:cubicBezTo>
                    <a:pt x="4354840" y="3256367"/>
                    <a:pt x="4512121" y="3099086"/>
                    <a:pt x="4512121" y="2905070"/>
                  </a:cubicBezTo>
                  <a:lnTo>
                    <a:pt x="4512121" y="351297"/>
                  </a:lnTo>
                  <a:cubicBezTo>
                    <a:pt x="4512121" y="157281"/>
                    <a:pt x="4354840" y="0"/>
                    <a:pt x="4160824" y="0"/>
                  </a:cubicBezTo>
                  <a:lnTo>
                    <a:pt x="351297" y="0"/>
                  </a:lnTo>
                  <a:cubicBezTo>
                    <a:pt x="157281" y="0"/>
                    <a:pt x="0" y="157281"/>
                    <a:pt x="0" y="351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6B371CCB-047C-A534-4579-1EB5D2D8EB5E}"/>
                </a:ext>
              </a:extLst>
            </p:cNvPr>
            <p:cNvSpPr/>
            <p:nvPr/>
          </p:nvSpPr>
          <p:spPr>
            <a:xfrm rot="16200000" flipH="1">
              <a:off x="3450051" y="2717859"/>
              <a:ext cx="3602060" cy="3231658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0000"/>
                    <a:lumOff val="30000"/>
                  </a:schemeClr>
                </a:gs>
                <a:gs pos="94000">
                  <a:schemeClr val="accent4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2101">
            <a:extLst>
              <a:ext uri="{FF2B5EF4-FFF2-40B4-BE49-F238E27FC236}">
                <a16:creationId xmlns:a16="http://schemas.microsoft.com/office/drawing/2014/main" id="{F115D11E-B945-F0FC-B960-148CF62C53E2}"/>
              </a:ext>
            </a:extLst>
          </p:cNvPr>
          <p:cNvGrpSpPr/>
          <p:nvPr/>
        </p:nvGrpSpPr>
        <p:grpSpPr>
          <a:xfrm>
            <a:off x="4021169" y="1726908"/>
            <a:ext cx="3600000" cy="4680000"/>
            <a:chOff x="2075497" y="1619938"/>
            <a:chExt cx="3634008" cy="45145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id="{43DF8C9D-B355-80E9-A0ED-8D593E23FF58}"/>
                </a:ext>
              </a:extLst>
            </p:cNvPr>
            <p:cNvSpPr/>
            <p:nvPr/>
          </p:nvSpPr>
          <p:spPr>
            <a:xfrm rot="16200000">
              <a:off x="1635245" y="2060190"/>
              <a:ext cx="4514512" cy="3634008"/>
            </a:xfrm>
            <a:custGeom>
              <a:avLst/>
              <a:gdLst/>
              <a:ahLst/>
              <a:cxnLst/>
              <a:rect l="l" t="t" r="r" b="b"/>
              <a:pathLst>
                <a:path w="4514512" h="3634008">
                  <a:moveTo>
                    <a:pt x="4514512" y="351572"/>
                  </a:moveTo>
                  <a:lnTo>
                    <a:pt x="4514512" y="2907347"/>
                  </a:lnTo>
                  <a:cubicBezTo>
                    <a:pt x="4514512" y="3082849"/>
                    <a:pt x="4385918" y="3228315"/>
                    <a:pt x="4217617" y="3253407"/>
                  </a:cubicBezTo>
                  <a:lnTo>
                    <a:pt x="4217617" y="3260146"/>
                  </a:lnTo>
                  <a:lnTo>
                    <a:pt x="4227649" y="3260146"/>
                  </a:lnTo>
                  <a:lnTo>
                    <a:pt x="4227649" y="3465370"/>
                  </a:lnTo>
                  <a:cubicBezTo>
                    <a:pt x="4227649" y="3558506"/>
                    <a:pt x="4152147" y="3634008"/>
                    <a:pt x="4059011" y="3634008"/>
                  </a:cubicBezTo>
                  <a:lnTo>
                    <a:pt x="3113801" y="3634008"/>
                  </a:lnTo>
                  <a:cubicBezTo>
                    <a:pt x="3020665" y="3634008"/>
                    <a:pt x="2945163" y="3558506"/>
                    <a:pt x="2945163" y="3465370"/>
                  </a:cubicBezTo>
                  <a:lnTo>
                    <a:pt x="2945163" y="3260146"/>
                  </a:lnTo>
                  <a:lnTo>
                    <a:pt x="3137497" y="3260146"/>
                  </a:lnTo>
                  <a:lnTo>
                    <a:pt x="3137497" y="3258919"/>
                  </a:lnTo>
                  <a:lnTo>
                    <a:pt x="351572" y="3258919"/>
                  </a:lnTo>
                  <a:cubicBezTo>
                    <a:pt x="157404" y="3258919"/>
                    <a:pt x="0" y="3101515"/>
                    <a:pt x="0" y="2907347"/>
                  </a:cubicBezTo>
                  <a:lnTo>
                    <a:pt x="0" y="351572"/>
                  </a:lnTo>
                  <a:cubicBezTo>
                    <a:pt x="0" y="157404"/>
                    <a:pt x="157404" y="0"/>
                    <a:pt x="351572" y="0"/>
                  </a:cubicBezTo>
                  <a:lnTo>
                    <a:pt x="4162940" y="0"/>
                  </a:lnTo>
                  <a:cubicBezTo>
                    <a:pt x="4357108" y="0"/>
                    <a:pt x="4514512" y="157404"/>
                    <a:pt x="4514512" y="351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5CC2A5A9-5655-6032-9678-3E6F34E5A65C}"/>
                </a:ext>
              </a:extLst>
            </p:cNvPr>
            <p:cNvSpPr/>
            <p:nvPr/>
          </p:nvSpPr>
          <p:spPr>
            <a:xfrm rot="16200000" flipH="1">
              <a:off x="1947132" y="2747161"/>
              <a:ext cx="3540382" cy="3234190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0000"/>
                    <a:lumOff val="20000"/>
                  </a:schemeClr>
                </a:gs>
                <a:gs pos="94000">
                  <a:schemeClr val="accent3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6" name="Group 2107">
            <a:extLst>
              <a:ext uri="{FF2B5EF4-FFF2-40B4-BE49-F238E27FC236}">
                <a16:creationId xmlns:a16="http://schemas.microsoft.com/office/drawing/2014/main" id="{6E83E596-6BD5-98D9-6A7E-571BA7EF7947}"/>
              </a:ext>
            </a:extLst>
          </p:cNvPr>
          <p:cNvGrpSpPr/>
          <p:nvPr/>
        </p:nvGrpSpPr>
        <p:grpSpPr>
          <a:xfrm>
            <a:off x="1825155" y="1726909"/>
            <a:ext cx="3600000" cy="4680000"/>
            <a:chOff x="35611" y="1622596"/>
            <a:chExt cx="2605133" cy="45121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37">
              <a:extLst>
                <a:ext uri="{FF2B5EF4-FFF2-40B4-BE49-F238E27FC236}">
                  <a16:creationId xmlns:a16="http://schemas.microsoft.com/office/drawing/2014/main" id="{6379AF62-0AE5-DE96-A7B7-592EC491857D}"/>
                </a:ext>
              </a:extLst>
            </p:cNvPr>
            <p:cNvSpPr/>
            <p:nvPr/>
          </p:nvSpPr>
          <p:spPr>
            <a:xfrm rot="16200000" flipH="1">
              <a:off x="-917883" y="2576090"/>
              <a:ext cx="4512121" cy="2605133"/>
            </a:xfrm>
            <a:custGeom>
              <a:avLst/>
              <a:gdLst/>
              <a:ahLst/>
              <a:cxnLst/>
              <a:rect l="l" t="t" r="r" b="b"/>
              <a:pathLst>
                <a:path w="4512121" h="2644554">
                  <a:moveTo>
                    <a:pt x="0" y="0"/>
                  </a:moveTo>
                  <a:lnTo>
                    <a:pt x="0" y="1919393"/>
                  </a:lnTo>
                  <a:cubicBezTo>
                    <a:pt x="0" y="2093916"/>
                    <a:pt x="127265" y="2238715"/>
                    <a:pt x="294236" y="2264938"/>
                  </a:cubicBezTo>
                  <a:lnTo>
                    <a:pt x="294236" y="2270692"/>
                  </a:lnTo>
                  <a:lnTo>
                    <a:pt x="284205" y="2270692"/>
                  </a:lnTo>
                  <a:lnTo>
                    <a:pt x="284205" y="2475916"/>
                  </a:lnTo>
                  <a:cubicBezTo>
                    <a:pt x="284205" y="2569052"/>
                    <a:pt x="359707" y="2644554"/>
                    <a:pt x="452843" y="2644554"/>
                  </a:cubicBezTo>
                  <a:lnTo>
                    <a:pt x="1398053" y="2644554"/>
                  </a:lnTo>
                  <a:cubicBezTo>
                    <a:pt x="1491189" y="2644554"/>
                    <a:pt x="1566691" y="2569052"/>
                    <a:pt x="1566691" y="2475916"/>
                  </a:cubicBezTo>
                  <a:lnTo>
                    <a:pt x="1566691" y="2270692"/>
                  </a:lnTo>
                  <a:lnTo>
                    <a:pt x="1374356" y="2270692"/>
                  </a:lnTo>
                  <a:lnTo>
                    <a:pt x="1374356" y="2270690"/>
                  </a:lnTo>
                  <a:lnTo>
                    <a:pt x="4160824" y="2270690"/>
                  </a:lnTo>
                  <a:cubicBezTo>
                    <a:pt x="4354840" y="2270690"/>
                    <a:pt x="4512121" y="2113409"/>
                    <a:pt x="4512121" y="1919393"/>
                  </a:cubicBezTo>
                  <a:lnTo>
                    <a:pt x="4512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4354CBCB-27BA-3F72-00C0-1CBAB74DFF42}"/>
                </a:ext>
              </a:extLst>
            </p:cNvPr>
            <p:cNvSpPr/>
            <p:nvPr/>
          </p:nvSpPr>
          <p:spPr>
            <a:xfrm rot="16200000" flipH="1">
              <a:off x="-640991" y="3209260"/>
              <a:ext cx="3602060" cy="2248856"/>
            </a:xfrm>
            <a:custGeom>
              <a:avLst/>
              <a:gdLst/>
              <a:ahLst/>
              <a:cxnLst/>
              <a:rect l="l" t="t" r="r" b="b"/>
              <a:pathLst>
                <a:path w="3602060" h="2270692">
                  <a:moveTo>
                    <a:pt x="0" y="2270692"/>
                  </a:moveTo>
                  <a:lnTo>
                    <a:pt x="3252253" y="2270692"/>
                  </a:lnTo>
                  <a:cubicBezTo>
                    <a:pt x="3445445" y="2270692"/>
                    <a:pt x="3602060" y="2113411"/>
                    <a:pt x="3602060" y="1919396"/>
                  </a:cubicBezTo>
                  <a:lnTo>
                    <a:pt x="3602060" y="0"/>
                  </a:lnTo>
                  <a:lnTo>
                    <a:pt x="3109555" y="0"/>
                  </a:lnTo>
                  <a:cubicBezTo>
                    <a:pt x="2587839" y="1218343"/>
                    <a:pt x="1410603" y="2109596"/>
                    <a:pt x="0" y="227069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0000"/>
                    <a:lumOff val="10000"/>
                  </a:schemeClr>
                </a:gs>
                <a:gs pos="94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45AF92F-A0E4-A05A-34DF-5FA152BFC3C3}"/>
              </a:ext>
            </a:extLst>
          </p:cNvPr>
          <p:cNvSpPr txBox="1"/>
          <p:nvPr/>
        </p:nvSpPr>
        <p:spPr>
          <a:xfrm>
            <a:off x="2782318" y="4037279"/>
            <a:ext cx="2105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公司自</a:t>
            </a: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</a:t>
            </a:r>
            <a:endParaRPr lang="en-US" altLang="zh-TW" sz="2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證</a:t>
            </a:r>
            <a:r>
              <a:rPr kumimoji="0"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基會評</a:t>
            </a: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核</a:t>
            </a:r>
            <a:endParaRPr kumimoji="0"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證交所彙整</a:t>
            </a:r>
            <a:endParaRPr kumimoji="0"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提報公司治理評鑑</a:t>
            </a:r>
            <a:r>
              <a:rPr kumimoji="0"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暨諮詢委員會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C14844-8516-E81E-740D-078AC16B3677}"/>
              </a:ext>
            </a:extLst>
          </p:cNvPr>
          <p:cNvSpPr txBox="1"/>
          <p:nvPr/>
        </p:nvSpPr>
        <p:spPr>
          <a:xfrm>
            <a:off x="3017974" y="2112845"/>
            <a:ext cx="1753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執行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評核單位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CE48B23-BA57-A1C1-CDA1-549680C53D34}"/>
              </a:ext>
            </a:extLst>
          </p:cNvPr>
          <p:cNvSpPr txBox="1"/>
          <p:nvPr/>
        </p:nvSpPr>
        <p:spPr>
          <a:xfrm>
            <a:off x="5230403" y="2131704"/>
            <a:ext cx="1753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評鑑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對象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2964F63-85AC-22CF-CDDA-287C30F40062}"/>
              </a:ext>
            </a:extLst>
          </p:cNvPr>
          <p:cNvSpPr txBox="1"/>
          <p:nvPr/>
        </p:nvSpPr>
        <p:spPr>
          <a:xfrm>
            <a:off x="5004013" y="4020641"/>
            <a:ext cx="22219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全體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上市櫃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公司</a:t>
            </a:r>
            <a:endParaRPr lang="en-US" altLang="zh-TW" sz="20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kern="0" noProof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* 排除</a:t>
            </a:r>
            <a:r>
              <a:rPr lang="zh-TW" altLang="en-US" sz="2000" b="1" kern="0" noProof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受</a:t>
            </a:r>
            <a:r>
              <a:rPr lang="zh-TW" altLang="en-US" sz="2000" b="1" kern="0" noProof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評：上市櫃未滿一年、重大處置等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1DB81EE-A0DC-7B3C-EC5E-B7882697CFC6}"/>
              </a:ext>
            </a:extLst>
          </p:cNvPr>
          <p:cNvSpPr txBox="1"/>
          <p:nvPr/>
        </p:nvSpPr>
        <p:spPr>
          <a:xfrm>
            <a:off x="7611559" y="2110221"/>
            <a:ext cx="1753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結果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公布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C91BE43-E635-A8D5-0AEB-9CD0ED4BCDB5}"/>
              </a:ext>
            </a:extLst>
          </p:cNvPr>
          <p:cNvSpPr txBox="1"/>
          <p:nvPr/>
        </p:nvSpPr>
        <p:spPr>
          <a:xfrm>
            <a:off x="730397" y="1068398"/>
            <a:ext cx="576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公司治理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藍圖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- 103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年起每年辦理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形 70" descr="左引號">
            <a:extLst>
              <a:ext uri="{FF2B5EF4-FFF2-40B4-BE49-F238E27FC236}">
                <a16:creationId xmlns:a16="http://schemas.microsoft.com/office/drawing/2014/main" id="{C1F55345-E6DE-EFE5-47A7-95478365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-15493" y="1002052"/>
            <a:ext cx="914400" cy="914400"/>
          </a:xfrm>
          <a:prstGeom prst="rect">
            <a:avLst/>
          </a:prstGeom>
        </p:spPr>
      </p:pic>
      <p:pic>
        <p:nvPicPr>
          <p:cNvPr id="30" name="圖形 74" descr="目標對象">
            <a:extLst>
              <a:ext uri="{FF2B5EF4-FFF2-40B4-BE49-F238E27FC236}">
                <a16:creationId xmlns:a16="http://schemas.microsoft.com/office/drawing/2014/main" id="{B87E6B4B-B4EC-161F-6A08-C083481041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36183" y="2946533"/>
            <a:ext cx="914400" cy="914400"/>
          </a:xfrm>
          <a:prstGeom prst="rect">
            <a:avLst/>
          </a:prstGeom>
        </p:spPr>
      </p:pic>
      <p:pic>
        <p:nvPicPr>
          <p:cNvPr id="31" name="圖形 60" descr="城市">
            <a:extLst>
              <a:ext uri="{FF2B5EF4-FFF2-40B4-BE49-F238E27FC236}">
                <a16:creationId xmlns:a16="http://schemas.microsoft.com/office/drawing/2014/main" id="{BB538785-8831-21B0-F695-78BC3B28EBE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4007" y="2962701"/>
            <a:ext cx="914400" cy="914400"/>
          </a:xfrm>
          <a:prstGeom prst="rect">
            <a:avLst/>
          </a:prstGeom>
        </p:spPr>
      </p:pic>
      <p:pic>
        <p:nvPicPr>
          <p:cNvPr id="32" name="圖形 58" descr="獎牌">
            <a:extLst>
              <a:ext uri="{FF2B5EF4-FFF2-40B4-BE49-F238E27FC236}">
                <a16:creationId xmlns:a16="http://schemas.microsoft.com/office/drawing/2014/main" id="{77A4A3A1-4CC0-389D-DE2D-7BD775E9C1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135320" y="3020998"/>
            <a:ext cx="754434" cy="754434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02964F63-85AC-22CF-CDDA-287C30F40062}"/>
              </a:ext>
            </a:extLst>
          </p:cNvPr>
          <p:cNvSpPr txBox="1"/>
          <p:nvPr/>
        </p:nvSpPr>
        <p:spPr>
          <a:xfrm>
            <a:off x="7331390" y="4020641"/>
            <a:ext cx="22886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第３屆全面公布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第５屆多元化公布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42900" marR="0" lvl="0" indent="-342900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微軟正黑體" panose="020B0604030504040204" pitchFamily="34" charset="-120"/>
              <a:buChar char="─"/>
              <a:tabLst/>
              <a:defRPr/>
            </a:pP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金融保險業</a:t>
            </a:r>
            <a:endParaRPr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42900" marR="0" lvl="0" indent="-342900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微軟正黑體" panose="020B0604030504040204" pitchFamily="34" charset="-120"/>
              <a:buChar char="─"/>
              <a:tabLst/>
              <a:defRPr/>
            </a:pP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市值</a:t>
            </a:r>
            <a:r>
              <a:rPr lang="en-US" altLang="zh-TW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100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億以上</a:t>
            </a:r>
            <a:r>
              <a:rPr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電子及非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電子</a:t>
            </a:r>
            <a:endParaRPr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342900" marR="0" lvl="0" indent="-342900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微軟正黑體" panose="020B0604030504040204" pitchFamily="34" charset="-120"/>
              <a:buChar char="─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市值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50-100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億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43" name="Group 2104">
            <a:extLst>
              <a:ext uri="{FF2B5EF4-FFF2-40B4-BE49-F238E27FC236}">
                <a16:creationId xmlns:a16="http://schemas.microsoft.com/office/drawing/2014/main" id="{8DAB1CBE-87D6-4D96-AB21-CCEEB298313D}"/>
              </a:ext>
            </a:extLst>
          </p:cNvPr>
          <p:cNvGrpSpPr/>
          <p:nvPr/>
        </p:nvGrpSpPr>
        <p:grpSpPr>
          <a:xfrm>
            <a:off x="159402" y="1725434"/>
            <a:ext cx="2988000" cy="4680000"/>
            <a:chOff x="543005" y="1622595"/>
            <a:chExt cx="3630231" cy="45121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ed Rectangle 40">
              <a:extLst>
                <a:ext uri="{FF2B5EF4-FFF2-40B4-BE49-F238E27FC236}">
                  <a16:creationId xmlns:a16="http://schemas.microsoft.com/office/drawing/2014/main" id="{603F9924-CF6B-427D-90A2-E4B14B5E5CA4}"/>
                </a:ext>
              </a:extLst>
            </p:cNvPr>
            <p:cNvSpPr/>
            <p:nvPr/>
          </p:nvSpPr>
          <p:spPr>
            <a:xfrm rot="16200000">
              <a:off x="102060" y="2063540"/>
              <a:ext cx="4512121" cy="3630231"/>
            </a:xfrm>
            <a:custGeom>
              <a:avLst/>
              <a:gdLst/>
              <a:ahLst/>
              <a:cxnLst/>
              <a:rect l="l" t="t" r="r" b="b"/>
              <a:pathLst>
                <a:path w="4512121" h="3630231">
                  <a:moveTo>
                    <a:pt x="4227915" y="3256369"/>
                  </a:moveTo>
                  <a:lnTo>
                    <a:pt x="4227915" y="3461593"/>
                  </a:lnTo>
                  <a:cubicBezTo>
                    <a:pt x="4227915" y="3554729"/>
                    <a:pt x="4152413" y="3630231"/>
                    <a:pt x="4059277" y="3630231"/>
                  </a:cubicBezTo>
                  <a:lnTo>
                    <a:pt x="3114067" y="3630231"/>
                  </a:lnTo>
                  <a:cubicBezTo>
                    <a:pt x="3020931" y="3630231"/>
                    <a:pt x="2945429" y="3554729"/>
                    <a:pt x="2945429" y="3461593"/>
                  </a:cubicBezTo>
                  <a:lnTo>
                    <a:pt x="2945429" y="3256369"/>
                  </a:lnTo>
                  <a:close/>
                  <a:moveTo>
                    <a:pt x="4512121" y="351297"/>
                  </a:moveTo>
                  <a:lnTo>
                    <a:pt x="4512121" y="2905070"/>
                  </a:lnTo>
                  <a:cubicBezTo>
                    <a:pt x="4512121" y="3099086"/>
                    <a:pt x="4354840" y="3256367"/>
                    <a:pt x="4160824" y="3256367"/>
                  </a:cubicBezTo>
                  <a:lnTo>
                    <a:pt x="351297" y="3256367"/>
                  </a:lnTo>
                  <a:cubicBezTo>
                    <a:pt x="157281" y="3256367"/>
                    <a:pt x="0" y="3099086"/>
                    <a:pt x="0" y="2905070"/>
                  </a:cubicBezTo>
                  <a:lnTo>
                    <a:pt x="0" y="351297"/>
                  </a:lnTo>
                  <a:cubicBezTo>
                    <a:pt x="0" y="157281"/>
                    <a:pt x="157281" y="0"/>
                    <a:pt x="351297" y="0"/>
                  </a:cubicBezTo>
                  <a:lnTo>
                    <a:pt x="4160824" y="0"/>
                  </a:lnTo>
                  <a:cubicBezTo>
                    <a:pt x="4354840" y="0"/>
                    <a:pt x="4512121" y="157281"/>
                    <a:pt x="4512121" y="351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Rounded Rectangle 9">
              <a:extLst>
                <a:ext uri="{FF2B5EF4-FFF2-40B4-BE49-F238E27FC236}">
                  <a16:creationId xmlns:a16="http://schemas.microsoft.com/office/drawing/2014/main" id="{44B5EA14-2A78-4F1A-A51E-86BBB0149CC1}"/>
                </a:ext>
              </a:extLst>
            </p:cNvPr>
            <p:cNvSpPr/>
            <p:nvPr/>
          </p:nvSpPr>
          <p:spPr>
            <a:xfrm rot="16200000" flipH="1">
              <a:off x="422236" y="2757576"/>
              <a:ext cx="3522618" cy="3231658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90000"/>
                    <a:lumOff val="10000"/>
                  </a:schemeClr>
                </a:gs>
                <a:gs pos="94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10D9D95-FB34-6EE7-1D00-2C51ABA76802}"/>
              </a:ext>
            </a:extLst>
          </p:cNvPr>
          <p:cNvSpPr txBox="1"/>
          <p:nvPr/>
        </p:nvSpPr>
        <p:spPr>
          <a:xfrm>
            <a:off x="749834" y="2110221"/>
            <a:ext cx="1753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評鑑架構及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指標設計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9" name="圖形 68" descr="拼圖塊">
            <a:extLst>
              <a:ext uri="{FF2B5EF4-FFF2-40B4-BE49-F238E27FC236}">
                <a16:creationId xmlns:a16="http://schemas.microsoft.com/office/drawing/2014/main" id="{D7E950B7-05FB-8595-F136-C3C56942214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96202" y="2867331"/>
            <a:ext cx="914400" cy="91440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44CE4180-163F-42DA-001B-E56368DF6975}"/>
              </a:ext>
            </a:extLst>
          </p:cNvPr>
          <p:cNvSpPr txBox="1"/>
          <p:nvPr/>
        </p:nvSpPr>
        <p:spPr>
          <a:xfrm>
            <a:off x="478942" y="4020641"/>
            <a:ext cx="23179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公司治理中心</a:t>
            </a:r>
            <a:endParaRPr kumimoji="0"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證交所</a:t>
            </a:r>
            <a:endParaRPr kumimoji="0"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櫃</a:t>
            </a:r>
            <a:r>
              <a:rPr kumimoji="0"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買</a:t>
            </a: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中心</a:t>
            </a:r>
            <a:endParaRPr kumimoji="0"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證</a:t>
            </a:r>
            <a:r>
              <a:rPr kumimoji="0"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基</a:t>
            </a:r>
            <a:r>
              <a:rPr kumimoji="0"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會</a:t>
            </a:r>
            <a:endParaRPr kumimoji="0"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專家學者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1DB81EE-A0DC-7B3C-EC5E-B7882697CFC6}"/>
              </a:ext>
            </a:extLst>
          </p:cNvPr>
          <p:cNvSpPr txBox="1"/>
          <p:nvPr/>
        </p:nvSpPr>
        <p:spPr>
          <a:xfrm>
            <a:off x="9817182" y="2113885"/>
            <a:ext cx="1753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結果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運用</a:t>
            </a:r>
            <a:endParaRPr kumimoji="0" lang="en-US" altLang="zh-TW" sz="24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2964F63-85AC-22CF-CDDA-287C30F40062}"/>
              </a:ext>
            </a:extLst>
          </p:cNvPr>
          <p:cNvSpPr txBox="1"/>
          <p:nvPr/>
        </p:nvSpPr>
        <p:spPr>
          <a:xfrm>
            <a:off x="9637966" y="4020641"/>
            <a:ext cx="20908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舉辦頒獎典禮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公司</a:t>
            </a:r>
            <a:r>
              <a:rPr lang="zh-TW" altLang="en-US" sz="20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治理</a:t>
            </a:r>
            <a:r>
              <a:rPr lang="zh-TW" altLang="en-US" sz="2000" b="1" kern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指數成分股篩選標準</a:t>
            </a:r>
            <a:endParaRPr lang="en-US" altLang="zh-TW" sz="2000" b="1" kern="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差異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化管理機制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48" name="圖形 26" descr="燈泡與鉛筆">
            <a:extLst>
              <a:ext uri="{FF2B5EF4-FFF2-40B4-BE49-F238E27FC236}">
                <a16:creationId xmlns:a16="http://schemas.microsoft.com/office/drawing/2014/main" id="{0599D2AA-38C2-AA92-D090-F61BE1D8B18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0455128" y="3062902"/>
            <a:ext cx="713325" cy="713325"/>
          </a:xfrm>
          <a:prstGeom prst="rect">
            <a:avLst/>
          </a:prstGeom>
        </p:spPr>
      </p:pic>
      <p:pic>
        <p:nvPicPr>
          <p:cNvPr id="50" name="圖形 72" descr="封閉的引號">
            <a:extLst>
              <a:ext uri="{FF2B5EF4-FFF2-40B4-BE49-F238E27FC236}">
                <a16:creationId xmlns:a16="http://schemas.microsoft.com/office/drawing/2014/main" id="{D727F92D-B856-5B4D-40D0-7D443CE0C0F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933262" y="705624"/>
            <a:ext cx="914400" cy="914400"/>
          </a:xfrm>
          <a:prstGeom prst="rect">
            <a:avLst/>
          </a:prstGeom>
        </p:spPr>
      </p:pic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字方塊 58"/>
          <p:cNvSpPr txBox="1"/>
          <p:nvPr/>
        </p:nvSpPr>
        <p:spPr>
          <a:xfrm>
            <a:off x="7557191" y="1367570"/>
            <a:ext cx="2655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endParaRPr lang="en-US" altLang="zh-TW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>
                <a:latin typeface="+mn-ea"/>
              </a:rPr>
              <a:t>股東會年報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>
                <a:latin typeface="+mn-ea"/>
              </a:rPr>
              <a:t>永續報告書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>
                <a:latin typeface="+mn-ea"/>
              </a:rPr>
              <a:t>公司網站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7557191" y="3390383"/>
            <a:ext cx="4349735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+mn-ea"/>
              </a:rPr>
              <a:t>申請上市公司自評 </a:t>
            </a:r>
            <a:r>
              <a:rPr lang="en-US" altLang="zh-TW" b="1" dirty="0" smtClean="0">
                <a:latin typeface="+mn-ea"/>
              </a:rPr>
              <a:t>+</a:t>
            </a:r>
            <a:r>
              <a:rPr lang="zh-TW" altLang="en-US" b="1" dirty="0" smtClean="0">
                <a:latin typeface="+mn-ea"/>
              </a:rPr>
              <a:t> 承銷商評估</a:t>
            </a:r>
            <a:endParaRPr lang="en-US" altLang="zh-TW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           申請書件              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S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題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S5-19</a:t>
            </a:r>
          </a:p>
          <a:p>
            <a:pPr>
              <a:lnSpc>
                <a:spcPct val="120000"/>
              </a:lnSpc>
            </a:pPr>
            <a:endParaRPr lang="en-US" altLang="zh-TW" b="1" dirty="0">
              <a:latin typeface="+mn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endParaRPr lang="en-US" altLang="zh-TW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TW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latin typeface="+mn-ea"/>
              </a:rPr>
              <a:t>辦理</a:t>
            </a:r>
            <a:r>
              <a:rPr lang="zh-TW" altLang="en-US" b="1" dirty="0">
                <a:latin typeface="+mn-ea"/>
              </a:rPr>
              <a:t>公司治理評鑑自評，就自評結果未得分部分擬訂具體改善計畫，並說明改善計畫之內容及時程之合理性</a:t>
            </a:r>
            <a:r>
              <a:rPr lang="zh-TW" altLang="en-US" b="1" dirty="0" smtClean="0">
                <a:latin typeface="+mn-ea"/>
              </a:rPr>
              <a:t>。</a:t>
            </a:r>
            <a:endParaRPr lang="en-US" altLang="zh-TW" b="1" dirty="0">
              <a:latin typeface="+mn-ea"/>
            </a:endParaRP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A2684353-54C4-4CCC-8BD2-C90BFD686ADF}"/>
              </a:ext>
            </a:extLst>
          </p:cNvPr>
          <p:cNvSpPr/>
          <p:nvPr/>
        </p:nvSpPr>
        <p:spPr>
          <a:xfrm>
            <a:off x="234248" y="2027597"/>
            <a:ext cx="3314394" cy="3314394"/>
          </a:xfrm>
          <a:prstGeom prst="donut">
            <a:avLst>
              <a:gd name="adj" fmla="val 25809"/>
            </a:avLst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416">
            <a:extLst>
              <a:ext uri="{FF2B5EF4-FFF2-40B4-BE49-F238E27FC236}">
                <a16:creationId xmlns:a16="http://schemas.microsoft.com/office/drawing/2014/main" id="{53753E6C-044E-40E2-9E78-E69C0ACF6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531887"/>
              </p:ext>
            </p:extLst>
          </p:nvPr>
        </p:nvGraphicFramePr>
        <p:xfrm>
          <a:off x="398026" y="2169323"/>
          <a:ext cx="3061267" cy="299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17">
            <a:extLst>
              <a:ext uri="{FF2B5EF4-FFF2-40B4-BE49-F238E27FC236}">
                <a16:creationId xmlns:a16="http://schemas.microsoft.com/office/drawing/2014/main" id="{579E32D8-5772-43B2-A494-E8D714423E67}"/>
              </a:ext>
            </a:extLst>
          </p:cNvPr>
          <p:cNvSpPr/>
          <p:nvPr/>
        </p:nvSpPr>
        <p:spPr>
          <a:xfrm>
            <a:off x="4224218" y="2642023"/>
            <a:ext cx="3096000" cy="89899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 Black" panose="020B0A04020102020204" pitchFamily="34" charset="0"/>
            </a:endParaRPr>
          </a:p>
        </p:txBody>
      </p:sp>
      <p:sp>
        <p:nvSpPr>
          <p:cNvPr id="6" name="Rectangle 418">
            <a:extLst>
              <a:ext uri="{FF2B5EF4-FFF2-40B4-BE49-F238E27FC236}">
                <a16:creationId xmlns:a16="http://schemas.microsoft.com/office/drawing/2014/main" id="{993B8A78-C065-4149-81F0-27C3DE6A9EE8}"/>
              </a:ext>
            </a:extLst>
          </p:cNvPr>
          <p:cNvSpPr/>
          <p:nvPr/>
        </p:nvSpPr>
        <p:spPr>
          <a:xfrm>
            <a:off x="4224218" y="3708917"/>
            <a:ext cx="3096000" cy="8989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latin typeface="Arial Black" panose="020B0A04020102020204" pitchFamily="34" charset="0"/>
            </a:endParaRPr>
          </a:p>
        </p:txBody>
      </p:sp>
      <p:sp>
        <p:nvSpPr>
          <p:cNvPr id="7" name="Rectangle 419">
            <a:extLst>
              <a:ext uri="{FF2B5EF4-FFF2-40B4-BE49-F238E27FC236}">
                <a16:creationId xmlns:a16="http://schemas.microsoft.com/office/drawing/2014/main" id="{CDFC3E2D-8B79-4C9C-8E4C-88DC392CC90D}"/>
              </a:ext>
            </a:extLst>
          </p:cNvPr>
          <p:cNvSpPr/>
          <p:nvPr/>
        </p:nvSpPr>
        <p:spPr>
          <a:xfrm>
            <a:off x="4224218" y="4809996"/>
            <a:ext cx="3096000" cy="95982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Rectangle 420">
            <a:extLst>
              <a:ext uri="{FF2B5EF4-FFF2-40B4-BE49-F238E27FC236}">
                <a16:creationId xmlns:a16="http://schemas.microsoft.com/office/drawing/2014/main" id="{B3FADEF3-69BC-4A9F-A65C-3BD17A757DFF}"/>
              </a:ext>
            </a:extLst>
          </p:cNvPr>
          <p:cNvSpPr/>
          <p:nvPr/>
        </p:nvSpPr>
        <p:spPr>
          <a:xfrm>
            <a:off x="4224219" y="1575129"/>
            <a:ext cx="3096000" cy="898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4" name="Rectangle 436">
            <a:extLst>
              <a:ext uri="{FF2B5EF4-FFF2-40B4-BE49-F238E27FC236}">
                <a16:creationId xmlns:a16="http://schemas.microsoft.com/office/drawing/2014/main" id="{CB97595F-6952-409B-B9A8-E458178E05DD}"/>
              </a:ext>
            </a:extLst>
          </p:cNvPr>
          <p:cNvSpPr/>
          <p:nvPr/>
        </p:nvSpPr>
        <p:spPr>
          <a:xfrm>
            <a:off x="4261890" y="1581321"/>
            <a:ext cx="998890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18</a:t>
            </a:r>
            <a:r>
              <a:rPr lang="zh-TW" altLang="en-US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項</a:t>
            </a:r>
            <a:r>
              <a:rPr lang="en-US" altLang="ko-KR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</a:t>
            </a: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</a:t>
            </a:r>
            <a:r>
              <a:rPr lang="en-US" altLang="ko-KR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25" name="Elbow Connector 28">
            <a:extLst>
              <a:ext uri="{FF2B5EF4-FFF2-40B4-BE49-F238E27FC236}">
                <a16:creationId xmlns:a16="http://schemas.microsoft.com/office/drawing/2014/main" id="{E6FEBDFF-4E28-44ED-A417-441DD222D0C7}"/>
              </a:ext>
            </a:extLst>
          </p:cNvPr>
          <p:cNvCxnSpPr>
            <a:cxnSpLocks/>
          </p:cNvCxnSpPr>
          <p:nvPr/>
        </p:nvCxnSpPr>
        <p:spPr>
          <a:xfrm flipV="1">
            <a:off x="1786313" y="1977613"/>
            <a:ext cx="2376000" cy="139626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>
            <a:extLst>
              <a:ext uri="{FF2B5EF4-FFF2-40B4-BE49-F238E27FC236}">
                <a16:creationId xmlns:a16="http://schemas.microsoft.com/office/drawing/2014/main" id="{C1A8DF68-27DB-4898-9A0C-C74C1889000F}"/>
              </a:ext>
            </a:extLst>
          </p:cNvPr>
          <p:cNvCxnSpPr>
            <a:cxnSpLocks/>
          </p:cNvCxnSpPr>
          <p:nvPr/>
        </p:nvCxnSpPr>
        <p:spPr>
          <a:xfrm>
            <a:off x="2941089" y="2520431"/>
            <a:ext cx="1224000" cy="617396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>
            <a:extLst>
              <a:ext uri="{FF2B5EF4-FFF2-40B4-BE49-F238E27FC236}">
                <a16:creationId xmlns:a16="http://schemas.microsoft.com/office/drawing/2014/main" id="{1FCE0B5A-2ADD-48B5-BF7A-72B0DA7D97E2}"/>
              </a:ext>
            </a:extLst>
          </p:cNvPr>
          <p:cNvCxnSpPr>
            <a:cxnSpLocks/>
          </p:cNvCxnSpPr>
          <p:nvPr/>
        </p:nvCxnSpPr>
        <p:spPr>
          <a:xfrm>
            <a:off x="2007387" y="5243150"/>
            <a:ext cx="2124000" cy="12227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31">
            <a:extLst>
              <a:ext uri="{FF2B5EF4-FFF2-40B4-BE49-F238E27FC236}">
                <a16:creationId xmlns:a16="http://schemas.microsoft.com/office/drawing/2014/main" id="{CC12708F-7EDD-45A0-8E68-93D625D7B0EB}"/>
              </a:ext>
            </a:extLst>
          </p:cNvPr>
          <p:cNvCxnSpPr>
            <a:cxnSpLocks/>
          </p:cNvCxnSpPr>
          <p:nvPr/>
        </p:nvCxnSpPr>
        <p:spPr>
          <a:xfrm flipV="1">
            <a:off x="3053317" y="4037725"/>
            <a:ext cx="1080000" cy="676424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095587" y="1581573"/>
            <a:ext cx="21242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487680" algn="ctr">
              <a:lnSpc>
                <a:spcPct val="130000"/>
              </a:lnSpc>
            </a:pPr>
            <a:r>
              <a:rPr lang="zh-TW" altLang="en-US" sz="2000" b="1" kern="100" dirty="0">
                <a:solidFill>
                  <a:schemeClr val="bg1"/>
                </a:solidFill>
                <a:latin typeface="Arial Black" panose="020B0A04020102020204" pitchFamily="34" charset="0"/>
              </a:rPr>
              <a:t>維護</a:t>
            </a:r>
            <a:r>
              <a:rPr lang="zh-TW" altLang="en-US" sz="2000" b="1" kern="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股東權益</a:t>
            </a:r>
            <a:endParaRPr lang="en-US" altLang="zh-TW" sz="2000" b="1" kern="1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630555" indent="-487680" algn="ctr">
              <a:lnSpc>
                <a:spcPct val="130000"/>
              </a:lnSpc>
            </a:pPr>
            <a:r>
              <a:rPr lang="zh-TW" altLang="en-US" sz="2000" b="1" kern="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及</a:t>
            </a:r>
            <a:r>
              <a:rPr lang="zh-TW" altLang="en-US" sz="2000" b="1" kern="100" dirty="0">
                <a:solidFill>
                  <a:schemeClr val="bg1"/>
                </a:solidFill>
                <a:latin typeface="Arial Black" panose="020B0A04020102020204" pitchFamily="34" charset="0"/>
              </a:rPr>
              <a:t>平等對待股東</a:t>
            </a:r>
            <a:endParaRPr lang="zh-TW" altLang="zh-TW" sz="2000" b="1" kern="1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850530" y="3151559"/>
            <a:ext cx="21562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2000" b="1" dirty="0" smtClean="0">
                <a:latin typeface="+mn-ea"/>
              </a:rPr>
              <a:t>第十屆</a:t>
            </a:r>
            <a:r>
              <a:rPr lang="en-US" altLang="zh-TW" sz="2000" b="1" dirty="0" smtClean="0">
                <a:latin typeface="+mn-ea"/>
              </a:rPr>
              <a:t>(112</a:t>
            </a:r>
            <a:r>
              <a:rPr lang="zh-TW" altLang="en-US" sz="2000" b="1" dirty="0" smtClean="0">
                <a:latin typeface="+mn-ea"/>
              </a:rPr>
              <a:t>年</a:t>
            </a:r>
            <a:r>
              <a:rPr lang="en-US" altLang="zh-TW" sz="2000" b="1" dirty="0">
                <a:latin typeface="+mn-ea"/>
              </a:rPr>
              <a:t>)</a:t>
            </a:r>
            <a:endParaRPr lang="en-US" altLang="zh-TW" sz="2000" b="1" dirty="0" smtClean="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000" b="1" dirty="0" smtClean="0">
                <a:latin typeface="+mn-ea"/>
              </a:rPr>
              <a:t>指標構面</a:t>
            </a:r>
            <a:endParaRPr lang="en-US" altLang="zh-TW" sz="2000" b="1" dirty="0" smtClean="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b="1" dirty="0" smtClean="0">
                <a:latin typeface="+mn-ea"/>
              </a:rPr>
              <a:t>80</a:t>
            </a:r>
            <a:r>
              <a:rPr lang="zh-TW" altLang="en-US" sz="2000" b="1" dirty="0" smtClean="0">
                <a:latin typeface="+mn-ea"/>
              </a:rPr>
              <a:t>項</a:t>
            </a:r>
            <a:endParaRPr lang="zh-TW" altLang="en-US" sz="2000" b="1" dirty="0">
              <a:latin typeface="+mn-ea"/>
            </a:endParaRPr>
          </a:p>
        </p:txBody>
      </p:sp>
      <p:sp>
        <p:nvSpPr>
          <p:cNvPr id="34" name="Rectangle 436">
            <a:extLst>
              <a:ext uri="{FF2B5EF4-FFF2-40B4-BE49-F238E27FC236}">
                <a16:creationId xmlns:a16="http://schemas.microsoft.com/office/drawing/2014/main" id="{CB97595F-6952-409B-B9A8-E458178E05DD}"/>
              </a:ext>
            </a:extLst>
          </p:cNvPr>
          <p:cNvSpPr/>
          <p:nvPr/>
        </p:nvSpPr>
        <p:spPr>
          <a:xfrm>
            <a:off x="4296433" y="2648215"/>
            <a:ext cx="998890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25</a:t>
            </a:r>
            <a:r>
              <a:rPr lang="zh-TW" alt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項</a:t>
            </a: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31</a:t>
            </a:r>
            <a:r>
              <a:rPr lang="en-US" altLang="ko-KR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88337" y="2634638"/>
            <a:ext cx="161133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487680" algn="ctr">
              <a:lnSpc>
                <a:spcPct val="130000"/>
              </a:lnSpc>
            </a:pPr>
            <a:r>
              <a:rPr lang="zh-TW" altLang="en-US" sz="2000" b="1" kern="100" dirty="0">
                <a:solidFill>
                  <a:schemeClr val="bg1"/>
                </a:solidFill>
                <a:latin typeface="Arial Black" panose="020B0A04020102020204" pitchFamily="34" charset="0"/>
              </a:rPr>
              <a:t>強化董事會</a:t>
            </a:r>
            <a:endParaRPr lang="en-US" altLang="zh-TW" sz="2000" b="1" kern="1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630555" indent="-487680" algn="ctr">
              <a:lnSpc>
                <a:spcPct val="130000"/>
              </a:lnSpc>
            </a:pPr>
            <a:r>
              <a:rPr lang="zh-TW" altLang="en-US" sz="2000" b="1" kern="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結構與運作</a:t>
            </a:r>
            <a:endParaRPr lang="zh-TW" altLang="zh-TW" sz="2000" b="1" kern="1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436">
            <a:extLst>
              <a:ext uri="{FF2B5EF4-FFF2-40B4-BE49-F238E27FC236}">
                <a16:creationId xmlns:a16="http://schemas.microsoft.com/office/drawing/2014/main" id="{CB97595F-6952-409B-B9A8-E458178E05DD}"/>
              </a:ext>
            </a:extLst>
          </p:cNvPr>
          <p:cNvSpPr/>
          <p:nvPr/>
        </p:nvSpPr>
        <p:spPr>
          <a:xfrm>
            <a:off x="4296433" y="3712139"/>
            <a:ext cx="998890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</a:t>
            </a: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5</a:t>
            </a:r>
            <a:r>
              <a:rPr lang="zh-TW" alt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項</a:t>
            </a: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19</a:t>
            </a:r>
            <a:r>
              <a:rPr lang="en-US" altLang="ko-KR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88337" y="3722051"/>
            <a:ext cx="161133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487680" algn="ctr">
              <a:lnSpc>
                <a:spcPct val="130000"/>
              </a:lnSpc>
            </a:pPr>
            <a:r>
              <a:rPr lang="zh-TW" altLang="en-US" sz="2000" b="1" kern="100" dirty="0">
                <a:solidFill>
                  <a:schemeClr val="bg1"/>
                </a:solidFill>
                <a:latin typeface="Arial Black" panose="020B0A04020102020204" pitchFamily="34" charset="0"/>
              </a:rPr>
              <a:t>提升</a:t>
            </a:r>
            <a:endParaRPr lang="en-US" altLang="zh-TW" sz="2000" b="1" kern="1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630555" indent="-487680" algn="ctr">
              <a:lnSpc>
                <a:spcPct val="130000"/>
              </a:lnSpc>
            </a:pPr>
            <a:r>
              <a:rPr lang="zh-TW" altLang="en-US" sz="2000" b="1" kern="100" dirty="0">
                <a:solidFill>
                  <a:schemeClr val="bg1"/>
                </a:solidFill>
                <a:latin typeface="Arial Black" panose="020B0A04020102020204" pitchFamily="34" charset="0"/>
              </a:rPr>
              <a:t>資訊透明度</a:t>
            </a:r>
            <a:endParaRPr lang="zh-TW" altLang="zh-TW" sz="2000" b="1" kern="1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05722" y="5064873"/>
            <a:ext cx="1867819" cy="458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487680" algn="ctr">
              <a:lnSpc>
                <a:spcPct val="130000"/>
              </a:lnSpc>
            </a:pPr>
            <a:r>
              <a:rPr lang="zh-TW" altLang="en-US" sz="2000" b="1" kern="1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推動永</a:t>
            </a:r>
            <a:r>
              <a:rPr lang="zh-TW" altLang="en-US" sz="2000" b="1" kern="100" dirty="0">
                <a:solidFill>
                  <a:schemeClr val="bg1"/>
                </a:solidFill>
                <a:latin typeface="Arial Black" panose="020B0A04020102020204" pitchFamily="34" charset="0"/>
              </a:rPr>
              <a:t>續發展</a:t>
            </a:r>
            <a:endParaRPr lang="zh-TW" altLang="zh-TW" sz="2000" b="1" kern="1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36">
            <a:extLst>
              <a:ext uri="{FF2B5EF4-FFF2-40B4-BE49-F238E27FC236}">
                <a16:creationId xmlns:a16="http://schemas.microsoft.com/office/drawing/2014/main" id="{CB97595F-6952-409B-B9A8-E458178E05DD}"/>
              </a:ext>
            </a:extLst>
          </p:cNvPr>
          <p:cNvSpPr/>
          <p:nvPr/>
        </p:nvSpPr>
        <p:spPr>
          <a:xfrm>
            <a:off x="4306832" y="4860782"/>
            <a:ext cx="998890" cy="858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22</a:t>
            </a:r>
            <a:r>
              <a:rPr lang="zh-TW" alt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項</a:t>
            </a:r>
            <a:r>
              <a:rPr lang="en-US" altLang="zh-TW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28</a:t>
            </a:r>
            <a:r>
              <a:rPr lang="en-US" altLang="ko-KR" sz="2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557192" y="1350193"/>
            <a:ext cx="1968041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latin typeface="+mn-ea"/>
              </a:rPr>
              <a:t>評核依據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9407758" y="1350193"/>
            <a:ext cx="2655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endParaRPr lang="en-US" altLang="zh-TW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>
                <a:latin typeface="+mn-ea"/>
              </a:rPr>
              <a:t>公司自評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 smtClean="0">
                <a:latin typeface="+mn-ea"/>
              </a:rPr>
              <a:t>問卷填答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>
                <a:latin typeface="+mn-ea"/>
              </a:rPr>
              <a:t>主管機關監</a:t>
            </a:r>
            <a:r>
              <a:rPr lang="zh-TW" altLang="en-US" sz="2000" b="1" dirty="0" smtClean="0">
                <a:latin typeface="+mn-ea"/>
              </a:rPr>
              <a:t>理紀錄</a:t>
            </a:r>
            <a:endParaRPr lang="zh-TW" altLang="en-US" sz="2000" b="1" dirty="0">
              <a:latin typeface="+mn-ea"/>
            </a:endParaRPr>
          </a:p>
        </p:txBody>
      </p:sp>
      <p:cxnSp>
        <p:nvCxnSpPr>
          <p:cNvPr id="64" name="直線接點 63"/>
          <p:cNvCxnSpPr/>
          <p:nvPr/>
        </p:nvCxnSpPr>
        <p:spPr>
          <a:xfrm>
            <a:off x="7557191" y="3390383"/>
            <a:ext cx="4356000" cy="0"/>
          </a:xfrm>
          <a:prstGeom prst="line">
            <a:avLst/>
          </a:prstGeom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圖片 6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3" l="0" r="100000">
                        <a14:foregroundMark x1="20000" y1="26429" x2="20000" y2="26429"/>
                        <a14:foregroundMark x1="40769" y1="25000" x2="40769" y2="25000"/>
                        <a14:foregroundMark x1="21154" y1="46429" x2="21154" y2="46429"/>
                        <a14:foregroundMark x1="41538" y1="46429" x2="41538" y2="46429"/>
                        <a14:foregroundMark x1="20000" y1="67857" x2="20000" y2="67857"/>
                        <a14:foregroundMark x1="39615" y1="67143" x2="39615" y2="67143"/>
                        <a14:foregroundMark x1="73846" y1="87857" x2="73846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10" y="4143929"/>
            <a:ext cx="962961" cy="1037041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3" l="0" r="100000">
                        <a14:foregroundMark x1="20000" y1="26429" x2="20000" y2="26429"/>
                        <a14:foregroundMark x1="40769" y1="25000" x2="40769" y2="25000"/>
                        <a14:foregroundMark x1="21154" y1="46429" x2="21154" y2="46429"/>
                        <a14:foregroundMark x1="41538" y1="46429" x2="41538" y2="46429"/>
                        <a14:foregroundMark x1="20000" y1="67857" x2="20000" y2="67857"/>
                        <a14:foregroundMark x1="39615" y1="67143" x2="39615" y2="67143"/>
                        <a14:foregroundMark x1="73846" y1="87857" x2="73846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03" y="4142299"/>
            <a:ext cx="964800" cy="1039023"/>
          </a:xfrm>
          <a:prstGeom prst="rect">
            <a:avLst/>
          </a:prstGeom>
        </p:spPr>
      </p:pic>
      <p:sp>
        <p:nvSpPr>
          <p:cNvPr id="68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公司治理</a:t>
            </a:r>
            <a:r>
              <a:rPr lang="zh-TW" altLang="en-US" sz="3600" b="1" dirty="0" smtClean="0"/>
              <a:t>評鑑架構及評核依據</a:t>
            </a:r>
            <a:endParaRPr lang="zh-TW" altLang="en-US" sz="3600" b="1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公司治理</a:t>
            </a:r>
            <a:r>
              <a:rPr lang="zh-TW" altLang="en-US" sz="3600" b="1" dirty="0" smtClean="0"/>
              <a:t>評鑑資訊</a:t>
            </a:r>
            <a:endParaRPr lang="zh-TW" altLang="en-US" sz="3600" b="1" dirty="0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54" y="1953686"/>
            <a:ext cx="6330913" cy="4400257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67" y="1882701"/>
            <a:ext cx="4045964" cy="4361918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427453" y="1174815"/>
            <a:ext cx="6302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n-ea"/>
              </a:rPr>
              <a:t>公司治理中心網站 </a:t>
            </a:r>
            <a:r>
              <a:rPr lang="en-US" altLang="zh-TW" sz="2000" b="1" dirty="0" smtClean="0">
                <a:latin typeface="+mn-ea"/>
              </a:rPr>
              <a:t>&gt;</a:t>
            </a:r>
            <a:r>
              <a:rPr lang="zh-TW" altLang="en-US" sz="2000" b="1" dirty="0" smtClean="0">
                <a:latin typeface="+mn-ea"/>
              </a:rPr>
              <a:t> 評鑑資訊 </a:t>
            </a:r>
            <a:r>
              <a:rPr lang="en-US" altLang="zh-TW" sz="2000" b="1" dirty="0" smtClean="0">
                <a:latin typeface="+mn-ea"/>
              </a:rPr>
              <a:t>&gt;</a:t>
            </a:r>
            <a:r>
              <a:rPr lang="zh-TW" altLang="en-US" sz="2000" b="1" dirty="0" smtClean="0">
                <a:latin typeface="+mn-ea"/>
              </a:rPr>
              <a:t> 公司治理評鑑</a:t>
            </a:r>
            <a:endParaRPr lang="en-US" altLang="zh-TW" sz="2000" b="1" dirty="0" smtClean="0">
              <a:latin typeface="+mn-ea"/>
            </a:endParaRPr>
          </a:p>
          <a:p>
            <a:r>
              <a:rPr lang="en-US" altLang="zh-TW" sz="2000" dirty="0" smtClean="0">
                <a:hlinkClick r:id="rId5"/>
              </a:rPr>
              <a:t>https://cgc.twse.com.tw/evaluationCorp/listCh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847367" y="1174815"/>
            <a:ext cx="490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+mn-ea"/>
              </a:rPr>
              <a:t>證基會</a:t>
            </a:r>
            <a:r>
              <a:rPr lang="zh-TW" altLang="en-US" sz="2000" b="1" dirty="0" smtClean="0">
                <a:latin typeface="+mn-ea"/>
              </a:rPr>
              <a:t> </a:t>
            </a:r>
            <a:r>
              <a:rPr lang="en-US" altLang="zh-TW" sz="2000" b="1" dirty="0" smtClean="0">
                <a:latin typeface="+mn-ea"/>
              </a:rPr>
              <a:t>&gt;</a:t>
            </a:r>
            <a:r>
              <a:rPr lang="zh-TW" altLang="en-US" sz="2000" b="1" dirty="0" smtClean="0">
                <a:latin typeface="+mn-ea"/>
              </a:rPr>
              <a:t> 公司治理評鑑 </a:t>
            </a:r>
            <a:r>
              <a:rPr lang="en-US" altLang="zh-TW" sz="2000" b="1" dirty="0" smtClean="0">
                <a:latin typeface="+mn-ea"/>
              </a:rPr>
              <a:t>&gt;</a:t>
            </a:r>
            <a:r>
              <a:rPr lang="zh-TW" altLang="en-US" sz="2000" b="1" dirty="0" smtClean="0">
                <a:latin typeface="+mn-ea"/>
              </a:rPr>
              <a:t> 評鑑</a:t>
            </a:r>
            <a:r>
              <a:rPr lang="zh-TW" altLang="en-US" sz="2000" b="1" dirty="0">
                <a:latin typeface="+mn-ea"/>
              </a:rPr>
              <a:t>資料</a:t>
            </a:r>
            <a:r>
              <a:rPr lang="zh-TW" altLang="en-US" sz="2000" b="1" dirty="0" smtClean="0">
                <a:latin typeface="+mn-ea"/>
              </a:rPr>
              <a:t>專區</a:t>
            </a:r>
          </a:p>
          <a:p>
            <a:r>
              <a:rPr lang="en-US" altLang="zh-TW" sz="2000" dirty="0" smtClean="0">
                <a:hlinkClick r:id="rId6"/>
              </a:rPr>
              <a:t>https://webline.sfi.org.tw/CGE/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639617" y="1839107"/>
            <a:ext cx="7167211" cy="3267025"/>
            <a:chOff x="1115616" y="1839106"/>
            <a:chExt cx="7167211" cy="3267025"/>
          </a:xfrm>
        </p:grpSpPr>
        <p:sp>
          <p:nvSpPr>
            <p:cNvPr id="5" name="Google Shape;201;p35"/>
            <p:cNvSpPr/>
            <p:nvPr/>
          </p:nvSpPr>
          <p:spPr>
            <a:xfrm>
              <a:off x="1115616" y="1839107"/>
              <a:ext cx="1080120" cy="886816"/>
            </a:xfrm>
            <a:prstGeom prst="homePlate">
              <a:avLst>
                <a:gd name="adj" fmla="val 5491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02;p35"/>
            <p:cNvSpPr/>
            <p:nvPr/>
          </p:nvSpPr>
          <p:spPr>
            <a:xfrm>
              <a:off x="2039905" y="1839106"/>
              <a:ext cx="6204503" cy="886817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03;p35"/>
            <p:cNvSpPr txBox="1"/>
            <p:nvPr/>
          </p:nvSpPr>
          <p:spPr>
            <a:xfrm>
              <a:off x="1242989" y="2027380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800" dirty="0"/>
            </a:p>
          </p:txBody>
        </p:sp>
        <p:sp>
          <p:nvSpPr>
            <p:cNvPr id="9" name="Google Shape;204;p35"/>
            <p:cNvSpPr txBox="1"/>
            <p:nvPr/>
          </p:nvSpPr>
          <p:spPr>
            <a:xfrm>
              <a:off x="2496405" y="2025771"/>
              <a:ext cx="567599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公司治理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評鑑自評</a:t>
              </a:r>
              <a:endParaRPr sz="2800" b="1" dirty="0">
                <a:solidFill>
                  <a:schemeClr val="bg1">
                    <a:lumMod val="8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" name="Google Shape;209;p35"/>
            <p:cNvSpPr/>
            <p:nvPr/>
          </p:nvSpPr>
          <p:spPr>
            <a:xfrm>
              <a:off x="1127352" y="3020175"/>
              <a:ext cx="1080000" cy="885600"/>
            </a:xfrm>
            <a:prstGeom prst="homePlate">
              <a:avLst>
                <a:gd name="adj" fmla="val 5491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0;p35"/>
            <p:cNvSpPr/>
            <p:nvPr/>
          </p:nvSpPr>
          <p:spPr>
            <a:xfrm>
              <a:off x="2076427" y="3011755"/>
              <a:ext cx="6206400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1;p35"/>
            <p:cNvSpPr txBox="1"/>
            <p:nvPr/>
          </p:nvSpPr>
          <p:spPr>
            <a:xfrm>
              <a:off x="1242989" y="3240135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800" dirty="0"/>
            </a:p>
          </p:txBody>
        </p:sp>
        <p:sp>
          <p:nvSpPr>
            <p:cNvPr id="13" name="Google Shape;212;p35"/>
            <p:cNvSpPr/>
            <p:nvPr/>
          </p:nvSpPr>
          <p:spPr>
            <a:xfrm>
              <a:off x="1115616" y="4220531"/>
              <a:ext cx="1080120" cy="885600"/>
            </a:xfrm>
            <a:prstGeom prst="homePlate">
              <a:avLst>
                <a:gd name="adj" fmla="val 5491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;p35"/>
            <p:cNvSpPr/>
            <p:nvPr/>
          </p:nvSpPr>
          <p:spPr>
            <a:xfrm>
              <a:off x="2039905" y="4220529"/>
              <a:ext cx="6204502" cy="885600"/>
            </a:xfrm>
            <a:custGeom>
              <a:avLst/>
              <a:gdLst/>
              <a:ahLst/>
              <a:cxnLst/>
              <a:rect l="l" t="t" r="r" b="b"/>
              <a:pathLst>
                <a:path w="6460280" h="792000" extrusionOk="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4;p35"/>
            <p:cNvSpPr txBox="1"/>
            <p:nvPr/>
          </p:nvSpPr>
          <p:spPr>
            <a:xfrm>
              <a:off x="1242989" y="4455719"/>
              <a:ext cx="627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r>
                <a:rPr lang="en-US" altLang="zh-TW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800" dirty="0"/>
            </a:p>
          </p:txBody>
        </p:sp>
        <p:sp>
          <p:nvSpPr>
            <p:cNvPr id="16" name="Google Shape;215;p35"/>
            <p:cNvSpPr txBox="1"/>
            <p:nvPr/>
          </p:nvSpPr>
          <p:spPr>
            <a:xfrm>
              <a:off x="2496405" y="4389765"/>
              <a:ext cx="5030643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公司治理</a:t>
              </a:r>
              <a:r>
                <a:rPr lang="zh-TW" altLang="en-US" sz="2800" b="1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規章修正事項</a:t>
              </a:r>
              <a:endParaRPr sz="2800" b="1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  <p:sp>
          <p:nvSpPr>
            <p:cNvPr id="17" name="Google Shape;216;p35"/>
            <p:cNvSpPr txBox="1"/>
            <p:nvPr/>
          </p:nvSpPr>
          <p:spPr>
            <a:xfrm>
              <a:off x="2500589" y="3217015"/>
              <a:ext cx="578223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zh-TW" altLang="en-US" sz="2800" b="1" dirty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股東會</a:t>
              </a:r>
              <a:r>
                <a:rPr lang="zh-TW" alt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年報</a:t>
              </a:r>
              <a:r>
                <a:rPr lang="en-US" altLang="zh-TW" sz="2800" b="1" dirty="0" smtClean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/</a:t>
              </a:r>
              <a:r>
                <a:rPr lang="zh-TW" altLang="en-US" sz="2800" b="1" dirty="0" smtClean="0">
                  <a:solidFill>
                    <a:schemeClr val="accent3">
                      <a:lumMod val="75000"/>
                    </a:schemeClr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公開說明書修正事項</a:t>
              </a:r>
              <a:endParaRPr sz="2800" b="1" dirty="0">
                <a:solidFill>
                  <a:schemeClr val="accent3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8" name="文字版面配置區 3"/>
          <p:cNvSpPr>
            <a:spLocks noGrp="1"/>
          </p:cNvSpPr>
          <p:nvPr>
            <p:ph type="body" idx="4294967295"/>
          </p:nvPr>
        </p:nvSpPr>
        <p:spPr>
          <a:xfrm>
            <a:off x="-158261" y="0"/>
            <a:ext cx="12350262" cy="11748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/>
              <a:t>大綱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678">
            <a:extLst>
              <a:ext uri="{FF2B5EF4-FFF2-40B4-BE49-F238E27FC236}">
                <a16:creationId xmlns:a16="http://schemas.microsoft.com/office/drawing/2014/main" id="{6C438D35-4A28-4C8F-9C60-FF502F10B176}"/>
              </a:ext>
            </a:extLst>
          </p:cNvPr>
          <p:cNvSpPr>
            <a:spLocks noChangeAspect="1"/>
          </p:cNvSpPr>
          <p:nvPr/>
        </p:nvSpPr>
        <p:spPr>
          <a:xfrm>
            <a:off x="575313" y="3838674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1681">
            <a:extLst>
              <a:ext uri="{FF2B5EF4-FFF2-40B4-BE49-F238E27FC236}">
                <a16:creationId xmlns:a16="http://schemas.microsoft.com/office/drawing/2014/main" id="{4BCFF5B5-D1B3-40B3-A71C-CFF8D56F9346}"/>
              </a:ext>
            </a:extLst>
          </p:cNvPr>
          <p:cNvSpPr>
            <a:spLocks noChangeAspect="1"/>
          </p:cNvSpPr>
          <p:nvPr/>
        </p:nvSpPr>
        <p:spPr>
          <a:xfrm>
            <a:off x="3883509" y="3922840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682">
            <a:extLst>
              <a:ext uri="{FF2B5EF4-FFF2-40B4-BE49-F238E27FC236}">
                <a16:creationId xmlns:a16="http://schemas.microsoft.com/office/drawing/2014/main" id="{FED5A0B5-C657-4CC1-B5A9-F2BECA782B6D}"/>
              </a:ext>
            </a:extLst>
          </p:cNvPr>
          <p:cNvSpPr>
            <a:spLocks noChangeAspect="1"/>
          </p:cNvSpPr>
          <p:nvPr/>
        </p:nvSpPr>
        <p:spPr>
          <a:xfrm>
            <a:off x="7815267" y="3867703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2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326817" y="2695872"/>
            <a:ext cx="2404999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推動永續發展</a:t>
            </a:r>
            <a:endParaRPr lang="en-US" altLang="zh-TW" sz="2400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強化公司治理之資訊揭露 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董事會、功能性委員會、會計師公費</a:t>
            </a:r>
            <a:r>
              <a:rPr lang="en-US" altLang="zh-TW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強化環境及社會之資訊揭露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強化氣候變遷之資訊揭露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044166" y="2662920"/>
            <a:ext cx="2515026" cy="335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強化資通安全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資安政策、具體管理方案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及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投入資源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重大資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安事件遭受損失、影響及因應措施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資安風險對財務業務之影響及因應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868348" y="2695872"/>
            <a:ext cx="2357599" cy="335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提升揭露時效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b="1" u="sng" dirty="0" smtClean="0">
                <a:solidFill>
                  <a:srgbClr val="C00000"/>
                </a:solidFill>
                <a:latin typeface="+mn-ea"/>
              </a:rPr>
              <a:t>資本額</a:t>
            </a:r>
            <a:r>
              <a:rPr lang="en-US" altLang="zh-TW" b="1" u="sng" dirty="0" smtClean="0">
                <a:solidFill>
                  <a:srgbClr val="C00000"/>
                </a:solidFill>
                <a:latin typeface="+mn-ea"/>
              </a:rPr>
              <a:t>20</a:t>
            </a:r>
            <a:r>
              <a:rPr lang="zh-TW" altLang="en-US" b="1" u="sng" dirty="0" smtClean="0">
                <a:solidFill>
                  <a:srgbClr val="C00000"/>
                </a:solidFill>
                <a:latin typeface="+mn-ea"/>
              </a:rPr>
              <a:t>億以上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或外陸資持股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30%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以上公司提前至股東常會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14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日前公告申報年報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112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年起英文版時限與中文版一致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7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股東會</a:t>
            </a:r>
            <a:r>
              <a:rPr lang="zh-TW" altLang="en-US" sz="3600" b="1" dirty="0" smtClean="0"/>
              <a:t>年報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公開說明書近期修正重點</a:t>
            </a:r>
            <a:endParaRPr lang="zh-TW" altLang="en-US" sz="36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11068" y="920266"/>
            <a:ext cx="1131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latin typeface="+mn-ea"/>
              </a:rPr>
              <a:t>主管機關近期修正重點</a:t>
            </a:r>
            <a:endParaRPr lang="en-US" altLang="zh-TW" sz="2400" b="1" dirty="0" smtClean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 smtClean="0">
                <a:latin typeface="+mn-ea"/>
              </a:rPr>
              <a:t>公開</a:t>
            </a:r>
            <a:r>
              <a:rPr lang="zh-TW" altLang="en-US" sz="2000" b="1" dirty="0">
                <a:latin typeface="+mn-ea"/>
              </a:rPr>
              <a:t>發行公司年報應行記載事項</a:t>
            </a:r>
            <a:r>
              <a:rPr lang="zh-TW" altLang="en-US" sz="2000" b="1" dirty="0" smtClean="0">
                <a:latin typeface="+mn-ea"/>
              </a:rPr>
              <a:t>準則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en-US" altLang="zh-TW" sz="1600" b="1" dirty="0" smtClean="0">
                <a:latin typeface="+mn-ea"/>
              </a:rPr>
              <a:t>(110.11.30</a:t>
            </a:r>
            <a:r>
              <a:rPr lang="zh-TW" altLang="en-US" sz="1600" b="1" dirty="0" smtClean="0">
                <a:latin typeface="+mn-ea"/>
              </a:rPr>
              <a:t> 、 </a:t>
            </a:r>
            <a:r>
              <a:rPr lang="en-US" altLang="zh-TW" sz="1600" b="1" dirty="0" smtClean="0">
                <a:latin typeface="+mn-ea"/>
              </a:rPr>
              <a:t>111.11.25</a:t>
            </a:r>
            <a:r>
              <a:rPr lang="zh-TW" altLang="en-US" sz="1600" b="1" dirty="0" smtClean="0">
                <a:latin typeface="+mn-ea"/>
              </a:rPr>
              <a:t>、 </a:t>
            </a:r>
            <a:r>
              <a:rPr lang="en-US" altLang="zh-TW" sz="1600" b="1" dirty="0" smtClean="0">
                <a:latin typeface="+mn-ea"/>
              </a:rPr>
              <a:t>112 .11 .10</a:t>
            </a:r>
            <a:r>
              <a:rPr lang="zh-TW" altLang="en-US" sz="1600" b="1" dirty="0" smtClean="0">
                <a:latin typeface="+mn-ea"/>
              </a:rPr>
              <a:t>公告修正</a:t>
            </a:r>
            <a:r>
              <a:rPr lang="en-US" altLang="zh-TW" sz="1600" b="1" dirty="0" smtClean="0">
                <a:latin typeface="+mn-ea"/>
              </a:rPr>
              <a:t>)</a:t>
            </a:r>
            <a:endParaRPr lang="en-US" altLang="zh-TW" sz="1600" b="1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微軟正黑體" panose="020B0604030504040204" pitchFamily="34" charset="-120"/>
              <a:buChar char="─"/>
            </a:pPr>
            <a:r>
              <a:rPr lang="zh-TW" altLang="en-US" sz="2000" b="1" dirty="0">
                <a:latin typeface="+mn-ea"/>
              </a:rPr>
              <a:t>公司募集發行有價證券公開說明書應行記載事項</a:t>
            </a:r>
            <a:r>
              <a:rPr lang="zh-TW" altLang="en-US" sz="2000" b="1" dirty="0" smtClean="0">
                <a:latin typeface="+mn-ea"/>
              </a:rPr>
              <a:t>準則 </a:t>
            </a:r>
            <a:r>
              <a:rPr lang="en-US" altLang="zh-TW" sz="1600" b="1" dirty="0" smtClean="0">
                <a:latin typeface="+mn-ea"/>
              </a:rPr>
              <a:t>(111.01.26</a:t>
            </a:r>
            <a:r>
              <a:rPr lang="zh-TW" altLang="en-US" sz="1600" b="1" dirty="0" smtClean="0">
                <a:latin typeface="+mn-ea"/>
              </a:rPr>
              <a:t>、</a:t>
            </a:r>
            <a:r>
              <a:rPr lang="en-US" altLang="zh-TW" sz="1600" b="1" dirty="0" smtClean="0">
                <a:latin typeface="+mn-ea"/>
              </a:rPr>
              <a:t>111.11.25</a:t>
            </a:r>
            <a:r>
              <a:rPr lang="zh-TW" altLang="en-US" sz="1600" b="1" dirty="0" smtClean="0">
                <a:latin typeface="+mn-ea"/>
              </a:rPr>
              <a:t>、</a:t>
            </a:r>
            <a:r>
              <a:rPr lang="en-US" altLang="zh-TW" sz="1600" b="1" dirty="0" smtClean="0">
                <a:latin typeface="+mn-ea"/>
              </a:rPr>
              <a:t>112 .11 .10 </a:t>
            </a:r>
            <a:r>
              <a:rPr lang="zh-TW" altLang="en-US" sz="1600" b="1" dirty="0" smtClean="0">
                <a:latin typeface="+mn-ea"/>
              </a:rPr>
              <a:t>公告修正</a:t>
            </a:r>
            <a:r>
              <a:rPr lang="en-US" altLang="zh-TW" sz="1600" b="1" dirty="0" smtClean="0">
                <a:latin typeface="+mn-ea"/>
              </a:rPr>
              <a:t>)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3"/>
          <p:cNvSpPr txBox="1">
            <a:spLocks/>
          </p:cNvSpPr>
          <p:nvPr/>
        </p:nvSpPr>
        <p:spPr>
          <a:xfrm>
            <a:off x="-158261" y="0"/>
            <a:ext cx="12350262" cy="117481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zh-TW" altLang="en-US" sz="3600" b="1" dirty="0"/>
              <a:t>推動永續</a:t>
            </a:r>
            <a:r>
              <a:rPr lang="zh-TW" altLang="en-US" sz="3600" b="1" dirty="0" smtClean="0"/>
              <a:t>發展資訊揭露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363463" y="1003981"/>
            <a:ext cx="11327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附表二之二之二，名稱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修改為「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推動永續發展執行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情形及與上市上櫃公司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永續發展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實務守則差異情形及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原因」  </a:t>
            </a:r>
            <a:r>
              <a:rPr lang="en-US" altLang="zh-TW" sz="1600" b="1" dirty="0" smtClean="0">
                <a:latin typeface="+mn-ea"/>
              </a:rPr>
              <a:t>(</a:t>
            </a:r>
            <a:r>
              <a:rPr lang="zh-TW" altLang="en-US" sz="1600" b="1" dirty="0" smtClean="0">
                <a:latin typeface="+mn-ea"/>
              </a:rPr>
              <a:t>第十條第四款第五目及附表二之二之二</a:t>
            </a:r>
            <a:r>
              <a:rPr lang="en-US" altLang="zh-TW" sz="1600" b="1" dirty="0" smtClean="0">
                <a:latin typeface="+mn-ea"/>
              </a:rPr>
              <a:t>)</a:t>
            </a:r>
            <a:endParaRPr lang="en-US" altLang="zh-TW" sz="2000" b="1" dirty="0" smtClean="0">
              <a:latin typeface="+mn-ea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附表內容及增訂相關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揭露指引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，並提供參考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7842"/>
          <a:stretch/>
        </p:blipFill>
        <p:spPr>
          <a:xfrm>
            <a:off x="363463" y="2317282"/>
            <a:ext cx="7058064" cy="4029763"/>
          </a:xfrm>
          <a:prstGeom prst="rect">
            <a:avLst/>
          </a:prstGeom>
        </p:spPr>
      </p:pic>
      <p:sp>
        <p:nvSpPr>
          <p:cNvPr id="9" name="向上箭號圖說文字 8"/>
          <p:cNvSpPr/>
          <p:nvPr/>
        </p:nvSpPr>
        <p:spPr>
          <a:xfrm>
            <a:off x="6402305" y="3336088"/>
            <a:ext cx="932657" cy="959920"/>
          </a:xfrm>
          <a:prstGeom prst="upArrow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採遵循</a:t>
            </a:r>
            <a:endParaRPr lang="en-US" altLang="zh-TW" sz="1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1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</a:p>
        </p:txBody>
      </p:sp>
      <p:sp>
        <p:nvSpPr>
          <p:cNvPr id="10" name="向上箭號圖說文字 9"/>
          <p:cNvSpPr/>
          <p:nvPr/>
        </p:nvSpPr>
        <p:spPr>
          <a:xfrm>
            <a:off x="771139" y="4089288"/>
            <a:ext cx="1738299" cy="680292"/>
          </a:xfrm>
          <a:prstGeom prst="upArrowCallou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項目一及二</a:t>
            </a:r>
            <a:endParaRPr lang="en-US" altLang="zh-TW" sz="1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1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1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屬遵循</a:t>
            </a:r>
            <a:r>
              <a:rPr lang="zh-TW" altLang="en-US" sz="1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或解釋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656916" y="2748169"/>
            <a:ext cx="3658824" cy="3600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6670" y="6435870"/>
            <a:ext cx="973667" cy="274320"/>
          </a:xfrm>
        </p:spPr>
        <p:txBody>
          <a:bodyPr/>
          <a:lstStyle>
            <a:lvl1pPr algn="r">
              <a:defRPr>
                <a:latin typeface="+mn-ea"/>
                <a:ea typeface="+mn-ea"/>
              </a:defRPr>
            </a:lvl1pPr>
          </a:lstStyle>
          <a:p>
            <a:fld id="{4BA915EE-10CB-4CF1-8569-6154455DA5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553" y="3336088"/>
            <a:ext cx="4384786" cy="3058059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480554" y="2317282"/>
            <a:ext cx="4493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+mn-ea"/>
              </a:rPr>
              <a:t>公司治理中心網站 </a:t>
            </a:r>
            <a:r>
              <a:rPr lang="en-US" altLang="zh-TW" sz="1600" b="1" dirty="0" smtClean="0">
                <a:latin typeface="+mn-ea"/>
              </a:rPr>
              <a:t>&gt;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zh-TW" altLang="en-US" sz="1600" b="1" dirty="0">
                <a:latin typeface="+mn-ea"/>
              </a:rPr>
              <a:t>法規及問答</a:t>
            </a:r>
            <a:r>
              <a:rPr lang="zh-TW" altLang="en-US" sz="1600" b="1" dirty="0" smtClean="0">
                <a:latin typeface="+mn-ea"/>
              </a:rPr>
              <a:t> </a:t>
            </a:r>
            <a:r>
              <a:rPr lang="en-US" altLang="zh-TW" sz="1600" b="1" dirty="0" smtClean="0">
                <a:latin typeface="+mn-ea"/>
              </a:rPr>
              <a:t>&gt;</a:t>
            </a:r>
            <a:r>
              <a:rPr lang="zh-TW" altLang="en-US" sz="1600" b="1" dirty="0" smtClean="0">
                <a:latin typeface="+mn-ea"/>
              </a:rPr>
              <a:t> 股東會年報最佳實務參考範例</a:t>
            </a:r>
            <a:endParaRPr lang="en-US" altLang="zh-TW" sz="1600" b="1" dirty="0" smtClean="0">
              <a:latin typeface="+mn-ea"/>
            </a:endParaRPr>
          </a:p>
          <a:p>
            <a:r>
              <a:rPr lang="en-US" altLang="zh-TW" sz="1600" b="1" dirty="0" smtClean="0">
                <a:hlinkClick r:id="rId5"/>
              </a:rPr>
              <a:t>https://cgc.twse.com.tw/lawReport/listCh</a:t>
            </a:r>
            <a:endParaRPr lang="en-US" altLang="zh-TW" sz="1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17670</TotalTime>
  <Words>2737</Words>
  <Application>Microsoft Office PowerPoint</Application>
  <PresentationFormat>寬螢幕</PresentationFormat>
  <Paragraphs>476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HY얕은샘물M</vt:lpstr>
      <vt:lpstr>Microsoft JhengHei</vt:lpstr>
      <vt:lpstr>Microsoft JhengHei</vt:lpstr>
      <vt:lpstr>新細明體</vt:lpstr>
      <vt:lpstr>標楷體</vt:lpstr>
      <vt:lpstr>Arial</vt:lpstr>
      <vt:lpstr>Arial Black</vt:lpstr>
      <vt:lpstr>Calibri</vt:lpstr>
      <vt:lpstr>Times New Roman</vt:lpstr>
      <vt:lpstr>Tw Cen MT</vt:lpstr>
      <vt:lpstr>Tw Cen MT Condensed</vt:lpstr>
      <vt:lpstr>Wingdings</vt:lpstr>
      <vt:lpstr>Wingdings 3</vt:lpstr>
      <vt:lpstr>積分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LAMSON, Michael Jr [Student]</dc:creator>
  <cp:lastModifiedBy>李雅琳</cp:lastModifiedBy>
  <cp:revision>2018</cp:revision>
  <cp:lastPrinted>2023-08-23T03:30:26Z</cp:lastPrinted>
  <dcterms:created xsi:type="dcterms:W3CDTF">2023-01-28T06:44:39Z</dcterms:created>
  <dcterms:modified xsi:type="dcterms:W3CDTF">2023-11-27T11:56:53Z</dcterms:modified>
</cp:coreProperties>
</file>