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notesMasterIdLst>
    <p:notesMasterId r:id="rId27"/>
  </p:notesMasterIdLst>
  <p:sldIdLst>
    <p:sldId id="256" r:id="rId2"/>
    <p:sldId id="271" r:id="rId3"/>
    <p:sldId id="272" r:id="rId4"/>
    <p:sldId id="273" r:id="rId5"/>
    <p:sldId id="274" r:id="rId6"/>
    <p:sldId id="563" r:id="rId7"/>
    <p:sldId id="275" r:id="rId8"/>
    <p:sldId id="564" r:id="rId9"/>
    <p:sldId id="276" r:id="rId10"/>
    <p:sldId id="277" r:id="rId11"/>
    <p:sldId id="278" r:id="rId12"/>
    <p:sldId id="279" r:id="rId13"/>
    <p:sldId id="280" r:id="rId14"/>
    <p:sldId id="281" r:id="rId15"/>
    <p:sldId id="282" r:id="rId16"/>
    <p:sldId id="283" r:id="rId17"/>
    <p:sldId id="284" r:id="rId18"/>
    <p:sldId id="286" r:id="rId19"/>
    <p:sldId id="566" r:id="rId20"/>
    <p:sldId id="567" r:id="rId21"/>
    <p:sldId id="554" r:id="rId22"/>
    <p:sldId id="556" r:id="rId23"/>
    <p:sldId id="558" r:id="rId24"/>
    <p:sldId id="565" r:id="rId25"/>
    <p:sldId id="557" r:id="rId26"/>
  </p:sldIdLst>
  <p:sldSz cx="12192000" cy="6858000"/>
  <p:notesSz cx="6858000" cy="9144000"/>
  <p:defaultTextStyle>
    <a:defPPr>
      <a:defRPr lang="en-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372"/>
    <a:srgbClr val="088ABE"/>
    <a:srgbClr val="057DB3"/>
    <a:srgbClr val="1594C6"/>
    <a:srgbClr val="056CA5"/>
    <a:srgbClr val="0E8FC2"/>
    <a:srgbClr val="0066A0"/>
    <a:srgbClr val="0A8C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327"/>
  </p:normalViewPr>
  <p:slideViewPr>
    <p:cSldViewPr snapToGrid="0">
      <p:cViewPr varScale="1">
        <p:scale>
          <a:sx n="84" d="100"/>
          <a:sy n="84" d="100"/>
        </p:scale>
        <p:origin x="55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71C5C3-CA47-4825-BAA4-79D800993DE9}" type="doc">
      <dgm:prSet loTypeId="urn:microsoft.com/office/officeart/2005/8/layout/hierarchy2" loCatId="hierarchy" qsTypeId="urn:microsoft.com/office/officeart/2005/8/quickstyle/simple5" qsCatId="simple" csTypeId="urn:microsoft.com/office/officeart/2005/8/colors/accent1_3" csCatId="accent1" phldr="1"/>
      <dgm:spPr/>
      <dgm:t>
        <a:bodyPr/>
        <a:lstStyle/>
        <a:p>
          <a:endParaRPr lang="zh-TW" altLang="en-US"/>
        </a:p>
      </dgm:t>
    </dgm:pt>
    <dgm:pt modelId="{30BA1DBD-5FEA-49EC-B30B-A836922EAE3C}">
      <dgm:prSet phldrT="[文字]" custT="1"/>
      <dgm:spPr/>
      <dgm:t>
        <a:bodyPr/>
        <a:lstStyle/>
        <a:p>
          <a:r>
            <a:rPr lang="zh-TW" altLang="en-US" sz="1800" b="1" baseline="0" dirty="0">
              <a:latin typeface="標楷體" panose="03000509000000000000" pitchFamily="65" charset="-120"/>
              <a:ea typeface="標楷體" panose="03000509000000000000" pitchFamily="65" charset="-120"/>
            </a:rPr>
            <a:t>發行面處置</a:t>
          </a:r>
        </a:p>
      </dgm:t>
    </dgm:pt>
    <dgm:pt modelId="{516CAEBC-EE20-4F53-A4F9-41C563B09FCF}" type="parTrans" cxnId="{581BD165-5F79-4359-814C-40765DDC3181}">
      <dgm:prSet/>
      <dgm:spPr/>
      <dgm:t>
        <a:bodyPr/>
        <a:lstStyle/>
        <a:p>
          <a:endParaRPr lang="zh-TW" altLang="en-US" sz="1600"/>
        </a:p>
      </dgm:t>
    </dgm:pt>
    <dgm:pt modelId="{FD6188C1-0814-4263-A338-8B00AC9F6ECF}" type="sibTrans" cxnId="{581BD165-5F79-4359-814C-40765DDC3181}">
      <dgm:prSet/>
      <dgm:spPr/>
      <dgm:t>
        <a:bodyPr/>
        <a:lstStyle/>
        <a:p>
          <a:endParaRPr lang="zh-TW" altLang="en-US" sz="1600"/>
        </a:p>
      </dgm:t>
    </dgm:pt>
    <dgm:pt modelId="{B402F4B5-4BAB-4CFB-84A0-B2A43C8AFF4B}">
      <dgm:prSet phldrT="[文字]" custT="1"/>
      <dgm:spPr/>
      <dgm:t>
        <a:bodyPr/>
        <a:lstStyle/>
        <a:p>
          <a:r>
            <a:rPr lang="zh-TW" altLang="en-US" sz="1600" dirty="0">
              <a:latin typeface="標楷體" panose="03000509000000000000" pitchFamily="65" charset="-120"/>
              <a:ea typeface="標楷體" panose="03000509000000000000" pitchFamily="65" charset="-120"/>
            </a:rPr>
            <a:t>上市有價證券發行人</a:t>
          </a:r>
        </a:p>
      </dgm:t>
    </dgm:pt>
    <dgm:pt modelId="{42BC2E27-7020-4558-A0CB-EC972FC88523}" type="parTrans" cxnId="{684DF63B-7E80-49B2-86A1-2B3C4189541B}">
      <dgm:prSet custT="1"/>
      <dgm:spPr/>
      <dgm:t>
        <a:bodyPr/>
        <a:lstStyle/>
        <a:p>
          <a:endParaRPr lang="zh-TW" altLang="en-US" sz="1600"/>
        </a:p>
      </dgm:t>
    </dgm:pt>
    <dgm:pt modelId="{4AED1FE0-9279-4CFA-A039-AF8FB7B10891}" type="sibTrans" cxnId="{684DF63B-7E80-49B2-86A1-2B3C4189541B}">
      <dgm:prSet/>
      <dgm:spPr/>
      <dgm:t>
        <a:bodyPr/>
        <a:lstStyle/>
        <a:p>
          <a:endParaRPr lang="zh-TW" altLang="en-US" sz="1600"/>
        </a:p>
      </dgm:t>
    </dgm:pt>
    <dgm:pt modelId="{82446938-0751-45AB-AFCA-A9718B4E66F1}">
      <dgm:prSet phldrT="[文字]" custT="1"/>
      <dgm:spPr/>
      <dgm:t>
        <a:bodyPr/>
        <a:lstStyle/>
        <a:p>
          <a:r>
            <a:rPr lang="zh-TW" altLang="en-US" sz="1600" b="1" dirty="0">
              <a:latin typeface="微軟正黑體" panose="020B0604030504040204" pitchFamily="34" charset="-120"/>
              <a:ea typeface="微軟正黑體" panose="020B0604030504040204" pitchFamily="34" charset="-120"/>
            </a:rPr>
            <a:t>處理上市有價證券發行人申復案件作業程序</a:t>
          </a:r>
          <a:endParaRPr lang="zh-TW" altLang="en-US" sz="1600" dirty="0">
            <a:latin typeface="標楷體" panose="03000509000000000000" pitchFamily="65" charset="-120"/>
            <a:ea typeface="標楷體" panose="03000509000000000000" pitchFamily="65" charset="-120"/>
          </a:endParaRPr>
        </a:p>
      </dgm:t>
    </dgm:pt>
    <dgm:pt modelId="{DA8CBAD3-C796-4561-B51B-3027A2D525AB}" type="parTrans" cxnId="{D2847019-8E4A-4015-8FED-BAA9D13CBFD2}">
      <dgm:prSet custT="1"/>
      <dgm:spPr/>
      <dgm:t>
        <a:bodyPr/>
        <a:lstStyle/>
        <a:p>
          <a:endParaRPr lang="zh-TW" altLang="en-US" sz="1600"/>
        </a:p>
      </dgm:t>
    </dgm:pt>
    <dgm:pt modelId="{35307760-0C7A-41AB-8533-C6925EFA09C9}" type="sibTrans" cxnId="{D2847019-8E4A-4015-8FED-BAA9D13CBFD2}">
      <dgm:prSet/>
      <dgm:spPr/>
      <dgm:t>
        <a:bodyPr/>
        <a:lstStyle/>
        <a:p>
          <a:endParaRPr lang="zh-TW" altLang="en-US" sz="1600"/>
        </a:p>
      </dgm:t>
    </dgm:pt>
    <dgm:pt modelId="{A23FD6D1-55C9-4AAE-92C6-4281CDF73B47}">
      <dgm:prSet phldrT="[文字]" custT="1"/>
      <dgm:spPr/>
      <dgm:t>
        <a:bodyPr/>
        <a:lstStyle/>
        <a:p>
          <a:r>
            <a:rPr lang="zh-TW" altLang="en-US" sz="1600" dirty="0">
              <a:latin typeface="標楷體" panose="03000509000000000000" pitchFamily="65" charset="-120"/>
              <a:ea typeface="標楷體" panose="03000509000000000000" pitchFamily="65" charset="-120"/>
            </a:rPr>
            <a:t>證券</a:t>
          </a:r>
          <a:r>
            <a:rPr lang="zh-TW" altLang="en-US" sz="1600" dirty="0" smtClean="0">
              <a:latin typeface="標楷體" panose="03000509000000000000" pitchFamily="65" charset="-120"/>
              <a:ea typeface="標楷體" panose="03000509000000000000" pitchFamily="65" charset="-120"/>
            </a:rPr>
            <a:t>承銷商</a:t>
          </a:r>
          <a:endParaRPr lang="zh-TW" altLang="en-US" sz="1600" dirty="0">
            <a:latin typeface="標楷體" panose="03000509000000000000" pitchFamily="65" charset="-120"/>
            <a:ea typeface="標楷體" panose="03000509000000000000" pitchFamily="65" charset="-120"/>
          </a:endParaRPr>
        </a:p>
      </dgm:t>
    </dgm:pt>
    <dgm:pt modelId="{14ACE11C-DD90-42E1-B25E-166CCD2A321A}" type="parTrans" cxnId="{0BA89A4B-6A4D-493F-BBB3-E6C33372BBA9}">
      <dgm:prSet custT="1"/>
      <dgm:spPr/>
      <dgm:t>
        <a:bodyPr/>
        <a:lstStyle/>
        <a:p>
          <a:endParaRPr lang="zh-TW" altLang="en-US" sz="1600"/>
        </a:p>
      </dgm:t>
    </dgm:pt>
    <dgm:pt modelId="{AB85D1BA-8178-46DB-AB55-7FE0BC24D127}" type="sibTrans" cxnId="{0BA89A4B-6A4D-493F-BBB3-E6C33372BBA9}">
      <dgm:prSet/>
      <dgm:spPr/>
      <dgm:t>
        <a:bodyPr/>
        <a:lstStyle/>
        <a:p>
          <a:endParaRPr lang="zh-TW" altLang="en-US" sz="1600"/>
        </a:p>
      </dgm:t>
    </dgm:pt>
    <dgm:pt modelId="{315CA0AE-870F-4206-B225-6DBAED7ED763}">
      <dgm:prSet phldrT="[文字]" custT="1"/>
      <dgm:spPr/>
      <dgm:t>
        <a:bodyPr/>
        <a:lstStyle/>
        <a:p>
          <a:r>
            <a:rPr lang="zh-TW" altLang="en-US" sz="1600" b="1" dirty="0">
              <a:latin typeface="微軟正黑體" panose="020B0604030504040204" pitchFamily="34" charset="-120"/>
              <a:ea typeface="微軟正黑體" panose="020B0604030504040204" pitchFamily="34" charset="-120"/>
            </a:rPr>
            <a:t>對初次申請股票上市案簽證會計師查核缺失處理辦法</a:t>
          </a:r>
        </a:p>
      </dgm:t>
    </dgm:pt>
    <dgm:pt modelId="{1AE7F02D-FCC1-4C53-BA41-837F0CB55864}" type="parTrans" cxnId="{DA53E215-51D3-4093-BE44-D5AF9A2BB6D1}">
      <dgm:prSet custT="1"/>
      <dgm:spPr/>
      <dgm:t>
        <a:bodyPr/>
        <a:lstStyle/>
        <a:p>
          <a:endParaRPr lang="zh-TW" altLang="en-US" sz="1600"/>
        </a:p>
      </dgm:t>
    </dgm:pt>
    <dgm:pt modelId="{07E0BE9A-02E5-4636-B9F6-6A96F91CDA5B}" type="sibTrans" cxnId="{DA53E215-51D3-4093-BE44-D5AF9A2BB6D1}">
      <dgm:prSet/>
      <dgm:spPr/>
      <dgm:t>
        <a:bodyPr/>
        <a:lstStyle/>
        <a:p>
          <a:endParaRPr lang="zh-TW" altLang="en-US" sz="1600"/>
        </a:p>
      </dgm:t>
    </dgm:pt>
    <dgm:pt modelId="{7BFB30D7-A068-4781-91B9-FADF952784BA}">
      <dgm:prSet phldrT="[文字]" custT="1"/>
      <dgm:spPr/>
      <dgm:t>
        <a:bodyPr/>
        <a:lstStyle/>
        <a:p>
          <a:r>
            <a:rPr lang="zh-TW" altLang="en-US" sz="1600" dirty="0">
              <a:latin typeface="標楷體" panose="03000509000000000000" pitchFamily="65" charset="-120"/>
              <a:ea typeface="標楷體" panose="03000509000000000000" pitchFamily="65" charset="-120"/>
            </a:rPr>
            <a:t>會計師</a:t>
          </a:r>
        </a:p>
      </dgm:t>
    </dgm:pt>
    <dgm:pt modelId="{EAA125BD-5B03-4F2F-A86F-4AD701D2355D}" type="parTrans" cxnId="{FCDEAD7C-A901-48C0-9AD9-4F2AF93BB1FB}">
      <dgm:prSet custT="1"/>
      <dgm:spPr/>
      <dgm:t>
        <a:bodyPr/>
        <a:lstStyle/>
        <a:p>
          <a:endParaRPr lang="zh-TW" altLang="en-US" sz="1600"/>
        </a:p>
      </dgm:t>
    </dgm:pt>
    <dgm:pt modelId="{13E0BB6F-7B32-4E49-BD20-BD3A0F373D5E}" type="sibTrans" cxnId="{FCDEAD7C-A901-48C0-9AD9-4F2AF93BB1FB}">
      <dgm:prSet/>
      <dgm:spPr/>
      <dgm:t>
        <a:bodyPr/>
        <a:lstStyle/>
        <a:p>
          <a:endParaRPr lang="zh-TW" altLang="en-US" sz="1600"/>
        </a:p>
      </dgm:t>
    </dgm:pt>
    <dgm:pt modelId="{D15084A2-0CDB-4D1E-BE6E-B849BC613B8D}">
      <dgm:prSet phldrT="[文字]" custT="1"/>
      <dgm:spPr/>
      <dgm:t>
        <a:bodyPr/>
        <a:lstStyle/>
        <a:p>
          <a:r>
            <a:rPr lang="zh-TW" altLang="en-US" sz="1600" b="1" dirty="0">
              <a:latin typeface="微軟正黑體" panose="020B0604030504040204" pitchFamily="34" charset="-120"/>
              <a:ea typeface="微軟正黑體" panose="020B0604030504040204" pitchFamily="34" charset="-120"/>
            </a:rPr>
            <a:t>就證券承銷商所提出評估報告或其他相關資料缺失處理辦法</a:t>
          </a:r>
        </a:p>
      </dgm:t>
    </dgm:pt>
    <dgm:pt modelId="{74BDBAF4-348C-4379-AFDD-A6A0133C4ECD}" type="parTrans" cxnId="{F24B8BBC-A365-46C7-A89A-49EDD5534973}">
      <dgm:prSet custT="1"/>
      <dgm:spPr/>
      <dgm:t>
        <a:bodyPr/>
        <a:lstStyle/>
        <a:p>
          <a:endParaRPr lang="zh-TW" altLang="en-US" sz="1600"/>
        </a:p>
      </dgm:t>
    </dgm:pt>
    <dgm:pt modelId="{013A805D-D7B7-40B4-9EC0-8E9FEBCA5F49}" type="sibTrans" cxnId="{F24B8BBC-A365-46C7-A89A-49EDD5534973}">
      <dgm:prSet/>
      <dgm:spPr/>
      <dgm:t>
        <a:bodyPr/>
        <a:lstStyle/>
        <a:p>
          <a:endParaRPr lang="zh-TW" altLang="en-US" sz="1600"/>
        </a:p>
      </dgm:t>
    </dgm:pt>
    <dgm:pt modelId="{CC4FC93C-E0AA-430C-BCD4-C19D68BD43FE}">
      <dgm:prSet custT="1"/>
      <dgm:spPr/>
      <dgm:t>
        <a:bodyPr/>
        <a:lstStyle/>
        <a:p>
          <a:r>
            <a:rPr lang="zh-TW" altLang="en-US" sz="1600" dirty="0">
              <a:solidFill>
                <a:schemeClr val="tx1"/>
              </a:solidFill>
            </a:rPr>
            <a:t>違約金</a:t>
          </a:r>
        </a:p>
      </dgm:t>
    </dgm:pt>
    <dgm:pt modelId="{158B2C0A-CC85-4D76-935B-F41AFF374171}" type="parTrans" cxnId="{BBCE07B8-FF69-4162-A466-098FFA564BB1}">
      <dgm:prSet custT="1"/>
      <dgm:spPr/>
      <dgm:t>
        <a:bodyPr/>
        <a:lstStyle/>
        <a:p>
          <a:endParaRPr lang="zh-TW" altLang="en-US" sz="1600"/>
        </a:p>
      </dgm:t>
    </dgm:pt>
    <dgm:pt modelId="{D372F2F1-DD44-4DE3-A1D9-BBB4AE4D6D44}" type="sibTrans" cxnId="{BBCE07B8-FF69-4162-A466-098FFA564BB1}">
      <dgm:prSet/>
      <dgm:spPr/>
      <dgm:t>
        <a:bodyPr/>
        <a:lstStyle/>
        <a:p>
          <a:endParaRPr lang="zh-TW" altLang="en-US" sz="1600"/>
        </a:p>
      </dgm:t>
    </dgm:pt>
    <dgm:pt modelId="{8EB63C2A-E259-407E-BC87-18968E2DE269}">
      <dgm:prSet custT="1"/>
      <dgm:spPr/>
      <dgm:t>
        <a:bodyPr/>
        <a:lstStyle/>
        <a:p>
          <a:r>
            <a:rPr lang="zh-TW" altLang="en-US" sz="1600" dirty="0">
              <a:solidFill>
                <a:schemeClr val="tx1"/>
              </a:solidFill>
              <a:latin typeface="微軟正黑體" panose="020B0604030504040204" pitchFamily="34" charset="-120"/>
              <a:ea typeface="微軟正黑體" panose="020B0604030504040204" pitchFamily="34" charset="-120"/>
            </a:rPr>
            <a:t>同意函申請否准</a:t>
          </a:r>
        </a:p>
      </dgm:t>
    </dgm:pt>
    <dgm:pt modelId="{07E5FCA4-9227-45A1-B0ED-8F029906330B}" type="parTrans" cxnId="{90282069-C56F-44AA-9FF8-03CD2039353B}">
      <dgm:prSet custT="1"/>
      <dgm:spPr/>
      <dgm:t>
        <a:bodyPr/>
        <a:lstStyle/>
        <a:p>
          <a:endParaRPr lang="zh-TW" altLang="en-US" sz="1600"/>
        </a:p>
      </dgm:t>
    </dgm:pt>
    <dgm:pt modelId="{662B250F-39FF-447E-BA63-81ECCE8878A2}" type="sibTrans" cxnId="{90282069-C56F-44AA-9FF8-03CD2039353B}">
      <dgm:prSet/>
      <dgm:spPr/>
      <dgm:t>
        <a:bodyPr/>
        <a:lstStyle/>
        <a:p>
          <a:endParaRPr lang="zh-TW" altLang="en-US" sz="1600"/>
        </a:p>
      </dgm:t>
    </dgm:pt>
    <dgm:pt modelId="{AD7CD44F-2E59-47E9-B7B3-C2762666C78B}">
      <dgm:prSet custT="1"/>
      <dgm:spPr/>
      <dgm:t>
        <a:bodyPr/>
        <a:lstStyle/>
        <a:p>
          <a:r>
            <a:rPr lang="zh-TW" altLang="en-US" sz="1600" dirty="0">
              <a:solidFill>
                <a:schemeClr val="tx1"/>
              </a:solidFill>
              <a:latin typeface="微軟正黑體" panose="020B0604030504040204" pitchFamily="34" charset="-120"/>
              <a:ea typeface="微軟正黑體" panose="020B0604030504040204" pitchFamily="34" charset="-120"/>
            </a:rPr>
            <a:t>終止上市</a:t>
          </a:r>
        </a:p>
      </dgm:t>
    </dgm:pt>
    <dgm:pt modelId="{758C6E98-A27B-41F3-A511-EBF43AE397BC}" type="parTrans" cxnId="{98576B27-D1EE-4A41-A9E8-BDAF6C828FDB}">
      <dgm:prSet custT="1"/>
      <dgm:spPr/>
      <dgm:t>
        <a:bodyPr/>
        <a:lstStyle/>
        <a:p>
          <a:endParaRPr lang="zh-TW" altLang="en-US" sz="1600"/>
        </a:p>
      </dgm:t>
    </dgm:pt>
    <dgm:pt modelId="{95A0716B-862D-4A2D-9419-D78981C66C9E}" type="sibTrans" cxnId="{98576B27-D1EE-4A41-A9E8-BDAF6C828FDB}">
      <dgm:prSet/>
      <dgm:spPr/>
      <dgm:t>
        <a:bodyPr/>
        <a:lstStyle/>
        <a:p>
          <a:endParaRPr lang="zh-TW" altLang="en-US" sz="1600"/>
        </a:p>
      </dgm:t>
    </dgm:pt>
    <dgm:pt modelId="{EDE273F3-E6A0-4FB0-A43A-401A02732860}">
      <dgm:prSet custT="1"/>
      <dgm:spPr/>
      <dgm:t>
        <a:bodyPr/>
        <a:lstStyle/>
        <a:p>
          <a:r>
            <a:rPr lang="zh-TW" altLang="en-US" sz="1600" dirty="0">
              <a:solidFill>
                <a:schemeClr val="tx1"/>
              </a:solidFill>
            </a:rPr>
            <a:t>記點</a:t>
          </a:r>
        </a:p>
      </dgm:t>
    </dgm:pt>
    <dgm:pt modelId="{9A159705-26EE-4218-982C-F14E65BB531D}" type="parTrans" cxnId="{5D01F522-697A-4084-BCA6-64A14340B6F1}">
      <dgm:prSet custT="1"/>
      <dgm:spPr/>
      <dgm:t>
        <a:bodyPr/>
        <a:lstStyle/>
        <a:p>
          <a:endParaRPr lang="zh-TW" altLang="en-US" sz="1600"/>
        </a:p>
      </dgm:t>
    </dgm:pt>
    <dgm:pt modelId="{F273F3A8-9D78-4DC8-AEB1-7BB12B24652B}" type="sibTrans" cxnId="{5D01F522-697A-4084-BCA6-64A14340B6F1}">
      <dgm:prSet/>
      <dgm:spPr/>
      <dgm:t>
        <a:bodyPr/>
        <a:lstStyle/>
        <a:p>
          <a:endParaRPr lang="zh-TW" altLang="en-US" sz="1600"/>
        </a:p>
      </dgm:t>
    </dgm:pt>
    <dgm:pt modelId="{3C5DFDC7-BDDE-4ED9-B04A-5374129A4BD9}">
      <dgm:prSet custT="1"/>
      <dgm:spPr/>
      <dgm:t>
        <a:bodyPr/>
        <a:lstStyle/>
        <a:p>
          <a:r>
            <a:rPr lang="zh-TW" altLang="en-US" sz="1600" dirty="0">
              <a:solidFill>
                <a:schemeClr val="tx1"/>
              </a:solidFill>
            </a:rPr>
            <a:t>公告缺失</a:t>
          </a:r>
        </a:p>
      </dgm:t>
    </dgm:pt>
    <dgm:pt modelId="{95582E00-2331-48F6-948A-CEF310115502}" type="parTrans" cxnId="{0E762DE6-B4BD-4AF0-991A-085B9D45526D}">
      <dgm:prSet custT="1"/>
      <dgm:spPr/>
      <dgm:t>
        <a:bodyPr/>
        <a:lstStyle/>
        <a:p>
          <a:endParaRPr lang="zh-TW" altLang="en-US" sz="1600"/>
        </a:p>
      </dgm:t>
    </dgm:pt>
    <dgm:pt modelId="{68ADC54B-04DF-4517-86D7-110DA4CF009A}" type="sibTrans" cxnId="{0E762DE6-B4BD-4AF0-991A-085B9D45526D}">
      <dgm:prSet/>
      <dgm:spPr/>
      <dgm:t>
        <a:bodyPr/>
        <a:lstStyle/>
        <a:p>
          <a:endParaRPr lang="zh-TW" altLang="en-US" sz="1600"/>
        </a:p>
      </dgm:t>
    </dgm:pt>
    <dgm:pt modelId="{1DC09E38-8207-4EA0-811F-658EAD573475}">
      <dgm:prSet custT="1"/>
      <dgm:spPr/>
      <dgm:t>
        <a:bodyPr/>
        <a:lstStyle/>
        <a:p>
          <a:r>
            <a:rPr lang="zh-TW" altLang="en-US" sz="1600" dirty="0">
              <a:solidFill>
                <a:schemeClr val="tx1"/>
              </a:solidFill>
            </a:rPr>
            <a:t>拒絕受理</a:t>
          </a:r>
        </a:p>
      </dgm:t>
    </dgm:pt>
    <dgm:pt modelId="{537FF202-9C72-4E50-B2F4-984E009B5333}" type="parTrans" cxnId="{5B4E2678-2FCD-493E-BFB9-0635C93E66B4}">
      <dgm:prSet custT="1"/>
      <dgm:spPr/>
      <dgm:t>
        <a:bodyPr/>
        <a:lstStyle/>
        <a:p>
          <a:endParaRPr lang="zh-TW" altLang="en-US" sz="1600"/>
        </a:p>
      </dgm:t>
    </dgm:pt>
    <dgm:pt modelId="{92D24FAC-D7D4-4E70-9EAB-62F9398FC517}" type="sibTrans" cxnId="{5B4E2678-2FCD-493E-BFB9-0635C93E66B4}">
      <dgm:prSet/>
      <dgm:spPr/>
      <dgm:t>
        <a:bodyPr/>
        <a:lstStyle/>
        <a:p>
          <a:endParaRPr lang="zh-TW" altLang="en-US" sz="1600"/>
        </a:p>
      </dgm:t>
    </dgm:pt>
    <dgm:pt modelId="{B28A6B58-1830-440F-9E1E-37891CD4048E}" type="pres">
      <dgm:prSet presAssocID="{0171C5C3-CA47-4825-BAA4-79D800993DE9}" presName="diagram" presStyleCnt="0">
        <dgm:presLayoutVars>
          <dgm:chPref val="1"/>
          <dgm:dir/>
          <dgm:animOne val="branch"/>
          <dgm:animLvl val="lvl"/>
          <dgm:resizeHandles val="exact"/>
        </dgm:presLayoutVars>
      </dgm:prSet>
      <dgm:spPr/>
      <dgm:t>
        <a:bodyPr/>
        <a:lstStyle/>
        <a:p>
          <a:endParaRPr lang="zh-TW" altLang="en-US"/>
        </a:p>
      </dgm:t>
    </dgm:pt>
    <dgm:pt modelId="{3DC3E162-596B-46FB-8457-8DF4EA02C397}" type="pres">
      <dgm:prSet presAssocID="{30BA1DBD-5FEA-49EC-B30B-A836922EAE3C}" presName="root1" presStyleCnt="0"/>
      <dgm:spPr/>
    </dgm:pt>
    <dgm:pt modelId="{D5D095FB-F3E1-4FD1-A3EE-2072F41ACE28}" type="pres">
      <dgm:prSet presAssocID="{30BA1DBD-5FEA-49EC-B30B-A836922EAE3C}" presName="LevelOneTextNode" presStyleLbl="node0" presStyleIdx="0" presStyleCnt="1">
        <dgm:presLayoutVars>
          <dgm:chPref val="3"/>
        </dgm:presLayoutVars>
      </dgm:prSet>
      <dgm:spPr/>
      <dgm:t>
        <a:bodyPr/>
        <a:lstStyle/>
        <a:p>
          <a:endParaRPr lang="zh-TW" altLang="en-US"/>
        </a:p>
      </dgm:t>
    </dgm:pt>
    <dgm:pt modelId="{9C8FE794-19BF-42E9-81D4-79B579957EFC}" type="pres">
      <dgm:prSet presAssocID="{30BA1DBD-5FEA-49EC-B30B-A836922EAE3C}" presName="level2hierChild" presStyleCnt="0"/>
      <dgm:spPr/>
    </dgm:pt>
    <dgm:pt modelId="{16668A42-E816-44E3-B8FD-D907CCC76C42}" type="pres">
      <dgm:prSet presAssocID="{42BC2E27-7020-4558-A0CB-EC972FC88523}" presName="conn2-1" presStyleLbl="parChTrans1D2" presStyleIdx="0" presStyleCnt="3"/>
      <dgm:spPr/>
      <dgm:t>
        <a:bodyPr/>
        <a:lstStyle/>
        <a:p>
          <a:endParaRPr lang="zh-TW" altLang="en-US"/>
        </a:p>
      </dgm:t>
    </dgm:pt>
    <dgm:pt modelId="{09506032-60A2-4BB0-AADD-E2BBCBB8C994}" type="pres">
      <dgm:prSet presAssocID="{42BC2E27-7020-4558-A0CB-EC972FC88523}" presName="connTx" presStyleLbl="parChTrans1D2" presStyleIdx="0" presStyleCnt="3"/>
      <dgm:spPr/>
      <dgm:t>
        <a:bodyPr/>
        <a:lstStyle/>
        <a:p>
          <a:endParaRPr lang="zh-TW" altLang="en-US"/>
        </a:p>
      </dgm:t>
    </dgm:pt>
    <dgm:pt modelId="{1ED1140F-E36B-46EF-8396-5F819699B6EF}" type="pres">
      <dgm:prSet presAssocID="{B402F4B5-4BAB-4CFB-84A0-B2A43C8AFF4B}" presName="root2" presStyleCnt="0"/>
      <dgm:spPr/>
    </dgm:pt>
    <dgm:pt modelId="{B9DB393B-1D99-4027-98FF-9FB0F044488C}" type="pres">
      <dgm:prSet presAssocID="{B402F4B5-4BAB-4CFB-84A0-B2A43C8AFF4B}" presName="LevelTwoTextNode" presStyleLbl="node2" presStyleIdx="0" presStyleCnt="3">
        <dgm:presLayoutVars>
          <dgm:chPref val="3"/>
        </dgm:presLayoutVars>
      </dgm:prSet>
      <dgm:spPr/>
      <dgm:t>
        <a:bodyPr/>
        <a:lstStyle/>
        <a:p>
          <a:endParaRPr lang="zh-TW" altLang="en-US"/>
        </a:p>
      </dgm:t>
    </dgm:pt>
    <dgm:pt modelId="{5F2D2EF6-DFD0-4EDC-86FE-45D99D6E5F5A}" type="pres">
      <dgm:prSet presAssocID="{B402F4B5-4BAB-4CFB-84A0-B2A43C8AFF4B}" presName="level3hierChild" presStyleCnt="0"/>
      <dgm:spPr/>
    </dgm:pt>
    <dgm:pt modelId="{9D17F46C-1038-4959-A641-A603D36162EE}" type="pres">
      <dgm:prSet presAssocID="{DA8CBAD3-C796-4561-B51B-3027A2D525AB}" presName="conn2-1" presStyleLbl="parChTrans1D3" presStyleIdx="0" presStyleCnt="3"/>
      <dgm:spPr/>
      <dgm:t>
        <a:bodyPr/>
        <a:lstStyle/>
        <a:p>
          <a:endParaRPr lang="zh-TW" altLang="en-US"/>
        </a:p>
      </dgm:t>
    </dgm:pt>
    <dgm:pt modelId="{F8F083F3-0392-4858-BC74-04AB4DB86193}" type="pres">
      <dgm:prSet presAssocID="{DA8CBAD3-C796-4561-B51B-3027A2D525AB}" presName="connTx" presStyleLbl="parChTrans1D3" presStyleIdx="0" presStyleCnt="3"/>
      <dgm:spPr/>
      <dgm:t>
        <a:bodyPr/>
        <a:lstStyle/>
        <a:p>
          <a:endParaRPr lang="zh-TW" altLang="en-US"/>
        </a:p>
      </dgm:t>
    </dgm:pt>
    <dgm:pt modelId="{4BD84493-A3BF-4056-BE58-17CAD94499C8}" type="pres">
      <dgm:prSet presAssocID="{82446938-0751-45AB-AFCA-A9718B4E66F1}" presName="root2" presStyleCnt="0"/>
      <dgm:spPr/>
    </dgm:pt>
    <dgm:pt modelId="{BD0E919B-DA1D-4168-ACC6-3DCD73669DAD}" type="pres">
      <dgm:prSet presAssocID="{82446938-0751-45AB-AFCA-A9718B4E66F1}" presName="LevelTwoTextNode" presStyleLbl="node3" presStyleIdx="0" presStyleCnt="3" custScaleX="111855" custScaleY="151182">
        <dgm:presLayoutVars>
          <dgm:chPref val="3"/>
        </dgm:presLayoutVars>
      </dgm:prSet>
      <dgm:spPr/>
      <dgm:t>
        <a:bodyPr/>
        <a:lstStyle/>
        <a:p>
          <a:endParaRPr lang="zh-TW" altLang="en-US"/>
        </a:p>
      </dgm:t>
    </dgm:pt>
    <dgm:pt modelId="{41960AA9-91BC-4C4C-A275-3DB9FAF18272}" type="pres">
      <dgm:prSet presAssocID="{82446938-0751-45AB-AFCA-A9718B4E66F1}" presName="level3hierChild" presStyleCnt="0"/>
      <dgm:spPr/>
    </dgm:pt>
    <dgm:pt modelId="{80C7C9FE-D3A9-47F1-9243-E64A4C8DCF72}" type="pres">
      <dgm:prSet presAssocID="{158B2C0A-CC85-4D76-935B-F41AFF374171}" presName="conn2-1" presStyleLbl="parChTrans1D4" presStyleIdx="0" presStyleCnt="6"/>
      <dgm:spPr/>
      <dgm:t>
        <a:bodyPr/>
        <a:lstStyle/>
        <a:p>
          <a:endParaRPr lang="zh-TW" altLang="en-US"/>
        </a:p>
      </dgm:t>
    </dgm:pt>
    <dgm:pt modelId="{A30A0D4A-6AED-4BB7-B5C3-DB7349A9F080}" type="pres">
      <dgm:prSet presAssocID="{158B2C0A-CC85-4D76-935B-F41AFF374171}" presName="connTx" presStyleLbl="parChTrans1D4" presStyleIdx="0" presStyleCnt="6"/>
      <dgm:spPr/>
      <dgm:t>
        <a:bodyPr/>
        <a:lstStyle/>
        <a:p>
          <a:endParaRPr lang="zh-TW" altLang="en-US"/>
        </a:p>
      </dgm:t>
    </dgm:pt>
    <dgm:pt modelId="{F98356F3-CFD5-4D75-AFA1-D80CB97A1982}" type="pres">
      <dgm:prSet presAssocID="{CC4FC93C-E0AA-430C-BCD4-C19D68BD43FE}" presName="root2" presStyleCnt="0"/>
      <dgm:spPr/>
    </dgm:pt>
    <dgm:pt modelId="{CA8A70BC-7AF8-4252-B9FB-16FD019BB99D}" type="pres">
      <dgm:prSet presAssocID="{CC4FC93C-E0AA-430C-BCD4-C19D68BD43FE}" presName="LevelTwoTextNode" presStyleLbl="node4" presStyleIdx="0" presStyleCnt="6" custScaleX="111942" custLinFactY="100000" custLinFactNeighborX="-2525" custLinFactNeighborY="129780">
        <dgm:presLayoutVars>
          <dgm:chPref val="3"/>
        </dgm:presLayoutVars>
      </dgm:prSet>
      <dgm:spPr/>
      <dgm:t>
        <a:bodyPr/>
        <a:lstStyle/>
        <a:p>
          <a:endParaRPr lang="zh-TW" altLang="en-US"/>
        </a:p>
      </dgm:t>
    </dgm:pt>
    <dgm:pt modelId="{487FECB7-1376-4EC0-A27D-DED3E9186A5B}" type="pres">
      <dgm:prSet presAssocID="{CC4FC93C-E0AA-430C-BCD4-C19D68BD43FE}" presName="level3hierChild" presStyleCnt="0"/>
      <dgm:spPr/>
    </dgm:pt>
    <dgm:pt modelId="{475DF076-4789-4CB7-895A-27FE99E2CF34}" type="pres">
      <dgm:prSet presAssocID="{758C6E98-A27B-41F3-A511-EBF43AE397BC}" presName="conn2-1" presStyleLbl="parChTrans1D4" presStyleIdx="1" presStyleCnt="6"/>
      <dgm:spPr/>
      <dgm:t>
        <a:bodyPr/>
        <a:lstStyle/>
        <a:p>
          <a:endParaRPr lang="zh-TW" altLang="en-US"/>
        </a:p>
      </dgm:t>
    </dgm:pt>
    <dgm:pt modelId="{7AB6BF8C-E767-402D-A369-EAC654EE5515}" type="pres">
      <dgm:prSet presAssocID="{758C6E98-A27B-41F3-A511-EBF43AE397BC}" presName="connTx" presStyleLbl="parChTrans1D4" presStyleIdx="1" presStyleCnt="6"/>
      <dgm:spPr/>
      <dgm:t>
        <a:bodyPr/>
        <a:lstStyle/>
        <a:p>
          <a:endParaRPr lang="zh-TW" altLang="en-US"/>
        </a:p>
      </dgm:t>
    </dgm:pt>
    <dgm:pt modelId="{ABE45B54-ACA9-4AB6-BC3F-68492010495B}" type="pres">
      <dgm:prSet presAssocID="{AD7CD44F-2E59-47E9-B7B3-C2762666C78B}" presName="root2" presStyleCnt="0"/>
      <dgm:spPr/>
    </dgm:pt>
    <dgm:pt modelId="{CA869839-2871-46C9-A4D3-A8F5D2732A29}" type="pres">
      <dgm:prSet presAssocID="{AD7CD44F-2E59-47E9-B7B3-C2762666C78B}" presName="LevelTwoTextNode" presStyleLbl="node4" presStyleIdx="1" presStyleCnt="6" custScaleX="114205" custLinFactY="-17910" custLinFactNeighborX="-1946" custLinFactNeighborY="-100000">
        <dgm:presLayoutVars>
          <dgm:chPref val="3"/>
        </dgm:presLayoutVars>
      </dgm:prSet>
      <dgm:spPr/>
      <dgm:t>
        <a:bodyPr/>
        <a:lstStyle/>
        <a:p>
          <a:endParaRPr lang="zh-TW" altLang="en-US"/>
        </a:p>
      </dgm:t>
    </dgm:pt>
    <dgm:pt modelId="{43DAD6B9-3DBA-4600-A61B-974698A4C80A}" type="pres">
      <dgm:prSet presAssocID="{AD7CD44F-2E59-47E9-B7B3-C2762666C78B}" presName="level3hierChild" presStyleCnt="0"/>
      <dgm:spPr/>
    </dgm:pt>
    <dgm:pt modelId="{7BF8568E-D76A-4512-B7B5-517D80FBEA2E}" type="pres">
      <dgm:prSet presAssocID="{07E5FCA4-9227-45A1-B0ED-8F029906330B}" presName="conn2-1" presStyleLbl="parChTrans1D4" presStyleIdx="2" presStyleCnt="6"/>
      <dgm:spPr/>
      <dgm:t>
        <a:bodyPr/>
        <a:lstStyle/>
        <a:p>
          <a:endParaRPr lang="zh-TW" altLang="en-US"/>
        </a:p>
      </dgm:t>
    </dgm:pt>
    <dgm:pt modelId="{E1861EA9-EBF3-40A4-907C-E7DBA2F05430}" type="pres">
      <dgm:prSet presAssocID="{07E5FCA4-9227-45A1-B0ED-8F029906330B}" presName="connTx" presStyleLbl="parChTrans1D4" presStyleIdx="2" presStyleCnt="6"/>
      <dgm:spPr/>
      <dgm:t>
        <a:bodyPr/>
        <a:lstStyle/>
        <a:p>
          <a:endParaRPr lang="zh-TW" altLang="en-US"/>
        </a:p>
      </dgm:t>
    </dgm:pt>
    <dgm:pt modelId="{87B29E8F-B65A-479E-99D3-2D7794A60488}" type="pres">
      <dgm:prSet presAssocID="{8EB63C2A-E259-407E-BC87-18968E2DE269}" presName="root2" presStyleCnt="0"/>
      <dgm:spPr/>
    </dgm:pt>
    <dgm:pt modelId="{75E83B36-CBEC-481F-A810-1EDB9B0FA67B}" type="pres">
      <dgm:prSet presAssocID="{8EB63C2A-E259-407E-BC87-18968E2DE269}" presName="LevelTwoTextNode" presStyleLbl="node4" presStyleIdx="2" presStyleCnt="6" custScaleX="110862" custLinFactY="-17047" custLinFactNeighborX="-789" custLinFactNeighborY="-100000">
        <dgm:presLayoutVars>
          <dgm:chPref val="3"/>
        </dgm:presLayoutVars>
      </dgm:prSet>
      <dgm:spPr/>
      <dgm:t>
        <a:bodyPr/>
        <a:lstStyle/>
        <a:p>
          <a:endParaRPr lang="zh-TW" altLang="en-US"/>
        </a:p>
      </dgm:t>
    </dgm:pt>
    <dgm:pt modelId="{EFC57231-A0EC-4E0E-AF5B-E3E108189702}" type="pres">
      <dgm:prSet presAssocID="{8EB63C2A-E259-407E-BC87-18968E2DE269}" presName="level3hierChild" presStyleCnt="0"/>
      <dgm:spPr/>
    </dgm:pt>
    <dgm:pt modelId="{BDAA1571-ED8D-4B94-BCCF-AE0F8A18F91A}" type="pres">
      <dgm:prSet presAssocID="{14ACE11C-DD90-42E1-B25E-166CCD2A321A}" presName="conn2-1" presStyleLbl="parChTrans1D2" presStyleIdx="1" presStyleCnt="3"/>
      <dgm:spPr/>
      <dgm:t>
        <a:bodyPr/>
        <a:lstStyle/>
        <a:p>
          <a:endParaRPr lang="zh-TW" altLang="en-US"/>
        </a:p>
      </dgm:t>
    </dgm:pt>
    <dgm:pt modelId="{AF9546B2-12A6-4EF0-8EB6-E20BC3933E3E}" type="pres">
      <dgm:prSet presAssocID="{14ACE11C-DD90-42E1-B25E-166CCD2A321A}" presName="connTx" presStyleLbl="parChTrans1D2" presStyleIdx="1" presStyleCnt="3"/>
      <dgm:spPr/>
      <dgm:t>
        <a:bodyPr/>
        <a:lstStyle/>
        <a:p>
          <a:endParaRPr lang="zh-TW" altLang="en-US"/>
        </a:p>
      </dgm:t>
    </dgm:pt>
    <dgm:pt modelId="{29B43075-DA37-44BB-B95D-6E855BF242E4}" type="pres">
      <dgm:prSet presAssocID="{A23FD6D1-55C9-4AAE-92C6-4281CDF73B47}" presName="root2" presStyleCnt="0"/>
      <dgm:spPr/>
    </dgm:pt>
    <dgm:pt modelId="{83453B91-262E-41E3-9471-6931F87CC2E8}" type="pres">
      <dgm:prSet presAssocID="{A23FD6D1-55C9-4AAE-92C6-4281CDF73B47}" presName="LevelTwoTextNode" presStyleLbl="node2" presStyleIdx="1" presStyleCnt="3">
        <dgm:presLayoutVars>
          <dgm:chPref val="3"/>
        </dgm:presLayoutVars>
      </dgm:prSet>
      <dgm:spPr/>
      <dgm:t>
        <a:bodyPr/>
        <a:lstStyle/>
        <a:p>
          <a:endParaRPr lang="zh-TW" altLang="en-US"/>
        </a:p>
      </dgm:t>
    </dgm:pt>
    <dgm:pt modelId="{FEC73BA9-E980-40E1-A598-78A4083F2078}" type="pres">
      <dgm:prSet presAssocID="{A23FD6D1-55C9-4AAE-92C6-4281CDF73B47}" presName="level3hierChild" presStyleCnt="0"/>
      <dgm:spPr/>
    </dgm:pt>
    <dgm:pt modelId="{8CE057E8-E991-4CA3-9DF0-823F0C6BB19A}" type="pres">
      <dgm:prSet presAssocID="{74BDBAF4-348C-4379-AFDD-A6A0133C4ECD}" presName="conn2-1" presStyleLbl="parChTrans1D3" presStyleIdx="1" presStyleCnt="3"/>
      <dgm:spPr/>
      <dgm:t>
        <a:bodyPr/>
        <a:lstStyle/>
        <a:p>
          <a:endParaRPr lang="zh-TW" altLang="en-US"/>
        </a:p>
      </dgm:t>
    </dgm:pt>
    <dgm:pt modelId="{36159F7B-4517-4A77-A838-9203038EBF31}" type="pres">
      <dgm:prSet presAssocID="{74BDBAF4-348C-4379-AFDD-A6A0133C4ECD}" presName="connTx" presStyleLbl="parChTrans1D3" presStyleIdx="1" presStyleCnt="3"/>
      <dgm:spPr/>
      <dgm:t>
        <a:bodyPr/>
        <a:lstStyle/>
        <a:p>
          <a:endParaRPr lang="zh-TW" altLang="en-US"/>
        </a:p>
      </dgm:t>
    </dgm:pt>
    <dgm:pt modelId="{1ACB7686-D5DD-4A05-95E9-7159391E3B3D}" type="pres">
      <dgm:prSet presAssocID="{D15084A2-0CDB-4D1E-BE6E-B849BC613B8D}" presName="root2" presStyleCnt="0"/>
      <dgm:spPr/>
    </dgm:pt>
    <dgm:pt modelId="{4CD94354-1A90-4801-8EA0-853AEAA2E606}" type="pres">
      <dgm:prSet presAssocID="{D15084A2-0CDB-4D1E-BE6E-B849BC613B8D}" presName="LevelTwoTextNode" presStyleLbl="node3" presStyleIdx="1" presStyleCnt="3" custScaleX="115538" custScaleY="170419">
        <dgm:presLayoutVars>
          <dgm:chPref val="3"/>
        </dgm:presLayoutVars>
      </dgm:prSet>
      <dgm:spPr/>
      <dgm:t>
        <a:bodyPr/>
        <a:lstStyle/>
        <a:p>
          <a:endParaRPr lang="zh-TW" altLang="en-US"/>
        </a:p>
      </dgm:t>
    </dgm:pt>
    <dgm:pt modelId="{F32D8FB3-4D76-4F32-B4D1-AF3C4AE0E214}" type="pres">
      <dgm:prSet presAssocID="{D15084A2-0CDB-4D1E-BE6E-B849BC613B8D}" presName="level3hierChild" presStyleCnt="0"/>
      <dgm:spPr/>
    </dgm:pt>
    <dgm:pt modelId="{DE16B96C-3E0D-4D61-851F-C45DA95C5725}" type="pres">
      <dgm:prSet presAssocID="{9A159705-26EE-4218-982C-F14E65BB531D}" presName="conn2-1" presStyleLbl="parChTrans1D4" presStyleIdx="3" presStyleCnt="6"/>
      <dgm:spPr/>
      <dgm:t>
        <a:bodyPr/>
        <a:lstStyle/>
        <a:p>
          <a:endParaRPr lang="zh-TW" altLang="en-US"/>
        </a:p>
      </dgm:t>
    </dgm:pt>
    <dgm:pt modelId="{05748A2A-DC8A-4595-AFB2-33D7B56C16D9}" type="pres">
      <dgm:prSet presAssocID="{9A159705-26EE-4218-982C-F14E65BB531D}" presName="connTx" presStyleLbl="parChTrans1D4" presStyleIdx="3" presStyleCnt="6"/>
      <dgm:spPr/>
      <dgm:t>
        <a:bodyPr/>
        <a:lstStyle/>
        <a:p>
          <a:endParaRPr lang="zh-TW" altLang="en-US"/>
        </a:p>
      </dgm:t>
    </dgm:pt>
    <dgm:pt modelId="{09E0CBF5-7912-4EA3-AF3A-10534F01B9E7}" type="pres">
      <dgm:prSet presAssocID="{EDE273F3-E6A0-4FB0-A43A-401A02732860}" presName="root2" presStyleCnt="0"/>
      <dgm:spPr/>
    </dgm:pt>
    <dgm:pt modelId="{1233D574-E372-4BA8-8922-97D488944DDD}" type="pres">
      <dgm:prSet presAssocID="{EDE273F3-E6A0-4FB0-A43A-401A02732860}" presName="LevelTwoTextNode" presStyleLbl="node4" presStyleIdx="3" presStyleCnt="6" custScaleX="114518" custLinFactNeighborX="-6946">
        <dgm:presLayoutVars>
          <dgm:chPref val="3"/>
        </dgm:presLayoutVars>
      </dgm:prSet>
      <dgm:spPr/>
      <dgm:t>
        <a:bodyPr/>
        <a:lstStyle/>
        <a:p>
          <a:endParaRPr lang="zh-TW" altLang="en-US"/>
        </a:p>
      </dgm:t>
    </dgm:pt>
    <dgm:pt modelId="{FFF483B2-E778-4771-967C-4BBEB660D6F6}" type="pres">
      <dgm:prSet presAssocID="{EDE273F3-E6A0-4FB0-A43A-401A02732860}" presName="level3hierChild" presStyleCnt="0"/>
      <dgm:spPr/>
    </dgm:pt>
    <dgm:pt modelId="{9F4DB902-B459-45C2-AC0E-6C3A75DF6080}" type="pres">
      <dgm:prSet presAssocID="{EAA125BD-5B03-4F2F-A86F-4AD701D2355D}" presName="conn2-1" presStyleLbl="parChTrans1D2" presStyleIdx="2" presStyleCnt="3"/>
      <dgm:spPr/>
      <dgm:t>
        <a:bodyPr/>
        <a:lstStyle/>
        <a:p>
          <a:endParaRPr lang="zh-TW" altLang="en-US"/>
        </a:p>
      </dgm:t>
    </dgm:pt>
    <dgm:pt modelId="{41DA549F-9479-40D0-ABBE-7950EADE7BC5}" type="pres">
      <dgm:prSet presAssocID="{EAA125BD-5B03-4F2F-A86F-4AD701D2355D}" presName="connTx" presStyleLbl="parChTrans1D2" presStyleIdx="2" presStyleCnt="3"/>
      <dgm:spPr/>
      <dgm:t>
        <a:bodyPr/>
        <a:lstStyle/>
        <a:p>
          <a:endParaRPr lang="zh-TW" altLang="en-US"/>
        </a:p>
      </dgm:t>
    </dgm:pt>
    <dgm:pt modelId="{914F87A0-A873-4DC0-8F3F-6B1B864974CB}" type="pres">
      <dgm:prSet presAssocID="{7BFB30D7-A068-4781-91B9-FADF952784BA}" presName="root2" presStyleCnt="0"/>
      <dgm:spPr/>
    </dgm:pt>
    <dgm:pt modelId="{A1F59234-3994-4A93-BD96-7588B8FC0392}" type="pres">
      <dgm:prSet presAssocID="{7BFB30D7-A068-4781-91B9-FADF952784BA}" presName="LevelTwoTextNode" presStyleLbl="node2" presStyleIdx="2" presStyleCnt="3">
        <dgm:presLayoutVars>
          <dgm:chPref val="3"/>
        </dgm:presLayoutVars>
      </dgm:prSet>
      <dgm:spPr/>
      <dgm:t>
        <a:bodyPr/>
        <a:lstStyle/>
        <a:p>
          <a:endParaRPr lang="zh-TW" altLang="en-US"/>
        </a:p>
      </dgm:t>
    </dgm:pt>
    <dgm:pt modelId="{E4342F6B-0582-4644-AEEB-7B4AB73D9766}" type="pres">
      <dgm:prSet presAssocID="{7BFB30D7-A068-4781-91B9-FADF952784BA}" presName="level3hierChild" presStyleCnt="0"/>
      <dgm:spPr/>
    </dgm:pt>
    <dgm:pt modelId="{1E60B9F2-E62F-4998-9CCA-20C9B91E85BF}" type="pres">
      <dgm:prSet presAssocID="{1AE7F02D-FCC1-4C53-BA41-837F0CB55864}" presName="conn2-1" presStyleLbl="parChTrans1D3" presStyleIdx="2" presStyleCnt="3"/>
      <dgm:spPr/>
      <dgm:t>
        <a:bodyPr/>
        <a:lstStyle/>
        <a:p>
          <a:endParaRPr lang="zh-TW" altLang="en-US"/>
        </a:p>
      </dgm:t>
    </dgm:pt>
    <dgm:pt modelId="{ED962877-13D7-4386-97C1-759B1CDA7073}" type="pres">
      <dgm:prSet presAssocID="{1AE7F02D-FCC1-4C53-BA41-837F0CB55864}" presName="connTx" presStyleLbl="parChTrans1D3" presStyleIdx="2" presStyleCnt="3"/>
      <dgm:spPr/>
      <dgm:t>
        <a:bodyPr/>
        <a:lstStyle/>
        <a:p>
          <a:endParaRPr lang="zh-TW" altLang="en-US"/>
        </a:p>
      </dgm:t>
    </dgm:pt>
    <dgm:pt modelId="{1EBCCD58-A417-4B9E-A4E9-B9C047A61642}" type="pres">
      <dgm:prSet presAssocID="{315CA0AE-870F-4206-B225-6DBAED7ED763}" presName="root2" presStyleCnt="0"/>
      <dgm:spPr/>
    </dgm:pt>
    <dgm:pt modelId="{9474E379-0191-430A-A5A0-DA952B60503D}" type="pres">
      <dgm:prSet presAssocID="{315CA0AE-870F-4206-B225-6DBAED7ED763}" presName="LevelTwoTextNode" presStyleLbl="node3" presStyleIdx="2" presStyleCnt="3" custScaleX="112228" custScaleY="180652">
        <dgm:presLayoutVars>
          <dgm:chPref val="3"/>
        </dgm:presLayoutVars>
      </dgm:prSet>
      <dgm:spPr/>
      <dgm:t>
        <a:bodyPr/>
        <a:lstStyle/>
        <a:p>
          <a:endParaRPr lang="zh-TW" altLang="en-US"/>
        </a:p>
      </dgm:t>
    </dgm:pt>
    <dgm:pt modelId="{8B9F4425-7BFE-4FC9-9D8C-16130BA4B7FD}" type="pres">
      <dgm:prSet presAssocID="{315CA0AE-870F-4206-B225-6DBAED7ED763}" presName="level3hierChild" presStyleCnt="0"/>
      <dgm:spPr/>
    </dgm:pt>
    <dgm:pt modelId="{98899F82-5073-4CF3-B71F-B2FD97BC60E4}" type="pres">
      <dgm:prSet presAssocID="{95582E00-2331-48F6-948A-CEF310115502}" presName="conn2-1" presStyleLbl="parChTrans1D4" presStyleIdx="4" presStyleCnt="6"/>
      <dgm:spPr/>
      <dgm:t>
        <a:bodyPr/>
        <a:lstStyle/>
        <a:p>
          <a:endParaRPr lang="zh-TW" altLang="en-US"/>
        </a:p>
      </dgm:t>
    </dgm:pt>
    <dgm:pt modelId="{8CBC9F88-01CE-4ADF-97B4-4F8753ADCFBB}" type="pres">
      <dgm:prSet presAssocID="{95582E00-2331-48F6-948A-CEF310115502}" presName="connTx" presStyleLbl="parChTrans1D4" presStyleIdx="4" presStyleCnt="6"/>
      <dgm:spPr/>
      <dgm:t>
        <a:bodyPr/>
        <a:lstStyle/>
        <a:p>
          <a:endParaRPr lang="zh-TW" altLang="en-US"/>
        </a:p>
      </dgm:t>
    </dgm:pt>
    <dgm:pt modelId="{C5CD2410-8D54-4B50-B692-F1E5E85BA92A}" type="pres">
      <dgm:prSet presAssocID="{3C5DFDC7-BDDE-4ED9-B04A-5374129A4BD9}" presName="root2" presStyleCnt="0"/>
      <dgm:spPr/>
    </dgm:pt>
    <dgm:pt modelId="{C982D7C9-5214-4558-845D-845848FBFBD7}" type="pres">
      <dgm:prSet presAssocID="{3C5DFDC7-BDDE-4ED9-B04A-5374129A4BD9}" presName="LevelTwoTextNode" presStyleLbl="node4" presStyleIdx="4" presStyleCnt="6" custScaleX="113402" custLinFactNeighborX="631">
        <dgm:presLayoutVars>
          <dgm:chPref val="3"/>
        </dgm:presLayoutVars>
      </dgm:prSet>
      <dgm:spPr/>
      <dgm:t>
        <a:bodyPr/>
        <a:lstStyle/>
        <a:p>
          <a:endParaRPr lang="zh-TW" altLang="en-US"/>
        </a:p>
      </dgm:t>
    </dgm:pt>
    <dgm:pt modelId="{A1572C0E-F3B1-4C27-A96A-D354EDCCFB56}" type="pres">
      <dgm:prSet presAssocID="{3C5DFDC7-BDDE-4ED9-B04A-5374129A4BD9}" presName="level3hierChild" presStyleCnt="0"/>
      <dgm:spPr/>
    </dgm:pt>
    <dgm:pt modelId="{035A3A99-A57B-4CD5-89A8-ABDC6877849E}" type="pres">
      <dgm:prSet presAssocID="{537FF202-9C72-4E50-B2F4-984E009B5333}" presName="conn2-1" presStyleLbl="parChTrans1D4" presStyleIdx="5" presStyleCnt="6"/>
      <dgm:spPr/>
      <dgm:t>
        <a:bodyPr/>
        <a:lstStyle/>
        <a:p>
          <a:endParaRPr lang="zh-TW" altLang="en-US"/>
        </a:p>
      </dgm:t>
    </dgm:pt>
    <dgm:pt modelId="{F2677B69-1830-4D50-90B7-B25D644DA1CA}" type="pres">
      <dgm:prSet presAssocID="{537FF202-9C72-4E50-B2F4-984E009B5333}" presName="connTx" presStyleLbl="parChTrans1D4" presStyleIdx="5" presStyleCnt="6"/>
      <dgm:spPr/>
      <dgm:t>
        <a:bodyPr/>
        <a:lstStyle/>
        <a:p>
          <a:endParaRPr lang="zh-TW" altLang="en-US"/>
        </a:p>
      </dgm:t>
    </dgm:pt>
    <dgm:pt modelId="{FF7A33C1-09B8-4D5E-B6A1-813635594A32}" type="pres">
      <dgm:prSet presAssocID="{1DC09E38-8207-4EA0-811F-658EAD573475}" presName="root2" presStyleCnt="0"/>
      <dgm:spPr/>
    </dgm:pt>
    <dgm:pt modelId="{85E2B6AD-1D65-4F2A-9A55-236113436420}" type="pres">
      <dgm:prSet presAssocID="{1DC09E38-8207-4EA0-811F-658EAD573475}" presName="LevelTwoTextNode" presStyleLbl="node4" presStyleIdx="5" presStyleCnt="6" custScaleX="115398" custLinFactNeighborX="631">
        <dgm:presLayoutVars>
          <dgm:chPref val="3"/>
        </dgm:presLayoutVars>
      </dgm:prSet>
      <dgm:spPr/>
      <dgm:t>
        <a:bodyPr/>
        <a:lstStyle/>
        <a:p>
          <a:endParaRPr lang="zh-TW" altLang="en-US"/>
        </a:p>
      </dgm:t>
    </dgm:pt>
    <dgm:pt modelId="{A40C32B6-D245-499C-82AC-C8BF0FA3712F}" type="pres">
      <dgm:prSet presAssocID="{1DC09E38-8207-4EA0-811F-658EAD573475}" presName="level3hierChild" presStyleCnt="0"/>
      <dgm:spPr/>
    </dgm:pt>
  </dgm:ptLst>
  <dgm:cxnLst>
    <dgm:cxn modelId="{03D5CAE9-A50B-47BA-AB2F-9C46A4454B9E}" type="presOf" srcId="{74BDBAF4-348C-4379-AFDD-A6A0133C4ECD}" destId="{8CE057E8-E991-4CA3-9DF0-823F0C6BB19A}" srcOrd="0" destOrd="0" presId="urn:microsoft.com/office/officeart/2005/8/layout/hierarchy2"/>
    <dgm:cxn modelId="{4F5AB47A-BD23-420F-AD59-503B5E0ADFF4}" type="presOf" srcId="{42BC2E27-7020-4558-A0CB-EC972FC88523}" destId="{09506032-60A2-4BB0-AADD-E2BBCBB8C994}" srcOrd="1" destOrd="0" presId="urn:microsoft.com/office/officeart/2005/8/layout/hierarchy2"/>
    <dgm:cxn modelId="{B62F8D27-60CB-4A2A-8D87-87135C4C84BB}" type="presOf" srcId="{95582E00-2331-48F6-948A-CEF310115502}" destId="{8CBC9F88-01CE-4ADF-97B4-4F8753ADCFBB}" srcOrd="1" destOrd="0" presId="urn:microsoft.com/office/officeart/2005/8/layout/hierarchy2"/>
    <dgm:cxn modelId="{684DF63B-7E80-49B2-86A1-2B3C4189541B}" srcId="{30BA1DBD-5FEA-49EC-B30B-A836922EAE3C}" destId="{B402F4B5-4BAB-4CFB-84A0-B2A43C8AFF4B}" srcOrd="0" destOrd="0" parTransId="{42BC2E27-7020-4558-A0CB-EC972FC88523}" sibTransId="{4AED1FE0-9279-4CFA-A039-AF8FB7B10891}"/>
    <dgm:cxn modelId="{0BA89A4B-6A4D-493F-BBB3-E6C33372BBA9}" srcId="{30BA1DBD-5FEA-49EC-B30B-A836922EAE3C}" destId="{A23FD6D1-55C9-4AAE-92C6-4281CDF73B47}" srcOrd="1" destOrd="0" parTransId="{14ACE11C-DD90-42E1-B25E-166CCD2A321A}" sibTransId="{AB85D1BA-8178-46DB-AB55-7FE0BC24D127}"/>
    <dgm:cxn modelId="{121E4447-E14A-4C7C-B718-E036937F9850}" type="presOf" srcId="{1AE7F02D-FCC1-4C53-BA41-837F0CB55864}" destId="{1E60B9F2-E62F-4998-9CCA-20C9B91E85BF}" srcOrd="0" destOrd="0" presId="urn:microsoft.com/office/officeart/2005/8/layout/hierarchy2"/>
    <dgm:cxn modelId="{162A1B29-1E21-4F69-890C-04E07C8FCCE8}" type="presOf" srcId="{1DC09E38-8207-4EA0-811F-658EAD573475}" destId="{85E2B6AD-1D65-4F2A-9A55-236113436420}" srcOrd="0" destOrd="0" presId="urn:microsoft.com/office/officeart/2005/8/layout/hierarchy2"/>
    <dgm:cxn modelId="{98576B27-D1EE-4A41-A9E8-BDAF6C828FDB}" srcId="{82446938-0751-45AB-AFCA-A9718B4E66F1}" destId="{AD7CD44F-2E59-47E9-B7B3-C2762666C78B}" srcOrd="1" destOrd="0" parTransId="{758C6E98-A27B-41F3-A511-EBF43AE397BC}" sibTransId="{95A0716B-862D-4A2D-9419-D78981C66C9E}"/>
    <dgm:cxn modelId="{6F77B66A-987E-4AFC-A5BC-84733D009BC4}" type="presOf" srcId="{D15084A2-0CDB-4D1E-BE6E-B849BC613B8D}" destId="{4CD94354-1A90-4801-8EA0-853AEAA2E606}" srcOrd="0" destOrd="0" presId="urn:microsoft.com/office/officeart/2005/8/layout/hierarchy2"/>
    <dgm:cxn modelId="{65EBB157-AFCE-48FE-A133-04C4CCE1685C}" type="presOf" srcId="{07E5FCA4-9227-45A1-B0ED-8F029906330B}" destId="{7BF8568E-D76A-4512-B7B5-517D80FBEA2E}" srcOrd="0" destOrd="0" presId="urn:microsoft.com/office/officeart/2005/8/layout/hierarchy2"/>
    <dgm:cxn modelId="{A55930C0-312C-4DC7-9B8E-7232316022E2}" type="presOf" srcId="{315CA0AE-870F-4206-B225-6DBAED7ED763}" destId="{9474E379-0191-430A-A5A0-DA952B60503D}" srcOrd="0" destOrd="0" presId="urn:microsoft.com/office/officeart/2005/8/layout/hierarchy2"/>
    <dgm:cxn modelId="{FC01391F-31C1-4DE9-BC4E-F961104387D5}" type="presOf" srcId="{758C6E98-A27B-41F3-A511-EBF43AE397BC}" destId="{7AB6BF8C-E767-402D-A369-EAC654EE5515}" srcOrd="1" destOrd="0" presId="urn:microsoft.com/office/officeart/2005/8/layout/hierarchy2"/>
    <dgm:cxn modelId="{D2818186-196E-4BD3-9263-54389AF04420}" type="presOf" srcId="{EDE273F3-E6A0-4FB0-A43A-401A02732860}" destId="{1233D574-E372-4BA8-8922-97D488944DDD}" srcOrd="0" destOrd="0" presId="urn:microsoft.com/office/officeart/2005/8/layout/hierarchy2"/>
    <dgm:cxn modelId="{F98B4D6F-FCB9-4069-A1AD-4783048698FD}" type="presOf" srcId="{74BDBAF4-348C-4379-AFDD-A6A0133C4ECD}" destId="{36159F7B-4517-4A77-A838-9203038EBF31}" srcOrd="1" destOrd="0" presId="urn:microsoft.com/office/officeart/2005/8/layout/hierarchy2"/>
    <dgm:cxn modelId="{F24B8BBC-A365-46C7-A89A-49EDD5534973}" srcId="{A23FD6D1-55C9-4AAE-92C6-4281CDF73B47}" destId="{D15084A2-0CDB-4D1E-BE6E-B849BC613B8D}" srcOrd="0" destOrd="0" parTransId="{74BDBAF4-348C-4379-AFDD-A6A0133C4ECD}" sibTransId="{013A805D-D7B7-40B4-9EC0-8E9FEBCA5F49}"/>
    <dgm:cxn modelId="{C34DC783-EB63-4896-841A-7E7EC99DB044}" type="presOf" srcId="{8EB63C2A-E259-407E-BC87-18968E2DE269}" destId="{75E83B36-CBEC-481F-A810-1EDB9B0FA67B}" srcOrd="0" destOrd="0" presId="urn:microsoft.com/office/officeart/2005/8/layout/hierarchy2"/>
    <dgm:cxn modelId="{B2840BEB-4D4F-46A9-A962-D5520AB275FA}" type="presOf" srcId="{14ACE11C-DD90-42E1-B25E-166CCD2A321A}" destId="{AF9546B2-12A6-4EF0-8EB6-E20BC3933E3E}" srcOrd="1" destOrd="0" presId="urn:microsoft.com/office/officeart/2005/8/layout/hierarchy2"/>
    <dgm:cxn modelId="{F84D2326-559F-48F1-895D-CF5D15FD2757}" type="presOf" srcId="{14ACE11C-DD90-42E1-B25E-166CCD2A321A}" destId="{BDAA1571-ED8D-4B94-BCCF-AE0F8A18F91A}" srcOrd="0" destOrd="0" presId="urn:microsoft.com/office/officeart/2005/8/layout/hierarchy2"/>
    <dgm:cxn modelId="{2CECA9FF-2575-40AB-A874-405E40049D63}" type="presOf" srcId="{0171C5C3-CA47-4825-BAA4-79D800993DE9}" destId="{B28A6B58-1830-440F-9E1E-37891CD4048E}" srcOrd="0" destOrd="0" presId="urn:microsoft.com/office/officeart/2005/8/layout/hierarchy2"/>
    <dgm:cxn modelId="{FCDEAD7C-A901-48C0-9AD9-4F2AF93BB1FB}" srcId="{30BA1DBD-5FEA-49EC-B30B-A836922EAE3C}" destId="{7BFB30D7-A068-4781-91B9-FADF952784BA}" srcOrd="2" destOrd="0" parTransId="{EAA125BD-5B03-4F2F-A86F-4AD701D2355D}" sibTransId="{13E0BB6F-7B32-4E49-BD20-BD3A0F373D5E}"/>
    <dgm:cxn modelId="{222DB577-D6CB-42C1-9484-FF2B7B6C32A3}" type="presOf" srcId="{158B2C0A-CC85-4D76-935B-F41AFF374171}" destId="{A30A0D4A-6AED-4BB7-B5C3-DB7349A9F080}" srcOrd="1" destOrd="0" presId="urn:microsoft.com/office/officeart/2005/8/layout/hierarchy2"/>
    <dgm:cxn modelId="{6D0943BB-BD65-4D7E-858B-928B8D425EA5}" type="presOf" srcId="{758C6E98-A27B-41F3-A511-EBF43AE397BC}" destId="{475DF076-4789-4CB7-895A-27FE99E2CF34}" srcOrd="0" destOrd="0" presId="urn:microsoft.com/office/officeart/2005/8/layout/hierarchy2"/>
    <dgm:cxn modelId="{33EB6493-A606-4DFD-ADF5-1C5C2D2EDACF}" type="presOf" srcId="{A23FD6D1-55C9-4AAE-92C6-4281CDF73B47}" destId="{83453B91-262E-41E3-9471-6931F87CC2E8}" srcOrd="0" destOrd="0" presId="urn:microsoft.com/office/officeart/2005/8/layout/hierarchy2"/>
    <dgm:cxn modelId="{46E67905-EC5D-4438-899B-91ACBDF3E7DD}" type="presOf" srcId="{AD7CD44F-2E59-47E9-B7B3-C2762666C78B}" destId="{CA869839-2871-46C9-A4D3-A8F5D2732A29}" srcOrd="0" destOrd="0" presId="urn:microsoft.com/office/officeart/2005/8/layout/hierarchy2"/>
    <dgm:cxn modelId="{DA53E215-51D3-4093-BE44-D5AF9A2BB6D1}" srcId="{7BFB30D7-A068-4781-91B9-FADF952784BA}" destId="{315CA0AE-870F-4206-B225-6DBAED7ED763}" srcOrd="0" destOrd="0" parTransId="{1AE7F02D-FCC1-4C53-BA41-837F0CB55864}" sibTransId="{07E0BE9A-02E5-4636-B9F6-6A96F91CDA5B}"/>
    <dgm:cxn modelId="{BDE2D39A-5831-4F7D-B667-09F74C06E611}" type="presOf" srcId="{DA8CBAD3-C796-4561-B51B-3027A2D525AB}" destId="{F8F083F3-0392-4858-BC74-04AB4DB86193}" srcOrd="1" destOrd="0" presId="urn:microsoft.com/office/officeart/2005/8/layout/hierarchy2"/>
    <dgm:cxn modelId="{50BCBD46-1AD8-437E-A83D-421FB2A1552D}" type="presOf" srcId="{42BC2E27-7020-4558-A0CB-EC972FC88523}" destId="{16668A42-E816-44E3-B8FD-D907CCC76C42}" srcOrd="0" destOrd="0" presId="urn:microsoft.com/office/officeart/2005/8/layout/hierarchy2"/>
    <dgm:cxn modelId="{FD0CD2F2-8E04-4ACC-B76F-466724051BA1}" type="presOf" srcId="{9A159705-26EE-4218-982C-F14E65BB531D}" destId="{DE16B96C-3E0D-4D61-851F-C45DA95C5725}" srcOrd="0" destOrd="0" presId="urn:microsoft.com/office/officeart/2005/8/layout/hierarchy2"/>
    <dgm:cxn modelId="{FAF7ACA4-5BB3-4350-9B6B-B2C193E3300B}" type="presOf" srcId="{537FF202-9C72-4E50-B2F4-984E009B5333}" destId="{F2677B69-1830-4D50-90B7-B25D644DA1CA}" srcOrd="1" destOrd="0" presId="urn:microsoft.com/office/officeart/2005/8/layout/hierarchy2"/>
    <dgm:cxn modelId="{76D7FD75-2C1E-461F-A498-D79951E46C5F}" type="presOf" srcId="{1AE7F02D-FCC1-4C53-BA41-837F0CB55864}" destId="{ED962877-13D7-4386-97C1-759B1CDA7073}" srcOrd="1" destOrd="0" presId="urn:microsoft.com/office/officeart/2005/8/layout/hierarchy2"/>
    <dgm:cxn modelId="{6636C76C-382C-4463-A4B0-D414A4C062F7}" type="presOf" srcId="{158B2C0A-CC85-4D76-935B-F41AFF374171}" destId="{80C7C9FE-D3A9-47F1-9243-E64A4C8DCF72}" srcOrd="0" destOrd="0" presId="urn:microsoft.com/office/officeart/2005/8/layout/hierarchy2"/>
    <dgm:cxn modelId="{9691F73A-05E9-467B-8DA0-C5B956ABCC19}" type="presOf" srcId="{B402F4B5-4BAB-4CFB-84A0-B2A43C8AFF4B}" destId="{B9DB393B-1D99-4027-98FF-9FB0F044488C}" srcOrd="0" destOrd="0" presId="urn:microsoft.com/office/officeart/2005/8/layout/hierarchy2"/>
    <dgm:cxn modelId="{EFEB9269-8EBD-47AE-B572-A07D027F8BA2}" type="presOf" srcId="{EAA125BD-5B03-4F2F-A86F-4AD701D2355D}" destId="{41DA549F-9479-40D0-ABBE-7950EADE7BC5}" srcOrd="1" destOrd="0" presId="urn:microsoft.com/office/officeart/2005/8/layout/hierarchy2"/>
    <dgm:cxn modelId="{581BD165-5F79-4359-814C-40765DDC3181}" srcId="{0171C5C3-CA47-4825-BAA4-79D800993DE9}" destId="{30BA1DBD-5FEA-49EC-B30B-A836922EAE3C}" srcOrd="0" destOrd="0" parTransId="{516CAEBC-EE20-4F53-A4F9-41C563B09FCF}" sibTransId="{FD6188C1-0814-4263-A338-8B00AC9F6ECF}"/>
    <dgm:cxn modelId="{90282069-C56F-44AA-9FF8-03CD2039353B}" srcId="{82446938-0751-45AB-AFCA-A9718B4E66F1}" destId="{8EB63C2A-E259-407E-BC87-18968E2DE269}" srcOrd="2" destOrd="0" parTransId="{07E5FCA4-9227-45A1-B0ED-8F029906330B}" sibTransId="{662B250F-39FF-447E-BA63-81ECCE8878A2}"/>
    <dgm:cxn modelId="{0AD6C17A-F161-45C6-9A36-92761CFB4A43}" type="presOf" srcId="{07E5FCA4-9227-45A1-B0ED-8F029906330B}" destId="{E1861EA9-EBF3-40A4-907C-E7DBA2F05430}" srcOrd="1" destOrd="0" presId="urn:microsoft.com/office/officeart/2005/8/layout/hierarchy2"/>
    <dgm:cxn modelId="{DB28BD24-553C-40E8-8C8F-87AE6BBC2138}" type="presOf" srcId="{9A159705-26EE-4218-982C-F14E65BB531D}" destId="{05748A2A-DC8A-4595-AFB2-33D7B56C16D9}" srcOrd="1" destOrd="0" presId="urn:microsoft.com/office/officeart/2005/8/layout/hierarchy2"/>
    <dgm:cxn modelId="{3D223C73-5C90-47E4-BA77-60B16A0C2374}" type="presOf" srcId="{EAA125BD-5B03-4F2F-A86F-4AD701D2355D}" destId="{9F4DB902-B459-45C2-AC0E-6C3A75DF6080}" srcOrd="0" destOrd="0" presId="urn:microsoft.com/office/officeart/2005/8/layout/hierarchy2"/>
    <dgm:cxn modelId="{5B4E2678-2FCD-493E-BFB9-0635C93E66B4}" srcId="{315CA0AE-870F-4206-B225-6DBAED7ED763}" destId="{1DC09E38-8207-4EA0-811F-658EAD573475}" srcOrd="1" destOrd="0" parTransId="{537FF202-9C72-4E50-B2F4-984E009B5333}" sibTransId="{92D24FAC-D7D4-4E70-9EAB-62F9398FC517}"/>
    <dgm:cxn modelId="{1B77DA0E-9B6E-44DA-B4FE-4653DEE6B3FD}" type="presOf" srcId="{7BFB30D7-A068-4781-91B9-FADF952784BA}" destId="{A1F59234-3994-4A93-BD96-7588B8FC0392}" srcOrd="0" destOrd="0" presId="urn:microsoft.com/office/officeart/2005/8/layout/hierarchy2"/>
    <dgm:cxn modelId="{9C712AB3-0663-404E-B202-51515FA46EA1}" type="presOf" srcId="{95582E00-2331-48F6-948A-CEF310115502}" destId="{98899F82-5073-4CF3-B71F-B2FD97BC60E4}" srcOrd="0" destOrd="0" presId="urn:microsoft.com/office/officeart/2005/8/layout/hierarchy2"/>
    <dgm:cxn modelId="{0E762DE6-B4BD-4AF0-991A-085B9D45526D}" srcId="{315CA0AE-870F-4206-B225-6DBAED7ED763}" destId="{3C5DFDC7-BDDE-4ED9-B04A-5374129A4BD9}" srcOrd="0" destOrd="0" parTransId="{95582E00-2331-48F6-948A-CEF310115502}" sibTransId="{68ADC54B-04DF-4517-86D7-110DA4CF009A}"/>
    <dgm:cxn modelId="{D2847019-8E4A-4015-8FED-BAA9D13CBFD2}" srcId="{B402F4B5-4BAB-4CFB-84A0-B2A43C8AFF4B}" destId="{82446938-0751-45AB-AFCA-A9718B4E66F1}" srcOrd="0" destOrd="0" parTransId="{DA8CBAD3-C796-4561-B51B-3027A2D525AB}" sibTransId="{35307760-0C7A-41AB-8533-C6925EFA09C9}"/>
    <dgm:cxn modelId="{EF80F8C8-9344-43AB-9F44-7C4C824A0361}" type="presOf" srcId="{CC4FC93C-E0AA-430C-BCD4-C19D68BD43FE}" destId="{CA8A70BC-7AF8-4252-B9FB-16FD019BB99D}" srcOrd="0" destOrd="0" presId="urn:microsoft.com/office/officeart/2005/8/layout/hierarchy2"/>
    <dgm:cxn modelId="{8E92E51F-BE30-478D-9053-056E45E3F754}" type="presOf" srcId="{3C5DFDC7-BDDE-4ED9-B04A-5374129A4BD9}" destId="{C982D7C9-5214-4558-845D-845848FBFBD7}" srcOrd="0" destOrd="0" presId="urn:microsoft.com/office/officeart/2005/8/layout/hierarchy2"/>
    <dgm:cxn modelId="{D0BC6C03-14CB-45C9-8D13-7684BB3D7BA2}" type="presOf" srcId="{82446938-0751-45AB-AFCA-A9718B4E66F1}" destId="{BD0E919B-DA1D-4168-ACC6-3DCD73669DAD}" srcOrd="0" destOrd="0" presId="urn:microsoft.com/office/officeart/2005/8/layout/hierarchy2"/>
    <dgm:cxn modelId="{BBCE07B8-FF69-4162-A466-098FFA564BB1}" srcId="{82446938-0751-45AB-AFCA-A9718B4E66F1}" destId="{CC4FC93C-E0AA-430C-BCD4-C19D68BD43FE}" srcOrd="0" destOrd="0" parTransId="{158B2C0A-CC85-4D76-935B-F41AFF374171}" sibTransId="{D372F2F1-DD44-4DE3-A1D9-BBB4AE4D6D44}"/>
    <dgm:cxn modelId="{FEE49925-83DF-40DC-B484-6EC32911AD50}" type="presOf" srcId="{DA8CBAD3-C796-4561-B51B-3027A2D525AB}" destId="{9D17F46C-1038-4959-A641-A603D36162EE}" srcOrd="0" destOrd="0" presId="urn:microsoft.com/office/officeart/2005/8/layout/hierarchy2"/>
    <dgm:cxn modelId="{5D01F522-697A-4084-BCA6-64A14340B6F1}" srcId="{D15084A2-0CDB-4D1E-BE6E-B849BC613B8D}" destId="{EDE273F3-E6A0-4FB0-A43A-401A02732860}" srcOrd="0" destOrd="0" parTransId="{9A159705-26EE-4218-982C-F14E65BB531D}" sibTransId="{F273F3A8-9D78-4DC8-AEB1-7BB12B24652B}"/>
    <dgm:cxn modelId="{618A1C76-548F-4096-975F-35BE04E5D3C6}" type="presOf" srcId="{537FF202-9C72-4E50-B2F4-984E009B5333}" destId="{035A3A99-A57B-4CD5-89A8-ABDC6877849E}" srcOrd="0" destOrd="0" presId="urn:microsoft.com/office/officeart/2005/8/layout/hierarchy2"/>
    <dgm:cxn modelId="{056D777F-7811-4436-AFEF-E5066C0B4D38}" type="presOf" srcId="{30BA1DBD-5FEA-49EC-B30B-A836922EAE3C}" destId="{D5D095FB-F3E1-4FD1-A3EE-2072F41ACE28}" srcOrd="0" destOrd="0" presId="urn:microsoft.com/office/officeart/2005/8/layout/hierarchy2"/>
    <dgm:cxn modelId="{3BF9169E-7D2F-4660-9458-E28069B526D9}" type="presParOf" srcId="{B28A6B58-1830-440F-9E1E-37891CD4048E}" destId="{3DC3E162-596B-46FB-8457-8DF4EA02C397}" srcOrd="0" destOrd="0" presId="urn:microsoft.com/office/officeart/2005/8/layout/hierarchy2"/>
    <dgm:cxn modelId="{12656376-7D05-47C0-9178-2CE70463396C}" type="presParOf" srcId="{3DC3E162-596B-46FB-8457-8DF4EA02C397}" destId="{D5D095FB-F3E1-4FD1-A3EE-2072F41ACE28}" srcOrd="0" destOrd="0" presId="urn:microsoft.com/office/officeart/2005/8/layout/hierarchy2"/>
    <dgm:cxn modelId="{350639E6-8637-4A44-81CF-B5F9773C5C21}" type="presParOf" srcId="{3DC3E162-596B-46FB-8457-8DF4EA02C397}" destId="{9C8FE794-19BF-42E9-81D4-79B579957EFC}" srcOrd="1" destOrd="0" presId="urn:microsoft.com/office/officeart/2005/8/layout/hierarchy2"/>
    <dgm:cxn modelId="{E1364ADD-115C-4642-8D41-8EEBA0EEA60C}" type="presParOf" srcId="{9C8FE794-19BF-42E9-81D4-79B579957EFC}" destId="{16668A42-E816-44E3-B8FD-D907CCC76C42}" srcOrd="0" destOrd="0" presId="urn:microsoft.com/office/officeart/2005/8/layout/hierarchy2"/>
    <dgm:cxn modelId="{1BE33131-A5D0-4C21-A189-46CDC177EDB6}" type="presParOf" srcId="{16668A42-E816-44E3-B8FD-D907CCC76C42}" destId="{09506032-60A2-4BB0-AADD-E2BBCBB8C994}" srcOrd="0" destOrd="0" presId="urn:microsoft.com/office/officeart/2005/8/layout/hierarchy2"/>
    <dgm:cxn modelId="{D6459B3A-6D33-42BD-8DCC-54ED807E5B9B}" type="presParOf" srcId="{9C8FE794-19BF-42E9-81D4-79B579957EFC}" destId="{1ED1140F-E36B-46EF-8396-5F819699B6EF}" srcOrd="1" destOrd="0" presId="urn:microsoft.com/office/officeart/2005/8/layout/hierarchy2"/>
    <dgm:cxn modelId="{F0B56114-F977-4505-BE92-5D15A8C62D5D}" type="presParOf" srcId="{1ED1140F-E36B-46EF-8396-5F819699B6EF}" destId="{B9DB393B-1D99-4027-98FF-9FB0F044488C}" srcOrd="0" destOrd="0" presId="urn:microsoft.com/office/officeart/2005/8/layout/hierarchy2"/>
    <dgm:cxn modelId="{7B2110E7-E5BA-4124-9B40-D289F643C261}" type="presParOf" srcId="{1ED1140F-E36B-46EF-8396-5F819699B6EF}" destId="{5F2D2EF6-DFD0-4EDC-86FE-45D99D6E5F5A}" srcOrd="1" destOrd="0" presId="urn:microsoft.com/office/officeart/2005/8/layout/hierarchy2"/>
    <dgm:cxn modelId="{706226E2-F500-40B6-8592-0CEF6B0786E7}" type="presParOf" srcId="{5F2D2EF6-DFD0-4EDC-86FE-45D99D6E5F5A}" destId="{9D17F46C-1038-4959-A641-A603D36162EE}" srcOrd="0" destOrd="0" presId="urn:microsoft.com/office/officeart/2005/8/layout/hierarchy2"/>
    <dgm:cxn modelId="{9938D870-89CD-4F63-9B44-0E70D925E1F0}" type="presParOf" srcId="{9D17F46C-1038-4959-A641-A603D36162EE}" destId="{F8F083F3-0392-4858-BC74-04AB4DB86193}" srcOrd="0" destOrd="0" presId="urn:microsoft.com/office/officeart/2005/8/layout/hierarchy2"/>
    <dgm:cxn modelId="{F133D1BE-BD12-40D1-80B8-DD2A83974CC3}" type="presParOf" srcId="{5F2D2EF6-DFD0-4EDC-86FE-45D99D6E5F5A}" destId="{4BD84493-A3BF-4056-BE58-17CAD94499C8}" srcOrd="1" destOrd="0" presId="urn:microsoft.com/office/officeart/2005/8/layout/hierarchy2"/>
    <dgm:cxn modelId="{80AEC78B-4BF2-4C01-BE4E-E784468008D3}" type="presParOf" srcId="{4BD84493-A3BF-4056-BE58-17CAD94499C8}" destId="{BD0E919B-DA1D-4168-ACC6-3DCD73669DAD}" srcOrd="0" destOrd="0" presId="urn:microsoft.com/office/officeart/2005/8/layout/hierarchy2"/>
    <dgm:cxn modelId="{E9C3CB07-2B13-487E-B575-14E7151BBD86}" type="presParOf" srcId="{4BD84493-A3BF-4056-BE58-17CAD94499C8}" destId="{41960AA9-91BC-4C4C-A275-3DB9FAF18272}" srcOrd="1" destOrd="0" presId="urn:microsoft.com/office/officeart/2005/8/layout/hierarchy2"/>
    <dgm:cxn modelId="{5DFF0688-5B43-419F-813F-3468B468D554}" type="presParOf" srcId="{41960AA9-91BC-4C4C-A275-3DB9FAF18272}" destId="{80C7C9FE-D3A9-47F1-9243-E64A4C8DCF72}" srcOrd="0" destOrd="0" presId="urn:microsoft.com/office/officeart/2005/8/layout/hierarchy2"/>
    <dgm:cxn modelId="{1C5F796A-0747-4CC1-A6C3-C52A71B480CA}" type="presParOf" srcId="{80C7C9FE-D3A9-47F1-9243-E64A4C8DCF72}" destId="{A30A0D4A-6AED-4BB7-B5C3-DB7349A9F080}" srcOrd="0" destOrd="0" presId="urn:microsoft.com/office/officeart/2005/8/layout/hierarchy2"/>
    <dgm:cxn modelId="{18BBC0A0-A3A3-4CB4-83E7-A2CE50AD0B54}" type="presParOf" srcId="{41960AA9-91BC-4C4C-A275-3DB9FAF18272}" destId="{F98356F3-CFD5-4D75-AFA1-D80CB97A1982}" srcOrd="1" destOrd="0" presId="urn:microsoft.com/office/officeart/2005/8/layout/hierarchy2"/>
    <dgm:cxn modelId="{F50752F6-953A-4A96-A159-CF881B3E7C8F}" type="presParOf" srcId="{F98356F3-CFD5-4D75-AFA1-D80CB97A1982}" destId="{CA8A70BC-7AF8-4252-B9FB-16FD019BB99D}" srcOrd="0" destOrd="0" presId="urn:microsoft.com/office/officeart/2005/8/layout/hierarchy2"/>
    <dgm:cxn modelId="{76DB089D-244A-49CE-9219-9527F9096D12}" type="presParOf" srcId="{F98356F3-CFD5-4D75-AFA1-D80CB97A1982}" destId="{487FECB7-1376-4EC0-A27D-DED3E9186A5B}" srcOrd="1" destOrd="0" presId="urn:microsoft.com/office/officeart/2005/8/layout/hierarchy2"/>
    <dgm:cxn modelId="{D4A09A05-375D-4088-B135-7795171967EC}" type="presParOf" srcId="{41960AA9-91BC-4C4C-A275-3DB9FAF18272}" destId="{475DF076-4789-4CB7-895A-27FE99E2CF34}" srcOrd="2" destOrd="0" presId="urn:microsoft.com/office/officeart/2005/8/layout/hierarchy2"/>
    <dgm:cxn modelId="{42EF324B-814F-4BB1-93B1-ACA99C2C43D9}" type="presParOf" srcId="{475DF076-4789-4CB7-895A-27FE99E2CF34}" destId="{7AB6BF8C-E767-402D-A369-EAC654EE5515}" srcOrd="0" destOrd="0" presId="urn:microsoft.com/office/officeart/2005/8/layout/hierarchy2"/>
    <dgm:cxn modelId="{EB4425BF-B473-41F4-9676-032D70DDBA2D}" type="presParOf" srcId="{41960AA9-91BC-4C4C-A275-3DB9FAF18272}" destId="{ABE45B54-ACA9-4AB6-BC3F-68492010495B}" srcOrd="3" destOrd="0" presId="urn:microsoft.com/office/officeart/2005/8/layout/hierarchy2"/>
    <dgm:cxn modelId="{FBC96FE9-FA3A-45E0-A2DA-E92324862FF3}" type="presParOf" srcId="{ABE45B54-ACA9-4AB6-BC3F-68492010495B}" destId="{CA869839-2871-46C9-A4D3-A8F5D2732A29}" srcOrd="0" destOrd="0" presId="urn:microsoft.com/office/officeart/2005/8/layout/hierarchy2"/>
    <dgm:cxn modelId="{84665A26-4B99-4A13-A71E-446EF4F9C2D0}" type="presParOf" srcId="{ABE45B54-ACA9-4AB6-BC3F-68492010495B}" destId="{43DAD6B9-3DBA-4600-A61B-974698A4C80A}" srcOrd="1" destOrd="0" presId="urn:microsoft.com/office/officeart/2005/8/layout/hierarchy2"/>
    <dgm:cxn modelId="{D41EBAF5-92CE-4F9A-B153-19E966E6F9A2}" type="presParOf" srcId="{41960AA9-91BC-4C4C-A275-3DB9FAF18272}" destId="{7BF8568E-D76A-4512-B7B5-517D80FBEA2E}" srcOrd="4" destOrd="0" presId="urn:microsoft.com/office/officeart/2005/8/layout/hierarchy2"/>
    <dgm:cxn modelId="{482B108A-1049-4730-A901-8F20BA34AB98}" type="presParOf" srcId="{7BF8568E-D76A-4512-B7B5-517D80FBEA2E}" destId="{E1861EA9-EBF3-40A4-907C-E7DBA2F05430}" srcOrd="0" destOrd="0" presId="urn:microsoft.com/office/officeart/2005/8/layout/hierarchy2"/>
    <dgm:cxn modelId="{7C92F2FA-E479-4E79-B5A6-AD73B6AD2EA7}" type="presParOf" srcId="{41960AA9-91BC-4C4C-A275-3DB9FAF18272}" destId="{87B29E8F-B65A-479E-99D3-2D7794A60488}" srcOrd="5" destOrd="0" presId="urn:microsoft.com/office/officeart/2005/8/layout/hierarchy2"/>
    <dgm:cxn modelId="{7664508B-44DE-4F14-B137-1F8871DD0872}" type="presParOf" srcId="{87B29E8F-B65A-479E-99D3-2D7794A60488}" destId="{75E83B36-CBEC-481F-A810-1EDB9B0FA67B}" srcOrd="0" destOrd="0" presId="urn:microsoft.com/office/officeart/2005/8/layout/hierarchy2"/>
    <dgm:cxn modelId="{6622D098-722D-4635-8A53-B1CCB72DC624}" type="presParOf" srcId="{87B29E8F-B65A-479E-99D3-2D7794A60488}" destId="{EFC57231-A0EC-4E0E-AF5B-E3E108189702}" srcOrd="1" destOrd="0" presId="urn:microsoft.com/office/officeart/2005/8/layout/hierarchy2"/>
    <dgm:cxn modelId="{7BA564EF-8D00-4BAC-84F7-807C8C41C4B4}" type="presParOf" srcId="{9C8FE794-19BF-42E9-81D4-79B579957EFC}" destId="{BDAA1571-ED8D-4B94-BCCF-AE0F8A18F91A}" srcOrd="2" destOrd="0" presId="urn:microsoft.com/office/officeart/2005/8/layout/hierarchy2"/>
    <dgm:cxn modelId="{26167B92-BB8C-48C8-AD07-6FFF8ECE8618}" type="presParOf" srcId="{BDAA1571-ED8D-4B94-BCCF-AE0F8A18F91A}" destId="{AF9546B2-12A6-4EF0-8EB6-E20BC3933E3E}" srcOrd="0" destOrd="0" presId="urn:microsoft.com/office/officeart/2005/8/layout/hierarchy2"/>
    <dgm:cxn modelId="{4A26D28D-C83A-4A40-954B-902E1DF80278}" type="presParOf" srcId="{9C8FE794-19BF-42E9-81D4-79B579957EFC}" destId="{29B43075-DA37-44BB-B95D-6E855BF242E4}" srcOrd="3" destOrd="0" presId="urn:microsoft.com/office/officeart/2005/8/layout/hierarchy2"/>
    <dgm:cxn modelId="{726A79AC-B6FE-461A-A444-74C0C0CF7C63}" type="presParOf" srcId="{29B43075-DA37-44BB-B95D-6E855BF242E4}" destId="{83453B91-262E-41E3-9471-6931F87CC2E8}" srcOrd="0" destOrd="0" presId="urn:microsoft.com/office/officeart/2005/8/layout/hierarchy2"/>
    <dgm:cxn modelId="{55596FE0-D3A4-46D5-96A7-6CCF28DC3CA8}" type="presParOf" srcId="{29B43075-DA37-44BB-B95D-6E855BF242E4}" destId="{FEC73BA9-E980-40E1-A598-78A4083F2078}" srcOrd="1" destOrd="0" presId="urn:microsoft.com/office/officeart/2005/8/layout/hierarchy2"/>
    <dgm:cxn modelId="{162DDE6C-7005-4538-85F7-E8034138A396}" type="presParOf" srcId="{FEC73BA9-E980-40E1-A598-78A4083F2078}" destId="{8CE057E8-E991-4CA3-9DF0-823F0C6BB19A}" srcOrd="0" destOrd="0" presId="urn:microsoft.com/office/officeart/2005/8/layout/hierarchy2"/>
    <dgm:cxn modelId="{4CF88A4A-64CC-4145-B6FE-7ED98D71CE1C}" type="presParOf" srcId="{8CE057E8-E991-4CA3-9DF0-823F0C6BB19A}" destId="{36159F7B-4517-4A77-A838-9203038EBF31}" srcOrd="0" destOrd="0" presId="urn:microsoft.com/office/officeart/2005/8/layout/hierarchy2"/>
    <dgm:cxn modelId="{66756521-C789-4B69-B5EA-87A2EF87239A}" type="presParOf" srcId="{FEC73BA9-E980-40E1-A598-78A4083F2078}" destId="{1ACB7686-D5DD-4A05-95E9-7159391E3B3D}" srcOrd="1" destOrd="0" presId="urn:microsoft.com/office/officeart/2005/8/layout/hierarchy2"/>
    <dgm:cxn modelId="{F160D075-D314-4ACE-A274-0E46300E456A}" type="presParOf" srcId="{1ACB7686-D5DD-4A05-95E9-7159391E3B3D}" destId="{4CD94354-1A90-4801-8EA0-853AEAA2E606}" srcOrd="0" destOrd="0" presId="urn:microsoft.com/office/officeart/2005/8/layout/hierarchy2"/>
    <dgm:cxn modelId="{E71DCB3A-69C4-40AF-8A2B-794B7427EAA8}" type="presParOf" srcId="{1ACB7686-D5DD-4A05-95E9-7159391E3B3D}" destId="{F32D8FB3-4D76-4F32-B4D1-AF3C4AE0E214}" srcOrd="1" destOrd="0" presId="urn:microsoft.com/office/officeart/2005/8/layout/hierarchy2"/>
    <dgm:cxn modelId="{2692FE0C-7646-4EA2-ABE2-FC7267F25070}" type="presParOf" srcId="{F32D8FB3-4D76-4F32-B4D1-AF3C4AE0E214}" destId="{DE16B96C-3E0D-4D61-851F-C45DA95C5725}" srcOrd="0" destOrd="0" presId="urn:microsoft.com/office/officeart/2005/8/layout/hierarchy2"/>
    <dgm:cxn modelId="{6C65806E-6083-448B-B1E5-70948D553000}" type="presParOf" srcId="{DE16B96C-3E0D-4D61-851F-C45DA95C5725}" destId="{05748A2A-DC8A-4595-AFB2-33D7B56C16D9}" srcOrd="0" destOrd="0" presId="urn:microsoft.com/office/officeart/2005/8/layout/hierarchy2"/>
    <dgm:cxn modelId="{925BEE24-594D-4A38-81F1-DEDD6F488B06}" type="presParOf" srcId="{F32D8FB3-4D76-4F32-B4D1-AF3C4AE0E214}" destId="{09E0CBF5-7912-4EA3-AF3A-10534F01B9E7}" srcOrd="1" destOrd="0" presId="urn:microsoft.com/office/officeart/2005/8/layout/hierarchy2"/>
    <dgm:cxn modelId="{0A253C17-DD52-439A-9B9B-6505406B333A}" type="presParOf" srcId="{09E0CBF5-7912-4EA3-AF3A-10534F01B9E7}" destId="{1233D574-E372-4BA8-8922-97D488944DDD}" srcOrd="0" destOrd="0" presId="urn:microsoft.com/office/officeart/2005/8/layout/hierarchy2"/>
    <dgm:cxn modelId="{D9BCE2BB-8669-402B-B2DD-ABBF0F53FED2}" type="presParOf" srcId="{09E0CBF5-7912-4EA3-AF3A-10534F01B9E7}" destId="{FFF483B2-E778-4771-967C-4BBEB660D6F6}" srcOrd="1" destOrd="0" presId="urn:microsoft.com/office/officeart/2005/8/layout/hierarchy2"/>
    <dgm:cxn modelId="{14D58CB0-A9F6-41B6-81EC-8F77C5377DBB}" type="presParOf" srcId="{9C8FE794-19BF-42E9-81D4-79B579957EFC}" destId="{9F4DB902-B459-45C2-AC0E-6C3A75DF6080}" srcOrd="4" destOrd="0" presId="urn:microsoft.com/office/officeart/2005/8/layout/hierarchy2"/>
    <dgm:cxn modelId="{7FBFE6E4-6E4F-440A-8A14-E0C6F85D79E5}" type="presParOf" srcId="{9F4DB902-B459-45C2-AC0E-6C3A75DF6080}" destId="{41DA549F-9479-40D0-ABBE-7950EADE7BC5}" srcOrd="0" destOrd="0" presId="urn:microsoft.com/office/officeart/2005/8/layout/hierarchy2"/>
    <dgm:cxn modelId="{B728217E-7E90-45E8-8743-6F85E29DB55E}" type="presParOf" srcId="{9C8FE794-19BF-42E9-81D4-79B579957EFC}" destId="{914F87A0-A873-4DC0-8F3F-6B1B864974CB}" srcOrd="5" destOrd="0" presId="urn:microsoft.com/office/officeart/2005/8/layout/hierarchy2"/>
    <dgm:cxn modelId="{3946791F-EE4D-4E6D-84F3-14FD37A371A3}" type="presParOf" srcId="{914F87A0-A873-4DC0-8F3F-6B1B864974CB}" destId="{A1F59234-3994-4A93-BD96-7588B8FC0392}" srcOrd="0" destOrd="0" presId="urn:microsoft.com/office/officeart/2005/8/layout/hierarchy2"/>
    <dgm:cxn modelId="{7052B5DE-E3DF-4D70-8D04-90E6926DAE5A}" type="presParOf" srcId="{914F87A0-A873-4DC0-8F3F-6B1B864974CB}" destId="{E4342F6B-0582-4644-AEEB-7B4AB73D9766}" srcOrd="1" destOrd="0" presId="urn:microsoft.com/office/officeart/2005/8/layout/hierarchy2"/>
    <dgm:cxn modelId="{FA0C544D-5CD2-4A51-8F7A-7D4A25FD0247}" type="presParOf" srcId="{E4342F6B-0582-4644-AEEB-7B4AB73D9766}" destId="{1E60B9F2-E62F-4998-9CCA-20C9B91E85BF}" srcOrd="0" destOrd="0" presId="urn:microsoft.com/office/officeart/2005/8/layout/hierarchy2"/>
    <dgm:cxn modelId="{F6E776F6-5CFF-4D29-A48F-7A863B25F5C0}" type="presParOf" srcId="{1E60B9F2-E62F-4998-9CCA-20C9B91E85BF}" destId="{ED962877-13D7-4386-97C1-759B1CDA7073}" srcOrd="0" destOrd="0" presId="urn:microsoft.com/office/officeart/2005/8/layout/hierarchy2"/>
    <dgm:cxn modelId="{E26ADA4C-A2CD-435C-BE59-294913E70E46}" type="presParOf" srcId="{E4342F6B-0582-4644-AEEB-7B4AB73D9766}" destId="{1EBCCD58-A417-4B9E-A4E9-B9C047A61642}" srcOrd="1" destOrd="0" presId="urn:microsoft.com/office/officeart/2005/8/layout/hierarchy2"/>
    <dgm:cxn modelId="{C1730C35-B542-4EAC-8C7C-A27D79AC26DA}" type="presParOf" srcId="{1EBCCD58-A417-4B9E-A4E9-B9C047A61642}" destId="{9474E379-0191-430A-A5A0-DA952B60503D}" srcOrd="0" destOrd="0" presId="urn:microsoft.com/office/officeart/2005/8/layout/hierarchy2"/>
    <dgm:cxn modelId="{6C1C6928-3003-4968-8D94-84E0D60D1DE3}" type="presParOf" srcId="{1EBCCD58-A417-4B9E-A4E9-B9C047A61642}" destId="{8B9F4425-7BFE-4FC9-9D8C-16130BA4B7FD}" srcOrd="1" destOrd="0" presId="urn:microsoft.com/office/officeart/2005/8/layout/hierarchy2"/>
    <dgm:cxn modelId="{DD563C5C-CFAF-43B9-99F4-CE65C854A75B}" type="presParOf" srcId="{8B9F4425-7BFE-4FC9-9D8C-16130BA4B7FD}" destId="{98899F82-5073-4CF3-B71F-B2FD97BC60E4}" srcOrd="0" destOrd="0" presId="urn:microsoft.com/office/officeart/2005/8/layout/hierarchy2"/>
    <dgm:cxn modelId="{21AC6BD3-3686-4656-B15C-E8AC35EB543F}" type="presParOf" srcId="{98899F82-5073-4CF3-B71F-B2FD97BC60E4}" destId="{8CBC9F88-01CE-4ADF-97B4-4F8753ADCFBB}" srcOrd="0" destOrd="0" presId="urn:microsoft.com/office/officeart/2005/8/layout/hierarchy2"/>
    <dgm:cxn modelId="{992309C6-A5BD-473C-9AB9-144D012979AD}" type="presParOf" srcId="{8B9F4425-7BFE-4FC9-9D8C-16130BA4B7FD}" destId="{C5CD2410-8D54-4B50-B692-F1E5E85BA92A}" srcOrd="1" destOrd="0" presId="urn:microsoft.com/office/officeart/2005/8/layout/hierarchy2"/>
    <dgm:cxn modelId="{B95495A8-8191-40A0-B1C7-B38090783274}" type="presParOf" srcId="{C5CD2410-8D54-4B50-B692-F1E5E85BA92A}" destId="{C982D7C9-5214-4558-845D-845848FBFBD7}" srcOrd="0" destOrd="0" presId="urn:microsoft.com/office/officeart/2005/8/layout/hierarchy2"/>
    <dgm:cxn modelId="{26B25EB0-9DD6-468B-9430-61793E359913}" type="presParOf" srcId="{C5CD2410-8D54-4B50-B692-F1E5E85BA92A}" destId="{A1572C0E-F3B1-4C27-A96A-D354EDCCFB56}" srcOrd="1" destOrd="0" presId="urn:microsoft.com/office/officeart/2005/8/layout/hierarchy2"/>
    <dgm:cxn modelId="{11FB6B3E-38C9-4655-935F-FDBA2A6DF24C}" type="presParOf" srcId="{8B9F4425-7BFE-4FC9-9D8C-16130BA4B7FD}" destId="{035A3A99-A57B-4CD5-89A8-ABDC6877849E}" srcOrd="2" destOrd="0" presId="urn:microsoft.com/office/officeart/2005/8/layout/hierarchy2"/>
    <dgm:cxn modelId="{76BB2B01-DC66-417E-A822-BA055811CAE0}" type="presParOf" srcId="{035A3A99-A57B-4CD5-89A8-ABDC6877849E}" destId="{F2677B69-1830-4D50-90B7-B25D644DA1CA}" srcOrd="0" destOrd="0" presId="urn:microsoft.com/office/officeart/2005/8/layout/hierarchy2"/>
    <dgm:cxn modelId="{D749569B-FF18-40E7-A811-03CB57ED8760}" type="presParOf" srcId="{8B9F4425-7BFE-4FC9-9D8C-16130BA4B7FD}" destId="{FF7A33C1-09B8-4D5E-B6A1-813635594A32}" srcOrd="3" destOrd="0" presId="urn:microsoft.com/office/officeart/2005/8/layout/hierarchy2"/>
    <dgm:cxn modelId="{2825D231-E1B3-4516-B1CA-DE11C0A4FD7E}" type="presParOf" srcId="{FF7A33C1-09B8-4D5E-B6A1-813635594A32}" destId="{85E2B6AD-1D65-4F2A-9A55-236113436420}" srcOrd="0" destOrd="0" presId="urn:microsoft.com/office/officeart/2005/8/layout/hierarchy2"/>
    <dgm:cxn modelId="{C4451917-D473-441D-BAD7-9810DCF8DFCE}" type="presParOf" srcId="{FF7A33C1-09B8-4D5E-B6A1-813635594A32}" destId="{A40C32B6-D245-499C-82AC-C8BF0FA3712F}"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D095FB-F3E1-4FD1-A3EE-2072F41ACE28}">
      <dsp:nvSpPr>
        <dsp:cNvPr id="0" name=""/>
        <dsp:cNvSpPr/>
      </dsp:nvSpPr>
      <dsp:spPr>
        <a:xfrm>
          <a:off x="1364674" y="2369595"/>
          <a:ext cx="1416150" cy="708075"/>
        </a:xfrm>
        <a:prstGeom prst="roundRect">
          <a:avLst>
            <a:gd name="adj" fmla="val 1000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TW" altLang="en-US" sz="1800" b="1" kern="1200" baseline="0" dirty="0">
              <a:latin typeface="標楷體" panose="03000509000000000000" pitchFamily="65" charset="-120"/>
              <a:ea typeface="標楷體" panose="03000509000000000000" pitchFamily="65" charset="-120"/>
            </a:rPr>
            <a:t>發行面處置</a:t>
          </a:r>
        </a:p>
      </dsp:txBody>
      <dsp:txXfrm>
        <a:off x="1385413" y="2390334"/>
        <a:ext cx="1374672" cy="666597"/>
      </dsp:txXfrm>
    </dsp:sp>
    <dsp:sp modelId="{16668A42-E816-44E3-B8FD-D907CCC76C42}">
      <dsp:nvSpPr>
        <dsp:cNvPr id="0" name=""/>
        <dsp:cNvSpPr/>
      </dsp:nvSpPr>
      <dsp:spPr>
        <a:xfrm rot="17404760">
          <a:off x="2239083" y="1936160"/>
          <a:ext cx="1649942" cy="25287"/>
        </a:xfrm>
        <a:custGeom>
          <a:avLst/>
          <a:gdLst/>
          <a:ahLst/>
          <a:cxnLst/>
          <a:rect l="0" t="0" r="0" b="0"/>
          <a:pathLst>
            <a:path>
              <a:moveTo>
                <a:pt x="0" y="12643"/>
              </a:moveTo>
              <a:lnTo>
                <a:pt x="1649942" y="12643"/>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zh-TW" altLang="en-US" sz="1600" kern="1200"/>
        </a:p>
      </dsp:txBody>
      <dsp:txXfrm>
        <a:off x="3022806" y="1907556"/>
        <a:ext cx="82497" cy="82497"/>
      </dsp:txXfrm>
    </dsp:sp>
    <dsp:sp modelId="{B9DB393B-1D99-4027-98FF-9FB0F044488C}">
      <dsp:nvSpPr>
        <dsp:cNvPr id="0" name=""/>
        <dsp:cNvSpPr/>
      </dsp:nvSpPr>
      <dsp:spPr>
        <a:xfrm>
          <a:off x="3347284" y="819939"/>
          <a:ext cx="1416150" cy="708075"/>
        </a:xfrm>
        <a:prstGeom prst="roundRect">
          <a:avLst>
            <a:gd name="adj" fmla="val 10000"/>
          </a:avLst>
        </a:prstGeom>
        <a:gradFill rotWithShape="0">
          <a:gsLst>
            <a:gs pos="0">
              <a:schemeClr val="accent1">
                <a:tint val="99000"/>
                <a:hueOff val="0"/>
                <a:satOff val="0"/>
                <a:lumOff val="0"/>
                <a:alphaOff val="0"/>
                <a:satMod val="103000"/>
                <a:lumMod val="102000"/>
                <a:tint val="94000"/>
              </a:schemeClr>
            </a:gs>
            <a:gs pos="50000">
              <a:schemeClr val="accent1">
                <a:tint val="99000"/>
                <a:hueOff val="0"/>
                <a:satOff val="0"/>
                <a:lumOff val="0"/>
                <a:alphaOff val="0"/>
                <a:satMod val="110000"/>
                <a:lumMod val="100000"/>
                <a:shade val="100000"/>
              </a:schemeClr>
            </a:gs>
            <a:gs pos="100000">
              <a:schemeClr val="accent1">
                <a:tint val="99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TW" altLang="en-US" sz="1600" kern="1200" dirty="0">
              <a:latin typeface="標楷體" panose="03000509000000000000" pitchFamily="65" charset="-120"/>
              <a:ea typeface="標楷體" panose="03000509000000000000" pitchFamily="65" charset="-120"/>
            </a:rPr>
            <a:t>上市有價證券發行人</a:t>
          </a:r>
        </a:p>
      </dsp:txBody>
      <dsp:txXfrm>
        <a:off x="3368023" y="840678"/>
        <a:ext cx="1374672" cy="666597"/>
      </dsp:txXfrm>
    </dsp:sp>
    <dsp:sp modelId="{9D17F46C-1038-4959-A641-A603D36162EE}">
      <dsp:nvSpPr>
        <dsp:cNvPr id="0" name=""/>
        <dsp:cNvSpPr/>
      </dsp:nvSpPr>
      <dsp:spPr>
        <a:xfrm>
          <a:off x="4763434" y="1161332"/>
          <a:ext cx="566460" cy="25287"/>
        </a:xfrm>
        <a:custGeom>
          <a:avLst/>
          <a:gdLst/>
          <a:ahLst/>
          <a:cxnLst/>
          <a:rect l="0" t="0" r="0" b="0"/>
          <a:pathLst>
            <a:path>
              <a:moveTo>
                <a:pt x="0" y="12643"/>
              </a:moveTo>
              <a:lnTo>
                <a:pt x="566460" y="12643"/>
              </a:lnTo>
            </a:path>
          </a:pathLst>
        </a:custGeom>
        <a:noFill/>
        <a:ln w="12700" cap="flat" cmpd="sng" algn="ctr">
          <a:solidFill>
            <a:schemeClr val="accent1">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zh-TW" altLang="en-US" sz="1600" kern="1200"/>
        </a:p>
      </dsp:txBody>
      <dsp:txXfrm>
        <a:off x="5032503" y="1159815"/>
        <a:ext cx="28323" cy="28323"/>
      </dsp:txXfrm>
    </dsp:sp>
    <dsp:sp modelId="{BD0E919B-DA1D-4168-ACC6-3DCD73669DAD}">
      <dsp:nvSpPr>
        <dsp:cNvPr id="0" name=""/>
        <dsp:cNvSpPr/>
      </dsp:nvSpPr>
      <dsp:spPr>
        <a:xfrm>
          <a:off x="5329894" y="638735"/>
          <a:ext cx="1584034" cy="1070481"/>
        </a:xfrm>
        <a:prstGeom prst="roundRect">
          <a:avLst>
            <a:gd name="adj" fmla="val 10000"/>
          </a:avLst>
        </a:prstGeom>
        <a:gradFill rotWithShape="0">
          <a:gsLst>
            <a:gs pos="0">
              <a:schemeClr val="accent1">
                <a:tint val="80000"/>
                <a:hueOff val="0"/>
                <a:satOff val="0"/>
                <a:lumOff val="0"/>
                <a:alphaOff val="0"/>
                <a:satMod val="103000"/>
                <a:lumMod val="102000"/>
                <a:tint val="94000"/>
              </a:schemeClr>
            </a:gs>
            <a:gs pos="50000">
              <a:schemeClr val="accent1">
                <a:tint val="80000"/>
                <a:hueOff val="0"/>
                <a:satOff val="0"/>
                <a:lumOff val="0"/>
                <a:alphaOff val="0"/>
                <a:satMod val="110000"/>
                <a:lumMod val="100000"/>
                <a:shade val="100000"/>
              </a:schemeClr>
            </a:gs>
            <a:gs pos="100000">
              <a:schemeClr val="accent1">
                <a:tint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TW" altLang="en-US" sz="1600" b="1" kern="1200" dirty="0">
              <a:latin typeface="微軟正黑體" panose="020B0604030504040204" pitchFamily="34" charset="-120"/>
              <a:ea typeface="微軟正黑體" panose="020B0604030504040204" pitchFamily="34" charset="-120"/>
            </a:rPr>
            <a:t>處理上市有價證券發行人申復案件作業程序</a:t>
          </a:r>
          <a:endParaRPr lang="zh-TW" altLang="en-US" sz="1600" kern="1200" dirty="0">
            <a:latin typeface="標楷體" panose="03000509000000000000" pitchFamily="65" charset="-120"/>
            <a:ea typeface="標楷體" panose="03000509000000000000" pitchFamily="65" charset="-120"/>
          </a:endParaRPr>
        </a:p>
      </dsp:txBody>
      <dsp:txXfrm>
        <a:off x="5361247" y="670088"/>
        <a:ext cx="1521328" cy="1007775"/>
      </dsp:txXfrm>
    </dsp:sp>
    <dsp:sp modelId="{80C7C9FE-D3A9-47F1-9243-E64A4C8DCF72}">
      <dsp:nvSpPr>
        <dsp:cNvPr id="0" name=""/>
        <dsp:cNvSpPr/>
      </dsp:nvSpPr>
      <dsp:spPr>
        <a:xfrm rot="3411356">
          <a:off x="6693952" y="1567697"/>
          <a:ext cx="970655" cy="25287"/>
        </a:xfrm>
        <a:custGeom>
          <a:avLst/>
          <a:gdLst/>
          <a:ahLst/>
          <a:cxnLst/>
          <a:rect l="0" t="0" r="0" b="0"/>
          <a:pathLst>
            <a:path>
              <a:moveTo>
                <a:pt x="0" y="12643"/>
              </a:moveTo>
              <a:lnTo>
                <a:pt x="970655" y="12643"/>
              </a:lnTo>
            </a:path>
          </a:pathLst>
        </a:custGeom>
        <a:noFill/>
        <a:ln w="12700" cap="flat" cmpd="sng" algn="ctr">
          <a:solidFill>
            <a:schemeClr val="accent1">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zh-TW" altLang="en-US" sz="1600" kern="1200"/>
        </a:p>
      </dsp:txBody>
      <dsp:txXfrm>
        <a:off x="7155014" y="1556074"/>
        <a:ext cx="48532" cy="48532"/>
      </dsp:txXfrm>
    </dsp:sp>
    <dsp:sp modelId="{CA8A70BC-7AF8-4252-B9FB-16FD019BB99D}">
      <dsp:nvSpPr>
        <dsp:cNvPr id="0" name=""/>
        <dsp:cNvSpPr/>
      </dsp:nvSpPr>
      <dsp:spPr>
        <a:xfrm>
          <a:off x="7444631" y="1632667"/>
          <a:ext cx="1585266" cy="708075"/>
        </a:xfrm>
        <a:prstGeom prst="roundRect">
          <a:avLst>
            <a:gd name="adj" fmla="val 10000"/>
          </a:avLst>
        </a:prstGeom>
        <a:gradFill rotWithShape="0">
          <a:gsLst>
            <a:gs pos="0">
              <a:schemeClr val="accent1">
                <a:tint val="70000"/>
                <a:hueOff val="0"/>
                <a:satOff val="0"/>
                <a:lumOff val="0"/>
                <a:alphaOff val="0"/>
                <a:satMod val="103000"/>
                <a:lumMod val="102000"/>
                <a:tint val="94000"/>
              </a:schemeClr>
            </a:gs>
            <a:gs pos="50000">
              <a:schemeClr val="accent1">
                <a:tint val="70000"/>
                <a:hueOff val="0"/>
                <a:satOff val="0"/>
                <a:lumOff val="0"/>
                <a:alphaOff val="0"/>
                <a:satMod val="110000"/>
                <a:lumMod val="100000"/>
                <a:shade val="100000"/>
              </a:schemeClr>
            </a:gs>
            <a:gs pos="100000">
              <a:schemeClr val="accent1">
                <a:tint val="7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TW" altLang="en-US" sz="1600" kern="1200" dirty="0">
              <a:solidFill>
                <a:schemeClr val="tx1"/>
              </a:solidFill>
            </a:rPr>
            <a:t>違約金</a:t>
          </a:r>
        </a:p>
      </dsp:txBody>
      <dsp:txXfrm>
        <a:off x="7465370" y="1653406"/>
        <a:ext cx="1543788" cy="666597"/>
      </dsp:txXfrm>
    </dsp:sp>
    <dsp:sp modelId="{475DF076-4789-4CB7-895A-27FE99E2CF34}">
      <dsp:nvSpPr>
        <dsp:cNvPr id="0" name=""/>
        <dsp:cNvSpPr/>
      </dsp:nvSpPr>
      <dsp:spPr>
        <a:xfrm rot="18198885">
          <a:off x="6692790" y="751363"/>
          <a:ext cx="981180" cy="25287"/>
        </a:xfrm>
        <a:custGeom>
          <a:avLst/>
          <a:gdLst/>
          <a:ahLst/>
          <a:cxnLst/>
          <a:rect l="0" t="0" r="0" b="0"/>
          <a:pathLst>
            <a:path>
              <a:moveTo>
                <a:pt x="0" y="12643"/>
              </a:moveTo>
              <a:lnTo>
                <a:pt x="981180" y="12643"/>
              </a:lnTo>
            </a:path>
          </a:pathLst>
        </a:custGeom>
        <a:noFill/>
        <a:ln w="12700" cap="flat" cmpd="sng" algn="ctr">
          <a:solidFill>
            <a:schemeClr val="accent1">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zh-TW" altLang="en-US" sz="1600" kern="1200"/>
        </a:p>
      </dsp:txBody>
      <dsp:txXfrm>
        <a:off x="7158850" y="739477"/>
        <a:ext cx="49059" cy="49059"/>
      </dsp:txXfrm>
    </dsp:sp>
    <dsp:sp modelId="{CA869839-2871-46C9-A4D3-A8F5D2732A29}">
      <dsp:nvSpPr>
        <dsp:cNvPr id="0" name=""/>
        <dsp:cNvSpPr/>
      </dsp:nvSpPr>
      <dsp:spPr>
        <a:xfrm>
          <a:off x="7452831" y="0"/>
          <a:ext cx="1617314" cy="708075"/>
        </a:xfrm>
        <a:prstGeom prst="roundRect">
          <a:avLst>
            <a:gd name="adj" fmla="val 10000"/>
          </a:avLst>
        </a:prstGeom>
        <a:gradFill rotWithShape="0">
          <a:gsLst>
            <a:gs pos="0">
              <a:schemeClr val="accent1">
                <a:tint val="70000"/>
                <a:hueOff val="0"/>
                <a:satOff val="0"/>
                <a:lumOff val="0"/>
                <a:alphaOff val="0"/>
                <a:satMod val="103000"/>
                <a:lumMod val="102000"/>
                <a:tint val="94000"/>
              </a:schemeClr>
            </a:gs>
            <a:gs pos="50000">
              <a:schemeClr val="accent1">
                <a:tint val="70000"/>
                <a:hueOff val="0"/>
                <a:satOff val="0"/>
                <a:lumOff val="0"/>
                <a:alphaOff val="0"/>
                <a:satMod val="110000"/>
                <a:lumMod val="100000"/>
                <a:shade val="100000"/>
              </a:schemeClr>
            </a:gs>
            <a:gs pos="100000">
              <a:schemeClr val="accent1">
                <a:tint val="7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TW" altLang="en-US" sz="1600" kern="1200" dirty="0">
              <a:solidFill>
                <a:schemeClr val="tx1"/>
              </a:solidFill>
              <a:latin typeface="微軟正黑體" panose="020B0604030504040204" pitchFamily="34" charset="-120"/>
              <a:ea typeface="微軟正黑體" panose="020B0604030504040204" pitchFamily="34" charset="-120"/>
            </a:rPr>
            <a:t>終止上市</a:t>
          </a:r>
        </a:p>
      </dsp:txBody>
      <dsp:txXfrm>
        <a:off x="7473570" y="20739"/>
        <a:ext cx="1575836" cy="666597"/>
      </dsp:txXfrm>
    </dsp:sp>
    <dsp:sp modelId="{7BF8568E-D76A-4512-B7B5-517D80FBEA2E}">
      <dsp:nvSpPr>
        <dsp:cNvPr id="0" name=""/>
        <dsp:cNvSpPr/>
      </dsp:nvSpPr>
      <dsp:spPr>
        <a:xfrm rot="21510287">
          <a:off x="6913834" y="1154085"/>
          <a:ext cx="555475" cy="25287"/>
        </a:xfrm>
        <a:custGeom>
          <a:avLst/>
          <a:gdLst/>
          <a:ahLst/>
          <a:cxnLst/>
          <a:rect l="0" t="0" r="0" b="0"/>
          <a:pathLst>
            <a:path>
              <a:moveTo>
                <a:pt x="0" y="12643"/>
              </a:moveTo>
              <a:lnTo>
                <a:pt x="555475" y="12643"/>
              </a:lnTo>
            </a:path>
          </a:pathLst>
        </a:custGeom>
        <a:noFill/>
        <a:ln w="12700" cap="flat" cmpd="sng" algn="ctr">
          <a:solidFill>
            <a:schemeClr val="accent1">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zh-TW" altLang="en-US" sz="1600" kern="1200"/>
        </a:p>
      </dsp:txBody>
      <dsp:txXfrm>
        <a:off x="7177685" y="1152842"/>
        <a:ext cx="27773" cy="27773"/>
      </dsp:txXfrm>
    </dsp:sp>
    <dsp:sp modelId="{75E83B36-CBEC-481F-A810-1EDB9B0FA67B}">
      <dsp:nvSpPr>
        <dsp:cNvPr id="0" name=""/>
        <dsp:cNvSpPr/>
      </dsp:nvSpPr>
      <dsp:spPr>
        <a:xfrm>
          <a:off x="7469216" y="805444"/>
          <a:ext cx="1569972" cy="708075"/>
        </a:xfrm>
        <a:prstGeom prst="roundRect">
          <a:avLst>
            <a:gd name="adj" fmla="val 10000"/>
          </a:avLst>
        </a:prstGeom>
        <a:gradFill rotWithShape="0">
          <a:gsLst>
            <a:gs pos="0">
              <a:schemeClr val="accent1">
                <a:tint val="70000"/>
                <a:hueOff val="0"/>
                <a:satOff val="0"/>
                <a:lumOff val="0"/>
                <a:alphaOff val="0"/>
                <a:satMod val="103000"/>
                <a:lumMod val="102000"/>
                <a:tint val="94000"/>
              </a:schemeClr>
            </a:gs>
            <a:gs pos="50000">
              <a:schemeClr val="accent1">
                <a:tint val="70000"/>
                <a:hueOff val="0"/>
                <a:satOff val="0"/>
                <a:lumOff val="0"/>
                <a:alphaOff val="0"/>
                <a:satMod val="110000"/>
                <a:lumMod val="100000"/>
                <a:shade val="100000"/>
              </a:schemeClr>
            </a:gs>
            <a:gs pos="100000">
              <a:schemeClr val="accent1">
                <a:tint val="7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TW" altLang="en-US" sz="1600" kern="1200" dirty="0">
              <a:solidFill>
                <a:schemeClr val="tx1"/>
              </a:solidFill>
              <a:latin typeface="微軟正黑體" panose="020B0604030504040204" pitchFamily="34" charset="-120"/>
              <a:ea typeface="微軟正黑體" panose="020B0604030504040204" pitchFamily="34" charset="-120"/>
            </a:rPr>
            <a:t>同意函申請否准</a:t>
          </a:r>
        </a:p>
      </dsp:txBody>
      <dsp:txXfrm>
        <a:off x="7489955" y="826183"/>
        <a:ext cx="1528494" cy="666597"/>
      </dsp:txXfrm>
    </dsp:sp>
    <dsp:sp modelId="{BDAA1571-ED8D-4B94-BCCF-AE0F8A18F91A}">
      <dsp:nvSpPr>
        <dsp:cNvPr id="0" name=""/>
        <dsp:cNvSpPr/>
      </dsp:nvSpPr>
      <dsp:spPr>
        <a:xfrm rot="475869">
          <a:off x="2778089" y="2750447"/>
          <a:ext cx="571930" cy="25287"/>
        </a:xfrm>
        <a:custGeom>
          <a:avLst/>
          <a:gdLst/>
          <a:ahLst/>
          <a:cxnLst/>
          <a:rect l="0" t="0" r="0" b="0"/>
          <a:pathLst>
            <a:path>
              <a:moveTo>
                <a:pt x="0" y="12643"/>
              </a:moveTo>
              <a:lnTo>
                <a:pt x="571930" y="12643"/>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zh-TW" altLang="en-US" sz="1600" kern="1200"/>
        </a:p>
      </dsp:txBody>
      <dsp:txXfrm>
        <a:off x="3049756" y="2748792"/>
        <a:ext cx="28596" cy="28596"/>
      </dsp:txXfrm>
    </dsp:sp>
    <dsp:sp modelId="{83453B91-262E-41E3-9471-6931F87CC2E8}">
      <dsp:nvSpPr>
        <dsp:cNvPr id="0" name=""/>
        <dsp:cNvSpPr/>
      </dsp:nvSpPr>
      <dsp:spPr>
        <a:xfrm>
          <a:off x="3347284" y="2448511"/>
          <a:ext cx="1416150" cy="708075"/>
        </a:xfrm>
        <a:prstGeom prst="roundRect">
          <a:avLst>
            <a:gd name="adj" fmla="val 10000"/>
          </a:avLst>
        </a:prstGeom>
        <a:gradFill rotWithShape="0">
          <a:gsLst>
            <a:gs pos="0">
              <a:schemeClr val="accent1">
                <a:tint val="99000"/>
                <a:hueOff val="0"/>
                <a:satOff val="0"/>
                <a:lumOff val="0"/>
                <a:alphaOff val="0"/>
                <a:satMod val="103000"/>
                <a:lumMod val="102000"/>
                <a:tint val="94000"/>
              </a:schemeClr>
            </a:gs>
            <a:gs pos="50000">
              <a:schemeClr val="accent1">
                <a:tint val="99000"/>
                <a:hueOff val="0"/>
                <a:satOff val="0"/>
                <a:lumOff val="0"/>
                <a:alphaOff val="0"/>
                <a:satMod val="110000"/>
                <a:lumMod val="100000"/>
                <a:shade val="100000"/>
              </a:schemeClr>
            </a:gs>
            <a:gs pos="100000">
              <a:schemeClr val="accent1">
                <a:tint val="99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TW" altLang="en-US" sz="1600" kern="1200" dirty="0">
              <a:latin typeface="標楷體" panose="03000509000000000000" pitchFamily="65" charset="-120"/>
              <a:ea typeface="標楷體" panose="03000509000000000000" pitchFamily="65" charset="-120"/>
            </a:rPr>
            <a:t>證券</a:t>
          </a:r>
          <a:r>
            <a:rPr lang="zh-TW" altLang="en-US" sz="1600" kern="1200" dirty="0" smtClean="0">
              <a:latin typeface="標楷體" panose="03000509000000000000" pitchFamily="65" charset="-120"/>
              <a:ea typeface="標楷體" panose="03000509000000000000" pitchFamily="65" charset="-120"/>
            </a:rPr>
            <a:t>承銷商</a:t>
          </a:r>
          <a:endParaRPr lang="zh-TW" altLang="en-US" sz="1600" kern="1200" dirty="0">
            <a:latin typeface="標楷體" panose="03000509000000000000" pitchFamily="65" charset="-120"/>
            <a:ea typeface="標楷體" panose="03000509000000000000" pitchFamily="65" charset="-120"/>
          </a:endParaRPr>
        </a:p>
      </dsp:txBody>
      <dsp:txXfrm>
        <a:off x="3368023" y="2469250"/>
        <a:ext cx="1374672" cy="666597"/>
      </dsp:txXfrm>
    </dsp:sp>
    <dsp:sp modelId="{8CE057E8-E991-4CA3-9DF0-823F0C6BB19A}">
      <dsp:nvSpPr>
        <dsp:cNvPr id="0" name=""/>
        <dsp:cNvSpPr/>
      </dsp:nvSpPr>
      <dsp:spPr>
        <a:xfrm>
          <a:off x="4763434" y="2789905"/>
          <a:ext cx="566460" cy="25287"/>
        </a:xfrm>
        <a:custGeom>
          <a:avLst/>
          <a:gdLst/>
          <a:ahLst/>
          <a:cxnLst/>
          <a:rect l="0" t="0" r="0" b="0"/>
          <a:pathLst>
            <a:path>
              <a:moveTo>
                <a:pt x="0" y="12643"/>
              </a:moveTo>
              <a:lnTo>
                <a:pt x="566460" y="12643"/>
              </a:lnTo>
            </a:path>
          </a:pathLst>
        </a:custGeom>
        <a:noFill/>
        <a:ln w="12700" cap="flat" cmpd="sng" algn="ctr">
          <a:solidFill>
            <a:schemeClr val="accent1">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zh-TW" altLang="en-US" sz="1600" kern="1200"/>
        </a:p>
      </dsp:txBody>
      <dsp:txXfrm>
        <a:off x="5032503" y="2788387"/>
        <a:ext cx="28323" cy="28323"/>
      </dsp:txXfrm>
    </dsp:sp>
    <dsp:sp modelId="{4CD94354-1A90-4801-8EA0-853AEAA2E606}">
      <dsp:nvSpPr>
        <dsp:cNvPr id="0" name=""/>
        <dsp:cNvSpPr/>
      </dsp:nvSpPr>
      <dsp:spPr>
        <a:xfrm>
          <a:off x="5329894" y="2199202"/>
          <a:ext cx="1636191" cy="1206694"/>
        </a:xfrm>
        <a:prstGeom prst="roundRect">
          <a:avLst>
            <a:gd name="adj" fmla="val 10000"/>
          </a:avLst>
        </a:prstGeom>
        <a:gradFill rotWithShape="0">
          <a:gsLst>
            <a:gs pos="0">
              <a:schemeClr val="accent1">
                <a:tint val="80000"/>
                <a:hueOff val="0"/>
                <a:satOff val="0"/>
                <a:lumOff val="0"/>
                <a:alphaOff val="0"/>
                <a:satMod val="103000"/>
                <a:lumMod val="102000"/>
                <a:tint val="94000"/>
              </a:schemeClr>
            </a:gs>
            <a:gs pos="50000">
              <a:schemeClr val="accent1">
                <a:tint val="80000"/>
                <a:hueOff val="0"/>
                <a:satOff val="0"/>
                <a:lumOff val="0"/>
                <a:alphaOff val="0"/>
                <a:satMod val="110000"/>
                <a:lumMod val="100000"/>
                <a:shade val="100000"/>
              </a:schemeClr>
            </a:gs>
            <a:gs pos="100000">
              <a:schemeClr val="accent1">
                <a:tint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TW" altLang="en-US" sz="1600" b="1" kern="1200" dirty="0">
              <a:latin typeface="微軟正黑體" panose="020B0604030504040204" pitchFamily="34" charset="-120"/>
              <a:ea typeface="微軟正黑體" panose="020B0604030504040204" pitchFamily="34" charset="-120"/>
            </a:rPr>
            <a:t>就證券承銷商所提出評估報告或其他相關資料缺失處理辦法</a:t>
          </a:r>
        </a:p>
      </dsp:txBody>
      <dsp:txXfrm>
        <a:off x="5365237" y="2234545"/>
        <a:ext cx="1565505" cy="1136008"/>
      </dsp:txXfrm>
    </dsp:sp>
    <dsp:sp modelId="{DE16B96C-3E0D-4D61-851F-C45DA95C5725}">
      <dsp:nvSpPr>
        <dsp:cNvPr id="0" name=""/>
        <dsp:cNvSpPr/>
      </dsp:nvSpPr>
      <dsp:spPr>
        <a:xfrm>
          <a:off x="6966086" y="2789905"/>
          <a:ext cx="468094" cy="25287"/>
        </a:xfrm>
        <a:custGeom>
          <a:avLst/>
          <a:gdLst/>
          <a:ahLst/>
          <a:cxnLst/>
          <a:rect l="0" t="0" r="0" b="0"/>
          <a:pathLst>
            <a:path>
              <a:moveTo>
                <a:pt x="0" y="12643"/>
              </a:moveTo>
              <a:lnTo>
                <a:pt x="468094" y="12643"/>
              </a:lnTo>
            </a:path>
          </a:pathLst>
        </a:custGeom>
        <a:noFill/>
        <a:ln w="12700" cap="flat" cmpd="sng" algn="ctr">
          <a:solidFill>
            <a:schemeClr val="accent1">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zh-TW" altLang="en-US" sz="1600" kern="1200"/>
        </a:p>
      </dsp:txBody>
      <dsp:txXfrm>
        <a:off x="7188431" y="2790846"/>
        <a:ext cx="23404" cy="23404"/>
      </dsp:txXfrm>
    </dsp:sp>
    <dsp:sp modelId="{1233D574-E372-4BA8-8922-97D488944DDD}">
      <dsp:nvSpPr>
        <dsp:cNvPr id="0" name=""/>
        <dsp:cNvSpPr/>
      </dsp:nvSpPr>
      <dsp:spPr>
        <a:xfrm>
          <a:off x="7434180" y="2448511"/>
          <a:ext cx="1621746" cy="708075"/>
        </a:xfrm>
        <a:prstGeom prst="roundRect">
          <a:avLst>
            <a:gd name="adj" fmla="val 10000"/>
          </a:avLst>
        </a:prstGeom>
        <a:gradFill rotWithShape="0">
          <a:gsLst>
            <a:gs pos="0">
              <a:schemeClr val="accent1">
                <a:tint val="70000"/>
                <a:hueOff val="0"/>
                <a:satOff val="0"/>
                <a:lumOff val="0"/>
                <a:alphaOff val="0"/>
                <a:satMod val="103000"/>
                <a:lumMod val="102000"/>
                <a:tint val="94000"/>
              </a:schemeClr>
            </a:gs>
            <a:gs pos="50000">
              <a:schemeClr val="accent1">
                <a:tint val="70000"/>
                <a:hueOff val="0"/>
                <a:satOff val="0"/>
                <a:lumOff val="0"/>
                <a:alphaOff val="0"/>
                <a:satMod val="110000"/>
                <a:lumMod val="100000"/>
                <a:shade val="100000"/>
              </a:schemeClr>
            </a:gs>
            <a:gs pos="100000">
              <a:schemeClr val="accent1">
                <a:tint val="7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TW" altLang="en-US" sz="1600" kern="1200" dirty="0">
              <a:solidFill>
                <a:schemeClr val="tx1"/>
              </a:solidFill>
            </a:rPr>
            <a:t>記點</a:t>
          </a:r>
        </a:p>
      </dsp:txBody>
      <dsp:txXfrm>
        <a:off x="7454919" y="2469250"/>
        <a:ext cx="1580268" cy="666597"/>
      </dsp:txXfrm>
    </dsp:sp>
    <dsp:sp modelId="{9F4DB902-B459-45C2-AC0E-6C3A75DF6080}">
      <dsp:nvSpPr>
        <dsp:cNvPr id="0" name=""/>
        <dsp:cNvSpPr/>
      </dsp:nvSpPr>
      <dsp:spPr>
        <a:xfrm rot="4195240">
          <a:off x="2239083" y="3485816"/>
          <a:ext cx="1649942" cy="25287"/>
        </a:xfrm>
        <a:custGeom>
          <a:avLst/>
          <a:gdLst/>
          <a:ahLst/>
          <a:cxnLst/>
          <a:rect l="0" t="0" r="0" b="0"/>
          <a:pathLst>
            <a:path>
              <a:moveTo>
                <a:pt x="0" y="12643"/>
              </a:moveTo>
              <a:lnTo>
                <a:pt x="1649942" y="12643"/>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zh-TW" altLang="en-US" sz="1600" kern="1200"/>
        </a:p>
      </dsp:txBody>
      <dsp:txXfrm>
        <a:off x="3022806" y="3457211"/>
        <a:ext cx="82497" cy="82497"/>
      </dsp:txXfrm>
    </dsp:sp>
    <dsp:sp modelId="{A1F59234-3994-4A93-BD96-7588B8FC0392}">
      <dsp:nvSpPr>
        <dsp:cNvPr id="0" name=""/>
        <dsp:cNvSpPr/>
      </dsp:nvSpPr>
      <dsp:spPr>
        <a:xfrm>
          <a:off x="3347284" y="3919250"/>
          <a:ext cx="1416150" cy="708075"/>
        </a:xfrm>
        <a:prstGeom prst="roundRect">
          <a:avLst>
            <a:gd name="adj" fmla="val 10000"/>
          </a:avLst>
        </a:prstGeom>
        <a:gradFill rotWithShape="0">
          <a:gsLst>
            <a:gs pos="0">
              <a:schemeClr val="accent1">
                <a:tint val="99000"/>
                <a:hueOff val="0"/>
                <a:satOff val="0"/>
                <a:lumOff val="0"/>
                <a:alphaOff val="0"/>
                <a:satMod val="103000"/>
                <a:lumMod val="102000"/>
                <a:tint val="94000"/>
              </a:schemeClr>
            </a:gs>
            <a:gs pos="50000">
              <a:schemeClr val="accent1">
                <a:tint val="99000"/>
                <a:hueOff val="0"/>
                <a:satOff val="0"/>
                <a:lumOff val="0"/>
                <a:alphaOff val="0"/>
                <a:satMod val="110000"/>
                <a:lumMod val="100000"/>
                <a:shade val="100000"/>
              </a:schemeClr>
            </a:gs>
            <a:gs pos="100000">
              <a:schemeClr val="accent1">
                <a:tint val="99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TW" altLang="en-US" sz="1600" kern="1200" dirty="0">
              <a:latin typeface="標楷體" panose="03000509000000000000" pitchFamily="65" charset="-120"/>
              <a:ea typeface="標楷體" panose="03000509000000000000" pitchFamily="65" charset="-120"/>
            </a:rPr>
            <a:t>會計師</a:t>
          </a:r>
        </a:p>
      </dsp:txBody>
      <dsp:txXfrm>
        <a:off x="3368023" y="3939989"/>
        <a:ext cx="1374672" cy="666597"/>
      </dsp:txXfrm>
    </dsp:sp>
    <dsp:sp modelId="{1E60B9F2-E62F-4998-9CCA-20C9B91E85BF}">
      <dsp:nvSpPr>
        <dsp:cNvPr id="0" name=""/>
        <dsp:cNvSpPr/>
      </dsp:nvSpPr>
      <dsp:spPr>
        <a:xfrm>
          <a:off x="4763434" y="4260644"/>
          <a:ext cx="566460" cy="25287"/>
        </a:xfrm>
        <a:custGeom>
          <a:avLst/>
          <a:gdLst/>
          <a:ahLst/>
          <a:cxnLst/>
          <a:rect l="0" t="0" r="0" b="0"/>
          <a:pathLst>
            <a:path>
              <a:moveTo>
                <a:pt x="0" y="12643"/>
              </a:moveTo>
              <a:lnTo>
                <a:pt x="566460" y="12643"/>
              </a:lnTo>
            </a:path>
          </a:pathLst>
        </a:custGeom>
        <a:noFill/>
        <a:ln w="12700" cap="flat" cmpd="sng" algn="ctr">
          <a:solidFill>
            <a:schemeClr val="accent1">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zh-TW" altLang="en-US" sz="1600" kern="1200"/>
        </a:p>
      </dsp:txBody>
      <dsp:txXfrm>
        <a:off x="5032503" y="4259126"/>
        <a:ext cx="28323" cy="28323"/>
      </dsp:txXfrm>
    </dsp:sp>
    <dsp:sp modelId="{9474E379-0191-430A-A5A0-DA952B60503D}">
      <dsp:nvSpPr>
        <dsp:cNvPr id="0" name=""/>
        <dsp:cNvSpPr/>
      </dsp:nvSpPr>
      <dsp:spPr>
        <a:xfrm>
          <a:off x="5329894" y="3633712"/>
          <a:ext cx="1589316" cy="1279151"/>
        </a:xfrm>
        <a:prstGeom prst="roundRect">
          <a:avLst>
            <a:gd name="adj" fmla="val 10000"/>
          </a:avLst>
        </a:prstGeom>
        <a:gradFill rotWithShape="0">
          <a:gsLst>
            <a:gs pos="0">
              <a:schemeClr val="accent1">
                <a:tint val="80000"/>
                <a:hueOff val="0"/>
                <a:satOff val="0"/>
                <a:lumOff val="0"/>
                <a:alphaOff val="0"/>
                <a:satMod val="103000"/>
                <a:lumMod val="102000"/>
                <a:tint val="94000"/>
              </a:schemeClr>
            </a:gs>
            <a:gs pos="50000">
              <a:schemeClr val="accent1">
                <a:tint val="80000"/>
                <a:hueOff val="0"/>
                <a:satOff val="0"/>
                <a:lumOff val="0"/>
                <a:alphaOff val="0"/>
                <a:satMod val="110000"/>
                <a:lumMod val="100000"/>
                <a:shade val="100000"/>
              </a:schemeClr>
            </a:gs>
            <a:gs pos="100000">
              <a:schemeClr val="accent1">
                <a:tint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TW" altLang="en-US" sz="1600" b="1" kern="1200" dirty="0">
              <a:latin typeface="微軟正黑體" panose="020B0604030504040204" pitchFamily="34" charset="-120"/>
              <a:ea typeface="微軟正黑體" panose="020B0604030504040204" pitchFamily="34" charset="-120"/>
            </a:rPr>
            <a:t>對初次申請股票上市案簽證會計師查核缺失處理辦法</a:t>
          </a:r>
        </a:p>
      </dsp:txBody>
      <dsp:txXfrm>
        <a:off x="5367359" y="3671177"/>
        <a:ext cx="1514386" cy="1204221"/>
      </dsp:txXfrm>
    </dsp:sp>
    <dsp:sp modelId="{98899F82-5073-4CF3-B71F-B2FD97BC60E4}">
      <dsp:nvSpPr>
        <dsp:cNvPr id="0" name=""/>
        <dsp:cNvSpPr/>
      </dsp:nvSpPr>
      <dsp:spPr>
        <a:xfrm rot="19483034">
          <a:off x="6854473" y="4057072"/>
          <a:ext cx="704873" cy="25287"/>
        </a:xfrm>
        <a:custGeom>
          <a:avLst/>
          <a:gdLst/>
          <a:ahLst/>
          <a:cxnLst/>
          <a:rect l="0" t="0" r="0" b="0"/>
          <a:pathLst>
            <a:path>
              <a:moveTo>
                <a:pt x="0" y="12643"/>
              </a:moveTo>
              <a:lnTo>
                <a:pt x="704873" y="12643"/>
              </a:lnTo>
            </a:path>
          </a:pathLst>
        </a:custGeom>
        <a:noFill/>
        <a:ln w="12700" cap="flat" cmpd="sng" algn="ctr">
          <a:solidFill>
            <a:schemeClr val="accent1">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zh-TW" altLang="en-US" sz="1600" kern="1200"/>
        </a:p>
      </dsp:txBody>
      <dsp:txXfrm>
        <a:off x="7189287" y="4052094"/>
        <a:ext cx="35243" cy="35243"/>
      </dsp:txXfrm>
    </dsp:sp>
    <dsp:sp modelId="{C982D7C9-5214-4558-845D-845848FBFBD7}">
      <dsp:nvSpPr>
        <dsp:cNvPr id="0" name=""/>
        <dsp:cNvSpPr/>
      </dsp:nvSpPr>
      <dsp:spPr>
        <a:xfrm>
          <a:off x="7494607" y="3512107"/>
          <a:ext cx="1605942" cy="708075"/>
        </a:xfrm>
        <a:prstGeom prst="roundRect">
          <a:avLst>
            <a:gd name="adj" fmla="val 10000"/>
          </a:avLst>
        </a:prstGeom>
        <a:gradFill rotWithShape="0">
          <a:gsLst>
            <a:gs pos="0">
              <a:schemeClr val="accent1">
                <a:tint val="70000"/>
                <a:hueOff val="0"/>
                <a:satOff val="0"/>
                <a:lumOff val="0"/>
                <a:alphaOff val="0"/>
                <a:satMod val="103000"/>
                <a:lumMod val="102000"/>
                <a:tint val="94000"/>
              </a:schemeClr>
            </a:gs>
            <a:gs pos="50000">
              <a:schemeClr val="accent1">
                <a:tint val="70000"/>
                <a:hueOff val="0"/>
                <a:satOff val="0"/>
                <a:lumOff val="0"/>
                <a:alphaOff val="0"/>
                <a:satMod val="110000"/>
                <a:lumMod val="100000"/>
                <a:shade val="100000"/>
              </a:schemeClr>
            </a:gs>
            <a:gs pos="100000">
              <a:schemeClr val="accent1">
                <a:tint val="7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TW" altLang="en-US" sz="1600" kern="1200" dirty="0">
              <a:solidFill>
                <a:schemeClr val="tx1"/>
              </a:solidFill>
            </a:rPr>
            <a:t>公告缺失</a:t>
          </a:r>
        </a:p>
      </dsp:txBody>
      <dsp:txXfrm>
        <a:off x="7515346" y="3532846"/>
        <a:ext cx="1564464" cy="666597"/>
      </dsp:txXfrm>
    </dsp:sp>
    <dsp:sp modelId="{035A3A99-A57B-4CD5-89A8-ABDC6877849E}">
      <dsp:nvSpPr>
        <dsp:cNvPr id="0" name=""/>
        <dsp:cNvSpPr/>
      </dsp:nvSpPr>
      <dsp:spPr>
        <a:xfrm rot="2116966">
          <a:off x="6854473" y="4464216"/>
          <a:ext cx="704873" cy="25287"/>
        </a:xfrm>
        <a:custGeom>
          <a:avLst/>
          <a:gdLst/>
          <a:ahLst/>
          <a:cxnLst/>
          <a:rect l="0" t="0" r="0" b="0"/>
          <a:pathLst>
            <a:path>
              <a:moveTo>
                <a:pt x="0" y="12643"/>
              </a:moveTo>
              <a:lnTo>
                <a:pt x="704873" y="12643"/>
              </a:lnTo>
            </a:path>
          </a:pathLst>
        </a:custGeom>
        <a:noFill/>
        <a:ln w="12700" cap="flat" cmpd="sng" algn="ctr">
          <a:solidFill>
            <a:schemeClr val="accent1">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zh-TW" altLang="en-US" sz="1600" kern="1200"/>
        </a:p>
      </dsp:txBody>
      <dsp:txXfrm>
        <a:off x="7189287" y="4459238"/>
        <a:ext cx="35243" cy="35243"/>
      </dsp:txXfrm>
    </dsp:sp>
    <dsp:sp modelId="{85E2B6AD-1D65-4F2A-9A55-236113436420}">
      <dsp:nvSpPr>
        <dsp:cNvPr id="0" name=""/>
        <dsp:cNvSpPr/>
      </dsp:nvSpPr>
      <dsp:spPr>
        <a:xfrm>
          <a:off x="7494607" y="4326393"/>
          <a:ext cx="1634208" cy="708075"/>
        </a:xfrm>
        <a:prstGeom prst="roundRect">
          <a:avLst>
            <a:gd name="adj" fmla="val 10000"/>
          </a:avLst>
        </a:prstGeom>
        <a:gradFill rotWithShape="0">
          <a:gsLst>
            <a:gs pos="0">
              <a:schemeClr val="accent1">
                <a:tint val="70000"/>
                <a:hueOff val="0"/>
                <a:satOff val="0"/>
                <a:lumOff val="0"/>
                <a:alphaOff val="0"/>
                <a:satMod val="103000"/>
                <a:lumMod val="102000"/>
                <a:tint val="94000"/>
              </a:schemeClr>
            </a:gs>
            <a:gs pos="50000">
              <a:schemeClr val="accent1">
                <a:tint val="70000"/>
                <a:hueOff val="0"/>
                <a:satOff val="0"/>
                <a:lumOff val="0"/>
                <a:alphaOff val="0"/>
                <a:satMod val="110000"/>
                <a:lumMod val="100000"/>
                <a:shade val="100000"/>
              </a:schemeClr>
            </a:gs>
            <a:gs pos="100000">
              <a:schemeClr val="accent1">
                <a:tint val="7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TW" altLang="en-US" sz="1600" kern="1200" dirty="0">
              <a:solidFill>
                <a:schemeClr val="tx1"/>
              </a:solidFill>
            </a:rPr>
            <a:t>拒絕受理</a:t>
          </a:r>
        </a:p>
      </dsp:txBody>
      <dsp:txXfrm>
        <a:off x="7515346" y="4347132"/>
        <a:ext cx="1592730" cy="66659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W"/>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67A4C5-F0B8-DD40-A01A-B96BEE45E953}" type="datetimeFigureOut">
              <a:rPr lang="en-TW" smtClean="0"/>
              <a:t>11/27/2023</a:t>
            </a:fld>
            <a:endParaRPr lang="en-TW"/>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TW"/>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W"/>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W"/>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C36A31-D2F0-C44C-A30A-B4652EE629D5}" type="slidenum">
              <a:rPr lang="en-TW" smtClean="0"/>
              <a:t>‹#›</a:t>
            </a:fld>
            <a:endParaRPr lang="en-TW"/>
          </a:p>
        </p:txBody>
      </p:sp>
    </p:spTree>
    <p:extLst>
      <p:ext uri="{BB962C8B-B14F-4D97-AF65-F5344CB8AC3E}">
        <p14:creationId xmlns:p14="http://schemas.microsoft.com/office/powerpoint/2010/main" val="3310032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z="1600" dirty="0">
              <a:latin typeface="標楷體" panose="03000509000000000000" pitchFamily="65" charset="-120"/>
              <a:ea typeface="標楷體" panose="03000509000000000000" pitchFamily="65" charset="-120"/>
            </a:endParaRPr>
          </a:p>
        </p:txBody>
      </p:sp>
      <p:sp>
        <p:nvSpPr>
          <p:cNvPr id="2560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B18FFF00-AE77-4E11-904B-6D4F1E7DE1A9}" type="slidenum">
              <a:rPr kumimoji="0" lang="zh-TW" altLang="en-US" smtClean="0">
                <a:latin typeface="Calibri" panose="020F0502020204030204" pitchFamily="34" charset="0"/>
              </a:rPr>
              <a:pPr/>
              <a:t>9</a:t>
            </a:fld>
            <a:endParaRPr kumimoji="0" lang="zh-TW" altLang="en-US">
              <a:latin typeface="Calibri" panose="020F0502020204030204" pitchFamily="34" charset="0"/>
            </a:endParaRPr>
          </a:p>
        </p:txBody>
      </p:sp>
    </p:spTree>
    <p:extLst>
      <p:ext uri="{BB962C8B-B14F-4D97-AF65-F5344CB8AC3E}">
        <p14:creationId xmlns:p14="http://schemas.microsoft.com/office/powerpoint/2010/main" val="296338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z="1600" dirty="0">
              <a:latin typeface="標楷體" panose="03000509000000000000" pitchFamily="65" charset="-120"/>
              <a:ea typeface="標楷體" panose="03000509000000000000" pitchFamily="65" charset="-120"/>
            </a:endParaRPr>
          </a:p>
        </p:txBody>
      </p:sp>
      <p:sp>
        <p:nvSpPr>
          <p:cNvPr id="2560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18FFF00-AE77-4E11-904B-6D4F1E7DE1A9}"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zh-TW" altLang="en-US" sz="1200" b="0" i="0" u="none" strike="noStrike" kern="1200" cap="none" spc="0" normalizeH="0" baseline="0" noProof="0">
              <a:ln>
                <a:noFill/>
              </a:ln>
              <a:solidFill>
                <a:prstClr val="black"/>
              </a:solidFill>
              <a:effectLst/>
              <a:uLnTx/>
              <a:uFillTx/>
              <a:latin typeface="Calibri" panose="020F0502020204030204" pitchFamily="34" charset="0"/>
              <a:ea typeface="新細明體" panose="02020500000000000000" pitchFamily="18" charset="-120"/>
              <a:cs typeface="+mn-cs"/>
            </a:endParaRPr>
          </a:p>
        </p:txBody>
      </p:sp>
    </p:spTree>
    <p:extLst>
      <p:ext uri="{BB962C8B-B14F-4D97-AF65-F5344CB8AC3E}">
        <p14:creationId xmlns:p14="http://schemas.microsoft.com/office/powerpoint/2010/main" val="1564566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z="1600" dirty="0">
              <a:latin typeface="標楷體" panose="03000509000000000000" pitchFamily="65" charset="-120"/>
              <a:ea typeface="標楷體" panose="03000509000000000000" pitchFamily="65" charset="-120"/>
            </a:endParaRPr>
          </a:p>
        </p:txBody>
      </p:sp>
      <p:sp>
        <p:nvSpPr>
          <p:cNvPr id="2560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18FFF00-AE77-4E11-904B-6D4F1E7DE1A9}"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zh-TW" altLang="en-US" sz="1200" b="0" i="0" u="none" strike="noStrike" kern="1200" cap="none" spc="0" normalizeH="0" baseline="0" noProof="0">
              <a:ln>
                <a:noFill/>
              </a:ln>
              <a:solidFill>
                <a:prstClr val="black"/>
              </a:solidFill>
              <a:effectLst/>
              <a:uLnTx/>
              <a:uFillTx/>
              <a:latin typeface="Calibri" panose="020F0502020204030204" pitchFamily="34" charset="0"/>
              <a:ea typeface="新細明體" panose="02020500000000000000" pitchFamily="18" charset="-120"/>
              <a:cs typeface="+mn-cs"/>
            </a:endParaRPr>
          </a:p>
        </p:txBody>
      </p:sp>
    </p:spTree>
    <p:extLst>
      <p:ext uri="{BB962C8B-B14F-4D97-AF65-F5344CB8AC3E}">
        <p14:creationId xmlns:p14="http://schemas.microsoft.com/office/powerpoint/2010/main" val="3248275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z="1600" dirty="0">
              <a:latin typeface="標楷體" panose="03000509000000000000" pitchFamily="65" charset="-120"/>
              <a:ea typeface="標楷體" panose="03000509000000000000" pitchFamily="65" charset="-120"/>
            </a:endParaRPr>
          </a:p>
        </p:txBody>
      </p:sp>
      <p:sp>
        <p:nvSpPr>
          <p:cNvPr id="2560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18FFF00-AE77-4E11-904B-6D4F1E7DE1A9}"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zh-TW" altLang="en-US" sz="1200" b="0" i="0" u="none" strike="noStrike" kern="1200" cap="none" spc="0" normalizeH="0" baseline="0" noProof="0">
              <a:ln>
                <a:noFill/>
              </a:ln>
              <a:solidFill>
                <a:prstClr val="black"/>
              </a:solidFill>
              <a:effectLst/>
              <a:uLnTx/>
              <a:uFillTx/>
              <a:latin typeface="Calibri" panose="020F0502020204030204" pitchFamily="34" charset="0"/>
              <a:ea typeface="新細明體" panose="02020500000000000000" pitchFamily="18" charset="-120"/>
              <a:cs typeface="+mn-cs"/>
            </a:endParaRPr>
          </a:p>
        </p:txBody>
      </p:sp>
    </p:spTree>
    <p:extLst>
      <p:ext uri="{BB962C8B-B14F-4D97-AF65-F5344CB8AC3E}">
        <p14:creationId xmlns:p14="http://schemas.microsoft.com/office/powerpoint/2010/main" val="3076499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z="1600" dirty="0">
              <a:latin typeface="標楷體" panose="03000509000000000000" pitchFamily="65" charset="-120"/>
              <a:ea typeface="標楷體" panose="03000509000000000000" pitchFamily="65" charset="-120"/>
            </a:endParaRPr>
          </a:p>
        </p:txBody>
      </p:sp>
      <p:sp>
        <p:nvSpPr>
          <p:cNvPr id="2560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18FFF00-AE77-4E11-904B-6D4F1E7DE1A9}"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zh-TW" altLang="en-US" sz="1200" b="0" i="0" u="none" strike="noStrike" kern="1200" cap="none" spc="0" normalizeH="0" baseline="0" noProof="0">
              <a:ln>
                <a:noFill/>
              </a:ln>
              <a:solidFill>
                <a:prstClr val="black"/>
              </a:solidFill>
              <a:effectLst/>
              <a:uLnTx/>
              <a:uFillTx/>
              <a:latin typeface="Calibri" panose="020F0502020204030204" pitchFamily="34" charset="0"/>
              <a:ea typeface="新細明體" panose="02020500000000000000" pitchFamily="18" charset="-120"/>
              <a:cs typeface="+mn-cs"/>
            </a:endParaRPr>
          </a:p>
        </p:txBody>
      </p:sp>
    </p:spTree>
    <p:extLst>
      <p:ext uri="{BB962C8B-B14F-4D97-AF65-F5344CB8AC3E}">
        <p14:creationId xmlns:p14="http://schemas.microsoft.com/office/powerpoint/2010/main" val="472758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z="1600" dirty="0">
              <a:latin typeface="標楷體" panose="03000509000000000000" pitchFamily="65" charset="-120"/>
              <a:ea typeface="標楷體" panose="03000509000000000000" pitchFamily="65" charset="-120"/>
            </a:endParaRPr>
          </a:p>
        </p:txBody>
      </p:sp>
      <p:sp>
        <p:nvSpPr>
          <p:cNvPr id="2560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18FFF00-AE77-4E11-904B-6D4F1E7DE1A9}"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zh-TW" altLang="en-US" sz="1200" b="0" i="0" u="none" strike="noStrike" kern="1200" cap="none" spc="0" normalizeH="0" baseline="0" noProof="0">
              <a:ln>
                <a:noFill/>
              </a:ln>
              <a:solidFill>
                <a:prstClr val="black"/>
              </a:solidFill>
              <a:effectLst/>
              <a:uLnTx/>
              <a:uFillTx/>
              <a:latin typeface="Calibri" panose="020F0502020204030204" pitchFamily="34" charset="0"/>
              <a:ea typeface="新細明體" panose="02020500000000000000" pitchFamily="18" charset="-120"/>
              <a:cs typeface="+mn-cs"/>
            </a:endParaRPr>
          </a:p>
        </p:txBody>
      </p:sp>
    </p:spTree>
    <p:extLst>
      <p:ext uri="{BB962C8B-B14F-4D97-AF65-F5344CB8AC3E}">
        <p14:creationId xmlns:p14="http://schemas.microsoft.com/office/powerpoint/2010/main" val="2408498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z="1600" dirty="0">
              <a:latin typeface="標楷體" panose="03000509000000000000" pitchFamily="65" charset="-120"/>
              <a:ea typeface="標楷體" panose="03000509000000000000" pitchFamily="65" charset="-120"/>
            </a:endParaRPr>
          </a:p>
        </p:txBody>
      </p:sp>
      <p:sp>
        <p:nvSpPr>
          <p:cNvPr id="2560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B18FFF00-AE77-4E11-904B-6D4F1E7DE1A9}" type="slidenum">
              <a:rPr kumimoji="0" lang="zh-TW" altLang="en-US" smtClean="0">
                <a:latin typeface="Calibri" panose="020F0502020204030204" pitchFamily="34" charset="0"/>
              </a:rPr>
              <a:pPr/>
              <a:t>10</a:t>
            </a:fld>
            <a:endParaRPr kumimoji="0" lang="zh-TW" altLang="en-US">
              <a:latin typeface="Calibri" panose="020F0502020204030204" pitchFamily="34" charset="0"/>
            </a:endParaRPr>
          </a:p>
        </p:txBody>
      </p:sp>
    </p:spTree>
    <p:extLst>
      <p:ext uri="{BB962C8B-B14F-4D97-AF65-F5344CB8AC3E}">
        <p14:creationId xmlns:p14="http://schemas.microsoft.com/office/powerpoint/2010/main" val="3550531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z="1600" dirty="0">
              <a:latin typeface="標楷體" panose="03000509000000000000" pitchFamily="65" charset="-120"/>
              <a:ea typeface="標楷體" panose="03000509000000000000" pitchFamily="65" charset="-120"/>
            </a:endParaRPr>
          </a:p>
        </p:txBody>
      </p:sp>
      <p:sp>
        <p:nvSpPr>
          <p:cNvPr id="2560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B18FFF00-AE77-4E11-904B-6D4F1E7DE1A9}" type="slidenum">
              <a:rPr kumimoji="0" lang="zh-TW" altLang="en-US" smtClean="0">
                <a:latin typeface="Calibri" panose="020F0502020204030204" pitchFamily="34" charset="0"/>
              </a:rPr>
              <a:pPr/>
              <a:t>11</a:t>
            </a:fld>
            <a:endParaRPr kumimoji="0" lang="zh-TW" altLang="en-US">
              <a:latin typeface="Calibri" panose="020F0502020204030204" pitchFamily="34" charset="0"/>
            </a:endParaRPr>
          </a:p>
        </p:txBody>
      </p:sp>
    </p:spTree>
    <p:extLst>
      <p:ext uri="{BB962C8B-B14F-4D97-AF65-F5344CB8AC3E}">
        <p14:creationId xmlns:p14="http://schemas.microsoft.com/office/powerpoint/2010/main" val="660270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z="1600" dirty="0">
              <a:latin typeface="標楷體" panose="03000509000000000000" pitchFamily="65" charset="-120"/>
              <a:ea typeface="標楷體" panose="03000509000000000000" pitchFamily="65" charset="-120"/>
            </a:endParaRPr>
          </a:p>
        </p:txBody>
      </p:sp>
      <p:sp>
        <p:nvSpPr>
          <p:cNvPr id="2560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B18FFF00-AE77-4E11-904B-6D4F1E7DE1A9}" type="slidenum">
              <a:rPr kumimoji="0" lang="zh-TW" altLang="en-US" smtClean="0">
                <a:latin typeface="Calibri" panose="020F0502020204030204" pitchFamily="34" charset="0"/>
              </a:rPr>
              <a:pPr/>
              <a:t>12</a:t>
            </a:fld>
            <a:endParaRPr kumimoji="0" lang="zh-TW" altLang="en-US">
              <a:latin typeface="Calibri" panose="020F0502020204030204" pitchFamily="34" charset="0"/>
            </a:endParaRPr>
          </a:p>
        </p:txBody>
      </p:sp>
    </p:spTree>
    <p:extLst>
      <p:ext uri="{BB962C8B-B14F-4D97-AF65-F5344CB8AC3E}">
        <p14:creationId xmlns:p14="http://schemas.microsoft.com/office/powerpoint/2010/main" val="1025869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z="1600" dirty="0">
              <a:latin typeface="標楷體" panose="03000509000000000000" pitchFamily="65" charset="-120"/>
              <a:ea typeface="標楷體" panose="03000509000000000000" pitchFamily="65" charset="-120"/>
            </a:endParaRPr>
          </a:p>
        </p:txBody>
      </p:sp>
      <p:sp>
        <p:nvSpPr>
          <p:cNvPr id="2560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18FFF00-AE77-4E11-904B-6D4F1E7DE1A9}"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zh-TW" altLang="en-US" sz="1200" b="0" i="0" u="none" strike="noStrike" kern="1200" cap="none" spc="0" normalizeH="0" baseline="0" noProof="0">
              <a:ln>
                <a:noFill/>
              </a:ln>
              <a:solidFill>
                <a:prstClr val="black"/>
              </a:solidFill>
              <a:effectLst/>
              <a:uLnTx/>
              <a:uFillTx/>
              <a:latin typeface="Calibri" panose="020F0502020204030204" pitchFamily="34" charset="0"/>
              <a:ea typeface="新細明體" panose="02020500000000000000" pitchFamily="18" charset="-120"/>
              <a:cs typeface="+mn-cs"/>
            </a:endParaRPr>
          </a:p>
        </p:txBody>
      </p:sp>
    </p:spTree>
    <p:extLst>
      <p:ext uri="{BB962C8B-B14F-4D97-AF65-F5344CB8AC3E}">
        <p14:creationId xmlns:p14="http://schemas.microsoft.com/office/powerpoint/2010/main" val="362389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z="1600" dirty="0">
              <a:latin typeface="標楷體" panose="03000509000000000000" pitchFamily="65" charset="-120"/>
              <a:ea typeface="標楷體" panose="03000509000000000000" pitchFamily="65" charset="-120"/>
            </a:endParaRPr>
          </a:p>
        </p:txBody>
      </p:sp>
      <p:sp>
        <p:nvSpPr>
          <p:cNvPr id="2560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18FFF00-AE77-4E11-904B-6D4F1E7DE1A9}"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zh-TW" altLang="en-US" sz="1200" b="0" i="0" u="none" strike="noStrike" kern="1200" cap="none" spc="0" normalizeH="0" baseline="0" noProof="0">
              <a:ln>
                <a:noFill/>
              </a:ln>
              <a:solidFill>
                <a:prstClr val="black"/>
              </a:solidFill>
              <a:effectLst/>
              <a:uLnTx/>
              <a:uFillTx/>
              <a:latin typeface="Calibri" panose="020F0502020204030204" pitchFamily="34" charset="0"/>
              <a:ea typeface="新細明體" panose="02020500000000000000" pitchFamily="18" charset="-120"/>
              <a:cs typeface="+mn-cs"/>
            </a:endParaRPr>
          </a:p>
        </p:txBody>
      </p:sp>
    </p:spTree>
    <p:extLst>
      <p:ext uri="{BB962C8B-B14F-4D97-AF65-F5344CB8AC3E}">
        <p14:creationId xmlns:p14="http://schemas.microsoft.com/office/powerpoint/2010/main" val="1433244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z="1600" dirty="0">
              <a:latin typeface="標楷體" panose="03000509000000000000" pitchFamily="65" charset="-120"/>
              <a:ea typeface="標楷體" panose="03000509000000000000" pitchFamily="65" charset="-120"/>
            </a:endParaRPr>
          </a:p>
        </p:txBody>
      </p:sp>
      <p:sp>
        <p:nvSpPr>
          <p:cNvPr id="2560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B18FFF00-AE77-4E11-904B-6D4F1E7DE1A9}" type="slidenum">
              <a:rPr kumimoji="0" lang="zh-TW" altLang="en-US" smtClean="0">
                <a:latin typeface="Calibri" panose="020F0502020204030204" pitchFamily="34" charset="0"/>
              </a:rPr>
              <a:pPr/>
              <a:t>15</a:t>
            </a:fld>
            <a:endParaRPr kumimoji="0" lang="zh-TW" altLang="en-US">
              <a:latin typeface="Calibri" panose="020F0502020204030204" pitchFamily="34" charset="0"/>
            </a:endParaRPr>
          </a:p>
        </p:txBody>
      </p:sp>
    </p:spTree>
    <p:extLst>
      <p:ext uri="{BB962C8B-B14F-4D97-AF65-F5344CB8AC3E}">
        <p14:creationId xmlns:p14="http://schemas.microsoft.com/office/powerpoint/2010/main" val="2231862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z="1600" dirty="0">
              <a:latin typeface="標楷體" panose="03000509000000000000" pitchFamily="65" charset="-120"/>
              <a:ea typeface="標楷體" panose="03000509000000000000" pitchFamily="65" charset="-120"/>
            </a:endParaRPr>
          </a:p>
        </p:txBody>
      </p:sp>
      <p:sp>
        <p:nvSpPr>
          <p:cNvPr id="2560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B18FFF00-AE77-4E11-904B-6D4F1E7DE1A9}" type="slidenum">
              <a:rPr kumimoji="0" lang="zh-TW" altLang="en-US" smtClean="0">
                <a:latin typeface="Calibri" panose="020F0502020204030204" pitchFamily="34" charset="0"/>
              </a:rPr>
              <a:pPr/>
              <a:t>16</a:t>
            </a:fld>
            <a:endParaRPr kumimoji="0" lang="zh-TW" altLang="en-US">
              <a:latin typeface="Calibri" panose="020F0502020204030204" pitchFamily="34" charset="0"/>
            </a:endParaRPr>
          </a:p>
        </p:txBody>
      </p:sp>
    </p:spTree>
    <p:extLst>
      <p:ext uri="{BB962C8B-B14F-4D97-AF65-F5344CB8AC3E}">
        <p14:creationId xmlns:p14="http://schemas.microsoft.com/office/powerpoint/2010/main" val="1054406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z="1600" dirty="0">
              <a:latin typeface="標楷體" panose="03000509000000000000" pitchFamily="65" charset="-120"/>
              <a:ea typeface="標楷體" panose="03000509000000000000" pitchFamily="65" charset="-120"/>
            </a:endParaRPr>
          </a:p>
        </p:txBody>
      </p:sp>
      <p:sp>
        <p:nvSpPr>
          <p:cNvPr id="2560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B18FFF00-AE77-4E11-904B-6D4F1E7DE1A9}" type="slidenum">
              <a:rPr kumimoji="0" lang="zh-TW" altLang="en-US" smtClean="0">
                <a:latin typeface="Calibri" panose="020F0502020204030204" pitchFamily="34" charset="0"/>
              </a:rPr>
              <a:pPr/>
              <a:t>17</a:t>
            </a:fld>
            <a:endParaRPr kumimoji="0" lang="zh-TW" altLang="en-US">
              <a:latin typeface="Calibri" panose="020F0502020204030204" pitchFamily="34" charset="0"/>
            </a:endParaRPr>
          </a:p>
        </p:txBody>
      </p:sp>
    </p:spTree>
    <p:extLst>
      <p:ext uri="{BB962C8B-B14F-4D97-AF65-F5344CB8AC3E}">
        <p14:creationId xmlns:p14="http://schemas.microsoft.com/office/powerpoint/2010/main" val="67423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3DCD43F-E516-4123-A6D8-DB72C3CC50B2}"/>
              </a:ext>
            </a:extLst>
          </p:cNvPr>
          <p:cNvSpPr>
            <a:spLocks noGrp="1"/>
          </p:cNvSpPr>
          <p:nvPr>
            <p:ph type="sldNum" sz="quarter" idx="12"/>
          </p:nvPr>
        </p:nvSpPr>
        <p:spPr>
          <a:xfrm>
            <a:off x="11652192" y="6586881"/>
            <a:ext cx="539808" cy="365125"/>
          </a:xfrm>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4037732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8" name="Picture 9" descr="Shape, arrow&#10;&#10;Description automatically generated">
            <a:extLst>
              <a:ext uri="{FF2B5EF4-FFF2-40B4-BE49-F238E27FC236}">
                <a16:creationId xmlns:a16="http://schemas.microsoft.com/office/drawing/2014/main" id="{DCFCD002-73AB-52A9-FC52-D22FA9DB8149}"/>
              </a:ext>
            </a:extLst>
          </p:cNvPr>
          <p:cNvPicPr>
            <a:picLocks noChangeAspect="1"/>
          </p:cNvPicPr>
          <p:nvPr userDrawn="1"/>
        </p:nvPicPr>
        <p:blipFill>
          <a:blip r:embed="rId2"/>
          <a:stretch>
            <a:fillRect/>
          </a:stretch>
        </p:blipFill>
        <p:spPr>
          <a:xfrm>
            <a:off x="0" y="0"/>
            <a:ext cx="4755600" cy="4111200"/>
          </a:xfrm>
          <a:prstGeom prst="rect">
            <a:avLst/>
          </a:prstGeom>
        </p:spPr>
      </p:pic>
      <p:sp>
        <p:nvSpPr>
          <p:cNvPr id="3" name="Vertical Text Placeholder 2">
            <a:extLst>
              <a:ext uri="{FF2B5EF4-FFF2-40B4-BE49-F238E27FC236}">
                <a16:creationId xmlns:a16="http://schemas.microsoft.com/office/drawing/2014/main" id="{9B7E2EAA-155E-482E-A2B8-547653B253EE}"/>
              </a:ext>
            </a:extLst>
          </p:cNvPr>
          <p:cNvSpPr>
            <a:spLocks noGrp="1"/>
          </p:cNvSpPr>
          <p:nvPr>
            <p:ph type="body" orient="vert" idx="1"/>
          </p:nvPr>
        </p:nvSpPr>
        <p:spPr>
          <a:xfrm>
            <a:off x="652372" y="1433384"/>
            <a:ext cx="10715844" cy="451021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DAC8402D-7367-485B-AEA6-5AB2B8209D19}"/>
              </a:ext>
            </a:extLst>
          </p:cNvPr>
          <p:cNvSpPr>
            <a:spLocks noGrp="1"/>
          </p:cNvSpPr>
          <p:nvPr>
            <p:ph type="sldNum" sz="quarter" idx="12"/>
          </p:nvPr>
        </p:nvSpPr>
        <p:spPr/>
        <p:txBody>
          <a:bodyPr/>
          <a:lstStyle/>
          <a:p>
            <a:fld id="{4BA915EE-10CB-4CF1-8569-6154455DA573}" type="slidenum">
              <a:rPr lang="en-US" smtClean="0"/>
              <a:t>‹#›</a:t>
            </a:fld>
            <a:endParaRPr lang="en-US"/>
          </a:p>
        </p:txBody>
      </p:sp>
      <p:pic>
        <p:nvPicPr>
          <p:cNvPr id="10"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userDrawn="1"/>
        </p:nvPicPr>
        <p:blipFill>
          <a:blip r:embed="rId3"/>
          <a:stretch>
            <a:fillRect/>
          </a:stretch>
        </p:blipFill>
        <p:spPr>
          <a:xfrm>
            <a:off x="57972" y="94077"/>
            <a:ext cx="1927078" cy="650990"/>
          </a:xfrm>
          <a:prstGeom prst="rect">
            <a:avLst/>
          </a:prstGeom>
        </p:spPr>
      </p:pic>
      <p:sp>
        <p:nvSpPr>
          <p:cNvPr id="9" name="Text Placeholder 2">
            <a:extLst>
              <a:ext uri="{FF2B5EF4-FFF2-40B4-BE49-F238E27FC236}">
                <a16:creationId xmlns:a16="http://schemas.microsoft.com/office/drawing/2014/main" id="{95EDF98A-E8AE-4443-9A8C-CB35DEB2CE60}"/>
              </a:ext>
            </a:extLst>
          </p:cNvPr>
          <p:cNvSpPr>
            <a:spLocks noGrp="1"/>
          </p:cNvSpPr>
          <p:nvPr>
            <p:ph type="body" idx="14" hasCustomPrompt="1"/>
          </p:nvPr>
        </p:nvSpPr>
        <p:spPr>
          <a:xfrm>
            <a:off x="1524000" y="223594"/>
            <a:ext cx="10214919" cy="836799"/>
          </a:xfrm>
        </p:spPr>
        <p:txBody>
          <a:bodyPr>
            <a:normAutofit/>
          </a:bodyPr>
          <a:lstStyle>
            <a:lvl1pPr marL="0" indent="0" algn="ctr">
              <a:buNone/>
              <a:defRPr sz="40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dirty="0"/>
              <a:t>標題</a:t>
            </a:r>
            <a:endParaRPr lang="en-US" altLang="zh-TW" dirty="0"/>
          </a:p>
        </p:txBody>
      </p:sp>
    </p:spTree>
    <p:extLst>
      <p:ext uri="{BB962C8B-B14F-4D97-AF65-F5344CB8AC3E}">
        <p14:creationId xmlns:p14="http://schemas.microsoft.com/office/powerpoint/2010/main" val="3141235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內頁">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10"/>
          </p:nvPr>
        </p:nvSpPr>
        <p:spPr/>
        <p:txBody>
          <a:bodyPr/>
          <a:lstStyle>
            <a:lvl1pPr>
              <a:defRPr/>
            </a:lvl1pPr>
          </a:lstStyle>
          <a:p>
            <a:pPr>
              <a:defRPr/>
            </a:pPr>
            <a:fld id="{1230223A-E1E9-4EA4-85A2-81F69E35A5A1}" type="datetime1">
              <a:rPr lang="zh-TW" altLang="en-US" smtClean="0"/>
              <a:t>2023/11/27</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a:xfrm>
            <a:off x="4673600" y="6356351"/>
            <a:ext cx="2844800" cy="365125"/>
          </a:xfrm>
        </p:spPr>
        <p:txBody>
          <a:bodyPr/>
          <a:lstStyle>
            <a:lvl1pPr>
              <a:defRPr/>
            </a:lvl1pPr>
          </a:lstStyle>
          <a:p>
            <a:pPr>
              <a:defRPr/>
            </a:pPr>
            <a:fld id="{2F34AC22-B303-4394-BF4E-7B3775EFB5BC}" type="slidenum">
              <a:rPr lang="zh-TW" altLang="en-US"/>
              <a:pPr>
                <a:defRPr/>
              </a:pPr>
              <a:t>‹#›</a:t>
            </a:fld>
            <a:endParaRPr lang="zh-TW" altLang="en-US"/>
          </a:p>
        </p:txBody>
      </p:sp>
    </p:spTree>
    <p:extLst>
      <p:ext uri="{BB962C8B-B14F-4D97-AF65-F5344CB8AC3E}">
        <p14:creationId xmlns:p14="http://schemas.microsoft.com/office/powerpoint/2010/main" val="3714362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9" descr="Shape, arrow&#10;&#10;Description automatically generated">
            <a:extLst>
              <a:ext uri="{FF2B5EF4-FFF2-40B4-BE49-F238E27FC236}">
                <a16:creationId xmlns:a16="http://schemas.microsoft.com/office/drawing/2014/main" id="{DCFCD002-73AB-52A9-FC52-D22FA9DB8149}"/>
              </a:ext>
            </a:extLst>
          </p:cNvPr>
          <p:cNvPicPr>
            <a:picLocks noChangeAspect="1"/>
          </p:cNvPicPr>
          <p:nvPr userDrawn="1"/>
        </p:nvPicPr>
        <p:blipFill>
          <a:blip r:embed="rId2"/>
          <a:stretch>
            <a:fillRect/>
          </a:stretch>
        </p:blipFill>
        <p:spPr>
          <a:xfrm>
            <a:off x="0" y="0"/>
            <a:ext cx="4755600" cy="4111200"/>
          </a:xfrm>
          <a:prstGeom prst="rect">
            <a:avLst/>
          </a:prstGeom>
        </p:spPr>
      </p:pic>
      <p:sp>
        <p:nvSpPr>
          <p:cNvPr id="3" name="Content Placeholder 2">
            <a:extLst>
              <a:ext uri="{FF2B5EF4-FFF2-40B4-BE49-F238E27FC236}">
                <a16:creationId xmlns:a16="http://schemas.microsoft.com/office/drawing/2014/main" id="{88C81FA8-039D-4BAF-8AAB-7B6616AFEEC6}"/>
              </a:ext>
            </a:extLst>
          </p:cNvPr>
          <p:cNvSpPr>
            <a:spLocks noGrp="1"/>
          </p:cNvSpPr>
          <p:nvPr>
            <p:ph idx="1" hasCustomPrompt="1"/>
          </p:nvPr>
        </p:nvSpPr>
        <p:spPr>
          <a:xfrm>
            <a:off x="660608" y="1407555"/>
            <a:ext cx="11144213" cy="4943818"/>
          </a:xfrm>
        </p:spPr>
        <p:txBody>
          <a:bodyPr/>
          <a:lstStyle/>
          <a:p>
            <a:pPr lvl="0"/>
            <a:r>
              <a:rPr lang="zh-TW" altLang="en-US" dirty="0"/>
              <a:t>按一下新增文字</a:t>
            </a:r>
            <a:endParaRPr lang="en-US" dirty="0"/>
          </a:p>
        </p:txBody>
      </p:sp>
      <p:sp>
        <p:nvSpPr>
          <p:cNvPr id="6" name="Slide Number Placeholder 5">
            <a:extLst>
              <a:ext uri="{FF2B5EF4-FFF2-40B4-BE49-F238E27FC236}">
                <a16:creationId xmlns:a16="http://schemas.microsoft.com/office/drawing/2014/main" id="{107BC3FF-EE25-45FB-A7A8-AAA522F70748}"/>
              </a:ext>
            </a:extLst>
          </p:cNvPr>
          <p:cNvSpPr>
            <a:spLocks noGrp="1"/>
          </p:cNvSpPr>
          <p:nvPr>
            <p:ph type="sldNum" sz="quarter" idx="12"/>
          </p:nvPr>
        </p:nvSpPr>
        <p:spPr/>
        <p:txBody>
          <a:bodyPr/>
          <a:lstStyle/>
          <a:p>
            <a:fld id="{4BA915EE-10CB-4CF1-8569-6154455DA573}" type="slidenum">
              <a:rPr lang="en-US" smtClean="0"/>
              <a:t>‹#›</a:t>
            </a:fld>
            <a:endParaRPr lang="en-US"/>
          </a:p>
        </p:txBody>
      </p:sp>
      <p:pic>
        <p:nvPicPr>
          <p:cNvPr id="7"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userDrawn="1"/>
        </p:nvPicPr>
        <p:blipFill>
          <a:blip r:embed="rId3"/>
          <a:stretch>
            <a:fillRect/>
          </a:stretch>
        </p:blipFill>
        <p:spPr>
          <a:xfrm>
            <a:off x="57972" y="94077"/>
            <a:ext cx="1927078" cy="650990"/>
          </a:xfrm>
          <a:prstGeom prst="rect">
            <a:avLst/>
          </a:prstGeom>
        </p:spPr>
      </p:pic>
      <p:sp>
        <p:nvSpPr>
          <p:cNvPr id="8" name="Text Placeholder 2">
            <a:extLst>
              <a:ext uri="{FF2B5EF4-FFF2-40B4-BE49-F238E27FC236}">
                <a16:creationId xmlns:a16="http://schemas.microsoft.com/office/drawing/2014/main" id="{95EDF98A-E8AE-4443-9A8C-CB35DEB2CE60}"/>
              </a:ext>
            </a:extLst>
          </p:cNvPr>
          <p:cNvSpPr>
            <a:spLocks noGrp="1"/>
          </p:cNvSpPr>
          <p:nvPr>
            <p:ph type="body" idx="14" hasCustomPrompt="1"/>
          </p:nvPr>
        </p:nvSpPr>
        <p:spPr>
          <a:xfrm>
            <a:off x="1524000" y="223594"/>
            <a:ext cx="10214919" cy="836799"/>
          </a:xfrm>
        </p:spPr>
        <p:txBody>
          <a:bodyPr>
            <a:normAutofit/>
          </a:bodyPr>
          <a:lstStyle>
            <a:lvl1pPr marL="0" indent="0" algn="ctr">
              <a:buNone/>
              <a:defRPr sz="40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dirty="0"/>
              <a:t>標題</a:t>
            </a:r>
            <a:endParaRPr lang="en-US" altLang="zh-TW" dirty="0"/>
          </a:p>
        </p:txBody>
      </p:sp>
    </p:spTree>
    <p:extLst>
      <p:ext uri="{BB962C8B-B14F-4D97-AF65-F5344CB8AC3E}">
        <p14:creationId xmlns:p14="http://schemas.microsoft.com/office/powerpoint/2010/main" val="3801245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Picture 9" descr="Shape, arrow&#10;&#10;Description automatically generated">
            <a:extLst>
              <a:ext uri="{FF2B5EF4-FFF2-40B4-BE49-F238E27FC236}">
                <a16:creationId xmlns:a16="http://schemas.microsoft.com/office/drawing/2014/main" id="{DCFCD002-73AB-52A9-FC52-D22FA9DB8149}"/>
              </a:ext>
            </a:extLst>
          </p:cNvPr>
          <p:cNvPicPr>
            <a:picLocks noChangeAspect="1"/>
          </p:cNvPicPr>
          <p:nvPr userDrawn="1"/>
        </p:nvPicPr>
        <p:blipFill>
          <a:blip r:embed="rId2"/>
          <a:stretch>
            <a:fillRect/>
          </a:stretch>
        </p:blipFill>
        <p:spPr>
          <a:xfrm>
            <a:off x="0" y="0"/>
            <a:ext cx="4755600" cy="4111200"/>
          </a:xfrm>
          <a:prstGeom prst="rect">
            <a:avLst/>
          </a:prstGeom>
        </p:spPr>
      </p:pic>
      <p:sp>
        <p:nvSpPr>
          <p:cNvPr id="3" name="Text Placeholder 2">
            <a:extLst>
              <a:ext uri="{FF2B5EF4-FFF2-40B4-BE49-F238E27FC236}">
                <a16:creationId xmlns:a16="http://schemas.microsoft.com/office/drawing/2014/main" id="{95EDF98A-E8AE-4443-9A8C-CB35DEB2CE60}"/>
              </a:ext>
            </a:extLst>
          </p:cNvPr>
          <p:cNvSpPr>
            <a:spLocks noGrp="1"/>
          </p:cNvSpPr>
          <p:nvPr>
            <p:ph type="body" idx="1"/>
          </p:nvPr>
        </p:nvSpPr>
        <p:spPr>
          <a:xfrm>
            <a:off x="1981200" y="5067300"/>
            <a:ext cx="7696200" cy="876300"/>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5D401596-9353-4C1A-972E-6522F2B42049}"/>
              </a:ext>
            </a:extLst>
          </p:cNvPr>
          <p:cNvSpPr>
            <a:spLocks noGrp="1"/>
          </p:cNvSpPr>
          <p:nvPr>
            <p:ph type="sldNum" sz="quarter" idx="12"/>
          </p:nvPr>
        </p:nvSpPr>
        <p:spPr/>
        <p:txBody>
          <a:bodyPr/>
          <a:lstStyle/>
          <a:p>
            <a:fld id="{4BA915EE-10CB-4CF1-8569-6154455DA573}" type="slidenum">
              <a:rPr lang="en-US" smtClean="0"/>
              <a:t>‹#›</a:t>
            </a:fld>
            <a:endParaRPr lang="en-US"/>
          </a:p>
        </p:txBody>
      </p:sp>
      <p:pic>
        <p:nvPicPr>
          <p:cNvPr id="7"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userDrawn="1"/>
        </p:nvPicPr>
        <p:blipFill>
          <a:blip r:embed="rId3"/>
          <a:stretch>
            <a:fillRect/>
          </a:stretch>
        </p:blipFill>
        <p:spPr>
          <a:xfrm>
            <a:off x="57972" y="94077"/>
            <a:ext cx="1927078" cy="650990"/>
          </a:xfrm>
          <a:prstGeom prst="rect">
            <a:avLst/>
          </a:prstGeom>
        </p:spPr>
      </p:pic>
      <p:sp>
        <p:nvSpPr>
          <p:cNvPr id="8" name="Text Placeholder 2">
            <a:extLst>
              <a:ext uri="{FF2B5EF4-FFF2-40B4-BE49-F238E27FC236}">
                <a16:creationId xmlns:a16="http://schemas.microsoft.com/office/drawing/2014/main" id="{95EDF98A-E8AE-4443-9A8C-CB35DEB2CE60}"/>
              </a:ext>
            </a:extLst>
          </p:cNvPr>
          <p:cNvSpPr>
            <a:spLocks noGrp="1"/>
          </p:cNvSpPr>
          <p:nvPr>
            <p:ph type="body" idx="14" hasCustomPrompt="1"/>
          </p:nvPr>
        </p:nvSpPr>
        <p:spPr>
          <a:xfrm>
            <a:off x="1524000" y="223594"/>
            <a:ext cx="10214919" cy="836799"/>
          </a:xfrm>
        </p:spPr>
        <p:txBody>
          <a:bodyPr>
            <a:normAutofit/>
          </a:bodyPr>
          <a:lstStyle>
            <a:lvl1pPr marL="0" indent="0" algn="ctr">
              <a:buNone/>
              <a:defRPr sz="40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dirty="0"/>
              <a:t>標題</a:t>
            </a:r>
            <a:endParaRPr lang="en-US" altLang="zh-TW" dirty="0"/>
          </a:p>
        </p:txBody>
      </p:sp>
    </p:spTree>
    <p:extLst>
      <p:ext uri="{BB962C8B-B14F-4D97-AF65-F5344CB8AC3E}">
        <p14:creationId xmlns:p14="http://schemas.microsoft.com/office/powerpoint/2010/main" val="4444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3" name="Picture 9" descr="Shape, arrow&#10;&#10;Description automatically generated">
            <a:extLst>
              <a:ext uri="{FF2B5EF4-FFF2-40B4-BE49-F238E27FC236}">
                <a16:creationId xmlns:a16="http://schemas.microsoft.com/office/drawing/2014/main" id="{DCFCD002-73AB-52A9-FC52-D22FA9DB8149}"/>
              </a:ext>
            </a:extLst>
          </p:cNvPr>
          <p:cNvPicPr>
            <a:picLocks noChangeAspect="1"/>
          </p:cNvPicPr>
          <p:nvPr userDrawn="1"/>
        </p:nvPicPr>
        <p:blipFill>
          <a:blip r:embed="rId2"/>
          <a:stretch>
            <a:fillRect/>
          </a:stretch>
        </p:blipFill>
        <p:spPr>
          <a:xfrm>
            <a:off x="0" y="0"/>
            <a:ext cx="4755600" cy="4111200"/>
          </a:xfrm>
          <a:prstGeom prst="rect">
            <a:avLst/>
          </a:prstGeom>
        </p:spPr>
      </p:pic>
      <p:sp>
        <p:nvSpPr>
          <p:cNvPr id="3" name="Content Placeholder 2">
            <a:extLst>
              <a:ext uri="{FF2B5EF4-FFF2-40B4-BE49-F238E27FC236}">
                <a16:creationId xmlns:a16="http://schemas.microsoft.com/office/drawing/2014/main" id="{A1B7D887-595C-4649-AF8E-E78307000D4A}"/>
              </a:ext>
            </a:extLst>
          </p:cNvPr>
          <p:cNvSpPr>
            <a:spLocks noGrp="1"/>
          </p:cNvSpPr>
          <p:nvPr>
            <p:ph sz="half" idx="1"/>
          </p:nvPr>
        </p:nvSpPr>
        <p:spPr>
          <a:xfrm>
            <a:off x="914400" y="1825625"/>
            <a:ext cx="49911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39FE29C-ED37-4DD9-949F-0024342619E1}"/>
              </a:ext>
            </a:extLst>
          </p:cNvPr>
          <p:cNvSpPr>
            <a:spLocks noGrp="1"/>
          </p:cNvSpPr>
          <p:nvPr>
            <p:ph sz="half" idx="2"/>
          </p:nvPr>
        </p:nvSpPr>
        <p:spPr>
          <a:xfrm>
            <a:off x="6248400" y="1825625"/>
            <a:ext cx="5029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28DF7398-73FE-4D27-AFF9-91BEBFED32A5}"/>
              </a:ext>
            </a:extLst>
          </p:cNvPr>
          <p:cNvSpPr>
            <a:spLocks noGrp="1"/>
          </p:cNvSpPr>
          <p:nvPr>
            <p:ph type="ftr" sz="quarter" idx="11"/>
          </p:nvPr>
        </p:nvSpPr>
        <p:spPr>
          <a:xfrm>
            <a:off x="8034169" y="6332538"/>
            <a:ext cx="3505459"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11700880-10EE-4115-8BBB-13DDF270DBD1}"/>
              </a:ext>
            </a:extLst>
          </p:cNvPr>
          <p:cNvSpPr>
            <a:spLocks noGrp="1"/>
          </p:cNvSpPr>
          <p:nvPr>
            <p:ph type="sldNum" sz="quarter" idx="12"/>
          </p:nvPr>
        </p:nvSpPr>
        <p:spPr/>
        <p:txBody>
          <a:bodyPr/>
          <a:lstStyle/>
          <a:p>
            <a:fld id="{4BA915EE-10CB-4CF1-8569-6154455DA573}" type="slidenum">
              <a:rPr lang="en-US" smtClean="0"/>
              <a:t>‹#›</a:t>
            </a:fld>
            <a:endParaRPr lang="en-US"/>
          </a:p>
        </p:txBody>
      </p:sp>
      <p:pic>
        <p:nvPicPr>
          <p:cNvPr id="9"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userDrawn="1"/>
        </p:nvPicPr>
        <p:blipFill>
          <a:blip r:embed="rId3"/>
          <a:stretch>
            <a:fillRect/>
          </a:stretch>
        </p:blipFill>
        <p:spPr>
          <a:xfrm>
            <a:off x="57972" y="94077"/>
            <a:ext cx="1927078" cy="650990"/>
          </a:xfrm>
          <a:prstGeom prst="rect">
            <a:avLst/>
          </a:prstGeom>
        </p:spPr>
      </p:pic>
      <p:sp>
        <p:nvSpPr>
          <p:cNvPr id="10" name="Text Placeholder 2">
            <a:extLst>
              <a:ext uri="{FF2B5EF4-FFF2-40B4-BE49-F238E27FC236}">
                <a16:creationId xmlns:a16="http://schemas.microsoft.com/office/drawing/2014/main" id="{95EDF98A-E8AE-4443-9A8C-CB35DEB2CE60}"/>
              </a:ext>
            </a:extLst>
          </p:cNvPr>
          <p:cNvSpPr>
            <a:spLocks noGrp="1"/>
          </p:cNvSpPr>
          <p:nvPr>
            <p:ph type="body" idx="14" hasCustomPrompt="1"/>
          </p:nvPr>
        </p:nvSpPr>
        <p:spPr>
          <a:xfrm>
            <a:off x="1524000" y="223594"/>
            <a:ext cx="10214919" cy="836799"/>
          </a:xfrm>
        </p:spPr>
        <p:txBody>
          <a:bodyPr>
            <a:normAutofit/>
          </a:bodyPr>
          <a:lstStyle>
            <a:lvl1pPr marL="0" indent="0" algn="ctr">
              <a:buNone/>
              <a:defRPr sz="40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dirty="0"/>
              <a:t>標題</a:t>
            </a:r>
            <a:endParaRPr lang="en-US" altLang="zh-TW" dirty="0"/>
          </a:p>
        </p:txBody>
      </p:sp>
    </p:spTree>
    <p:extLst>
      <p:ext uri="{BB962C8B-B14F-4D97-AF65-F5344CB8AC3E}">
        <p14:creationId xmlns:p14="http://schemas.microsoft.com/office/powerpoint/2010/main" val="2974792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9" descr="Shape, arrow&#10;&#10;Description automatically generated">
            <a:extLst>
              <a:ext uri="{FF2B5EF4-FFF2-40B4-BE49-F238E27FC236}">
                <a16:creationId xmlns:a16="http://schemas.microsoft.com/office/drawing/2014/main" id="{DCFCD002-73AB-52A9-FC52-D22FA9DB8149}"/>
              </a:ext>
            </a:extLst>
          </p:cNvPr>
          <p:cNvPicPr>
            <a:picLocks noChangeAspect="1"/>
          </p:cNvPicPr>
          <p:nvPr userDrawn="1"/>
        </p:nvPicPr>
        <p:blipFill>
          <a:blip r:embed="rId2"/>
          <a:stretch>
            <a:fillRect/>
          </a:stretch>
        </p:blipFill>
        <p:spPr>
          <a:xfrm>
            <a:off x="0" y="0"/>
            <a:ext cx="4755600" cy="4111200"/>
          </a:xfrm>
          <a:prstGeom prst="rect">
            <a:avLst/>
          </a:prstGeom>
        </p:spPr>
      </p:pic>
      <p:sp>
        <p:nvSpPr>
          <p:cNvPr id="3" name="Text Placeholder 2">
            <a:extLst>
              <a:ext uri="{FF2B5EF4-FFF2-40B4-BE49-F238E27FC236}">
                <a16:creationId xmlns:a16="http://schemas.microsoft.com/office/drawing/2014/main" id="{7D52F00A-F4EE-40FC-9325-373840422D52}"/>
              </a:ext>
            </a:extLst>
          </p:cNvPr>
          <p:cNvSpPr>
            <a:spLocks noGrp="1"/>
          </p:cNvSpPr>
          <p:nvPr>
            <p:ph type="body" idx="1"/>
          </p:nvPr>
        </p:nvSpPr>
        <p:spPr>
          <a:xfrm>
            <a:off x="655863" y="1879599"/>
            <a:ext cx="5157787" cy="675641"/>
          </a:xfrm>
        </p:spPr>
        <p:txBody>
          <a:bodyPr anchor="b">
            <a:no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75DD90-A306-4A8B-A54C-8033B7F7F0E9}"/>
              </a:ext>
            </a:extLst>
          </p:cNvPr>
          <p:cNvSpPr>
            <a:spLocks noGrp="1"/>
          </p:cNvSpPr>
          <p:nvPr>
            <p:ph sz="half" idx="2"/>
          </p:nvPr>
        </p:nvSpPr>
        <p:spPr>
          <a:xfrm>
            <a:off x="655863" y="2560955"/>
            <a:ext cx="5157787" cy="3649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040E0AA-F8F8-4862-B27B-50FAF2F34DE0}"/>
              </a:ext>
            </a:extLst>
          </p:cNvPr>
          <p:cNvSpPr>
            <a:spLocks noGrp="1"/>
          </p:cNvSpPr>
          <p:nvPr>
            <p:ph type="body" sz="quarter" idx="3"/>
          </p:nvPr>
        </p:nvSpPr>
        <p:spPr>
          <a:xfrm>
            <a:off x="6094412" y="1879599"/>
            <a:ext cx="5183188" cy="675641"/>
          </a:xfrm>
        </p:spPr>
        <p:txBody>
          <a:bodyPr anchor="b">
            <a:no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FEBDD6-EDA1-4CE7-9DDC-9D977E12DDAB}"/>
              </a:ext>
            </a:extLst>
          </p:cNvPr>
          <p:cNvSpPr>
            <a:spLocks noGrp="1"/>
          </p:cNvSpPr>
          <p:nvPr>
            <p:ph sz="quarter" idx="4"/>
          </p:nvPr>
        </p:nvSpPr>
        <p:spPr>
          <a:xfrm>
            <a:off x="6094412" y="2560955"/>
            <a:ext cx="5183188" cy="3649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389DC43-E591-42BF-82EE-E4887E4BC53A}"/>
              </a:ext>
            </a:extLst>
          </p:cNvPr>
          <p:cNvSpPr>
            <a:spLocks noGrp="1"/>
          </p:cNvSpPr>
          <p:nvPr>
            <p:ph type="ftr" sz="quarter" idx="11"/>
          </p:nvPr>
        </p:nvSpPr>
        <p:spPr>
          <a:xfrm>
            <a:off x="8034169" y="6332538"/>
            <a:ext cx="3505459"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568CD421-2D00-41DD-A393-4739E389D95E}"/>
              </a:ext>
            </a:extLst>
          </p:cNvPr>
          <p:cNvSpPr>
            <a:spLocks noGrp="1"/>
          </p:cNvSpPr>
          <p:nvPr>
            <p:ph type="sldNum" sz="quarter" idx="12"/>
          </p:nvPr>
        </p:nvSpPr>
        <p:spPr/>
        <p:txBody>
          <a:bodyPr/>
          <a:lstStyle/>
          <a:p>
            <a:fld id="{4BA915EE-10CB-4CF1-8569-6154455DA573}" type="slidenum">
              <a:rPr lang="en-US" smtClean="0"/>
              <a:t>‹#›</a:t>
            </a:fld>
            <a:endParaRPr lang="en-US"/>
          </a:p>
        </p:txBody>
      </p:sp>
      <p:pic>
        <p:nvPicPr>
          <p:cNvPr id="13"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userDrawn="1"/>
        </p:nvPicPr>
        <p:blipFill>
          <a:blip r:embed="rId3"/>
          <a:stretch>
            <a:fillRect/>
          </a:stretch>
        </p:blipFill>
        <p:spPr>
          <a:xfrm>
            <a:off x="57972" y="94077"/>
            <a:ext cx="1927078" cy="650990"/>
          </a:xfrm>
          <a:prstGeom prst="rect">
            <a:avLst/>
          </a:prstGeom>
        </p:spPr>
      </p:pic>
      <p:sp>
        <p:nvSpPr>
          <p:cNvPr id="12" name="Text Placeholder 2">
            <a:extLst>
              <a:ext uri="{FF2B5EF4-FFF2-40B4-BE49-F238E27FC236}">
                <a16:creationId xmlns:a16="http://schemas.microsoft.com/office/drawing/2014/main" id="{95EDF98A-E8AE-4443-9A8C-CB35DEB2CE60}"/>
              </a:ext>
            </a:extLst>
          </p:cNvPr>
          <p:cNvSpPr>
            <a:spLocks noGrp="1"/>
          </p:cNvSpPr>
          <p:nvPr>
            <p:ph type="body" idx="14" hasCustomPrompt="1"/>
          </p:nvPr>
        </p:nvSpPr>
        <p:spPr>
          <a:xfrm>
            <a:off x="1524000" y="223594"/>
            <a:ext cx="10214919" cy="836799"/>
          </a:xfrm>
        </p:spPr>
        <p:txBody>
          <a:bodyPr>
            <a:normAutofit/>
          </a:bodyPr>
          <a:lstStyle>
            <a:lvl1pPr marL="0" indent="0" algn="ctr">
              <a:buNone/>
              <a:defRPr sz="40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dirty="0"/>
              <a:t>標題</a:t>
            </a:r>
            <a:endParaRPr lang="en-US" altLang="zh-TW" dirty="0"/>
          </a:p>
        </p:txBody>
      </p:sp>
    </p:spTree>
    <p:extLst>
      <p:ext uri="{BB962C8B-B14F-4D97-AF65-F5344CB8AC3E}">
        <p14:creationId xmlns:p14="http://schemas.microsoft.com/office/powerpoint/2010/main" val="3816335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9" descr="Shape, arrow&#10;&#10;Description automatically generated">
            <a:extLst>
              <a:ext uri="{FF2B5EF4-FFF2-40B4-BE49-F238E27FC236}">
                <a16:creationId xmlns:a16="http://schemas.microsoft.com/office/drawing/2014/main" id="{DCFCD002-73AB-52A9-FC52-D22FA9DB8149}"/>
              </a:ext>
            </a:extLst>
          </p:cNvPr>
          <p:cNvPicPr>
            <a:picLocks noChangeAspect="1"/>
          </p:cNvPicPr>
          <p:nvPr userDrawn="1"/>
        </p:nvPicPr>
        <p:blipFill>
          <a:blip r:embed="rId2"/>
          <a:stretch>
            <a:fillRect/>
          </a:stretch>
        </p:blipFill>
        <p:spPr>
          <a:xfrm>
            <a:off x="0" y="0"/>
            <a:ext cx="4755600" cy="4111200"/>
          </a:xfrm>
          <a:prstGeom prst="rect">
            <a:avLst/>
          </a:prstGeom>
        </p:spPr>
      </p:pic>
      <p:sp>
        <p:nvSpPr>
          <p:cNvPr id="5" name="Slide Number Placeholder 4">
            <a:extLst>
              <a:ext uri="{FF2B5EF4-FFF2-40B4-BE49-F238E27FC236}">
                <a16:creationId xmlns:a16="http://schemas.microsoft.com/office/drawing/2014/main" id="{DEDBE022-9B54-431C-80D5-5D8F2AFCB920}"/>
              </a:ext>
            </a:extLst>
          </p:cNvPr>
          <p:cNvSpPr>
            <a:spLocks noGrp="1"/>
          </p:cNvSpPr>
          <p:nvPr>
            <p:ph type="sldNum" sz="quarter" idx="12"/>
          </p:nvPr>
        </p:nvSpPr>
        <p:spPr/>
        <p:txBody>
          <a:bodyPr/>
          <a:lstStyle/>
          <a:p>
            <a:fld id="{4BA915EE-10CB-4CF1-8569-6154455DA573}" type="slidenum">
              <a:rPr lang="en-US" smtClean="0"/>
              <a:t>‹#›</a:t>
            </a:fld>
            <a:endParaRPr lang="en-US"/>
          </a:p>
        </p:txBody>
      </p:sp>
      <p:pic>
        <p:nvPicPr>
          <p:cNvPr id="9"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userDrawn="1"/>
        </p:nvPicPr>
        <p:blipFill>
          <a:blip r:embed="rId3"/>
          <a:stretch>
            <a:fillRect/>
          </a:stretch>
        </p:blipFill>
        <p:spPr>
          <a:xfrm>
            <a:off x="57972" y="94077"/>
            <a:ext cx="1927078" cy="650990"/>
          </a:xfrm>
          <a:prstGeom prst="rect">
            <a:avLst/>
          </a:prstGeom>
        </p:spPr>
      </p:pic>
    </p:spTree>
    <p:extLst>
      <p:ext uri="{BB962C8B-B14F-4D97-AF65-F5344CB8AC3E}">
        <p14:creationId xmlns:p14="http://schemas.microsoft.com/office/powerpoint/2010/main" val="3897825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9" name="Picture 9" descr="Shape, arrow&#10;&#10;Description automatically generated">
            <a:extLst>
              <a:ext uri="{FF2B5EF4-FFF2-40B4-BE49-F238E27FC236}">
                <a16:creationId xmlns:a16="http://schemas.microsoft.com/office/drawing/2014/main" id="{DCFCD002-73AB-52A9-FC52-D22FA9DB8149}"/>
              </a:ext>
            </a:extLst>
          </p:cNvPr>
          <p:cNvPicPr>
            <a:picLocks noChangeAspect="1"/>
          </p:cNvPicPr>
          <p:nvPr userDrawn="1"/>
        </p:nvPicPr>
        <p:blipFill>
          <a:blip r:embed="rId2"/>
          <a:stretch>
            <a:fillRect/>
          </a:stretch>
        </p:blipFill>
        <p:spPr>
          <a:xfrm>
            <a:off x="0" y="0"/>
            <a:ext cx="4755600" cy="4111200"/>
          </a:xfrm>
          <a:prstGeom prst="rect">
            <a:avLst/>
          </a:prstGeom>
        </p:spPr>
      </p:pic>
      <p:sp>
        <p:nvSpPr>
          <p:cNvPr id="3" name="Content Placeholder 2">
            <a:extLst>
              <a:ext uri="{FF2B5EF4-FFF2-40B4-BE49-F238E27FC236}">
                <a16:creationId xmlns:a16="http://schemas.microsoft.com/office/drawing/2014/main" id="{99744D8D-C9CF-43B2-905D-2368B17A539A}"/>
              </a:ext>
            </a:extLst>
          </p:cNvPr>
          <p:cNvSpPr>
            <a:spLocks noGrp="1"/>
          </p:cNvSpPr>
          <p:nvPr>
            <p:ph idx="1"/>
          </p:nvPr>
        </p:nvSpPr>
        <p:spPr>
          <a:xfrm>
            <a:off x="5919129" y="1283987"/>
            <a:ext cx="5482039" cy="451845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1B4BF0C-D14C-46D7-ACDD-1885DDD883F1}"/>
              </a:ext>
            </a:extLst>
          </p:cNvPr>
          <p:cNvSpPr>
            <a:spLocks noGrp="1"/>
          </p:cNvSpPr>
          <p:nvPr>
            <p:ph type="body" sz="half" idx="2"/>
          </p:nvPr>
        </p:nvSpPr>
        <p:spPr>
          <a:xfrm>
            <a:off x="652372" y="2697479"/>
            <a:ext cx="4119654" cy="32461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6AE6FA33-09EF-495A-853E-63750CA37AC2}"/>
              </a:ext>
            </a:extLst>
          </p:cNvPr>
          <p:cNvSpPr>
            <a:spLocks noGrp="1"/>
          </p:cNvSpPr>
          <p:nvPr>
            <p:ph type="sldNum" sz="quarter" idx="12"/>
          </p:nvPr>
        </p:nvSpPr>
        <p:spPr/>
        <p:txBody>
          <a:bodyPr/>
          <a:lstStyle/>
          <a:p>
            <a:fld id="{4BA915EE-10CB-4CF1-8569-6154455DA573}" type="slidenum">
              <a:rPr lang="en-US" smtClean="0"/>
              <a:t>‹#›</a:t>
            </a:fld>
            <a:endParaRPr lang="en-US"/>
          </a:p>
        </p:txBody>
      </p:sp>
      <p:pic>
        <p:nvPicPr>
          <p:cNvPr id="11"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userDrawn="1"/>
        </p:nvPicPr>
        <p:blipFill>
          <a:blip r:embed="rId3"/>
          <a:stretch>
            <a:fillRect/>
          </a:stretch>
        </p:blipFill>
        <p:spPr>
          <a:xfrm>
            <a:off x="57972" y="94077"/>
            <a:ext cx="1927078" cy="650990"/>
          </a:xfrm>
          <a:prstGeom prst="rect">
            <a:avLst/>
          </a:prstGeom>
        </p:spPr>
      </p:pic>
      <p:sp>
        <p:nvSpPr>
          <p:cNvPr id="10" name="Text Placeholder 2">
            <a:extLst>
              <a:ext uri="{FF2B5EF4-FFF2-40B4-BE49-F238E27FC236}">
                <a16:creationId xmlns:a16="http://schemas.microsoft.com/office/drawing/2014/main" id="{95EDF98A-E8AE-4443-9A8C-CB35DEB2CE60}"/>
              </a:ext>
            </a:extLst>
          </p:cNvPr>
          <p:cNvSpPr>
            <a:spLocks noGrp="1"/>
          </p:cNvSpPr>
          <p:nvPr>
            <p:ph type="body" idx="14" hasCustomPrompt="1"/>
          </p:nvPr>
        </p:nvSpPr>
        <p:spPr>
          <a:xfrm>
            <a:off x="1524000" y="223594"/>
            <a:ext cx="10214919" cy="836799"/>
          </a:xfrm>
        </p:spPr>
        <p:txBody>
          <a:bodyPr>
            <a:normAutofit/>
          </a:bodyPr>
          <a:lstStyle>
            <a:lvl1pPr marL="0" indent="0" algn="ctr">
              <a:buNone/>
              <a:defRPr sz="40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dirty="0"/>
              <a:t>標題</a:t>
            </a:r>
            <a:endParaRPr lang="en-US" altLang="zh-TW" dirty="0"/>
          </a:p>
        </p:txBody>
      </p:sp>
    </p:spTree>
    <p:extLst>
      <p:ext uri="{BB962C8B-B14F-4D97-AF65-F5344CB8AC3E}">
        <p14:creationId xmlns:p14="http://schemas.microsoft.com/office/powerpoint/2010/main" val="1563782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9" name="Picture 9" descr="Shape, arrow&#10;&#10;Description automatically generated">
            <a:extLst>
              <a:ext uri="{FF2B5EF4-FFF2-40B4-BE49-F238E27FC236}">
                <a16:creationId xmlns:a16="http://schemas.microsoft.com/office/drawing/2014/main" id="{DCFCD002-73AB-52A9-FC52-D22FA9DB8149}"/>
              </a:ext>
            </a:extLst>
          </p:cNvPr>
          <p:cNvPicPr>
            <a:picLocks noChangeAspect="1"/>
          </p:cNvPicPr>
          <p:nvPr userDrawn="1"/>
        </p:nvPicPr>
        <p:blipFill>
          <a:blip r:embed="rId2"/>
          <a:stretch>
            <a:fillRect/>
          </a:stretch>
        </p:blipFill>
        <p:spPr>
          <a:xfrm>
            <a:off x="0" y="0"/>
            <a:ext cx="4755600" cy="4111200"/>
          </a:xfrm>
          <a:prstGeom prst="rect">
            <a:avLst/>
          </a:prstGeom>
        </p:spPr>
      </p:pic>
      <p:sp>
        <p:nvSpPr>
          <p:cNvPr id="3" name="Picture Placeholder 2">
            <a:extLst>
              <a:ext uri="{FF2B5EF4-FFF2-40B4-BE49-F238E27FC236}">
                <a16:creationId xmlns:a16="http://schemas.microsoft.com/office/drawing/2014/main" id="{841E98DD-BF5D-4CCA-8C66-F2A6CE11271C}"/>
              </a:ext>
            </a:extLst>
          </p:cNvPr>
          <p:cNvSpPr>
            <a:spLocks noGrp="1"/>
          </p:cNvSpPr>
          <p:nvPr>
            <p:ph type="pic" idx="1"/>
          </p:nvPr>
        </p:nvSpPr>
        <p:spPr>
          <a:xfrm>
            <a:off x="6052030" y="1209376"/>
            <a:ext cx="5593492" cy="46596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0EC22A6-F2C2-4A88-BEE5-2D6CEB520EB9}"/>
              </a:ext>
            </a:extLst>
          </p:cNvPr>
          <p:cNvSpPr>
            <a:spLocks noGrp="1"/>
          </p:cNvSpPr>
          <p:nvPr>
            <p:ph type="body" sz="half" idx="2"/>
          </p:nvPr>
        </p:nvSpPr>
        <p:spPr>
          <a:xfrm>
            <a:off x="652372" y="2697480"/>
            <a:ext cx="4119654" cy="317150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91D0B8E3-DB91-440B-818F-71E4248BB102}"/>
              </a:ext>
            </a:extLst>
          </p:cNvPr>
          <p:cNvSpPr>
            <a:spLocks noGrp="1"/>
          </p:cNvSpPr>
          <p:nvPr>
            <p:ph type="sldNum" sz="quarter" idx="12"/>
          </p:nvPr>
        </p:nvSpPr>
        <p:spPr/>
        <p:txBody>
          <a:bodyPr/>
          <a:lstStyle/>
          <a:p>
            <a:fld id="{4BA915EE-10CB-4CF1-8569-6154455DA573}" type="slidenum">
              <a:rPr lang="en-US" smtClean="0"/>
              <a:t>‹#›</a:t>
            </a:fld>
            <a:endParaRPr lang="en-US"/>
          </a:p>
        </p:txBody>
      </p:sp>
      <p:pic>
        <p:nvPicPr>
          <p:cNvPr id="11"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userDrawn="1"/>
        </p:nvPicPr>
        <p:blipFill>
          <a:blip r:embed="rId3"/>
          <a:stretch>
            <a:fillRect/>
          </a:stretch>
        </p:blipFill>
        <p:spPr>
          <a:xfrm>
            <a:off x="57972" y="94077"/>
            <a:ext cx="1927078" cy="650990"/>
          </a:xfrm>
          <a:prstGeom prst="rect">
            <a:avLst/>
          </a:prstGeom>
        </p:spPr>
      </p:pic>
      <p:sp>
        <p:nvSpPr>
          <p:cNvPr id="10" name="Text Placeholder 2">
            <a:extLst>
              <a:ext uri="{FF2B5EF4-FFF2-40B4-BE49-F238E27FC236}">
                <a16:creationId xmlns:a16="http://schemas.microsoft.com/office/drawing/2014/main" id="{95EDF98A-E8AE-4443-9A8C-CB35DEB2CE60}"/>
              </a:ext>
            </a:extLst>
          </p:cNvPr>
          <p:cNvSpPr>
            <a:spLocks noGrp="1"/>
          </p:cNvSpPr>
          <p:nvPr>
            <p:ph type="body" idx="14" hasCustomPrompt="1"/>
          </p:nvPr>
        </p:nvSpPr>
        <p:spPr>
          <a:xfrm>
            <a:off x="1524000" y="223594"/>
            <a:ext cx="10214919" cy="836799"/>
          </a:xfrm>
        </p:spPr>
        <p:txBody>
          <a:bodyPr>
            <a:normAutofit/>
          </a:bodyPr>
          <a:lstStyle>
            <a:lvl1pPr marL="0" indent="0" algn="ctr">
              <a:buNone/>
              <a:defRPr sz="40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dirty="0"/>
              <a:t>標題</a:t>
            </a:r>
            <a:endParaRPr lang="en-US" altLang="zh-TW" dirty="0"/>
          </a:p>
        </p:txBody>
      </p:sp>
    </p:spTree>
    <p:extLst>
      <p:ext uri="{BB962C8B-B14F-4D97-AF65-F5344CB8AC3E}">
        <p14:creationId xmlns:p14="http://schemas.microsoft.com/office/powerpoint/2010/main" val="3607783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8" name="Picture 9" descr="Shape, arrow&#10;&#10;Description automatically generated">
            <a:extLst>
              <a:ext uri="{FF2B5EF4-FFF2-40B4-BE49-F238E27FC236}">
                <a16:creationId xmlns:a16="http://schemas.microsoft.com/office/drawing/2014/main" id="{DCFCD002-73AB-52A9-FC52-D22FA9DB8149}"/>
              </a:ext>
            </a:extLst>
          </p:cNvPr>
          <p:cNvPicPr>
            <a:picLocks noChangeAspect="1"/>
          </p:cNvPicPr>
          <p:nvPr userDrawn="1"/>
        </p:nvPicPr>
        <p:blipFill>
          <a:blip r:embed="rId2"/>
          <a:stretch>
            <a:fillRect/>
          </a:stretch>
        </p:blipFill>
        <p:spPr>
          <a:xfrm>
            <a:off x="0" y="0"/>
            <a:ext cx="4755600" cy="4111200"/>
          </a:xfrm>
          <a:prstGeom prst="rect">
            <a:avLst/>
          </a:prstGeom>
        </p:spPr>
      </p:pic>
      <p:sp>
        <p:nvSpPr>
          <p:cNvPr id="3" name="Vertical Text Placeholder 2">
            <a:extLst>
              <a:ext uri="{FF2B5EF4-FFF2-40B4-BE49-F238E27FC236}">
                <a16:creationId xmlns:a16="http://schemas.microsoft.com/office/drawing/2014/main" id="{E61B4D8C-6045-47B3-9A0C-F2215A904C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8E05176-F6E9-4997-8355-74F2A4560A65}"/>
              </a:ext>
            </a:extLst>
          </p:cNvPr>
          <p:cNvSpPr>
            <a:spLocks noGrp="1"/>
          </p:cNvSpPr>
          <p:nvPr>
            <p:ph type="sldNum" sz="quarter" idx="12"/>
          </p:nvPr>
        </p:nvSpPr>
        <p:spPr/>
        <p:txBody>
          <a:bodyPr/>
          <a:lstStyle/>
          <a:p>
            <a:fld id="{4BA915EE-10CB-4CF1-8569-6154455DA573}" type="slidenum">
              <a:rPr lang="en-US" smtClean="0"/>
              <a:t>‹#›</a:t>
            </a:fld>
            <a:endParaRPr lang="en-US"/>
          </a:p>
        </p:txBody>
      </p:sp>
      <p:pic>
        <p:nvPicPr>
          <p:cNvPr id="10"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userDrawn="1"/>
        </p:nvPicPr>
        <p:blipFill>
          <a:blip r:embed="rId3"/>
          <a:stretch>
            <a:fillRect/>
          </a:stretch>
        </p:blipFill>
        <p:spPr>
          <a:xfrm>
            <a:off x="57972" y="94077"/>
            <a:ext cx="1927078" cy="650990"/>
          </a:xfrm>
          <a:prstGeom prst="rect">
            <a:avLst/>
          </a:prstGeom>
        </p:spPr>
      </p:pic>
      <p:sp>
        <p:nvSpPr>
          <p:cNvPr id="9" name="Text Placeholder 2">
            <a:extLst>
              <a:ext uri="{FF2B5EF4-FFF2-40B4-BE49-F238E27FC236}">
                <a16:creationId xmlns:a16="http://schemas.microsoft.com/office/drawing/2014/main" id="{95EDF98A-E8AE-4443-9A8C-CB35DEB2CE60}"/>
              </a:ext>
            </a:extLst>
          </p:cNvPr>
          <p:cNvSpPr>
            <a:spLocks noGrp="1"/>
          </p:cNvSpPr>
          <p:nvPr>
            <p:ph type="body" idx="14" hasCustomPrompt="1"/>
          </p:nvPr>
        </p:nvSpPr>
        <p:spPr>
          <a:xfrm>
            <a:off x="1524000" y="223594"/>
            <a:ext cx="10214919" cy="836799"/>
          </a:xfrm>
        </p:spPr>
        <p:txBody>
          <a:bodyPr>
            <a:normAutofit/>
          </a:bodyPr>
          <a:lstStyle>
            <a:lvl1pPr marL="0" indent="0" algn="ctr">
              <a:buNone/>
              <a:defRPr sz="40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dirty="0"/>
              <a:t>標題</a:t>
            </a:r>
            <a:endParaRPr lang="en-US" altLang="zh-TW" dirty="0"/>
          </a:p>
        </p:txBody>
      </p:sp>
    </p:spTree>
    <p:extLst>
      <p:ext uri="{BB962C8B-B14F-4D97-AF65-F5344CB8AC3E}">
        <p14:creationId xmlns:p14="http://schemas.microsoft.com/office/powerpoint/2010/main" val="2839379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BEEAC5-A8AB-4FE8-A270-D70F7DED4A50}"/>
              </a:ext>
            </a:extLst>
          </p:cNvPr>
          <p:cNvSpPr>
            <a:spLocks noGrp="1"/>
          </p:cNvSpPr>
          <p:nvPr>
            <p:ph type="body" idx="1"/>
          </p:nvPr>
        </p:nvSpPr>
        <p:spPr>
          <a:xfrm>
            <a:off x="652371" y="2095500"/>
            <a:ext cx="10620855" cy="3848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E964E14B-0EE8-4015-809C-DD36B5459B82}"/>
              </a:ext>
            </a:extLst>
          </p:cNvPr>
          <p:cNvSpPr>
            <a:spLocks noGrp="1"/>
          </p:cNvSpPr>
          <p:nvPr>
            <p:ph type="sldNum" sz="quarter" idx="4"/>
          </p:nvPr>
        </p:nvSpPr>
        <p:spPr>
          <a:xfrm>
            <a:off x="11652192" y="6586881"/>
            <a:ext cx="539808" cy="365125"/>
          </a:xfrm>
          <a:prstGeom prst="rect">
            <a:avLst/>
          </a:prstGeom>
        </p:spPr>
        <p:txBody>
          <a:bodyPr vert="horz" lIns="91440" tIns="45720" rIns="91440" bIns="45720" rtlCol="0" anchor="ctr"/>
          <a:lstStyle>
            <a:lvl1pPr algn="r">
              <a:defRPr sz="900" b="1" spc="100" baseline="0">
                <a:solidFill>
                  <a:schemeClr val="tx1"/>
                </a:solidFill>
              </a:defRPr>
            </a:lvl1pPr>
          </a:lstStyle>
          <a:p>
            <a:fld id="{4BA915EE-10CB-4CF1-8569-6154455DA573}" type="slidenum">
              <a:rPr lang="en-US" smtClean="0"/>
              <a:t>‹#›</a:t>
            </a:fld>
            <a:endParaRPr lang="en-US" dirty="0"/>
          </a:p>
        </p:txBody>
      </p:sp>
      <p:sp>
        <p:nvSpPr>
          <p:cNvPr id="8" name="Footer Placeholder 4">
            <a:extLst>
              <a:ext uri="{FF2B5EF4-FFF2-40B4-BE49-F238E27FC236}">
                <a16:creationId xmlns:a16="http://schemas.microsoft.com/office/drawing/2014/main" id="{4E00BB6D-69DD-694C-F3D0-CD6B39E5E715}"/>
              </a:ext>
            </a:extLst>
          </p:cNvPr>
          <p:cNvSpPr txBox="1">
            <a:spLocks/>
          </p:cNvSpPr>
          <p:nvPr userDrawn="1"/>
        </p:nvSpPr>
        <p:spPr>
          <a:xfrm>
            <a:off x="-129215" y="6586881"/>
            <a:ext cx="2827998" cy="365125"/>
          </a:xfrm>
          <a:prstGeom prst="rect">
            <a:avLst/>
          </a:prstGeom>
        </p:spPr>
        <p:txBody>
          <a:bodyPr vert="horz" lIns="91440" tIns="45720" rIns="91440" bIns="45720" rtlCol="0" anchor="ctr"/>
          <a:lstStyle>
            <a:defPPr>
              <a:defRPr lang="en-TW"/>
            </a:defPPr>
            <a:lvl1pPr marL="0" algn="r" defTabSz="914400" rtl="0" eaLnBrk="1" latinLnBrk="0" hangingPunct="1">
              <a:defRPr sz="900" b="1" kern="1200" spc="1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latin typeface="Calibri" panose="020F0502020204030204" pitchFamily="34" charset="0"/>
                <a:cs typeface="Calibri" panose="020F0502020204030204" pitchFamily="34" charset="0"/>
              </a:rPr>
              <a:t>Taiwan Stock Exchange @Copyright 2023</a:t>
            </a:r>
          </a:p>
        </p:txBody>
      </p:sp>
      <p:pic>
        <p:nvPicPr>
          <p:cNvPr id="7"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userDrawn="1"/>
        </p:nvPicPr>
        <p:blipFill>
          <a:blip r:embed="rId13"/>
          <a:stretch>
            <a:fillRect/>
          </a:stretch>
        </p:blipFill>
        <p:spPr>
          <a:xfrm>
            <a:off x="57972" y="94077"/>
            <a:ext cx="1927078" cy="650990"/>
          </a:xfrm>
          <a:prstGeom prst="rect">
            <a:avLst/>
          </a:prstGeom>
        </p:spPr>
      </p:pic>
    </p:spTree>
    <p:extLst>
      <p:ext uri="{BB962C8B-B14F-4D97-AF65-F5344CB8AC3E}">
        <p14:creationId xmlns:p14="http://schemas.microsoft.com/office/powerpoint/2010/main" val="346637535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7" r:id="rId6"/>
    <p:sldLayoutId id="2147483733" r:id="rId7"/>
    <p:sldLayoutId id="2147483734" r:id="rId8"/>
    <p:sldLayoutId id="2147483736" r:id="rId9"/>
    <p:sldLayoutId id="2147483735" r:id="rId10"/>
    <p:sldLayoutId id="2147483739" r:id="rId11"/>
  </p:sldLayoutIdLst>
  <p:hf hdr="0"/>
  <p:txStyles>
    <p:titleStyle>
      <a:lvl1pPr algn="l" defTabSz="914400" rtl="0" eaLnBrk="1" latinLnBrk="0" hangingPunct="1">
        <a:lnSpc>
          <a:spcPct val="120000"/>
        </a:lnSpc>
        <a:spcBef>
          <a:spcPct val="0"/>
        </a:spcBef>
        <a:buNone/>
        <a:defRPr sz="3600" kern="1200" cap="all" spc="300" baseline="0">
          <a:solidFill>
            <a:srgbClr val="FFFFFF"/>
          </a:solidFill>
          <a:highlight>
            <a:srgbClr val="000000"/>
          </a:highligh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www.selaw.com.tw/" TargetMode="External"/><Relationship Id="rId2" Type="http://schemas.openxmlformats.org/officeDocument/2006/relationships/hyperlink" Target="http://market-regulation.twse.com.tw/TW/Index.aspx"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08AC1B80-F8B2-4B95-B4B7-7917A33D24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C8EEF03-D0C2-D873-0D9D-C150312C1648}"/>
              </a:ext>
            </a:extLst>
          </p:cNvPr>
          <p:cNvSpPr txBox="1"/>
          <p:nvPr/>
        </p:nvSpPr>
        <p:spPr>
          <a:xfrm>
            <a:off x="3448652" y="2547299"/>
            <a:ext cx="7368700" cy="584775"/>
          </a:xfrm>
          <a:prstGeom prst="rect">
            <a:avLst/>
          </a:prstGeom>
          <a:noFill/>
        </p:spPr>
        <p:txBody>
          <a:bodyPr wrap="square" rtlCol="0">
            <a:spAutoFit/>
          </a:bodyPr>
          <a:lstStyle/>
          <a:p>
            <a:r>
              <a:rPr lang="zh-TW" altLang="en-US" sz="3200" b="1" dirty="0">
                <a:latin typeface="+mj-lt"/>
                <a:ea typeface="Adobe Fan Heiti Std B" panose="020B0700000000000000" pitchFamily="34" charset="-128"/>
              </a:rPr>
              <a:t>國內有價證券上市相關規章新修正重點</a:t>
            </a:r>
            <a:endParaRPr lang="en-TW" sz="3200" b="1" dirty="0">
              <a:latin typeface="+mj-lt"/>
              <a:ea typeface="Adobe Fan Heiti Std B" panose="020B0700000000000000" pitchFamily="34" charset="-128"/>
            </a:endParaRPr>
          </a:p>
        </p:txBody>
      </p:sp>
      <p:sp>
        <p:nvSpPr>
          <p:cNvPr id="11" name="Footer Placeholder 4">
            <a:extLst>
              <a:ext uri="{FF2B5EF4-FFF2-40B4-BE49-F238E27FC236}">
                <a16:creationId xmlns:a16="http://schemas.microsoft.com/office/drawing/2014/main" id="{4E00BB6D-69DD-694C-F3D0-CD6B39E5E715}"/>
              </a:ext>
            </a:extLst>
          </p:cNvPr>
          <p:cNvSpPr txBox="1">
            <a:spLocks/>
          </p:cNvSpPr>
          <p:nvPr/>
        </p:nvSpPr>
        <p:spPr>
          <a:xfrm>
            <a:off x="-129215" y="6586881"/>
            <a:ext cx="2827998" cy="365125"/>
          </a:xfrm>
          <a:prstGeom prst="rect">
            <a:avLst/>
          </a:prstGeom>
        </p:spPr>
        <p:txBody>
          <a:bodyPr vert="horz" lIns="91440" tIns="45720" rIns="91440" bIns="45720" rtlCol="0" anchor="ctr"/>
          <a:lstStyle>
            <a:defPPr>
              <a:defRPr lang="en-TW"/>
            </a:defPPr>
            <a:lvl1pPr marL="0" algn="r" defTabSz="914400" rtl="0" eaLnBrk="1" latinLnBrk="0" hangingPunct="1">
              <a:defRPr sz="900" b="1" kern="1200" spc="1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latin typeface="Calibri" panose="020F0502020204030204" pitchFamily="34" charset="0"/>
                <a:cs typeface="Calibri" panose="020F0502020204030204" pitchFamily="34" charset="0"/>
              </a:rPr>
              <a:t>Taiwan Stock Exchange @Copyright 2023</a:t>
            </a:r>
          </a:p>
        </p:txBody>
      </p:sp>
      <p:pic>
        <p:nvPicPr>
          <p:cNvPr id="16" name="Picture 3" descr="A picture containing icon&#10;&#10;Description automatically generated">
            <a:extLst>
              <a:ext uri="{FF2B5EF4-FFF2-40B4-BE49-F238E27FC236}">
                <a16:creationId xmlns:a16="http://schemas.microsoft.com/office/drawing/2014/main" id="{273A73EB-ECAE-0091-9546-6149ADE0434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0" y="0"/>
            <a:ext cx="4756144" cy="4111080"/>
          </a:xfrm>
          <a:prstGeom prst="rect">
            <a:avLst/>
          </a:prstGeom>
        </p:spPr>
      </p:pic>
      <p:sp>
        <p:nvSpPr>
          <p:cNvPr id="10" name="文字方塊 9"/>
          <p:cNvSpPr txBox="1"/>
          <p:nvPr/>
        </p:nvSpPr>
        <p:spPr>
          <a:xfrm>
            <a:off x="4584446" y="4641094"/>
            <a:ext cx="3023108" cy="707886"/>
          </a:xfrm>
          <a:prstGeom prst="rect">
            <a:avLst/>
          </a:prstGeom>
          <a:noFill/>
        </p:spPr>
        <p:txBody>
          <a:bodyPr wrap="square" rtlCol="0">
            <a:spAutoFit/>
          </a:bodyPr>
          <a:lstStyle/>
          <a:p>
            <a:pPr algn="ctr"/>
            <a:r>
              <a:rPr lang="zh-TW" altLang="en-US" sz="2000" b="1" dirty="0">
                <a:latin typeface="+mj-ea"/>
                <a:ea typeface="+mj-ea"/>
              </a:rPr>
              <a:t>上市一部</a:t>
            </a:r>
            <a:endParaRPr lang="en-US" altLang="zh-TW" sz="2000" b="1" dirty="0">
              <a:latin typeface="+mj-ea"/>
              <a:ea typeface="+mj-ea"/>
            </a:endParaRPr>
          </a:p>
          <a:p>
            <a:pPr algn="ctr"/>
            <a:r>
              <a:rPr lang="en-US" altLang="zh-TW" sz="2000" dirty="0" smtClean="0">
                <a:solidFill>
                  <a:schemeClr val="tx1">
                    <a:lumMod val="75000"/>
                    <a:lumOff val="25000"/>
                  </a:schemeClr>
                </a:solidFill>
                <a:latin typeface="Bahnschrift" panose="020B0502040204020203" pitchFamily="34" charset="0"/>
                <a:ea typeface="+mj-ea"/>
              </a:rPr>
              <a:t>112.11</a:t>
            </a:r>
            <a:endParaRPr lang="zh-TW" altLang="en-US" sz="2000" dirty="0">
              <a:solidFill>
                <a:schemeClr val="tx1">
                  <a:lumMod val="75000"/>
                  <a:lumOff val="25000"/>
                </a:schemeClr>
              </a:solidFill>
              <a:latin typeface="Bahnschrift" panose="020B0502040204020203" pitchFamily="34" charset="0"/>
              <a:ea typeface="+mj-ea"/>
            </a:endParaRPr>
          </a:p>
        </p:txBody>
      </p:sp>
    </p:spTree>
    <p:extLst>
      <p:ext uri="{BB962C8B-B14F-4D97-AF65-F5344CB8AC3E}">
        <p14:creationId xmlns:p14="http://schemas.microsoft.com/office/powerpoint/2010/main" val="24031061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nSpc>
                <a:spcPct val="80000"/>
              </a:lnSpc>
            </a:pPr>
            <a:fld id="{562FE60B-6EEB-4E83-BCEF-43EB6E71FD6C}" type="slidenum">
              <a:rPr kumimoji="0" lang="en-US" altLang="zh-TW" sz="1200">
                <a:solidFill>
                  <a:srgbClr val="FFFFFF"/>
                </a:solidFill>
              </a:rPr>
              <a:pPr>
                <a:lnSpc>
                  <a:spcPct val="80000"/>
                </a:lnSpc>
              </a:pPr>
              <a:t>10</a:t>
            </a:fld>
            <a:endParaRPr kumimoji="0" lang="en-US" altLang="zh-TW" sz="1200">
              <a:solidFill>
                <a:srgbClr val="FFFFFF"/>
              </a:solidFill>
            </a:endParaRPr>
          </a:p>
        </p:txBody>
      </p:sp>
      <p:graphicFrame>
        <p:nvGraphicFramePr>
          <p:cNvPr id="7" name="表格 6"/>
          <p:cNvGraphicFramePr>
            <a:graphicFrameLocks noGrp="1"/>
          </p:cNvGraphicFramePr>
          <p:nvPr>
            <p:extLst>
              <p:ext uri="{D42A27DB-BD31-4B8C-83A1-F6EECF244321}">
                <p14:modId xmlns:p14="http://schemas.microsoft.com/office/powerpoint/2010/main" val="3039389734"/>
              </p:ext>
            </p:extLst>
          </p:nvPr>
        </p:nvGraphicFramePr>
        <p:xfrm>
          <a:off x="691283" y="1527774"/>
          <a:ext cx="10592801" cy="4936755"/>
        </p:xfrm>
        <a:graphic>
          <a:graphicData uri="http://schemas.openxmlformats.org/drawingml/2006/table">
            <a:tbl>
              <a:tblPr firstRow="1" bandRow="1">
                <a:tableStyleId>{5C22544A-7EE6-4342-B048-85BDC9FD1C3A}</a:tableStyleId>
              </a:tblPr>
              <a:tblGrid>
                <a:gridCol w="10592801">
                  <a:extLst>
                    <a:ext uri="{9D8B030D-6E8A-4147-A177-3AD203B41FA5}">
                      <a16:colId xmlns:a16="http://schemas.microsoft.com/office/drawing/2014/main" val="20000"/>
                    </a:ext>
                  </a:extLst>
                </a:gridCol>
              </a:tblGrid>
              <a:tr h="350197">
                <a:tc>
                  <a:txBody>
                    <a:bodyPr/>
                    <a:lstStyle/>
                    <a:p>
                      <a:pPr algn="ctr"/>
                      <a:r>
                        <a:rPr lang="zh-TW" altLang="en-US" sz="1800" b="1" dirty="0">
                          <a:latin typeface="微軟正黑體" panose="020B0604030504040204" pitchFamily="34" charset="-120"/>
                          <a:ea typeface="微軟正黑體" panose="020B0604030504040204" pitchFamily="34" charset="-120"/>
                        </a:rPr>
                        <a:t>修正重點內容</a:t>
                      </a:r>
                    </a:p>
                  </a:txBody>
                  <a:tcPr marL="91445" marR="91445" marT="45715" marB="45715"/>
                </a:tc>
                <a:extLst>
                  <a:ext uri="{0D108BD9-81ED-4DB2-BD59-A6C34878D82A}">
                    <a16:rowId xmlns:a16="http://schemas.microsoft.com/office/drawing/2014/main" val="10000"/>
                  </a:ext>
                </a:extLst>
              </a:tr>
              <a:tr h="3097964">
                <a:tc>
                  <a:txBody>
                    <a:bodyPr/>
                    <a:lstStyle/>
                    <a:p>
                      <a:pPr marL="0" indent="0" algn="just">
                        <a:spcAft>
                          <a:spcPts val="0"/>
                        </a:spcAft>
                        <a:buFont typeface="Wingdings" panose="05000000000000000000" pitchFamily="2" charset="2"/>
                        <a:buNone/>
                      </a:pPr>
                      <a:r>
                        <a:rPr lang="zh-TW" altLang="en-US" sz="1600" b="0" kern="1200" dirty="0">
                          <a:solidFill>
                            <a:srgbClr val="FF0000"/>
                          </a:solidFill>
                          <a:latin typeface="標楷體" pitchFamily="65" charset="-120"/>
                          <a:ea typeface="標楷體" pitchFamily="65" charset="-120"/>
                          <a:cs typeface="+mn-cs"/>
                        </a:rPr>
                        <a:t>前二項規定所涉之「關係人」，其範圍應依證券發行人財務報告編製準則第十八條定義，</a:t>
                      </a:r>
                      <a:r>
                        <a:rPr lang="zh-TW" altLang="en-US" sz="1600" b="1" kern="1200" dirty="0">
                          <a:solidFill>
                            <a:srgbClr val="FF0000"/>
                          </a:solidFill>
                          <a:latin typeface="標楷體" pitchFamily="65" charset="-120"/>
                          <a:ea typeface="標楷體" pitchFamily="65" charset="-120"/>
                          <a:cs typeface="+mn-cs"/>
                        </a:rPr>
                        <a:t>並包括下列各款情形</a:t>
                      </a:r>
                      <a:r>
                        <a:rPr lang="zh-TW" altLang="en-US" sz="1600" b="0" kern="1200" dirty="0">
                          <a:solidFill>
                            <a:srgbClr val="FF0000"/>
                          </a:solidFill>
                          <a:latin typeface="標楷體" pitchFamily="65" charset="-120"/>
                          <a:ea typeface="標楷體" pitchFamily="65" charset="-120"/>
                          <a:cs typeface="+mn-cs"/>
                        </a:rPr>
                        <a:t>，但申請公司能證明不具控制、聯合控制及重大影響者，不在此限：</a:t>
                      </a:r>
                      <a:endParaRPr lang="en-US" altLang="zh-TW" sz="1600" b="0" kern="1200" dirty="0">
                        <a:solidFill>
                          <a:srgbClr val="FF0000"/>
                        </a:solidFill>
                        <a:latin typeface="標楷體" pitchFamily="65" charset="-120"/>
                        <a:ea typeface="標楷體" pitchFamily="65" charset="-120"/>
                        <a:cs typeface="+mn-cs"/>
                      </a:endParaRPr>
                    </a:p>
                    <a:p>
                      <a:pPr marL="0" indent="0" algn="just">
                        <a:spcAft>
                          <a:spcPts val="0"/>
                        </a:spcAft>
                        <a:buFont typeface="Wingdings" panose="05000000000000000000" pitchFamily="2" charset="2"/>
                        <a:buNone/>
                      </a:pPr>
                      <a:r>
                        <a:rPr lang="zh-TW" altLang="en-US" sz="1600" b="0" kern="1200" dirty="0">
                          <a:solidFill>
                            <a:srgbClr val="FF0000"/>
                          </a:solidFill>
                          <a:latin typeface="標楷體" pitchFamily="65" charset="-120"/>
                          <a:ea typeface="標楷體" pitchFamily="65" charset="-120"/>
                          <a:cs typeface="+mn-cs"/>
                        </a:rPr>
                        <a:t>一、申請公司及與申請公司為公司法第六章之一所稱之</a:t>
                      </a:r>
                      <a:r>
                        <a:rPr lang="zh-TW" altLang="en-US" sz="1600" b="1" kern="1200" dirty="0">
                          <a:solidFill>
                            <a:srgbClr val="FF0000"/>
                          </a:solidFill>
                          <a:latin typeface="標楷體" pitchFamily="65" charset="-120"/>
                          <a:ea typeface="標楷體" pitchFamily="65" charset="-120"/>
                          <a:cs typeface="+mn-cs"/>
                        </a:rPr>
                        <a:t>關係企業</a:t>
                      </a:r>
                      <a:r>
                        <a:rPr lang="zh-TW" altLang="en-US" sz="1600" b="0" kern="1200" dirty="0">
                          <a:solidFill>
                            <a:srgbClr val="FF0000"/>
                          </a:solidFill>
                          <a:latin typeface="標楷體" pitchFamily="65" charset="-120"/>
                          <a:ea typeface="標楷體" pitchFamily="65" charset="-120"/>
                          <a:cs typeface="+mn-cs"/>
                        </a:rPr>
                        <a:t>（下稱關係企業），其持股超過百分之十之股東。</a:t>
                      </a:r>
                      <a:endParaRPr lang="en-US" altLang="zh-TW" sz="1600" b="0" kern="1200" dirty="0">
                        <a:solidFill>
                          <a:srgbClr val="FF0000"/>
                        </a:solidFill>
                        <a:latin typeface="標楷體" pitchFamily="65" charset="-120"/>
                        <a:ea typeface="標楷體" pitchFamily="65" charset="-120"/>
                        <a:cs typeface="+mn-cs"/>
                      </a:endParaRPr>
                    </a:p>
                    <a:p>
                      <a:pPr marL="360363" indent="-360363" algn="just">
                        <a:spcAft>
                          <a:spcPts val="0"/>
                        </a:spcAft>
                        <a:buFont typeface="Wingdings" panose="05000000000000000000" pitchFamily="2" charset="2"/>
                        <a:buNone/>
                      </a:pPr>
                      <a:r>
                        <a:rPr lang="zh-TW" altLang="en-US" sz="1600" b="0" kern="1200" dirty="0">
                          <a:solidFill>
                            <a:srgbClr val="FF0000"/>
                          </a:solidFill>
                          <a:latin typeface="標楷體" pitchFamily="65" charset="-120"/>
                          <a:ea typeface="標楷體" pitchFamily="65" charset="-120"/>
                          <a:cs typeface="+mn-cs"/>
                        </a:rPr>
                        <a:t>二、與申請公司之</a:t>
                      </a:r>
                      <a:r>
                        <a:rPr lang="zh-TW" altLang="en-US" sz="1600" b="1" kern="1200" dirty="0">
                          <a:solidFill>
                            <a:srgbClr val="FF0000"/>
                          </a:solidFill>
                          <a:latin typeface="標楷體" pitchFamily="65" charset="-120"/>
                          <a:ea typeface="標楷體" pitchFamily="65" charset="-120"/>
                          <a:cs typeface="+mn-cs"/>
                        </a:rPr>
                        <a:t>董事、監察人、經理人</a:t>
                      </a:r>
                      <a:r>
                        <a:rPr lang="zh-TW" altLang="en-US" sz="1600" b="0" kern="1200" dirty="0">
                          <a:solidFill>
                            <a:srgbClr val="FF0000"/>
                          </a:solidFill>
                          <a:latin typeface="標楷體" pitchFamily="65" charset="-120"/>
                          <a:ea typeface="標楷體" pitchFamily="65" charset="-120"/>
                          <a:cs typeface="+mn-cs"/>
                        </a:rPr>
                        <a:t>具有下列關係者：（一）與本人或其配偶（含相當於配偶之同居伴侶，本項以下同）具二親等以內關係之人員。（二）本人係屬法人者，其母公司、子公司或與其受同一公司或個人股東控制之公司。</a:t>
                      </a:r>
                      <a:endParaRPr lang="en-US" altLang="zh-TW" sz="1600" b="0" kern="1200" dirty="0">
                        <a:solidFill>
                          <a:srgbClr val="FF0000"/>
                        </a:solidFill>
                        <a:latin typeface="標楷體" pitchFamily="65" charset="-120"/>
                        <a:ea typeface="標楷體" pitchFamily="65" charset="-120"/>
                        <a:cs typeface="+mn-cs"/>
                      </a:endParaRPr>
                    </a:p>
                    <a:p>
                      <a:pPr marL="360363" indent="-360363" algn="just">
                        <a:spcAft>
                          <a:spcPts val="0"/>
                        </a:spcAft>
                        <a:buFont typeface="Wingdings" panose="05000000000000000000" pitchFamily="2" charset="2"/>
                        <a:buNone/>
                      </a:pPr>
                      <a:r>
                        <a:rPr lang="zh-TW" altLang="en-US" sz="1600" b="0" kern="1200" dirty="0">
                          <a:solidFill>
                            <a:srgbClr val="FF0000"/>
                          </a:solidFill>
                          <a:latin typeface="標楷體" pitchFamily="65" charset="-120"/>
                          <a:ea typeface="標楷體" pitchFamily="65" charset="-120"/>
                          <a:cs typeface="+mn-cs"/>
                        </a:rPr>
                        <a:t>三、與申請公司之</a:t>
                      </a:r>
                      <a:r>
                        <a:rPr lang="zh-TW" altLang="en-US" sz="1600" b="1" kern="1200" dirty="0">
                          <a:solidFill>
                            <a:srgbClr val="FF0000"/>
                          </a:solidFill>
                          <a:latin typeface="標楷體" pitchFamily="65" charset="-120"/>
                          <a:ea typeface="標楷體" pitchFamily="65" charset="-120"/>
                          <a:cs typeface="+mn-cs"/>
                        </a:rPr>
                        <a:t>持股超過百分之十之股東</a:t>
                      </a:r>
                      <a:r>
                        <a:rPr lang="zh-TW" altLang="en-US" sz="1600" b="0" kern="1200" dirty="0">
                          <a:solidFill>
                            <a:srgbClr val="FF0000"/>
                          </a:solidFill>
                          <a:latin typeface="標楷體" pitchFamily="65" charset="-120"/>
                          <a:ea typeface="標楷體" pitchFamily="65" charset="-120"/>
                          <a:cs typeface="+mn-cs"/>
                        </a:rPr>
                        <a:t>或與關係企業之董事、監察人、經理人及持股超過百分之十之股東具有下列關係者：（一）配偶。（二）與本人或其配偶具二親等以內關係之人員。（三）本人係屬法人者，其母公司、子公司或與其受同一公司或個人股東控制之公司。</a:t>
                      </a:r>
                      <a:endParaRPr lang="en-US" altLang="zh-TW" sz="1600" b="0" kern="1200" dirty="0">
                        <a:solidFill>
                          <a:srgbClr val="FF0000"/>
                        </a:solidFill>
                        <a:latin typeface="標楷體" pitchFamily="65" charset="-120"/>
                        <a:ea typeface="標楷體" pitchFamily="65" charset="-120"/>
                        <a:cs typeface="+mn-cs"/>
                      </a:endParaRPr>
                    </a:p>
                    <a:p>
                      <a:pPr marL="360363" indent="-360363" algn="just">
                        <a:spcAft>
                          <a:spcPts val="0"/>
                        </a:spcAft>
                        <a:buFont typeface="Wingdings" panose="05000000000000000000" pitchFamily="2" charset="2"/>
                        <a:buNone/>
                      </a:pPr>
                      <a:r>
                        <a:rPr lang="zh-TW" altLang="en-US" sz="1600" b="0" kern="1200" dirty="0">
                          <a:solidFill>
                            <a:srgbClr val="FF0000"/>
                          </a:solidFill>
                          <a:latin typeface="標楷體" pitchFamily="65" charset="-120"/>
                          <a:ea typeface="標楷體" pitchFamily="65" charset="-120"/>
                          <a:cs typeface="+mn-cs"/>
                        </a:rPr>
                        <a:t>四、申請公司、其母公司及其重要子公司之董事、監察人、經理人及持股超過百分之十之股東個別或與之具有配偶或前二款關係之人合計直接或間接持有表決數之股份總數或資本總額達二分之一以上之被投資公司及該被投資公司之子公司。</a:t>
                      </a:r>
                    </a:p>
                  </a:txBody>
                  <a:tcPr marL="91445" marR="91445" marT="45715" marB="45715"/>
                </a:tc>
                <a:extLst>
                  <a:ext uri="{0D108BD9-81ED-4DB2-BD59-A6C34878D82A}">
                    <a16:rowId xmlns:a16="http://schemas.microsoft.com/office/drawing/2014/main" val="10001"/>
                  </a:ext>
                </a:extLst>
              </a:tr>
              <a:tr h="1473041">
                <a:tc>
                  <a:txBody>
                    <a:bodyPr/>
                    <a:lstStyle/>
                    <a:p>
                      <a:pPr marL="0" indent="0" algn="just">
                        <a:spcAft>
                          <a:spcPts val="0"/>
                        </a:spcAft>
                        <a:buFont typeface="Wingdings" panose="05000000000000000000" pitchFamily="2" charset="2"/>
                        <a:buNone/>
                      </a:pPr>
                      <a:r>
                        <a:rPr lang="zh-TW" altLang="en-US" sz="1800" b="1" dirty="0">
                          <a:solidFill>
                            <a:schemeClr val="tx1"/>
                          </a:solidFill>
                          <a:latin typeface="微軟正黑體" panose="020B0604030504040204" pitchFamily="34" charset="-120"/>
                          <a:ea typeface="微軟正黑體" panose="020B0604030504040204" pitchFamily="34" charset="-120"/>
                        </a:rPr>
                        <a:t>修正理由</a:t>
                      </a:r>
                      <a:endParaRPr lang="en-US" altLang="zh-TW" sz="1800" b="1" dirty="0">
                        <a:solidFill>
                          <a:schemeClr val="tx1"/>
                        </a:solidFill>
                        <a:latin typeface="微軟正黑體" panose="020B0604030504040204" pitchFamily="34" charset="-120"/>
                        <a:ea typeface="微軟正黑體" panose="020B0604030504040204" pitchFamily="34" charset="-120"/>
                      </a:endParaRPr>
                    </a:p>
                    <a:p>
                      <a:pPr marL="0" indent="0" algn="just">
                        <a:spcAft>
                          <a:spcPts val="0"/>
                        </a:spcAft>
                        <a:buFont typeface="Wingdings" panose="05000000000000000000" pitchFamily="2" charset="2"/>
                        <a:buNone/>
                      </a:pPr>
                      <a:r>
                        <a:rPr lang="zh-TW" altLang="en-US" sz="1600" b="0" dirty="0">
                          <a:solidFill>
                            <a:schemeClr val="tx1"/>
                          </a:solidFill>
                          <a:latin typeface="微軟正黑體" panose="020B0604030504040204" pitchFamily="34" charset="-120"/>
                          <a:ea typeface="微軟正黑體" panose="020B0604030504040204" pitchFamily="34" charset="-120"/>
                        </a:rPr>
                        <a:t>就關係人之認定標準除應依現行證券發行人財務報告編製準則第十八條規定外，經參酌香港、新加坡及馬來西亞等對於「關係人」之定義，增訂第三項，以加強評估申請公司之關係人交易是否涉有非常規之情事。又申請公司於審查期間內之各項交易及財務業務往來對象，倘係當時具有該項所定身分者，即應就該等交易或往來評估是否涉有非常規情事，併予說明。</a:t>
                      </a:r>
                    </a:p>
                  </a:txBody>
                  <a:tcPr marL="91445" marR="91445" marT="45715" marB="45715"/>
                </a:tc>
                <a:extLst>
                  <a:ext uri="{0D108BD9-81ED-4DB2-BD59-A6C34878D82A}">
                    <a16:rowId xmlns:a16="http://schemas.microsoft.com/office/drawing/2014/main" val="3427590086"/>
                  </a:ext>
                </a:extLst>
              </a:tr>
            </a:tbl>
          </a:graphicData>
        </a:graphic>
      </p:graphicFrame>
      <p:sp>
        <p:nvSpPr>
          <p:cNvPr id="9" name="文字版面配置區 3"/>
          <p:cNvSpPr txBox="1">
            <a:spLocks/>
          </p:cNvSpPr>
          <p:nvPr/>
        </p:nvSpPr>
        <p:spPr>
          <a:xfrm>
            <a:off x="3045941" y="191288"/>
            <a:ext cx="6536972" cy="732419"/>
          </a:xfrm>
          <a:prstGeom prst="rect">
            <a:avLst/>
          </a:prstGeom>
        </p:spPr>
        <p:txBody>
          <a:bodyPr>
            <a:norm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TW" altLang="en-US" sz="3100" b="1" dirty="0"/>
              <a:t>重大非常規交易及關係人認定之範圍</a:t>
            </a:r>
          </a:p>
        </p:txBody>
      </p:sp>
      <p:sp>
        <p:nvSpPr>
          <p:cNvPr id="10" name="文字方塊 9"/>
          <p:cNvSpPr txBox="1">
            <a:spLocks noChangeArrowheads="1"/>
          </p:cNvSpPr>
          <p:nvPr/>
        </p:nvSpPr>
        <p:spPr bwMode="auto">
          <a:xfrm>
            <a:off x="10257568" y="923707"/>
            <a:ext cx="16645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1800" b="0" i="0" u="none" strike="noStrike" kern="1200" cap="none" spc="0" normalizeH="0" baseline="0" noProof="0" dirty="0">
                <a:ln>
                  <a:noFill/>
                </a:ln>
                <a:solidFill>
                  <a:schemeClr val="tx2">
                    <a:lumMod val="90000"/>
                    <a:lumOff val="10000"/>
                  </a:schemeClr>
                </a:solidFill>
                <a:effectLst/>
                <a:uLnTx/>
                <a:uFillTx/>
                <a:latin typeface="Book Antiqua" panose="02040602050305030304" pitchFamily="18" charset="0"/>
              </a:rPr>
              <a:t>112.03.09</a:t>
            </a:r>
            <a:r>
              <a:rPr kumimoji="1" lang="zh-TW" altLang="en-US" sz="1800" b="0" i="0" u="none" strike="noStrike" kern="1200" cap="none" spc="0" normalizeH="0" baseline="0" noProof="0" dirty="0">
                <a:ln>
                  <a:noFill/>
                </a:ln>
                <a:solidFill>
                  <a:schemeClr val="tx2">
                    <a:lumMod val="90000"/>
                    <a:lumOff val="10000"/>
                  </a:schemeClr>
                </a:solidFill>
                <a:effectLst/>
                <a:uLnTx/>
                <a:uFillTx/>
                <a:latin typeface="Book Antiqua" panose="02040602050305030304" pitchFamily="18" charset="0"/>
              </a:rPr>
              <a:t> </a:t>
            </a:r>
            <a:r>
              <a:rPr lang="zh-TW" altLang="en-US" dirty="0">
                <a:solidFill>
                  <a:schemeClr val="tx2">
                    <a:lumMod val="90000"/>
                    <a:lumOff val="10000"/>
                  </a:schemeClr>
                </a:solidFill>
                <a:latin typeface="微軟正黑體" panose="020B0604030504040204" pitchFamily="34" charset="-120"/>
                <a:ea typeface="微軟正黑體" panose="020B0604030504040204" pitchFamily="34" charset="-120"/>
              </a:rPr>
              <a:t>公告</a:t>
            </a:r>
            <a:r>
              <a:rPr lang="en-US" altLang="zh-TW" dirty="0">
                <a:solidFill>
                  <a:schemeClr val="tx2">
                    <a:lumMod val="90000"/>
                    <a:lumOff val="10000"/>
                  </a:schemeClr>
                </a:solidFill>
                <a:latin typeface="Book Antiqua" panose="02040602050305030304" pitchFamily="18" charset="0"/>
              </a:rPr>
              <a:t>113.01.01</a:t>
            </a:r>
            <a:r>
              <a:rPr lang="zh-TW" altLang="en-US" dirty="0">
                <a:solidFill>
                  <a:schemeClr val="tx2">
                    <a:lumMod val="90000"/>
                    <a:lumOff val="10000"/>
                  </a:schemeClr>
                </a:solidFill>
                <a:latin typeface="Book Antiqua" panose="02040602050305030304" pitchFamily="18" charset="0"/>
              </a:rPr>
              <a:t> </a:t>
            </a:r>
            <a:r>
              <a:rPr lang="zh-TW" altLang="en-US" dirty="0">
                <a:solidFill>
                  <a:schemeClr val="tx2">
                    <a:lumMod val="90000"/>
                    <a:lumOff val="10000"/>
                  </a:schemeClr>
                </a:solidFill>
                <a:latin typeface="微軟正黑體" panose="020B0604030504040204" pitchFamily="34" charset="-120"/>
                <a:ea typeface="微軟正黑體" panose="020B0604030504040204" pitchFamily="34" charset="-120"/>
              </a:rPr>
              <a:t>實施</a:t>
            </a:r>
            <a:endParaRPr kumimoji="1" lang="zh-TW" altLang="en-US" sz="1800" b="0" i="0" u="none" strike="noStrike" kern="1200" cap="none" spc="0" normalizeH="0" baseline="0" noProof="0" dirty="0">
              <a:ln>
                <a:noFill/>
              </a:ln>
              <a:solidFill>
                <a:schemeClr val="tx2">
                  <a:lumMod val="90000"/>
                  <a:lumOff val="10000"/>
                </a:schemeClr>
              </a:solidFill>
              <a:effectLst/>
              <a:uLnTx/>
              <a:uFillTx/>
              <a:latin typeface="微軟正黑體" panose="020B0604030504040204" pitchFamily="34" charset="-120"/>
              <a:ea typeface="微軟正黑體" panose="020B0604030504040204" pitchFamily="34" charset="-120"/>
            </a:endParaRPr>
          </a:p>
        </p:txBody>
      </p:sp>
      <p:grpSp>
        <p:nvGrpSpPr>
          <p:cNvPr id="11" name="群組 10"/>
          <p:cNvGrpSpPr/>
          <p:nvPr/>
        </p:nvGrpSpPr>
        <p:grpSpPr>
          <a:xfrm>
            <a:off x="691284" y="965969"/>
            <a:ext cx="8564880" cy="561805"/>
            <a:chOff x="782724" y="1111235"/>
            <a:chExt cx="8564880" cy="561805"/>
          </a:xfrm>
        </p:grpSpPr>
        <p:sp>
          <p:nvSpPr>
            <p:cNvPr id="12" name="內容版面配置區 2"/>
            <p:cNvSpPr txBox="1">
              <a:spLocks/>
            </p:cNvSpPr>
            <p:nvPr/>
          </p:nvSpPr>
          <p:spPr bwMode="auto">
            <a:xfrm>
              <a:off x="1194204" y="1168408"/>
              <a:ext cx="8153400" cy="50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None/>
                <a:tabLst/>
                <a:defRPr/>
              </a:pPr>
              <a:r>
                <a:rPr kumimoji="0" lang="zh-TW" altLang="en-US" sz="2000" b="0" i="0" u="none" strike="noStrike" kern="1200" cap="none" spc="0" normalizeH="0" baseline="0" noProof="0" dirty="0">
                  <a:ln>
                    <a:noFill/>
                  </a:ln>
                  <a:effectLst/>
                  <a:uLnTx/>
                  <a:uFillTx/>
                  <a:latin typeface="+mn-ea"/>
                  <a:cs typeface="+mn-cs"/>
                </a:rPr>
                <a:t>有價證券上市審查準則補充規定第 </a:t>
              </a:r>
              <a:r>
                <a:rPr lang="en-US" altLang="zh-TW" sz="2000" noProof="0" dirty="0">
                  <a:latin typeface="Book Antiqua" panose="02040602050305030304" pitchFamily="18" charset="0"/>
                </a:rPr>
                <a:t>10</a:t>
              </a:r>
              <a:r>
                <a:rPr lang="zh-TW" altLang="en-US" sz="2000" dirty="0">
                  <a:latin typeface="Book Antiqua" panose="02040602050305030304" pitchFamily="18" charset="0"/>
                </a:rPr>
                <a:t> </a:t>
              </a:r>
              <a:r>
                <a:rPr kumimoji="0" lang="zh-TW" altLang="en-US" sz="2000" b="0" i="0" u="none" strike="noStrike" kern="1200" cap="none" spc="0" normalizeH="0" baseline="0" noProof="0" dirty="0">
                  <a:ln>
                    <a:noFill/>
                  </a:ln>
                  <a:effectLst/>
                  <a:uLnTx/>
                  <a:uFillTx/>
                  <a:latin typeface="+mn-ea"/>
                  <a:cs typeface="+mn-cs"/>
                </a:rPr>
                <a:t>條</a:t>
              </a:r>
              <a:endParaRPr kumimoji="0" lang="en-US" altLang="zh-TW" sz="2000" b="0" i="0" u="none" strike="noStrike" kern="1200" cap="none" spc="0" normalizeH="0" baseline="0" noProof="0" dirty="0">
                <a:ln>
                  <a:noFill/>
                </a:ln>
                <a:effectLst/>
                <a:uLnTx/>
                <a:uFillTx/>
                <a:latin typeface="+mn-ea"/>
                <a:cs typeface="+mn-cs"/>
              </a:endParaRPr>
            </a:p>
            <a:p>
              <a:pPr marL="0" marR="0" lvl="0" indent="-342900" algn="ctr" eaLnBrk="1" fontAlgn="base" hangingPunct="1">
                <a:lnSpc>
                  <a:spcPct val="100000"/>
                </a:lnSpc>
                <a:spcBef>
                  <a:spcPct val="20000"/>
                </a:spcBef>
                <a:spcAft>
                  <a:spcPct val="0"/>
                </a:spcAft>
                <a:buClrTx/>
                <a:buSzTx/>
                <a:buFont typeface="Wingdings" panose="05000000000000000000" pitchFamily="2" charset="2"/>
                <a:buNone/>
                <a:tabLst/>
                <a:defRPr/>
              </a:pPr>
              <a:r>
                <a:rPr kumimoji="0" lang="zh-TW" altLang="en-US" sz="2400" b="0" i="0" u="none" strike="noStrike" kern="1200" cap="none" spc="0" normalizeH="0" baseline="0" noProof="0" dirty="0">
                  <a:ln>
                    <a:noFill/>
                  </a:ln>
                  <a:solidFill>
                    <a:srgbClr val="0000CC"/>
                  </a:solidFill>
                  <a:effectLst/>
                  <a:uLnTx/>
                  <a:uFillTx/>
                  <a:latin typeface="標楷體" panose="03000509000000000000" pitchFamily="65" charset="-120"/>
                  <a:ea typeface="標楷體" panose="03000509000000000000" pitchFamily="65" charset="-120"/>
                  <a:cs typeface="+mn-cs"/>
                </a:rPr>
                <a:t>  </a:t>
              </a:r>
              <a:endParaRPr lang="en-US" altLang="zh-TW" sz="1800" b="1" dirty="0">
                <a:solidFill>
                  <a:schemeClr val="lt1"/>
                </a:solidFill>
                <a:latin typeface="+mn-ea"/>
              </a:endParaRP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Ø"/>
                <a:tabLst/>
                <a:defRPr/>
              </a:pPr>
              <a:endParaRPr kumimoji="0" lang="zh-TW" altLang="en-US" sz="2400" b="0" i="0" u="none" strike="noStrike" kern="1200" cap="none" spc="0" normalizeH="0" baseline="0" noProof="0" dirty="0">
                <a:ln>
                  <a:noFill/>
                </a:ln>
                <a:solidFill>
                  <a:sysClr val="windowText" lastClr="000000"/>
                </a:solidFill>
                <a:effectLst/>
                <a:uLnTx/>
                <a:uFillTx/>
                <a:latin typeface="Calibri"/>
                <a:ea typeface="新細明體" panose="02020500000000000000" pitchFamily="18" charset="-120"/>
                <a:cs typeface="+mn-cs"/>
              </a:endParaRPr>
            </a:p>
          </p:txBody>
        </p:sp>
        <p:grpSp>
          <p:nvGrpSpPr>
            <p:cNvPr id="13" name="Google Shape;6537;p61"/>
            <p:cNvGrpSpPr/>
            <p:nvPr/>
          </p:nvGrpSpPr>
          <p:grpSpPr>
            <a:xfrm>
              <a:off x="782724" y="1111235"/>
              <a:ext cx="411480" cy="493763"/>
              <a:chOff x="3127598" y="1513234"/>
              <a:chExt cx="289714" cy="347593"/>
            </a:xfrm>
          </p:grpSpPr>
          <p:sp>
            <p:nvSpPr>
              <p:cNvPr id="14" name="Google Shape;6538;p61"/>
              <p:cNvSpPr/>
              <p:nvPr/>
            </p:nvSpPr>
            <p:spPr>
              <a:xfrm>
                <a:off x="3127598" y="1513234"/>
                <a:ext cx="289714" cy="347593"/>
              </a:xfrm>
              <a:custGeom>
                <a:avLst/>
                <a:gdLst/>
                <a:ahLst/>
                <a:cxnLst/>
                <a:rect l="l" t="t" r="r" b="b"/>
                <a:pathLst>
                  <a:path w="9145" h="10972" extrusionOk="0">
                    <a:moveTo>
                      <a:pt x="1917" y="8995"/>
                    </a:moveTo>
                    <a:lnTo>
                      <a:pt x="1917" y="10412"/>
                    </a:lnTo>
                    <a:lnTo>
                      <a:pt x="1358" y="9841"/>
                    </a:lnTo>
                    <a:lnTo>
                      <a:pt x="548" y="8995"/>
                    </a:lnTo>
                    <a:close/>
                    <a:moveTo>
                      <a:pt x="6192" y="0"/>
                    </a:moveTo>
                    <a:cubicBezTo>
                      <a:pt x="5828" y="0"/>
                      <a:pt x="5465" y="137"/>
                      <a:pt x="5191" y="411"/>
                    </a:cubicBezTo>
                    <a:lnTo>
                      <a:pt x="5156" y="435"/>
                    </a:lnTo>
                    <a:cubicBezTo>
                      <a:pt x="5096" y="494"/>
                      <a:pt x="5096" y="602"/>
                      <a:pt x="5168" y="661"/>
                    </a:cubicBezTo>
                    <a:cubicBezTo>
                      <a:pt x="5196" y="689"/>
                      <a:pt x="5235" y="704"/>
                      <a:pt x="5275" y="704"/>
                    </a:cubicBezTo>
                    <a:cubicBezTo>
                      <a:pt x="5319" y="704"/>
                      <a:pt x="5363" y="686"/>
                      <a:pt x="5394" y="649"/>
                    </a:cubicBezTo>
                    <a:lnTo>
                      <a:pt x="5430" y="613"/>
                    </a:lnTo>
                    <a:cubicBezTo>
                      <a:pt x="5644" y="399"/>
                      <a:pt x="5927" y="292"/>
                      <a:pt x="6209" y="292"/>
                    </a:cubicBezTo>
                    <a:cubicBezTo>
                      <a:pt x="6492" y="292"/>
                      <a:pt x="6775" y="399"/>
                      <a:pt x="6989" y="613"/>
                    </a:cubicBezTo>
                    <a:cubicBezTo>
                      <a:pt x="7418" y="1042"/>
                      <a:pt x="7418" y="1745"/>
                      <a:pt x="6989" y="2185"/>
                    </a:cubicBezTo>
                    <a:cubicBezTo>
                      <a:pt x="6775" y="2399"/>
                      <a:pt x="6492" y="2507"/>
                      <a:pt x="6209" y="2507"/>
                    </a:cubicBezTo>
                    <a:cubicBezTo>
                      <a:pt x="5927" y="2507"/>
                      <a:pt x="5644" y="2399"/>
                      <a:pt x="5430" y="2185"/>
                    </a:cubicBezTo>
                    <a:cubicBezTo>
                      <a:pt x="5168" y="1923"/>
                      <a:pt x="5049" y="1554"/>
                      <a:pt x="5132" y="1209"/>
                    </a:cubicBezTo>
                    <a:cubicBezTo>
                      <a:pt x="5144" y="1125"/>
                      <a:pt x="5084" y="1030"/>
                      <a:pt x="4989" y="1018"/>
                    </a:cubicBezTo>
                    <a:cubicBezTo>
                      <a:pt x="4982" y="1017"/>
                      <a:pt x="4975" y="1017"/>
                      <a:pt x="4967" y="1017"/>
                    </a:cubicBezTo>
                    <a:cubicBezTo>
                      <a:pt x="4890" y="1017"/>
                      <a:pt x="4809" y="1073"/>
                      <a:pt x="4798" y="1149"/>
                    </a:cubicBezTo>
                    <a:cubicBezTo>
                      <a:pt x="4751" y="1387"/>
                      <a:pt x="4775" y="1614"/>
                      <a:pt x="4846" y="1840"/>
                    </a:cubicBezTo>
                    <a:lnTo>
                      <a:pt x="3132" y="1840"/>
                    </a:lnTo>
                    <a:cubicBezTo>
                      <a:pt x="3048" y="1840"/>
                      <a:pt x="2965" y="1911"/>
                      <a:pt x="2965" y="2006"/>
                    </a:cubicBezTo>
                    <a:cubicBezTo>
                      <a:pt x="2965" y="2090"/>
                      <a:pt x="3048" y="2161"/>
                      <a:pt x="3132" y="2161"/>
                    </a:cubicBezTo>
                    <a:lnTo>
                      <a:pt x="4989" y="2161"/>
                    </a:lnTo>
                    <a:lnTo>
                      <a:pt x="5084" y="2304"/>
                    </a:lnTo>
                    <a:lnTo>
                      <a:pt x="4310" y="3078"/>
                    </a:lnTo>
                    <a:cubicBezTo>
                      <a:pt x="4251" y="3126"/>
                      <a:pt x="4251" y="3233"/>
                      <a:pt x="4310" y="3292"/>
                    </a:cubicBezTo>
                    <a:cubicBezTo>
                      <a:pt x="4334" y="3328"/>
                      <a:pt x="4382" y="3340"/>
                      <a:pt x="4429" y="3340"/>
                    </a:cubicBezTo>
                    <a:cubicBezTo>
                      <a:pt x="4477" y="3340"/>
                      <a:pt x="4513" y="3328"/>
                      <a:pt x="4548" y="3292"/>
                    </a:cubicBezTo>
                    <a:lnTo>
                      <a:pt x="5322" y="2518"/>
                    </a:lnTo>
                    <a:cubicBezTo>
                      <a:pt x="5572" y="2733"/>
                      <a:pt x="5882" y="2840"/>
                      <a:pt x="6203" y="2840"/>
                    </a:cubicBezTo>
                    <a:cubicBezTo>
                      <a:pt x="6561" y="2840"/>
                      <a:pt x="6930" y="2697"/>
                      <a:pt x="7215" y="2423"/>
                    </a:cubicBezTo>
                    <a:cubicBezTo>
                      <a:pt x="7287" y="2340"/>
                      <a:pt x="7358" y="2256"/>
                      <a:pt x="7418" y="2161"/>
                    </a:cubicBezTo>
                    <a:lnTo>
                      <a:pt x="8835" y="2161"/>
                    </a:lnTo>
                    <a:lnTo>
                      <a:pt x="8835" y="10662"/>
                    </a:lnTo>
                    <a:lnTo>
                      <a:pt x="2239" y="10662"/>
                    </a:lnTo>
                    <a:lnTo>
                      <a:pt x="2239" y="8864"/>
                    </a:lnTo>
                    <a:cubicBezTo>
                      <a:pt x="2239" y="8769"/>
                      <a:pt x="2167" y="8698"/>
                      <a:pt x="2072" y="8698"/>
                    </a:cubicBezTo>
                    <a:lnTo>
                      <a:pt x="334" y="8698"/>
                    </a:lnTo>
                    <a:lnTo>
                      <a:pt x="334" y="2161"/>
                    </a:lnTo>
                    <a:lnTo>
                      <a:pt x="2489" y="2161"/>
                    </a:lnTo>
                    <a:cubicBezTo>
                      <a:pt x="2584" y="2161"/>
                      <a:pt x="2655" y="2090"/>
                      <a:pt x="2655" y="2006"/>
                    </a:cubicBezTo>
                    <a:cubicBezTo>
                      <a:pt x="2655" y="1911"/>
                      <a:pt x="2584" y="1840"/>
                      <a:pt x="2489" y="1840"/>
                    </a:cubicBezTo>
                    <a:lnTo>
                      <a:pt x="167" y="1840"/>
                    </a:lnTo>
                    <a:cubicBezTo>
                      <a:pt x="84" y="1840"/>
                      <a:pt x="0" y="1911"/>
                      <a:pt x="0" y="2006"/>
                    </a:cubicBezTo>
                    <a:lnTo>
                      <a:pt x="0" y="8853"/>
                    </a:lnTo>
                    <a:cubicBezTo>
                      <a:pt x="0" y="8888"/>
                      <a:pt x="24" y="8936"/>
                      <a:pt x="48" y="8972"/>
                    </a:cubicBezTo>
                    <a:lnTo>
                      <a:pt x="1060" y="10007"/>
                    </a:lnTo>
                    <a:lnTo>
                      <a:pt x="1953" y="10936"/>
                    </a:lnTo>
                    <a:cubicBezTo>
                      <a:pt x="1989" y="10960"/>
                      <a:pt x="2024" y="10972"/>
                      <a:pt x="2072" y="10972"/>
                    </a:cubicBezTo>
                    <a:lnTo>
                      <a:pt x="8978" y="10972"/>
                    </a:lnTo>
                    <a:cubicBezTo>
                      <a:pt x="9073" y="10972"/>
                      <a:pt x="9144" y="10900"/>
                      <a:pt x="9144" y="10817"/>
                    </a:cubicBezTo>
                    <a:lnTo>
                      <a:pt x="9144" y="2006"/>
                    </a:lnTo>
                    <a:cubicBezTo>
                      <a:pt x="9132" y="1911"/>
                      <a:pt x="9073" y="1840"/>
                      <a:pt x="8978" y="1840"/>
                    </a:cubicBezTo>
                    <a:lnTo>
                      <a:pt x="7549" y="1840"/>
                    </a:lnTo>
                    <a:cubicBezTo>
                      <a:pt x="7704" y="1352"/>
                      <a:pt x="7585" y="792"/>
                      <a:pt x="7192" y="411"/>
                    </a:cubicBezTo>
                    <a:cubicBezTo>
                      <a:pt x="6918" y="137"/>
                      <a:pt x="6555" y="0"/>
                      <a:pt x="619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539;p61"/>
              <p:cNvSpPr/>
              <p:nvPr/>
            </p:nvSpPr>
            <p:spPr>
              <a:xfrm>
                <a:off x="3254698" y="1788375"/>
                <a:ext cx="121493" cy="10233"/>
              </a:xfrm>
              <a:custGeom>
                <a:avLst/>
                <a:gdLst/>
                <a:ahLst/>
                <a:cxnLst/>
                <a:rect l="l" t="t" r="r" b="b"/>
                <a:pathLst>
                  <a:path w="3835" h="323" extrusionOk="0">
                    <a:moveTo>
                      <a:pt x="167" y="1"/>
                    </a:moveTo>
                    <a:cubicBezTo>
                      <a:pt x="72" y="1"/>
                      <a:pt x="1" y="72"/>
                      <a:pt x="1" y="168"/>
                    </a:cubicBezTo>
                    <a:cubicBezTo>
                      <a:pt x="1" y="251"/>
                      <a:pt x="72" y="322"/>
                      <a:pt x="167" y="322"/>
                    </a:cubicBezTo>
                    <a:lnTo>
                      <a:pt x="3680" y="322"/>
                    </a:lnTo>
                    <a:cubicBezTo>
                      <a:pt x="3763" y="322"/>
                      <a:pt x="3834" y="251"/>
                      <a:pt x="3834" y="168"/>
                    </a:cubicBezTo>
                    <a:cubicBezTo>
                      <a:pt x="3834" y="72"/>
                      <a:pt x="3763" y="1"/>
                      <a:pt x="3680" y="1"/>
                    </a:cubicBezTo>
                    <a:close/>
                  </a:path>
                </a:pathLst>
              </a:custGeom>
              <a:solidFill>
                <a:srgbClr val="657E93"/>
              </a:solidFill>
              <a:ln>
                <a:solidFill>
                  <a:schemeClr val="tx2">
                    <a:lumMod val="90000"/>
                    <a:lumOff val="1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540;p61"/>
              <p:cNvSpPr/>
              <p:nvPr/>
            </p:nvSpPr>
            <p:spPr>
              <a:xfrm>
                <a:off x="3185668" y="1638275"/>
                <a:ext cx="172783" cy="29051"/>
              </a:xfrm>
              <a:custGeom>
                <a:avLst/>
                <a:gdLst/>
                <a:ahLst/>
                <a:cxnLst/>
                <a:rect l="l" t="t" r="r" b="b"/>
                <a:pathLst>
                  <a:path w="5454" h="917" extrusionOk="0">
                    <a:moveTo>
                      <a:pt x="168" y="0"/>
                    </a:moveTo>
                    <a:cubicBezTo>
                      <a:pt x="72" y="0"/>
                      <a:pt x="1" y="84"/>
                      <a:pt x="1" y="167"/>
                    </a:cubicBezTo>
                    <a:lnTo>
                      <a:pt x="1" y="750"/>
                    </a:lnTo>
                    <a:cubicBezTo>
                      <a:pt x="1" y="834"/>
                      <a:pt x="72" y="917"/>
                      <a:pt x="168" y="917"/>
                    </a:cubicBezTo>
                    <a:lnTo>
                      <a:pt x="5275" y="917"/>
                    </a:lnTo>
                    <a:cubicBezTo>
                      <a:pt x="5359" y="917"/>
                      <a:pt x="5430" y="834"/>
                      <a:pt x="5430" y="750"/>
                    </a:cubicBezTo>
                    <a:lnTo>
                      <a:pt x="5430" y="167"/>
                    </a:lnTo>
                    <a:cubicBezTo>
                      <a:pt x="5454" y="84"/>
                      <a:pt x="5382" y="0"/>
                      <a:pt x="5287" y="0"/>
                    </a:cubicBezTo>
                    <a:lnTo>
                      <a:pt x="4228" y="0"/>
                    </a:lnTo>
                    <a:cubicBezTo>
                      <a:pt x="4144" y="0"/>
                      <a:pt x="4073" y="84"/>
                      <a:pt x="4073" y="167"/>
                    </a:cubicBezTo>
                    <a:cubicBezTo>
                      <a:pt x="4073" y="262"/>
                      <a:pt x="4144" y="334"/>
                      <a:pt x="4228" y="334"/>
                    </a:cubicBezTo>
                    <a:lnTo>
                      <a:pt x="5121" y="334"/>
                    </a:lnTo>
                    <a:lnTo>
                      <a:pt x="5121" y="584"/>
                    </a:lnTo>
                    <a:lnTo>
                      <a:pt x="334" y="584"/>
                    </a:lnTo>
                    <a:lnTo>
                      <a:pt x="334" y="334"/>
                    </a:lnTo>
                    <a:lnTo>
                      <a:pt x="3597" y="334"/>
                    </a:lnTo>
                    <a:cubicBezTo>
                      <a:pt x="3680" y="334"/>
                      <a:pt x="3751" y="262"/>
                      <a:pt x="3751" y="167"/>
                    </a:cubicBezTo>
                    <a:cubicBezTo>
                      <a:pt x="3751" y="84"/>
                      <a:pt x="3680" y="0"/>
                      <a:pt x="359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541;p61"/>
              <p:cNvSpPr/>
              <p:nvPr/>
            </p:nvSpPr>
            <p:spPr>
              <a:xfrm>
                <a:off x="3186428" y="1681645"/>
                <a:ext cx="172022" cy="10581"/>
              </a:xfrm>
              <a:custGeom>
                <a:avLst/>
                <a:gdLst/>
                <a:ahLst/>
                <a:cxnLst/>
                <a:rect l="l" t="t" r="r" b="b"/>
                <a:pathLst>
                  <a:path w="5430" h="334" extrusionOk="0">
                    <a:moveTo>
                      <a:pt x="155" y="0"/>
                    </a:moveTo>
                    <a:cubicBezTo>
                      <a:pt x="72" y="0"/>
                      <a:pt x="1" y="84"/>
                      <a:pt x="1" y="167"/>
                    </a:cubicBezTo>
                    <a:cubicBezTo>
                      <a:pt x="1" y="262"/>
                      <a:pt x="72" y="334"/>
                      <a:pt x="155" y="334"/>
                    </a:cubicBezTo>
                    <a:lnTo>
                      <a:pt x="5263" y="334"/>
                    </a:lnTo>
                    <a:cubicBezTo>
                      <a:pt x="5358" y="334"/>
                      <a:pt x="5430" y="262"/>
                      <a:pt x="5430" y="167"/>
                    </a:cubicBezTo>
                    <a:cubicBezTo>
                      <a:pt x="5430" y="84"/>
                      <a:pt x="5358" y="0"/>
                      <a:pt x="526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542;p61"/>
              <p:cNvSpPr/>
              <p:nvPr/>
            </p:nvSpPr>
            <p:spPr>
              <a:xfrm>
                <a:off x="3186428" y="1707306"/>
                <a:ext cx="172022" cy="10201"/>
              </a:xfrm>
              <a:custGeom>
                <a:avLst/>
                <a:gdLst/>
                <a:ahLst/>
                <a:cxnLst/>
                <a:rect l="l" t="t" r="r" b="b"/>
                <a:pathLst>
                  <a:path w="5430" h="322" extrusionOk="0">
                    <a:moveTo>
                      <a:pt x="155" y="0"/>
                    </a:moveTo>
                    <a:cubicBezTo>
                      <a:pt x="72" y="0"/>
                      <a:pt x="1" y="71"/>
                      <a:pt x="1" y="167"/>
                    </a:cubicBezTo>
                    <a:cubicBezTo>
                      <a:pt x="1" y="250"/>
                      <a:pt x="72" y="321"/>
                      <a:pt x="155" y="321"/>
                    </a:cubicBezTo>
                    <a:lnTo>
                      <a:pt x="5263" y="321"/>
                    </a:lnTo>
                    <a:cubicBezTo>
                      <a:pt x="5358" y="321"/>
                      <a:pt x="5430" y="250"/>
                      <a:pt x="5430" y="167"/>
                    </a:cubicBezTo>
                    <a:cubicBezTo>
                      <a:pt x="5430" y="71"/>
                      <a:pt x="5358" y="0"/>
                      <a:pt x="526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3148267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nSpc>
                <a:spcPct val="80000"/>
              </a:lnSpc>
            </a:pPr>
            <a:fld id="{562FE60B-6EEB-4E83-BCEF-43EB6E71FD6C}" type="slidenum">
              <a:rPr kumimoji="0" lang="en-US" altLang="zh-TW" sz="1200">
                <a:solidFill>
                  <a:srgbClr val="FFFFFF"/>
                </a:solidFill>
              </a:rPr>
              <a:pPr>
                <a:lnSpc>
                  <a:spcPct val="80000"/>
                </a:lnSpc>
              </a:pPr>
              <a:t>11</a:t>
            </a:fld>
            <a:endParaRPr kumimoji="0" lang="en-US" altLang="zh-TW" sz="1200">
              <a:solidFill>
                <a:srgbClr val="FFFFFF"/>
              </a:solidFill>
            </a:endParaRPr>
          </a:p>
        </p:txBody>
      </p:sp>
      <p:graphicFrame>
        <p:nvGraphicFramePr>
          <p:cNvPr id="7" name="表格 6"/>
          <p:cNvGraphicFramePr>
            <a:graphicFrameLocks noGrp="1"/>
          </p:cNvGraphicFramePr>
          <p:nvPr>
            <p:extLst>
              <p:ext uri="{D42A27DB-BD31-4B8C-83A1-F6EECF244321}">
                <p14:modId xmlns:p14="http://schemas.microsoft.com/office/powerpoint/2010/main" val="1584717363"/>
              </p:ext>
            </p:extLst>
          </p:nvPr>
        </p:nvGraphicFramePr>
        <p:xfrm>
          <a:off x="871805" y="1550303"/>
          <a:ext cx="10250284" cy="4806047"/>
        </p:xfrm>
        <a:graphic>
          <a:graphicData uri="http://schemas.openxmlformats.org/drawingml/2006/table">
            <a:tbl>
              <a:tblPr firstRow="1" bandRow="1">
                <a:tableStyleId>{5C22544A-7EE6-4342-B048-85BDC9FD1C3A}</a:tableStyleId>
              </a:tblPr>
              <a:tblGrid>
                <a:gridCol w="10250284">
                  <a:extLst>
                    <a:ext uri="{9D8B030D-6E8A-4147-A177-3AD203B41FA5}">
                      <a16:colId xmlns:a16="http://schemas.microsoft.com/office/drawing/2014/main" val="20000"/>
                    </a:ext>
                  </a:extLst>
                </a:gridCol>
              </a:tblGrid>
              <a:tr h="376197">
                <a:tc>
                  <a:txBody>
                    <a:bodyPr/>
                    <a:lstStyle/>
                    <a:p>
                      <a:pPr algn="ctr"/>
                      <a:r>
                        <a:rPr lang="zh-TW" altLang="en-US" sz="1800" b="1" dirty="0">
                          <a:latin typeface="微軟正黑體" panose="020B0604030504040204" pitchFamily="34" charset="-120"/>
                          <a:ea typeface="微軟正黑體" panose="020B0604030504040204" pitchFamily="34" charset="-120"/>
                        </a:rPr>
                        <a:t>修正重點內容</a:t>
                      </a:r>
                    </a:p>
                  </a:txBody>
                  <a:tcPr marL="91445" marR="91445" marT="45715" marB="45715"/>
                </a:tc>
                <a:extLst>
                  <a:ext uri="{0D108BD9-81ED-4DB2-BD59-A6C34878D82A}">
                    <a16:rowId xmlns:a16="http://schemas.microsoft.com/office/drawing/2014/main" val="10000"/>
                  </a:ext>
                </a:extLst>
              </a:tr>
              <a:tr h="2633439">
                <a:tc>
                  <a:txBody>
                    <a:bodyPr/>
                    <a:lstStyle/>
                    <a:p>
                      <a:pPr marL="0" indent="0" algn="just">
                        <a:spcAft>
                          <a:spcPts val="0"/>
                        </a:spcAft>
                        <a:buFont typeface="Wingdings" panose="05000000000000000000" pitchFamily="2" charset="2"/>
                        <a:buNone/>
                      </a:pPr>
                      <a:r>
                        <a:rPr lang="zh-TW" altLang="en-US" sz="1800" b="0" dirty="0">
                          <a:latin typeface="標楷體" pitchFamily="65" charset="-120"/>
                          <a:ea typeface="標楷體" pitchFamily="65" charset="-120"/>
                        </a:rPr>
                        <a:t>申請時屬於母子公司關係之子公司申請其股票上市，除公營事業外，雖合於本準則有關規定，但不能符合下列各款情事者，應不同意其股票上市：</a:t>
                      </a:r>
                      <a:endParaRPr lang="en-US" altLang="zh-TW" sz="1800" b="0" dirty="0">
                        <a:latin typeface="標楷體" pitchFamily="65" charset="-120"/>
                        <a:ea typeface="標楷體" pitchFamily="65" charset="-120"/>
                      </a:endParaRPr>
                    </a:p>
                    <a:p>
                      <a:pPr marL="0" indent="0" algn="just">
                        <a:spcAft>
                          <a:spcPts val="0"/>
                        </a:spcAft>
                        <a:buFont typeface="Wingdings" panose="05000000000000000000" pitchFamily="2" charset="2"/>
                        <a:buNone/>
                      </a:pPr>
                      <a:r>
                        <a:rPr lang="en-US" altLang="zh-TW" sz="1800" b="0" dirty="0">
                          <a:latin typeface="標楷體" pitchFamily="65" charset="-120"/>
                          <a:ea typeface="標楷體" pitchFamily="65" charset="-120"/>
                        </a:rPr>
                        <a:t>(</a:t>
                      </a:r>
                      <a:r>
                        <a:rPr lang="zh-TW" altLang="en-US" sz="1800" b="0" dirty="0">
                          <a:latin typeface="標楷體" pitchFamily="65" charset="-120"/>
                          <a:ea typeface="標楷體" pitchFamily="65" charset="-120"/>
                        </a:rPr>
                        <a:t>第一至二款略</a:t>
                      </a:r>
                      <a:r>
                        <a:rPr lang="en-US" altLang="zh-TW" sz="1800" b="0" dirty="0">
                          <a:latin typeface="標楷體" pitchFamily="65" charset="-120"/>
                          <a:ea typeface="標楷體" pitchFamily="65" charset="-120"/>
                        </a:rPr>
                        <a:t>)</a:t>
                      </a:r>
                    </a:p>
                    <a:p>
                      <a:pPr marL="447675" indent="-447675" algn="just">
                        <a:spcAft>
                          <a:spcPts val="0"/>
                        </a:spcAft>
                        <a:buFont typeface="Wingdings" panose="05000000000000000000" pitchFamily="2" charset="2"/>
                        <a:buNone/>
                      </a:pPr>
                      <a:r>
                        <a:rPr lang="zh-TW" altLang="en-US" sz="1800" b="0" kern="1200" dirty="0">
                          <a:solidFill>
                            <a:schemeClr val="dk1"/>
                          </a:solidFill>
                          <a:latin typeface="標楷體" pitchFamily="65" charset="-120"/>
                          <a:ea typeface="標楷體" pitchFamily="65" charset="-120"/>
                          <a:cs typeface="+mn-cs"/>
                        </a:rPr>
                        <a:t>三、母公司及其所有子公司，以及前開公司之董事、監察人、代表人，暨持有公司股份超過股份總額百分之十之股東，與其關係人總計持有該申請公司之股份不得超過發行總額之百分之七十，超過者，應辦理上市前之股票公開銷售，使其降至百分之七十以下。但本款所訂持有股份總額限制對象以外之人持有申請公司股數達三億股以上者；</a:t>
                      </a:r>
                      <a:r>
                        <a:rPr lang="zh-TW" altLang="en-US" sz="1800" b="0" kern="1200" dirty="0">
                          <a:solidFill>
                            <a:srgbClr val="FF0000"/>
                          </a:solidFill>
                          <a:latin typeface="標楷體" pitchFamily="65" charset="-120"/>
                          <a:ea typeface="標楷體" pitchFamily="65" charset="-120"/>
                          <a:cs typeface="+mn-cs"/>
                        </a:rPr>
                        <a:t>無面額或每股面額非屬新臺幣十元者，本款所訂持有股份總額限制對象以外之人持有申請公司股數換算之淨值達六十億元以上者，不在此限。</a:t>
                      </a:r>
                    </a:p>
                  </a:txBody>
                  <a:tcPr marL="91445" marR="91445" marT="45715" marB="45715"/>
                </a:tc>
                <a:extLst>
                  <a:ext uri="{0D108BD9-81ED-4DB2-BD59-A6C34878D82A}">
                    <a16:rowId xmlns:a16="http://schemas.microsoft.com/office/drawing/2014/main" val="10001"/>
                  </a:ext>
                </a:extLst>
              </a:tr>
              <a:tr h="1796411">
                <a:tc>
                  <a:txBody>
                    <a:bodyPr/>
                    <a:lstStyle/>
                    <a:p>
                      <a:pPr marL="0" indent="0" algn="just">
                        <a:spcAft>
                          <a:spcPts val="0"/>
                        </a:spcAft>
                        <a:buFont typeface="Wingdings" panose="05000000000000000000" pitchFamily="2" charset="2"/>
                        <a:buNone/>
                      </a:pPr>
                      <a:r>
                        <a:rPr lang="zh-TW" altLang="en-US" sz="1800" b="1" dirty="0">
                          <a:solidFill>
                            <a:schemeClr val="tx1"/>
                          </a:solidFill>
                          <a:latin typeface="微軟正黑體" panose="020B0604030504040204" pitchFamily="34" charset="-120"/>
                          <a:ea typeface="微軟正黑體" panose="020B0604030504040204" pitchFamily="34" charset="-120"/>
                        </a:rPr>
                        <a:t>修正理由</a:t>
                      </a:r>
                      <a:endParaRPr lang="en-US" altLang="zh-TW" sz="1800" b="1" dirty="0">
                        <a:solidFill>
                          <a:schemeClr val="tx1"/>
                        </a:solidFill>
                        <a:latin typeface="微軟正黑體" panose="020B0604030504040204" pitchFamily="34" charset="-120"/>
                        <a:ea typeface="微軟正黑體" panose="020B0604030504040204" pitchFamily="34" charset="-120"/>
                      </a:endParaRPr>
                    </a:p>
                    <a:p>
                      <a:pPr marL="0" indent="0" algn="just">
                        <a:spcAft>
                          <a:spcPts val="0"/>
                        </a:spcAft>
                        <a:buFont typeface="Wingdings" panose="05000000000000000000" pitchFamily="2" charset="2"/>
                        <a:buNone/>
                      </a:pPr>
                      <a:r>
                        <a:rPr lang="zh-TW" altLang="en-US" sz="2000" b="0" dirty="0">
                          <a:solidFill>
                            <a:schemeClr val="tx1"/>
                          </a:solidFill>
                          <a:latin typeface="微軟正黑體" panose="020B0604030504040204" pitchFamily="34" charset="-120"/>
                          <a:ea typeface="微軟正黑體" panose="020B0604030504040204" pitchFamily="34" charset="-120"/>
                        </a:rPr>
                        <a:t>參酌第二十八條之六，於第一項第三款但書，增訂申請公司係採無面額或每股面額非屬新臺幣十元者，本款所定持有股份總額限制對象以外之人持有申請公司股數換算應達之淨值標準，以資周延。</a:t>
                      </a:r>
                    </a:p>
                  </a:txBody>
                  <a:tcPr marL="91445" marR="91445" marT="45715" marB="45715"/>
                </a:tc>
                <a:extLst>
                  <a:ext uri="{0D108BD9-81ED-4DB2-BD59-A6C34878D82A}">
                    <a16:rowId xmlns:a16="http://schemas.microsoft.com/office/drawing/2014/main" val="3427590086"/>
                  </a:ext>
                </a:extLst>
              </a:tr>
            </a:tbl>
          </a:graphicData>
        </a:graphic>
      </p:graphicFrame>
      <p:sp>
        <p:nvSpPr>
          <p:cNvPr id="2" name="文字版面配置區 3">
            <a:extLst>
              <a:ext uri="{FF2B5EF4-FFF2-40B4-BE49-F238E27FC236}">
                <a16:creationId xmlns:a16="http://schemas.microsoft.com/office/drawing/2014/main" id="{28614273-129F-33BC-7925-405329A102EB}"/>
              </a:ext>
            </a:extLst>
          </p:cNvPr>
          <p:cNvSpPr txBox="1">
            <a:spLocks/>
          </p:cNvSpPr>
          <p:nvPr/>
        </p:nvSpPr>
        <p:spPr>
          <a:xfrm>
            <a:off x="2215616" y="166403"/>
            <a:ext cx="8906473" cy="732419"/>
          </a:xfrm>
          <a:prstGeom prst="rect">
            <a:avLst/>
          </a:prstGeom>
        </p:spPr>
        <p:txBody>
          <a:bodyPr>
            <a:no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TW" altLang="en-US" sz="3200" b="1" dirty="0"/>
              <a:t>公眾持股為無面額或每股面額非屬十元認定方式</a:t>
            </a:r>
          </a:p>
        </p:txBody>
      </p:sp>
      <p:sp>
        <p:nvSpPr>
          <p:cNvPr id="5" name="文字方塊 4">
            <a:extLst>
              <a:ext uri="{FF2B5EF4-FFF2-40B4-BE49-F238E27FC236}">
                <a16:creationId xmlns:a16="http://schemas.microsoft.com/office/drawing/2014/main" id="{D954D075-A376-EA01-A30E-6FF8A0AC2C67}"/>
              </a:ext>
            </a:extLst>
          </p:cNvPr>
          <p:cNvSpPr txBox="1">
            <a:spLocks noChangeArrowheads="1"/>
          </p:cNvSpPr>
          <p:nvPr/>
        </p:nvSpPr>
        <p:spPr bwMode="auto">
          <a:xfrm>
            <a:off x="10653140" y="898822"/>
            <a:ext cx="12858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1800" b="0" i="0" u="none" strike="noStrike" kern="1200" cap="none" spc="0" normalizeH="0" baseline="0" noProof="0" dirty="0">
                <a:ln>
                  <a:noFill/>
                </a:ln>
                <a:solidFill>
                  <a:schemeClr val="tx2">
                    <a:lumMod val="90000"/>
                    <a:lumOff val="10000"/>
                  </a:schemeClr>
                </a:solidFill>
                <a:effectLst/>
                <a:uLnTx/>
                <a:uFillTx/>
                <a:latin typeface="Book Antiqua" panose="02040602050305030304" pitchFamily="18" charset="0"/>
              </a:rPr>
              <a:t>112.02.01</a:t>
            </a:r>
            <a:endParaRPr kumimoji="1" lang="zh-TW" altLang="en-US" sz="1800" b="0" i="0" u="none" strike="noStrike" kern="1200" cap="none" spc="0" normalizeH="0" baseline="0" noProof="0" dirty="0">
              <a:ln>
                <a:noFill/>
              </a:ln>
              <a:solidFill>
                <a:schemeClr val="tx2">
                  <a:lumMod val="90000"/>
                  <a:lumOff val="10000"/>
                </a:schemeClr>
              </a:solidFill>
              <a:effectLst/>
              <a:uLnTx/>
              <a:uFillTx/>
              <a:latin typeface="Book Antiqua" panose="02040602050305030304" pitchFamily="18" charset="0"/>
            </a:endParaRPr>
          </a:p>
        </p:txBody>
      </p:sp>
      <p:grpSp>
        <p:nvGrpSpPr>
          <p:cNvPr id="6" name="群組 5">
            <a:extLst>
              <a:ext uri="{FF2B5EF4-FFF2-40B4-BE49-F238E27FC236}">
                <a16:creationId xmlns:a16="http://schemas.microsoft.com/office/drawing/2014/main" id="{C160D0FA-97EE-BF88-8723-BE7247623398}"/>
              </a:ext>
            </a:extLst>
          </p:cNvPr>
          <p:cNvGrpSpPr/>
          <p:nvPr/>
        </p:nvGrpSpPr>
        <p:grpSpPr>
          <a:xfrm>
            <a:off x="632918" y="931882"/>
            <a:ext cx="8564880" cy="561805"/>
            <a:chOff x="782724" y="1111235"/>
            <a:chExt cx="8564880" cy="561805"/>
          </a:xfrm>
        </p:grpSpPr>
        <p:sp>
          <p:nvSpPr>
            <p:cNvPr id="8" name="內容版面配置區 2">
              <a:extLst>
                <a:ext uri="{FF2B5EF4-FFF2-40B4-BE49-F238E27FC236}">
                  <a16:creationId xmlns:a16="http://schemas.microsoft.com/office/drawing/2014/main" id="{E4ED33A9-64FE-E01B-8939-482563905294}"/>
                </a:ext>
              </a:extLst>
            </p:cNvPr>
            <p:cNvSpPr txBox="1">
              <a:spLocks/>
            </p:cNvSpPr>
            <p:nvPr/>
          </p:nvSpPr>
          <p:spPr bwMode="auto">
            <a:xfrm>
              <a:off x="1194204" y="1168408"/>
              <a:ext cx="8153400" cy="50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None/>
                <a:tabLst/>
                <a:defRPr/>
              </a:pPr>
              <a:r>
                <a:rPr kumimoji="0" lang="zh-TW" altLang="en-US" sz="2000" b="0" i="0" u="none" strike="noStrike" kern="1200" cap="none" spc="0" normalizeH="0" baseline="0" noProof="0" dirty="0">
                  <a:ln>
                    <a:noFill/>
                  </a:ln>
                  <a:effectLst/>
                  <a:uLnTx/>
                  <a:uFillTx/>
                  <a:latin typeface="+mn-ea"/>
                  <a:cs typeface="+mn-cs"/>
                </a:rPr>
                <a:t>有價證券上市審查準則第 </a:t>
              </a:r>
              <a:r>
                <a:rPr lang="en-US" altLang="zh-TW" sz="2000" noProof="0" dirty="0">
                  <a:latin typeface="Book Antiqua" panose="02040602050305030304" pitchFamily="18" charset="0"/>
                </a:rPr>
                <a:t>19</a:t>
              </a:r>
              <a:r>
                <a:rPr lang="zh-TW" altLang="en-US" sz="2000" dirty="0">
                  <a:latin typeface="Book Antiqua" panose="02040602050305030304" pitchFamily="18" charset="0"/>
                </a:rPr>
                <a:t> </a:t>
              </a:r>
              <a:r>
                <a:rPr kumimoji="0" lang="zh-TW" altLang="en-US" sz="2000" b="0" i="0" u="none" strike="noStrike" kern="1200" cap="none" spc="0" normalizeH="0" baseline="0" noProof="0" dirty="0">
                  <a:ln>
                    <a:noFill/>
                  </a:ln>
                  <a:effectLst/>
                  <a:uLnTx/>
                  <a:uFillTx/>
                  <a:latin typeface="+mn-ea"/>
                  <a:cs typeface="+mn-cs"/>
                </a:rPr>
                <a:t>條第 </a:t>
              </a:r>
              <a:r>
                <a:rPr lang="en-US" altLang="zh-TW" sz="2000" dirty="0">
                  <a:latin typeface="Book Antiqua" panose="02040602050305030304" pitchFamily="18" charset="0"/>
                </a:rPr>
                <a:t>1</a:t>
              </a:r>
              <a:r>
                <a:rPr lang="zh-TW" altLang="en-US" sz="2000" dirty="0">
                  <a:latin typeface="Book Antiqua" panose="02040602050305030304" pitchFamily="18" charset="0"/>
                </a:rPr>
                <a:t> 項第 </a:t>
              </a:r>
              <a:r>
                <a:rPr lang="en-US" altLang="zh-TW" sz="2000" dirty="0">
                  <a:latin typeface="Book Antiqua" panose="02040602050305030304" pitchFamily="18" charset="0"/>
                </a:rPr>
                <a:t>3</a:t>
              </a:r>
              <a:r>
                <a:rPr lang="zh-TW" altLang="en-US" sz="2000" dirty="0">
                  <a:latin typeface="Book Antiqua" panose="02040602050305030304" pitchFamily="18" charset="0"/>
                </a:rPr>
                <a:t> 款</a:t>
              </a:r>
              <a:r>
                <a:rPr kumimoji="0" lang="zh-TW" altLang="en-US" sz="2000" b="0" i="0" u="none" strike="noStrike" kern="1200" cap="none" spc="0" normalizeH="0" baseline="0" noProof="0" dirty="0">
                  <a:ln>
                    <a:noFill/>
                  </a:ln>
                  <a:effectLst/>
                  <a:uLnTx/>
                  <a:uFillTx/>
                  <a:latin typeface="+mn-ea"/>
                  <a:cs typeface="+mn-cs"/>
                </a:rPr>
                <a:t> </a:t>
              </a:r>
              <a:endParaRPr kumimoji="0" lang="en-US" altLang="zh-TW" sz="2000" b="0" i="0" u="none" strike="noStrike" kern="1200" cap="none" spc="0" normalizeH="0" baseline="0" noProof="0" dirty="0">
                <a:ln>
                  <a:noFill/>
                </a:ln>
                <a:effectLst/>
                <a:uLnTx/>
                <a:uFillTx/>
                <a:latin typeface="+mn-ea"/>
                <a:cs typeface="+mn-cs"/>
              </a:endParaRPr>
            </a:p>
            <a:p>
              <a:pPr marL="0" marR="0" lvl="0" indent="-342900" algn="ctr" eaLnBrk="1" fontAlgn="base" hangingPunct="1">
                <a:lnSpc>
                  <a:spcPct val="100000"/>
                </a:lnSpc>
                <a:spcBef>
                  <a:spcPct val="20000"/>
                </a:spcBef>
                <a:spcAft>
                  <a:spcPct val="0"/>
                </a:spcAft>
                <a:buClrTx/>
                <a:buSzTx/>
                <a:buFont typeface="Wingdings" panose="05000000000000000000" pitchFamily="2" charset="2"/>
                <a:buNone/>
                <a:tabLst/>
                <a:defRPr/>
              </a:pPr>
              <a:r>
                <a:rPr kumimoji="0" lang="zh-TW" altLang="en-US" sz="2400" b="0" i="0" u="none" strike="noStrike" kern="1200" cap="none" spc="0" normalizeH="0" baseline="0" noProof="0" dirty="0">
                  <a:ln>
                    <a:noFill/>
                  </a:ln>
                  <a:solidFill>
                    <a:srgbClr val="0000CC"/>
                  </a:solidFill>
                  <a:effectLst/>
                  <a:uLnTx/>
                  <a:uFillTx/>
                  <a:latin typeface="標楷體" panose="03000509000000000000" pitchFamily="65" charset="-120"/>
                  <a:ea typeface="標楷體" panose="03000509000000000000" pitchFamily="65" charset="-120"/>
                  <a:cs typeface="+mn-cs"/>
                </a:rPr>
                <a:t>  </a:t>
              </a:r>
              <a:endParaRPr lang="en-US" altLang="zh-TW" sz="1800" b="1" dirty="0">
                <a:solidFill>
                  <a:schemeClr val="lt1"/>
                </a:solidFill>
                <a:latin typeface="微軟正黑體" panose="020B0604030504040204" pitchFamily="34" charset="-120"/>
                <a:ea typeface="微軟正黑體" panose="020B0604030504040204" pitchFamily="34" charset="-120"/>
              </a:endParaRP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Ø"/>
                <a:tabLst/>
                <a:defRPr/>
              </a:pPr>
              <a:endParaRPr kumimoji="0" lang="zh-TW" altLang="en-US" sz="2400" b="0" i="0" u="none" strike="noStrike" kern="1200" cap="none" spc="0" normalizeH="0" baseline="0" noProof="0" dirty="0">
                <a:ln>
                  <a:noFill/>
                </a:ln>
                <a:solidFill>
                  <a:sysClr val="windowText" lastClr="000000"/>
                </a:solidFill>
                <a:effectLst/>
                <a:uLnTx/>
                <a:uFillTx/>
                <a:latin typeface="Calibri"/>
                <a:ea typeface="新細明體" panose="02020500000000000000" pitchFamily="18" charset="-120"/>
                <a:cs typeface="+mn-cs"/>
              </a:endParaRPr>
            </a:p>
          </p:txBody>
        </p:sp>
        <p:grpSp>
          <p:nvGrpSpPr>
            <p:cNvPr id="9" name="Google Shape;6537;p61">
              <a:extLst>
                <a:ext uri="{FF2B5EF4-FFF2-40B4-BE49-F238E27FC236}">
                  <a16:creationId xmlns:a16="http://schemas.microsoft.com/office/drawing/2014/main" id="{7C2DE773-16DA-7E81-511F-F6B82CFB911A}"/>
                </a:ext>
              </a:extLst>
            </p:cNvPr>
            <p:cNvGrpSpPr/>
            <p:nvPr/>
          </p:nvGrpSpPr>
          <p:grpSpPr>
            <a:xfrm>
              <a:off x="782724" y="1111235"/>
              <a:ext cx="411480" cy="493763"/>
              <a:chOff x="3127598" y="1513234"/>
              <a:chExt cx="289714" cy="347593"/>
            </a:xfrm>
          </p:grpSpPr>
          <p:sp>
            <p:nvSpPr>
              <p:cNvPr id="10" name="Google Shape;6538;p61">
                <a:extLst>
                  <a:ext uri="{FF2B5EF4-FFF2-40B4-BE49-F238E27FC236}">
                    <a16:creationId xmlns:a16="http://schemas.microsoft.com/office/drawing/2014/main" id="{8BB2FA51-78BE-04AD-6D2D-5806D671B7F5}"/>
                  </a:ext>
                </a:extLst>
              </p:cNvPr>
              <p:cNvSpPr/>
              <p:nvPr/>
            </p:nvSpPr>
            <p:spPr>
              <a:xfrm>
                <a:off x="3127598" y="1513234"/>
                <a:ext cx="289714" cy="347593"/>
              </a:xfrm>
              <a:custGeom>
                <a:avLst/>
                <a:gdLst/>
                <a:ahLst/>
                <a:cxnLst/>
                <a:rect l="l" t="t" r="r" b="b"/>
                <a:pathLst>
                  <a:path w="9145" h="10972" extrusionOk="0">
                    <a:moveTo>
                      <a:pt x="1917" y="8995"/>
                    </a:moveTo>
                    <a:lnTo>
                      <a:pt x="1917" y="10412"/>
                    </a:lnTo>
                    <a:lnTo>
                      <a:pt x="1358" y="9841"/>
                    </a:lnTo>
                    <a:lnTo>
                      <a:pt x="548" y="8995"/>
                    </a:lnTo>
                    <a:close/>
                    <a:moveTo>
                      <a:pt x="6192" y="0"/>
                    </a:moveTo>
                    <a:cubicBezTo>
                      <a:pt x="5828" y="0"/>
                      <a:pt x="5465" y="137"/>
                      <a:pt x="5191" y="411"/>
                    </a:cubicBezTo>
                    <a:lnTo>
                      <a:pt x="5156" y="435"/>
                    </a:lnTo>
                    <a:cubicBezTo>
                      <a:pt x="5096" y="494"/>
                      <a:pt x="5096" y="602"/>
                      <a:pt x="5168" y="661"/>
                    </a:cubicBezTo>
                    <a:cubicBezTo>
                      <a:pt x="5196" y="689"/>
                      <a:pt x="5235" y="704"/>
                      <a:pt x="5275" y="704"/>
                    </a:cubicBezTo>
                    <a:cubicBezTo>
                      <a:pt x="5319" y="704"/>
                      <a:pt x="5363" y="686"/>
                      <a:pt x="5394" y="649"/>
                    </a:cubicBezTo>
                    <a:lnTo>
                      <a:pt x="5430" y="613"/>
                    </a:lnTo>
                    <a:cubicBezTo>
                      <a:pt x="5644" y="399"/>
                      <a:pt x="5927" y="292"/>
                      <a:pt x="6209" y="292"/>
                    </a:cubicBezTo>
                    <a:cubicBezTo>
                      <a:pt x="6492" y="292"/>
                      <a:pt x="6775" y="399"/>
                      <a:pt x="6989" y="613"/>
                    </a:cubicBezTo>
                    <a:cubicBezTo>
                      <a:pt x="7418" y="1042"/>
                      <a:pt x="7418" y="1745"/>
                      <a:pt x="6989" y="2185"/>
                    </a:cubicBezTo>
                    <a:cubicBezTo>
                      <a:pt x="6775" y="2399"/>
                      <a:pt x="6492" y="2507"/>
                      <a:pt x="6209" y="2507"/>
                    </a:cubicBezTo>
                    <a:cubicBezTo>
                      <a:pt x="5927" y="2507"/>
                      <a:pt x="5644" y="2399"/>
                      <a:pt x="5430" y="2185"/>
                    </a:cubicBezTo>
                    <a:cubicBezTo>
                      <a:pt x="5168" y="1923"/>
                      <a:pt x="5049" y="1554"/>
                      <a:pt x="5132" y="1209"/>
                    </a:cubicBezTo>
                    <a:cubicBezTo>
                      <a:pt x="5144" y="1125"/>
                      <a:pt x="5084" y="1030"/>
                      <a:pt x="4989" y="1018"/>
                    </a:cubicBezTo>
                    <a:cubicBezTo>
                      <a:pt x="4982" y="1017"/>
                      <a:pt x="4975" y="1017"/>
                      <a:pt x="4967" y="1017"/>
                    </a:cubicBezTo>
                    <a:cubicBezTo>
                      <a:pt x="4890" y="1017"/>
                      <a:pt x="4809" y="1073"/>
                      <a:pt x="4798" y="1149"/>
                    </a:cubicBezTo>
                    <a:cubicBezTo>
                      <a:pt x="4751" y="1387"/>
                      <a:pt x="4775" y="1614"/>
                      <a:pt x="4846" y="1840"/>
                    </a:cubicBezTo>
                    <a:lnTo>
                      <a:pt x="3132" y="1840"/>
                    </a:lnTo>
                    <a:cubicBezTo>
                      <a:pt x="3048" y="1840"/>
                      <a:pt x="2965" y="1911"/>
                      <a:pt x="2965" y="2006"/>
                    </a:cubicBezTo>
                    <a:cubicBezTo>
                      <a:pt x="2965" y="2090"/>
                      <a:pt x="3048" y="2161"/>
                      <a:pt x="3132" y="2161"/>
                    </a:cubicBezTo>
                    <a:lnTo>
                      <a:pt x="4989" y="2161"/>
                    </a:lnTo>
                    <a:lnTo>
                      <a:pt x="5084" y="2304"/>
                    </a:lnTo>
                    <a:lnTo>
                      <a:pt x="4310" y="3078"/>
                    </a:lnTo>
                    <a:cubicBezTo>
                      <a:pt x="4251" y="3126"/>
                      <a:pt x="4251" y="3233"/>
                      <a:pt x="4310" y="3292"/>
                    </a:cubicBezTo>
                    <a:cubicBezTo>
                      <a:pt x="4334" y="3328"/>
                      <a:pt x="4382" y="3340"/>
                      <a:pt x="4429" y="3340"/>
                    </a:cubicBezTo>
                    <a:cubicBezTo>
                      <a:pt x="4477" y="3340"/>
                      <a:pt x="4513" y="3328"/>
                      <a:pt x="4548" y="3292"/>
                    </a:cubicBezTo>
                    <a:lnTo>
                      <a:pt x="5322" y="2518"/>
                    </a:lnTo>
                    <a:cubicBezTo>
                      <a:pt x="5572" y="2733"/>
                      <a:pt x="5882" y="2840"/>
                      <a:pt x="6203" y="2840"/>
                    </a:cubicBezTo>
                    <a:cubicBezTo>
                      <a:pt x="6561" y="2840"/>
                      <a:pt x="6930" y="2697"/>
                      <a:pt x="7215" y="2423"/>
                    </a:cubicBezTo>
                    <a:cubicBezTo>
                      <a:pt x="7287" y="2340"/>
                      <a:pt x="7358" y="2256"/>
                      <a:pt x="7418" y="2161"/>
                    </a:cubicBezTo>
                    <a:lnTo>
                      <a:pt x="8835" y="2161"/>
                    </a:lnTo>
                    <a:lnTo>
                      <a:pt x="8835" y="10662"/>
                    </a:lnTo>
                    <a:lnTo>
                      <a:pt x="2239" y="10662"/>
                    </a:lnTo>
                    <a:lnTo>
                      <a:pt x="2239" y="8864"/>
                    </a:lnTo>
                    <a:cubicBezTo>
                      <a:pt x="2239" y="8769"/>
                      <a:pt x="2167" y="8698"/>
                      <a:pt x="2072" y="8698"/>
                    </a:cubicBezTo>
                    <a:lnTo>
                      <a:pt x="334" y="8698"/>
                    </a:lnTo>
                    <a:lnTo>
                      <a:pt x="334" y="2161"/>
                    </a:lnTo>
                    <a:lnTo>
                      <a:pt x="2489" y="2161"/>
                    </a:lnTo>
                    <a:cubicBezTo>
                      <a:pt x="2584" y="2161"/>
                      <a:pt x="2655" y="2090"/>
                      <a:pt x="2655" y="2006"/>
                    </a:cubicBezTo>
                    <a:cubicBezTo>
                      <a:pt x="2655" y="1911"/>
                      <a:pt x="2584" y="1840"/>
                      <a:pt x="2489" y="1840"/>
                    </a:cubicBezTo>
                    <a:lnTo>
                      <a:pt x="167" y="1840"/>
                    </a:lnTo>
                    <a:cubicBezTo>
                      <a:pt x="84" y="1840"/>
                      <a:pt x="0" y="1911"/>
                      <a:pt x="0" y="2006"/>
                    </a:cubicBezTo>
                    <a:lnTo>
                      <a:pt x="0" y="8853"/>
                    </a:lnTo>
                    <a:cubicBezTo>
                      <a:pt x="0" y="8888"/>
                      <a:pt x="24" y="8936"/>
                      <a:pt x="48" y="8972"/>
                    </a:cubicBezTo>
                    <a:lnTo>
                      <a:pt x="1060" y="10007"/>
                    </a:lnTo>
                    <a:lnTo>
                      <a:pt x="1953" y="10936"/>
                    </a:lnTo>
                    <a:cubicBezTo>
                      <a:pt x="1989" y="10960"/>
                      <a:pt x="2024" y="10972"/>
                      <a:pt x="2072" y="10972"/>
                    </a:cubicBezTo>
                    <a:lnTo>
                      <a:pt x="8978" y="10972"/>
                    </a:lnTo>
                    <a:cubicBezTo>
                      <a:pt x="9073" y="10972"/>
                      <a:pt x="9144" y="10900"/>
                      <a:pt x="9144" y="10817"/>
                    </a:cubicBezTo>
                    <a:lnTo>
                      <a:pt x="9144" y="2006"/>
                    </a:lnTo>
                    <a:cubicBezTo>
                      <a:pt x="9132" y="1911"/>
                      <a:pt x="9073" y="1840"/>
                      <a:pt x="8978" y="1840"/>
                    </a:cubicBezTo>
                    <a:lnTo>
                      <a:pt x="7549" y="1840"/>
                    </a:lnTo>
                    <a:cubicBezTo>
                      <a:pt x="7704" y="1352"/>
                      <a:pt x="7585" y="792"/>
                      <a:pt x="7192" y="411"/>
                    </a:cubicBezTo>
                    <a:cubicBezTo>
                      <a:pt x="6918" y="137"/>
                      <a:pt x="6555" y="0"/>
                      <a:pt x="619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539;p61">
                <a:extLst>
                  <a:ext uri="{FF2B5EF4-FFF2-40B4-BE49-F238E27FC236}">
                    <a16:creationId xmlns:a16="http://schemas.microsoft.com/office/drawing/2014/main" id="{E16E172C-E31E-C105-8910-DBE1072060F0}"/>
                  </a:ext>
                </a:extLst>
              </p:cNvPr>
              <p:cNvSpPr/>
              <p:nvPr/>
            </p:nvSpPr>
            <p:spPr>
              <a:xfrm>
                <a:off x="3254698" y="1788375"/>
                <a:ext cx="121493" cy="10233"/>
              </a:xfrm>
              <a:custGeom>
                <a:avLst/>
                <a:gdLst/>
                <a:ahLst/>
                <a:cxnLst/>
                <a:rect l="l" t="t" r="r" b="b"/>
                <a:pathLst>
                  <a:path w="3835" h="323" extrusionOk="0">
                    <a:moveTo>
                      <a:pt x="167" y="1"/>
                    </a:moveTo>
                    <a:cubicBezTo>
                      <a:pt x="72" y="1"/>
                      <a:pt x="1" y="72"/>
                      <a:pt x="1" y="168"/>
                    </a:cubicBezTo>
                    <a:cubicBezTo>
                      <a:pt x="1" y="251"/>
                      <a:pt x="72" y="322"/>
                      <a:pt x="167" y="322"/>
                    </a:cubicBezTo>
                    <a:lnTo>
                      <a:pt x="3680" y="322"/>
                    </a:lnTo>
                    <a:cubicBezTo>
                      <a:pt x="3763" y="322"/>
                      <a:pt x="3834" y="251"/>
                      <a:pt x="3834" y="168"/>
                    </a:cubicBezTo>
                    <a:cubicBezTo>
                      <a:pt x="3834" y="72"/>
                      <a:pt x="3763" y="1"/>
                      <a:pt x="3680" y="1"/>
                    </a:cubicBezTo>
                    <a:close/>
                  </a:path>
                </a:pathLst>
              </a:custGeom>
              <a:solidFill>
                <a:srgbClr val="657E93"/>
              </a:solidFill>
              <a:ln>
                <a:solidFill>
                  <a:schemeClr val="tx2">
                    <a:lumMod val="90000"/>
                    <a:lumOff val="1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540;p61">
                <a:extLst>
                  <a:ext uri="{FF2B5EF4-FFF2-40B4-BE49-F238E27FC236}">
                    <a16:creationId xmlns:a16="http://schemas.microsoft.com/office/drawing/2014/main" id="{455E58C7-F984-D282-42AD-24C5D2024897}"/>
                  </a:ext>
                </a:extLst>
              </p:cNvPr>
              <p:cNvSpPr/>
              <p:nvPr/>
            </p:nvSpPr>
            <p:spPr>
              <a:xfrm>
                <a:off x="3185668" y="1638275"/>
                <a:ext cx="172783" cy="29051"/>
              </a:xfrm>
              <a:custGeom>
                <a:avLst/>
                <a:gdLst/>
                <a:ahLst/>
                <a:cxnLst/>
                <a:rect l="l" t="t" r="r" b="b"/>
                <a:pathLst>
                  <a:path w="5454" h="917" extrusionOk="0">
                    <a:moveTo>
                      <a:pt x="168" y="0"/>
                    </a:moveTo>
                    <a:cubicBezTo>
                      <a:pt x="72" y="0"/>
                      <a:pt x="1" y="84"/>
                      <a:pt x="1" y="167"/>
                    </a:cubicBezTo>
                    <a:lnTo>
                      <a:pt x="1" y="750"/>
                    </a:lnTo>
                    <a:cubicBezTo>
                      <a:pt x="1" y="834"/>
                      <a:pt x="72" y="917"/>
                      <a:pt x="168" y="917"/>
                    </a:cubicBezTo>
                    <a:lnTo>
                      <a:pt x="5275" y="917"/>
                    </a:lnTo>
                    <a:cubicBezTo>
                      <a:pt x="5359" y="917"/>
                      <a:pt x="5430" y="834"/>
                      <a:pt x="5430" y="750"/>
                    </a:cubicBezTo>
                    <a:lnTo>
                      <a:pt x="5430" y="167"/>
                    </a:lnTo>
                    <a:cubicBezTo>
                      <a:pt x="5454" y="84"/>
                      <a:pt x="5382" y="0"/>
                      <a:pt x="5287" y="0"/>
                    </a:cubicBezTo>
                    <a:lnTo>
                      <a:pt x="4228" y="0"/>
                    </a:lnTo>
                    <a:cubicBezTo>
                      <a:pt x="4144" y="0"/>
                      <a:pt x="4073" y="84"/>
                      <a:pt x="4073" y="167"/>
                    </a:cubicBezTo>
                    <a:cubicBezTo>
                      <a:pt x="4073" y="262"/>
                      <a:pt x="4144" y="334"/>
                      <a:pt x="4228" y="334"/>
                    </a:cubicBezTo>
                    <a:lnTo>
                      <a:pt x="5121" y="334"/>
                    </a:lnTo>
                    <a:lnTo>
                      <a:pt x="5121" y="584"/>
                    </a:lnTo>
                    <a:lnTo>
                      <a:pt x="334" y="584"/>
                    </a:lnTo>
                    <a:lnTo>
                      <a:pt x="334" y="334"/>
                    </a:lnTo>
                    <a:lnTo>
                      <a:pt x="3597" y="334"/>
                    </a:lnTo>
                    <a:cubicBezTo>
                      <a:pt x="3680" y="334"/>
                      <a:pt x="3751" y="262"/>
                      <a:pt x="3751" y="167"/>
                    </a:cubicBezTo>
                    <a:cubicBezTo>
                      <a:pt x="3751" y="84"/>
                      <a:pt x="3680" y="0"/>
                      <a:pt x="359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541;p61">
                <a:extLst>
                  <a:ext uri="{FF2B5EF4-FFF2-40B4-BE49-F238E27FC236}">
                    <a16:creationId xmlns:a16="http://schemas.microsoft.com/office/drawing/2014/main" id="{7A0B72A3-1964-4986-2B83-9F5D6A6EAD3B}"/>
                  </a:ext>
                </a:extLst>
              </p:cNvPr>
              <p:cNvSpPr/>
              <p:nvPr/>
            </p:nvSpPr>
            <p:spPr>
              <a:xfrm>
                <a:off x="3186428" y="1681645"/>
                <a:ext cx="172022" cy="10581"/>
              </a:xfrm>
              <a:custGeom>
                <a:avLst/>
                <a:gdLst/>
                <a:ahLst/>
                <a:cxnLst/>
                <a:rect l="l" t="t" r="r" b="b"/>
                <a:pathLst>
                  <a:path w="5430" h="334" extrusionOk="0">
                    <a:moveTo>
                      <a:pt x="155" y="0"/>
                    </a:moveTo>
                    <a:cubicBezTo>
                      <a:pt x="72" y="0"/>
                      <a:pt x="1" y="84"/>
                      <a:pt x="1" y="167"/>
                    </a:cubicBezTo>
                    <a:cubicBezTo>
                      <a:pt x="1" y="262"/>
                      <a:pt x="72" y="334"/>
                      <a:pt x="155" y="334"/>
                    </a:cubicBezTo>
                    <a:lnTo>
                      <a:pt x="5263" y="334"/>
                    </a:lnTo>
                    <a:cubicBezTo>
                      <a:pt x="5358" y="334"/>
                      <a:pt x="5430" y="262"/>
                      <a:pt x="5430" y="167"/>
                    </a:cubicBezTo>
                    <a:cubicBezTo>
                      <a:pt x="5430" y="84"/>
                      <a:pt x="5358" y="0"/>
                      <a:pt x="526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542;p61">
                <a:extLst>
                  <a:ext uri="{FF2B5EF4-FFF2-40B4-BE49-F238E27FC236}">
                    <a16:creationId xmlns:a16="http://schemas.microsoft.com/office/drawing/2014/main" id="{21B54736-E0DC-AE40-14BB-FEECEDA0C3D0}"/>
                  </a:ext>
                </a:extLst>
              </p:cNvPr>
              <p:cNvSpPr/>
              <p:nvPr/>
            </p:nvSpPr>
            <p:spPr>
              <a:xfrm>
                <a:off x="3186428" y="1707306"/>
                <a:ext cx="172022" cy="10201"/>
              </a:xfrm>
              <a:custGeom>
                <a:avLst/>
                <a:gdLst/>
                <a:ahLst/>
                <a:cxnLst/>
                <a:rect l="l" t="t" r="r" b="b"/>
                <a:pathLst>
                  <a:path w="5430" h="322" extrusionOk="0">
                    <a:moveTo>
                      <a:pt x="155" y="0"/>
                    </a:moveTo>
                    <a:cubicBezTo>
                      <a:pt x="72" y="0"/>
                      <a:pt x="1" y="71"/>
                      <a:pt x="1" y="167"/>
                    </a:cubicBezTo>
                    <a:cubicBezTo>
                      <a:pt x="1" y="250"/>
                      <a:pt x="72" y="321"/>
                      <a:pt x="155" y="321"/>
                    </a:cubicBezTo>
                    <a:lnTo>
                      <a:pt x="5263" y="321"/>
                    </a:lnTo>
                    <a:cubicBezTo>
                      <a:pt x="5358" y="321"/>
                      <a:pt x="5430" y="250"/>
                      <a:pt x="5430" y="167"/>
                    </a:cubicBezTo>
                    <a:cubicBezTo>
                      <a:pt x="5430" y="71"/>
                      <a:pt x="5358" y="0"/>
                      <a:pt x="526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6926157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nSpc>
                <a:spcPct val="80000"/>
              </a:lnSpc>
            </a:pPr>
            <a:fld id="{562FE60B-6EEB-4E83-BCEF-43EB6E71FD6C}" type="slidenum">
              <a:rPr kumimoji="0" lang="en-US" altLang="zh-TW" sz="1200">
                <a:solidFill>
                  <a:srgbClr val="FFFFFF"/>
                </a:solidFill>
              </a:rPr>
              <a:pPr>
                <a:lnSpc>
                  <a:spcPct val="80000"/>
                </a:lnSpc>
              </a:pPr>
              <a:t>12</a:t>
            </a:fld>
            <a:endParaRPr kumimoji="0" lang="en-US" altLang="zh-TW" sz="1200">
              <a:solidFill>
                <a:srgbClr val="FFFFFF"/>
              </a:solidFill>
            </a:endParaRPr>
          </a:p>
        </p:txBody>
      </p:sp>
      <p:graphicFrame>
        <p:nvGraphicFramePr>
          <p:cNvPr id="7" name="表格 6"/>
          <p:cNvGraphicFramePr>
            <a:graphicFrameLocks noGrp="1"/>
          </p:cNvGraphicFramePr>
          <p:nvPr>
            <p:extLst>
              <p:ext uri="{D42A27DB-BD31-4B8C-83A1-F6EECF244321}">
                <p14:modId xmlns:p14="http://schemas.microsoft.com/office/powerpoint/2010/main" val="689210110"/>
              </p:ext>
            </p:extLst>
          </p:nvPr>
        </p:nvGraphicFramePr>
        <p:xfrm>
          <a:off x="682557" y="1607530"/>
          <a:ext cx="10826885" cy="4806047"/>
        </p:xfrm>
        <a:graphic>
          <a:graphicData uri="http://schemas.openxmlformats.org/drawingml/2006/table">
            <a:tbl>
              <a:tblPr firstRow="1" bandRow="1">
                <a:tableStyleId>{5C22544A-7EE6-4342-B048-85BDC9FD1C3A}</a:tableStyleId>
              </a:tblPr>
              <a:tblGrid>
                <a:gridCol w="10826885">
                  <a:extLst>
                    <a:ext uri="{9D8B030D-6E8A-4147-A177-3AD203B41FA5}">
                      <a16:colId xmlns:a16="http://schemas.microsoft.com/office/drawing/2014/main" val="20000"/>
                    </a:ext>
                  </a:extLst>
                </a:gridCol>
              </a:tblGrid>
              <a:tr h="376197">
                <a:tc>
                  <a:txBody>
                    <a:bodyPr/>
                    <a:lstStyle/>
                    <a:p>
                      <a:pPr algn="ctr"/>
                      <a:r>
                        <a:rPr lang="zh-TW" altLang="en-US" sz="1800" b="1" dirty="0">
                          <a:latin typeface="微軟正黑體" panose="020B0604030504040204" pitchFamily="34" charset="-120"/>
                          <a:ea typeface="微軟正黑體" panose="020B0604030504040204" pitchFamily="34" charset="-120"/>
                        </a:rPr>
                        <a:t>修正重點內容</a:t>
                      </a:r>
                    </a:p>
                  </a:txBody>
                  <a:tcPr marL="91445" marR="91445" marT="45715" marB="45715"/>
                </a:tc>
                <a:extLst>
                  <a:ext uri="{0D108BD9-81ED-4DB2-BD59-A6C34878D82A}">
                    <a16:rowId xmlns:a16="http://schemas.microsoft.com/office/drawing/2014/main" val="10000"/>
                  </a:ext>
                </a:extLst>
              </a:tr>
              <a:tr h="2633439">
                <a:tc>
                  <a:txBody>
                    <a:bodyPr/>
                    <a:lstStyle/>
                    <a:p>
                      <a:pPr marL="0" indent="0" algn="just">
                        <a:spcAft>
                          <a:spcPts val="0"/>
                        </a:spcAft>
                        <a:buFont typeface="Wingdings" panose="05000000000000000000" pitchFamily="2" charset="2"/>
                        <a:buNone/>
                      </a:pPr>
                      <a:r>
                        <a:rPr lang="zh-TW" altLang="en-US" sz="1800" b="0" dirty="0">
                          <a:latin typeface="標楷體" pitchFamily="65" charset="-120"/>
                          <a:ea typeface="標楷體" pitchFamily="65" charset="-120"/>
                        </a:rPr>
                        <a:t>申請時屬於母子公司關係之子公司申請其股票上市，除公營事業外，雖合於本準則有關規定，但不能符合下列各款情事者，應不同意其股票上市：</a:t>
                      </a:r>
                      <a:endParaRPr lang="en-US" altLang="zh-TW" sz="1800" b="0" dirty="0">
                        <a:latin typeface="標楷體" pitchFamily="65" charset="-120"/>
                        <a:ea typeface="標楷體" pitchFamily="65" charset="-120"/>
                      </a:endParaRPr>
                    </a:p>
                    <a:p>
                      <a:pPr marL="0" indent="0" algn="just">
                        <a:spcAft>
                          <a:spcPts val="0"/>
                        </a:spcAft>
                        <a:buFont typeface="Wingdings" panose="05000000000000000000" pitchFamily="2" charset="2"/>
                        <a:buNone/>
                      </a:pPr>
                      <a:r>
                        <a:rPr lang="en-US" altLang="zh-TW" sz="1400" b="0" dirty="0">
                          <a:latin typeface="標楷體" pitchFamily="65" charset="-120"/>
                          <a:ea typeface="標楷體" pitchFamily="65" charset="-120"/>
                        </a:rPr>
                        <a:t>(</a:t>
                      </a:r>
                      <a:r>
                        <a:rPr lang="zh-TW" altLang="en-US" sz="1400" b="0" dirty="0">
                          <a:latin typeface="標楷體" pitchFamily="65" charset="-120"/>
                          <a:ea typeface="標楷體" pitchFamily="65" charset="-120"/>
                        </a:rPr>
                        <a:t>第一至五款略</a:t>
                      </a:r>
                      <a:r>
                        <a:rPr lang="en-US" altLang="zh-TW" sz="1400" b="0" dirty="0">
                          <a:latin typeface="標楷體" pitchFamily="65" charset="-120"/>
                          <a:ea typeface="標楷體" pitchFamily="65" charset="-120"/>
                        </a:rPr>
                        <a:t>)</a:t>
                      </a:r>
                    </a:p>
                    <a:p>
                      <a:pPr marL="447675" indent="-447675" algn="just">
                        <a:spcAft>
                          <a:spcPts val="0"/>
                        </a:spcAft>
                        <a:buFont typeface="Wingdings" panose="05000000000000000000" pitchFamily="2" charset="2"/>
                        <a:buNone/>
                      </a:pPr>
                      <a:r>
                        <a:rPr lang="zh-TW" altLang="en-US" sz="1800" b="0" dirty="0">
                          <a:latin typeface="標楷體" pitchFamily="65" charset="-120"/>
                          <a:ea typeface="標楷體" pitchFamily="65" charset="-120"/>
                        </a:rPr>
                        <a:t>六、母公司股票已在我國證券集中交易市場上市（櫃）買賣者，申請上市時最近四季未包括申請公司財務數據且經會計師核閱之擬制性合併財務報表所示之擬制性營業收入或營業利益，未較其同期合併財務報表衰退達百分之五十以上，且母公司最近二個會計年度未有重大客戶業務移轉之情事。但母子公司間因業務型態、產業類別或產品別不同且無相互競爭，或其他合理原因造成者，得不適用之。</a:t>
                      </a:r>
                      <a:endParaRPr lang="en-US" altLang="zh-TW" sz="1800" b="0" dirty="0">
                        <a:latin typeface="標楷體" pitchFamily="65" charset="-120"/>
                        <a:ea typeface="標楷體" pitchFamily="65" charset="-120"/>
                      </a:endParaRPr>
                    </a:p>
                    <a:p>
                      <a:pPr marL="0" indent="0" algn="just">
                        <a:spcAft>
                          <a:spcPts val="0"/>
                        </a:spcAft>
                        <a:buFont typeface="Wingdings" panose="05000000000000000000" pitchFamily="2" charset="2"/>
                        <a:buNone/>
                      </a:pPr>
                      <a:r>
                        <a:rPr lang="zh-TW" altLang="en-US" sz="1800" b="1" dirty="0">
                          <a:solidFill>
                            <a:srgbClr val="FF0000"/>
                          </a:solidFill>
                          <a:latin typeface="標楷體" pitchFamily="65" charset="-120"/>
                          <a:ea typeface="標楷體" pitchFamily="65" charset="-120"/>
                        </a:rPr>
                        <a:t>第一項第六款但書於申請公司之母公司係上市（櫃）投資控股公司者，不適用之。</a:t>
                      </a:r>
                    </a:p>
                  </a:txBody>
                  <a:tcPr marL="91445" marR="91445" marT="45715" marB="45715"/>
                </a:tc>
                <a:extLst>
                  <a:ext uri="{0D108BD9-81ED-4DB2-BD59-A6C34878D82A}">
                    <a16:rowId xmlns:a16="http://schemas.microsoft.com/office/drawing/2014/main" val="10001"/>
                  </a:ext>
                </a:extLst>
              </a:tr>
              <a:tr h="1796411">
                <a:tc>
                  <a:txBody>
                    <a:bodyPr/>
                    <a:lstStyle/>
                    <a:p>
                      <a:pPr marL="0" indent="0" algn="just">
                        <a:spcAft>
                          <a:spcPts val="0"/>
                        </a:spcAft>
                        <a:buFont typeface="Wingdings" panose="05000000000000000000" pitchFamily="2" charset="2"/>
                        <a:buNone/>
                      </a:pPr>
                      <a:r>
                        <a:rPr lang="zh-TW" altLang="en-US" sz="1800" b="1" dirty="0">
                          <a:solidFill>
                            <a:schemeClr val="tx1"/>
                          </a:solidFill>
                          <a:latin typeface="微軟正黑體" panose="020B0604030504040204" pitchFamily="34" charset="-120"/>
                          <a:ea typeface="微軟正黑體" panose="020B0604030504040204" pitchFamily="34" charset="-120"/>
                        </a:rPr>
                        <a:t>修正理由</a:t>
                      </a:r>
                      <a:endParaRPr lang="en-US" altLang="zh-TW" sz="1800" b="1" dirty="0">
                        <a:solidFill>
                          <a:schemeClr val="tx1"/>
                        </a:solidFill>
                        <a:latin typeface="微軟正黑體" panose="020B0604030504040204" pitchFamily="34" charset="-120"/>
                        <a:ea typeface="微軟正黑體" panose="020B0604030504040204" pitchFamily="34" charset="-120"/>
                      </a:endParaRPr>
                    </a:p>
                    <a:p>
                      <a:pPr marL="0" indent="0" algn="just">
                        <a:spcAft>
                          <a:spcPts val="0"/>
                        </a:spcAft>
                        <a:buFont typeface="Wingdings" panose="05000000000000000000" pitchFamily="2" charset="2"/>
                        <a:buNone/>
                      </a:pPr>
                      <a:r>
                        <a:rPr lang="zh-TW" altLang="en-US" sz="1600" b="0" dirty="0">
                          <a:solidFill>
                            <a:schemeClr val="tx1"/>
                          </a:solidFill>
                          <a:latin typeface="微軟正黑體" panose="020B0604030504040204" pitchFamily="34" charset="-120"/>
                          <a:ea typeface="微軟正黑體" panose="020B0604030504040204" pitchFamily="34" charset="-120"/>
                        </a:rPr>
                        <a:t>考量投資控股公司係以投資為專業並以控制其他公司之營運為目的，本身並無實質營業項目，故投資控股公司之合併營業收入及營業利益均來自被控股公司，為避免已上市</a:t>
                      </a:r>
                      <a:r>
                        <a:rPr lang="en-US" altLang="zh-TW" sz="1600" b="0" dirty="0">
                          <a:solidFill>
                            <a:schemeClr val="tx1"/>
                          </a:solidFill>
                          <a:latin typeface="微軟正黑體" panose="020B0604030504040204" pitchFamily="34" charset="-120"/>
                          <a:ea typeface="微軟正黑體" panose="020B0604030504040204" pitchFamily="34" charset="-120"/>
                        </a:rPr>
                        <a:t>(</a:t>
                      </a:r>
                      <a:r>
                        <a:rPr lang="zh-TW" altLang="en-US" sz="1600" b="0" dirty="0">
                          <a:solidFill>
                            <a:schemeClr val="tx1"/>
                          </a:solidFill>
                          <a:latin typeface="微軟正黑體" panose="020B0604030504040204" pitchFamily="34" charset="-120"/>
                          <a:ea typeface="微軟正黑體" panose="020B0604030504040204" pitchFamily="34" charset="-120"/>
                        </a:rPr>
                        <a:t>櫃</a:t>
                      </a:r>
                      <a:r>
                        <a:rPr lang="en-US" altLang="zh-TW" sz="1600" b="0" dirty="0">
                          <a:solidFill>
                            <a:schemeClr val="tx1"/>
                          </a:solidFill>
                          <a:latin typeface="微軟正黑體" panose="020B0604030504040204" pitchFamily="34" charset="-120"/>
                          <a:ea typeface="微軟正黑體" panose="020B0604030504040204" pitchFamily="34" charset="-120"/>
                        </a:rPr>
                        <a:t>)</a:t>
                      </a:r>
                      <a:r>
                        <a:rPr lang="zh-TW" altLang="en-US" sz="1600" b="0" dirty="0">
                          <a:solidFill>
                            <a:schemeClr val="tx1"/>
                          </a:solidFill>
                          <a:latin typeface="微軟正黑體" panose="020B0604030504040204" pitchFamily="34" charset="-120"/>
                          <a:ea typeface="微軟正黑體" panose="020B0604030504040204" pitchFamily="34" charset="-120"/>
                        </a:rPr>
                        <a:t>投資控股公司因占其最近四季合併個體營業收入或營業利益達五成以上之被控股公司上市而空洞化，且恐重大影響已上市</a:t>
                      </a:r>
                      <a:r>
                        <a:rPr lang="en-US" altLang="zh-TW" sz="1600" b="0" dirty="0">
                          <a:solidFill>
                            <a:schemeClr val="tx1"/>
                          </a:solidFill>
                          <a:latin typeface="微軟正黑體" panose="020B0604030504040204" pitchFamily="34" charset="-120"/>
                          <a:ea typeface="微軟正黑體" panose="020B0604030504040204" pitchFamily="34" charset="-120"/>
                        </a:rPr>
                        <a:t>(</a:t>
                      </a:r>
                      <a:r>
                        <a:rPr lang="zh-TW" altLang="en-US" sz="1600" b="0" dirty="0">
                          <a:solidFill>
                            <a:schemeClr val="tx1"/>
                          </a:solidFill>
                          <a:latin typeface="微軟正黑體" panose="020B0604030504040204" pitchFamily="34" charset="-120"/>
                          <a:ea typeface="微軟正黑體" panose="020B0604030504040204" pitchFamily="34" charset="-120"/>
                        </a:rPr>
                        <a:t>櫃</a:t>
                      </a:r>
                      <a:r>
                        <a:rPr lang="en-US" altLang="zh-TW" sz="1600" b="0" dirty="0">
                          <a:solidFill>
                            <a:schemeClr val="tx1"/>
                          </a:solidFill>
                          <a:latin typeface="微軟正黑體" panose="020B0604030504040204" pitchFamily="34" charset="-120"/>
                          <a:ea typeface="微軟正黑體" panose="020B0604030504040204" pitchFamily="34" charset="-120"/>
                        </a:rPr>
                        <a:t>)</a:t>
                      </a:r>
                      <a:r>
                        <a:rPr lang="zh-TW" altLang="en-US" sz="1600" b="0" dirty="0">
                          <a:solidFill>
                            <a:schemeClr val="tx1"/>
                          </a:solidFill>
                          <a:latin typeface="微軟正黑體" panose="020B0604030504040204" pitchFamily="34" charset="-120"/>
                          <a:ea typeface="微軟正黑體" panose="020B0604030504040204" pitchFamily="34" charset="-120"/>
                        </a:rPr>
                        <a:t>投資控股公司之股東權益，爰增訂第三項規定，明定本條第一項第六款但書，於國內上市</a:t>
                      </a:r>
                      <a:r>
                        <a:rPr lang="en-US" altLang="zh-TW" sz="1600" b="0" dirty="0">
                          <a:solidFill>
                            <a:schemeClr val="tx1"/>
                          </a:solidFill>
                          <a:latin typeface="微軟正黑體" panose="020B0604030504040204" pitchFamily="34" charset="-120"/>
                          <a:ea typeface="微軟正黑體" panose="020B0604030504040204" pitchFamily="34" charset="-120"/>
                        </a:rPr>
                        <a:t>(</a:t>
                      </a:r>
                      <a:r>
                        <a:rPr lang="zh-TW" altLang="en-US" sz="1600" b="0" dirty="0">
                          <a:solidFill>
                            <a:schemeClr val="tx1"/>
                          </a:solidFill>
                          <a:latin typeface="微軟正黑體" panose="020B0604030504040204" pitchFamily="34" charset="-120"/>
                          <a:ea typeface="微軟正黑體" panose="020B0604030504040204" pitchFamily="34" charset="-120"/>
                        </a:rPr>
                        <a:t>櫃</a:t>
                      </a:r>
                      <a:r>
                        <a:rPr lang="en-US" altLang="zh-TW" sz="1600" b="0" dirty="0">
                          <a:solidFill>
                            <a:schemeClr val="tx1"/>
                          </a:solidFill>
                          <a:latin typeface="微軟正黑體" panose="020B0604030504040204" pitchFamily="34" charset="-120"/>
                          <a:ea typeface="微軟正黑體" panose="020B0604030504040204" pitchFamily="34" charset="-120"/>
                        </a:rPr>
                        <a:t>)</a:t>
                      </a:r>
                      <a:r>
                        <a:rPr lang="zh-TW" altLang="en-US" sz="1600" b="0" dirty="0">
                          <a:solidFill>
                            <a:schemeClr val="tx1"/>
                          </a:solidFill>
                          <a:latin typeface="微軟正黑體" panose="020B0604030504040204" pitchFamily="34" charset="-120"/>
                          <a:ea typeface="微軟正黑體" panose="020B0604030504040204" pitchFamily="34" charset="-120"/>
                        </a:rPr>
                        <a:t>投資控股公司之被控股公司申請上市時，不適用之。</a:t>
                      </a:r>
                      <a:endParaRPr lang="en-US" altLang="zh-TW" sz="1600" b="0" dirty="0">
                        <a:solidFill>
                          <a:schemeClr val="tx1"/>
                        </a:solidFill>
                        <a:latin typeface="微軟正黑體" panose="020B0604030504040204" pitchFamily="34" charset="-120"/>
                        <a:ea typeface="微軟正黑體" panose="020B0604030504040204" pitchFamily="34" charset="-120"/>
                      </a:endParaRPr>
                    </a:p>
                    <a:p>
                      <a:pPr marL="0" indent="0" algn="just">
                        <a:spcAft>
                          <a:spcPts val="0"/>
                        </a:spcAft>
                        <a:buFont typeface="Wingdings" panose="05000000000000000000" pitchFamily="2" charset="2"/>
                        <a:buNone/>
                      </a:pPr>
                      <a:r>
                        <a:rPr lang="zh-TW" altLang="en-US" sz="1800" b="1" dirty="0">
                          <a:solidFill>
                            <a:schemeClr val="tx1"/>
                          </a:solidFill>
                          <a:latin typeface="微軟正黑體" panose="020B0604030504040204" pitchFamily="34" charset="-120"/>
                          <a:ea typeface="微軟正黑體" panose="020B0604030504040204" pitchFamily="34" charset="-120"/>
                        </a:rPr>
                        <a:t>註</a:t>
                      </a:r>
                      <a:r>
                        <a:rPr lang="en-US" altLang="zh-TW" sz="1600" b="0" dirty="0">
                          <a:solidFill>
                            <a:schemeClr val="tx1"/>
                          </a:solidFill>
                          <a:latin typeface="微軟正黑體" panose="020B0604030504040204" pitchFamily="34" charset="-120"/>
                          <a:ea typeface="微軟正黑體" panose="020B0604030504040204" pitchFamily="34" charset="-120"/>
                        </a:rPr>
                        <a:t>:</a:t>
                      </a:r>
                      <a:r>
                        <a:rPr lang="zh-TW" altLang="en-US" sz="1800" b="1" u="sng" dirty="0">
                          <a:solidFill>
                            <a:schemeClr val="tx1"/>
                          </a:solidFill>
                          <a:latin typeface="微軟正黑體" panose="020B0604030504040204" pitchFamily="34" charset="-120"/>
                          <a:ea typeface="微軟正黑體" panose="020B0604030504040204" pitchFamily="34" charset="-120"/>
                        </a:rPr>
                        <a:t>投資控股公司與其被控股公司間係屬母子公司關係，故被控股公司申請上市時，亦有本條之適用</a:t>
                      </a:r>
                      <a:r>
                        <a:rPr lang="zh-TW" altLang="en-US" sz="1800" b="1" dirty="0">
                          <a:solidFill>
                            <a:schemeClr val="tx1"/>
                          </a:solidFill>
                          <a:latin typeface="微軟正黑體" panose="020B0604030504040204" pitchFamily="34" charset="-120"/>
                          <a:ea typeface="微軟正黑體" panose="020B0604030504040204" pitchFamily="34" charset="-120"/>
                        </a:rPr>
                        <a:t>。</a:t>
                      </a:r>
                    </a:p>
                  </a:txBody>
                  <a:tcPr marL="91445" marR="91445" marT="45715" marB="45715"/>
                </a:tc>
                <a:extLst>
                  <a:ext uri="{0D108BD9-81ED-4DB2-BD59-A6C34878D82A}">
                    <a16:rowId xmlns:a16="http://schemas.microsoft.com/office/drawing/2014/main" val="3427590086"/>
                  </a:ext>
                </a:extLst>
              </a:tr>
            </a:tbl>
          </a:graphicData>
        </a:graphic>
      </p:graphicFrame>
      <p:sp>
        <p:nvSpPr>
          <p:cNvPr id="2" name="文字版面配置區 3">
            <a:extLst>
              <a:ext uri="{FF2B5EF4-FFF2-40B4-BE49-F238E27FC236}">
                <a16:creationId xmlns:a16="http://schemas.microsoft.com/office/drawing/2014/main" id="{D0A038FA-3991-4299-8B3B-8E5622A20574}"/>
              </a:ext>
            </a:extLst>
          </p:cNvPr>
          <p:cNvSpPr txBox="1">
            <a:spLocks/>
          </p:cNvSpPr>
          <p:nvPr/>
        </p:nvSpPr>
        <p:spPr>
          <a:xfrm>
            <a:off x="2186434" y="342427"/>
            <a:ext cx="9087924" cy="732419"/>
          </a:xfrm>
          <a:prstGeom prst="rect">
            <a:avLst/>
          </a:prstGeom>
        </p:spPr>
        <p:txBody>
          <a:bodyPr>
            <a:no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TW" altLang="en-US" sz="2400" b="1" dirty="0"/>
              <a:t>新增投控公司之子公司申請上市不適用營收衰退豁免條款規定</a:t>
            </a:r>
          </a:p>
        </p:txBody>
      </p:sp>
      <p:sp>
        <p:nvSpPr>
          <p:cNvPr id="3" name="文字方塊 2">
            <a:extLst>
              <a:ext uri="{FF2B5EF4-FFF2-40B4-BE49-F238E27FC236}">
                <a16:creationId xmlns:a16="http://schemas.microsoft.com/office/drawing/2014/main" id="{C92F25F8-F78B-A0D6-9EFF-D405EADC777A}"/>
              </a:ext>
            </a:extLst>
          </p:cNvPr>
          <p:cNvSpPr txBox="1">
            <a:spLocks noChangeArrowheads="1"/>
          </p:cNvSpPr>
          <p:nvPr/>
        </p:nvSpPr>
        <p:spPr bwMode="auto">
          <a:xfrm>
            <a:off x="10714042" y="919532"/>
            <a:ext cx="12858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1800" b="0" i="0" u="none" strike="noStrike" kern="1200" cap="none" spc="0" normalizeH="0" baseline="0" noProof="0" dirty="0">
                <a:ln>
                  <a:noFill/>
                </a:ln>
                <a:solidFill>
                  <a:schemeClr val="tx2">
                    <a:lumMod val="90000"/>
                    <a:lumOff val="10000"/>
                  </a:schemeClr>
                </a:solidFill>
                <a:effectLst/>
                <a:uLnTx/>
                <a:uFillTx/>
                <a:latin typeface="Book Antiqua" panose="02040602050305030304" pitchFamily="18" charset="0"/>
              </a:rPr>
              <a:t>112.02.01</a:t>
            </a:r>
            <a:endParaRPr kumimoji="1" lang="zh-TW" altLang="en-US" sz="1800" b="0" i="0" u="none" strike="noStrike" kern="1200" cap="none" spc="0" normalizeH="0" baseline="0" noProof="0" dirty="0">
              <a:ln>
                <a:noFill/>
              </a:ln>
              <a:solidFill>
                <a:schemeClr val="tx2">
                  <a:lumMod val="90000"/>
                  <a:lumOff val="10000"/>
                </a:schemeClr>
              </a:solidFill>
              <a:effectLst/>
              <a:uLnTx/>
              <a:uFillTx/>
              <a:latin typeface="Book Antiqua" panose="02040602050305030304" pitchFamily="18" charset="0"/>
            </a:endParaRPr>
          </a:p>
        </p:txBody>
      </p:sp>
      <p:grpSp>
        <p:nvGrpSpPr>
          <p:cNvPr id="4" name="群組 3">
            <a:extLst>
              <a:ext uri="{FF2B5EF4-FFF2-40B4-BE49-F238E27FC236}">
                <a16:creationId xmlns:a16="http://schemas.microsoft.com/office/drawing/2014/main" id="{57AB1AA9-06D4-341D-80CE-FA487A46CF38}"/>
              </a:ext>
            </a:extLst>
          </p:cNvPr>
          <p:cNvGrpSpPr/>
          <p:nvPr/>
        </p:nvGrpSpPr>
        <p:grpSpPr>
          <a:xfrm>
            <a:off x="682557" y="926513"/>
            <a:ext cx="8564880" cy="561805"/>
            <a:chOff x="782724" y="1111235"/>
            <a:chExt cx="8564880" cy="561805"/>
          </a:xfrm>
        </p:grpSpPr>
        <p:sp>
          <p:nvSpPr>
            <p:cNvPr id="5" name="內容版面配置區 2">
              <a:extLst>
                <a:ext uri="{FF2B5EF4-FFF2-40B4-BE49-F238E27FC236}">
                  <a16:creationId xmlns:a16="http://schemas.microsoft.com/office/drawing/2014/main" id="{3AB6343A-4B48-7832-B1C2-9C08A43A2BDF}"/>
                </a:ext>
              </a:extLst>
            </p:cNvPr>
            <p:cNvSpPr txBox="1">
              <a:spLocks/>
            </p:cNvSpPr>
            <p:nvPr/>
          </p:nvSpPr>
          <p:spPr bwMode="auto">
            <a:xfrm>
              <a:off x="1194204" y="1168408"/>
              <a:ext cx="8153400" cy="50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None/>
                <a:tabLst/>
                <a:defRPr/>
              </a:pPr>
              <a:r>
                <a:rPr kumimoji="0" lang="zh-TW" altLang="en-US" sz="2000" b="0" i="0" u="none" strike="noStrike" kern="1200" cap="none" spc="0" normalizeH="0" baseline="0" noProof="0" dirty="0">
                  <a:ln>
                    <a:noFill/>
                  </a:ln>
                  <a:effectLst/>
                  <a:uLnTx/>
                  <a:uFillTx/>
                  <a:latin typeface="+mn-ea"/>
                  <a:cs typeface="+mn-cs"/>
                </a:rPr>
                <a:t>有價證券上市審查準則第 </a:t>
              </a:r>
              <a:r>
                <a:rPr lang="en-US" altLang="zh-TW" sz="2000" noProof="0" dirty="0">
                  <a:latin typeface="Book Antiqua" panose="02040602050305030304" pitchFamily="18" charset="0"/>
                </a:rPr>
                <a:t>19</a:t>
              </a:r>
              <a:r>
                <a:rPr lang="zh-TW" altLang="en-US" sz="2000" dirty="0">
                  <a:latin typeface="Book Antiqua" panose="02040602050305030304" pitchFamily="18" charset="0"/>
                </a:rPr>
                <a:t> </a:t>
              </a:r>
              <a:r>
                <a:rPr kumimoji="0" lang="zh-TW" altLang="en-US" sz="2000" b="0" i="0" u="none" strike="noStrike" kern="1200" cap="none" spc="0" normalizeH="0" baseline="0" noProof="0" dirty="0">
                  <a:ln>
                    <a:noFill/>
                  </a:ln>
                  <a:effectLst/>
                  <a:uLnTx/>
                  <a:uFillTx/>
                  <a:latin typeface="+mn-ea"/>
                  <a:cs typeface="+mn-cs"/>
                </a:rPr>
                <a:t>條第 </a:t>
              </a:r>
              <a:r>
                <a:rPr kumimoji="0" lang="en-US" altLang="zh-TW" sz="2000" b="0" i="0" u="none" strike="noStrike" kern="1200" cap="none" spc="0" normalizeH="0" baseline="0" noProof="0" dirty="0">
                  <a:ln>
                    <a:noFill/>
                  </a:ln>
                  <a:effectLst/>
                  <a:uLnTx/>
                  <a:uFillTx/>
                  <a:latin typeface="Book Antiqua" panose="02040602050305030304" pitchFamily="18" charset="0"/>
                  <a:cs typeface="+mn-cs"/>
                </a:rPr>
                <a:t>3</a:t>
              </a:r>
              <a:r>
                <a:rPr lang="zh-TW" altLang="en-US" sz="2000" dirty="0">
                  <a:latin typeface="Book Antiqua" panose="02040602050305030304" pitchFamily="18" charset="0"/>
                </a:rPr>
                <a:t> 項</a:t>
              </a:r>
              <a:r>
                <a:rPr kumimoji="0" lang="zh-TW" altLang="en-US" sz="2000" b="0" i="0" u="none" strike="noStrike" kern="1200" cap="none" spc="0" normalizeH="0" baseline="0" noProof="0" dirty="0">
                  <a:ln>
                    <a:noFill/>
                  </a:ln>
                  <a:effectLst/>
                  <a:uLnTx/>
                  <a:uFillTx/>
                  <a:latin typeface="+mn-ea"/>
                  <a:cs typeface="+mn-cs"/>
                </a:rPr>
                <a:t> </a:t>
              </a:r>
              <a:endParaRPr kumimoji="0" lang="en-US" altLang="zh-TW" sz="2000" b="0" i="0" u="none" strike="noStrike" kern="1200" cap="none" spc="0" normalizeH="0" baseline="0" noProof="0" dirty="0">
                <a:ln>
                  <a:noFill/>
                </a:ln>
                <a:effectLst/>
                <a:uLnTx/>
                <a:uFillTx/>
                <a:latin typeface="+mn-ea"/>
                <a:cs typeface="+mn-cs"/>
              </a:endParaRPr>
            </a:p>
            <a:p>
              <a:pPr marL="0" marR="0" lvl="0" indent="-342900" algn="ctr" eaLnBrk="1" fontAlgn="base" hangingPunct="1">
                <a:lnSpc>
                  <a:spcPct val="100000"/>
                </a:lnSpc>
                <a:spcBef>
                  <a:spcPct val="20000"/>
                </a:spcBef>
                <a:spcAft>
                  <a:spcPct val="0"/>
                </a:spcAft>
                <a:buClrTx/>
                <a:buSzTx/>
                <a:buFont typeface="Wingdings" panose="05000000000000000000" pitchFamily="2" charset="2"/>
                <a:buNone/>
                <a:tabLst/>
                <a:defRPr/>
              </a:pPr>
              <a:r>
                <a:rPr kumimoji="0" lang="zh-TW" altLang="en-US" sz="2400" b="0" i="0" u="none" strike="noStrike" kern="1200" cap="none" spc="0" normalizeH="0" baseline="0" noProof="0" dirty="0">
                  <a:ln>
                    <a:noFill/>
                  </a:ln>
                  <a:solidFill>
                    <a:srgbClr val="0000CC"/>
                  </a:solidFill>
                  <a:effectLst/>
                  <a:uLnTx/>
                  <a:uFillTx/>
                  <a:latin typeface="標楷體" panose="03000509000000000000" pitchFamily="65" charset="-120"/>
                  <a:ea typeface="標楷體" panose="03000509000000000000" pitchFamily="65" charset="-120"/>
                  <a:cs typeface="+mn-cs"/>
                </a:rPr>
                <a:t>  </a:t>
              </a:r>
              <a:endParaRPr lang="en-US" altLang="zh-TW" sz="1800" b="1" dirty="0">
                <a:solidFill>
                  <a:schemeClr val="lt1"/>
                </a:solidFill>
                <a:latin typeface="微軟正黑體" panose="020B0604030504040204" pitchFamily="34" charset="-120"/>
                <a:ea typeface="微軟正黑體" panose="020B0604030504040204" pitchFamily="34" charset="-120"/>
              </a:endParaRP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Ø"/>
                <a:tabLst/>
                <a:defRPr/>
              </a:pPr>
              <a:endParaRPr kumimoji="0" lang="zh-TW" altLang="en-US" sz="2400" b="0" i="0" u="none" strike="noStrike" kern="1200" cap="none" spc="0" normalizeH="0" baseline="0" noProof="0" dirty="0">
                <a:ln>
                  <a:noFill/>
                </a:ln>
                <a:solidFill>
                  <a:sysClr val="windowText" lastClr="000000"/>
                </a:solidFill>
                <a:effectLst/>
                <a:uLnTx/>
                <a:uFillTx/>
                <a:latin typeface="Calibri"/>
                <a:ea typeface="新細明體" panose="02020500000000000000" pitchFamily="18" charset="-120"/>
                <a:cs typeface="+mn-cs"/>
              </a:endParaRPr>
            </a:p>
          </p:txBody>
        </p:sp>
        <p:grpSp>
          <p:nvGrpSpPr>
            <p:cNvPr id="6" name="Google Shape;6537;p61">
              <a:extLst>
                <a:ext uri="{FF2B5EF4-FFF2-40B4-BE49-F238E27FC236}">
                  <a16:creationId xmlns:a16="http://schemas.microsoft.com/office/drawing/2014/main" id="{ADACAF64-D2CD-1137-C16D-1AC03A0D9D0D}"/>
                </a:ext>
              </a:extLst>
            </p:cNvPr>
            <p:cNvGrpSpPr/>
            <p:nvPr/>
          </p:nvGrpSpPr>
          <p:grpSpPr>
            <a:xfrm>
              <a:off x="782724" y="1111235"/>
              <a:ext cx="411480" cy="493763"/>
              <a:chOff x="3127598" y="1513234"/>
              <a:chExt cx="289714" cy="347593"/>
            </a:xfrm>
          </p:grpSpPr>
          <p:sp>
            <p:nvSpPr>
              <p:cNvPr id="8" name="Google Shape;6538;p61">
                <a:extLst>
                  <a:ext uri="{FF2B5EF4-FFF2-40B4-BE49-F238E27FC236}">
                    <a16:creationId xmlns:a16="http://schemas.microsoft.com/office/drawing/2014/main" id="{9176C052-0CD2-DAE7-17B6-54D62FD321DC}"/>
                  </a:ext>
                </a:extLst>
              </p:cNvPr>
              <p:cNvSpPr/>
              <p:nvPr/>
            </p:nvSpPr>
            <p:spPr>
              <a:xfrm>
                <a:off x="3127598" y="1513234"/>
                <a:ext cx="289714" cy="347593"/>
              </a:xfrm>
              <a:custGeom>
                <a:avLst/>
                <a:gdLst/>
                <a:ahLst/>
                <a:cxnLst/>
                <a:rect l="l" t="t" r="r" b="b"/>
                <a:pathLst>
                  <a:path w="9145" h="10972" extrusionOk="0">
                    <a:moveTo>
                      <a:pt x="1917" y="8995"/>
                    </a:moveTo>
                    <a:lnTo>
                      <a:pt x="1917" y="10412"/>
                    </a:lnTo>
                    <a:lnTo>
                      <a:pt x="1358" y="9841"/>
                    </a:lnTo>
                    <a:lnTo>
                      <a:pt x="548" y="8995"/>
                    </a:lnTo>
                    <a:close/>
                    <a:moveTo>
                      <a:pt x="6192" y="0"/>
                    </a:moveTo>
                    <a:cubicBezTo>
                      <a:pt x="5828" y="0"/>
                      <a:pt x="5465" y="137"/>
                      <a:pt x="5191" y="411"/>
                    </a:cubicBezTo>
                    <a:lnTo>
                      <a:pt x="5156" y="435"/>
                    </a:lnTo>
                    <a:cubicBezTo>
                      <a:pt x="5096" y="494"/>
                      <a:pt x="5096" y="602"/>
                      <a:pt x="5168" y="661"/>
                    </a:cubicBezTo>
                    <a:cubicBezTo>
                      <a:pt x="5196" y="689"/>
                      <a:pt x="5235" y="704"/>
                      <a:pt x="5275" y="704"/>
                    </a:cubicBezTo>
                    <a:cubicBezTo>
                      <a:pt x="5319" y="704"/>
                      <a:pt x="5363" y="686"/>
                      <a:pt x="5394" y="649"/>
                    </a:cubicBezTo>
                    <a:lnTo>
                      <a:pt x="5430" y="613"/>
                    </a:lnTo>
                    <a:cubicBezTo>
                      <a:pt x="5644" y="399"/>
                      <a:pt x="5927" y="292"/>
                      <a:pt x="6209" y="292"/>
                    </a:cubicBezTo>
                    <a:cubicBezTo>
                      <a:pt x="6492" y="292"/>
                      <a:pt x="6775" y="399"/>
                      <a:pt x="6989" y="613"/>
                    </a:cubicBezTo>
                    <a:cubicBezTo>
                      <a:pt x="7418" y="1042"/>
                      <a:pt x="7418" y="1745"/>
                      <a:pt x="6989" y="2185"/>
                    </a:cubicBezTo>
                    <a:cubicBezTo>
                      <a:pt x="6775" y="2399"/>
                      <a:pt x="6492" y="2507"/>
                      <a:pt x="6209" y="2507"/>
                    </a:cubicBezTo>
                    <a:cubicBezTo>
                      <a:pt x="5927" y="2507"/>
                      <a:pt x="5644" y="2399"/>
                      <a:pt x="5430" y="2185"/>
                    </a:cubicBezTo>
                    <a:cubicBezTo>
                      <a:pt x="5168" y="1923"/>
                      <a:pt x="5049" y="1554"/>
                      <a:pt x="5132" y="1209"/>
                    </a:cubicBezTo>
                    <a:cubicBezTo>
                      <a:pt x="5144" y="1125"/>
                      <a:pt x="5084" y="1030"/>
                      <a:pt x="4989" y="1018"/>
                    </a:cubicBezTo>
                    <a:cubicBezTo>
                      <a:pt x="4982" y="1017"/>
                      <a:pt x="4975" y="1017"/>
                      <a:pt x="4967" y="1017"/>
                    </a:cubicBezTo>
                    <a:cubicBezTo>
                      <a:pt x="4890" y="1017"/>
                      <a:pt x="4809" y="1073"/>
                      <a:pt x="4798" y="1149"/>
                    </a:cubicBezTo>
                    <a:cubicBezTo>
                      <a:pt x="4751" y="1387"/>
                      <a:pt x="4775" y="1614"/>
                      <a:pt x="4846" y="1840"/>
                    </a:cubicBezTo>
                    <a:lnTo>
                      <a:pt x="3132" y="1840"/>
                    </a:lnTo>
                    <a:cubicBezTo>
                      <a:pt x="3048" y="1840"/>
                      <a:pt x="2965" y="1911"/>
                      <a:pt x="2965" y="2006"/>
                    </a:cubicBezTo>
                    <a:cubicBezTo>
                      <a:pt x="2965" y="2090"/>
                      <a:pt x="3048" y="2161"/>
                      <a:pt x="3132" y="2161"/>
                    </a:cubicBezTo>
                    <a:lnTo>
                      <a:pt x="4989" y="2161"/>
                    </a:lnTo>
                    <a:lnTo>
                      <a:pt x="5084" y="2304"/>
                    </a:lnTo>
                    <a:lnTo>
                      <a:pt x="4310" y="3078"/>
                    </a:lnTo>
                    <a:cubicBezTo>
                      <a:pt x="4251" y="3126"/>
                      <a:pt x="4251" y="3233"/>
                      <a:pt x="4310" y="3292"/>
                    </a:cubicBezTo>
                    <a:cubicBezTo>
                      <a:pt x="4334" y="3328"/>
                      <a:pt x="4382" y="3340"/>
                      <a:pt x="4429" y="3340"/>
                    </a:cubicBezTo>
                    <a:cubicBezTo>
                      <a:pt x="4477" y="3340"/>
                      <a:pt x="4513" y="3328"/>
                      <a:pt x="4548" y="3292"/>
                    </a:cubicBezTo>
                    <a:lnTo>
                      <a:pt x="5322" y="2518"/>
                    </a:lnTo>
                    <a:cubicBezTo>
                      <a:pt x="5572" y="2733"/>
                      <a:pt x="5882" y="2840"/>
                      <a:pt x="6203" y="2840"/>
                    </a:cubicBezTo>
                    <a:cubicBezTo>
                      <a:pt x="6561" y="2840"/>
                      <a:pt x="6930" y="2697"/>
                      <a:pt x="7215" y="2423"/>
                    </a:cubicBezTo>
                    <a:cubicBezTo>
                      <a:pt x="7287" y="2340"/>
                      <a:pt x="7358" y="2256"/>
                      <a:pt x="7418" y="2161"/>
                    </a:cubicBezTo>
                    <a:lnTo>
                      <a:pt x="8835" y="2161"/>
                    </a:lnTo>
                    <a:lnTo>
                      <a:pt x="8835" y="10662"/>
                    </a:lnTo>
                    <a:lnTo>
                      <a:pt x="2239" y="10662"/>
                    </a:lnTo>
                    <a:lnTo>
                      <a:pt x="2239" y="8864"/>
                    </a:lnTo>
                    <a:cubicBezTo>
                      <a:pt x="2239" y="8769"/>
                      <a:pt x="2167" y="8698"/>
                      <a:pt x="2072" y="8698"/>
                    </a:cubicBezTo>
                    <a:lnTo>
                      <a:pt x="334" y="8698"/>
                    </a:lnTo>
                    <a:lnTo>
                      <a:pt x="334" y="2161"/>
                    </a:lnTo>
                    <a:lnTo>
                      <a:pt x="2489" y="2161"/>
                    </a:lnTo>
                    <a:cubicBezTo>
                      <a:pt x="2584" y="2161"/>
                      <a:pt x="2655" y="2090"/>
                      <a:pt x="2655" y="2006"/>
                    </a:cubicBezTo>
                    <a:cubicBezTo>
                      <a:pt x="2655" y="1911"/>
                      <a:pt x="2584" y="1840"/>
                      <a:pt x="2489" y="1840"/>
                    </a:cubicBezTo>
                    <a:lnTo>
                      <a:pt x="167" y="1840"/>
                    </a:lnTo>
                    <a:cubicBezTo>
                      <a:pt x="84" y="1840"/>
                      <a:pt x="0" y="1911"/>
                      <a:pt x="0" y="2006"/>
                    </a:cubicBezTo>
                    <a:lnTo>
                      <a:pt x="0" y="8853"/>
                    </a:lnTo>
                    <a:cubicBezTo>
                      <a:pt x="0" y="8888"/>
                      <a:pt x="24" y="8936"/>
                      <a:pt x="48" y="8972"/>
                    </a:cubicBezTo>
                    <a:lnTo>
                      <a:pt x="1060" y="10007"/>
                    </a:lnTo>
                    <a:lnTo>
                      <a:pt x="1953" y="10936"/>
                    </a:lnTo>
                    <a:cubicBezTo>
                      <a:pt x="1989" y="10960"/>
                      <a:pt x="2024" y="10972"/>
                      <a:pt x="2072" y="10972"/>
                    </a:cubicBezTo>
                    <a:lnTo>
                      <a:pt x="8978" y="10972"/>
                    </a:lnTo>
                    <a:cubicBezTo>
                      <a:pt x="9073" y="10972"/>
                      <a:pt x="9144" y="10900"/>
                      <a:pt x="9144" y="10817"/>
                    </a:cubicBezTo>
                    <a:lnTo>
                      <a:pt x="9144" y="2006"/>
                    </a:lnTo>
                    <a:cubicBezTo>
                      <a:pt x="9132" y="1911"/>
                      <a:pt x="9073" y="1840"/>
                      <a:pt x="8978" y="1840"/>
                    </a:cubicBezTo>
                    <a:lnTo>
                      <a:pt x="7549" y="1840"/>
                    </a:lnTo>
                    <a:cubicBezTo>
                      <a:pt x="7704" y="1352"/>
                      <a:pt x="7585" y="792"/>
                      <a:pt x="7192" y="411"/>
                    </a:cubicBezTo>
                    <a:cubicBezTo>
                      <a:pt x="6918" y="137"/>
                      <a:pt x="6555" y="0"/>
                      <a:pt x="619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539;p61">
                <a:extLst>
                  <a:ext uri="{FF2B5EF4-FFF2-40B4-BE49-F238E27FC236}">
                    <a16:creationId xmlns:a16="http://schemas.microsoft.com/office/drawing/2014/main" id="{81DB3CF1-0E2B-E1C0-66BB-C7167E53E790}"/>
                  </a:ext>
                </a:extLst>
              </p:cNvPr>
              <p:cNvSpPr/>
              <p:nvPr/>
            </p:nvSpPr>
            <p:spPr>
              <a:xfrm>
                <a:off x="3254698" y="1788375"/>
                <a:ext cx="121493" cy="10233"/>
              </a:xfrm>
              <a:custGeom>
                <a:avLst/>
                <a:gdLst/>
                <a:ahLst/>
                <a:cxnLst/>
                <a:rect l="l" t="t" r="r" b="b"/>
                <a:pathLst>
                  <a:path w="3835" h="323" extrusionOk="0">
                    <a:moveTo>
                      <a:pt x="167" y="1"/>
                    </a:moveTo>
                    <a:cubicBezTo>
                      <a:pt x="72" y="1"/>
                      <a:pt x="1" y="72"/>
                      <a:pt x="1" y="168"/>
                    </a:cubicBezTo>
                    <a:cubicBezTo>
                      <a:pt x="1" y="251"/>
                      <a:pt x="72" y="322"/>
                      <a:pt x="167" y="322"/>
                    </a:cubicBezTo>
                    <a:lnTo>
                      <a:pt x="3680" y="322"/>
                    </a:lnTo>
                    <a:cubicBezTo>
                      <a:pt x="3763" y="322"/>
                      <a:pt x="3834" y="251"/>
                      <a:pt x="3834" y="168"/>
                    </a:cubicBezTo>
                    <a:cubicBezTo>
                      <a:pt x="3834" y="72"/>
                      <a:pt x="3763" y="1"/>
                      <a:pt x="3680" y="1"/>
                    </a:cubicBezTo>
                    <a:close/>
                  </a:path>
                </a:pathLst>
              </a:custGeom>
              <a:solidFill>
                <a:srgbClr val="657E93"/>
              </a:solidFill>
              <a:ln>
                <a:solidFill>
                  <a:schemeClr val="tx2">
                    <a:lumMod val="90000"/>
                    <a:lumOff val="1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540;p61">
                <a:extLst>
                  <a:ext uri="{FF2B5EF4-FFF2-40B4-BE49-F238E27FC236}">
                    <a16:creationId xmlns:a16="http://schemas.microsoft.com/office/drawing/2014/main" id="{8CF70AF5-D2E4-C02F-B23B-B8CE824D6F1F}"/>
                  </a:ext>
                </a:extLst>
              </p:cNvPr>
              <p:cNvSpPr/>
              <p:nvPr/>
            </p:nvSpPr>
            <p:spPr>
              <a:xfrm>
                <a:off x="3185668" y="1638275"/>
                <a:ext cx="172783" cy="29051"/>
              </a:xfrm>
              <a:custGeom>
                <a:avLst/>
                <a:gdLst/>
                <a:ahLst/>
                <a:cxnLst/>
                <a:rect l="l" t="t" r="r" b="b"/>
                <a:pathLst>
                  <a:path w="5454" h="917" extrusionOk="0">
                    <a:moveTo>
                      <a:pt x="168" y="0"/>
                    </a:moveTo>
                    <a:cubicBezTo>
                      <a:pt x="72" y="0"/>
                      <a:pt x="1" y="84"/>
                      <a:pt x="1" y="167"/>
                    </a:cubicBezTo>
                    <a:lnTo>
                      <a:pt x="1" y="750"/>
                    </a:lnTo>
                    <a:cubicBezTo>
                      <a:pt x="1" y="834"/>
                      <a:pt x="72" y="917"/>
                      <a:pt x="168" y="917"/>
                    </a:cubicBezTo>
                    <a:lnTo>
                      <a:pt x="5275" y="917"/>
                    </a:lnTo>
                    <a:cubicBezTo>
                      <a:pt x="5359" y="917"/>
                      <a:pt x="5430" y="834"/>
                      <a:pt x="5430" y="750"/>
                    </a:cubicBezTo>
                    <a:lnTo>
                      <a:pt x="5430" y="167"/>
                    </a:lnTo>
                    <a:cubicBezTo>
                      <a:pt x="5454" y="84"/>
                      <a:pt x="5382" y="0"/>
                      <a:pt x="5287" y="0"/>
                    </a:cubicBezTo>
                    <a:lnTo>
                      <a:pt x="4228" y="0"/>
                    </a:lnTo>
                    <a:cubicBezTo>
                      <a:pt x="4144" y="0"/>
                      <a:pt x="4073" y="84"/>
                      <a:pt x="4073" y="167"/>
                    </a:cubicBezTo>
                    <a:cubicBezTo>
                      <a:pt x="4073" y="262"/>
                      <a:pt x="4144" y="334"/>
                      <a:pt x="4228" y="334"/>
                    </a:cubicBezTo>
                    <a:lnTo>
                      <a:pt x="5121" y="334"/>
                    </a:lnTo>
                    <a:lnTo>
                      <a:pt x="5121" y="584"/>
                    </a:lnTo>
                    <a:lnTo>
                      <a:pt x="334" y="584"/>
                    </a:lnTo>
                    <a:lnTo>
                      <a:pt x="334" y="334"/>
                    </a:lnTo>
                    <a:lnTo>
                      <a:pt x="3597" y="334"/>
                    </a:lnTo>
                    <a:cubicBezTo>
                      <a:pt x="3680" y="334"/>
                      <a:pt x="3751" y="262"/>
                      <a:pt x="3751" y="167"/>
                    </a:cubicBezTo>
                    <a:cubicBezTo>
                      <a:pt x="3751" y="84"/>
                      <a:pt x="3680" y="0"/>
                      <a:pt x="359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541;p61">
                <a:extLst>
                  <a:ext uri="{FF2B5EF4-FFF2-40B4-BE49-F238E27FC236}">
                    <a16:creationId xmlns:a16="http://schemas.microsoft.com/office/drawing/2014/main" id="{E442DB0A-9D42-6047-4A90-230D07284C24}"/>
                  </a:ext>
                </a:extLst>
              </p:cNvPr>
              <p:cNvSpPr/>
              <p:nvPr/>
            </p:nvSpPr>
            <p:spPr>
              <a:xfrm>
                <a:off x="3186428" y="1681645"/>
                <a:ext cx="172022" cy="10581"/>
              </a:xfrm>
              <a:custGeom>
                <a:avLst/>
                <a:gdLst/>
                <a:ahLst/>
                <a:cxnLst/>
                <a:rect l="l" t="t" r="r" b="b"/>
                <a:pathLst>
                  <a:path w="5430" h="334" extrusionOk="0">
                    <a:moveTo>
                      <a:pt x="155" y="0"/>
                    </a:moveTo>
                    <a:cubicBezTo>
                      <a:pt x="72" y="0"/>
                      <a:pt x="1" y="84"/>
                      <a:pt x="1" y="167"/>
                    </a:cubicBezTo>
                    <a:cubicBezTo>
                      <a:pt x="1" y="262"/>
                      <a:pt x="72" y="334"/>
                      <a:pt x="155" y="334"/>
                    </a:cubicBezTo>
                    <a:lnTo>
                      <a:pt x="5263" y="334"/>
                    </a:lnTo>
                    <a:cubicBezTo>
                      <a:pt x="5358" y="334"/>
                      <a:pt x="5430" y="262"/>
                      <a:pt x="5430" y="167"/>
                    </a:cubicBezTo>
                    <a:cubicBezTo>
                      <a:pt x="5430" y="84"/>
                      <a:pt x="5358" y="0"/>
                      <a:pt x="526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542;p61">
                <a:extLst>
                  <a:ext uri="{FF2B5EF4-FFF2-40B4-BE49-F238E27FC236}">
                    <a16:creationId xmlns:a16="http://schemas.microsoft.com/office/drawing/2014/main" id="{BD1751BF-BBA2-4FAA-54D3-3D5AD06C294E}"/>
                  </a:ext>
                </a:extLst>
              </p:cNvPr>
              <p:cNvSpPr/>
              <p:nvPr/>
            </p:nvSpPr>
            <p:spPr>
              <a:xfrm>
                <a:off x="3186428" y="1707306"/>
                <a:ext cx="172022" cy="10201"/>
              </a:xfrm>
              <a:custGeom>
                <a:avLst/>
                <a:gdLst/>
                <a:ahLst/>
                <a:cxnLst/>
                <a:rect l="l" t="t" r="r" b="b"/>
                <a:pathLst>
                  <a:path w="5430" h="322" extrusionOk="0">
                    <a:moveTo>
                      <a:pt x="155" y="0"/>
                    </a:moveTo>
                    <a:cubicBezTo>
                      <a:pt x="72" y="0"/>
                      <a:pt x="1" y="71"/>
                      <a:pt x="1" y="167"/>
                    </a:cubicBezTo>
                    <a:cubicBezTo>
                      <a:pt x="1" y="250"/>
                      <a:pt x="72" y="321"/>
                      <a:pt x="155" y="321"/>
                    </a:cubicBezTo>
                    <a:lnTo>
                      <a:pt x="5263" y="321"/>
                    </a:lnTo>
                    <a:cubicBezTo>
                      <a:pt x="5358" y="321"/>
                      <a:pt x="5430" y="250"/>
                      <a:pt x="5430" y="167"/>
                    </a:cubicBezTo>
                    <a:cubicBezTo>
                      <a:pt x="5430" y="71"/>
                      <a:pt x="5358" y="0"/>
                      <a:pt x="526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1198608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fontAlgn="base">
              <a:lnSpc>
                <a:spcPct val="80000"/>
              </a:lnSpc>
              <a:spcBef>
                <a:spcPct val="0"/>
              </a:spcBef>
              <a:spcAft>
                <a:spcPct val="0"/>
              </a:spcAft>
              <a:defRPr/>
            </a:pPr>
            <a:fld id="{562FE60B-6EEB-4E83-BCEF-43EB6E71FD6C}" type="slidenum">
              <a:rPr kumimoji="0" lang="en-US" altLang="zh-TW" sz="1200" b="0" spc="0">
                <a:solidFill>
                  <a:srgbClr val="FFFFFF"/>
                </a:solidFill>
              </a:rPr>
              <a:pPr algn="ctr" fontAlgn="base">
                <a:lnSpc>
                  <a:spcPct val="80000"/>
                </a:lnSpc>
                <a:spcBef>
                  <a:spcPct val="0"/>
                </a:spcBef>
                <a:spcAft>
                  <a:spcPct val="0"/>
                </a:spcAft>
                <a:defRPr/>
              </a:pPr>
              <a:t>13</a:t>
            </a:fld>
            <a:endParaRPr kumimoji="0" lang="en-US" altLang="zh-TW" sz="1200" b="0" spc="0">
              <a:solidFill>
                <a:srgbClr val="FFFFFF"/>
              </a:solidFill>
            </a:endParaRPr>
          </a:p>
        </p:txBody>
      </p:sp>
      <p:graphicFrame>
        <p:nvGraphicFramePr>
          <p:cNvPr id="7" name="表格 6"/>
          <p:cNvGraphicFramePr>
            <a:graphicFrameLocks noGrp="1"/>
          </p:cNvGraphicFramePr>
          <p:nvPr>
            <p:extLst>
              <p:ext uri="{D42A27DB-BD31-4B8C-83A1-F6EECF244321}">
                <p14:modId xmlns:p14="http://schemas.microsoft.com/office/powerpoint/2010/main" val="1166635962"/>
              </p:ext>
            </p:extLst>
          </p:nvPr>
        </p:nvGraphicFramePr>
        <p:xfrm>
          <a:off x="844603" y="1663607"/>
          <a:ext cx="10502793" cy="4577429"/>
        </p:xfrm>
        <a:graphic>
          <a:graphicData uri="http://schemas.openxmlformats.org/drawingml/2006/table">
            <a:tbl>
              <a:tblPr firstRow="1" bandRow="1">
                <a:tableStyleId>{5C22544A-7EE6-4342-B048-85BDC9FD1C3A}</a:tableStyleId>
              </a:tblPr>
              <a:tblGrid>
                <a:gridCol w="10502793">
                  <a:extLst>
                    <a:ext uri="{9D8B030D-6E8A-4147-A177-3AD203B41FA5}">
                      <a16:colId xmlns:a16="http://schemas.microsoft.com/office/drawing/2014/main" val="20000"/>
                    </a:ext>
                  </a:extLst>
                </a:gridCol>
              </a:tblGrid>
              <a:tr h="435777">
                <a:tc>
                  <a:txBody>
                    <a:bodyPr/>
                    <a:lstStyle/>
                    <a:p>
                      <a:pPr algn="ctr"/>
                      <a:r>
                        <a:rPr lang="zh-TW" altLang="en-US" sz="2000" b="1" dirty="0">
                          <a:latin typeface="微軟正黑體" panose="020B0604030504040204" pitchFamily="34" charset="-120"/>
                          <a:ea typeface="微軟正黑體" panose="020B0604030504040204" pitchFamily="34" charset="-120"/>
                        </a:rPr>
                        <a:t>修正重點內容</a:t>
                      </a:r>
                    </a:p>
                  </a:txBody>
                  <a:tcPr marL="91445" marR="91445" marT="45715" marB="45715"/>
                </a:tc>
                <a:extLst>
                  <a:ext uri="{0D108BD9-81ED-4DB2-BD59-A6C34878D82A}">
                    <a16:rowId xmlns:a16="http://schemas.microsoft.com/office/drawing/2014/main" val="10000"/>
                  </a:ext>
                </a:extLst>
              </a:tr>
              <a:tr h="1392846">
                <a:tc>
                  <a:txBody>
                    <a:bodyPr/>
                    <a:lstStyle/>
                    <a:p>
                      <a:pPr marL="0" indent="0" algn="just">
                        <a:spcAft>
                          <a:spcPts val="0"/>
                        </a:spcAft>
                        <a:buFont typeface="Wingdings" panose="05000000000000000000" pitchFamily="2" charset="2"/>
                        <a:buNone/>
                      </a:pPr>
                      <a:r>
                        <a:rPr lang="zh-TW" altLang="en-US" sz="2000" b="0" dirty="0">
                          <a:solidFill>
                            <a:schemeClr val="tx1"/>
                          </a:solidFill>
                          <a:latin typeface="標楷體" pitchFamily="65" charset="-120"/>
                          <a:ea typeface="標楷體" pitchFamily="65" charset="-120"/>
                        </a:rPr>
                        <a:t>第六項</a:t>
                      </a:r>
                      <a:endParaRPr lang="en-US" altLang="zh-TW" sz="2000" b="0" dirty="0">
                        <a:solidFill>
                          <a:schemeClr val="tx1"/>
                        </a:solidFill>
                        <a:latin typeface="標楷體" pitchFamily="65" charset="-120"/>
                        <a:ea typeface="標楷體" pitchFamily="65" charset="-120"/>
                      </a:endParaRPr>
                    </a:p>
                    <a:p>
                      <a:pPr marL="0" indent="0" algn="just">
                        <a:spcAft>
                          <a:spcPts val="0"/>
                        </a:spcAft>
                        <a:buFont typeface="Wingdings" panose="05000000000000000000" pitchFamily="2" charset="2"/>
                        <a:buNone/>
                      </a:pPr>
                      <a:r>
                        <a:rPr lang="zh-TW" altLang="en-US" sz="2000" b="0" dirty="0">
                          <a:solidFill>
                            <a:srgbClr val="FF0000"/>
                          </a:solidFill>
                          <a:latin typeface="標楷體" pitchFamily="65" charset="-120"/>
                          <a:ea typeface="標楷體" pitchFamily="65" charset="-120"/>
                        </a:rPr>
                        <a:t>已於國內上市（櫃）之投資控股公司，其持股逾百分之七十之被控股公司申請股票上市者，應辦理上市前之股票公開銷售，使其降至百分之七十以下。</a:t>
                      </a:r>
                      <a:endParaRPr lang="zh-TW" altLang="en-US" sz="2000" b="0" kern="1200" dirty="0">
                        <a:solidFill>
                          <a:srgbClr val="FF0000"/>
                        </a:solidFill>
                        <a:latin typeface="標楷體" pitchFamily="65" charset="-120"/>
                        <a:ea typeface="標楷體" pitchFamily="65" charset="-120"/>
                        <a:cs typeface="+mn-cs"/>
                      </a:endParaRPr>
                    </a:p>
                  </a:txBody>
                  <a:tcPr marL="91445" marR="91445" marT="45715" marB="45715"/>
                </a:tc>
                <a:extLst>
                  <a:ext uri="{0D108BD9-81ED-4DB2-BD59-A6C34878D82A}">
                    <a16:rowId xmlns:a16="http://schemas.microsoft.com/office/drawing/2014/main" val="10001"/>
                  </a:ext>
                </a:extLst>
              </a:tr>
              <a:tr h="2748806">
                <a:tc>
                  <a:txBody>
                    <a:bodyPr/>
                    <a:lstStyle/>
                    <a:p>
                      <a:pPr marL="0" indent="0" algn="just">
                        <a:spcAft>
                          <a:spcPts val="0"/>
                        </a:spcAft>
                        <a:buFont typeface="Wingdings" panose="05000000000000000000" pitchFamily="2" charset="2"/>
                        <a:buNone/>
                      </a:pPr>
                      <a:r>
                        <a:rPr lang="zh-TW" altLang="en-US" sz="1800" b="1" dirty="0">
                          <a:solidFill>
                            <a:schemeClr val="tx1"/>
                          </a:solidFill>
                          <a:latin typeface="微軟正黑體" panose="020B0604030504040204" pitchFamily="34" charset="-120"/>
                          <a:ea typeface="微軟正黑體" panose="020B0604030504040204" pitchFamily="34" charset="-120"/>
                        </a:rPr>
                        <a:t>修正理由</a:t>
                      </a:r>
                      <a:endParaRPr lang="en-US" altLang="zh-TW" sz="1800" b="1" dirty="0">
                        <a:solidFill>
                          <a:schemeClr val="tx1"/>
                        </a:solidFill>
                        <a:latin typeface="微軟正黑體" panose="020B0604030504040204" pitchFamily="34" charset="-120"/>
                        <a:ea typeface="微軟正黑體" panose="020B0604030504040204" pitchFamily="34" charset="-120"/>
                      </a:endParaRPr>
                    </a:p>
                    <a:p>
                      <a:pPr marL="0" indent="0" algn="just">
                        <a:spcAft>
                          <a:spcPts val="0"/>
                        </a:spcAft>
                        <a:buFont typeface="Wingdings" panose="05000000000000000000" pitchFamily="2" charset="2"/>
                        <a:buNone/>
                      </a:pPr>
                      <a:r>
                        <a:rPr lang="zh-TW" altLang="en-US" sz="2000" b="0" dirty="0">
                          <a:solidFill>
                            <a:schemeClr val="tx1"/>
                          </a:solidFill>
                          <a:latin typeface="微軟正黑體" panose="020B0604030504040204" pitchFamily="34" charset="-120"/>
                          <a:ea typeface="微軟正黑體" panose="020B0604030504040204" pitchFamily="34" charset="-120"/>
                        </a:rPr>
                        <a:t>查本條第六項規範已於國內上市（櫃）之投資控股公司，其被控股公司倘欲申請上市，該投資控股公司應於申請上市前，將對其持股降低至百分之七十以下，被控股公司方得提出上市之申請。而以母子公司關係之子公司申請上市者，依第十九條第一項第三款規定，母公司及其所有子公司，以及前開公司之董事、監察人、代表人，暨持有公司股份超過股份總額百分之十之股東，與其關係人總計持有該申請公司之股份不得超過發行總額之百分之七十，超過者，應於掛牌前降至百分之七十以下。</a:t>
                      </a:r>
                      <a:r>
                        <a:rPr lang="zh-TW" altLang="en-US" sz="2000" b="1" dirty="0">
                          <a:solidFill>
                            <a:schemeClr val="tx1"/>
                          </a:solidFill>
                          <a:latin typeface="微軟正黑體" panose="020B0604030504040204" pitchFamily="34" charset="-120"/>
                          <a:ea typeface="微軟正黑體" panose="020B0604030504040204" pitchFamily="34" charset="-120"/>
                        </a:rPr>
                        <a:t>為使投資控股公司降低對被控股公司持股之時點與母公司降低子公司持股規範時點一致，故修改第六項規定。</a:t>
                      </a:r>
                    </a:p>
                  </a:txBody>
                  <a:tcPr marL="91445" marR="91445" marT="45715" marB="45715"/>
                </a:tc>
                <a:extLst>
                  <a:ext uri="{0D108BD9-81ED-4DB2-BD59-A6C34878D82A}">
                    <a16:rowId xmlns:a16="http://schemas.microsoft.com/office/drawing/2014/main" val="3427590086"/>
                  </a:ext>
                </a:extLst>
              </a:tr>
            </a:tbl>
          </a:graphicData>
        </a:graphic>
      </p:graphicFrame>
      <p:sp>
        <p:nvSpPr>
          <p:cNvPr id="2" name="文字版面配置區 3">
            <a:extLst>
              <a:ext uri="{FF2B5EF4-FFF2-40B4-BE49-F238E27FC236}">
                <a16:creationId xmlns:a16="http://schemas.microsoft.com/office/drawing/2014/main" id="{DB60FCB1-CF9A-74A6-8939-F5848AC54234}"/>
              </a:ext>
            </a:extLst>
          </p:cNvPr>
          <p:cNvSpPr txBox="1">
            <a:spLocks/>
          </p:cNvSpPr>
          <p:nvPr/>
        </p:nvSpPr>
        <p:spPr>
          <a:xfrm>
            <a:off x="2215616" y="198019"/>
            <a:ext cx="8906473" cy="732419"/>
          </a:xfrm>
          <a:prstGeom prst="rect">
            <a:avLst/>
          </a:prstGeom>
        </p:spPr>
        <p:txBody>
          <a:bodyPr>
            <a:no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TW" altLang="en-US" sz="3200" b="1" dirty="0"/>
              <a:t>投控公司降低申請公司持股應於掛牌前完成</a:t>
            </a:r>
          </a:p>
        </p:txBody>
      </p:sp>
      <p:sp>
        <p:nvSpPr>
          <p:cNvPr id="3" name="文字方塊 2">
            <a:extLst>
              <a:ext uri="{FF2B5EF4-FFF2-40B4-BE49-F238E27FC236}">
                <a16:creationId xmlns:a16="http://schemas.microsoft.com/office/drawing/2014/main" id="{A4A6684F-334D-4366-3085-7C630AC22D87}"/>
              </a:ext>
            </a:extLst>
          </p:cNvPr>
          <p:cNvSpPr txBox="1">
            <a:spLocks noChangeArrowheads="1"/>
          </p:cNvSpPr>
          <p:nvPr/>
        </p:nvSpPr>
        <p:spPr bwMode="auto">
          <a:xfrm>
            <a:off x="10714042" y="919532"/>
            <a:ext cx="12858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1800" b="0" i="0" u="none" strike="noStrike" kern="1200" cap="none" spc="0" normalizeH="0" baseline="0" noProof="0" dirty="0">
                <a:ln>
                  <a:noFill/>
                </a:ln>
                <a:solidFill>
                  <a:schemeClr val="tx2">
                    <a:lumMod val="90000"/>
                    <a:lumOff val="10000"/>
                  </a:schemeClr>
                </a:solidFill>
                <a:effectLst/>
                <a:uLnTx/>
                <a:uFillTx/>
                <a:latin typeface="Book Antiqua" panose="02040602050305030304" pitchFamily="18" charset="0"/>
              </a:rPr>
              <a:t>112.02.01</a:t>
            </a:r>
            <a:endParaRPr kumimoji="1" lang="zh-TW" altLang="en-US" sz="1800" b="0" i="0" u="none" strike="noStrike" kern="1200" cap="none" spc="0" normalizeH="0" baseline="0" noProof="0" dirty="0">
              <a:ln>
                <a:noFill/>
              </a:ln>
              <a:solidFill>
                <a:schemeClr val="tx2">
                  <a:lumMod val="90000"/>
                  <a:lumOff val="10000"/>
                </a:schemeClr>
              </a:solidFill>
              <a:effectLst/>
              <a:uLnTx/>
              <a:uFillTx/>
              <a:latin typeface="Book Antiqua" panose="02040602050305030304" pitchFamily="18" charset="0"/>
            </a:endParaRPr>
          </a:p>
        </p:txBody>
      </p:sp>
      <p:grpSp>
        <p:nvGrpSpPr>
          <p:cNvPr id="4" name="群組 3">
            <a:extLst>
              <a:ext uri="{FF2B5EF4-FFF2-40B4-BE49-F238E27FC236}">
                <a16:creationId xmlns:a16="http://schemas.microsoft.com/office/drawing/2014/main" id="{B1F12F42-A776-4458-EC0E-1E8DD8790F86}"/>
              </a:ext>
            </a:extLst>
          </p:cNvPr>
          <p:cNvGrpSpPr/>
          <p:nvPr/>
        </p:nvGrpSpPr>
        <p:grpSpPr>
          <a:xfrm>
            <a:off x="868841" y="867386"/>
            <a:ext cx="8564880" cy="561805"/>
            <a:chOff x="782724" y="1111235"/>
            <a:chExt cx="8564880" cy="561805"/>
          </a:xfrm>
        </p:grpSpPr>
        <p:sp>
          <p:nvSpPr>
            <p:cNvPr id="5" name="內容版面配置區 2">
              <a:extLst>
                <a:ext uri="{FF2B5EF4-FFF2-40B4-BE49-F238E27FC236}">
                  <a16:creationId xmlns:a16="http://schemas.microsoft.com/office/drawing/2014/main" id="{94072221-E5FA-4E28-1747-A78BCFBCE092}"/>
                </a:ext>
              </a:extLst>
            </p:cNvPr>
            <p:cNvSpPr txBox="1">
              <a:spLocks/>
            </p:cNvSpPr>
            <p:nvPr/>
          </p:nvSpPr>
          <p:spPr bwMode="auto">
            <a:xfrm>
              <a:off x="1194204" y="1168408"/>
              <a:ext cx="8153400" cy="50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None/>
                <a:tabLst/>
                <a:defRPr/>
              </a:pPr>
              <a:r>
                <a:rPr kumimoji="0" lang="zh-TW" altLang="en-US" sz="2000" b="0" i="0" u="none" strike="noStrike" kern="1200" cap="none" spc="0" normalizeH="0" baseline="0" noProof="0" dirty="0">
                  <a:ln>
                    <a:noFill/>
                  </a:ln>
                  <a:effectLst/>
                  <a:uLnTx/>
                  <a:uFillTx/>
                  <a:latin typeface="+mn-ea"/>
                  <a:cs typeface="+mn-cs"/>
                </a:rPr>
                <a:t>有價證券上市審查準則第 </a:t>
              </a:r>
              <a:r>
                <a:rPr kumimoji="0" lang="en-US" altLang="zh-TW" sz="2000" b="0" i="0" u="none" strike="noStrike" kern="1200" cap="none" spc="0" normalizeH="0" baseline="0" dirty="0">
                  <a:ln>
                    <a:noFill/>
                  </a:ln>
                  <a:effectLst/>
                  <a:uLnTx/>
                  <a:uFillTx/>
                  <a:latin typeface="Book Antiqua" panose="02040602050305030304" pitchFamily="18" charset="0"/>
                  <a:cs typeface="+mn-cs"/>
                </a:rPr>
                <a:t>20</a:t>
              </a:r>
              <a:r>
                <a:rPr lang="zh-TW" altLang="en-US" sz="2000" dirty="0">
                  <a:latin typeface="Book Antiqua" panose="02040602050305030304" pitchFamily="18" charset="0"/>
                </a:rPr>
                <a:t> </a:t>
              </a:r>
              <a:r>
                <a:rPr kumimoji="0" lang="zh-TW" altLang="en-US" sz="2000" b="0" i="0" u="none" strike="noStrike" kern="1200" cap="none" spc="0" normalizeH="0" baseline="0" noProof="0" dirty="0">
                  <a:ln>
                    <a:noFill/>
                  </a:ln>
                  <a:effectLst/>
                  <a:uLnTx/>
                  <a:uFillTx/>
                  <a:latin typeface="+mn-ea"/>
                  <a:cs typeface="+mn-cs"/>
                </a:rPr>
                <a:t>條第 </a:t>
              </a:r>
              <a:r>
                <a:rPr lang="en-US" altLang="zh-TW" sz="2000" dirty="0">
                  <a:latin typeface="Book Antiqua" panose="02040602050305030304" pitchFamily="18" charset="0"/>
                </a:rPr>
                <a:t>6</a:t>
              </a:r>
              <a:r>
                <a:rPr lang="zh-TW" altLang="en-US" sz="2000" dirty="0">
                  <a:latin typeface="Book Antiqua" panose="02040602050305030304" pitchFamily="18" charset="0"/>
                </a:rPr>
                <a:t> 項</a:t>
              </a:r>
              <a:r>
                <a:rPr kumimoji="0" lang="zh-TW" altLang="en-US" sz="2000" b="0" i="0" u="none" strike="noStrike" kern="1200" cap="none" spc="0" normalizeH="0" baseline="0" noProof="0" dirty="0">
                  <a:ln>
                    <a:noFill/>
                  </a:ln>
                  <a:effectLst/>
                  <a:uLnTx/>
                  <a:uFillTx/>
                  <a:latin typeface="+mn-ea"/>
                  <a:cs typeface="+mn-cs"/>
                </a:rPr>
                <a:t> </a:t>
              </a:r>
              <a:endParaRPr kumimoji="0" lang="en-US" altLang="zh-TW" sz="2000" b="0" i="0" u="none" strike="noStrike" kern="1200" cap="none" spc="0" normalizeH="0" baseline="0" noProof="0" dirty="0">
                <a:ln>
                  <a:noFill/>
                </a:ln>
                <a:effectLst/>
                <a:uLnTx/>
                <a:uFillTx/>
                <a:latin typeface="+mn-ea"/>
                <a:cs typeface="+mn-cs"/>
              </a:endParaRPr>
            </a:p>
            <a:p>
              <a:pPr marL="0" marR="0" lvl="0" indent="-342900" algn="ctr" eaLnBrk="1" fontAlgn="base" hangingPunct="1">
                <a:lnSpc>
                  <a:spcPct val="100000"/>
                </a:lnSpc>
                <a:spcBef>
                  <a:spcPct val="20000"/>
                </a:spcBef>
                <a:spcAft>
                  <a:spcPct val="0"/>
                </a:spcAft>
                <a:buClrTx/>
                <a:buSzTx/>
                <a:buFont typeface="Wingdings" panose="05000000000000000000" pitchFamily="2" charset="2"/>
                <a:buNone/>
                <a:tabLst/>
                <a:defRPr/>
              </a:pPr>
              <a:r>
                <a:rPr kumimoji="0" lang="zh-TW" altLang="en-US" sz="2400" b="0" i="0" u="none" strike="noStrike" kern="1200" cap="none" spc="0" normalizeH="0" baseline="0" noProof="0" dirty="0">
                  <a:ln>
                    <a:noFill/>
                  </a:ln>
                  <a:solidFill>
                    <a:srgbClr val="0000CC"/>
                  </a:solidFill>
                  <a:effectLst/>
                  <a:uLnTx/>
                  <a:uFillTx/>
                  <a:latin typeface="標楷體" panose="03000509000000000000" pitchFamily="65" charset="-120"/>
                  <a:ea typeface="標楷體" panose="03000509000000000000" pitchFamily="65" charset="-120"/>
                  <a:cs typeface="+mn-cs"/>
                </a:rPr>
                <a:t>  </a:t>
              </a:r>
              <a:endParaRPr lang="en-US" altLang="zh-TW" sz="1800" b="1" dirty="0">
                <a:solidFill>
                  <a:schemeClr val="lt1"/>
                </a:solidFill>
                <a:latin typeface="微軟正黑體" panose="020B0604030504040204" pitchFamily="34" charset="-120"/>
                <a:ea typeface="微軟正黑體" panose="020B0604030504040204" pitchFamily="34" charset="-120"/>
              </a:endParaRP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Ø"/>
                <a:tabLst/>
                <a:defRPr/>
              </a:pPr>
              <a:endParaRPr kumimoji="0" lang="zh-TW" altLang="en-US" sz="2400" b="0" i="0" u="none" strike="noStrike" kern="1200" cap="none" spc="0" normalizeH="0" baseline="0" noProof="0" dirty="0">
                <a:ln>
                  <a:noFill/>
                </a:ln>
                <a:solidFill>
                  <a:sysClr val="windowText" lastClr="000000"/>
                </a:solidFill>
                <a:effectLst/>
                <a:uLnTx/>
                <a:uFillTx/>
                <a:latin typeface="Calibri"/>
                <a:ea typeface="新細明體" panose="02020500000000000000" pitchFamily="18" charset="-120"/>
                <a:cs typeface="+mn-cs"/>
              </a:endParaRPr>
            </a:p>
          </p:txBody>
        </p:sp>
        <p:grpSp>
          <p:nvGrpSpPr>
            <p:cNvPr id="6" name="Google Shape;6537;p61">
              <a:extLst>
                <a:ext uri="{FF2B5EF4-FFF2-40B4-BE49-F238E27FC236}">
                  <a16:creationId xmlns:a16="http://schemas.microsoft.com/office/drawing/2014/main" id="{74F3F4FE-9B01-3C50-EFC2-28E6EE83A416}"/>
                </a:ext>
              </a:extLst>
            </p:cNvPr>
            <p:cNvGrpSpPr/>
            <p:nvPr/>
          </p:nvGrpSpPr>
          <p:grpSpPr>
            <a:xfrm>
              <a:off x="782724" y="1111235"/>
              <a:ext cx="411480" cy="493763"/>
              <a:chOff x="3127598" y="1513234"/>
              <a:chExt cx="289714" cy="347593"/>
            </a:xfrm>
          </p:grpSpPr>
          <p:sp>
            <p:nvSpPr>
              <p:cNvPr id="8" name="Google Shape;6538;p61">
                <a:extLst>
                  <a:ext uri="{FF2B5EF4-FFF2-40B4-BE49-F238E27FC236}">
                    <a16:creationId xmlns:a16="http://schemas.microsoft.com/office/drawing/2014/main" id="{A404D38C-EDF1-A9BE-06C3-565EB1EEA1C0}"/>
                  </a:ext>
                </a:extLst>
              </p:cNvPr>
              <p:cNvSpPr/>
              <p:nvPr/>
            </p:nvSpPr>
            <p:spPr>
              <a:xfrm>
                <a:off x="3127598" y="1513234"/>
                <a:ext cx="289714" cy="347593"/>
              </a:xfrm>
              <a:custGeom>
                <a:avLst/>
                <a:gdLst/>
                <a:ahLst/>
                <a:cxnLst/>
                <a:rect l="l" t="t" r="r" b="b"/>
                <a:pathLst>
                  <a:path w="9145" h="10972" extrusionOk="0">
                    <a:moveTo>
                      <a:pt x="1917" y="8995"/>
                    </a:moveTo>
                    <a:lnTo>
                      <a:pt x="1917" y="10412"/>
                    </a:lnTo>
                    <a:lnTo>
                      <a:pt x="1358" y="9841"/>
                    </a:lnTo>
                    <a:lnTo>
                      <a:pt x="548" y="8995"/>
                    </a:lnTo>
                    <a:close/>
                    <a:moveTo>
                      <a:pt x="6192" y="0"/>
                    </a:moveTo>
                    <a:cubicBezTo>
                      <a:pt x="5828" y="0"/>
                      <a:pt x="5465" y="137"/>
                      <a:pt x="5191" y="411"/>
                    </a:cubicBezTo>
                    <a:lnTo>
                      <a:pt x="5156" y="435"/>
                    </a:lnTo>
                    <a:cubicBezTo>
                      <a:pt x="5096" y="494"/>
                      <a:pt x="5096" y="602"/>
                      <a:pt x="5168" y="661"/>
                    </a:cubicBezTo>
                    <a:cubicBezTo>
                      <a:pt x="5196" y="689"/>
                      <a:pt x="5235" y="704"/>
                      <a:pt x="5275" y="704"/>
                    </a:cubicBezTo>
                    <a:cubicBezTo>
                      <a:pt x="5319" y="704"/>
                      <a:pt x="5363" y="686"/>
                      <a:pt x="5394" y="649"/>
                    </a:cubicBezTo>
                    <a:lnTo>
                      <a:pt x="5430" y="613"/>
                    </a:lnTo>
                    <a:cubicBezTo>
                      <a:pt x="5644" y="399"/>
                      <a:pt x="5927" y="292"/>
                      <a:pt x="6209" y="292"/>
                    </a:cubicBezTo>
                    <a:cubicBezTo>
                      <a:pt x="6492" y="292"/>
                      <a:pt x="6775" y="399"/>
                      <a:pt x="6989" y="613"/>
                    </a:cubicBezTo>
                    <a:cubicBezTo>
                      <a:pt x="7418" y="1042"/>
                      <a:pt x="7418" y="1745"/>
                      <a:pt x="6989" y="2185"/>
                    </a:cubicBezTo>
                    <a:cubicBezTo>
                      <a:pt x="6775" y="2399"/>
                      <a:pt x="6492" y="2507"/>
                      <a:pt x="6209" y="2507"/>
                    </a:cubicBezTo>
                    <a:cubicBezTo>
                      <a:pt x="5927" y="2507"/>
                      <a:pt x="5644" y="2399"/>
                      <a:pt x="5430" y="2185"/>
                    </a:cubicBezTo>
                    <a:cubicBezTo>
                      <a:pt x="5168" y="1923"/>
                      <a:pt x="5049" y="1554"/>
                      <a:pt x="5132" y="1209"/>
                    </a:cubicBezTo>
                    <a:cubicBezTo>
                      <a:pt x="5144" y="1125"/>
                      <a:pt x="5084" y="1030"/>
                      <a:pt x="4989" y="1018"/>
                    </a:cubicBezTo>
                    <a:cubicBezTo>
                      <a:pt x="4982" y="1017"/>
                      <a:pt x="4975" y="1017"/>
                      <a:pt x="4967" y="1017"/>
                    </a:cubicBezTo>
                    <a:cubicBezTo>
                      <a:pt x="4890" y="1017"/>
                      <a:pt x="4809" y="1073"/>
                      <a:pt x="4798" y="1149"/>
                    </a:cubicBezTo>
                    <a:cubicBezTo>
                      <a:pt x="4751" y="1387"/>
                      <a:pt x="4775" y="1614"/>
                      <a:pt x="4846" y="1840"/>
                    </a:cubicBezTo>
                    <a:lnTo>
                      <a:pt x="3132" y="1840"/>
                    </a:lnTo>
                    <a:cubicBezTo>
                      <a:pt x="3048" y="1840"/>
                      <a:pt x="2965" y="1911"/>
                      <a:pt x="2965" y="2006"/>
                    </a:cubicBezTo>
                    <a:cubicBezTo>
                      <a:pt x="2965" y="2090"/>
                      <a:pt x="3048" y="2161"/>
                      <a:pt x="3132" y="2161"/>
                    </a:cubicBezTo>
                    <a:lnTo>
                      <a:pt x="4989" y="2161"/>
                    </a:lnTo>
                    <a:lnTo>
                      <a:pt x="5084" y="2304"/>
                    </a:lnTo>
                    <a:lnTo>
                      <a:pt x="4310" y="3078"/>
                    </a:lnTo>
                    <a:cubicBezTo>
                      <a:pt x="4251" y="3126"/>
                      <a:pt x="4251" y="3233"/>
                      <a:pt x="4310" y="3292"/>
                    </a:cubicBezTo>
                    <a:cubicBezTo>
                      <a:pt x="4334" y="3328"/>
                      <a:pt x="4382" y="3340"/>
                      <a:pt x="4429" y="3340"/>
                    </a:cubicBezTo>
                    <a:cubicBezTo>
                      <a:pt x="4477" y="3340"/>
                      <a:pt x="4513" y="3328"/>
                      <a:pt x="4548" y="3292"/>
                    </a:cubicBezTo>
                    <a:lnTo>
                      <a:pt x="5322" y="2518"/>
                    </a:lnTo>
                    <a:cubicBezTo>
                      <a:pt x="5572" y="2733"/>
                      <a:pt x="5882" y="2840"/>
                      <a:pt x="6203" y="2840"/>
                    </a:cubicBezTo>
                    <a:cubicBezTo>
                      <a:pt x="6561" y="2840"/>
                      <a:pt x="6930" y="2697"/>
                      <a:pt x="7215" y="2423"/>
                    </a:cubicBezTo>
                    <a:cubicBezTo>
                      <a:pt x="7287" y="2340"/>
                      <a:pt x="7358" y="2256"/>
                      <a:pt x="7418" y="2161"/>
                    </a:cubicBezTo>
                    <a:lnTo>
                      <a:pt x="8835" y="2161"/>
                    </a:lnTo>
                    <a:lnTo>
                      <a:pt x="8835" y="10662"/>
                    </a:lnTo>
                    <a:lnTo>
                      <a:pt x="2239" y="10662"/>
                    </a:lnTo>
                    <a:lnTo>
                      <a:pt x="2239" y="8864"/>
                    </a:lnTo>
                    <a:cubicBezTo>
                      <a:pt x="2239" y="8769"/>
                      <a:pt x="2167" y="8698"/>
                      <a:pt x="2072" y="8698"/>
                    </a:cubicBezTo>
                    <a:lnTo>
                      <a:pt x="334" y="8698"/>
                    </a:lnTo>
                    <a:lnTo>
                      <a:pt x="334" y="2161"/>
                    </a:lnTo>
                    <a:lnTo>
                      <a:pt x="2489" y="2161"/>
                    </a:lnTo>
                    <a:cubicBezTo>
                      <a:pt x="2584" y="2161"/>
                      <a:pt x="2655" y="2090"/>
                      <a:pt x="2655" y="2006"/>
                    </a:cubicBezTo>
                    <a:cubicBezTo>
                      <a:pt x="2655" y="1911"/>
                      <a:pt x="2584" y="1840"/>
                      <a:pt x="2489" y="1840"/>
                    </a:cubicBezTo>
                    <a:lnTo>
                      <a:pt x="167" y="1840"/>
                    </a:lnTo>
                    <a:cubicBezTo>
                      <a:pt x="84" y="1840"/>
                      <a:pt x="0" y="1911"/>
                      <a:pt x="0" y="2006"/>
                    </a:cubicBezTo>
                    <a:lnTo>
                      <a:pt x="0" y="8853"/>
                    </a:lnTo>
                    <a:cubicBezTo>
                      <a:pt x="0" y="8888"/>
                      <a:pt x="24" y="8936"/>
                      <a:pt x="48" y="8972"/>
                    </a:cubicBezTo>
                    <a:lnTo>
                      <a:pt x="1060" y="10007"/>
                    </a:lnTo>
                    <a:lnTo>
                      <a:pt x="1953" y="10936"/>
                    </a:lnTo>
                    <a:cubicBezTo>
                      <a:pt x="1989" y="10960"/>
                      <a:pt x="2024" y="10972"/>
                      <a:pt x="2072" y="10972"/>
                    </a:cubicBezTo>
                    <a:lnTo>
                      <a:pt x="8978" y="10972"/>
                    </a:lnTo>
                    <a:cubicBezTo>
                      <a:pt x="9073" y="10972"/>
                      <a:pt x="9144" y="10900"/>
                      <a:pt x="9144" y="10817"/>
                    </a:cubicBezTo>
                    <a:lnTo>
                      <a:pt x="9144" y="2006"/>
                    </a:lnTo>
                    <a:cubicBezTo>
                      <a:pt x="9132" y="1911"/>
                      <a:pt x="9073" y="1840"/>
                      <a:pt x="8978" y="1840"/>
                    </a:cubicBezTo>
                    <a:lnTo>
                      <a:pt x="7549" y="1840"/>
                    </a:lnTo>
                    <a:cubicBezTo>
                      <a:pt x="7704" y="1352"/>
                      <a:pt x="7585" y="792"/>
                      <a:pt x="7192" y="411"/>
                    </a:cubicBezTo>
                    <a:cubicBezTo>
                      <a:pt x="6918" y="137"/>
                      <a:pt x="6555" y="0"/>
                      <a:pt x="619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539;p61">
                <a:extLst>
                  <a:ext uri="{FF2B5EF4-FFF2-40B4-BE49-F238E27FC236}">
                    <a16:creationId xmlns:a16="http://schemas.microsoft.com/office/drawing/2014/main" id="{BCB8ACB2-0EE3-A910-2BFD-794FC99D0837}"/>
                  </a:ext>
                </a:extLst>
              </p:cNvPr>
              <p:cNvSpPr/>
              <p:nvPr/>
            </p:nvSpPr>
            <p:spPr>
              <a:xfrm>
                <a:off x="3254698" y="1788375"/>
                <a:ext cx="121493" cy="10233"/>
              </a:xfrm>
              <a:custGeom>
                <a:avLst/>
                <a:gdLst/>
                <a:ahLst/>
                <a:cxnLst/>
                <a:rect l="l" t="t" r="r" b="b"/>
                <a:pathLst>
                  <a:path w="3835" h="323" extrusionOk="0">
                    <a:moveTo>
                      <a:pt x="167" y="1"/>
                    </a:moveTo>
                    <a:cubicBezTo>
                      <a:pt x="72" y="1"/>
                      <a:pt x="1" y="72"/>
                      <a:pt x="1" y="168"/>
                    </a:cubicBezTo>
                    <a:cubicBezTo>
                      <a:pt x="1" y="251"/>
                      <a:pt x="72" y="322"/>
                      <a:pt x="167" y="322"/>
                    </a:cubicBezTo>
                    <a:lnTo>
                      <a:pt x="3680" y="322"/>
                    </a:lnTo>
                    <a:cubicBezTo>
                      <a:pt x="3763" y="322"/>
                      <a:pt x="3834" y="251"/>
                      <a:pt x="3834" y="168"/>
                    </a:cubicBezTo>
                    <a:cubicBezTo>
                      <a:pt x="3834" y="72"/>
                      <a:pt x="3763" y="1"/>
                      <a:pt x="3680" y="1"/>
                    </a:cubicBezTo>
                    <a:close/>
                  </a:path>
                </a:pathLst>
              </a:custGeom>
              <a:solidFill>
                <a:srgbClr val="657E93"/>
              </a:solidFill>
              <a:ln>
                <a:solidFill>
                  <a:schemeClr val="tx2">
                    <a:lumMod val="90000"/>
                    <a:lumOff val="1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540;p61">
                <a:extLst>
                  <a:ext uri="{FF2B5EF4-FFF2-40B4-BE49-F238E27FC236}">
                    <a16:creationId xmlns:a16="http://schemas.microsoft.com/office/drawing/2014/main" id="{0314C222-2E58-809F-7717-445DAA79A9E5}"/>
                  </a:ext>
                </a:extLst>
              </p:cNvPr>
              <p:cNvSpPr/>
              <p:nvPr/>
            </p:nvSpPr>
            <p:spPr>
              <a:xfrm>
                <a:off x="3185668" y="1638275"/>
                <a:ext cx="172783" cy="29051"/>
              </a:xfrm>
              <a:custGeom>
                <a:avLst/>
                <a:gdLst/>
                <a:ahLst/>
                <a:cxnLst/>
                <a:rect l="l" t="t" r="r" b="b"/>
                <a:pathLst>
                  <a:path w="5454" h="917" extrusionOk="0">
                    <a:moveTo>
                      <a:pt x="168" y="0"/>
                    </a:moveTo>
                    <a:cubicBezTo>
                      <a:pt x="72" y="0"/>
                      <a:pt x="1" y="84"/>
                      <a:pt x="1" y="167"/>
                    </a:cubicBezTo>
                    <a:lnTo>
                      <a:pt x="1" y="750"/>
                    </a:lnTo>
                    <a:cubicBezTo>
                      <a:pt x="1" y="834"/>
                      <a:pt x="72" y="917"/>
                      <a:pt x="168" y="917"/>
                    </a:cubicBezTo>
                    <a:lnTo>
                      <a:pt x="5275" y="917"/>
                    </a:lnTo>
                    <a:cubicBezTo>
                      <a:pt x="5359" y="917"/>
                      <a:pt x="5430" y="834"/>
                      <a:pt x="5430" y="750"/>
                    </a:cubicBezTo>
                    <a:lnTo>
                      <a:pt x="5430" y="167"/>
                    </a:lnTo>
                    <a:cubicBezTo>
                      <a:pt x="5454" y="84"/>
                      <a:pt x="5382" y="0"/>
                      <a:pt x="5287" y="0"/>
                    </a:cubicBezTo>
                    <a:lnTo>
                      <a:pt x="4228" y="0"/>
                    </a:lnTo>
                    <a:cubicBezTo>
                      <a:pt x="4144" y="0"/>
                      <a:pt x="4073" y="84"/>
                      <a:pt x="4073" y="167"/>
                    </a:cubicBezTo>
                    <a:cubicBezTo>
                      <a:pt x="4073" y="262"/>
                      <a:pt x="4144" y="334"/>
                      <a:pt x="4228" y="334"/>
                    </a:cubicBezTo>
                    <a:lnTo>
                      <a:pt x="5121" y="334"/>
                    </a:lnTo>
                    <a:lnTo>
                      <a:pt x="5121" y="584"/>
                    </a:lnTo>
                    <a:lnTo>
                      <a:pt x="334" y="584"/>
                    </a:lnTo>
                    <a:lnTo>
                      <a:pt x="334" y="334"/>
                    </a:lnTo>
                    <a:lnTo>
                      <a:pt x="3597" y="334"/>
                    </a:lnTo>
                    <a:cubicBezTo>
                      <a:pt x="3680" y="334"/>
                      <a:pt x="3751" y="262"/>
                      <a:pt x="3751" y="167"/>
                    </a:cubicBezTo>
                    <a:cubicBezTo>
                      <a:pt x="3751" y="84"/>
                      <a:pt x="3680" y="0"/>
                      <a:pt x="359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541;p61">
                <a:extLst>
                  <a:ext uri="{FF2B5EF4-FFF2-40B4-BE49-F238E27FC236}">
                    <a16:creationId xmlns:a16="http://schemas.microsoft.com/office/drawing/2014/main" id="{96ED98C9-F918-5B5F-8A12-69785FF8114C}"/>
                  </a:ext>
                </a:extLst>
              </p:cNvPr>
              <p:cNvSpPr/>
              <p:nvPr/>
            </p:nvSpPr>
            <p:spPr>
              <a:xfrm>
                <a:off x="3186428" y="1681645"/>
                <a:ext cx="172022" cy="10581"/>
              </a:xfrm>
              <a:custGeom>
                <a:avLst/>
                <a:gdLst/>
                <a:ahLst/>
                <a:cxnLst/>
                <a:rect l="l" t="t" r="r" b="b"/>
                <a:pathLst>
                  <a:path w="5430" h="334" extrusionOk="0">
                    <a:moveTo>
                      <a:pt x="155" y="0"/>
                    </a:moveTo>
                    <a:cubicBezTo>
                      <a:pt x="72" y="0"/>
                      <a:pt x="1" y="84"/>
                      <a:pt x="1" y="167"/>
                    </a:cubicBezTo>
                    <a:cubicBezTo>
                      <a:pt x="1" y="262"/>
                      <a:pt x="72" y="334"/>
                      <a:pt x="155" y="334"/>
                    </a:cubicBezTo>
                    <a:lnTo>
                      <a:pt x="5263" y="334"/>
                    </a:lnTo>
                    <a:cubicBezTo>
                      <a:pt x="5358" y="334"/>
                      <a:pt x="5430" y="262"/>
                      <a:pt x="5430" y="167"/>
                    </a:cubicBezTo>
                    <a:cubicBezTo>
                      <a:pt x="5430" y="84"/>
                      <a:pt x="5358" y="0"/>
                      <a:pt x="526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542;p61">
                <a:extLst>
                  <a:ext uri="{FF2B5EF4-FFF2-40B4-BE49-F238E27FC236}">
                    <a16:creationId xmlns:a16="http://schemas.microsoft.com/office/drawing/2014/main" id="{DFAF7C90-2C11-C35A-A13F-4F1F5FC8EBB4}"/>
                  </a:ext>
                </a:extLst>
              </p:cNvPr>
              <p:cNvSpPr/>
              <p:nvPr/>
            </p:nvSpPr>
            <p:spPr>
              <a:xfrm>
                <a:off x="3186428" y="1707306"/>
                <a:ext cx="172022" cy="10201"/>
              </a:xfrm>
              <a:custGeom>
                <a:avLst/>
                <a:gdLst/>
                <a:ahLst/>
                <a:cxnLst/>
                <a:rect l="l" t="t" r="r" b="b"/>
                <a:pathLst>
                  <a:path w="5430" h="322" extrusionOk="0">
                    <a:moveTo>
                      <a:pt x="155" y="0"/>
                    </a:moveTo>
                    <a:cubicBezTo>
                      <a:pt x="72" y="0"/>
                      <a:pt x="1" y="71"/>
                      <a:pt x="1" y="167"/>
                    </a:cubicBezTo>
                    <a:cubicBezTo>
                      <a:pt x="1" y="250"/>
                      <a:pt x="72" y="321"/>
                      <a:pt x="155" y="321"/>
                    </a:cubicBezTo>
                    <a:lnTo>
                      <a:pt x="5263" y="321"/>
                    </a:lnTo>
                    <a:cubicBezTo>
                      <a:pt x="5358" y="321"/>
                      <a:pt x="5430" y="250"/>
                      <a:pt x="5430" y="167"/>
                    </a:cubicBezTo>
                    <a:cubicBezTo>
                      <a:pt x="5430" y="71"/>
                      <a:pt x="5358" y="0"/>
                      <a:pt x="526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608898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fontAlgn="base">
              <a:lnSpc>
                <a:spcPct val="80000"/>
              </a:lnSpc>
              <a:spcBef>
                <a:spcPct val="0"/>
              </a:spcBef>
              <a:spcAft>
                <a:spcPct val="0"/>
              </a:spcAft>
              <a:defRPr/>
            </a:pPr>
            <a:fld id="{562FE60B-6EEB-4E83-BCEF-43EB6E71FD6C}" type="slidenum">
              <a:rPr kumimoji="0" lang="en-US" altLang="zh-TW" sz="1200" b="0" spc="0">
                <a:solidFill>
                  <a:srgbClr val="FFFFFF"/>
                </a:solidFill>
              </a:rPr>
              <a:pPr algn="ctr" fontAlgn="base">
                <a:lnSpc>
                  <a:spcPct val="80000"/>
                </a:lnSpc>
                <a:spcBef>
                  <a:spcPct val="0"/>
                </a:spcBef>
                <a:spcAft>
                  <a:spcPct val="0"/>
                </a:spcAft>
                <a:defRPr/>
              </a:pPr>
              <a:t>14</a:t>
            </a:fld>
            <a:endParaRPr kumimoji="0" lang="en-US" altLang="zh-TW" sz="1200" b="0" spc="0">
              <a:solidFill>
                <a:srgbClr val="FFFFFF"/>
              </a:solidFill>
            </a:endParaRPr>
          </a:p>
        </p:txBody>
      </p:sp>
      <p:graphicFrame>
        <p:nvGraphicFramePr>
          <p:cNvPr id="7" name="表格 6"/>
          <p:cNvGraphicFramePr>
            <a:graphicFrameLocks noGrp="1"/>
          </p:cNvGraphicFramePr>
          <p:nvPr>
            <p:extLst>
              <p:ext uri="{D42A27DB-BD31-4B8C-83A1-F6EECF244321}">
                <p14:modId xmlns:p14="http://schemas.microsoft.com/office/powerpoint/2010/main" val="3855645564"/>
              </p:ext>
            </p:extLst>
          </p:nvPr>
        </p:nvGraphicFramePr>
        <p:xfrm>
          <a:off x="868841" y="1548403"/>
          <a:ext cx="10573966" cy="4672202"/>
        </p:xfrm>
        <a:graphic>
          <a:graphicData uri="http://schemas.openxmlformats.org/drawingml/2006/table">
            <a:tbl>
              <a:tblPr firstRow="1" bandRow="1">
                <a:tableStyleId>{5C22544A-7EE6-4342-B048-85BDC9FD1C3A}</a:tableStyleId>
              </a:tblPr>
              <a:tblGrid>
                <a:gridCol w="10573966">
                  <a:extLst>
                    <a:ext uri="{9D8B030D-6E8A-4147-A177-3AD203B41FA5}">
                      <a16:colId xmlns:a16="http://schemas.microsoft.com/office/drawing/2014/main" val="20000"/>
                    </a:ext>
                  </a:extLst>
                </a:gridCol>
              </a:tblGrid>
              <a:tr h="427410">
                <a:tc>
                  <a:txBody>
                    <a:bodyPr/>
                    <a:lstStyle/>
                    <a:p>
                      <a:pPr algn="ctr"/>
                      <a:r>
                        <a:rPr lang="zh-TW" altLang="en-US" sz="1800" b="1" dirty="0">
                          <a:latin typeface="微軟正黑體" panose="020B0604030504040204" pitchFamily="34" charset="-120"/>
                          <a:ea typeface="微軟正黑體" panose="020B0604030504040204" pitchFamily="34" charset="-120"/>
                        </a:rPr>
                        <a:t>修正重點內容</a:t>
                      </a:r>
                    </a:p>
                  </a:txBody>
                  <a:tcPr marL="91445" marR="91445" marT="45715" marB="45715"/>
                </a:tc>
                <a:extLst>
                  <a:ext uri="{0D108BD9-81ED-4DB2-BD59-A6C34878D82A}">
                    <a16:rowId xmlns:a16="http://schemas.microsoft.com/office/drawing/2014/main" val="10000"/>
                  </a:ext>
                </a:extLst>
              </a:tr>
              <a:tr h="1877548">
                <a:tc>
                  <a:txBody>
                    <a:bodyPr/>
                    <a:lstStyle/>
                    <a:p>
                      <a:pPr marL="0" indent="0" algn="just">
                        <a:spcAft>
                          <a:spcPts val="0"/>
                        </a:spcAft>
                        <a:buFont typeface="Wingdings" panose="05000000000000000000" pitchFamily="2" charset="2"/>
                        <a:buNone/>
                      </a:pPr>
                      <a:r>
                        <a:rPr lang="zh-TW" altLang="en-US" sz="2000" b="0" dirty="0">
                          <a:solidFill>
                            <a:schemeClr val="tx1"/>
                          </a:solidFill>
                          <a:latin typeface="標楷體" pitchFamily="65" charset="-120"/>
                          <a:ea typeface="標楷體" pitchFamily="65" charset="-120"/>
                        </a:rPr>
                        <a:t>申請股票上市之創業投資公司，合於第四條及下列各款條件者，同意其股票上市：</a:t>
                      </a:r>
                      <a:endParaRPr lang="en-US" altLang="zh-TW" sz="2000" b="0" dirty="0">
                        <a:solidFill>
                          <a:schemeClr val="tx1"/>
                        </a:solidFill>
                        <a:latin typeface="標楷體" pitchFamily="65" charset="-120"/>
                        <a:ea typeface="標楷體" pitchFamily="65" charset="-120"/>
                      </a:endParaRPr>
                    </a:p>
                    <a:p>
                      <a:pPr marL="534988" indent="-534988" algn="just">
                        <a:spcAft>
                          <a:spcPts val="0"/>
                        </a:spcAft>
                        <a:buFont typeface="Wingdings" panose="05000000000000000000" pitchFamily="2" charset="2"/>
                        <a:buNone/>
                      </a:pPr>
                      <a:r>
                        <a:rPr lang="zh-TW" altLang="en-US" sz="2000" b="0" kern="1200" dirty="0">
                          <a:solidFill>
                            <a:schemeClr val="tx1"/>
                          </a:solidFill>
                          <a:latin typeface="標楷體" pitchFamily="65" charset="-120"/>
                          <a:ea typeface="標楷體" pitchFamily="65" charset="-120"/>
                          <a:cs typeface="+mn-cs"/>
                        </a:rPr>
                        <a:t>六、申請上市時及最近二會計年度財務報告日投資總額均達申請公司資產總額百分之六十以上。</a:t>
                      </a:r>
                      <a:r>
                        <a:rPr lang="zh-TW" altLang="en-US" sz="2000" b="0" kern="1200" dirty="0">
                          <a:solidFill>
                            <a:srgbClr val="FF0000"/>
                          </a:solidFill>
                          <a:latin typeface="標楷體" pitchFamily="65" charset="-120"/>
                          <a:ea typeface="標楷體" pitchFamily="65" charset="-120"/>
                          <a:cs typeface="+mn-cs"/>
                        </a:rPr>
                        <a:t>但資產總額扣除投資按公允價值衡量為淨增加之評價調整數後，其計算符合規定比率者，不在此限。</a:t>
                      </a:r>
                    </a:p>
                  </a:txBody>
                  <a:tcPr marL="91445" marR="91445" marT="45715" marB="45715"/>
                </a:tc>
                <a:extLst>
                  <a:ext uri="{0D108BD9-81ED-4DB2-BD59-A6C34878D82A}">
                    <a16:rowId xmlns:a16="http://schemas.microsoft.com/office/drawing/2014/main" val="10001"/>
                  </a:ext>
                </a:extLst>
              </a:tr>
              <a:tr h="2367244">
                <a:tc>
                  <a:txBody>
                    <a:bodyPr/>
                    <a:lstStyle/>
                    <a:p>
                      <a:pPr marL="0" indent="0" algn="just">
                        <a:spcAft>
                          <a:spcPts val="0"/>
                        </a:spcAft>
                        <a:buFont typeface="Wingdings" panose="05000000000000000000" pitchFamily="2" charset="2"/>
                        <a:buNone/>
                      </a:pPr>
                      <a:r>
                        <a:rPr lang="zh-TW" altLang="en-US" sz="1800" b="1" dirty="0">
                          <a:solidFill>
                            <a:schemeClr val="tx1"/>
                          </a:solidFill>
                          <a:latin typeface="微軟正黑體" panose="020B0604030504040204" pitchFamily="34" charset="-120"/>
                          <a:ea typeface="微軟正黑體" panose="020B0604030504040204" pitchFamily="34" charset="-120"/>
                        </a:rPr>
                        <a:t>修正理由</a:t>
                      </a:r>
                      <a:endParaRPr lang="en-US" altLang="zh-TW" sz="1800" b="1" dirty="0">
                        <a:solidFill>
                          <a:schemeClr val="tx1"/>
                        </a:solidFill>
                        <a:latin typeface="微軟正黑體" panose="020B0604030504040204" pitchFamily="34" charset="-120"/>
                        <a:ea typeface="微軟正黑體" panose="020B0604030504040204" pitchFamily="34" charset="-120"/>
                      </a:endParaRPr>
                    </a:p>
                    <a:p>
                      <a:pPr marL="0" indent="0" algn="just">
                        <a:spcAft>
                          <a:spcPts val="0"/>
                        </a:spcAft>
                        <a:buFont typeface="Wingdings" panose="05000000000000000000" pitchFamily="2" charset="2"/>
                        <a:buNone/>
                      </a:pPr>
                      <a:r>
                        <a:rPr lang="zh-TW" altLang="en-US" sz="2000" b="0" dirty="0">
                          <a:solidFill>
                            <a:schemeClr val="tx1"/>
                          </a:solidFill>
                          <a:latin typeface="微軟正黑體" panose="020B0604030504040204" pitchFamily="34" charset="-120"/>
                          <a:ea typeface="微軟正黑體" panose="020B0604030504040204" pitchFamily="34" charset="-120"/>
                        </a:rPr>
                        <a:t>按第六款制定目的係規範創投事業投資新興產業應維持一定投資比率，方符合創投事業設立本旨。考量創投公司如因投資按公允價值衡量為淨增加，進而使比率計算上未能符合本款規定，為避免影響創投事業投資決策並兼顧原股東權益保障，爰增訂第六款但書規定，明定資產總額扣除投資按公允價值衡量為淨增加之評價調整數後，其計算符合規定比率者，不在此限。</a:t>
                      </a:r>
                      <a:endParaRPr lang="en-US" altLang="zh-TW" sz="2000" b="0" dirty="0">
                        <a:solidFill>
                          <a:schemeClr val="tx1"/>
                        </a:solidFill>
                        <a:latin typeface="微軟正黑體" panose="020B0604030504040204" pitchFamily="34" charset="-120"/>
                        <a:ea typeface="微軟正黑體" panose="020B0604030504040204" pitchFamily="34" charset="-120"/>
                      </a:endParaRPr>
                    </a:p>
                  </a:txBody>
                  <a:tcPr marL="91445" marR="91445" marT="45715" marB="45715"/>
                </a:tc>
                <a:extLst>
                  <a:ext uri="{0D108BD9-81ED-4DB2-BD59-A6C34878D82A}">
                    <a16:rowId xmlns:a16="http://schemas.microsoft.com/office/drawing/2014/main" val="3427590086"/>
                  </a:ext>
                </a:extLst>
              </a:tr>
            </a:tbl>
          </a:graphicData>
        </a:graphic>
      </p:graphicFrame>
      <p:sp>
        <p:nvSpPr>
          <p:cNvPr id="2" name="文字方塊 1">
            <a:extLst>
              <a:ext uri="{FF2B5EF4-FFF2-40B4-BE49-F238E27FC236}">
                <a16:creationId xmlns:a16="http://schemas.microsoft.com/office/drawing/2014/main" id="{E654172E-D729-C801-35E9-868B81AAD2F8}"/>
              </a:ext>
            </a:extLst>
          </p:cNvPr>
          <p:cNvSpPr txBox="1">
            <a:spLocks noChangeArrowheads="1"/>
          </p:cNvSpPr>
          <p:nvPr/>
        </p:nvSpPr>
        <p:spPr bwMode="auto">
          <a:xfrm>
            <a:off x="10714042" y="919532"/>
            <a:ext cx="12858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1800" b="0" i="0" u="none" strike="noStrike" kern="1200" cap="none" spc="0" normalizeH="0" baseline="0" noProof="0" dirty="0">
                <a:ln>
                  <a:noFill/>
                </a:ln>
                <a:solidFill>
                  <a:schemeClr val="tx2">
                    <a:lumMod val="90000"/>
                    <a:lumOff val="10000"/>
                  </a:schemeClr>
                </a:solidFill>
                <a:effectLst/>
                <a:uLnTx/>
                <a:uFillTx/>
                <a:latin typeface="Book Antiqua" panose="02040602050305030304" pitchFamily="18" charset="0"/>
              </a:rPr>
              <a:t>112.02.01</a:t>
            </a:r>
            <a:endParaRPr kumimoji="1" lang="zh-TW" altLang="en-US" sz="1800" b="0" i="0" u="none" strike="noStrike" kern="1200" cap="none" spc="0" normalizeH="0" baseline="0" noProof="0" dirty="0">
              <a:ln>
                <a:noFill/>
              </a:ln>
              <a:solidFill>
                <a:schemeClr val="tx2">
                  <a:lumMod val="90000"/>
                  <a:lumOff val="10000"/>
                </a:schemeClr>
              </a:solidFill>
              <a:effectLst/>
              <a:uLnTx/>
              <a:uFillTx/>
              <a:latin typeface="Book Antiqua" panose="02040602050305030304" pitchFamily="18" charset="0"/>
            </a:endParaRPr>
          </a:p>
        </p:txBody>
      </p:sp>
      <p:sp>
        <p:nvSpPr>
          <p:cNvPr id="3" name="文字版面配置區 3">
            <a:extLst>
              <a:ext uri="{FF2B5EF4-FFF2-40B4-BE49-F238E27FC236}">
                <a16:creationId xmlns:a16="http://schemas.microsoft.com/office/drawing/2014/main" id="{8A116A1B-BA99-8D8C-F6B6-EC5C70ED3DEF}"/>
              </a:ext>
            </a:extLst>
          </p:cNvPr>
          <p:cNvSpPr txBox="1">
            <a:spLocks/>
          </p:cNvSpPr>
          <p:nvPr/>
        </p:nvSpPr>
        <p:spPr>
          <a:xfrm>
            <a:off x="2779941" y="187113"/>
            <a:ext cx="6761925" cy="732419"/>
          </a:xfrm>
          <a:prstGeom prst="rect">
            <a:avLst/>
          </a:prstGeom>
        </p:spPr>
        <p:txBody>
          <a:bodyPr>
            <a:no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TW" altLang="en-US" sz="3200" b="1" dirty="0"/>
              <a:t>新增創投公司投資總額計算但書規定</a:t>
            </a:r>
          </a:p>
        </p:txBody>
      </p:sp>
      <p:grpSp>
        <p:nvGrpSpPr>
          <p:cNvPr id="6" name="群組 5">
            <a:extLst>
              <a:ext uri="{FF2B5EF4-FFF2-40B4-BE49-F238E27FC236}">
                <a16:creationId xmlns:a16="http://schemas.microsoft.com/office/drawing/2014/main" id="{DB32AFFE-F523-7FC0-03C6-DE639E027ED7}"/>
              </a:ext>
            </a:extLst>
          </p:cNvPr>
          <p:cNvGrpSpPr/>
          <p:nvPr/>
        </p:nvGrpSpPr>
        <p:grpSpPr>
          <a:xfrm>
            <a:off x="868841" y="867386"/>
            <a:ext cx="8564880" cy="561805"/>
            <a:chOff x="782724" y="1111235"/>
            <a:chExt cx="8564880" cy="561805"/>
          </a:xfrm>
        </p:grpSpPr>
        <p:sp>
          <p:nvSpPr>
            <p:cNvPr id="8" name="內容版面配置區 2">
              <a:extLst>
                <a:ext uri="{FF2B5EF4-FFF2-40B4-BE49-F238E27FC236}">
                  <a16:creationId xmlns:a16="http://schemas.microsoft.com/office/drawing/2014/main" id="{A688EF40-14C3-7D1C-7F64-67F749A2CF90}"/>
                </a:ext>
              </a:extLst>
            </p:cNvPr>
            <p:cNvSpPr txBox="1">
              <a:spLocks/>
            </p:cNvSpPr>
            <p:nvPr/>
          </p:nvSpPr>
          <p:spPr bwMode="auto">
            <a:xfrm>
              <a:off x="1194204" y="1168408"/>
              <a:ext cx="8153400" cy="50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None/>
                <a:tabLst/>
                <a:defRPr/>
              </a:pPr>
              <a:r>
                <a:rPr kumimoji="0" lang="zh-TW" altLang="en-US" sz="2000" b="0" i="0" u="none" strike="noStrike" kern="1200" cap="none" spc="0" normalizeH="0" baseline="0" noProof="0" dirty="0">
                  <a:ln>
                    <a:noFill/>
                  </a:ln>
                  <a:effectLst/>
                  <a:uLnTx/>
                  <a:uFillTx/>
                  <a:latin typeface="+mn-ea"/>
                  <a:cs typeface="+mn-cs"/>
                </a:rPr>
                <a:t>有價證券上市審查準則第 </a:t>
              </a:r>
              <a:r>
                <a:rPr kumimoji="0" lang="en-US" altLang="zh-TW" sz="2000" b="0" i="0" u="none" strike="noStrike" kern="1200" cap="none" spc="0" normalizeH="0" baseline="0" dirty="0">
                  <a:ln>
                    <a:noFill/>
                  </a:ln>
                  <a:effectLst/>
                  <a:uLnTx/>
                  <a:uFillTx/>
                  <a:latin typeface="Book Antiqua" panose="02040602050305030304" pitchFamily="18" charset="0"/>
                  <a:cs typeface="+mn-cs"/>
                </a:rPr>
                <a:t>20</a:t>
              </a:r>
              <a:r>
                <a:rPr lang="zh-TW" altLang="en-US" sz="2000" dirty="0">
                  <a:latin typeface="Book Antiqua" panose="02040602050305030304" pitchFamily="18" charset="0"/>
                </a:rPr>
                <a:t> </a:t>
              </a:r>
              <a:r>
                <a:rPr kumimoji="0" lang="zh-TW" altLang="en-US" sz="2000" b="0" i="0" u="none" strike="noStrike" kern="1200" cap="none" spc="0" normalizeH="0" baseline="0" noProof="0" dirty="0">
                  <a:ln>
                    <a:noFill/>
                  </a:ln>
                  <a:effectLst/>
                  <a:uLnTx/>
                  <a:uFillTx/>
                  <a:latin typeface="+mn-ea"/>
                  <a:cs typeface="+mn-cs"/>
                </a:rPr>
                <a:t>條之 </a:t>
              </a:r>
              <a:r>
                <a:rPr kumimoji="0" lang="en-US" altLang="zh-TW" sz="2000" b="0" i="0" u="none" strike="noStrike" kern="1200" cap="none" spc="0" normalizeH="0" baseline="0" noProof="0" dirty="0">
                  <a:ln>
                    <a:noFill/>
                  </a:ln>
                  <a:effectLst/>
                  <a:uLnTx/>
                  <a:uFillTx/>
                  <a:latin typeface="Book Antiqua" panose="02040602050305030304" pitchFamily="18" charset="0"/>
                </a:rPr>
                <a:t>2</a:t>
              </a:r>
              <a:r>
                <a:rPr kumimoji="0" lang="en-US" altLang="zh-TW" sz="2000" b="0" i="0" u="none" strike="noStrike" kern="1200" cap="none" spc="0" normalizeH="0" baseline="0" noProof="0" dirty="0">
                  <a:ln>
                    <a:noFill/>
                  </a:ln>
                  <a:effectLst/>
                  <a:uLnTx/>
                  <a:uFillTx/>
                  <a:latin typeface="+mn-ea"/>
                  <a:cs typeface="+mn-cs"/>
                </a:rPr>
                <a:t> </a:t>
              </a:r>
              <a:r>
                <a:rPr kumimoji="0" lang="zh-TW" altLang="en-US" sz="2000" b="0" i="0" u="none" strike="noStrike" kern="1200" cap="none" spc="0" normalizeH="0" baseline="0" noProof="0" dirty="0">
                  <a:ln>
                    <a:noFill/>
                  </a:ln>
                  <a:effectLst/>
                  <a:uLnTx/>
                  <a:uFillTx/>
                  <a:latin typeface="+mn-ea"/>
                  <a:cs typeface="+mn-cs"/>
                </a:rPr>
                <a:t>第 </a:t>
              </a:r>
              <a:r>
                <a:rPr lang="en-US" altLang="zh-TW" sz="2000" dirty="0">
                  <a:latin typeface="Book Antiqua" panose="02040602050305030304" pitchFamily="18" charset="0"/>
                </a:rPr>
                <a:t>6</a:t>
              </a:r>
              <a:r>
                <a:rPr lang="zh-TW" altLang="en-US" sz="2000" dirty="0">
                  <a:latin typeface="Book Antiqua" panose="02040602050305030304" pitchFamily="18" charset="0"/>
                </a:rPr>
                <a:t> 款</a:t>
              </a:r>
              <a:r>
                <a:rPr kumimoji="0" lang="zh-TW" altLang="en-US" sz="2000" b="0" i="0" u="none" strike="noStrike" kern="1200" cap="none" spc="0" normalizeH="0" baseline="0" noProof="0" dirty="0">
                  <a:ln>
                    <a:noFill/>
                  </a:ln>
                  <a:effectLst/>
                  <a:uLnTx/>
                  <a:uFillTx/>
                  <a:latin typeface="+mn-ea"/>
                  <a:cs typeface="+mn-cs"/>
                </a:rPr>
                <a:t> </a:t>
              </a:r>
              <a:endParaRPr kumimoji="0" lang="en-US" altLang="zh-TW" sz="2000" b="0" i="0" u="none" strike="noStrike" kern="1200" cap="none" spc="0" normalizeH="0" baseline="0" noProof="0" dirty="0">
                <a:ln>
                  <a:noFill/>
                </a:ln>
                <a:effectLst/>
                <a:uLnTx/>
                <a:uFillTx/>
                <a:latin typeface="+mn-ea"/>
                <a:cs typeface="+mn-cs"/>
              </a:endParaRPr>
            </a:p>
            <a:p>
              <a:pPr marL="0" marR="0" lvl="0" indent="-342900" algn="ctr" eaLnBrk="1" fontAlgn="base" hangingPunct="1">
                <a:lnSpc>
                  <a:spcPct val="100000"/>
                </a:lnSpc>
                <a:spcBef>
                  <a:spcPct val="20000"/>
                </a:spcBef>
                <a:spcAft>
                  <a:spcPct val="0"/>
                </a:spcAft>
                <a:buClrTx/>
                <a:buSzTx/>
                <a:buFont typeface="Wingdings" panose="05000000000000000000" pitchFamily="2" charset="2"/>
                <a:buNone/>
                <a:tabLst/>
                <a:defRPr/>
              </a:pPr>
              <a:r>
                <a:rPr kumimoji="0" lang="zh-TW" altLang="en-US" sz="2400" b="0" i="0" u="none" strike="noStrike" kern="1200" cap="none" spc="0" normalizeH="0" baseline="0" noProof="0" dirty="0">
                  <a:ln>
                    <a:noFill/>
                  </a:ln>
                  <a:solidFill>
                    <a:srgbClr val="0000CC"/>
                  </a:solidFill>
                  <a:effectLst/>
                  <a:uLnTx/>
                  <a:uFillTx/>
                  <a:latin typeface="標楷體" panose="03000509000000000000" pitchFamily="65" charset="-120"/>
                  <a:ea typeface="標楷體" panose="03000509000000000000" pitchFamily="65" charset="-120"/>
                  <a:cs typeface="+mn-cs"/>
                </a:rPr>
                <a:t>  </a:t>
              </a:r>
              <a:endParaRPr lang="en-US" altLang="zh-TW" sz="1800" b="1" dirty="0">
                <a:solidFill>
                  <a:schemeClr val="lt1"/>
                </a:solidFill>
                <a:latin typeface="微軟正黑體" panose="020B0604030504040204" pitchFamily="34" charset="-120"/>
                <a:ea typeface="微軟正黑體" panose="020B0604030504040204" pitchFamily="34" charset="-120"/>
              </a:endParaRP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Ø"/>
                <a:tabLst/>
                <a:defRPr/>
              </a:pPr>
              <a:endParaRPr kumimoji="0" lang="zh-TW" altLang="en-US" sz="2400" b="0" i="0" u="none" strike="noStrike" kern="1200" cap="none" spc="0" normalizeH="0" baseline="0" noProof="0" dirty="0">
                <a:ln>
                  <a:noFill/>
                </a:ln>
                <a:solidFill>
                  <a:sysClr val="windowText" lastClr="000000"/>
                </a:solidFill>
                <a:effectLst/>
                <a:uLnTx/>
                <a:uFillTx/>
                <a:latin typeface="Calibri"/>
                <a:ea typeface="新細明體" panose="02020500000000000000" pitchFamily="18" charset="-120"/>
                <a:cs typeface="+mn-cs"/>
              </a:endParaRPr>
            </a:p>
          </p:txBody>
        </p:sp>
        <p:grpSp>
          <p:nvGrpSpPr>
            <p:cNvPr id="9" name="Google Shape;6537;p61">
              <a:extLst>
                <a:ext uri="{FF2B5EF4-FFF2-40B4-BE49-F238E27FC236}">
                  <a16:creationId xmlns:a16="http://schemas.microsoft.com/office/drawing/2014/main" id="{586EC4A6-6090-04BB-70A2-6E78C53ED63F}"/>
                </a:ext>
              </a:extLst>
            </p:cNvPr>
            <p:cNvGrpSpPr/>
            <p:nvPr/>
          </p:nvGrpSpPr>
          <p:grpSpPr>
            <a:xfrm>
              <a:off x="782724" y="1111235"/>
              <a:ext cx="411480" cy="493763"/>
              <a:chOff x="3127598" y="1513234"/>
              <a:chExt cx="289714" cy="347593"/>
            </a:xfrm>
          </p:grpSpPr>
          <p:sp>
            <p:nvSpPr>
              <p:cNvPr id="10" name="Google Shape;6538;p61">
                <a:extLst>
                  <a:ext uri="{FF2B5EF4-FFF2-40B4-BE49-F238E27FC236}">
                    <a16:creationId xmlns:a16="http://schemas.microsoft.com/office/drawing/2014/main" id="{571CC7A2-3A6A-C3AE-C7B2-B88BAEFB3EBC}"/>
                  </a:ext>
                </a:extLst>
              </p:cNvPr>
              <p:cNvSpPr/>
              <p:nvPr/>
            </p:nvSpPr>
            <p:spPr>
              <a:xfrm>
                <a:off x="3127598" y="1513234"/>
                <a:ext cx="289714" cy="347593"/>
              </a:xfrm>
              <a:custGeom>
                <a:avLst/>
                <a:gdLst/>
                <a:ahLst/>
                <a:cxnLst/>
                <a:rect l="l" t="t" r="r" b="b"/>
                <a:pathLst>
                  <a:path w="9145" h="10972" extrusionOk="0">
                    <a:moveTo>
                      <a:pt x="1917" y="8995"/>
                    </a:moveTo>
                    <a:lnTo>
                      <a:pt x="1917" y="10412"/>
                    </a:lnTo>
                    <a:lnTo>
                      <a:pt x="1358" y="9841"/>
                    </a:lnTo>
                    <a:lnTo>
                      <a:pt x="548" y="8995"/>
                    </a:lnTo>
                    <a:close/>
                    <a:moveTo>
                      <a:pt x="6192" y="0"/>
                    </a:moveTo>
                    <a:cubicBezTo>
                      <a:pt x="5828" y="0"/>
                      <a:pt x="5465" y="137"/>
                      <a:pt x="5191" y="411"/>
                    </a:cubicBezTo>
                    <a:lnTo>
                      <a:pt x="5156" y="435"/>
                    </a:lnTo>
                    <a:cubicBezTo>
                      <a:pt x="5096" y="494"/>
                      <a:pt x="5096" y="602"/>
                      <a:pt x="5168" y="661"/>
                    </a:cubicBezTo>
                    <a:cubicBezTo>
                      <a:pt x="5196" y="689"/>
                      <a:pt x="5235" y="704"/>
                      <a:pt x="5275" y="704"/>
                    </a:cubicBezTo>
                    <a:cubicBezTo>
                      <a:pt x="5319" y="704"/>
                      <a:pt x="5363" y="686"/>
                      <a:pt x="5394" y="649"/>
                    </a:cubicBezTo>
                    <a:lnTo>
                      <a:pt x="5430" y="613"/>
                    </a:lnTo>
                    <a:cubicBezTo>
                      <a:pt x="5644" y="399"/>
                      <a:pt x="5927" y="292"/>
                      <a:pt x="6209" y="292"/>
                    </a:cubicBezTo>
                    <a:cubicBezTo>
                      <a:pt x="6492" y="292"/>
                      <a:pt x="6775" y="399"/>
                      <a:pt x="6989" y="613"/>
                    </a:cubicBezTo>
                    <a:cubicBezTo>
                      <a:pt x="7418" y="1042"/>
                      <a:pt x="7418" y="1745"/>
                      <a:pt x="6989" y="2185"/>
                    </a:cubicBezTo>
                    <a:cubicBezTo>
                      <a:pt x="6775" y="2399"/>
                      <a:pt x="6492" y="2507"/>
                      <a:pt x="6209" y="2507"/>
                    </a:cubicBezTo>
                    <a:cubicBezTo>
                      <a:pt x="5927" y="2507"/>
                      <a:pt x="5644" y="2399"/>
                      <a:pt x="5430" y="2185"/>
                    </a:cubicBezTo>
                    <a:cubicBezTo>
                      <a:pt x="5168" y="1923"/>
                      <a:pt x="5049" y="1554"/>
                      <a:pt x="5132" y="1209"/>
                    </a:cubicBezTo>
                    <a:cubicBezTo>
                      <a:pt x="5144" y="1125"/>
                      <a:pt x="5084" y="1030"/>
                      <a:pt x="4989" y="1018"/>
                    </a:cubicBezTo>
                    <a:cubicBezTo>
                      <a:pt x="4982" y="1017"/>
                      <a:pt x="4975" y="1017"/>
                      <a:pt x="4967" y="1017"/>
                    </a:cubicBezTo>
                    <a:cubicBezTo>
                      <a:pt x="4890" y="1017"/>
                      <a:pt x="4809" y="1073"/>
                      <a:pt x="4798" y="1149"/>
                    </a:cubicBezTo>
                    <a:cubicBezTo>
                      <a:pt x="4751" y="1387"/>
                      <a:pt x="4775" y="1614"/>
                      <a:pt x="4846" y="1840"/>
                    </a:cubicBezTo>
                    <a:lnTo>
                      <a:pt x="3132" y="1840"/>
                    </a:lnTo>
                    <a:cubicBezTo>
                      <a:pt x="3048" y="1840"/>
                      <a:pt x="2965" y="1911"/>
                      <a:pt x="2965" y="2006"/>
                    </a:cubicBezTo>
                    <a:cubicBezTo>
                      <a:pt x="2965" y="2090"/>
                      <a:pt x="3048" y="2161"/>
                      <a:pt x="3132" y="2161"/>
                    </a:cubicBezTo>
                    <a:lnTo>
                      <a:pt x="4989" y="2161"/>
                    </a:lnTo>
                    <a:lnTo>
                      <a:pt x="5084" y="2304"/>
                    </a:lnTo>
                    <a:lnTo>
                      <a:pt x="4310" y="3078"/>
                    </a:lnTo>
                    <a:cubicBezTo>
                      <a:pt x="4251" y="3126"/>
                      <a:pt x="4251" y="3233"/>
                      <a:pt x="4310" y="3292"/>
                    </a:cubicBezTo>
                    <a:cubicBezTo>
                      <a:pt x="4334" y="3328"/>
                      <a:pt x="4382" y="3340"/>
                      <a:pt x="4429" y="3340"/>
                    </a:cubicBezTo>
                    <a:cubicBezTo>
                      <a:pt x="4477" y="3340"/>
                      <a:pt x="4513" y="3328"/>
                      <a:pt x="4548" y="3292"/>
                    </a:cubicBezTo>
                    <a:lnTo>
                      <a:pt x="5322" y="2518"/>
                    </a:lnTo>
                    <a:cubicBezTo>
                      <a:pt x="5572" y="2733"/>
                      <a:pt x="5882" y="2840"/>
                      <a:pt x="6203" y="2840"/>
                    </a:cubicBezTo>
                    <a:cubicBezTo>
                      <a:pt x="6561" y="2840"/>
                      <a:pt x="6930" y="2697"/>
                      <a:pt x="7215" y="2423"/>
                    </a:cubicBezTo>
                    <a:cubicBezTo>
                      <a:pt x="7287" y="2340"/>
                      <a:pt x="7358" y="2256"/>
                      <a:pt x="7418" y="2161"/>
                    </a:cubicBezTo>
                    <a:lnTo>
                      <a:pt x="8835" y="2161"/>
                    </a:lnTo>
                    <a:lnTo>
                      <a:pt x="8835" y="10662"/>
                    </a:lnTo>
                    <a:lnTo>
                      <a:pt x="2239" y="10662"/>
                    </a:lnTo>
                    <a:lnTo>
                      <a:pt x="2239" y="8864"/>
                    </a:lnTo>
                    <a:cubicBezTo>
                      <a:pt x="2239" y="8769"/>
                      <a:pt x="2167" y="8698"/>
                      <a:pt x="2072" y="8698"/>
                    </a:cubicBezTo>
                    <a:lnTo>
                      <a:pt x="334" y="8698"/>
                    </a:lnTo>
                    <a:lnTo>
                      <a:pt x="334" y="2161"/>
                    </a:lnTo>
                    <a:lnTo>
                      <a:pt x="2489" y="2161"/>
                    </a:lnTo>
                    <a:cubicBezTo>
                      <a:pt x="2584" y="2161"/>
                      <a:pt x="2655" y="2090"/>
                      <a:pt x="2655" y="2006"/>
                    </a:cubicBezTo>
                    <a:cubicBezTo>
                      <a:pt x="2655" y="1911"/>
                      <a:pt x="2584" y="1840"/>
                      <a:pt x="2489" y="1840"/>
                    </a:cubicBezTo>
                    <a:lnTo>
                      <a:pt x="167" y="1840"/>
                    </a:lnTo>
                    <a:cubicBezTo>
                      <a:pt x="84" y="1840"/>
                      <a:pt x="0" y="1911"/>
                      <a:pt x="0" y="2006"/>
                    </a:cubicBezTo>
                    <a:lnTo>
                      <a:pt x="0" y="8853"/>
                    </a:lnTo>
                    <a:cubicBezTo>
                      <a:pt x="0" y="8888"/>
                      <a:pt x="24" y="8936"/>
                      <a:pt x="48" y="8972"/>
                    </a:cubicBezTo>
                    <a:lnTo>
                      <a:pt x="1060" y="10007"/>
                    </a:lnTo>
                    <a:lnTo>
                      <a:pt x="1953" y="10936"/>
                    </a:lnTo>
                    <a:cubicBezTo>
                      <a:pt x="1989" y="10960"/>
                      <a:pt x="2024" y="10972"/>
                      <a:pt x="2072" y="10972"/>
                    </a:cubicBezTo>
                    <a:lnTo>
                      <a:pt x="8978" y="10972"/>
                    </a:lnTo>
                    <a:cubicBezTo>
                      <a:pt x="9073" y="10972"/>
                      <a:pt x="9144" y="10900"/>
                      <a:pt x="9144" y="10817"/>
                    </a:cubicBezTo>
                    <a:lnTo>
                      <a:pt x="9144" y="2006"/>
                    </a:lnTo>
                    <a:cubicBezTo>
                      <a:pt x="9132" y="1911"/>
                      <a:pt x="9073" y="1840"/>
                      <a:pt x="8978" y="1840"/>
                    </a:cubicBezTo>
                    <a:lnTo>
                      <a:pt x="7549" y="1840"/>
                    </a:lnTo>
                    <a:cubicBezTo>
                      <a:pt x="7704" y="1352"/>
                      <a:pt x="7585" y="792"/>
                      <a:pt x="7192" y="411"/>
                    </a:cubicBezTo>
                    <a:cubicBezTo>
                      <a:pt x="6918" y="137"/>
                      <a:pt x="6555" y="0"/>
                      <a:pt x="619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539;p61">
                <a:extLst>
                  <a:ext uri="{FF2B5EF4-FFF2-40B4-BE49-F238E27FC236}">
                    <a16:creationId xmlns:a16="http://schemas.microsoft.com/office/drawing/2014/main" id="{7084DF75-7DC3-2302-D49F-3A58906519BF}"/>
                  </a:ext>
                </a:extLst>
              </p:cNvPr>
              <p:cNvSpPr/>
              <p:nvPr/>
            </p:nvSpPr>
            <p:spPr>
              <a:xfrm>
                <a:off x="3254698" y="1788375"/>
                <a:ext cx="121493" cy="10233"/>
              </a:xfrm>
              <a:custGeom>
                <a:avLst/>
                <a:gdLst/>
                <a:ahLst/>
                <a:cxnLst/>
                <a:rect l="l" t="t" r="r" b="b"/>
                <a:pathLst>
                  <a:path w="3835" h="323" extrusionOk="0">
                    <a:moveTo>
                      <a:pt x="167" y="1"/>
                    </a:moveTo>
                    <a:cubicBezTo>
                      <a:pt x="72" y="1"/>
                      <a:pt x="1" y="72"/>
                      <a:pt x="1" y="168"/>
                    </a:cubicBezTo>
                    <a:cubicBezTo>
                      <a:pt x="1" y="251"/>
                      <a:pt x="72" y="322"/>
                      <a:pt x="167" y="322"/>
                    </a:cubicBezTo>
                    <a:lnTo>
                      <a:pt x="3680" y="322"/>
                    </a:lnTo>
                    <a:cubicBezTo>
                      <a:pt x="3763" y="322"/>
                      <a:pt x="3834" y="251"/>
                      <a:pt x="3834" y="168"/>
                    </a:cubicBezTo>
                    <a:cubicBezTo>
                      <a:pt x="3834" y="72"/>
                      <a:pt x="3763" y="1"/>
                      <a:pt x="3680" y="1"/>
                    </a:cubicBezTo>
                    <a:close/>
                  </a:path>
                </a:pathLst>
              </a:custGeom>
              <a:solidFill>
                <a:srgbClr val="657E93"/>
              </a:solidFill>
              <a:ln>
                <a:solidFill>
                  <a:schemeClr val="tx2">
                    <a:lumMod val="90000"/>
                    <a:lumOff val="1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540;p61">
                <a:extLst>
                  <a:ext uri="{FF2B5EF4-FFF2-40B4-BE49-F238E27FC236}">
                    <a16:creationId xmlns:a16="http://schemas.microsoft.com/office/drawing/2014/main" id="{7851B185-234C-3558-0066-0CF0BDA78593}"/>
                  </a:ext>
                </a:extLst>
              </p:cNvPr>
              <p:cNvSpPr/>
              <p:nvPr/>
            </p:nvSpPr>
            <p:spPr>
              <a:xfrm>
                <a:off x="3185668" y="1638275"/>
                <a:ext cx="172783" cy="29051"/>
              </a:xfrm>
              <a:custGeom>
                <a:avLst/>
                <a:gdLst/>
                <a:ahLst/>
                <a:cxnLst/>
                <a:rect l="l" t="t" r="r" b="b"/>
                <a:pathLst>
                  <a:path w="5454" h="917" extrusionOk="0">
                    <a:moveTo>
                      <a:pt x="168" y="0"/>
                    </a:moveTo>
                    <a:cubicBezTo>
                      <a:pt x="72" y="0"/>
                      <a:pt x="1" y="84"/>
                      <a:pt x="1" y="167"/>
                    </a:cubicBezTo>
                    <a:lnTo>
                      <a:pt x="1" y="750"/>
                    </a:lnTo>
                    <a:cubicBezTo>
                      <a:pt x="1" y="834"/>
                      <a:pt x="72" y="917"/>
                      <a:pt x="168" y="917"/>
                    </a:cubicBezTo>
                    <a:lnTo>
                      <a:pt x="5275" y="917"/>
                    </a:lnTo>
                    <a:cubicBezTo>
                      <a:pt x="5359" y="917"/>
                      <a:pt x="5430" y="834"/>
                      <a:pt x="5430" y="750"/>
                    </a:cubicBezTo>
                    <a:lnTo>
                      <a:pt x="5430" y="167"/>
                    </a:lnTo>
                    <a:cubicBezTo>
                      <a:pt x="5454" y="84"/>
                      <a:pt x="5382" y="0"/>
                      <a:pt x="5287" y="0"/>
                    </a:cubicBezTo>
                    <a:lnTo>
                      <a:pt x="4228" y="0"/>
                    </a:lnTo>
                    <a:cubicBezTo>
                      <a:pt x="4144" y="0"/>
                      <a:pt x="4073" y="84"/>
                      <a:pt x="4073" y="167"/>
                    </a:cubicBezTo>
                    <a:cubicBezTo>
                      <a:pt x="4073" y="262"/>
                      <a:pt x="4144" y="334"/>
                      <a:pt x="4228" y="334"/>
                    </a:cubicBezTo>
                    <a:lnTo>
                      <a:pt x="5121" y="334"/>
                    </a:lnTo>
                    <a:lnTo>
                      <a:pt x="5121" y="584"/>
                    </a:lnTo>
                    <a:lnTo>
                      <a:pt x="334" y="584"/>
                    </a:lnTo>
                    <a:lnTo>
                      <a:pt x="334" y="334"/>
                    </a:lnTo>
                    <a:lnTo>
                      <a:pt x="3597" y="334"/>
                    </a:lnTo>
                    <a:cubicBezTo>
                      <a:pt x="3680" y="334"/>
                      <a:pt x="3751" y="262"/>
                      <a:pt x="3751" y="167"/>
                    </a:cubicBezTo>
                    <a:cubicBezTo>
                      <a:pt x="3751" y="84"/>
                      <a:pt x="3680" y="0"/>
                      <a:pt x="359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541;p61">
                <a:extLst>
                  <a:ext uri="{FF2B5EF4-FFF2-40B4-BE49-F238E27FC236}">
                    <a16:creationId xmlns:a16="http://schemas.microsoft.com/office/drawing/2014/main" id="{CEF00BAB-94ED-FD37-43F6-24A7FF846B46}"/>
                  </a:ext>
                </a:extLst>
              </p:cNvPr>
              <p:cNvSpPr/>
              <p:nvPr/>
            </p:nvSpPr>
            <p:spPr>
              <a:xfrm>
                <a:off x="3186428" y="1681645"/>
                <a:ext cx="172022" cy="10581"/>
              </a:xfrm>
              <a:custGeom>
                <a:avLst/>
                <a:gdLst/>
                <a:ahLst/>
                <a:cxnLst/>
                <a:rect l="l" t="t" r="r" b="b"/>
                <a:pathLst>
                  <a:path w="5430" h="334" extrusionOk="0">
                    <a:moveTo>
                      <a:pt x="155" y="0"/>
                    </a:moveTo>
                    <a:cubicBezTo>
                      <a:pt x="72" y="0"/>
                      <a:pt x="1" y="84"/>
                      <a:pt x="1" y="167"/>
                    </a:cubicBezTo>
                    <a:cubicBezTo>
                      <a:pt x="1" y="262"/>
                      <a:pt x="72" y="334"/>
                      <a:pt x="155" y="334"/>
                    </a:cubicBezTo>
                    <a:lnTo>
                      <a:pt x="5263" y="334"/>
                    </a:lnTo>
                    <a:cubicBezTo>
                      <a:pt x="5358" y="334"/>
                      <a:pt x="5430" y="262"/>
                      <a:pt x="5430" y="167"/>
                    </a:cubicBezTo>
                    <a:cubicBezTo>
                      <a:pt x="5430" y="84"/>
                      <a:pt x="5358" y="0"/>
                      <a:pt x="526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542;p61">
                <a:extLst>
                  <a:ext uri="{FF2B5EF4-FFF2-40B4-BE49-F238E27FC236}">
                    <a16:creationId xmlns:a16="http://schemas.microsoft.com/office/drawing/2014/main" id="{72470964-0CC5-324F-EDF7-3A7676B6352C}"/>
                  </a:ext>
                </a:extLst>
              </p:cNvPr>
              <p:cNvSpPr/>
              <p:nvPr/>
            </p:nvSpPr>
            <p:spPr>
              <a:xfrm>
                <a:off x="3186428" y="1707306"/>
                <a:ext cx="172022" cy="10201"/>
              </a:xfrm>
              <a:custGeom>
                <a:avLst/>
                <a:gdLst/>
                <a:ahLst/>
                <a:cxnLst/>
                <a:rect l="l" t="t" r="r" b="b"/>
                <a:pathLst>
                  <a:path w="5430" h="322" extrusionOk="0">
                    <a:moveTo>
                      <a:pt x="155" y="0"/>
                    </a:moveTo>
                    <a:cubicBezTo>
                      <a:pt x="72" y="0"/>
                      <a:pt x="1" y="71"/>
                      <a:pt x="1" y="167"/>
                    </a:cubicBezTo>
                    <a:cubicBezTo>
                      <a:pt x="1" y="250"/>
                      <a:pt x="72" y="321"/>
                      <a:pt x="155" y="321"/>
                    </a:cubicBezTo>
                    <a:lnTo>
                      <a:pt x="5263" y="321"/>
                    </a:lnTo>
                    <a:cubicBezTo>
                      <a:pt x="5358" y="321"/>
                      <a:pt x="5430" y="250"/>
                      <a:pt x="5430" y="167"/>
                    </a:cubicBezTo>
                    <a:cubicBezTo>
                      <a:pt x="5430" y="71"/>
                      <a:pt x="5358" y="0"/>
                      <a:pt x="526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3958639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nSpc>
                <a:spcPct val="80000"/>
              </a:lnSpc>
            </a:pPr>
            <a:fld id="{562FE60B-6EEB-4E83-BCEF-43EB6E71FD6C}" type="slidenum">
              <a:rPr kumimoji="0" lang="en-US" altLang="zh-TW" sz="1200">
                <a:solidFill>
                  <a:srgbClr val="FFFFFF"/>
                </a:solidFill>
              </a:rPr>
              <a:pPr>
                <a:lnSpc>
                  <a:spcPct val="80000"/>
                </a:lnSpc>
              </a:pPr>
              <a:t>15</a:t>
            </a:fld>
            <a:endParaRPr kumimoji="0" lang="en-US" altLang="zh-TW" sz="1200">
              <a:solidFill>
                <a:srgbClr val="FFFFFF"/>
              </a:solidFill>
            </a:endParaRPr>
          </a:p>
        </p:txBody>
      </p:sp>
      <p:graphicFrame>
        <p:nvGraphicFramePr>
          <p:cNvPr id="6" name="表格 5"/>
          <p:cNvGraphicFramePr>
            <a:graphicFrameLocks noGrp="1"/>
          </p:cNvGraphicFramePr>
          <p:nvPr>
            <p:extLst>
              <p:ext uri="{D42A27DB-BD31-4B8C-83A1-F6EECF244321}">
                <p14:modId xmlns:p14="http://schemas.microsoft.com/office/powerpoint/2010/main" val="209234558"/>
              </p:ext>
            </p:extLst>
          </p:nvPr>
        </p:nvGraphicFramePr>
        <p:xfrm>
          <a:off x="868841" y="1634909"/>
          <a:ext cx="10405516" cy="3022193"/>
        </p:xfrm>
        <a:graphic>
          <a:graphicData uri="http://schemas.openxmlformats.org/drawingml/2006/table">
            <a:tbl>
              <a:tblPr firstRow="1" bandRow="1">
                <a:tableStyleId>{5C22544A-7EE6-4342-B048-85BDC9FD1C3A}</a:tableStyleId>
              </a:tblPr>
              <a:tblGrid>
                <a:gridCol w="2749532">
                  <a:extLst>
                    <a:ext uri="{9D8B030D-6E8A-4147-A177-3AD203B41FA5}">
                      <a16:colId xmlns:a16="http://schemas.microsoft.com/office/drawing/2014/main" val="20000"/>
                    </a:ext>
                  </a:extLst>
                </a:gridCol>
                <a:gridCol w="7655984">
                  <a:extLst>
                    <a:ext uri="{9D8B030D-6E8A-4147-A177-3AD203B41FA5}">
                      <a16:colId xmlns:a16="http://schemas.microsoft.com/office/drawing/2014/main" val="20001"/>
                    </a:ext>
                  </a:extLst>
                </a:gridCol>
              </a:tblGrid>
              <a:tr h="509786">
                <a:tc>
                  <a:txBody>
                    <a:bodyPr/>
                    <a:lstStyle/>
                    <a:p>
                      <a:pPr algn="ctr"/>
                      <a:r>
                        <a:rPr lang="zh-TW" altLang="en-US" sz="2200" b="1" dirty="0">
                          <a:latin typeface="微軟正黑體" panose="020B0604030504040204" pitchFamily="34" charset="-120"/>
                          <a:ea typeface="微軟正黑體" panose="020B0604030504040204" pitchFamily="34" charset="-120"/>
                        </a:rPr>
                        <a:t>主體</a:t>
                      </a:r>
                    </a:p>
                  </a:txBody>
                  <a:tcPr marL="91447" marR="91447" marT="45732" marB="45732"/>
                </a:tc>
                <a:tc>
                  <a:txBody>
                    <a:bodyPr/>
                    <a:lstStyle/>
                    <a:p>
                      <a:pPr algn="ctr"/>
                      <a:r>
                        <a:rPr lang="zh-TW" altLang="en-US" sz="2200" b="1" dirty="0">
                          <a:latin typeface="微軟正黑體" panose="020B0604030504040204" pitchFamily="34" charset="-120"/>
                          <a:ea typeface="微軟正黑體" panose="020B0604030504040204" pitchFamily="34" charset="-120"/>
                        </a:rPr>
                        <a:t>條件</a:t>
                      </a:r>
                    </a:p>
                  </a:txBody>
                  <a:tcPr marL="91447" marR="91447" marT="45732" marB="45732"/>
                </a:tc>
                <a:extLst>
                  <a:ext uri="{0D108BD9-81ED-4DB2-BD59-A6C34878D82A}">
                    <a16:rowId xmlns:a16="http://schemas.microsoft.com/office/drawing/2014/main" val="10000"/>
                  </a:ext>
                </a:extLst>
              </a:tr>
              <a:tr h="2512407">
                <a:tc>
                  <a:txBody>
                    <a:bodyPr/>
                    <a:lstStyle/>
                    <a:p>
                      <a:pPr marL="0" indent="0">
                        <a:spcAft>
                          <a:spcPts val="0"/>
                        </a:spcAft>
                        <a:buFont typeface="Wingdings" panose="05000000000000000000" pitchFamily="2" charset="2"/>
                        <a:buNone/>
                      </a:pPr>
                      <a:r>
                        <a:rPr lang="zh-TW" altLang="en-US" sz="2200" u="none" dirty="0">
                          <a:latin typeface="標楷體" pitchFamily="65" charset="-120"/>
                          <a:ea typeface="標楷體" pitchFamily="65" charset="-120"/>
                        </a:rPr>
                        <a:t>申請股票上市之本國發行公司</a:t>
                      </a:r>
                      <a:r>
                        <a:rPr lang="zh-TW" altLang="en-US" sz="2200" dirty="0">
                          <a:latin typeface="標楷體" pitchFamily="65" charset="-120"/>
                          <a:ea typeface="標楷體" pitchFamily="65" charset="-120"/>
                        </a:rPr>
                        <a:t>及股票第一上市之外國發行人</a:t>
                      </a:r>
                    </a:p>
                  </a:txBody>
                  <a:tcPr marL="91447" marR="91447" marT="45732" marB="45732"/>
                </a:tc>
                <a:tc>
                  <a:txBody>
                    <a:bodyPr/>
                    <a:lstStyle/>
                    <a:p>
                      <a:pPr marL="0" indent="0">
                        <a:buFont typeface="Wingdings" panose="05000000000000000000" pitchFamily="2" charset="2"/>
                        <a:buNone/>
                      </a:pPr>
                      <a:r>
                        <a:rPr kumimoji="0" lang="zh-TW" altLang="en-US" sz="2200" u="none" kern="1200" dirty="0">
                          <a:solidFill>
                            <a:schemeClr val="dk1"/>
                          </a:solidFill>
                          <a:latin typeface="標楷體" pitchFamily="65" charset="-120"/>
                          <a:ea typeface="標楷體" pitchFamily="65" charset="-120"/>
                          <a:cs typeface="+mn-cs"/>
                        </a:rPr>
                        <a:t>應</a:t>
                      </a:r>
                      <a:r>
                        <a:rPr kumimoji="0" lang="zh-TW" altLang="en-US" sz="2200" b="1" u="sng" kern="1200" dirty="0">
                          <a:solidFill>
                            <a:srgbClr val="FF0000"/>
                          </a:solidFill>
                          <a:latin typeface="標楷體" pitchFamily="65" charset="-120"/>
                          <a:ea typeface="標楷體" pitchFamily="65" charset="-120"/>
                          <a:cs typeface="+mn-cs"/>
                        </a:rPr>
                        <a:t>設置符合「上市公司董事會設置及行使職權應遵循事項要點」規定之公司治理主管，並</a:t>
                      </a:r>
                      <a:r>
                        <a:rPr kumimoji="0" lang="zh-TW" altLang="en-US" sz="2200" u="none" kern="1200" dirty="0">
                          <a:solidFill>
                            <a:schemeClr val="dk1"/>
                          </a:solidFill>
                          <a:latin typeface="標楷體" pitchFamily="65" charset="-120"/>
                          <a:ea typeface="標楷體" pitchFamily="65" charset="-120"/>
                          <a:cs typeface="+mn-cs"/>
                        </a:rPr>
                        <a:t>就下列事項載明於公司章程，本公司始受理其申請上市</a:t>
                      </a:r>
                      <a:r>
                        <a:rPr kumimoji="0" lang="zh-TW" altLang="en-US" sz="2200" u="sng" kern="1200" dirty="0">
                          <a:solidFill>
                            <a:srgbClr val="FF0000"/>
                          </a:solidFill>
                          <a:latin typeface="標楷體" pitchFamily="65" charset="-120"/>
                          <a:ea typeface="標楷體" pitchFamily="65" charset="-120"/>
                          <a:cs typeface="+mn-cs"/>
                        </a:rPr>
                        <a:t>案：</a:t>
                      </a:r>
                      <a:endParaRPr kumimoji="0" lang="en-US" altLang="zh-TW" sz="2200" u="sng" kern="1200" dirty="0">
                        <a:solidFill>
                          <a:srgbClr val="FF0000"/>
                        </a:solidFill>
                        <a:latin typeface="標楷體" pitchFamily="65" charset="-120"/>
                        <a:ea typeface="標楷體" pitchFamily="65" charset="-120"/>
                        <a:cs typeface="+mn-cs"/>
                      </a:endParaRPr>
                    </a:p>
                    <a:p>
                      <a:pPr marL="722313" indent="-722313">
                        <a:buFont typeface="Wingdings" panose="05000000000000000000" pitchFamily="2" charset="2"/>
                        <a:buNone/>
                      </a:pPr>
                      <a:r>
                        <a:rPr kumimoji="0" lang="zh-TW" altLang="en-US" sz="2200" u="none" kern="1200" dirty="0">
                          <a:solidFill>
                            <a:schemeClr val="tx1"/>
                          </a:solidFill>
                          <a:latin typeface="標楷體" pitchFamily="65" charset="-120"/>
                          <a:ea typeface="標楷體" pitchFamily="65" charset="-120"/>
                          <a:cs typeface="+mn-cs"/>
                        </a:rPr>
                        <a:t>一、 將電子方式列為股東表決權行使管道之一。</a:t>
                      </a:r>
                    </a:p>
                    <a:p>
                      <a:pPr marL="0" indent="0">
                        <a:buFont typeface="Wingdings" panose="05000000000000000000" pitchFamily="2" charset="2"/>
                        <a:buNone/>
                      </a:pPr>
                      <a:r>
                        <a:rPr kumimoji="0" lang="zh-TW" altLang="en-US" sz="2200" u="none" kern="1200" dirty="0">
                          <a:solidFill>
                            <a:schemeClr val="tx1"/>
                          </a:solidFill>
                          <a:latin typeface="標楷體" pitchFamily="65" charset="-120"/>
                          <a:ea typeface="標楷體" pitchFamily="65" charset="-120"/>
                          <a:cs typeface="+mn-cs"/>
                        </a:rPr>
                        <a:t>二、 公司董事選舉應採候選人提名制度。</a:t>
                      </a:r>
                    </a:p>
                    <a:p>
                      <a:pPr marL="0" indent="0">
                        <a:buFont typeface="Wingdings" panose="05000000000000000000" pitchFamily="2" charset="2"/>
                        <a:buNone/>
                      </a:pPr>
                      <a:r>
                        <a:rPr kumimoji="0" lang="zh-TW" altLang="en-US" sz="2200" u="none" kern="1200" dirty="0">
                          <a:solidFill>
                            <a:schemeClr val="tx1"/>
                          </a:solidFill>
                          <a:latin typeface="標楷體" pitchFamily="65" charset="-120"/>
                          <a:ea typeface="標楷體" pitchFamily="65" charset="-120"/>
                          <a:cs typeface="+mn-cs"/>
                        </a:rPr>
                        <a:t>三、 公司應設置審計委員會。</a:t>
                      </a:r>
                    </a:p>
                  </a:txBody>
                  <a:tcPr marL="91447" marR="91447" marT="45732" marB="45732"/>
                </a:tc>
                <a:extLst>
                  <a:ext uri="{0D108BD9-81ED-4DB2-BD59-A6C34878D82A}">
                    <a16:rowId xmlns:a16="http://schemas.microsoft.com/office/drawing/2014/main" val="10001"/>
                  </a:ext>
                </a:extLst>
              </a:tr>
            </a:tbl>
          </a:graphicData>
        </a:graphic>
      </p:graphicFrame>
      <p:sp>
        <p:nvSpPr>
          <p:cNvPr id="7" name="內容版面配置區 2"/>
          <p:cNvSpPr txBox="1">
            <a:spLocks/>
          </p:cNvSpPr>
          <p:nvPr/>
        </p:nvSpPr>
        <p:spPr bwMode="auto">
          <a:xfrm>
            <a:off x="868841" y="4861196"/>
            <a:ext cx="10405516" cy="127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TW" altLang="en-US" sz="2000" b="1" dirty="0">
                <a:solidFill>
                  <a:schemeClr val="tx2">
                    <a:lumMod val="75000"/>
                    <a:lumOff val="25000"/>
                  </a:schemeClr>
                </a:solidFill>
                <a:latin typeface="微軟正黑體" panose="020B0604030504040204" pitchFamily="34" charset="-120"/>
                <a:ea typeface="微軟正黑體" panose="020B0604030504040204" pitchFamily="34" charset="-120"/>
              </a:rPr>
              <a:t>董事會設置及行使職權應遵循事項要點</a:t>
            </a:r>
            <a:r>
              <a:rPr lang="zh-TW" altLang="en-US" sz="2000" dirty="0">
                <a:solidFill>
                  <a:schemeClr val="tx2">
                    <a:lumMod val="75000"/>
                    <a:lumOff val="25000"/>
                  </a:schemeClr>
                </a:solidFill>
                <a:latin typeface="微軟正黑體" panose="020B0604030504040204" pitchFamily="34" charset="-120"/>
                <a:ea typeface="微軟正黑體" panose="020B0604030504040204" pitchFamily="34" charset="-120"/>
              </a:rPr>
              <a:t>第</a:t>
            </a:r>
            <a:r>
              <a:rPr lang="en-US" altLang="zh-TW" sz="2000" dirty="0">
                <a:solidFill>
                  <a:schemeClr val="tx2">
                    <a:lumMod val="75000"/>
                    <a:lumOff val="25000"/>
                  </a:schemeClr>
                </a:solidFill>
                <a:latin typeface="微軟正黑體" panose="020B0604030504040204" pitchFamily="34" charset="-120"/>
                <a:ea typeface="微軟正黑體" panose="020B0604030504040204" pitchFamily="34" charset="-120"/>
              </a:rPr>
              <a:t>20</a:t>
            </a:r>
            <a:r>
              <a:rPr lang="zh-TW" altLang="en-US" sz="2000" dirty="0">
                <a:solidFill>
                  <a:schemeClr val="tx2">
                    <a:lumMod val="75000"/>
                    <a:lumOff val="25000"/>
                  </a:schemeClr>
                </a:solidFill>
                <a:latin typeface="微軟正黑體" panose="020B0604030504040204" pitchFamily="34" charset="-120"/>
                <a:ea typeface="微軟正黑體" panose="020B0604030504040204" pitchFamily="34" charset="-120"/>
              </a:rPr>
              <a:t>條：</a:t>
            </a:r>
            <a:endParaRPr lang="en-US" altLang="zh-TW" sz="2000" dirty="0">
              <a:solidFill>
                <a:schemeClr val="tx2">
                  <a:lumMod val="75000"/>
                  <a:lumOff val="25000"/>
                </a:schemeClr>
              </a:solidFill>
              <a:latin typeface="微軟正黑體" panose="020B0604030504040204" pitchFamily="34" charset="-120"/>
              <a:ea typeface="微軟正黑體" panose="020B0604030504040204" pitchFamily="34" charset="-120"/>
            </a:endParaRPr>
          </a:p>
          <a:p>
            <a:pPr marL="355600" indent="0">
              <a:buNone/>
            </a:pPr>
            <a:r>
              <a:rPr lang="zh-TW" altLang="en-US" sz="2000" dirty="0">
                <a:solidFill>
                  <a:schemeClr val="tx2">
                    <a:lumMod val="75000"/>
                    <a:lumOff val="25000"/>
                  </a:schemeClr>
                </a:solidFill>
                <a:latin typeface="微軟正黑體" panose="020B0604030504040204" pitchFamily="34" charset="-120"/>
                <a:ea typeface="微軟正黑體" panose="020B0604030504040204" pitchFamily="34" charset="-120"/>
              </a:rPr>
              <a:t>上市公司應設置公司治理主管，但實收資本額未達</a:t>
            </a:r>
            <a:r>
              <a:rPr lang="en-US" altLang="zh-TW" sz="2000" dirty="0">
                <a:solidFill>
                  <a:schemeClr val="tx2">
                    <a:lumMod val="75000"/>
                    <a:lumOff val="25000"/>
                  </a:schemeClr>
                </a:solidFill>
                <a:latin typeface="微軟正黑體" panose="020B0604030504040204" pitchFamily="34" charset="-120"/>
                <a:ea typeface="微軟正黑體" panose="020B0604030504040204" pitchFamily="34" charset="-120"/>
              </a:rPr>
              <a:t>20</a:t>
            </a:r>
            <a:r>
              <a:rPr lang="zh-TW" altLang="en-US" sz="2000" dirty="0">
                <a:solidFill>
                  <a:schemeClr val="tx2">
                    <a:lumMod val="75000"/>
                    <a:lumOff val="25000"/>
                  </a:schemeClr>
                </a:solidFill>
                <a:latin typeface="微軟正黑體" panose="020B0604030504040204" pitchFamily="34" charset="-120"/>
                <a:ea typeface="微軟正黑體" panose="020B0604030504040204" pitchFamily="34" charset="-120"/>
              </a:rPr>
              <a:t>億元非屬金融保險業者，得於</a:t>
            </a:r>
            <a:r>
              <a:rPr lang="en-US" altLang="zh-TW" sz="2000" dirty="0">
                <a:solidFill>
                  <a:schemeClr val="tx2">
                    <a:lumMod val="75000"/>
                    <a:lumOff val="25000"/>
                  </a:schemeClr>
                </a:solidFill>
                <a:latin typeface="微軟正黑體" panose="020B0604030504040204" pitchFamily="34" charset="-120"/>
                <a:ea typeface="微軟正黑體" panose="020B0604030504040204" pitchFamily="34" charset="-120"/>
              </a:rPr>
              <a:t>112</a:t>
            </a:r>
            <a:r>
              <a:rPr lang="zh-TW" altLang="en-US" sz="2000" dirty="0">
                <a:solidFill>
                  <a:schemeClr val="tx2">
                    <a:lumMod val="75000"/>
                    <a:lumOff val="25000"/>
                  </a:schemeClr>
                </a:solidFill>
                <a:latin typeface="微軟正黑體" panose="020B0604030504040204" pitchFamily="34" charset="-120"/>
                <a:ea typeface="微軟正黑體" panose="020B0604030504040204" pitchFamily="34" charset="-120"/>
              </a:rPr>
              <a:t>年</a:t>
            </a:r>
            <a:r>
              <a:rPr lang="en-US" altLang="zh-TW" sz="2000" dirty="0">
                <a:solidFill>
                  <a:schemeClr val="tx2">
                    <a:lumMod val="75000"/>
                    <a:lumOff val="25000"/>
                  </a:schemeClr>
                </a:solidFill>
                <a:latin typeface="微軟正黑體" panose="020B0604030504040204" pitchFamily="34" charset="-120"/>
                <a:ea typeface="微軟正黑體" panose="020B0604030504040204" pitchFamily="34" charset="-120"/>
              </a:rPr>
              <a:t>6</a:t>
            </a:r>
            <a:r>
              <a:rPr lang="zh-TW" altLang="en-US" sz="2000" dirty="0">
                <a:solidFill>
                  <a:schemeClr val="tx2">
                    <a:lumMod val="75000"/>
                    <a:lumOff val="25000"/>
                  </a:schemeClr>
                </a:solidFill>
                <a:latin typeface="微軟正黑體" panose="020B0604030504040204" pitchFamily="34" charset="-120"/>
                <a:ea typeface="微軟正黑體" panose="020B0604030504040204" pitchFamily="34" charset="-120"/>
              </a:rPr>
              <a:t>月</a:t>
            </a:r>
            <a:r>
              <a:rPr lang="en-US" altLang="zh-TW" sz="2000" dirty="0">
                <a:solidFill>
                  <a:schemeClr val="tx2">
                    <a:lumMod val="75000"/>
                    <a:lumOff val="25000"/>
                  </a:schemeClr>
                </a:solidFill>
                <a:latin typeface="微軟正黑體" panose="020B0604030504040204" pitchFamily="34" charset="-120"/>
                <a:ea typeface="微軟正黑體" panose="020B0604030504040204" pitchFamily="34" charset="-120"/>
              </a:rPr>
              <a:t>30</a:t>
            </a:r>
            <a:r>
              <a:rPr lang="zh-TW" altLang="en-US" sz="2000" dirty="0">
                <a:solidFill>
                  <a:schemeClr val="tx2">
                    <a:lumMod val="75000"/>
                    <a:lumOff val="25000"/>
                  </a:schemeClr>
                </a:solidFill>
                <a:latin typeface="微軟正黑體" panose="020B0604030504040204" pitchFamily="34" charset="-120"/>
                <a:ea typeface="微軟正黑體" panose="020B0604030504040204" pitchFamily="34" charset="-120"/>
              </a:rPr>
              <a:t>日前完成設置公司治理主管。</a:t>
            </a:r>
          </a:p>
          <a:p>
            <a:pPr>
              <a:buFont typeface="Wingdings" panose="05000000000000000000" pitchFamily="2" charset="2"/>
              <a:buChar char="Ø"/>
            </a:pPr>
            <a:endParaRPr lang="zh-TW" altLang="en-US" dirty="0"/>
          </a:p>
        </p:txBody>
      </p:sp>
      <p:sp>
        <p:nvSpPr>
          <p:cNvPr id="2" name="文字版面配置區 3">
            <a:extLst>
              <a:ext uri="{FF2B5EF4-FFF2-40B4-BE49-F238E27FC236}">
                <a16:creationId xmlns:a16="http://schemas.microsoft.com/office/drawing/2014/main" id="{02645346-6BD2-A86D-4253-14CE9F83947C}"/>
              </a:ext>
            </a:extLst>
          </p:cNvPr>
          <p:cNvSpPr txBox="1">
            <a:spLocks/>
          </p:cNvSpPr>
          <p:nvPr/>
        </p:nvSpPr>
        <p:spPr>
          <a:xfrm>
            <a:off x="4346443" y="187113"/>
            <a:ext cx="3450312" cy="732419"/>
          </a:xfrm>
          <a:prstGeom prst="rect">
            <a:avLst/>
          </a:prstGeom>
        </p:spPr>
        <p:txBody>
          <a:bodyPr>
            <a:no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TW" altLang="en-US" sz="3200" b="1" dirty="0" smtClean="0"/>
              <a:t>設置公司</a:t>
            </a:r>
            <a:r>
              <a:rPr lang="zh-TW" altLang="en-US" sz="3200" b="1" dirty="0"/>
              <a:t>治理主管</a:t>
            </a:r>
          </a:p>
        </p:txBody>
      </p:sp>
      <p:grpSp>
        <p:nvGrpSpPr>
          <p:cNvPr id="3" name="群組 2">
            <a:extLst>
              <a:ext uri="{FF2B5EF4-FFF2-40B4-BE49-F238E27FC236}">
                <a16:creationId xmlns:a16="http://schemas.microsoft.com/office/drawing/2014/main" id="{12B303EC-3869-0F88-C3AB-58F3C706B369}"/>
              </a:ext>
            </a:extLst>
          </p:cNvPr>
          <p:cNvGrpSpPr/>
          <p:nvPr/>
        </p:nvGrpSpPr>
        <p:grpSpPr>
          <a:xfrm>
            <a:off x="868841" y="867386"/>
            <a:ext cx="8564880" cy="561805"/>
            <a:chOff x="782724" y="1111235"/>
            <a:chExt cx="8564880" cy="561805"/>
          </a:xfrm>
        </p:grpSpPr>
        <p:sp>
          <p:nvSpPr>
            <p:cNvPr id="4" name="內容版面配置區 2">
              <a:extLst>
                <a:ext uri="{FF2B5EF4-FFF2-40B4-BE49-F238E27FC236}">
                  <a16:creationId xmlns:a16="http://schemas.microsoft.com/office/drawing/2014/main" id="{9C8255E6-B89D-68A5-A11C-2D0896CEC02E}"/>
                </a:ext>
              </a:extLst>
            </p:cNvPr>
            <p:cNvSpPr txBox="1">
              <a:spLocks/>
            </p:cNvSpPr>
            <p:nvPr/>
          </p:nvSpPr>
          <p:spPr bwMode="auto">
            <a:xfrm>
              <a:off x="1194204" y="1168408"/>
              <a:ext cx="8153400" cy="50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None/>
                <a:tabLst/>
                <a:defRPr/>
              </a:pPr>
              <a:r>
                <a:rPr kumimoji="0" lang="zh-TW" altLang="en-US" sz="2000" b="0" i="0" u="none" strike="noStrike" kern="1200" cap="none" spc="0" normalizeH="0" baseline="0" noProof="0" dirty="0">
                  <a:ln>
                    <a:noFill/>
                  </a:ln>
                  <a:effectLst/>
                  <a:uLnTx/>
                  <a:uFillTx/>
                  <a:latin typeface="+mn-ea"/>
                  <a:cs typeface="+mn-cs"/>
                </a:rPr>
                <a:t>有價證券上市審查準則第 </a:t>
              </a:r>
              <a:r>
                <a:rPr kumimoji="0" lang="en-US" altLang="zh-TW" sz="2000" b="0" i="0" u="none" strike="noStrike" kern="1200" cap="none" spc="0" normalizeH="0" baseline="0" dirty="0">
                  <a:ln>
                    <a:noFill/>
                  </a:ln>
                  <a:effectLst/>
                  <a:uLnTx/>
                  <a:uFillTx/>
                  <a:latin typeface="Book Antiqua" panose="02040602050305030304" pitchFamily="18" charset="0"/>
                  <a:cs typeface="+mn-cs"/>
                </a:rPr>
                <a:t>2</a:t>
              </a:r>
              <a:r>
                <a:rPr lang="zh-TW" altLang="en-US" sz="2000" dirty="0">
                  <a:latin typeface="Book Antiqua" panose="02040602050305030304" pitchFamily="18" charset="0"/>
                </a:rPr>
                <a:t> </a:t>
              </a:r>
              <a:r>
                <a:rPr kumimoji="0" lang="zh-TW" altLang="en-US" sz="2000" b="0" i="0" u="none" strike="noStrike" kern="1200" cap="none" spc="0" normalizeH="0" baseline="0" noProof="0" dirty="0">
                  <a:ln>
                    <a:noFill/>
                  </a:ln>
                  <a:effectLst/>
                  <a:uLnTx/>
                  <a:uFillTx/>
                  <a:latin typeface="+mn-ea"/>
                  <a:cs typeface="+mn-cs"/>
                </a:rPr>
                <a:t>條之 </a:t>
              </a:r>
              <a:r>
                <a:rPr kumimoji="0" lang="en-US" altLang="zh-TW" sz="2000" b="0" i="0" u="none" strike="noStrike" kern="1200" cap="none" spc="0" normalizeH="0" baseline="0" noProof="0" dirty="0">
                  <a:ln>
                    <a:noFill/>
                  </a:ln>
                  <a:effectLst/>
                  <a:uLnTx/>
                  <a:uFillTx/>
                  <a:latin typeface="Book Antiqua" panose="02040602050305030304" pitchFamily="18" charset="0"/>
                </a:rPr>
                <a:t>2</a:t>
              </a:r>
              <a:r>
                <a:rPr kumimoji="0" lang="en-US" altLang="zh-TW" sz="2000" b="0" i="0" u="none" strike="noStrike" kern="1200" cap="none" spc="0" normalizeH="0" baseline="0" noProof="0" dirty="0">
                  <a:ln>
                    <a:noFill/>
                  </a:ln>
                  <a:effectLst/>
                  <a:uLnTx/>
                  <a:uFillTx/>
                  <a:latin typeface="+mn-ea"/>
                  <a:cs typeface="+mn-cs"/>
                </a:rPr>
                <a:t> </a:t>
              </a:r>
              <a:r>
                <a:rPr kumimoji="0" lang="zh-TW" altLang="en-US" sz="2000" b="0" i="0" u="none" strike="noStrike" kern="1200" cap="none" spc="0" normalizeH="0" baseline="0" noProof="0" dirty="0">
                  <a:ln>
                    <a:noFill/>
                  </a:ln>
                  <a:effectLst/>
                  <a:uLnTx/>
                  <a:uFillTx/>
                  <a:latin typeface="+mn-ea"/>
                  <a:cs typeface="+mn-cs"/>
                </a:rPr>
                <a:t> </a:t>
              </a:r>
              <a:endParaRPr kumimoji="0" lang="en-US" altLang="zh-TW" sz="2000" b="0" i="0" u="none" strike="noStrike" kern="1200" cap="none" spc="0" normalizeH="0" baseline="0" noProof="0" dirty="0">
                <a:ln>
                  <a:noFill/>
                </a:ln>
                <a:effectLst/>
                <a:uLnTx/>
                <a:uFillTx/>
                <a:latin typeface="+mn-ea"/>
                <a:cs typeface="+mn-cs"/>
              </a:endParaRPr>
            </a:p>
            <a:p>
              <a:pPr marL="0" marR="0" lvl="0" indent="-342900" algn="ctr" eaLnBrk="1" fontAlgn="base" hangingPunct="1">
                <a:lnSpc>
                  <a:spcPct val="100000"/>
                </a:lnSpc>
                <a:spcBef>
                  <a:spcPct val="20000"/>
                </a:spcBef>
                <a:spcAft>
                  <a:spcPct val="0"/>
                </a:spcAft>
                <a:buClrTx/>
                <a:buSzTx/>
                <a:buFont typeface="Wingdings" panose="05000000000000000000" pitchFamily="2" charset="2"/>
                <a:buNone/>
                <a:tabLst/>
                <a:defRPr/>
              </a:pPr>
              <a:r>
                <a:rPr kumimoji="0" lang="zh-TW" altLang="en-US" sz="2400" b="0" i="0" u="none" strike="noStrike" kern="1200" cap="none" spc="0" normalizeH="0" baseline="0" noProof="0" dirty="0">
                  <a:ln>
                    <a:noFill/>
                  </a:ln>
                  <a:solidFill>
                    <a:srgbClr val="0000CC"/>
                  </a:solidFill>
                  <a:effectLst/>
                  <a:uLnTx/>
                  <a:uFillTx/>
                  <a:latin typeface="標楷體" panose="03000509000000000000" pitchFamily="65" charset="-120"/>
                  <a:ea typeface="標楷體" panose="03000509000000000000" pitchFamily="65" charset="-120"/>
                  <a:cs typeface="+mn-cs"/>
                </a:rPr>
                <a:t>  </a:t>
              </a:r>
              <a:endParaRPr lang="en-US" altLang="zh-TW" sz="1800" b="1" dirty="0">
                <a:solidFill>
                  <a:schemeClr val="lt1"/>
                </a:solidFill>
                <a:latin typeface="微軟正黑體" panose="020B0604030504040204" pitchFamily="34" charset="-120"/>
                <a:ea typeface="微軟正黑體" panose="020B0604030504040204" pitchFamily="34" charset="-120"/>
              </a:endParaRP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Ø"/>
                <a:tabLst/>
                <a:defRPr/>
              </a:pPr>
              <a:endParaRPr kumimoji="0" lang="zh-TW" altLang="en-US" sz="2400" b="0" i="0" u="none" strike="noStrike" kern="1200" cap="none" spc="0" normalizeH="0" baseline="0" noProof="0" dirty="0">
                <a:ln>
                  <a:noFill/>
                </a:ln>
                <a:solidFill>
                  <a:sysClr val="windowText" lastClr="000000"/>
                </a:solidFill>
                <a:effectLst/>
                <a:uLnTx/>
                <a:uFillTx/>
                <a:latin typeface="Calibri"/>
                <a:ea typeface="新細明體" panose="02020500000000000000" pitchFamily="18" charset="-120"/>
                <a:cs typeface="+mn-cs"/>
              </a:endParaRPr>
            </a:p>
          </p:txBody>
        </p:sp>
        <p:grpSp>
          <p:nvGrpSpPr>
            <p:cNvPr id="5" name="Google Shape;6537;p61">
              <a:extLst>
                <a:ext uri="{FF2B5EF4-FFF2-40B4-BE49-F238E27FC236}">
                  <a16:creationId xmlns:a16="http://schemas.microsoft.com/office/drawing/2014/main" id="{0700D528-58CF-78F5-1A3F-32E36889E8B6}"/>
                </a:ext>
              </a:extLst>
            </p:cNvPr>
            <p:cNvGrpSpPr/>
            <p:nvPr/>
          </p:nvGrpSpPr>
          <p:grpSpPr>
            <a:xfrm>
              <a:off x="782724" y="1111235"/>
              <a:ext cx="411480" cy="493763"/>
              <a:chOff x="3127598" y="1513234"/>
              <a:chExt cx="289714" cy="347593"/>
            </a:xfrm>
          </p:grpSpPr>
          <p:sp>
            <p:nvSpPr>
              <p:cNvPr id="8" name="Google Shape;6538;p61">
                <a:extLst>
                  <a:ext uri="{FF2B5EF4-FFF2-40B4-BE49-F238E27FC236}">
                    <a16:creationId xmlns:a16="http://schemas.microsoft.com/office/drawing/2014/main" id="{74780B47-59ED-7621-04AA-5853A73E5E66}"/>
                  </a:ext>
                </a:extLst>
              </p:cNvPr>
              <p:cNvSpPr/>
              <p:nvPr/>
            </p:nvSpPr>
            <p:spPr>
              <a:xfrm>
                <a:off x="3127598" y="1513234"/>
                <a:ext cx="289714" cy="347593"/>
              </a:xfrm>
              <a:custGeom>
                <a:avLst/>
                <a:gdLst/>
                <a:ahLst/>
                <a:cxnLst/>
                <a:rect l="l" t="t" r="r" b="b"/>
                <a:pathLst>
                  <a:path w="9145" h="10972" extrusionOk="0">
                    <a:moveTo>
                      <a:pt x="1917" y="8995"/>
                    </a:moveTo>
                    <a:lnTo>
                      <a:pt x="1917" y="10412"/>
                    </a:lnTo>
                    <a:lnTo>
                      <a:pt x="1358" y="9841"/>
                    </a:lnTo>
                    <a:lnTo>
                      <a:pt x="548" y="8995"/>
                    </a:lnTo>
                    <a:close/>
                    <a:moveTo>
                      <a:pt x="6192" y="0"/>
                    </a:moveTo>
                    <a:cubicBezTo>
                      <a:pt x="5828" y="0"/>
                      <a:pt x="5465" y="137"/>
                      <a:pt x="5191" y="411"/>
                    </a:cubicBezTo>
                    <a:lnTo>
                      <a:pt x="5156" y="435"/>
                    </a:lnTo>
                    <a:cubicBezTo>
                      <a:pt x="5096" y="494"/>
                      <a:pt x="5096" y="602"/>
                      <a:pt x="5168" y="661"/>
                    </a:cubicBezTo>
                    <a:cubicBezTo>
                      <a:pt x="5196" y="689"/>
                      <a:pt x="5235" y="704"/>
                      <a:pt x="5275" y="704"/>
                    </a:cubicBezTo>
                    <a:cubicBezTo>
                      <a:pt x="5319" y="704"/>
                      <a:pt x="5363" y="686"/>
                      <a:pt x="5394" y="649"/>
                    </a:cubicBezTo>
                    <a:lnTo>
                      <a:pt x="5430" y="613"/>
                    </a:lnTo>
                    <a:cubicBezTo>
                      <a:pt x="5644" y="399"/>
                      <a:pt x="5927" y="292"/>
                      <a:pt x="6209" y="292"/>
                    </a:cubicBezTo>
                    <a:cubicBezTo>
                      <a:pt x="6492" y="292"/>
                      <a:pt x="6775" y="399"/>
                      <a:pt x="6989" y="613"/>
                    </a:cubicBezTo>
                    <a:cubicBezTo>
                      <a:pt x="7418" y="1042"/>
                      <a:pt x="7418" y="1745"/>
                      <a:pt x="6989" y="2185"/>
                    </a:cubicBezTo>
                    <a:cubicBezTo>
                      <a:pt x="6775" y="2399"/>
                      <a:pt x="6492" y="2507"/>
                      <a:pt x="6209" y="2507"/>
                    </a:cubicBezTo>
                    <a:cubicBezTo>
                      <a:pt x="5927" y="2507"/>
                      <a:pt x="5644" y="2399"/>
                      <a:pt x="5430" y="2185"/>
                    </a:cubicBezTo>
                    <a:cubicBezTo>
                      <a:pt x="5168" y="1923"/>
                      <a:pt x="5049" y="1554"/>
                      <a:pt x="5132" y="1209"/>
                    </a:cubicBezTo>
                    <a:cubicBezTo>
                      <a:pt x="5144" y="1125"/>
                      <a:pt x="5084" y="1030"/>
                      <a:pt x="4989" y="1018"/>
                    </a:cubicBezTo>
                    <a:cubicBezTo>
                      <a:pt x="4982" y="1017"/>
                      <a:pt x="4975" y="1017"/>
                      <a:pt x="4967" y="1017"/>
                    </a:cubicBezTo>
                    <a:cubicBezTo>
                      <a:pt x="4890" y="1017"/>
                      <a:pt x="4809" y="1073"/>
                      <a:pt x="4798" y="1149"/>
                    </a:cubicBezTo>
                    <a:cubicBezTo>
                      <a:pt x="4751" y="1387"/>
                      <a:pt x="4775" y="1614"/>
                      <a:pt x="4846" y="1840"/>
                    </a:cubicBezTo>
                    <a:lnTo>
                      <a:pt x="3132" y="1840"/>
                    </a:lnTo>
                    <a:cubicBezTo>
                      <a:pt x="3048" y="1840"/>
                      <a:pt x="2965" y="1911"/>
                      <a:pt x="2965" y="2006"/>
                    </a:cubicBezTo>
                    <a:cubicBezTo>
                      <a:pt x="2965" y="2090"/>
                      <a:pt x="3048" y="2161"/>
                      <a:pt x="3132" y="2161"/>
                    </a:cubicBezTo>
                    <a:lnTo>
                      <a:pt x="4989" y="2161"/>
                    </a:lnTo>
                    <a:lnTo>
                      <a:pt x="5084" y="2304"/>
                    </a:lnTo>
                    <a:lnTo>
                      <a:pt x="4310" y="3078"/>
                    </a:lnTo>
                    <a:cubicBezTo>
                      <a:pt x="4251" y="3126"/>
                      <a:pt x="4251" y="3233"/>
                      <a:pt x="4310" y="3292"/>
                    </a:cubicBezTo>
                    <a:cubicBezTo>
                      <a:pt x="4334" y="3328"/>
                      <a:pt x="4382" y="3340"/>
                      <a:pt x="4429" y="3340"/>
                    </a:cubicBezTo>
                    <a:cubicBezTo>
                      <a:pt x="4477" y="3340"/>
                      <a:pt x="4513" y="3328"/>
                      <a:pt x="4548" y="3292"/>
                    </a:cubicBezTo>
                    <a:lnTo>
                      <a:pt x="5322" y="2518"/>
                    </a:lnTo>
                    <a:cubicBezTo>
                      <a:pt x="5572" y="2733"/>
                      <a:pt x="5882" y="2840"/>
                      <a:pt x="6203" y="2840"/>
                    </a:cubicBezTo>
                    <a:cubicBezTo>
                      <a:pt x="6561" y="2840"/>
                      <a:pt x="6930" y="2697"/>
                      <a:pt x="7215" y="2423"/>
                    </a:cubicBezTo>
                    <a:cubicBezTo>
                      <a:pt x="7287" y="2340"/>
                      <a:pt x="7358" y="2256"/>
                      <a:pt x="7418" y="2161"/>
                    </a:cubicBezTo>
                    <a:lnTo>
                      <a:pt x="8835" y="2161"/>
                    </a:lnTo>
                    <a:lnTo>
                      <a:pt x="8835" y="10662"/>
                    </a:lnTo>
                    <a:lnTo>
                      <a:pt x="2239" y="10662"/>
                    </a:lnTo>
                    <a:lnTo>
                      <a:pt x="2239" y="8864"/>
                    </a:lnTo>
                    <a:cubicBezTo>
                      <a:pt x="2239" y="8769"/>
                      <a:pt x="2167" y="8698"/>
                      <a:pt x="2072" y="8698"/>
                    </a:cubicBezTo>
                    <a:lnTo>
                      <a:pt x="334" y="8698"/>
                    </a:lnTo>
                    <a:lnTo>
                      <a:pt x="334" y="2161"/>
                    </a:lnTo>
                    <a:lnTo>
                      <a:pt x="2489" y="2161"/>
                    </a:lnTo>
                    <a:cubicBezTo>
                      <a:pt x="2584" y="2161"/>
                      <a:pt x="2655" y="2090"/>
                      <a:pt x="2655" y="2006"/>
                    </a:cubicBezTo>
                    <a:cubicBezTo>
                      <a:pt x="2655" y="1911"/>
                      <a:pt x="2584" y="1840"/>
                      <a:pt x="2489" y="1840"/>
                    </a:cubicBezTo>
                    <a:lnTo>
                      <a:pt x="167" y="1840"/>
                    </a:lnTo>
                    <a:cubicBezTo>
                      <a:pt x="84" y="1840"/>
                      <a:pt x="0" y="1911"/>
                      <a:pt x="0" y="2006"/>
                    </a:cubicBezTo>
                    <a:lnTo>
                      <a:pt x="0" y="8853"/>
                    </a:lnTo>
                    <a:cubicBezTo>
                      <a:pt x="0" y="8888"/>
                      <a:pt x="24" y="8936"/>
                      <a:pt x="48" y="8972"/>
                    </a:cubicBezTo>
                    <a:lnTo>
                      <a:pt x="1060" y="10007"/>
                    </a:lnTo>
                    <a:lnTo>
                      <a:pt x="1953" y="10936"/>
                    </a:lnTo>
                    <a:cubicBezTo>
                      <a:pt x="1989" y="10960"/>
                      <a:pt x="2024" y="10972"/>
                      <a:pt x="2072" y="10972"/>
                    </a:cubicBezTo>
                    <a:lnTo>
                      <a:pt x="8978" y="10972"/>
                    </a:lnTo>
                    <a:cubicBezTo>
                      <a:pt x="9073" y="10972"/>
                      <a:pt x="9144" y="10900"/>
                      <a:pt x="9144" y="10817"/>
                    </a:cubicBezTo>
                    <a:lnTo>
                      <a:pt x="9144" y="2006"/>
                    </a:lnTo>
                    <a:cubicBezTo>
                      <a:pt x="9132" y="1911"/>
                      <a:pt x="9073" y="1840"/>
                      <a:pt x="8978" y="1840"/>
                    </a:cubicBezTo>
                    <a:lnTo>
                      <a:pt x="7549" y="1840"/>
                    </a:lnTo>
                    <a:cubicBezTo>
                      <a:pt x="7704" y="1352"/>
                      <a:pt x="7585" y="792"/>
                      <a:pt x="7192" y="411"/>
                    </a:cubicBezTo>
                    <a:cubicBezTo>
                      <a:pt x="6918" y="137"/>
                      <a:pt x="6555" y="0"/>
                      <a:pt x="619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539;p61">
                <a:extLst>
                  <a:ext uri="{FF2B5EF4-FFF2-40B4-BE49-F238E27FC236}">
                    <a16:creationId xmlns:a16="http://schemas.microsoft.com/office/drawing/2014/main" id="{3482AF9A-ABD3-702B-AEC4-1A96ACB30296}"/>
                  </a:ext>
                </a:extLst>
              </p:cNvPr>
              <p:cNvSpPr/>
              <p:nvPr/>
            </p:nvSpPr>
            <p:spPr>
              <a:xfrm>
                <a:off x="3254698" y="1788375"/>
                <a:ext cx="121493" cy="10233"/>
              </a:xfrm>
              <a:custGeom>
                <a:avLst/>
                <a:gdLst/>
                <a:ahLst/>
                <a:cxnLst/>
                <a:rect l="l" t="t" r="r" b="b"/>
                <a:pathLst>
                  <a:path w="3835" h="323" extrusionOk="0">
                    <a:moveTo>
                      <a:pt x="167" y="1"/>
                    </a:moveTo>
                    <a:cubicBezTo>
                      <a:pt x="72" y="1"/>
                      <a:pt x="1" y="72"/>
                      <a:pt x="1" y="168"/>
                    </a:cubicBezTo>
                    <a:cubicBezTo>
                      <a:pt x="1" y="251"/>
                      <a:pt x="72" y="322"/>
                      <a:pt x="167" y="322"/>
                    </a:cubicBezTo>
                    <a:lnTo>
                      <a:pt x="3680" y="322"/>
                    </a:lnTo>
                    <a:cubicBezTo>
                      <a:pt x="3763" y="322"/>
                      <a:pt x="3834" y="251"/>
                      <a:pt x="3834" y="168"/>
                    </a:cubicBezTo>
                    <a:cubicBezTo>
                      <a:pt x="3834" y="72"/>
                      <a:pt x="3763" y="1"/>
                      <a:pt x="3680" y="1"/>
                    </a:cubicBezTo>
                    <a:close/>
                  </a:path>
                </a:pathLst>
              </a:custGeom>
              <a:solidFill>
                <a:srgbClr val="657E93"/>
              </a:solidFill>
              <a:ln>
                <a:solidFill>
                  <a:schemeClr val="tx2">
                    <a:lumMod val="90000"/>
                    <a:lumOff val="1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540;p61">
                <a:extLst>
                  <a:ext uri="{FF2B5EF4-FFF2-40B4-BE49-F238E27FC236}">
                    <a16:creationId xmlns:a16="http://schemas.microsoft.com/office/drawing/2014/main" id="{A7C80117-832D-C32D-582D-EF6A3B55D160}"/>
                  </a:ext>
                </a:extLst>
              </p:cNvPr>
              <p:cNvSpPr/>
              <p:nvPr/>
            </p:nvSpPr>
            <p:spPr>
              <a:xfrm>
                <a:off x="3185668" y="1638275"/>
                <a:ext cx="172783" cy="29051"/>
              </a:xfrm>
              <a:custGeom>
                <a:avLst/>
                <a:gdLst/>
                <a:ahLst/>
                <a:cxnLst/>
                <a:rect l="l" t="t" r="r" b="b"/>
                <a:pathLst>
                  <a:path w="5454" h="917" extrusionOk="0">
                    <a:moveTo>
                      <a:pt x="168" y="0"/>
                    </a:moveTo>
                    <a:cubicBezTo>
                      <a:pt x="72" y="0"/>
                      <a:pt x="1" y="84"/>
                      <a:pt x="1" y="167"/>
                    </a:cubicBezTo>
                    <a:lnTo>
                      <a:pt x="1" y="750"/>
                    </a:lnTo>
                    <a:cubicBezTo>
                      <a:pt x="1" y="834"/>
                      <a:pt x="72" y="917"/>
                      <a:pt x="168" y="917"/>
                    </a:cubicBezTo>
                    <a:lnTo>
                      <a:pt x="5275" y="917"/>
                    </a:lnTo>
                    <a:cubicBezTo>
                      <a:pt x="5359" y="917"/>
                      <a:pt x="5430" y="834"/>
                      <a:pt x="5430" y="750"/>
                    </a:cubicBezTo>
                    <a:lnTo>
                      <a:pt x="5430" y="167"/>
                    </a:lnTo>
                    <a:cubicBezTo>
                      <a:pt x="5454" y="84"/>
                      <a:pt x="5382" y="0"/>
                      <a:pt x="5287" y="0"/>
                    </a:cubicBezTo>
                    <a:lnTo>
                      <a:pt x="4228" y="0"/>
                    </a:lnTo>
                    <a:cubicBezTo>
                      <a:pt x="4144" y="0"/>
                      <a:pt x="4073" y="84"/>
                      <a:pt x="4073" y="167"/>
                    </a:cubicBezTo>
                    <a:cubicBezTo>
                      <a:pt x="4073" y="262"/>
                      <a:pt x="4144" y="334"/>
                      <a:pt x="4228" y="334"/>
                    </a:cubicBezTo>
                    <a:lnTo>
                      <a:pt x="5121" y="334"/>
                    </a:lnTo>
                    <a:lnTo>
                      <a:pt x="5121" y="584"/>
                    </a:lnTo>
                    <a:lnTo>
                      <a:pt x="334" y="584"/>
                    </a:lnTo>
                    <a:lnTo>
                      <a:pt x="334" y="334"/>
                    </a:lnTo>
                    <a:lnTo>
                      <a:pt x="3597" y="334"/>
                    </a:lnTo>
                    <a:cubicBezTo>
                      <a:pt x="3680" y="334"/>
                      <a:pt x="3751" y="262"/>
                      <a:pt x="3751" y="167"/>
                    </a:cubicBezTo>
                    <a:cubicBezTo>
                      <a:pt x="3751" y="84"/>
                      <a:pt x="3680" y="0"/>
                      <a:pt x="359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541;p61">
                <a:extLst>
                  <a:ext uri="{FF2B5EF4-FFF2-40B4-BE49-F238E27FC236}">
                    <a16:creationId xmlns:a16="http://schemas.microsoft.com/office/drawing/2014/main" id="{467E4FC3-AB30-1024-5771-E61BE8838607}"/>
                  </a:ext>
                </a:extLst>
              </p:cNvPr>
              <p:cNvSpPr/>
              <p:nvPr/>
            </p:nvSpPr>
            <p:spPr>
              <a:xfrm>
                <a:off x="3186428" y="1681645"/>
                <a:ext cx="172022" cy="10581"/>
              </a:xfrm>
              <a:custGeom>
                <a:avLst/>
                <a:gdLst/>
                <a:ahLst/>
                <a:cxnLst/>
                <a:rect l="l" t="t" r="r" b="b"/>
                <a:pathLst>
                  <a:path w="5430" h="334" extrusionOk="0">
                    <a:moveTo>
                      <a:pt x="155" y="0"/>
                    </a:moveTo>
                    <a:cubicBezTo>
                      <a:pt x="72" y="0"/>
                      <a:pt x="1" y="84"/>
                      <a:pt x="1" y="167"/>
                    </a:cubicBezTo>
                    <a:cubicBezTo>
                      <a:pt x="1" y="262"/>
                      <a:pt x="72" y="334"/>
                      <a:pt x="155" y="334"/>
                    </a:cubicBezTo>
                    <a:lnTo>
                      <a:pt x="5263" y="334"/>
                    </a:lnTo>
                    <a:cubicBezTo>
                      <a:pt x="5358" y="334"/>
                      <a:pt x="5430" y="262"/>
                      <a:pt x="5430" y="167"/>
                    </a:cubicBezTo>
                    <a:cubicBezTo>
                      <a:pt x="5430" y="84"/>
                      <a:pt x="5358" y="0"/>
                      <a:pt x="526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542;p61">
                <a:extLst>
                  <a:ext uri="{FF2B5EF4-FFF2-40B4-BE49-F238E27FC236}">
                    <a16:creationId xmlns:a16="http://schemas.microsoft.com/office/drawing/2014/main" id="{F9986D61-6707-6860-5023-0CE06A56371F}"/>
                  </a:ext>
                </a:extLst>
              </p:cNvPr>
              <p:cNvSpPr/>
              <p:nvPr/>
            </p:nvSpPr>
            <p:spPr>
              <a:xfrm>
                <a:off x="3186428" y="1707306"/>
                <a:ext cx="172022" cy="10201"/>
              </a:xfrm>
              <a:custGeom>
                <a:avLst/>
                <a:gdLst/>
                <a:ahLst/>
                <a:cxnLst/>
                <a:rect l="l" t="t" r="r" b="b"/>
                <a:pathLst>
                  <a:path w="5430" h="322" extrusionOk="0">
                    <a:moveTo>
                      <a:pt x="155" y="0"/>
                    </a:moveTo>
                    <a:cubicBezTo>
                      <a:pt x="72" y="0"/>
                      <a:pt x="1" y="71"/>
                      <a:pt x="1" y="167"/>
                    </a:cubicBezTo>
                    <a:cubicBezTo>
                      <a:pt x="1" y="250"/>
                      <a:pt x="72" y="321"/>
                      <a:pt x="155" y="321"/>
                    </a:cubicBezTo>
                    <a:lnTo>
                      <a:pt x="5263" y="321"/>
                    </a:lnTo>
                    <a:cubicBezTo>
                      <a:pt x="5358" y="321"/>
                      <a:pt x="5430" y="250"/>
                      <a:pt x="5430" y="167"/>
                    </a:cubicBezTo>
                    <a:cubicBezTo>
                      <a:pt x="5430" y="71"/>
                      <a:pt x="5358" y="0"/>
                      <a:pt x="526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 name="文字方塊 12">
            <a:extLst>
              <a:ext uri="{FF2B5EF4-FFF2-40B4-BE49-F238E27FC236}">
                <a16:creationId xmlns:a16="http://schemas.microsoft.com/office/drawing/2014/main" id="{655FB77C-C0BE-AECA-699A-8D75A2DA6748}"/>
              </a:ext>
            </a:extLst>
          </p:cNvPr>
          <p:cNvSpPr txBox="1">
            <a:spLocks noChangeArrowheads="1"/>
          </p:cNvSpPr>
          <p:nvPr/>
        </p:nvSpPr>
        <p:spPr bwMode="auto">
          <a:xfrm>
            <a:off x="10304672" y="919532"/>
            <a:ext cx="16952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1800" b="0" i="0" u="none" strike="noStrike" kern="1200" cap="none" spc="0" normalizeH="0" baseline="0" noProof="0" dirty="0">
                <a:ln>
                  <a:noFill/>
                </a:ln>
                <a:solidFill>
                  <a:schemeClr val="tx2">
                    <a:lumMod val="90000"/>
                    <a:lumOff val="10000"/>
                  </a:schemeClr>
                </a:solidFill>
                <a:effectLst/>
                <a:uLnTx/>
                <a:uFillTx/>
                <a:latin typeface="Book Antiqua" panose="02040602050305030304" pitchFamily="18" charset="0"/>
              </a:rPr>
              <a:t>111.07.13</a:t>
            </a:r>
            <a:r>
              <a:rPr kumimoji="1" lang="zh-TW" altLang="en-US" sz="1800" b="0" i="0" u="none" strike="noStrike" kern="1200" cap="none" spc="0" normalizeH="0" baseline="0" noProof="0" dirty="0">
                <a:ln>
                  <a:noFill/>
                </a:ln>
                <a:solidFill>
                  <a:schemeClr val="tx2">
                    <a:lumMod val="90000"/>
                    <a:lumOff val="10000"/>
                  </a:schemeClr>
                </a:solidFill>
                <a:effectLst/>
                <a:uLnTx/>
                <a:uFillTx/>
                <a:latin typeface="微軟正黑體" panose="020B0604030504040204" pitchFamily="34" charset="-120"/>
                <a:ea typeface="微軟正黑體" panose="020B0604030504040204" pitchFamily="34" charset="-120"/>
              </a:rPr>
              <a:t>公告</a:t>
            </a:r>
            <a:endParaRPr kumimoji="1" lang="en-US" altLang="zh-TW" sz="1800" b="0" i="0" u="none" strike="noStrike" kern="1200" cap="none" spc="0" normalizeH="0" baseline="0" noProof="0" dirty="0">
              <a:ln>
                <a:noFill/>
              </a:ln>
              <a:solidFill>
                <a:schemeClr val="tx2">
                  <a:lumMod val="90000"/>
                  <a:lumOff val="10000"/>
                </a:schemeClr>
              </a:solidFill>
              <a:effectLst/>
              <a:uLnTx/>
              <a:uFillTx/>
              <a:latin typeface="微軟正黑體" panose="020B0604030504040204" pitchFamily="34" charset="-120"/>
              <a:ea typeface="微軟正黑體" panose="020B0604030504040204" pitchFamily="34" charset="-12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1800" b="0" i="0" u="none" strike="noStrike" kern="1200" cap="none" spc="0" normalizeH="0" baseline="0" noProof="0" dirty="0">
                <a:ln>
                  <a:noFill/>
                </a:ln>
                <a:solidFill>
                  <a:schemeClr val="tx2">
                    <a:lumMod val="90000"/>
                    <a:lumOff val="10000"/>
                  </a:schemeClr>
                </a:solidFill>
                <a:effectLst/>
                <a:uLnTx/>
                <a:uFillTx/>
                <a:latin typeface="Book Antiqua" panose="02040602050305030304" pitchFamily="18" charset="0"/>
                <a:ea typeface="微軟正黑體" panose="020B0604030504040204" pitchFamily="34" charset="-120"/>
              </a:rPr>
              <a:t>112.01.01</a:t>
            </a:r>
            <a:r>
              <a:rPr kumimoji="1" lang="zh-TW" altLang="en-US" sz="1800" b="0" i="0" u="none" strike="noStrike" kern="1200" cap="none" spc="0" normalizeH="0" baseline="0" noProof="0" dirty="0">
                <a:ln>
                  <a:noFill/>
                </a:ln>
                <a:solidFill>
                  <a:schemeClr val="tx2">
                    <a:lumMod val="90000"/>
                    <a:lumOff val="10000"/>
                  </a:schemeClr>
                </a:solidFill>
                <a:effectLst/>
                <a:uLnTx/>
                <a:uFillTx/>
                <a:latin typeface="微軟正黑體" panose="020B0604030504040204" pitchFamily="34" charset="-120"/>
                <a:ea typeface="微軟正黑體" panose="020B0604030504040204" pitchFamily="34" charset="-120"/>
              </a:rPr>
              <a:t>實施</a:t>
            </a:r>
          </a:p>
        </p:txBody>
      </p:sp>
    </p:spTree>
    <p:extLst>
      <p:ext uri="{BB962C8B-B14F-4D97-AF65-F5344CB8AC3E}">
        <p14:creationId xmlns:p14="http://schemas.microsoft.com/office/powerpoint/2010/main" val="15413976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nSpc>
                <a:spcPct val="80000"/>
              </a:lnSpc>
            </a:pPr>
            <a:fld id="{562FE60B-6EEB-4E83-BCEF-43EB6E71FD6C}" type="slidenum">
              <a:rPr kumimoji="0" lang="en-US" altLang="zh-TW" sz="1200">
                <a:solidFill>
                  <a:srgbClr val="FFFFFF"/>
                </a:solidFill>
              </a:rPr>
              <a:pPr>
                <a:lnSpc>
                  <a:spcPct val="80000"/>
                </a:lnSpc>
              </a:pPr>
              <a:t>16</a:t>
            </a:fld>
            <a:endParaRPr kumimoji="0" lang="en-US" altLang="zh-TW" sz="1200">
              <a:solidFill>
                <a:srgbClr val="FFFFFF"/>
              </a:solidFill>
            </a:endParaRPr>
          </a:p>
        </p:txBody>
      </p:sp>
      <p:sp>
        <p:nvSpPr>
          <p:cNvPr id="24579" name="內容版面配置區 2"/>
          <p:cNvSpPr>
            <a:spLocks noGrp="1"/>
          </p:cNvSpPr>
          <p:nvPr>
            <p:ph sz="quarter" idx="4294967295"/>
          </p:nvPr>
        </p:nvSpPr>
        <p:spPr>
          <a:xfrm>
            <a:off x="0" y="1131888"/>
            <a:ext cx="8153400" cy="568325"/>
          </a:xfrm>
        </p:spPr>
        <p:txBody>
          <a:bodyPr>
            <a:normAutofit fontScale="40000" lnSpcReduction="20000"/>
          </a:bodyPr>
          <a:lstStyle/>
          <a:p>
            <a:pPr>
              <a:buFont typeface="Wingdings" panose="05000000000000000000" pitchFamily="2" charset="2"/>
              <a:buNone/>
            </a:pPr>
            <a:endParaRPr lang="en-US" altLang="zh-TW" sz="2800" dirty="0">
              <a:solidFill>
                <a:srgbClr val="0000CC"/>
              </a:solidFill>
              <a:latin typeface="標楷體" panose="03000509000000000000" pitchFamily="65" charset="-120"/>
              <a:ea typeface="標楷體" panose="03000509000000000000" pitchFamily="65" charset="-120"/>
            </a:endParaRPr>
          </a:p>
          <a:p>
            <a:pPr>
              <a:buFont typeface="Wingdings" panose="05000000000000000000" pitchFamily="2" charset="2"/>
              <a:buNone/>
            </a:pPr>
            <a:r>
              <a:rPr lang="zh-TW" altLang="en-US" sz="2800" dirty="0">
                <a:solidFill>
                  <a:srgbClr val="0000CC"/>
                </a:solidFill>
                <a:latin typeface="標楷體" panose="03000509000000000000" pitchFamily="65" charset="-120"/>
                <a:ea typeface="標楷體" panose="03000509000000000000" pitchFamily="65" charset="-120"/>
              </a:rPr>
              <a:t>  </a:t>
            </a:r>
            <a:endParaRPr lang="en-US" altLang="zh-TW" sz="2800" dirty="0">
              <a:solidFill>
                <a:srgbClr val="0000CC"/>
              </a:solidFill>
              <a:latin typeface="標楷體" panose="03000509000000000000" pitchFamily="65" charset="-120"/>
              <a:ea typeface="標楷體" panose="03000509000000000000" pitchFamily="65" charset="-120"/>
            </a:endParaRPr>
          </a:p>
          <a:p>
            <a:pPr>
              <a:buFont typeface="Wingdings" panose="05000000000000000000" pitchFamily="2" charset="2"/>
              <a:buChar char="Ø"/>
            </a:pPr>
            <a:endParaRPr lang="zh-TW" altLang="en-US" dirty="0"/>
          </a:p>
        </p:txBody>
      </p:sp>
      <p:sp>
        <p:nvSpPr>
          <p:cNvPr id="3" name="文字版面配置區 3">
            <a:extLst>
              <a:ext uri="{FF2B5EF4-FFF2-40B4-BE49-F238E27FC236}">
                <a16:creationId xmlns:a16="http://schemas.microsoft.com/office/drawing/2014/main" id="{82825249-CFE8-5A2B-64D1-3EFFF0DBAE9D}"/>
              </a:ext>
            </a:extLst>
          </p:cNvPr>
          <p:cNvSpPr txBox="1">
            <a:spLocks/>
          </p:cNvSpPr>
          <p:nvPr/>
        </p:nvSpPr>
        <p:spPr>
          <a:xfrm>
            <a:off x="4076700" y="196489"/>
            <a:ext cx="5147399" cy="732419"/>
          </a:xfrm>
          <a:prstGeom prst="rect">
            <a:avLst/>
          </a:prstGeom>
        </p:spPr>
        <p:txBody>
          <a:bodyPr>
            <a:no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TW" altLang="en-US" sz="3200" b="1" dirty="0"/>
              <a:t>重大勞資糾紛之認定</a:t>
            </a:r>
          </a:p>
        </p:txBody>
      </p:sp>
      <p:sp>
        <p:nvSpPr>
          <p:cNvPr id="6" name="文字方塊 5">
            <a:extLst>
              <a:ext uri="{FF2B5EF4-FFF2-40B4-BE49-F238E27FC236}">
                <a16:creationId xmlns:a16="http://schemas.microsoft.com/office/drawing/2014/main" id="{889BFACD-E711-1B3E-B349-FFE148914B62}"/>
              </a:ext>
            </a:extLst>
          </p:cNvPr>
          <p:cNvSpPr txBox="1">
            <a:spLocks noChangeArrowheads="1"/>
          </p:cNvSpPr>
          <p:nvPr/>
        </p:nvSpPr>
        <p:spPr bwMode="auto">
          <a:xfrm>
            <a:off x="10714042" y="919532"/>
            <a:ext cx="12858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1800" b="0" i="0" u="none" strike="noStrike" kern="1200" cap="none" spc="0" normalizeH="0" baseline="0" noProof="0" dirty="0">
                <a:ln>
                  <a:noFill/>
                </a:ln>
                <a:solidFill>
                  <a:schemeClr val="tx2">
                    <a:lumMod val="90000"/>
                    <a:lumOff val="10000"/>
                  </a:schemeClr>
                </a:solidFill>
                <a:effectLst/>
                <a:uLnTx/>
                <a:uFillTx/>
                <a:latin typeface="Book Antiqua" panose="02040602050305030304" pitchFamily="18" charset="0"/>
              </a:rPr>
              <a:t>111.07.13</a:t>
            </a:r>
            <a:endParaRPr kumimoji="1" lang="zh-TW" altLang="en-US" sz="1800" b="0" i="0" u="none" strike="noStrike" kern="1200" cap="none" spc="0" normalizeH="0" baseline="0" noProof="0" dirty="0">
              <a:ln>
                <a:noFill/>
              </a:ln>
              <a:solidFill>
                <a:schemeClr val="tx2">
                  <a:lumMod val="90000"/>
                  <a:lumOff val="10000"/>
                </a:schemeClr>
              </a:solidFill>
              <a:effectLst/>
              <a:uLnTx/>
              <a:uFillTx/>
              <a:latin typeface="Book Antiqua" panose="02040602050305030304" pitchFamily="18" charset="0"/>
            </a:endParaRPr>
          </a:p>
        </p:txBody>
      </p:sp>
      <p:grpSp>
        <p:nvGrpSpPr>
          <p:cNvPr id="8" name="群組 7">
            <a:extLst>
              <a:ext uri="{FF2B5EF4-FFF2-40B4-BE49-F238E27FC236}">
                <a16:creationId xmlns:a16="http://schemas.microsoft.com/office/drawing/2014/main" id="{93C76157-9AB2-EDB2-313B-31D3E386940B}"/>
              </a:ext>
            </a:extLst>
          </p:cNvPr>
          <p:cNvGrpSpPr/>
          <p:nvPr/>
        </p:nvGrpSpPr>
        <p:grpSpPr>
          <a:xfrm>
            <a:off x="778612" y="761940"/>
            <a:ext cx="8564880" cy="561805"/>
            <a:chOff x="782724" y="1111235"/>
            <a:chExt cx="8564880" cy="561805"/>
          </a:xfrm>
        </p:grpSpPr>
        <p:sp>
          <p:nvSpPr>
            <p:cNvPr id="9" name="內容版面配置區 2">
              <a:extLst>
                <a:ext uri="{FF2B5EF4-FFF2-40B4-BE49-F238E27FC236}">
                  <a16:creationId xmlns:a16="http://schemas.microsoft.com/office/drawing/2014/main" id="{6E9B54D1-F3BF-AFF9-8149-545056271457}"/>
                </a:ext>
              </a:extLst>
            </p:cNvPr>
            <p:cNvSpPr txBox="1">
              <a:spLocks/>
            </p:cNvSpPr>
            <p:nvPr/>
          </p:nvSpPr>
          <p:spPr bwMode="auto">
            <a:xfrm>
              <a:off x="1194204" y="1168408"/>
              <a:ext cx="8153400" cy="50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None/>
                <a:tabLst/>
                <a:defRPr/>
              </a:pPr>
              <a:r>
                <a:rPr kumimoji="0" lang="zh-TW" altLang="en-US" sz="2000" b="0" i="0" u="none" strike="noStrike" kern="1200" cap="none" spc="0" normalizeH="0" baseline="0" noProof="0" dirty="0">
                  <a:ln>
                    <a:noFill/>
                  </a:ln>
                  <a:effectLst/>
                  <a:uLnTx/>
                  <a:uFillTx/>
                  <a:latin typeface="+mn-ea"/>
                  <a:cs typeface="+mn-cs"/>
                </a:rPr>
                <a:t>有價證券上市審查準則補充規定第 </a:t>
              </a:r>
              <a:r>
                <a:rPr kumimoji="0" lang="en-US" altLang="zh-TW" sz="2000" b="0" i="0" u="none" strike="noStrike" kern="1200" cap="none" spc="0" normalizeH="0" baseline="0" dirty="0">
                  <a:ln>
                    <a:noFill/>
                  </a:ln>
                  <a:effectLst/>
                  <a:uLnTx/>
                  <a:uFillTx/>
                  <a:latin typeface="Book Antiqua" panose="02040602050305030304" pitchFamily="18" charset="0"/>
                  <a:cs typeface="+mn-cs"/>
                </a:rPr>
                <a:t>9</a:t>
              </a:r>
              <a:r>
                <a:rPr lang="zh-TW" altLang="en-US" sz="2000" dirty="0">
                  <a:latin typeface="Book Antiqua" panose="02040602050305030304" pitchFamily="18" charset="0"/>
                </a:rPr>
                <a:t> </a:t>
              </a:r>
              <a:r>
                <a:rPr kumimoji="0" lang="zh-TW" altLang="en-US" sz="2000" b="0" i="0" u="none" strike="noStrike" kern="1200" cap="none" spc="0" normalizeH="0" baseline="0" noProof="0" dirty="0">
                  <a:ln>
                    <a:noFill/>
                  </a:ln>
                  <a:effectLst/>
                  <a:uLnTx/>
                  <a:uFillTx/>
                  <a:latin typeface="+mn-ea"/>
                  <a:cs typeface="+mn-cs"/>
                </a:rPr>
                <a:t>條第 </a:t>
              </a:r>
              <a:r>
                <a:rPr kumimoji="0" lang="en-US" altLang="zh-TW" sz="2000" b="0" i="0" u="none" strike="noStrike" kern="1200" cap="none" spc="0" normalizeH="0" baseline="0" noProof="0" dirty="0">
                  <a:ln>
                    <a:noFill/>
                  </a:ln>
                  <a:effectLst/>
                  <a:uLnTx/>
                  <a:uFillTx/>
                  <a:latin typeface="Book Antiqua" panose="02040602050305030304" pitchFamily="18" charset="0"/>
                </a:rPr>
                <a:t>1</a:t>
              </a:r>
              <a:r>
                <a:rPr kumimoji="0" lang="zh-TW" altLang="en-US" sz="2000" b="0" i="0" u="none" strike="noStrike" kern="1200" cap="none" spc="0" normalizeH="0" baseline="0" noProof="0" dirty="0">
                  <a:ln>
                    <a:noFill/>
                  </a:ln>
                  <a:effectLst/>
                  <a:uLnTx/>
                  <a:uFillTx/>
                  <a:latin typeface="+mn-ea"/>
                  <a:cs typeface="+mn-cs"/>
                </a:rPr>
                <a:t> </a:t>
              </a:r>
              <a:r>
                <a:rPr lang="zh-TW" altLang="en-US" sz="2000" dirty="0">
                  <a:latin typeface="+mn-ea"/>
                </a:rPr>
                <a:t>項</a:t>
              </a:r>
              <a:endParaRPr kumimoji="0" lang="en-US" altLang="zh-TW" sz="2000" b="0" i="0" u="none" strike="noStrike" kern="1200" cap="none" spc="0" normalizeH="0" baseline="0" noProof="0" dirty="0">
                <a:ln>
                  <a:noFill/>
                </a:ln>
                <a:effectLst/>
                <a:uLnTx/>
                <a:uFillTx/>
                <a:latin typeface="+mn-ea"/>
                <a:cs typeface="+mn-cs"/>
              </a:endParaRPr>
            </a:p>
          </p:txBody>
        </p:sp>
        <p:grpSp>
          <p:nvGrpSpPr>
            <p:cNvPr id="10" name="Google Shape;6537;p61">
              <a:extLst>
                <a:ext uri="{FF2B5EF4-FFF2-40B4-BE49-F238E27FC236}">
                  <a16:creationId xmlns:a16="http://schemas.microsoft.com/office/drawing/2014/main" id="{4ADA41F4-FA57-C340-768F-E1F39B08985A}"/>
                </a:ext>
              </a:extLst>
            </p:cNvPr>
            <p:cNvGrpSpPr/>
            <p:nvPr/>
          </p:nvGrpSpPr>
          <p:grpSpPr>
            <a:xfrm>
              <a:off x="782724" y="1111235"/>
              <a:ext cx="411480" cy="493763"/>
              <a:chOff x="3127598" y="1513234"/>
              <a:chExt cx="289714" cy="347593"/>
            </a:xfrm>
          </p:grpSpPr>
          <p:sp>
            <p:nvSpPr>
              <p:cNvPr id="11" name="Google Shape;6538;p61">
                <a:extLst>
                  <a:ext uri="{FF2B5EF4-FFF2-40B4-BE49-F238E27FC236}">
                    <a16:creationId xmlns:a16="http://schemas.microsoft.com/office/drawing/2014/main" id="{27852662-C472-32C3-F32F-E30682AABFB6}"/>
                  </a:ext>
                </a:extLst>
              </p:cNvPr>
              <p:cNvSpPr/>
              <p:nvPr/>
            </p:nvSpPr>
            <p:spPr>
              <a:xfrm>
                <a:off x="3127598" y="1513234"/>
                <a:ext cx="289714" cy="347593"/>
              </a:xfrm>
              <a:custGeom>
                <a:avLst/>
                <a:gdLst/>
                <a:ahLst/>
                <a:cxnLst/>
                <a:rect l="l" t="t" r="r" b="b"/>
                <a:pathLst>
                  <a:path w="9145" h="10972" extrusionOk="0">
                    <a:moveTo>
                      <a:pt x="1917" y="8995"/>
                    </a:moveTo>
                    <a:lnTo>
                      <a:pt x="1917" y="10412"/>
                    </a:lnTo>
                    <a:lnTo>
                      <a:pt x="1358" y="9841"/>
                    </a:lnTo>
                    <a:lnTo>
                      <a:pt x="548" y="8995"/>
                    </a:lnTo>
                    <a:close/>
                    <a:moveTo>
                      <a:pt x="6192" y="0"/>
                    </a:moveTo>
                    <a:cubicBezTo>
                      <a:pt x="5828" y="0"/>
                      <a:pt x="5465" y="137"/>
                      <a:pt x="5191" y="411"/>
                    </a:cubicBezTo>
                    <a:lnTo>
                      <a:pt x="5156" y="435"/>
                    </a:lnTo>
                    <a:cubicBezTo>
                      <a:pt x="5096" y="494"/>
                      <a:pt x="5096" y="602"/>
                      <a:pt x="5168" y="661"/>
                    </a:cubicBezTo>
                    <a:cubicBezTo>
                      <a:pt x="5196" y="689"/>
                      <a:pt x="5235" y="704"/>
                      <a:pt x="5275" y="704"/>
                    </a:cubicBezTo>
                    <a:cubicBezTo>
                      <a:pt x="5319" y="704"/>
                      <a:pt x="5363" y="686"/>
                      <a:pt x="5394" y="649"/>
                    </a:cubicBezTo>
                    <a:lnTo>
                      <a:pt x="5430" y="613"/>
                    </a:lnTo>
                    <a:cubicBezTo>
                      <a:pt x="5644" y="399"/>
                      <a:pt x="5927" y="292"/>
                      <a:pt x="6209" y="292"/>
                    </a:cubicBezTo>
                    <a:cubicBezTo>
                      <a:pt x="6492" y="292"/>
                      <a:pt x="6775" y="399"/>
                      <a:pt x="6989" y="613"/>
                    </a:cubicBezTo>
                    <a:cubicBezTo>
                      <a:pt x="7418" y="1042"/>
                      <a:pt x="7418" y="1745"/>
                      <a:pt x="6989" y="2185"/>
                    </a:cubicBezTo>
                    <a:cubicBezTo>
                      <a:pt x="6775" y="2399"/>
                      <a:pt x="6492" y="2507"/>
                      <a:pt x="6209" y="2507"/>
                    </a:cubicBezTo>
                    <a:cubicBezTo>
                      <a:pt x="5927" y="2507"/>
                      <a:pt x="5644" y="2399"/>
                      <a:pt x="5430" y="2185"/>
                    </a:cubicBezTo>
                    <a:cubicBezTo>
                      <a:pt x="5168" y="1923"/>
                      <a:pt x="5049" y="1554"/>
                      <a:pt x="5132" y="1209"/>
                    </a:cubicBezTo>
                    <a:cubicBezTo>
                      <a:pt x="5144" y="1125"/>
                      <a:pt x="5084" y="1030"/>
                      <a:pt x="4989" y="1018"/>
                    </a:cubicBezTo>
                    <a:cubicBezTo>
                      <a:pt x="4982" y="1017"/>
                      <a:pt x="4975" y="1017"/>
                      <a:pt x="4967" y="1017"/>
                    </a:cubicBezTo>
                    <a:cubicBezTo>
                      <a:pt x="4890" y="1017"/>
                      <a:pt x="4809" y="1073"/>
                      <a:pt x="4798" y="1149"/>
                    </a:cubicBezTo>
                    <a:cubicBezTo>
                      <a:pt x="4751" y="1387"/>
                      <a:pt x="4775" y="1614"/>
                      <a:pt x="4846" y="1840"/>
                    </a:cubicBezTo>
                    <a:lnTo>
                      <a:pt x="3132" y="1840"/>
                    </a:lnTo>
                    <a:cubicBezTo>
                      <a:pt x="3048" y="1840"/>
                      <a:pt x="2965" y="1911"/>
                      <a:pt x="2965" y="2006"/>
                    </a:cubicBezTo>
                    <a:cubicBezTo>
                      <a:pt x="2965" y="2090"/>
                      <a:pt x="3048" y="2161"/>
                      <a:pt x="3132" y="2161"/>
                    </a:cubicBezTo>
                    <a:lnTo>
                      <a:pt x="4989" y="2161"/>
                    </a:lnTo>
                    <a:lnTo>
                      <a:pt x="5084" y="2304"/>
                    </a:lnTo>
                    <a:lnTo>
                      <a:pt x="4310" y="3078"/>
                    </a:lnTo>
                    <a:cubicBezTo>
                      <a:pt x="4251" y="3126"/>
                      <a:pt x="4251" y="3233"/>
                      <a:pt x="4310" y="3292"/>
                    </a:cubicBezTo>
                    <a:cubicBezTo>
                      <a:pt x="4334" y="3328"/>
                      <a:pt x="4382" y="3340"/>
                      <a:pt x="4429" y="3340"/>
                    </a:cubicBezTo>
                    <a:cubicBezTo>
                      <a:pt x="4477" y="3340"/>
                      <a:pt x="4513" y="3328"/>
                      <a:pt x="4548" y="3292"/>
                    </a:cubicBezTo>
                    <a:lnTo>
                      <a:pt x="5322" y="2518"/>
                    </a:lnTo>
                    <a:cubicBezTo>
                      <a:pt x="5572" y="2733"/>
                      <a:pt x="5882" y="2840"/>
                      <a:pt x="6203" y="2840"/>
                    </a:cubicBezTo>
                    <a:cubicBezTo>
                      <a:pt x="6561" y="2840"/>
                      <a:pt x="6930" y="2697"/>
                      <a:pt x="7215" y="2423"/>
                    </a:cubicBezTo>
                    <a:cubicBezTo>
                      <a:pt x="7287" y="2340"/>
                      <a:pt x="7358" y="2256"/>
                      <a:pt x="7418" y="2161"/>
                    </a:cubicBezTo>
                    <a:lnTo>
                      <a:pt x="8835" y="2161"/>
                    </a:lnTo>
                    <a:lnTo>
                      <a:pt x="8835" y="10662"/>
                    </a:lnTo>
                    <a:lnTo>
                      <a:pt x="2239" y="10662"/>
                    </a:lnTo>
                    <a:lnTo>
                      <a:pt x="2239" y="8864"/>
                    </a:lnTo>
                    <a:cubicBezTo>
                      <a:pt x="2239" y="8769"/>
                      <a:pt x="2167" y="8698"/>
                      <a:pt x="2072" y="8698"/>
                    </a:cubicBezTo>
                    <a:lnTo>
                      <a:pt x="334" y="8698"/>
                    </a:lnTo>
                    <a:lnTo>
                      <a:pt x="334" y="2161"/>
                    </a:lnTo>
                    <a:lnTo>
                      <a:pt x="2489" y="2161"/>
                    </a:lnTo>
                    <a:cubicBezTo>
                      <a:pt x="2584" y="2161"/>
                      <a:pt x="2655" y="2090"/>
                      <a:pt x="2655" y="2006"/>
                    </a:cubicBezTo>
                    <a:cubicBezTo>
                      <a:pt x="2655" y="1911"/>
                      <a:pt x="2584" y="1840"/>
                      <a:pt x="2489" y="1840"/>
                    </a:cubicBezTo>
                    <a:lnTo>
                      <a:pt x="167" y="1840"/>
                    </a:lnTo>
                    <a:cubicBezTo>
                      <a:pt x="84" y="1840"/>
                      <a:pt x="0" y="1911"/>
                      <a:pt x="0" y="2006"/>
                    </a:cubicBezTo>
                    <a:lnTo>
                      <a:pt x="0" y="8853"/>
                    </a:lnTo>
                    <a:cubicBezTo>
                      <a:pt x="0" y="8888"/>
                      <a:pt x="24" y="8936"/>
                      <a:pt x="48" y="8972"/>
                    </a:cubicBezTo>
                    <a:lnTo>
                      <a:pt x="1060" y="10007"/>
                    </a:lnTo>
                    <a:lnTo>
                      <a:pt x="1953" y="10936"/>
                    </a:lnTo>
                    <a:cubicBezTo>
                      <a:pt x="1989" y="10960"/>
                      <a:pt x="2024" y="10972"/>
                      <a:pt x="2072" y="10972"/>
                    </a:cubicBezTo>
                    <a:lnTo>
                      <a:pt x="8978" y="10972"/>
                    </a:lnTo>
                    <a:cubicBezTo>
                      <a:pt x="9073" y="10972"/>
                      <a:pt x="9144" y="10900"/>
                      <a:pt x="9144" y="10817"/>
                    </a:cubicBezTo>
                    <a:lnTo>
                      <a:pt x="9144" y="2006"/>
                    </a:lnTo>
                    <a:cubicBezTo>
                      <a:pt x="9132" y="1911"/>
                      <a:pt x="9073" y="1840"/>
                      <a:pt x="8978" y="1840"/>
                    </a:cubicBezTo>
                    <a:lnTo>
                      <a:pt x="7549" y="1840"/>
                    </a:lnTo>
                    <a:cubicBezTo>
                      <a:pt x="7704" y="1352"/>
                      <a:pt x="7585" y="792"/>
                      <a:pt x="7192" y="411"/>
                    </a:cubicBezTo>
                    <a:cubicBezTo>
                      <a:pt x="6918" y="137"/>
                      <a:pt x="6555" y="0"/>
                      <a:pt x="619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539;p61">
                <a:extLst>
                  <a:ext uri="{FF2B5EF4-FFF2-40B4-BE49-F238E27FC236}">
                    <a16:creationId xmlns:a16="http://schemas.microsoft.com/office/drawing/2014/main" id="{56BD729C-9CAA-7208-91AF-A025DF44317E}"/>
                  </a:ext>
                </a:extLst>
              </p:cNvPr>
              <p:cNvSpPr/>
              <p:nvPr/>
            </p:nvSpPr>
            <p:spPr>
              <a:xfrm>
                <a:off x="3254698" y="1788375"/>
                <a:ext cx="121493" cy="10233"/>
              </a:xfrm>
              <a:custGeom>
                <a:avLst/>
                <a:gdLst/>
                <a:ahLst/>
                <a:cxnLst/>
                <a:rect l="l" t="t" r="r" b="b"/>
                <a:pathLst>
                  <a:path w="3835" h="323" extrusionOk="0">
                    <a:moveTo>
                      <a:pt x="167" y="1"/>
                    </a:moveTo>
                    <a:cubicBezTo>
                      <a:pt x="72" y="1"/>
                      <a:pt x="1" y="72"/>
                      <a:pt x="1" y="168"/>
                    </a:cubicBezTo>
                    <a:cubicBezTo>
                      <a:pt x="1" y="251"/>
                      <a:pt x="72" y="322"/>
                      <a:pt x="167" y="322"/>
                    </a:cubicBezTo>
                    <a:lnTo>
                      <a:pt x="3680" y="322"/>
                    </a:lnTo>
                    <a:cubicBezTo>
                      <a:pt x="3763" y="322"/>
                      <a:pt x="3834" y="251"/>
                      <a:pt x="3834" y="168"/>
                    </a:cubicBezTo>
                    <a:cubicBezTo>
                      <a:pt x="3834" y="72"/>
                      <a:pt x="3763" y="1"/>
                      <a:pt x="3680" y="1"/>
                    </a:cubicBezTo>
                    <a:close/>
                  </a:path>
                </a:pathLst>
              </a:custGeom>
              <a:solidFill>
                <a:srgbClr val="657E93"/>
              </a:solidFill>
              <a:ln>
                <a:solidFill>
                  <a:schemeClr val="tx2">
                    <a:lumMod val="90000"/>
                    <a:lumOff val="1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540;p61">
                <a:extLst>
                  <a:ext uri="{FF2B5EF4-FFF2-40B4-BE49-F238E27FC236}">
                    <a16:creationId xmlns:a16="http://schemas.microsoft.com/office/drawing/2014/main" id="{A9391275-DCCB-DB18-9B30-43048BAEDB50}"/>
                  </a:ext>
                </a:extLst>
              </p:cNvPr>
              <p:cNvSpPr/>
              <p:nvPr/>
            </p:nvSpPr>
            <p:spPr>
              <a:xfrm>
                <a:off x="3185668" y="1638275"/>
                <a:ext cx="172783" cy="29051"/>
              </a:xfrm>
              <a:custGeom>
                <a:avLst/>
                <a:gdLst/>
                <a:ahLst/>
                <a:cxnLst/>
                <a:rect l="l" t="t" r="r" b="b"/>
                <a:pathLst>
                  <a:path w="5454" h="917" extrusionOk="0">
                    <a:moveTo>
                      <a:pt x="168" y="0"/>
                    </a:moveTo>
                    <a:cubicBezTo>
                      <a:pt x="72" y="0"/>
                      <a:pt x="1" y="84"/>
                      <a:pt x="1" y="167"/>
                    </a:cubicBezTo>
                    <a:lnTo>
                      <a:pt x="1" y="750"/>
                    </a:lnTo>
                    <a:cubicBezTo>
                      <a:pt x="1" y="834"/>
                      <a:pt x="72" y="917"/>
                      <a:pt x="168" y="917"/>
                    </a:cubicBezTo>
                    <a:lnTo>
                      <a:pt x="5275" y="917"/>
                    </a:lnTo>
                    <a:cubicBezTo>
                      <a:pt x="5359" y="917"/>
                      <a:pt x="5430" y="834"/>
                      <a:pt x="5430" y="750"/>
                    </a:cubicBezTo>
                    <a:lnTo>
                      <a:pt x="5430" y="167"/>
                    </a:lnTo>
                    <a:cubicBezTo>
                      <a:pt x="5454" y="84"/>
                      <a:pt x="5382" y="0"/>
                      <a:pt x="5287" y="0"/>
                    </a:cubicBezTo>
                    <a:lnTo>
                      <a:pt x="4228" y="0"/>
                    </a:lnTo>
                    <a:cubicBezTo>
                      <a:pt x="4144" y="0"/>
                      <a:pt x="4073" y="84"/>
                      <a:pt x="4073" y="167"/>
                    </a:cubicBezTo>
                    <a:cubicBezTo>
                      <a:pt x="4073" y="262"/>
                      <a:pt x="4144" y="334"/>
                      <a:pt x="4228" y="334"/>
                    </a:cubicBezTo>
                    <a:lnTo>
                      <a:pt x="5121" y="334"/>
                    </a:lnTo>
                    <a:lnTo>
                      <a:pt x="5121" y="584"/>
                    </a:lnTo>
                    <a:lnTo>
                      <a:pt x="334" y="584"/>
                    </a:lnTo>
                    <a:lnTo>
                      <a:pt x="334" y="334"/>
                    </a:lnTo>
                    <a:lnTo>
                      <a:pt x="3597" y="334"/>
                    </a:lnTo>
                    <a:cubicBezTo>
                      <a:pt x="3680" y="334"/>
                      <a:pt x="3751" y="262"/>
                      <a:pt x="3751" y="167"/>
                    </a:cubicBezTo>
                    <a:cubicBezTo>
                      <a:pt x="3751" y="84"/>
                      <a:pt x="3680" y="0"/>
                      <a:pt x="359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541;p61">
                <a:extLst>
                  <a:ext uri="{FF2B5EF4-FFF2-40B4-BE49-F238E27FC236}">
                    <a16:creationId xmlns:a16="http://schemas.microsoft.com/office/drawing/2014/main" id="{A953D791-996B-B797-85E5-B27D4900A236}"/>
                  </a:ext>
                </a:extLst>
              </p:cNvPr>
              <p:cNvSpPr/>
              <p:nvPr/>
            </p:nvSpPr>
            <p:spPr>
              <a:xfrm>
                <a:off x="3186428" y="1681645"/>
                <a:ext cx="172022" cy="10581"/>
              </a:xfrm>
              <a:custGeom>
                <a:avLst/>
                <a:gdLst/>
                <a:ahLst/>
                <a:cxnLst/>
                <a:rect l="l" t="t" r="r" b="b"/>
                <a:pathLst>
                  <a:path w="5430" h="334" extrusionOk="0">
                    <a:moveTo>
                      <a:pt x="155" y="0"/>
                    </a:moveTo>
                    <a:cubicBezTo>
                      <a:pt x="72" y="0"/>
                      <a:pt x="1" y="84"/>
                      <a:pt x="1" y="167"/>
                    </a:cubicBezTo>
                    <a:cubicBezTo>
                      <a:pt x="1" y="262"/>
                      <a:pt x="72" y="334"/>
                      <a:pt x="155" y="334"/>
                    </a:cubicBezTo>
                    <a:lnTo>
                      <a:pt x="5263" y="334"/>
                    </a:lnTo>
                    <a:cubicBezTo>
                      <a:pt x="5358" y="334"/>
                      <a:pt x="5430" y="262"/>
                      <a:pt x="5430" y="167"/>
                    </a:cubicBezTo>
                    <a:cubicBezTo>
                      <a:pt x="5430" y="84"/>
                      <a:pt x="5358" y="0"/>
                      <a:pt x="526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542;p61">
                <a:extLst>
                  <a:ext uri="{FF2B5EF4-FFF2-40B4-BE49-F238E27FC236}">
                    <a16:creationId xmlns:a16="http://schemas.microsoft.com/office/drawing/2014/main" id="{9801715B-45A2-4510-D5EA-FC95F43708DE}"/>
                  </a:ext>
                </a:extLst>
              </p:cNvPr>
              <p:cNvSpPr/>
              <p:nvPr/>
            </p:nvSpPr>
            <p:spPr>
              <a:xfrm>
                <a:off x="3186428" y="1707306"/>
                <a:ext cx="172022" cy="10201"/>
              </a:xfrm>
              <a:custGeom>
                <a:avLst/>
                <a:gdLst/>
                <a:ahLst/>
                <a:cxnLst/>
                <a:rect l="l" t="t" r="r" b="b"/>
                <a:pathLst>
                  <a:path w="5430" h="322" extrusionOk="0">
                    <a:moveTo>
                      <a:pt x="155" y="0"/>
                    </a:moveTo>
                    <a:cubicBezTo>
                      <a:pt x="72" y="0"/>
                      <a:pt x="1" y="71"/>
                      <a:pt x="1" y="167"/>
                    </a:cubicBezTo>
                    <a:cubicBezTo>
                      <a:pt x="1" y="250"/>
                      <a:pt x="72" y="321"/>
                      <a:pt x="155" y="321"/>
                    </a:cubicBezTo>
                    <a:lnTo>
                      <a:pt x="5263" y="321"/>
                    </a:lnTo>
                    <a:cubicBezTo>
                      <a:pt x="5358" y="321"/>
                      <a:pt x="5430" y="250"/>
                      <a:pt x="5430" y="167"/>
                    </a:cubicBezTo>
                    <a:cubicBezTo>
                      <a:pt x="5430" y="71"/>
                      <a:pt x="5358" y="0"/>
                      <a:pt x="526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aphicFrame>
        <p:nvGraphicFramePr>
          <p:cNvPr id="16" name="表格 15">
            <a:extLst>
              <a:ext uri="{FF2B5EF4-FFF2-40B4-BE49-F238E27FC236}">
                <a16:creationId xmlns:a16="http://schemas.microsoft.com/office/drawing/2014/main" id="{3126FE54-94D0-A10E-30B1-973074CE5906}"/>
              </a:ext>
            </a:extLst>
          </p:cNvPr>
          <p:cNvGraphicFramePr>
            <a:graphicFrameLocks noGrp="1"/>
          </p:cNvGraphicFramePr>
          <p:nvPr>
            <p:extLst>
              <p:ext uri="{D42A27DB-BD31-4B8C-83A1-F6EECF244321}">
                <p14:modId xmlns:p14="http://schemas.microsoft.com/office/powerpoint/2010/main" val="607385207"/>
              </p:ext>
            </p:extLst>
          </p:nvPr>
        </p:nvGraphicFramePr>
        <p:xfrm>
          <a:off x="678466" y="1323745"/>
          <a:ext cx="10835068" cy="5316239"/>
        </p:xfrm>
        <a:graphic>
          <a:graphicData uri="http://schemas.openxmlformats.org/drawingml/2006/table">
            <a:tbl>
              <a:tblPr firstRow="1" bandRow="1">
                <a:tableStyleId>{5C22544A-7EE6-4342-B048-85BDC9FD1C3A}</a:tableStyleId>
              </a:tblPr>
              <a:tblGrid>
                <a:gridCol w="10835068">
                  <a:extLst>
                    <a:ext uri="{9D8B030D-6E8A-4147-A177-3AD203B41FA5}">
                      <a16:colId xmlns:a16="http://schemas.microsoft.com/office/drawing/2014/main" val="20000"/>
                    </a:ext>
                  </a:extLst>
                </a:gridCol>
              </a:tblGrid>
              <a:tr h="419165">
                <a:tc>
                  <a:txBody>
                    <a:bodyPr/>
                    <a:lstStyle/>
                    <a:p>
                      <a:pPr algn="ctr"/>
                      <a:r>
                        <a:rPr lang="zh-TW" altLang="en-US" sz="1800" b="1" dirty="0">
                          <a:latin typeface="微軟正黑體" panose="020B0604030504040204" pitchFamily="34" charset="-120"/>
                          <a:ea typeface="微軟正黑體" panose="020B0604030504040204" pitchFamily="34" charset="-120"/>
                        </a:rPr>
                        <a:t>修正重點內容</a:t>
                      </a:r>
                    </a:p>
                  </a:txBody>
                  <a:tcPr marL="91445" marR="91445" marT="45715" marB="45715"/>
                </a:tc>
                <a:extLst>
                  <a:ext uri="{0D108BD9-81ED-4DB2-BD59-A6C34878D82A}">
                    <a16:rowId xmlns:a16="http://schemas.microsoft.com/office/drawing/2014/main" val="10000"/>
                  </a:ext>
                </a:extLst>
              </a:tr>
              <a:tr h="1877548">
                <a:tc>
                  <a:txBody>
                    <a:bodyPr/>
                    <a:lstStyle/>
                    <a:p>
                      <a:pPr marL="0" indent="0">
                        <a:buFont typeface="Wingdings" panose="05000000000000000000" pitchFamily="2" charset="2"/>
                        <a:buNone/>
                      </a:pPr>
                      <a:r>
                        <a:rPr kumimoji="0" lang="zh-TW" altLang="en-US" sz="2000" b="0" u="none" kern="1200" dirty="0">
                          <a:solidFill>
                            <a:schemeClr val="tx1"/>
                          </a:solidFill>
                          <a:latin typeface="標楷體" pitchFamily="65" charset="-120"/>
                          <a:ea typeface="標楷體" pitchFamily="65" charset="-120"/>
                          <a:cs typeface="+mn-cs"/>
                        </a:rPr>
                        <a:t>本準則第九條第一項第三款所規定「足以影響公司財務業務正常營運之重大勞資糾紛」，係指下列情事之一：</a:t>
                      </a:r>
                    </a:p>
                    <a:p>
                      <a:pPr marL="0" indent="0">
                        <a:buFont typeface="+mj-ea"/>
                        <a:buNone/>
                      </a:pPr>
                      <a:r>
                        <a:rPr kumimoji="0" lang="zh-TW" altLang="en-US" sz="2000" b="0" u="none" kern="1200" dirty="0">
                          <a:solidFill>
                            <a:schemeClr val="tx1"/>
                          </a:solidFill>
                          <a:latin typeface="標楷體" pitchFamily="65" charset="-120"/>
                          <a:ea typeface="標楷體" pitchFamily="65" charset="-120"/>
                          <a:cs typeface="+mn-cs"/>
                        </a:rPr>
                        <a:t>一、發生重大勞資爭議者。</a:t>
                      </a:r>
                      <a:endParaRPr kumimoji="0" lang="en-US" altLang="zh-TW" sz="2000" b="0" u="none" kern="1200" dirty="0">
                        <a:solidFill>
                          <a:schemeClr val="tx1"/>
                        </a:solidFill>
                        <a:latin typeface="標楷體" pitchFamily="65" charset="-120"/>
                        <a:ea typeface="標楷體" pitchFamily="65" charset="-120"/>
                        <a:cs typeface="+mn-cs"/>
                      </a:endParaRPr>
                    </a:p>
                    <a:p>
                      <a:pPr marL="531813" indent="-531813">
                        <a:buFont typeface="Wingdings" panose="05000000000000000000" pitchFamily="2" charset="2"/>
                        <a:buNone/>
                      </a:pPr>
                      <a:r>
                        <a:rPr kumimoji="0" lang="zh-TW" altLang="en-US" sz="2000" b="0" u="none" strike="sngStrike" kern="1200" dirty="0">
                          <a:solidFill>
                            <a:srgbClr val="0070C0"/>
                          </a:solidFill>
                          <a:latin typeface="標楷體" pitchFamily="65" charset="-120"/>
                          <a:ea typeface="標楷體" pitchFamily="65" charset="-120"/>
                          <a:cs typeface="+mn-cs"/>
                        </a:rPr>
                        <a:t>二、未依法提撥職工福利金，組織職工福利委員會者；或未依法按月提撥勞工退休準備金專戶儲存、未依法補提勞工退休準備金差額或未依法提繳勞工退休金者。</a:t>
                      </a:r>
                    </a:p>
                    <a:p>
                      <a:pPr marL="531813" indent="-531813">
                        <a:buFont typeface="Wingdings" panose="05000000000000000000" pitchFamily="2" charset="2"/>
                        <a:buNone/>
                      </a:pPr>
                      <a:r>
                        <a:rPr kumimoji="0" lang="zh-TW" altLang="en-US" sz="2000" b="0" u="sng" strike="noStrike" kern="1200" dirty="0">
                          <a:solidFill>
                            <a:srgbClr val="FF0000"/>
                          </a:solidFill>
                          <a:latin typeface="標楷體" pitchFamily="65" charset="-120"/>
                          <a:ea typeface="標楷體" pitchFamily="65" charset="-120"/>
                          <a:cs typeface="+mn-cs"/>
                        </a:rPr>
                        <a:t>二</a:t>
                      </a:r>
                      <a:r>
                        <a:rPr kumimoji="0" lang="zh-TW" altLang="en-US" sz="2000" b="0" u="none" kern="1200" dirty="0">
                          <a:solidFill>
                            <a:schemeClr val="tx1"/>
                          </a:solidFill>
                          <a:latin typeface="標楷體" pitchFamily="65" charset="-120"/>
                          <a:ea typeface="標楷體" pitchFamily="65" charset="-120"/>
                          <a:cs typeface="+mn-cs"/>
                        </a:rPr>
                        <a:t>、因安全衛生設施不良而發生重大職業災害；或違反</a:t>
                      </a:r>
                      <a:r>
                        <a:rPr kumimoji="0" lang="zh-TW" altLang="en-US" sz="2000" b="0" u="none" strike="sngStrike" kern="1200" dirty="0">
                          <a:solidFill>
                            <a:srgbClr val="0070C0"/>
                          </a:solidFill>
                          <a:latin typeface="標楷體" pitchFamily="65" charset="-120"/>
                          <a:ea typeface="標楷體" pitchFamily="65" charset="-120"/>
                          <a:cs typeface="+mn-cs"/>
                        </a:rPr>
                        <a:t>勞工</a:t>
                      </a:r>
                      <a:r>
                        <a:rPr kumimoji="0" lang="zh-TW" altLang="en-US" sz="2000" b="0" u="sng" strike="noStrike" kern="1200" dirty="0">
                          <a:solidFill>
                            <a:srgbClr val="FF0000"/>
                          </a:solidFill>
                          <a:latin typeface="標楷體" pitchFamily="65" charset="-120"/>
                          <a:ea typeface="標楷體" pitchFamily="65" charset="-120"/>
                          <a:cs typeface="+mn-cs"/>
                        </a:rPr>
                        <a:t>職業</a:t>
                      </a:r>
                      <a:r>
                        <a:rPr kumimoji="0" lang="zh-TW" altLang="en-US" sz="2000" b="0" u="none" kern="1200" dirty="0">
                          <a:solidFill>
                            <a:schemeClr val="tx1"/>
                          </a:solidFill>
                          <a:latin typeface="標楷體" pitchFamily="65" charset="-120"/>
                          <a:ea typeface="標楷體" pitchFamily="65" charset="-120"/>
                          <a:cs typeface="+mn-cs"/>
                        </a:rPr>
                        <a:t>安全衛生法被處以部分或全部停工者；或設置危險性機械、設備未檢查合格者。但經申請由檢查機構複查合格者，不在此限。</a:t>
                      </a:r>
                    </a:p>
                  </a:txBody>
                  <a:tcPr marL="91445" marR="91445" marT="45715" marB="45715"/>
                </a:tc>
                <a:extLst>
                  <a:ext uri="{0D108BD9-81ED-4DB2-BD59-A6C34878D82A}">
                    <a16:rowId xmlns:a16="http://schemas.microsoft.com/office/drawing/2014/main" val="10001"/>
                  </a:ext>
                </a:extLst>
              </a:tr>
              <a:tr h="2367244">
                <a:tc>
                  <a:txBody>
                    <a:bodyPr/>
                    <a:lstStyle/>
                    <a:p>
                      <a:pPr marL="0" indent="0" algn="just">
                        <a:spcAft>
                          <a:spcPts val="0"/>
                        </a:spcAft>
                        <a:buFont typeface="Wingdings" panose="05000000000000000000" pitchFamily="2" charset="2"/>
                        <a:buNone/>
                      </a:pPr>
                      <a:r>
                        <a:rPr lang="zh-TW" altLang="en-US" sz="1800" b="1" dirty="0">
                          <a:solidFill>
                            <a:schemeClr val="tx1"/>
                          </a:solidFill>
                          <a:latin typeface="微軟正黑體" panose="020B0604030504040204" pitchFamily="34" charset="-120"/>
                          <a:ea typeface="微軟正黑體" panose="020B0604030504040204" pitchFamily="34" charset="-120"/>
                        </a:rPr>
                        <a:t>修正理由</a:t>
                      </a:r>
                      <a:endParaRPr lang="en-US" altLang="zh-TW" sz="1800" b="1" dirty="0">
                        <a:solidFill>
                          <a:schemeClr val="tx1"/>
                        </a:solidFill>
                        <a:latin typeface="微軟正黑體" panose="020B0604030504040204" pitchFamily="34" charset="-120"/>
                        <a:ea typeface="微軟正黑體" panose="020B0604030504040204" pitchFamily="34" charset="-120"/>
                      </a:endParaRPr>
                    </a:p>
                    <a:p>
                      <a:pPr marL="0" indent="0" algn="just">
                        <a:spcAft>
                          <a:spcPts val="0"/>
                        </a:spcAft>
                        <a:buFont typeface="Wingdings" panose="05000000000000000000" pitchFamily="2" charset="2"/>
                        <a:buNone/>
                      </a:pPr>
                      <a:r>
                        <a:rPr lang="zh-TW" altLang="en-US" sz="2000" b="0" dirty="0">
                          <a:solidFill>
                            <a:schemeClr val="tx1"/>
                          </a:solidFill>
                          <a:latin typeface="微軟正黑體" panose="020B0604030504040204" pitchFamily="34" charset="-120"/>
                          <a:ea typeface="微軟正黑體" panose="020B0604030504040204" pitchFamily="34" charset="-120"/>
                        </a:rPr>
                        <a:t>按申請公司如未依職工福利金條例、勞動基準法或勞工退休金條例提撥職工福利金，組織職工福利委員會者；或未按月提撥勞工退休準備金專戶儲存、未補提勞工退休準備金差額或未提繳勞工退休金者，依現行條文第一項第二款係屬足以影響公司財務業務正常營運之重大勞資糾紛。惟鑑於該款未設有一定金額門檻，倘違反情節輕微即認有不宜上市情事恐過於嚴苛，加諸考量倘申請公司有上開情事，致生重大勞資爭議，亦得以第一項第一款相繩，爰刪除第二款規定。</a:t>
                      </a:r>
                    </a:p>
                    <a:p>
                      <a:pPr marL="0" indent="0" algn="just">
                        <a:spcAft>
                          <a:spcPts val="0"/>
                        </a:spcAft>
                        <a:buFont typeface="Wingdings" panose="05000000000000000000" pitchFamily="2" charset="2"/>
                        <a:buNone/>
                      </a:pPr>
                      <a:endParaRPr lang="en-US" altLang="zh-TW" sz="2000" b="0" dirty="0">
                        <a:solidFill>
                          <a:schemeClr val="tx1"/>
                        </a:solidFill>
                        <a:latin typeface="微軟正黑體" panose="020B0604030504040204" pitchFamily="34" charset="-120"/>
                        <a:ea typeface="微軟正黑體" panose="020B0604030504040204" pitchFamily="34" charset="-120"/>
                      </a:endParaRPr>
                    </a:p>
                  </a:txBody>
                  <a:tcPr marL="91445" marR="91445" marT="45715" marB="45715"/>
                </a:tc>
                <a:extLst>
                  <a:ext uri="{0D108BD9-81ED-4DB2-BD59-A6C34878D82A}">
                    <a16:rowId xmlns:a16="http://schemas.microsoft.com/office/drawing/2014/main" val="3427590086"/>
                  </a:ext>
                </a:extLst>
              </a:tr>
            </a:tbl>
          </a:graphicData>
        </a:graphic>
      </p:graphicFrame>
    </p:spTree>
    <p:extLst>
      <p:ext uri="{BB962C8B-B14F-4D97-AF65-F5344CB8AC3E}">
        <p14:creationId xmlns:p14="http://schemas.microsoft.com/office/powerpoint/2010/main" val="39253224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nSpc>
                <a:spcPct val="80000"/>
              </a:lnSpc>
            </a:pPr>
            <a:fld id="{562FE60B-6EEB-4E83-BCEF-43EB6E71FD6C}" type="slidenum">
              <a:rPr kumimoji="0" lang="en-US" altLang="zh-TW" sz="1200">
                <a:solidFill>
                  <a:srgbClr val="FFFFFF"/>
                </a:solidFill>
              </a:rPr>
              <a:pPr>
                <a:lnSpc>
                  <a:spcPct val="80000"/>
                </a:lnSpc>
              </a:pPr>
              <a:t>17</a:t>
            </a:fld>
            <a:endParaRPr kumimoji="0" lang="en-US" altLang="zh-TW" sz="1200">
              <a:solidFill>
                <a:srgbClr val="FFFFFF"/>
              </a:solidFill>
            </a:endParaRPr>
          </a:p>
        </p:txBody>
      </p:sp>
      <p:sp>
        <p:nvSpPr>
          <p:cNvPr id="2" name="文字版面配置區 3">
            <a:extLst>
              <a:ext uri="{FF2B5EF4-FFF2-40B4-BE49-F238E27FC236}">
                <a16:creationId xmlns:a16="http://schemas.microsoft.com/office/drawing/2014/main" id="{81BAD97F-5A64-600E-A80A-DC1A859F06B2}"/>
              </a:ext>
            </a:extLst>
          </p:cNvPr>
          <p:cNvSpPr txBox="1">
            <a:spLocks/>
          </p:cNvSpPr>
          <p:nvPr/>
        </p:nvSpPr>
        <p:spPr>
          <a:xfrm>
            <a:off x="4121410" y="125620"/>
            <a:ext cx="3948619" cy="732419"/>
          </a:xfrm>
          <a:prstGeom prst="rect">
            <a:avLst/>
          </a:prstGeom>
        </p:spPr>
        <p:txBody>
          <a:bodyPr>
            <a:no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TW" altLang="en-US" sz="3200" b="1" dirty="0"/>
              <a:t>重大污染環境之認定</a:t>
            </a:r>
          </a:p>
        </p:txBody>
      </p:sp>
      <p:sp>
        <p:nvSpPr>
          <p:cNvPr id="5" name="文字方塊 4">
            <a:extLst>
              <a:ext uri="{FF2B5EF4-FFF2-40B4-BE49-F238E27FC236}">
                <a16:creationId xmlns:a16="http://schemas.microsoft.com/office/drawing/2014/main" id="{323DB92A-671C-3E06-0CF4-9D16E53E2DCF}"/>
              </a:ext>
            </a:extLst>
          </p:cNvPr>
          <p:cNvSpPr txBox="1">
            <a:spLocks noChangeArrowheads="1"/>
          </p:cNvSpPr>
          <p:nvPr/>
        </p:nvSpPr>
        <p:spPr bwMode="auto">
          <a:xfrm>
            <a:off x="10714042" y="919532"/>
            <a:ext cx="12858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1800" b="0" i="0" u="none" strike="noStrike" kern="1200" cap="none" spc="0" normalizeH="0" baseline="0" noProof="0" dirty="0">
                <a:ln>
                  <a:noFill/>
                </a:ln>
                <a:solidFill>
                  <a:schemeClr val="tx2">
                    <a:lumMod val="90000"/>
                    <a:lumOff val="10000"/>
                  </a:schemeClr>
                </a:solidFill>
                <a:effectLst/>
                <a:uLnTx/>
                <a:uFillTx/>
                <a:latin typeface="Book Antiqua" panose="02040602050305030304" pitchFamily="18" charset="0"/>
              </a:rPr>
              <a:t>111.07.13</a:t>
            </a:r>
            <a:endParaRPr kumimoji="1" lang="zh-TW" altLang="en-US" sz="1800" b="0" i="0" u="none" strike="noStrike" kern="1200" cap="none" spc="0" normalizeH="0" baseline="0" noProof="0" dirty="0">
              <a:ln>
                <a:noFill/>
              </a:ln>
              <a:solidFill>
                <a:schemeClr val="tx2">
                  <a:lumMod val="90000"/>
                  <a:lumOff val="10000"/>
                </a:schemeClr>
              </a:solidFill>
              <a:effectLst/>
              <a:uLnTx/>
              <a:uFillTx/>
              <a:latin typeface="Book Antiqua" panose="02040602050305030304" pitchFamily="18" charset="0"/>
            </a:endParaRPr>
          </a:p>
        </p:txBody>
      </p:sp>
      <p:grpSp>
        <p:nvGrpSpPr>
          <p:cNvPr id="7" name="群組 6">
            <a:extLst>
              <a:ext uri="{FF2B5EF4-FFF2-40B4-BE49-F238E27FC236}">
                <a16:creationId xmlns:a16="http://schemas.microsoft.com/office/drawing/2014/main" id="{FCC2CF0A-56F1-19C2-C322-4931A8DD2359}"/>
              </a:ext>
            </a:extLst>
          </p:cNvPr>
          <p:cNvGrpSpPr/>
          <p:nvPr/>
        </p:nvGrpSpPr>
        <p:grpSpPr>
          <a:xfrm>
            <a:off x="681927" y="784426"/>
            <a:ext cx="8564880" cy="561805"/>
            <a:chOff x="782724" y="1111235"/>
            <a:chExt cx="8564880" cy="561805"/>
          </a:xfrm>
        </p:grpSpPr>
        <p:sp>
          <p:nvSpPr>
            <p:cNvPr id="8" name="內容版面配置區 2">
              <a:extLst>
                <a:ext uri="{FF2B5EF4-FFF2-40B4-BE49-F238E27FC236}">
                  <a16:creationId xmlns:a16="http://schemas.microsoft.com/office/drawing/2014/main" id="{CB7DB9CA-42F1-6FDC-F98C-662FB62452C4}"/>
                </a:ext>
              </a:extLst>
            </p:cNvPr>
            <p:cNvSpPr txBox="1">
              <a:spLocks/>
            </p:cNvSpPr>
            <p:nvPr/>
          </p:nvSpPr>
          <p:spPr bwMode="auto">
            <a:xfrm>
              <a:off x="1194204" y="1168408"/>
              <a:ext cx="8153400" cy="50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None/>
                <a:tabLst/>
                <a:defRPr/>
              </a:pPr>
              <a:r>
                <a:rPr kumimoji="0" lang="zh-TW" altLang="en-US" sz="2000" b="0" i="0" u="none" strike="noStrike" kern="1200" cap="none" spc="0" normalizeH="0" baseline="0" noProof="0" dirty="0">
                  <a:ln>
                    <a:noFill/>
                  </a:ln>
                  <a:effectLst/>
                  <a:uLnTx/>
                  <a:uFillTx/>
                  <a:latin typeface="+mn-ea"/>
                  <a:cs typeface="+mn-cs"/>
                </a:rPr>
                <a:t>有價證券上市審查準則補充規定第 </a:t>
              </a:r>
              <a:r>
                <a:rPr kumimoji="0" lang="en-US" altLang="zh-TW" sz="2000" b="0" i="0" u="none" strike="noStrike" kern="1200" cap="none" spc="0" normalizeH="0" baseline="0" dirty="0">
                  <a:ln>
                    <a:noFill/>
                  </a:ln>
                  <a:effectLst/>
                  <a:uLnTx/>
                  <a:uFillTx/>
                  <a:latin typeface="Book Antiqua" panose="02040602050305030304" pitchFamily="18" charset="0"/>
                  <a:cs typeface="+mn-cs"/>
                </a:rPr>
                <a:t>9</a:t>
              </a:r>
              <a:r>
                <a:rPr lang="zh-TW" altLang="en-US" sz="2000" dirty="0">
                  <a:latin typeface="Book Antiqua" panose="02040602050305030304" pitchFamily="18" charset="0"/>
                </a:rPr>
                <a:t> </a:t>
              </a:r>
              <a:r>
                <a:rPr kumimoji="0" lang="zh-TW" altLang="en-US" sz="2000" b="0" i="0" u="none" strike="noStrike" kern="1200" cap="none" spc="0" normalizeH="0" baseline="0" noProof="0" dirty="0">
                  <a:ln>
                    <a:noFill/>
                  </a:ln>
                  <a:effectLst/>
                  <a:uLnTx/>
                  <a:uFillTx/>
                  <a:latin typeface="+mn-ea"/>
                  <a:cs typeface="+mn-cs"/>
                </a:rPr>
                <a:t>條第 </a:t>
              </a:r>
              <a:r>
                <a:rPr kumimoji="0" lang="en-US" altLang="zh-TW" sz="2000" b="0" i="0" u="none" strike="noStrike" kern="1200" cap="none" spc="0" normalizeH="0" baseline="0" noProof="0" dirty="0">
                  <a:ln>
                    <a:noFill/>
                  </a:ln>
                  <a:effectLst/>
                  <a:uLnTx/>
                  <a:uFillTx/>
                  <a:latin typeface="Book Antiqua" panose="02040602050305030304" pitchFamily="18" charset="0"/>
                </a:rPr>
                <a:t>2</a:t>
              </a:r>
              <a:r>
                <a:rPr kumimoji="0" lang="zh-TW" altLang="en-US" sz="2000" b="0" i="0" u="none" strike="noStrike" kern="1200" cap="none" spc="0" normalizeH="0" baseline="0" noProof="0" dirty="0">
                  <a:ln>
                    <a:noFill/>
                  </a:ln>
                  <a:effectLst/>
                  <a:uLnTx/>
                  <a:uFillTx/>
                  <a:latin typeface="+mn-ea"/>
                  <a:cs typeface="+mn-cs"/>
                </a:rPr>
                <a:t> </a:t>
              </a:r>
              <a:r>
                <a:rPr lang="zh-TW" altLang="en-US" sz="2000" dirty="0">
                  <a:latin typeface="+mn-ea"/>
                </a:rPr>
                <a:t>項</a:t>
              </a:r>
              <a:endParaRPr kumimoji="0" lang="en-US" altLang="zh-TW" sz="2000" b="0" i="0" u="none" strike="noStrike" kern="1200" cap="none" spc="0" normalizeH="0" baseline="0" noProof="0" dirty="0">
                <a:ln>
                  <a:noFill/>
                </a:ln>
                <a:effectLst/>
                <a:uLnTx/>
                <a:uFillTx/>
                <a:latin typeface="+mn-ea"/>
                <a:cs typeface="+mn-cs"/>
              </a:endParaRPr>
            </a:p>
          </p:txBody>
        </p:sp>
        <p:grpSp>
          <p:nvGrpSpPr>
            <p:cNvPr id="9" name="Google Shape;6537;p61">
              <a:extLst>
                <a:ext uri="{FF2B5EF4-FFF2-40B4-BE49-F238E27FC236}">
                  <a16:creationId xmlns:a16="http://schemas.microsoft.com/office/drawing/2014/main" id="{E74FF676-3AD1-CC07-1EFC-1EE75FBBD638}"/>
                </a:ext>
              </a:extLst>
            </p:cNvPr>
            <p:cNvGrpSpPr/>
            <p:nvPr/>
          </p:nvGrpSpPr>
          <p:grpSpPr>
            <a:xfrm>
              <a:off x="782724" y="1111235"/>
              <a:ext cx="411480" cy="493763"/>
              <a:chOff x="3127598" y="1513234"/>
              <a:chExt cx="289714" cy="347593"/>
            </a:xfrm>
          </p:grpSpPr>
          <p:sp>
            <p:nvSpPr>
              <p:cNvPr id="10" name="Google Shape;6538;p61">
                <a:extLst>
                  <a:ext uri="{FF2B5EF4-FFF2-40B4-BE49-F238E27FC236}">
                    <a16:creationId xmlns:a16="http://schemas.microsoft.com/office/drawing/2014/main" id="{CC915310-8E0F-894D-3E58-96629CF920B1}"/>
                  </a:ext>
                </a:extLst>
              </p:cNvPr>
              <p:cNvSpPr/>
              <p:nvPr/>
            </p:nvSpPr>
            <p:spPr>
              <a:xfrm>
                <a:off x="3127598" y="1513234"/>
                <a:ext cx="289714" cy="347593"/>
              </a:xfrm>
              <a:custGeom>
                <a:avLst/>
                <a:gdLst/>
                <a:ahLst/>
                <a:cxnLst/>
                <a:rect l="l" t="t" r="r" b="b"/>
                <a:pathLst>
                  <a:path w="9145" h="10972" extrusionOk="0">
                    <a:moveTo>
                      <a:pt x="1917" y="8995"/>
                    </a:moveTo>
                    <a:lnTo>
                      <a:pt x="1917" y="10412"/>
                    </a:lnTo>
                    <a:lnTo>
                      <a:pt x="1358" y="9841"/>
                    </a:lnTo>
                    <a:lnTo>
                      <a:pt x="548" y="8995"/>
                    </a:lnTo>
                    <a:close/>
                    <a:moveTo>
                      <a:pt x="6192" y="0"/>
                    </a:moveTo>
                    <a:cubicBezTo>
                      <a:pt x="5828" y="0"/>
                      <a:pt x="5465" y="137"/>
                      <a:pt x="5191" y="411"/>
                    </a:cubicBezTo>
                    <a:lnTo>
                      <a:pt x="5156" y="435"/>
                    </a:lnTo>
                    <a:cubicBezTo>
                      <a:pt x="5096" y="494"/>
                      <a:pt x="5096" y="602"/>
                      <a:pt x="5168" y="661"/>
                    </a:cubicBezTo>
                    <a:cubicBezTo>
                      <a:pt x="5196" y="689"/>
                      <a:pt x="5235" y="704"/>
                      <a:pt x="5275" y="704"/>
                    </a:cubicBezTo>
                    <a:cubicBezTo>
                      <a:pt x="5319" y="704"/>
                      <a:pt x="5363" y="686"/>
                      <a:pt x="5394" y="649"/>
                    </a:cubicBezTo>
                    <a:lnTo>
                      <a:pt x="5430" y="613"/>
                    </a:lnTo>
                    <a:cubicBezTo>
                      <a:pt x="5644" y="399"/>
                      <a:pt x="5927" y="292"/>
                      <a:pt x="6209" y="292"/>
                    </a:cubicBezTo>
                    <a:cubicBezTo>
                      <a:pt x="6492" y="292"/>
                      <a:pt x="6775" y="399"/>
                      <a:pt x="6989" y="613"/>
                    </a:cubicBezTo>
                    <a:cubicBezTo>
                      <a:pt x="7418" y="1042"/>
                      <a:pt x="7418" y="1745"/>
                      <a:pt x="6989" y="2185"/>
                    </a:cubicBezTo>
                    <a:cubicBezTo>
                      <a:pt x="6775" y="2399"/>
                      <a:pt x="6492" y="2507"/>
                      <a:pt x="6209" y="2507"/>
                    </a:cubicBezTo>
                    <a:cubicBezTo>
                      <a:pt x="5927" y="2507"/>
                      <a:pt x="5644" y="2399"/>
                      <a:pt x="5430" y="2185"/>
                    </a:cubicBezTo>
                    <a:cubicBezTo>
                      <a:pt x="5168" y="1923"/>
                      <a:pt x="5049" y="1554"/>
                      <a:pt x="5132" y="1209"/>
                    </a:cubicBezTo>
                    <a:cubicBezTo>
                      <a:pt x="5144" y="1125"/>
                      <a:pt x="5084" y="1030"/>
                      <a:pt x="4989" y="1018"/>
                    </a:cubicBezTo>
                    <a:cubicBezTo>
                      <a:pt x="4982" y="1017"/>
                      <a:pt x="4975" y="1017"/>
                      <a:pt x="4967" y="1017"/>
                    </a:cubicBezTo>
                    <a:cubicBezTo>
                      <a:pt x="4890" y="1017"/>
                      <a:pt x="4809" y="1073"/>
                      <a:pt x="4798" y="1149"/>
                    </a:cubicBezTo>
                    <a:cubicBezTo>
                      <a:pt x="4751" y="1387"/>
                      <a:pt x="4775" y="1614"/>
                      <a:pt x="4846" y="1840"/>
                    </a:cubicBezTo>
                    <a:lnTo>
                      <a:pt x="3132" y="1840"/>
                    </a:lnTo>
                    <a:cubicBezTo>
                      <a:pt x="3048" y="1840"/>
                      <a:pt x="2965" y="1911"/>
                      <a:pt x="2965" y="2006"/>
                    </a:cubicBezTo>
                    <a:cubicBezTo>
                      <a:pt x="2965" y="2090"/>
                      <a:pt x="3048" y="2161"/>
                      <a:pt x="3132" y="2161"/>
                    </a:cubicBezTo>
                    <a:lnTo>
                      <a:pt x="4989" y="2161"/>
                    </a:lnTo>
                    <a:lnTo>
                      <a:pt x="5084" y="2304"/>
                    </a:lnTo>
                    <a:lnTo>
                      <a:pt x="4310" y="3078"/>
                    </a:lnTo>
                    <a:cubicBezTo>
                      <a:pt x="4251" y="3126"/>
                      <a:pt x="4251" y="3233"/>
                      <a:pt x="4310" y="3292"/>
                    </a:cubicBezTo>
                    <a:cubicBezTo>
                      <a:pt x="4334" y="3328"/>
                      <a:pt x="4382" y="3340"/>
                      <a:pt x="4429" y="3340"/>
                    </a:cubicBezTo>
                    <a:cubicBezTo>
                      <a:pt x="4477" y="3340"/>
                      <a:pt x="4513" y="3328"/>
                      <a:pt x="4548" y="3292"/>
                    </a:cubicBezTo>
                    <a:lnTo>
                      <a:pt x="5322" y="2518"/>
                    </a:lnTo>
                    <a:cubicBezTo>
                      <a:pt x="5572" y="2733"/>
                      <a:pt x="5882" y="2840"/>
                      <a:pt x="6203" y="2840"/>
                    </a:cubicBezTo>
                    <a:cubicBezTo>
                      <a:pt x="6561" y="2840"/>
                      <a:pt x="6930" y="2697"/>
                      <a:pt x="7215" y="2423"/>
                    </a:cubicBezTo>
                    <a:cubicBezTo>
                      <a:pt x="7287" y="2340"/>
                      <a:pt x="7358" y="2256"/>
                      <a:pt x="7418" y="2161"/>
                    </a:cubicBezTo>
                    <a:lnTo>
                      <a:pt x="8835" y="2161"/>
                    </a:lnTo>
                    <a:lnTo>
                      <a:pt x="8835" y="10662"/>
                    </a:lnTo>
                    <a:lnTo>
                      <a:pt x="2239" y="10662"/>
                    </a:lnTo>
                    <a:lnTo>
                      <a:pt x="2239" y="8864"/>
                    </a:lnTo>
                    <a:cubicBezTo>
                      <a:pt x="2239" y="8769"/>
                      <a:pt x="2167" y="8698"/>
                      <a:pt x="2072" y="8698"/>
                    </a:cubicBezTo>
                    <a:lnTo>
                      <a:pt x="334" y="8698"/>
                    </a:lnTo>
                    <a:lnTo>
                      <a:pt x="334" y="2161"/>
                    </a:lnTo>
                    <a:lnTo>
                      <a:pt x="2489" y="2161"/>
                    </a:lnTo>
                    <a:cubicBezTo>
                      <a:pt x="2584" y="2161"/>
                      <a:pt x="2655" y="2090"/>
                      <a:pt x="2655" y="2006"/>
                    </a:cubicBezTo>
                    <a:cubicBezTo>
                      <a:pt x="2655" y="1911"/>
                      <a:pt x="2584" y="1840"/>
                      <a:pt x="2489" y="1840"/>
                    </a:cubicBezTo>
                    <a:lnTo>
                      <a:pt x="167" y="1840"/>
                    </a:lnTo>
                    <a:cubicBezTo>
                      <a:pt x="84" y="1840"/>
                      <a:pt x="0" y="1911"/>
                      <a:pt x="0" y="2006"/>
                    </a:cubicBezTo>
                    <a:lnTo>
                      <a:pt x="0" y="8853"/>
                    </a:lnTo>
                    <a:cubicBezTo>
                      <a:pt x="0" y="8888"/>
                      <a:pt x="24" y="8936"/>
                      <a:pt x="48" y="8972"/>
                    </a:cubicBezTo>
                    <a:lnTo>
                      <a:pt x="1060" y="10007"/>
                    </a:lnTo>
                    <a:lnTo>
                      <a:pt x="1953" y="10936"/>
                    </a:lnTo>
                    <a:cubicBezTo>
                      <a:pt x="1989" y="10960"/>
                      <a:pt x="2024" y="10972"/>
                      <a:pt x="2072" y="10972"/>
                    </a:cubicBezTo>
                    <a:lnTo>
                      <a:pt x="8978" y="10972"/>
                    </a:lnTo>
                    <a:cubicBezTo>
                      <a:pt x="9073" y="10972"/>
                      <a:pt x="9144" y="10900"/>
                      <a:pt x="9144" y="10817"/>
                    </a:cubicBezTo>
                    <a:lnTo>
                      <a:pt x="9144" y="2006"/>
                    </a:lnTo>
                    <a:cubicBezTo>
                      <a:pt x="9132" y="1911"/>
                      <a:pt x="9073" y="1840"/>
                      <a:pt x="8978" y="1840"/>
                    </a:cubicBezTo>
                    <a:lnTo>
                      <a:pt x="7549" y="1840"/>
                    </a:lnTo>
                    <a:cubicBezTo>
                      <a:pt x="7704" y="1352"/>
                      <a:pt x="7585" y="792"/>
                      <a:pt x="7192" y="411"/>
                    </a:cubicBezTo>
                    <a:cubicBezTo>
                      <a:pt x="6918" y="137"/>
                      <a:pt x="6555" y="0"/>
                      <a:pt x="619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539;p61">
                <a:extLst>
                  <a:ext uri="{FF2B5EF4-FFF2-40B4-BE49-F238E27FC236}">
                    <a16:creationId xmlns:a16="http://schemas.microsoft.com/office/drawing/2014/main" id="{3BAF867E-2B24-DF69-E464-8598EC481758}"/>
                  </a:ext>
                </a:extLst>
              </p:cNvPr>
              <p:cNvSpPr/>
              <p:nvPr/>
            </p:nvSpPr>
            <p:spPr>
              <a:xfrm>
                <a:off x="3254698" y="1788375"/>
                <a:ext cx="121493" cy="10233"/>
              </a:xfrm>
              <a:custGeom>
                <a:avLst/>
                <a:gdLst/>
                <a:ahLst/>
                <a:cxnLst/>
                <a:rect l="l" t="t" r="r" b="b"/>
                <a:pathLst>
                  <a:path w="3835" h="323" extrusionOk="0">
                    <a:moveTo>
                      <a:pt x="167" y="1"/>
                    </a:moveTo>
                    <a:cubicBezTo>
                      <a:pt x="72" y="1"/>
                      <a:pt x="1" y="72"/>
                      <a:pt x="1" y="168"/>
                    </a:cubicBezTo>
                    <a:cubicBezTo>
                      <a:pt x="1" y="251"/>
                      <a:pt x="72" y="322"/>
                      <a:pt x="167" y="322"/>
                    </a:cubicBezTo>
                    <a:lnTo>
                      <a:pt x="3680" y="322"/>
                    </a:lnTo>
                    <a:cubicBezTo>
                      <a:pt x="3763" y="322"/>
                      <a:pt x="3834" y="251"/>
                      <a:pt x="3834" y="168"/>
                    </a:cubicBezTo>
                    <a:cubicBezTo>
                      <a:pt x="3834" y="72"/>
                      <a:pt x="3763" y="1"/>
                      <a:pt x="3680" y="1"/>
                    </a:cubicBezTo>
                    <a:close/>
                  </a:path>
                </a:pathLst>
              </a:custGeom>
              <a:solidFill>
                <a:srgbClr val="657E93"/>
              </a:solidFill>
              <a:ln>
                <a:solidFill>
                  <a:schemeClr val="tx2">
                    <a:lumMod val="90000"/>
                    <a:lumOff val="1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540;p61">
                <a:extLst>
                  <a:ext uri="{FF2B5EF4-FFF2-40B4-BE49-F238E27FC236}">
                    <a16:creationId xmlns:a16="http://schemas.microsoft.com/office/drawing/2014/main" id="{584C9D41-886B-7CE6-D57C-550F7243F7BB}"/>
                  </a:ext>
                </a:extLst>
              </p:cNvPr>
              <p:cNvSpPr/>
              <p:nvPr/>
            </p:nvSpPr>
            <p:spPr>
              <a:xfrm>
                <a:off x="3185668" y="1638275"/>
                <a:ext cx="172783" cy="29051"/>
              </a:xfrm>
              <a:custGeom>
                <a:avLst/>
                <a:gdLst/>
                <a:ahLst/>
                <a:cxnLst/>
                <a:rect l="l" t="t" r="r" b="b"/>
                <a:pathLst>
                  <a:path w="5454" h="917" extrusionOk="0">
                    <a:moveTo>
                      <a:pt x="168" y="0"/>
                    </a:moveTo>
                    <a:cubicBezTo>
                      <a:pt x="72" y="0"/>
                      <a:pt x="1" y="84"/>
                      <a:pt x="1" y="167"/>
                    </a:cubicBezTo>
                    <a:lnTo>
                      <a:pt x="1" y="750"/>
                    </a:lnTo>
                    <a:cubicBezTo>
                      <a:pt x="1" y="834"/>
                      <a:pt x="72" y="917"/>
                      <a:pt x="168" y="917"/>
                    </a:cubicBezTo>
                    <a:lnTo>
                      <a:pt x="5275" y="917"/>
                    </a:lnTo>
                    <a:cubicBezTo>
                      <a:pt x="5359" y="917"/>
                      <a:pt x="5430" y="834"/>
                      <a:pt x="5430" y="750"/>
                    </a:cubicBezTo>
                    <a:lnTo>
                      <a:pt x="5430" y="167"/>
                    </a:lnTo>
                    <a:cubicBezTo>
                      <a:pt x="5454" y="84"/>
                      <a:pt x="5382" y="0"/>
                      <a:pt x="5287" y="0"/>
                    </a:cubicBezTo>
                    <a:lnTo>
                      <a:pt x="4228" y="0"/>
                    </a:lnTo>
                    <a:cubicBezTo>
                      <a:pt x="4144" y="0"/>
                      <a:pt x="4073" y="84"/>
                      <a:pt x="4073" y="167"/>
                    </a:cubicBezTo>
                    <a:cubicBezTo>
                      <a:pt x="4073" y="262"/>
                      <a:pt x="4144" y="334"/>
                      <a:pt x="4228" y="334"/>
                    </a:cubicBezTo>
                    <a:lnTo>
                      <a:pt x="5121" y="334"/>
                    </a:lnTo>
                    <a:lnTo>
                      <a:pt x="5121" y="584"/>
                    </a:lnTo>
                    <a:lnTo>
                      <a:pt x="334" y="584"/>
                    </a:lnTo>
                    <a:lnTo>
                      <a:pt x="334" y="334"/>
                    </a:lnTo>
                    <a:lnTo>
                      <a:pt x="3597" y="334"/>
                    </a:lnTo>
                    <a:cubicBezTo>
                      <a:pt x="3680" y="334"/>
                      <a:pt x="3751" y="262"/>
                      <a:pt x="3751" y="167"/>
                    </a:cubicBezTo>
                    <a:cubicBezTo>
                      <a:pt x="3751" y="84"/>
                      <a:pt x="3680" y="0"/>
                      <a:pt x="359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541;p61">
                <a:extLst>
                  <a:ext uri="{FF2B5EF4-FFF2-40B4-BE49-F238E27FC236}">
                    <a16:creationId xmlns:a16="http://schemas.microsoft.com/office/drawing/2014/main" id="{5EA4C7D5-0D1E-8CCA-9CD2-A8D504EDE459}"/>
                  </a:ext>
                </a:extLst>
              </p:cNvPr>
              <p:cNvSpPr/>
              <p:nvPr/>
            </p:nvSpPr>
            <p:spPr>
              <a:xfrm>
                <a:off x="3186428" y="1681645"/>
                <a:ext cx="172022" cy="10581"/>
              </a:xfrm>
              <a:custGeom>
                <a:avLst/>
                <a:gdLst/>
                <a:ahLst/>
                <a:cxnLst/>
                <a:rect l="l" t="t" r="r" b="b"/>
                <a:pathLst>
                  <a:path w="5430" h="334" extrusionOk="0">
                    <a:moveTo>
                      <a:pt x="155" y="0"/>
                    </a:moveTo>
                    <a:cubicBezTo>
                      <a:pt x="72" y="0"/>
                      <a:pt x="1" y="84"/>
                      <a:pt x="1" y="167"/>
                    </a:cubicBezTo>
                    <a:cubicBezTo>
                      <a:pt x="1" y="262"/>
                      <a:pt x="72" y="334"/>
                      <a:pt x="155" y="334"/>
                    </a:cubicBezTo>
                    <a:lnTo>
                      <a:pt x="5263" y="334"/>
                    </a:lnTo>
                    <a:cubicBezTo>
                      <a:pt x="5358" y="334"/>
                      <a:pt x="5430" y="262"/>
                      <a:pt x="5430" y="167"/>
                    </a:cubicBezTo>
                    <a:cubicBezTo>
                      <a:pt x="5430" y="84"/>
                      <a:pt x="5358" y="0"/>
                      <a:pt x="526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542;p61">
                <a:extLst>
                  <a:ext uri="{FF2B5EF4-FFF2-40B4-BE49-F238E27FC236}">
                    <a16:creationId xmlns:a16="http://schemas.microsoft.com/office/drawing/2014/main" id="{19CED7C2-C1EE-FD0E-8112-51C4BA3E4903}"/>
                  </a:ext>
                </a:extLst>
              </p:cNvPr>
              <p:cNvSpPr/>
              <p:nvPr/>
            </p:nvSpPr>
            <p:spPr>
              <a:xfrm>
                <a:off x="3186428" y="1707306"/>
                <a:ext cx="172022" cy="10201"/>
              </a:xfrm>
              <a:custGeom>
                <a:avLst/>
                <a:gdLst/>
                <a:ahLst/>
                <a:cxnLst/>
                <a:rect l="l" t="t" r="r" b="b"/>
                <a:pathLst>
                  <a:path w="5430" h="322" extrusionOk="0">
                    <a:moveTo>
                      <a:pt x="155" y="0"/>
                    </a:moveTo>
                    <a:cubicBezTo>
                      <a:pt x="72" y="0"/>
                      <a:pt x="1" y="71"/>
                      <a:pt x="1" y="167"/>
                    </a:cubicBezTo>
                    <a:cubicBezTo>
                      <a:pt x="1" y="250"/>
                      <a:pt x="72" y="321"/>
                      <a:pt x="155" y="321"/>
                    </a:cubicBezTo>
                    <a:lnTo>
                      <a:pt x="5263" y="321"/>
                    </a:lnTo>
                    <a:cubicBezTo>
                      <a:pt x="5358" y="321"/>
                      <a:pt x="5430" y="250"/>
                      <a:pt x="5430" y="167"/>
                    </a:cubicBezTo>
                    <a:cubicBezTo>
                      <a:pt x="5430" y="71"/>
                      <a:pt x="5358" y="0"/>
                      <a:pt x="526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aphicFrame>
        <p:nvGraphicFramePr>
          <p:cNvPr id="15" name="表格 14">
            <a:extLst>
              <a:ext uri="{FF2B5EF4-FFF2-40B4-BE49-F238E27FC236}">
                <a16:creationId xmlns:a16="http://schemas.microsoft.com/office/drawing/2014/main" id="{25269532-0D06-ACBA-B66F-E78AD5015D02}"/>
              </a:ext>
            </a:extLst>
          </p:cNvPr>
          <p:cNvGraphicFramePr>
            <a:graphicFrameLocks noGrp="1"/>
          </p:cNvGraphicFramePr>
          <p:nvPr>
            <p:extLst>
              <p:ext uri="{D42A27DB-BD31-4B8C-83A1-F6EECF244321}">
                <p14:modId xmlns:p14="http://schemas.microsoft.com/office/powerpoint/2010/main" val="270645298"/>
              </p:ext>
            </p:extLst>
          </p:nvPr>
        </p:nvGraphicFramePr>
        <p:xfrm>
          <a:off x="681927" y="1495697"/>
          <a:ext cx="10827586" cy="4796063"/>
        </p:xfrm>
        <a:graphic>
          <a:graphicData uri="http://schemas.openxmlformats.org/drawingml/2006/table">
            <a:tbl>
              <a:tblPr firstRow="1" bandRow="1">
                <a:tableStyleId>{5C22544A-7EE6-4342-B048-85BDC9FD1C3A}</a:tableStyleId>
              </a:tblPr>
              <a:tblGrid>
                <a:gridCol w="10827586">
                  <a:extLst>
                    <a:ext uri="{9D8B030D-6E8A-4147-A177-3AD203B41FA5}">
                      <a16:colId xmlns:a16="http://schemas.microsoft.com/office/drawing/2014/main" val="20000"/>
                    </a:ext>
                  </a:extLst>
                </a:gridCol>
              </a:tblGrid>
              <a:tr h="419165">
                <a:tc>
                  <a:txBody>
                    <a:bodyPr/>
                    <a:lstStyle/>
                    <a:p>
                      <a:pPr algn="ctr"/>
                      <a:r>
                        <a:rPr lang="zh-TW" altLang="en-US" sz="1800" b="1" dirty="0">
                          <a:latin typeface="微軟正黑體" panose="020B0604030504040204" pitchFamily="34" charset="-120"/>
                          <a:ea typeface="微軟正黑體" panose="020B0604030504040204" pitchFamily="34" charset="-120"/>
                        </a:rPr>
                        <a:t>修正重點內容</a:t>
                      </a:r>
                    </a:p>
                  </a:txBody>
                  <a:tcPr marL="91445" marR="91445" marT="45715" marB="45715"/>
                </a:tc>
                <a:extLst>
                  <a:ext uri="{0D108BD9-81ED-4DB2-BD59-A6C34878D82A}">
                    <a16:rowId xmlns:a16="http://schemas.microsoft.com/office/drawing/2014/main" val="10000"/>
                  </a:ext>
                </a:extLst>
              </a:tr>
              <a:tr h="1877548">
                <a:tc>
                  <a:txBody>
                    <a:bodyPr/>
                    <a:lstStyle/>
                    <a:p>
                      <a:pPr marL="0" indent="0">
                        <a:lnSpc>
                          <a:spcPts val="2640"/>
                        </a:lnSpc>
                        <a:spcAft>
                          <a:spcPts val="0"/>
                        </a:spcAft>
                        <a:buFont typeface="Wingdings" panose="05000000000000000000" pitchFamily="2" charset="2"/>
                        <a:buNone/>
                        <a:tabLst>
                          <a:tab pos="0" algn="l"/>
                        </a:tabLst>
                      </a:pPr>
                      <a:r>
                        <a:rPr kumimoji="0" lang="zh-TW" altLang="zh-TW" sz="2000" b="0" u="none" kern="1200" dirty="0">
                          <a:solidFill>
                            <a:schemeClr val="tx1"/>
                          </a:solidFill>
                          <a:latin typeface="標楷體" pitchFamily="65" charset="-120"/>
                          <a:ea typeface="標楷體" pitchFamily="65" charset="-120"/>
                          <a:cs typeface="+mn-cs"/>
                        </a:rPr>
                        <a:t>同款所規定「足以影響財務業務正常營運之重大污染環境」，係指公司或其事業活動相關場廠有下列情事之一：</a:t>
                      </a:r>
                      <a:endParaRPr kumimoji="0" lang="en-US" altLang="zh-TW" sz="2000" b="0" u="none" kern="1200" dirty="0">
                        <a:solidFill>
                          <a:schemeClr val="tx1"/>
                        </a:solidFill>
                        <a:latin typeface="標楷體" pitchFamily="65" charset="-120"/>
                        <a:ea typeface="標楷體" pitchFamily="65" charset="-120"/>
                        <a:cs typeface="+mn-cs"/>
                      </a:endParaRPr>
                    </a:p>
                    <a:p>
                      <a:pPr marL="623888" indent="-623888">
                        <a:lnSpc>
                          <a:spcPts val="2640"/>
                        </a:lnSpc>
                        <a:spcAft>
                          <a:spcPts val="0"/>
                        </a:spcAft>
                        <a:buFont typeface="Wingdings" panose="05000000000000000000" pitchFamily="2" charset="2"/>
                        <a:buNone/>
                        <a:tabLst>
                          <a:tab pos="623888" algn="l"/>
                        </a:tabLst>
                      </a:pPr>
                      <a:r>
                        <a:rPr kumimoji="0" lang="zh-TW" altLang="en-US" sz="2000" b="0" u="none" kern="1200" dirty="0">
                          <a:solidFill>
                            <a:schemeClr val="tx1"/>
                          </a:solidFill>
                          <a:latin typeface="標楷體" pitchFamily="65" charset="-120"/>
                          <a:ea typeface="標楷體" pitchFamily="65" charset="-120"/>
                          <a:cs typeface="+mn-cs"/>
                        </a:rPr>
                        <a:t>六、經</a:t>
                      </a:r>
                      <a:r>
                        <a:rPr kumimoji="0" lang="zh-TW" altLang="en-US" sz="2000" b="0" u="sng" kern="1200" dirty="0">
                          <a:solidFill>
                            <a:srgbClr val="FF0000"/>
                          </a:solidFill>
                          <a:latin typeface="標楷體" pitchFamily="65" charset="-120"/>
                          <a:ea typeface="標楷體" pitchFamily="65" charset="-120"/>
                          <a:cs typeface="+mn-cs"/>
                        </a:rPr>
                        <a:t>土壤及地下水污染整治法</a:t>
                      </a:r>
                      <a:r>
                        <a:rPr kumimoji="0" lang="zh-TW" altLang="en-US" sz="2000" b="0" u="none" kern="1200" dirty="0">
                          <a:solidFill>
                            <a:schemeClr val="tx1"/>
                          </a:solidFill>
                          <a:latin typeface="標楷體" pitchFamily="65" charset="-120"/>
                          <a:ea typeface="標楷體" pitchFamily="65" charset="-120"/>
                          <a:cs typeface="+mn-cs"/>
                        </a:rPr>
                        <a:t>主管機關指定公告之事業，其土地因污染土壤或地下水而被公告為控制場址或整治場址者。</a:t>
                      </a:r>
                      <a:r>
                        <a:rPr kumimoji="0" lang="zh-TW" altLang="en-US" sz="2000" b="0" u="sng" kern="1200" dirty="0">
                          <a:solidFill>
                            <a:srgbClr val="FF0000"/>
                          </a:solidFill>
                          <a:latin typeface="標楷體" pitchFamily="65" charset="-120"/>
                          <a:ea typeface="標楷體" pitchFamily="65" charset="-120"/>
                          <a:cs typeface="+mn-cs"/>
                        </a:rPr>
                        <a:t>但污染控制計畫或調查及評估計畫經環保機關核定、整治費用已依一般公認會計原則認列且對營運無重大影響者，不在此限</a:t>
                      </a:r>
                      <a:r>
                        <a:rPr kumimoji="0" lang="en-US" altLang="zh-TW" sz="2000" b="0" u="sng" kern="1200" dirty="0">
                          <a:solidFill>
                            <a:srgbClr val="FF0000"/>
                          </a:solidFill>
                          <a:latin typeface="標楷體" pitchFamily="65" charset="-120"/>
                          <a:ea typeface="標楷體" pitchFamily="65" charset="-120"/>
                          <a:cs typeface="+mn-cs"/>
                        </a:rPr>
                        <a:t>‧</a:t>
                      </a:r>
                      <a:endParaRPr kumimoji="0" lang="zh-TW" altLang="en-US" sz="2000" b="0" u="none" kern="1200" dirty="0">
                        <a:solidFill>
                          <a:schemeClr val="tx1"/>
                        </a:solidFill>
                        <a:latin typeface="標楷體" pitchFamily="65" charset="-120"/>
                        <a:ea typeface="標楷體" pitchFamily="65" charset="-120"/>
                        <a:cs typeface="+mn-cs"/>
                      </a:endParaRPr>
                    </a:p>
                  </a:txBody>
                  <a:tcPr marL="91445" marR="91445" marT="45715" marB="45715"/>
                </a:tc>
                <a:extLst>
                  <a:ext uri="{0D108BD9-81ED-4DB2-BD59-A6C34878D82A}">
                    <a16:rowId xmlns:a16="http://schemas.microsoft.com/office/drawing/2014/main" val="10001"/>
                  </a:ext>
                </a:extLst>
              </a:tr>
              <a:tr h="2367244">
                <a:tc>
                  <a:txBody>
                    <a:bodyPr/>
                    <a:lstStyle/>
                    <a:p>
                      <a:pPr marL="0" indent="0" algn="just">
                        <a:spcAft>
                          <a:spcPts val="0"/>
                        </a:spcAft>
                        <a:buFont typeface="Wingdings" panose="05000000000000000000" pitchFamily="2" charset="2"/>
                        <a:buNone/>
                      </a:pPr>
                      <a:r>
                        <a:rPr lang="zh-TW" altLang="en-US" sz="1800" b="1" dirty="0">
                          <a:solidFill>
                            <a:schemeClr val="tx1"/>
                          </a:solidFill>
                          <a:latin typeface="微軟正黑體" panose="020B0604030504040204" pitchFamily="34" charset="-120"/>
                          <a:ea typeface="微軟正黑體" panose="020B0604030504040204" pitchFamily="34" charset="-120"/>
                        </a:rPr>
                        <a:t>修正理由</a:t>
                      </a:r>
                      <a:endParaRPr lang="en-US" altLang="zh-TW" sz="1800" b="1" dirty="0">
                        <a:solidFill>
                          <a:schemeClr val="tx1"/>
                        </a:solidFill>
                        <a:latin typeface="微軟正黑體" panose="020B0604030504040204" pitchFamily="34" charset="-120"/>
                        <a:ea typeface="微軟正黑體" panose="020B0604030504040204" pitchFamily="34" charset="-120"/>
                      </a:endParaRPr>
                    </a:p>
                    <a:p>
                      <a:pPr marL="0" indent="0" algn="just">
                        <a:spcAft>
                          <a:spcPts val="0"/>
                        </a:spcAft>
                        <a:buFont typeface="Wingdings" panose="05000000000000000000" pitchFamily="2" charset="2"/>
                        <a:buNone/>
                      </a:pPr>
                      <a:r>
                        <a:rPr lang="zh-TW" altLang="en-US" sz="2000" b="0" dirty="0">
                          <a:solidFill>
                            <a:schemeClr val="tx1"/>
                          </a:solidFill>
                          <a:latin typeface="微軟正黑體" panose="020B0604030504040204" pitchFamily="34" charset="-120"/>
                          <a:ea typeface="微軟正黑體" panose="020B0604030504040204" pitchFamily="34" charset="-120"/>
                        </a:rPr>
                        <a:t>按</a:t>
                      </a:r>
                      <a:r>
                        <a:rPr lang="zh-TW" altLang="en-US" sz="2000" b="0" kern="1200" dirty="0">
                          <a:solidFill>
                            <a:schemeClr val="tx1"/>
                          </a:solidFill>
                          <a:latin typeface="微軟正黑體" panose="020B0604030504040204" pitchFamily="34" charset="-120"/>
                          <a:ea typeface="微軟正黑體" panose="020B0604030504040204" pitchFamily="34" charset="-120"/>
                          <a:cs typeface="+mn-cs"/>
                        </a:rPr>
                        <a:t>申請公司因土地污染土壤或地下水而被環保機關公告為控制場址或整治場址者，因有停業、部分或全部停工之風險，故屬本準則第九條第一項第三款之「足以影響財務業務正常營運之重大環境污染」之情事之一，惟</a:t>
                      </a:r>
                      <a:r>
                        <a:rPr lang="zh-TW" altLang="en-US" sz="2000" b="0" kern="1200" dirty="0">
                          <a:solidFill>
                            <a:srgbClr val="0070C0"/>
                          </a:solidFill>
                          <a:latin typeface="微軟正黑體" panose="020B0604030504040204" pitchFamily="34" charset="-120"/>
                          <a:ea typeface="微軟正黑體" panose="020B0604030504040204" pitchFamily="34" charset="-120"/>
                          <a:cs typeface="+mn-cs"/>
                        </a:rPr>
                        <a:t>考量申請公司經公告為控制或整治場址之土地或非屬公司主要營運之廠址，環保機關未必命其停業、部分或全部停工，倘申請公司依土壤及地下水污染整治法規定提出之污染控制計畫或調查及評估計畫業經環保機關核定、整治費用已依一般公認會計原則認列且說明對公司營運無重大影響者</a:t>
                      </a:r>
                      <a:r>
                        <a:rPr lang="zh-TW" altLang="en-US" sz="2000" b="0" kern="1200" dirty="0">
                          <a:solidFill>
                            <a:schemeClr val="tx1"/>
                          </a:solidFill>
                          <a:latin typeface="微軟正黑體" panose="020B0604030504040204" pitchFamily="34" charset="-120"/>
                          <a:ea typeface="微軟正黑體" panose="020B0604030504040204" pitchFamily="34" charset="-120"/>
                          <a:cs typeface="+mn-cs"/>
                        </a:rPr>
                        <a:t>，應可認為對財務業務正常營運無重大影響，爰於第二項第六款增訂但書排除之。</a:t>
                      </a:r>
                      <a:endParaRPr lang="en-US" altLang="zh-TW" sz="2000" b="0" kern="1200" dirty="0">
                        <a:solidFill>
                          <a:schemeClr val="tx1"/>
                        </a:solidFill>
                        <a:latin typeface="微軟正黑體" panose="020B0604030504040204" pitchFamily="34" charset="-120"/>
                        <a:ea typeface="微軟正黑體" panose="020B0604030504040204" pitchFamily="34" charset="-120"/>
                        <a:cs typeface="+mn-cs"/>
                      </a:endParaRPr>
                    </a:p>
                  </a:txBody>
                  <a:tcPr marL="91445" marR="91445" marT="45715" marB="45715"/>
                </a:tc>
                <a:extLst>
                  <a:ext uri="{0D108BD9-81ED-4DB2-BD59-A6C34878D82A}">
                    <a16:rowId xmlns:a16="http://schemas.microsoft.com/office/drawing/2014/main" val="3427590086"/>
                  </a:ext>
                </a:extLst>
              </a:tr>
            </a:tbl>
          </a:graphicData>
        </a:graphic>
      </p:graphicFrame>
    </p:spTree>
    <p:extLst>
      <p:ext uri="{BB962C8B-B14F-4D97-AF65-F5344CB8AC3E}">
        <p14:creationId xmlns:p14="http://schemas.microsoft.com/office/powerpoint/2010/main" val="33756011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4BA915EE-10CB-4CF1-8569-6154455DA573}" type="slidenum">
              <a:rPr lang="en-US" smtClean="0"/>
              <a:t>18</a:t>
            </a:fld>
            <a:endParaRPr lang="en-US"/>
          </a:p>
        </p:txBody>
      </p:sp>
      <p:sp>
        <p:nvSpPr>
          <p:cNvPr id="4" name="文字版面配置區 3"/>
          <p:cNvSpPr>
            <a:spLocks noGrp="1"/>
          </p:cNvSpPr>
          <p:nvPr>
            <p:ph type="body" idx="14"/>
          </p:nvPr>
        </p:nvSpPr>
        <p:spPr>
          <a:xfrm>
            <a:off x="805543" y="2686876"/>
            <a:ext cx="10214919" cy="836799"/>
          </a:xfrm>
        </p:spPr>
        <p:txBody>
          <a:bodyPr/>
          <a:lstStyle/>
          <a:p>
            <a:r>
              <a:rPr lang="zh-TW" altLang="en-US" dirty="0"/>
              <a:t>二、上市管理規章</a:t>
            </a:r>
          </a:p>
        </p:txBody>
      </p:sp>
    </p:spTree>
    <p:extLst>
      <p:ext uri="{BB962C8B-B14F-4D97-AF65-F5344CB8AC3E}">
        <p14:creationId xmlns:p14="http://schemas.microsoft.com/office/powerpoint/2010/main" val="8176085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fontAlgn="base">
              <a:lnSpc>
                <a:spcPct val="80000"/>
              </a:lnSpc>
              <a:spcBef>
                <a:spcPct val="0"/>
              </a:spcBef>
              <a:spcAft>
                <a:spcPct val="0"/>
              </a:spcAft>
              <a:defRPr/>
            </a:pPr>
            <a:fld id="{562FE60B-6EEB-4E83-BCEF-43EB6E71FD6C}" type="slidenum">
              <a:rPr kumimoji="0" lang="en-US" altLang="zh-TW" sz="1200" b="0" spc="0">
                <a:solidFill>
                  <a:srgbClr val="FFFFFF"/>
                </a:solidFill>
              </a:rPr>
              <a:pPr algn="ctr" fontAlgn="base">
                <a:lnSpc>
                  <a:spcPct val="80000"/>
                </a:lnSpc>
                <a:spcBef>
                  <a:spcPct val="0"/>
                </a:spcBef>
                <a:spcAft>
                  <a:spcPct val="0"/>
                </a:spcAft>
                <a:defRPr/>
              </a:pPr>
              <a:t>19</a:t>
            </a:fld>
            <a:endParaRPr kumimoji="0" lang="en-US" altLang="zh-TW" sz="1200" b="0" spc="0">
              <a:solidFill>
                <a:srgbClr val="FFFFFF"/>
              </a:solidFill>
            </a:endParaRPr>
          </a:p>
        </p:txBody>
      </p:sp>
      <p:graphicFrame>
        <p:nvGraphicFramePr>
          <p:cNvPr id="7" name="表格 6"/>
          <p:cNvGraphicFramePr>
            <a:graphicFrameLocks noGrp="1"/>
          </p:cNvGraphicFramePr>
          <p:nvPr>
            <p:extLst/>
          </p:nvPr>
        </p:nvGraphicFramePr>
        <p:xfrm>
          <a:off x="681927" y="1363419"/>
          <a:ext cx="10631340" cy="4845357"/>
        </p:xfrm>
        <a:graphic>
          <a:graphicData uri="http://schemas.openxmlformats.org/drawingml/2006/table">
            <a:tbl>
              <a:tblPr firstRow="1" bandRow="1">
                <a:tableStyleId>{5C22544A-7EE6-4342-B048-85BDC9FD1C3A}</a:tableStyleId>
              </a:tblPr>
              <a:tblGrid>
                <a:gridCol w="10631340">
                  <a:extLst>
                    <a:ext uri="{9D8B030D-6E8A-4147-A177-3AD203B41FA5}">
                      <a16:colId xmlns:a16="http://schemas.microsoft.com/office/drawing/2014/main" val="20000"/>
                    </a:ext>
                  </a:extLst>
                </a:gridCol>
              </a:tblGrid>
              <a:tr h="397289">
                <a:tc>
                  <a:txBody>
                    <a:bodyPr/>
                    <a:lstStyle/>
                    <a:p>
                      <a:pPr algn="ctr"/>
                      <a:r>
                        <a:rPr lang="zh-TW" altLang="en-US" sz="2000" b="1" dirty="0">
                          <a:latin typeface="微軟正黑體" panose="020B0604030504040204" pitchFamily="34" charset="-120"/>
                          <a:ea typeface="微軟正黑體" panose="020B0604030504040204" pitchFamily="34" charset="-120"/>
                        </a:rPr>
                        <a:t>修正重點內容</a:t>
                      </a:r>
                    </a:p>
                  </a:txBody>
                  <a:tcPr marL="91445" marR="91445" marT="45715" marB="45715"/>
                </a:tc>
                <a:extLst>
                  <a:ext uri="{0D108BD9-81ED-4DB2-BD59-A6C34878D82A}">
                    <a16:rowId xmlns:a16="http://schemas.microsoft.com/office/drawing/2014/main" val="10000"/>
                  </a:ext>
                </a:extLst>
              </a:tr>
              <a:tr h="2400460">
                <a:tc>
                  <a:txBody>
                    <a:bodyPr/>
                    <a:lstStyle/>
                    <a:p>
                      <a:pPr marL="0" indent="0" algn="just">
                        <a:spcAft>
                          <a:spcPts val="1200"/>
                        </a:spcAft>
                        <a:buFont typeface="Wingdings" panose="05000000000000000000" pitchFamily="2" charset="2"/>
                        <a:buNone/>
                      </a:pPr>
                      <a:r>
                        <a:rPr lang="zh-TW" altLang="en-US" sz="1800" b="0" dirty="0">
                          <a:latin typeface="標楷體" pitchFamily="65" charset="-120"/>
                          <a:ea typeface="標楷體" pitchFamily="65" charset="-120"/>
                        </a:rPr>
                        <a:t>上市公司有下列情事之一者，本公司對其上市之有價證券得列為變更交易方法有價證券：</a:t>
                      </a:r>
                    </a:p>
                    <a:p>
                      <a:pPr marL="0" indent="0" algn="just">
                        <a:spcAft>
                          <a:spcPts val="1200"/>
                        </a:spcAft>
                        <a:buFont typeface="Wingdings" panose="05000000000000000000" pitchFamily="2" charset="2"/>
                        <a:buNone/>
                      </a:pPr>
                      <a:r>
                        <a:rPr lang="en-US" altLang="zh-TW" sz="1800" b="0" dirty="0">
                          <a:latin typeface="標楷體" pitchFamily="65" charset="-120"/>
                          <a:ea typeface="標楷體" pitchFamily="65" charset="-120"/>
                        </a:rPr>
                        <a:t>(</a:t>
                      </a:r>
                      <a:r>
                        <a:rPr lang="zh-TW" altLang="en-US" sz="1800" b="0" dirty="0">
                          <a:latin typeface="標楷體" pitchFamily="65" charset="-120"/>
                          <a:ea typeface="標楷體" pitchFamily="65" charset="-120"/>
                        </a:rPr>
                        <a:t>第一至十一款略</a:t>
                      </a:r>
                      <a:r>
                        <a:rPr lang="en-US" altLang="zh-TW" sz="1800" b="0" dirty="0">
                          <a:latin typeface="標楷體" pitchFamily="65" charset="-120"/>
                          <a:ea typeface="標楷體" pitchFamily="65" charset="-120"/>
                        </a:rPr>
                        <a:t>)</a:t>
                      </a:r>
                    </a:p>
                    <a:p>
                      <a:pPr marL="715963" indent="-715963" algn="just">
                        <a:spcAft>
                          <a:spcPts val="1200"/>
                        </a:spcAft>
                        <a:buFont typeface="Wingdings" panose="05000000000000000000" pitchFamily="2" charset="2"/>
                        <a:buNone/>
                      </a:pPr>
                      <a:r>
                        <a:rPr lang="zh-TW" altLang="en-US" sz="1800" b="0" dirty="0">
                          <a:latin typeface="標楷體" pitchFamily="65" charset="-120"/>
                          <a:ea typeface="標楷體" pitchFamily="65" charset="-120"/>
                        </a:rPr>
                        <a:t>十二、未依承諾收買其持股逾百分之七十上市（櫃）子公司</a:t>
                      </a:r>
                      <a:r>
                        <a:rPr lang="zh-TW" altLang="en-US" sz="1800" b="1" u="sng" dirty="0">
                          <a:solidFill>
                            <a:srgbClr val="FF0000"/>
                          </a:solidFill>
                          <a:latin typeface="標楷體" pitchFamily="65" charset="-120"/>
                          <a:ea typeface="標楷體" pitchFamily="65" charset="-120"/>
                        </a:rPr>
                        <a:t>或逾百分之八十創新板上市子公司、創新板第一上市子公司</a:t>
                      </a:r>
                      <a:r>
                        <a:rPr lang="zh-TW" altLang="en-US" sz="1800" b="0" dirty="0">
                          <a:latin typeface="標楷體" pitchFamily="65" charset="-120"/>
                          <a:ea typeface="標楷體" pitchFamily="65" charset="-120"/>
                        </a:rPr>
                        <a:t>之其他股東所持有之股份者。</a:t>
                      </a:r>
                    </a:p>
                    <a:p>
                      <a:pPr marL="0" indent="0" algn="just">
                        <a:spcAft>
                          <a:spcPts val="1200"/>
                        </a:spcAft>
                        <a:buFont typeface="Wingdings" panose="05000000000000000000" pitchFamily="2" charset="2"/>
                        <a:buNone/>
                      </a:pPr>
                      <a:r>
                        <a:rPr lang="en-US" altLang="zh-TW" sz="1800" b="0" dirty="0">
                          <a:latin typeface="標楷體" pitchFamily="65" charset="-120"/>
                          <a:ea typeface="標楷體" pitchFamily="65" charset="-120"/>
                        </a:rPr>
                        <a:t>(</a:t>
                      </a:r>
                      <a:r>
                        <a:rPr lang="zh-TW" altLang="en-US" sz="1800" b="0" dirty="0">
                          <a:latin typeface="標楷體" pitchFamily="65" charset="-120"/>
                          <a:ea typeface="標楷體" pitchFamily="65" charset="-120"/>
                        </a:rPr>
                        <a:t>以下略</a:t>
                      </a:r>
                      <a:r>
                        <a:rPr lang="en-US" altLang="zh-TW" sz="1800" b="0" dirty="0">
                          <a:latin typeface="標楷體" pitchFamily="65" charset="-120"/>
                          <a:ea typeface="標楷體" pitchFamily="65" charset="-120"/>
                        </a:rPr>
                        <a:t>)</a:t>
                      </a:r>
                      <a:endParaRPr lang="zh-TW" altLang="en-US" sz="1800" b="1" dirty="0">
                        <a:solidFill>
                          <a:srgbClr val="FF0000"/>
                        </a:solidFill>
                        <a:latin typeface="標楷體" pitchFamily="65" charset="-120"/>
                        <a:ea typeface="標楷體" pitchFamily="65" charset="-120"/>
                      </a:endParaRPr>
                    </a:p>
                  </a:txBody>
                  <a:tcPr marL="91445" marR="91445" marT="45715" marB="45715"/>
                </a:tc>
                <a:extLst>
                  <a:ext uri="{0D108BD9-81ED-4DB2-BD59-A6C34878D82A}">
                    <a16:rowId xmlns:a16="http://schemas.microsoft.com/office/drawing/2014/main" val="10001"/>
                  </a:ext>
                </a:extLst>
              </a:tr>
              <a:tr h="2047608">
                <a:tc>
                  <a:txBody>
                    <a:bodyPr/>
                    <a:lstStyle/>
                    <a:p>
                      <a:pPr marL="0" indent="0" algn="just">
                        <a:spcAft>
                          <a:spcPts val="600"/>
                        </a:spcAft>
                        <a:buFont typeface="Wingdings" panose="05000000000000000000" pitchFamily="2" charset="2"/>
                        <a:buNone/>
                      </a:pPr>
                      <a:r>
                        <a:rPr lang="zh-TW" altLang="en-US" sz="1600" b="1" dirty="0">
                          <a:solidFill>
                            <a:schemeClr val="tx1"/>
                          </a:solidFill>
                          <a:latin typeface="微軟正黑體" panose="020B0604030504040204" pitchFamily="34" charset="-120"/>
                          <a:ea typeface="微軟正黑體" panose="020B0604030504040204" pitchFamily="34" charset="-120"/>
                        </a:rPr>
                        <a:t>修正理由</a:t>
                      </a:r>
                      <a:endParaRPr lang="en-US" altLang="zh-TW" sz="1600" b="1" dirty="0">
                        <a:solidFill>
                          <a:schemeClr val="tx1"/>
                        </a:solidFill>
                        <a:latin typeface="微軟正黑體" panose="020B0604030504040204" pitchFamily="34" charset="-120"/>
                        <a:ea typeface="微軟正黑體" panose="020B0604030504040204" pitchFamily="34" charset="-120"/>
                      </a:endParaRPr>
                    </a:p>
                    <a:p>
                      <a:pPr marL="0" indent="0" algn="just">
                        <a:spcAft>
                          <a:spcPts val="0"/>
                        </a:spcAft>
                        <a:buFont typeface="Wingdings" panose="05000000000000000000" pitchFamily="2" charset="2"/>
                        <a:buNone/>
                      </a:pPr>
                      <a:r>
                        <a:rPr lang="zh-TW" altLang="en-US" sz="1800" b="0" dirty="0">
                          <a:solidFill>
                            <a:schemeClr val="tx1"/>
                          </a:solidFill>
                          <a:latin typeface="微軟正黑體" panose="020B0604030504040204" pitchFamily="34" charset="-120"/>
                          <a:ea typeface="微軟正黑體" panose="020B0604030504040204" pitchFamily="34" charset="-120"/>
                        </a:rPr>
                        <a:t>配合第五十條之十第一項第十三款，就創新板上市公司、創新板第一上市公司被另一已上市櫃公司持股達一定門檻應終止上市之比例，由百分之七十調整為百分之八十，爰配合修正本條第一項第十二款，增訂上市母公司未依承諾收買其持股逾百分之八十創新板上市子公司或創新板第一上市子公司者，本公司對母公司上市之有價證券得列為變更交易方法。</a:t>
                      </a:r>
                    </a:p>
                  </a:txBody>
                  <a:tcPr marL="91445" marR="91445" marT="45715" marB="45715"/>
                </a:tc>
                <a:extLst>
                  <a:ext uri="{0D108BD9-81ED-4DB2-BD59-A6C34878D82A}">
                    <a16:rowId xmlns:a16="http://schemas.microsoft.com/office/drawing/2014/main" val="3427590086"/>
                  </a:ext>
                </a:extLst>
              </a:tr>
            </a:tbl>
          </a:graphicData>
        </a:graphic>
      </p:graphicFrame>
      <p:sp>
        <p:nvSpPr>
          <p:cNvPr id="2" name="文字版面配置區 3">
            <a:extLst>
              <a:ext uri="{FF2B5EF4-FFF2-40B4-BE49-F238E27FC236}">
                <a16:creationId xmlns:a16="http://schemas.microsoft.com/office/drawing/2014/main" id="{8DC9BE2F-5C8C-78EA-AFFD-A2BF9C2830FC}"/>
              </a:ext>
            </a:extLst>
          </p:cNvPr>
          <p:cNvSpPr txBox="1">
            <a:spLocks/>
          </p:cNvSpPr>
          <p:nvPr/>
        </p:nvSpPr>
        <p:spPr>
          <a:xfrm>
            <a:off x="2148625" y="169925"/>
            <a:ext cx="9164857" cy="732419"/>
          </a:xfrm>
          <a:prstGeom prst="rect">
            <a:avLst/>
          </a:prstGeom>
        </p:spPr>
        <p:txBody>
          <a:bodyPr>
            <a:no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TW" altLang="en-US" sz="2800" b="1" dirty="0"/>
              <a:t>新增未依承諾收買創新板子公司股份得列為變更交易方法</a:t>
            </a:r>
          </a:p>
        </p:txBody>
      </p:sp>
      <p:sp>
        <p:nvSpPr>
          <p:cNvPr id="5" name="文字方塊 4">
            <a:extLst>
              <a:ext uri="{FF2B5EF4-FFF2-40B4-BE49-F238E27FC236}">
                <a16:creationId xmlns:a16="http://schemas.microsoft.com/office/drawing/2014/main" id="{AE989499-D698-6003-9D70-72C61A4DB0DD}"/>
              </a:ext>
            </a:extLst>
          </p:cNvPr>
          <p:cNvSpPr txBox="1">
            <a:spLocks noChangeArrowheads="1"/>
          </p:cNvSpPr>
          <p:nvPr/>
        </p:nvSpPr>
        <p:spPr bwMode="auto">
          <a:xfrm>
            <a:off x="10714042" y="919532"/>
            <a:ext cx="12858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1800" b="0" i="0" u="none" strike="noStrike" kern="1200" cap="none" spc="0" normalizeH="0" baseline="0" noProof="0" dirty="0">
                <a:ln>
                  <a:noFill/>
                </a:ln>
                <a:solidFill>
                  <a:schemeClr val="tx2">
                    <a:lumMod val="90000"/>
                    <a:lumOff val="10000"/>
                  </a:schemeClr>
                </a:solidFill>
                <a:effectLst/>
                <a:uLnTx/>
                <a:uFillTx/>
                <a:latin typeface="Book Antiqua" panose="02040602050305030304" pitchFamily="18" charset="0"/>
              </a:rPr>
              <a:t>112.08.14</a:t>
            </a:r>
            <a:endParaRPr kumimoji="1" lang="zh-TW" altLang="en-US" sz="1800" b="0" i="0" u="none" strike="noStrike" kern="1200" cap="none" spc="0" normalizeH="0" baseline="0" noProof="0" dirty="0">
              <a:ln>
                <a:noFill/>
              </a:ln>
              <a:solidFill>
                <a:schemeClr val="tx2">
                  <a:lumMod val="90000"/>
                  <a:lumOff val="10000"/>
                </a:schemeClr>
              </a:solidFill>
              <a:effectLst/>
              <a:uLnTx/>
              <a:uFillTx/>
              <a:latin typeface="Book Antiqua" panose="02040602050305030304" pitchFamily="18" charset="0"/>
            </a:endParaRPr>
          </a:p>
        </p:txBody>
      </p:sp>
      <p:grpSp>
        <p:nvGrpSpPr>
          <p:cNvPr id="6" name="群組 5">
            <a:extLst>
              <a:ext uri="{FF2B5EF4-FFF2-40B4-BE49-F238E27FC236}">
                <a16:creationId xmlns:a16="http://schemas.microsoft.com/office/drawing/2014/main" id="{69C8DAA2-40F8-5872-C8BD-D54D17896BCB}"/>
              </a:ext>
            </a:extLst>
          </p:cNvPr>
          <p:cNvGrpSpPr/>
          <p:nvPr/>
        </p:nvGrpSpPr>
        <p:grpSpPr>
          <a:xfrm>
            <a:off x="681927" y="784426"/>
            <a:ext cx="8564880" cy="561805"/>
            <a:chOff x="782724" y="1111235"/>
            <a:chExt cx="8564880" cy="561805"/>
          </a:xfrm>
        </p:grpSpPr>
        <p:sp>
          <p:nvSpPr>
            <p:cNvPr id="8" name="內容版面配置區 2">
              <a:extLst>
                <a:ext uri="{FF2B5EF4-FFF2-40B4-BE49-F238E27FC236}">
                  <a16:creationId xmlns:a16="http://schemas.microsoft.com/office/drawing/2014/main" id="{16D9C9AA-2586-49D1-3016-890CDD71E8A8}"/>
                </a:ext>
              </a:extLst>
            </p:cNvPr>
            <p:cNvSpPr txBox="1">
              <a:spLocks/>
            </p:cNvSpPr>
            <p:nvPr/>
          </p:nvSpPr>
          <p:spPr bwMode="auto">
            <a:xfrm>
              <a:off x="1194204" y="1168408"/>
              <a:ext cx="8153400" cy="50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None/>
                <a:tabLst/>
                <a:defRPr/>
              </a:pPr>
              <a:r>
                <a:rPr kumimoji="0" lang="zh-TW" altLang="en-US" sz="2000" b="0" i="0" u="none" strike="noStrike" kern="1200" cap="none" spc="0" normalizeH="0" baseline="0" noProof="0" dirty="0">
                  <a:ln>
                    <a:noFill/>
                  </a:ln>
                  <a:effectLst/>
                  <a:uLnTx/>
                  <a:uFillTx/>
                  <a:latin typeface="+mn-ea"/>
                  <a:cs typeface="+mn-cs"/>
                </a:rPr>
                <a:t>營業細則第 </a:t>
              </a:r>
              <a:r>
                <a:rPr lang="en-US" altLang="zh-TW" sz="2000" noProof="0" dirty="0">
                  <a:latin typeface="Book Antiqua" panose="02040602050305030304" pitchFamily="18" charset="0"/>
                </a:rPr>
                <a:t>49</a:t>
              </a:r>
              <a:r>
                <a:rPr kumimoji="0" lang="zh-TW" altLang="en-US" sz="2000" b="0" i="0" u="none" strike="noStrike" kern="1200" cap="none" spc="0" normalizeH="0" baseline="0" dirty="0">
                  <a:ln>
                    <a:noFill/>
                  </a:ln>
                  <a:effectLst/>
                  <a:uLnTx/>
                  <a:uFillTx/>
                  <a:latin typeface="Book Antiqua" panose="02040602050305030304" pitchFamily="18" charset="0"/>
                  <a:cs typeface="+mn-cs"/>
                </a:rPr>
                <a:t> </a:t>
              </a:r>
              <a:r>
                <a:rPr kumimoji="0" lang="zh-TW" altLang="en-US" sz="2000" b="0" i="0" u="none" strike="noStrike" kern="1200" cap="none" spc="0" normalizeH="0" baseline="0" noProof="0" dirty="0">
                  <a:ln>
                    <a:noFill/>
                  </a:ln>
                  <a:effectLst/>
                  <a:uLnTx/>
                  <a:uFillTx/>
                  <a:latin typeface="+mn-ea"/>
                  <a:cs typeface="+mn-cs"/>
                </a:rPr>
                <a:t>條</a:t>
              </a:r>
              <a:endParaRPr kumimoji="0" lang="en-US" altLang="zh-TW" sz="2000" b="0" i="0" u="none" strike="noStrike" kern="1200" cap="none" spc="0" normalizeH="0" baseline="0" noProof="0" dirty="0">
                <a:ln>
                  <a:noFill/>
                </a:ln>
                <a:effectLst/>
                <a:uLnTx/>
                <a:uFillTx/>
                <a:latin typeface="Book Antiqua" panose="02040602050305030304" pitchFamily="18" charset="0"/>
              </a:endParaRPr>
            </a:p>
          </p:txBody>
        </p:sp>
        <p:grpSp>
          <p:nvGrpSpPr>
            <p:cNvPr id="9" name="Google Shape;6537;p61">
              <a:extLst>
                <a:ext uri="{FF2B5EF4-FFF2-40B4-BE49-F238E27FC236}">
                  <a16:creationId xmlns:a16="http://schemas.microsoft.com/office/drawing/2014/main" id="{73D3A5A4-A226-7C69-8F8E-8178F6790A8A}"/>
                </a:ext>
              </a:extLst>
            </p:cNvPr>
            <p:cNvGrpSpPr/>
            <p:nvPr/>
          </p:nvGrpSpPr>
          <p:grpSpPr>
            <a:xfrm>
              <a:off x="782724" y="1111235"/>
              <a:ext cx="411480" cy="493763"/>
              <a:chOff x="3127598" y="1513234"/>
              <a:chExt cx="289714" cy="347593"/>
            </a:xfrm>
          </p:grpSpPr>
          <p:sp>
            <p:nvSpPr>
              <p:cNvPr id="10" name="Google Shape;6538;p61">
                <a:extLst>
                  <a:ext uri="{FF2B5EF4-FFF2-40B4-BE49-F238E27FC236}">
                    <a16:creationId xmlns:a16="http://schemas.microsoft.com/office/drawing/2014/main" id="{9D27A86B-EBD2-7B6F-7642-A9B526C47E63}"/>
                  </a:ext>
                </a:extLst>
              </p:cNvPr>
              <p:cNvSpPr/>
              <p:nvPr/>
            </p:nvSpPr>
            <p:spPr>
              <a:xfrm>
                <a:off x="3127598" y="1513234"/>
                <a:ext cx="289714" cy="347593"/>
              </a:xfrm>
              <a:custGeom>
                <a:avLst/>
                <a:gdLst/>
                <a:ahLst/>
                <a:cxnLst/>
                <a:rect l="l" t="t" r="r" b="b"/>
                <a:pathLst>
                  <a:path w="9145" h="10972" extrusionOk="0">
                    <a:moveTo>
                      <a:pt x="1917" y="8995"/>
                    </a:moveTo>
                    <a:lnTo>
                      <a:pt x="1917" y="10412"/>
                    </a:lnTo>
                    <a:lnTo>
                      <a:pt x="1358" y="9841"/>
                    </a:lnTo>
                    <a:lnTo>
                      <a:pt x="548" y="8995"/>
                    </a:lnTo>
                    <a:close/>
                    <a:moveTo>
                      <a:pt x="6192" y="0"/>
                    </a:moveTo>
                    <a:cubicBezTo>
                      <a:pt x="5828" y="0"/>
                      <a:pt x="5465" y="137"/>
                      <a:pt x="5191" y="411"/>
                    </a:cubicBezTo>
                    <a:lnTo>
                      <a:pt x="5156" y="435"/>
                    </a:lnTo>
                    <a:cubicBezTo>
                      <a:pt x="5096" y="494"/>
                      <a:pt x="5096" y="602"/>
                      <a:pt x="5168" y="661"/>
                    </a:cubicBezTo>
                    <a:cubicBezTo>
                      <a:pt x="5196" y="689"/>
                      <a:pt x="5235" y="704"/>
                      <a:pt x="5275" y="704"/>
                    </a:cubicBezTo>
                    <a:cubicBezTo>
                      <a:pt x="5319" y="704"/>
                      <a:pt x="5363" y="686"/>
                      <a:pt x="5394" y="649"/>
                    </a:cubicBezTo>
                    <a:lnTo>
                      <a:pt x="5430" y="613"/>
                    </a:lnTo>
                    <a:cubicBezTo>
                      <a:pt x="5644" y="399"/>
                      <a:pt x="5927" y="292"/>
                      <a:pt x="6209" y="292"/>
                    </a:cubicBezTo>
                    <a:cubicBezTo>
                      <a:pt x="6492" y="292"/>
                      <a:pt x="6775" y="399"/>
                      <a:pt x="6989" y="613"/>
                    </a:cubicBezTo>
                    <a:cubicBezTo>
                      <a:pt x="7418" y="1042"/>
                      <a:pt x="7418" y="1745"/>
                      <a:pt x="6989" y="2185"/>
                    </a:cubicBezTo>
                    <a:cubicBezTo>
                      <a:pt x="6775" y="2399"/>
                      <a:pt x="6492" y="2507"/>
                      <a:pt x="6209" y="2507"/>
                    </a:cubicBezTo>
                    <a:cubicBezTo>
                      <a:pt x="5927" y="2507"/>
                      <a:pt x="5644" y="2399"/>
                      <a:pt x="5430" y="2185"/>
                    </a:cubicBezTo>
                    <a:cubicBezTo>
                      <a:pt x="5168" y="1923"/>
                      <a:pt x="5049" y="1554"/>
                      <a:pt x="5132" y="1209"/>
                    </a:cubicBezTo>
                    <a:cubicBezTo>
                      <a:pt x="5144" y="1125"/>
                      <a:pt x="5084" y="1030"/>
                      <a:pt x="4989" y="1018"/>
                    </a:cubicBezTo>
                    <a:cubicBezTo>
                      <a:pt x="4982" y="1017"/>
                      <a:pt x="4975" y="1017"/>
                      <a:pt x="4967" y="1017"/>
                    </a:cubicBezTo>
                    <a:cubicBezTo>
                      <a:pt x="4890" y="1017"/>
                      <a:pt x="4809" y="1073"/>
                      <a:pt x="4798" y="1149"/>
                    </a:cubicBezTo>
                    <a:cubicBezTo>
                      <a:pt x="4751" y="1387"/>
                      <a:pt x="4775" y="1614"/>
                      <a:pt x="4846" y="1840"/>
                    </a:cubicBezTo>
                    <a:lnTo>
                      <a:pt x="3132" y="1840"/>
                    </a:lnTo>
                    <a:cubicBezTo>
                      <a:pt x="3048" y="1840"/>
                      <a:pt x="2965" y="1911"/>
                      <a:pt x="2965" y="2006"/>
                    </a:cubicBezTo>
                    <a:cubicBezTo>
                      <a:pt x="2965" y="2090"/>
                      <a:pt x="3048" y="2161"/>
                      <a:pt x="3132" y="2161"/>
                    </a:cubicBezTo>
                    <a:lnTo>
                      <a:pt x="4989" y="2161"/>
                    </a:lnTo>
                    <a:lnTo>
                      <a:pt x="5084" y="2304"/>
                    </a:lnTo>
                    <a:lnTo>
                      <a:pt x="4310" y="3078"/>
                    </a:lnTo>
                    <a:cubicBezTo>
                      <a:pt x="4251" y="3126"/>
                      <a:pt x="4251" y="3233"/>
                      <a:pt x="4310" y="3292"/>
                    </a:cubicBezTo>
                    <a:cubicBezTo>
                      <a:pt x="4334" y="3328"/>
                      <a:pt x="4382" y="3340"/>
                      <a:pt x="4429" y="3340"/>
                    </a:cubicBezTo>
                    <a:cubicBezTo>
                      <a:pt x="4477" y="3340"/>
                      <a:pt x="4513" y="3328"/>
                      <a:pt x="4548" y="3292"/>
                    </a:cubicBezTo>
                    <a:lnTo>
                      <a:pt x="5322" y="2518"/>
                    </a:lnTo>
                    <a:cubicBezTo>
                      <a:pt x="5572" y="2733"/>
                      <a:pt x="5882" y="2840"/>
                      <a:pt x="6203" y="2840"/>
                    </a:cubicBezTo>
                    <a:cubicBezTo>
                      <a:pt x="6561" y="2840"/>
                      <a:pt x="6930" y="2697"/>
                      <a:pt x="7215" y="2423"/>
                    </a:cubicBezTo>
                    <a:cubicBezTo>
                      <a:pt x="7287" y="2340"/>
                      <a:pt x="7358" y="2256"/>
                      <a:pt x="7418" y="2161"/>
                    </a:cubicBezTo>
                    <a:lnTo>
                      <a:pt x="8835" y="2161"/>
                    </a:lnTo>
                    <a:lnTo>
                      <a:pt x="8835" y="10662"/>
                    </a:lnTo>
                    <a:lnTo>
                      <a:pt x="2239" y="10662"/>
                    </a:lnTo>
                    <a:lnTo>
                      <a:pt x="2239" y="8864"/>
                    </a:lnTo>
                    <a:cubicBezTo>
                      <a:pt x="2239" y="8769"/>
                      <a:pt x="2167" y="8698"/>
                      <a:pt x="2072" y="8698"/>
                    </a:cubicBezTo>
                    <a:lnTo>
                      <a:pt x="334" y="8698"/>
                    </a:lnTo>
                    <a:lnTo>
                      <a:pt x="334" y="2161"/>
                    </a:lnTo>
                    <a:lnTo>
                      <a:pt x="2489" y="2161"/>
                    </a:lnTo>
                    <a:cubicBezTo>
                      <a:pt x="2584" y="2161"/>
                      <a:pt x="2655" y="2090"/>
                      <a:pt x="2655" y="2006"/>
                    </a:cubicBezTo>
                    <a:cubicBezTo>
                      <a:pt x="2655" y="1911"/>
                      <a:pt x="2584" y="1840"/>
                      <a:pt x="2489" y="1840"/>
                    </a:cubicBezTo>
                    <a:lnTo>
                      <a:pt x="167" y="1840"/>
                    </a:lnTo>
                    <a:cubicBezTo>
                      <a:pt x="84" y="1840"/>
                      <a:pt x="0" y="1911"/>
                      <a:pt x="0" y="2006"/>
                    </a:cubicBezTo>
                    <a:lnTo>
                      <a:pt x="0" y="8853"/>
                    </a:lnTo>
                    <a:cubicBezTo>
                      <a:pt x="0" y="8888"/>
                      <a:pt x="24" y="8936"/>
                      <a:pt x="48" y="8972"/>
                    </a:cubicBezTo>
                    <a:lnTo>
                      <a:pt x="1060" y="10007"/>
                    </a:lnTo>
                    <a:lnTo>
                      <a:pt x="1953" y="10936"/>
                    </a:lnTo>
                    <a:cubicBezTo>
                      <a:pt x="1989" y="10960"/>
                      <a:pt x="2024" y="10972"/>
                      <a:pt x="2072" y="10972"/>
                    </a:cubicBezTo>
                    <a:lnTo>
                      <a:pt x="8978" y="10972"/>
                    </a:lnTo>
                    <a:cubicBezTo>
                      <a:pt x="9073" y="10972"/>
                      <a:pt x="9144" y="10900"/>
                      <a:pt x="9144" y="10817"/>
                    </a:cubicBezTo>
                    <a:lnTo>
                      <a:pt x="9144" y="2006"/>
                    </a:lnTo>
                    <a:cubicBezTo>
                      <a:pt x="9132" y="1911"/>
                      <a:pt x="9073" y="1840"/>
                      <a:pt x="8978" y="1840"/>
                    </a:cubicBezTo>
                    <a:lnTo>
                      <a:pt x="7549" y="1840"/>
                    </a:lnTo>
                    <a:cubicBezTo>
                      <a:pt x="7704" y="1352"/>
                      <a:pt x="7585" y="792"/>
                      <a:pt x="7192" y="411"/>
                    </a:cubicBezTo>
                    <a:cubicBezTo>
                      <a:pt x="6918" y="137"/>
                      <a:pt x="6555" y="0"/>
                      <a:pt x="619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539;p61">
                <a:extLst>
                  <a:ext uri="{FF2B5EF4-FFF2-40B4-BE49-F238E27FC236}">
                    <a16:creationId xmlns:a16="http://schemas.microsoft.com/office/drawing/2014/main" id="{FB75DDD9-A70E-9973-4E1A-2C4AB53F23BA}"/>
                  </a:ext>
                </a:extLst>
              </p:cNvPr>
              <p:cNvSpPr/>
              <p:nvPr/>
            </p:nvSpPr>
            <p:spPr>
              <a:xfrm>
                <a:off x="3254698" y="1788375"/>
                <a:ext cx="121493" cy="10233"/>
              </a:xfrm>
              <a:custGeom>
                <a:avLst/>
                <a:gdLst/>
                <a:ahLst/>
                <a:cxnLst/>
                <a:rect l="l" t="t" r="r" b="b"/>
                <a:pathLst>
                  <a:path w="3835" h="323" extrusionOk="0">
                    <a:moveTo>
                      <a:pt x="167" y="1"/>
                    </a:moveTo>
                    <a:cubicBezTo>
                      <a:pt x="72" y="1"/>
                      <a:pt x="1" y="72"/>
                      <a:pt x="1" y="168"/>
                    </a:cubicBezTo>
                    <a:cubicBezTo>
                      <a:pt x="1" y="251"/>
                      <a:pt x="72" y="322"/>
                      <a:pt x="167" y="322"/>
                    </a:cubicBezTo>
                    <a:lnTo>
                      <a:pt x="3680" y="322"/>
                    </a:lnTo>
                    <a:cubicBezTo>
                      <a:pt x="3763" y="322"/>
                      <a:pt x="3834" y="251"/>
                      <a:pt x="3834" y="168"/>
                    </a:cubicBezTo>
                    <a:cubicBezTo>
                      <a:pt x="3834" y="72"/>
                      <a:pt x="3763" y="1"/>
                      <a:pt x="3680" y="1"/>
                    </a:cubicBezTo>
                    <a:close/>
                  </a:path>
                </a:pathLst>
              </a:custGeom>
              <a:solidFill>
                <a:srgbClr val="657E93"/>
              </a:solidFill>
              <a:ln>
                <a:solidFill>
                  <a:schemeClr val="tx2">
                    <a:lumMod val="90000"/>
                    <a:lumOff val="1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540;p61">
                <a:extLst>
                  <a:ext uri="{FF2B5EF4-FFF2-40B4-BE49-F238E27FC236}">
                    <a16:creationId xmlns:a16="http://schemas.microsoft.com/office/drawing/2014/main" id="{15ABA73E-2787-931A-527B-300E7D8F4345}"/>
                  </a:ext>
                </a:extLst>
              </p:cNvPr>
              <p:cNvSpPr/>
              <p:nvPr/>
            </p:nvSpPr>
            <p:spPr>
              <a:xfrm>
                <a:off x="3185668" y="1638275"/>
                <a:ext cx="172783" cy="29051"/>
              </a:xfrm>
              <a:custGeom>
                <a:avLst/>
                <a:gdLst/>
                <a:ahLst/>
                <a:cxnLst/>
                <a:rect l="l" t="t" r="r" b="b"/>
                <a:pathLst>
                  <a:path w="5454" h="917" extrusionOk="0">
                    <a:moveTo>
                      <a:pt x="168" y="0"/>
                    </a:moveTo>
                    <a:cubicBezTo>
                      <a:pt x="72" y="0"/>
                      <a:pt x="1" y="84"/>
                      <a:pt x="1" y="167"/>
                    </a:cubicBezTo>
                    <a:lnTo>
                      <a:pt x="1" y="750"/>
                    </a:lnTo>
                    <a:cubicBezTo>
                      <a:pt x="1" y="834"/>
                      <a:pt x="72" y="917"/>
                      <a:pt x="168" y="917"/>
                    </a:cubicBezTo>
                    <a:lnTo>
                      <a:pt x="5275" y="917"/>
                    </a:lnTo>
                    <a:cubicBezTo>
                      <a:pt x="5359" y="917"/>
                      <a:pt x="5430" y="834"/>
                      <a:pt x="5430" y="750"/>
                    </a:cubicBezTo>
                    <a:lnTo>
                      <a:pt x="5430" y="167"/>
                    </a:lnTo>
                    <a:cubicBezTo>
                      <a:pt x="5454" y="84"/>
                      <a:pt x="5382" y="0"/>
                      <a:pt x="5287" y="0"/>
                    </a:cubicBezTo>
                    <a:lnTo>
                      <a:pt x="4228" y="0"/>
                    </a:lnTo>
                    <a:cubicBezTo>
                      <a:pt x="4144" y="0"/>
                      <a:pt x="4073" y="84"/>
                      <a:pt x="4073" y="167"/>
                    </a:cubicBezTo>
                    <a:cubicBezTo>
                      <a:pt x="4073" y="262"/>
                      <a:pt x="4144" y="334"/>
                      <a:pt x="4228" y="334"/>
                    </a:cubicBezTo>
                    <a:lnTo>
                      <a:pt x="5121" y="334"/>
                    </a:lnTo>
                    <a:lnTo>
                      <a:pt x="5121" y="584"/>
                    </a:lnTo>
                    <a:lnTo>
                      <a:pt x="334" y="584"/>
                    </a:lnTo>
                    <a:lnTo>
                      <a:pt x="334" y="334"/>
                    </a:lnTo>
                    <a:lnTo>
                      <a:pt x="3597" y="334"/>
                    </a:lnTo>
                    <a:cubicBezTo>
                      <a:pt x="3680" y="334"/>
                      <a:pt x="3751" y="262"/>
                      <a:pt x="3751" y="167"/>
                    </a:cubicBezTo>
                    <a:cubicBezTo>
                      <a:pt x="3751" y="84"/>
                      <a:pt x="3680" y="0"/>
                      <a:pt x="359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541;p61">
                <a:extLst>
                  <a:ext uri="{FF2B5EF4-FFF2-40B4-BE49-F238E27FC236}">
                    <a16:creationId xmlns:a16="http://schemas.microsoft.com/office/drawing/2014/main" id="{81B2A698-97C0-71F8-E8F2-AAD7475F6154}"/>
                  </a:ext>
                </a:extLst>
              </p:cNvPr>
              <p:cNvSpPr/>
              <p:nvPr/>
            </p:nvSpPr>
            <p:spPr>
              <a:xfrm>
                <a:off x="3186428" y="1681645"/>
                <a:ext cx="172022" cy="10581"/>
              </a:xfrm>
              <a:custGeom>
                <a:avLst/>
                <a:gdLst/>
                <a:ahLst/>
                <a:cxnLst/>
                <a:rect l="l" t="t" r="r" b="b"/>
                <a:pathLst>
                  <a:path w="5430" h="334" extrusionOk="0">
                    <a:moveTo>
                      <a:pt x="155" y="0"/>
                    </a:moveTo>
                    <a:cubicBezTo>
                      <a:pt x="72" y="0"/>
                      <a:pt x="1" y="84"/>
                      <a:pt x="1" y="167"/>
                    </a:cubicBezTo>
                    <a:cubicBezTo>
                      <a:pt x="1" y="262"/>
                      <a:pt x="72" y="334"/>
                      <a:pt x="155" y="334"/>
                    </a:cubicBezTo>
                    <a:lnTo>
                      <a:pt x="5263" y="334"/>
                    </a:lnTo>
                    <a:cubicBezTo>
                      <a:pt x="5358" y="334"/>
                      <a:pt x="5430" y="262"/>
                      <a:pt x="5430" y="167"/>
                    </a:cubicBezTo>
                    <a:cubicBezTo>
                      <a:pt x="5430" y="84"/>
                      <a:pt x="5358" y="0"/>
                      <a:pt x="526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542;p61">
                <a:extLst>
                  <a:ext uri="{FF2B5EF4-FFF2-40B4-BE49-F238E27FC236}">
                    <a16:creationId xmlns:a16="http://schemas.microsoft.com/office/drawing/2014/main" id="{A13D84DE-D8C1-DEBA-EC75-5EA5DE438C8E}"/>
                  </a:ext>
                </a:extLst>
              </p:cNvPr>
              <p:cNvSpPr/>
              <p:nvPr/>
            </p:nvSpPr>
            <p:spPr>
              <a:xfrm>
                <a:off x="3186428" y="1707306"/>
                <a:ext cx="172022" cy="10201"/>
              </a:xfrm>
              <a:custGeom>
                <a:avLst/>
                <a:gdLst/>
                <a:ahLst/>
                <a:cxnLst/>
                <a:rect l="l" t="t" r="r" b="b"/>
                <a:pathLst>
                  <a:path w="5430" h="322" extrusionOk="0">
                    <a:moveTo>
                      <a:pt x="155" y="0"/>
                    </a:moveTo>
                    <a:cubicBezTo>
                      <a:pt x="72" y="0"/>
                      <a:pt x="1" y="71"/>
                      <a:pt x="1" y="167"/>
                    </a:cubicBezTo>
                    <a:cubicBezTo>
                      <a:pt x="1" y="250"/>
                      <a:pt x="72" y="321"/>
                      <a:pt x="155" y="321"/>
                    </a:cubicBezTo>
                    <a:lnTo>
                      <a:pt x="5263" y="321"/>
                    </a:lnTo>
                    <a:cubicBezTo>
                      <a:pt x="5358" y="321"/>
                      <a:pt x="5430" y="250"/>
                      <a:pt x="5430" y="167"/>
                    </a:cubicBezTo>
                    <a:cubicBezTo>
                      <a:pt x="5430" y="71"/>
                      <a:pt x="5358" y="0"/>
                      <a:pt x="526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5838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4BA915EE-10CB-4CF1-8569-6154455DA573}" type="slidenum">
              <a:rPr lang="en-US" smtClean="0"/>
              <a:t>2</a:t>
            </a:fld>
            <a:endParaRPr lang="en-US"/>
          </a:p>
        </p:txBody>
      </p:sp>
      <p:sp>
        <p:nvSpPr>
          <p:cNvPr id="5" name="Text Box 5"/>
          <p:cNvSpPr txBox="1">
            <a:spLocks noChangeArrowheads="1"/>
          </p:cNvSpPr>
          <p:nvPr/>
        </p:nvSpPr>
        <p:spPr>
          <a:xfrm>
            <a:off x="1648428" y="1940445"/>
            <a:ext cx="9059196" cy="3191227"/>
          </a:xfrm>
          <a:prstGeom prst="rect">
            <a:avLst/>
          </a:prstGeom>
          <a:ln w="57150" cmpd="thickThin">
            <a:solidFill>
              <a:schemeClr val="tx1"/>
            </a:solidFill>
          </a:ln>
        </p:spPr>
        <p:txBody>
          <a:bodyPr wrap="square" lIns="92044" tIns="46022" rIns="92044" bIns="46022">
            <a:sp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ctr">
              <a:buFontTx/>
              <a:buNone/>
              <a:defRPr/>
            </a:pPr>
            <a:r>
              <a:rPr lang="en-US" altLang="zh-TW" b="1" dirty="0">
                <a:solidFill>
                  <a:srgbClr val="0F4372"/>
                </a:solidFill>
                <a:latin typeface="+mj-lt"/>
                <a:ea typeface="Adobe Fan Heiti Std B" panose="020B0700000000000000" pitchFamily="34" charset="-128"/>
              </a:rPr>
              <a:t>【</a:t>
            </a:r>
            <a:r>
              <a:rPr lang="zh-TW" altLang="en-US" b="1" dirty="0">
                <a:solidFill>
                  <a:srgbClr val="0F4372"/>
                </a:solidFill>
                <a:latin typeface="+mj-lt"/>
                <a:ea typeface="Adobe Fan Heiti Std B" panose="020B0700000000000000" pitchFamily="34" charset="-128"/>
              </a:rPr>
              <a:t>聲明</a:t>
            </a:r>
            <a:r>
              <a:rPr lang="en-US" altLang="zh-TW" b="1" dirty="0">
                <a:solidFill>
                  <a:srgbClr val="0F4372"/>
                </a:solidFill>
                <a:latin typeface="+mj-lt"/>
                <a:ea typeface="Adobe Fan Heiti Std B" panose="020B0700000000000000" pitchFamily="34" charset="-128"/>
              </a:rPr>
              <a:t>】</a:t>
            </a:r>
          </a:p>
          <a:p>
            <a:pPr marL="457200" indent="-457200">
              <a:buFontTx/>
              <a:buAutoNum type="arabicPeriod"/>
              <a:defRPr/>
            </a:pPr>
            <a:r>
              <a:rPr lang="zh-TW" altLang="en-US" b="1" dirty="0">
                <a:latin typeface="+mj-lt"/>
                <a:ea typeface="Adobe Fan Heiti Std B" panose="020B0700000000000000" pitchFamily="34" charset="-128"/>
              </a:rPr>
              <a:t>本簡報之意見不全然代表臺灣證券交易所之立場</a:t>
            </a:r>
          </a:p>
          <a:p>
            <a:pPr marL="457200" indent="-457200">
              <a:buFontTx/>
              <a:buAutoNum type="arabicPeriod"/>
              <a:defRPr/>
            </a:pPr>
            <a:r>
              <a:rPr lang="zh-TW" altLang="en-US" b="1" dirty="0">
                <a:latin typeface="+mj-lt"/>
                <a:ea typeface="Adobe Fan Heiti Std B" panose="020B0700000000000000" pitchFamily="34" charset="-128"/>
              </a:rPr>
              <a:t>本簡報已盡力提供準確可靠之資訊，若有錯誤，以原公告為準，如因任何資料不正確或疏漏所衍生之損害或損失，臺灣證券交易所不負法律責任</a:t>
            </a:r>
          </a:p>
          <a:p>
            <a:pPr marL="457200" indent="-457200">
              <a:buFontTx/>
              <a:buAutoNum type="arabicPeriod"/>
              <a:defRPr/>
            </a:pPr>
            <a:r>
              <a:rPr lang="zh-TW" altLang="en-US" b="1" dirty="0">
                <a:latin typeface="+mj-lt"/>
                <a:ea typeface="Adobe Fan Heiti Std B" panose="020B0700000000000000" pitchFamily="34" charset="-128"/>
              </a:rPr>
              <a:t>本簡報內容與臺灣證券交易所及主管機關公布條文有異者，以公布條文為</a:t>
            </a:r>
            <a:r>
              <a:rPr lang="zh-TW" altLang="en-US" b="1" dirty="0" smtClean="0">
                <a:latin typeface="+mj-lt"/>
                <a:ea typeface="Adobe Fan Heiti Std B" panose="020B0700000000000000" pitchFamily="34" charset="-128"/>
              </a:rPr>
              <a:t>準</a:t>
            </a:r>
            <a:endParaRPr lang="en-US" altLang="zh-TW" b="1" dirty="0" smtClean="0">
              <a:latin typeface="+mj-lt"/>
              <a:ea typeface="Adobe Fan Heiti Std B" panose="020B0700000000000000" pitchFamily="34" charset="-128"/>
            </a:endParaRPr>
          </a:p>
          <a:p>
            <a:pPr marL="457200" indent="-457200">
              <a:buFontTx/>
              <a:buAutoNum type="arabicPeriod"/>
              <a:defRPr/>
            </a:pPr>
            <a:r>
              <a:rPr lang="zh-TW" altLang="en-US" b="1" dirty="0" smtClean="0">
                <a:latin typeface="+mj-lt"/>
                <a:ea typeface="Adobe Fan Heiti Std B" panose="020B0700000000000000" pitchFamily="34" charset="-128"/>
              </a:rPr>
              <a:t>法規分享知識庫網址 </a:t>
            </a:r>
            <a:r>
              <a:rPr lang="en-US" altLang="zh-TW" b="1" dirty="0" smtClean="0">
                <a:latin typeface="+mj-lt"/>
                <a:ea typeface="Adobe Fan Heiti Std B" panose="020B0700000000000000" pitchFamily="34" charset="-128"/>
                <a:hlinkClick r:id="rId2"/>
              </a:rPr>
              <a:t>http</a:t>
            </a:r>
            <a:r>
              <a:rPr lang="en-US" altLang="zh-TW" b="1" dirty="0">
                <a:latin typeface="+mj-lt"/>
                <a:ea typeface="Adobe Fan Heiti Std B" panose="020B0700000000000000" pitchFamily="34" charset="-128"/>
                <a:hlinkClick r:id="rId2"/>
              </a:rPr>
              <a:t>://</a:t>
            </a:r>
            <a:r>
              <a:rPr lang="en-US" altLang="zh-TW" b="1" dirty="0" smtClean="0">
                <a:latin typeface="+mj-lt"/>
                <a:ea typeface="Adobe Fan Heiti Std B" panose="020B0700000000000000" pitchFamily="34" charset="-128"/>
                <a:hlinkClick r:id="rId2"/>
              </a:rPr>
              <a:t>market-regulation.twse.com.tw/TW/Index.aspx</a:t>
            </a:r>
            <a:r>
              <a:rPr lang="zh-TW" altLang="en-US" b="1" dirty="0" smtClean="0">
                <a:latin typeface="+mj-lt"/>
                <a:ea typeface="Adobe Fan Heiti Std B" panose="020B0700000000000000" pitchFamily="34" charset="-128"/>
              </a:rPr>
              <a:t> 證券暨期貨法令判解查詢系統 </a:t>
            </a:r>
            <a:r>
              <a:rPr lang="en-US" altLang="zh-TW" b="1" dirty="0">
                <a:latin typeface="+mj-lt"/>
                <a:ea typeface="Adobe Fan Heiti Std B" panose="020B0700000000000000" pitchFamily="34" charset="-128"/>
                <a:hlinkClick r:id="rId3"/>
              </a:rPr>
              <a:t>http://www.selaw.com.tw</a:t>
            </a:r>
            <a:r>
              <a:rPr lang="en-US" altLang="zh-TW" b="1" dirty="0" smtClean="0">
                <a:latin typeface="+mj-lt"/>
                <a:ea typeface="Adobe Fan Heiti Std B" panose="020B0700000000000000" pitchFamily="34" charset="-128"/>
                <a:hlinkClick r:id="rId3"/>
              </a:rPr>
              <a:t>/</a:t>
            </a:r>
            <a:r>
              <a:rPr lang="zh-TW" altLang="en-US" b="1" dirty="0" smtClean="0">
                <a:latin typeface="+mj-lt"/>
                <a:ea typeface="Adobe Fan Heiti Std B" panose="020B0700000000000000" pitchFamily="34" charset="-128"/>
              </a:rPr>
              <a:t> </a:t>
            </a:r>
            <a:endParaRPr lang="zh-TW" altLang="en-US" b="1" dirty="0">
              <a:latin typeface="+mj-lt"/>
              <a:ea typeface="Adobe Fan Heiti Std B" panose="020B0700000000000000" pitchFamily="34" charset="-128"/>
            </a:endParaRPr>
          </a:p>
        </p:txBody>
      </p:sp>
    </p:spTree>
    <p:extLst>
      <p:ext uri="{BB962C8B-B14F-4D97-AF65-F5344CB8AC3E}">
        <p14:creationId xmlns:p14="http://schemas.microsoft.com/office/powerpoint/2010/main" val="28172700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fontAlgn="base">
              <a:lnSpc>
                <a:spcPct val="80000"/>
              </a:lnSpc>
              <a:spcBef>
                <a:spcPct val="0"/>
              </a:spcBef>
              <a:spcAft>
                <a:spcPct val="0"/>
              </a:spcAft>
              <a:defRPr/>
            </a:pPr>
            <a:fld id="{562FE60B-6EEB-4E83-BCEF-43EB6E71FD6C}" type="slidenum">
              <a:rPr kumimoji="0" lang="en-US" altLang="zh-TW" sz="1200" b="0" spc="0">
                <a:solidFill>
                  <a:srgbClr val="FFFFFF"/>
                </a:solidFill>
              </a:rPr>
              <a:pPr algn="ctr" fontAlgn="base">
                <a:lnSpc>
                  <a:spcPct val="80000"/>
                </a:lnSpc>
                <a:spcBef>
                  <a:spcPct val="0"/>
                </a:spcBef>
                <a:spcAft>
                  <a:spcPct val="0"/>
                </a:spcAft>
                <a:defRPr/>
              </a:pPr>
              <a:t>20</a:t>
            </a:fld>
            <a:endParaRPr kumimoji="0" lang="en-US" altLang="zh-TW" sz="1200" b="0" spc="0">
              <a:solidFill>
                <a:srgbClr val="FFFFFF"/>
              </a:solidFill>
            </a:endParaRPr>
          </a:p>
        </p:txBody>
      </p:sp>
      <p:graphicFrame>
        <p:nvGraphicFramePr>
          <p:cNvPr id="7" name="表格 6"/>
          <p:cNvGraphicFramePr>
            <a:graphicFrameLocks noGrp="1"/>
          </p:cNvGraphicFramePr>
          <p:nvPr>
            <p:extLst/>
          </p:nvPr>
        </p:nvGraphicFramePr>
        <p:xfrm>
          <a:off x="681927" y="1363419"/>
          <a:ext cx="10631340" cy="5115202"/>
        </p:xfrm>
        <a:graphic>
          <a:graphicData uri="http://schemas.openxmlformats.org/drawingml/2006/table">
            <a:tbl>
              <a:tblPr firstRow="1" bandRow="1">
                <a:tableStyleId>{5C22544A-7EE6-4342-B048-85BDC9FD1C3A}</a:tableStyleId>
              </a:tblPr>
              <a:tblGrid>
                <a:gridCol w="10631340">
                  <a:extLst>
                    <a:ext uri="{9D8B030D-6E8A-4147-A177-3AD203B41FA5}">
                      <a16:colId xmlns:a16="http://schemas.microsoft.com/office/drawing/2014/main" val="20000"/>
                    </a:ext>
                  </a:extLst>
                </a:gridCol>
              </a:tblGrid>
              <a:tr h="419415">
                <a:tc>
                  <a:txBody>
                    <a:bodyPr/>
                    <a:lstStyle/>
                    <a:p>
                      <a:pPr algn="ctr"/>
                      <a:r>
                        <a:rPr lang="zh-TW" altLang="en-US" sz="2000" b="1" dirty="0">
                          <a:latin typeface="微軟正黑體" panose="020B0604030504040204" pitchFamily="34" charset="-120"/>
                          <a:ea typeface="微軟正黑體" panose="020B0604030504040204" pitchFamily="34" charset="-120"/>
                        </a:rPr>
                        <a:t>修正重點內容</a:t>
                      </a:r>
                    </a:p>
                  </a:txBody>
                  <a:tcPr marL="91445" marR="91445" marT="45715" marB="45715"/>
                </a:tc>
                <a:extLst>
                  <a:ext uri="{0D108BD9-81ED-4DB2-BD59-A6C34878D82A}">
                    <a16:rowId xmlns:a16="http://schemas.microsoft.com/office/drawing/2014/main" val="10000"/>
                  </a:ext>
                </a:extLst>
              </a:tr>
              <a:tr h="2534145">
                <a:tc>
                  <a:txBody>
                    <a:bodyPr/>
                    <a:lstStyle/>
                    <a:p>
                      <a:pPr marL="0" indent="0" algn="just">
                        <a:spcAft>
                          <a:spcPts val="0"/>
                        </a:spcAft>
                        <a:buFont typeface="Wingdings" panose="05000000000000000000" pitchFamily="2" charset="2"/>
                        <a:buNone/>
                      </a:pPr>
                      <a:r>
                        <a:rPr lang="zh-TW" altLang="en-US" sz="1800" b="0" dirty="0">
                          <a:latin typeface="標楷體" pitchFamily="65" charset="-120"/>
                          <a:ea typeface="標楷體" pitchFamily="65" charset="-120"/>
                        </a:rPr>
                        <a:t>上市公司有下列情事之一者，本公司對其上市之有價證券，應依證券交易法第一百四十四條規定終止其上市，並報請主管機關備查：</a:t>
                      </a:r>
                    </a:p>
                    <a:p>
                      <a:pPr marL="0" indent="0" algn="just">
                        <a:spcAft>
                          <a:spcPts val="0"/>
                        </a:spcAft>
                        <a:buFont typeface="Wingdings" panose="05000000000000000000" pitchFamily="2" charset="2"/>
                        <a:buNone/>
                      </a:pPr>
                      <a:r>
                        <a:rPr lang="en-US" altLang="zh-TW" sz="1800" b="0" dirty="0">
                          <a:latin typeface="標楷體" pitchFamily="65" charset="-120"/>
                          <a:ea typeface="標楷體" pitchFamily="65" charset="-120"/>
                        </a:rPr>
                        <a:t>(</a:t>
                      </a:r>
                      <a:r>
                        <a:rPr lang="zh-TW" altLang="en-US" sz="1800" b="0" dirty="0">
                          <a:latin typeface="標楷體" pitchFamily="65" charset="-120"/>
                          <a:ea typeface="標楷體" pitchFamily="65" charset="-120"/>
                        </a:rPr>
                        <a:t>第一至十四款略</a:t>
                      </a:r>
                      <a:r>
                        <a:rPr lang="en-US" altLang="zh-TW" sz="1800" b="0" dirty="0">
                          <a:latin typeface="標楷體" pitchFamily="65" charset="-120"/>
                          <a:ea typeface="標楷體" pitchFamily="65" charset="-120"/>
                        </a:rPr>
                        <a:t>)</a:t>
                      </a:r>
                    </a:p>
                    <a:p>
                      <a:pPr marL="715963" indent="-715963" algn="just">
                        <a:spcAft>
                          <a:spcPts val="0"/>
                        </a:spcAft>
                        <a:buFont typeface="Wingdings" panose="05000000000000000000" pitchFamily="2" charset="2"/>
                        <a:buNone/>
                      </a:pPr>
                      <a:r>
                        <a:rPr lang="zh-TW" altLang="en-US" sz="1800" b="0" dirty="0">
                          <a:latin typeface="標楷體" pitchFamily="65" charset="-120"/>
                          <a:ea typeface="標楷體" pitchFamily="65" charset="-120"/>
                        </a:rPr>
                        <a:t>十五、為另一已上市（櫃）之公司持有股份逾其已發行股份總數或實收資本額百分之七十以上者。</a:t>
                      </a:r>
                      <a:r>
                        <a:rPr lang="zh-TW" altLang="en-US" sz="1800" b="1" u="sng" dirty="0">
                          <a:solidFill>
                            <a:srgbClr val="FF0000"/>
                          </a:solidFill>
                          <a:latin typeface="標楷體" pitchFamily="65" charset="-120"/>
                          <a:ea typeface="標楷體" pitchFamily="65" charset="-120"/>
                        </a:rPr>
                        <a:t>但有下列情事之一者，不在此限：</a:t>
                      </a:r>
                    </a:p>
                    <a:p>
                      <a:pPr marL="715963" indent="-715963" algn="just">
                        <a:spcAft>
                          <a:spcPts val="0"/>
                        </a:spcAft>
                        <a:buFont typeface="Wingdings" panose="05000000000000000000" pitchFamily="2" charset="2"/>
                        <a:buNone/>
                      </a:pPr>
                      <a:r>
                        <a:rPr lang="zh-TW" altLang="en-US" sz="1800" b="1" u="sng" dirty="0">
                          <a:solidFill>
                            <a:srgbClr val="FF0000"/>
                          </a:solidFill>
                          <a:latin typeface="標楷體" pitchFamily="65" charset="-120"/>
                          <a:ea typeface="標楷體" pitchFamily="65" charset="-120"/>
                        </a:rPr>
                        <a:t>（一）</a:t>
                      </a:r>
                      <a:r>
                        <a:rPr lang="zh-TW" altLang="en-US" sz="1800" b="0" dirty="0">
                          <a:latin typeface="標楷體" pitchFamily="65" charset="-120"/>
                          <a:ea typeface="標楷體" pitchFamily="65" charset="-120"/>
                        </a:rPr>
                        <a:t>他上市（櫃）公司取得該上市公司股份並進行合併或股份轉換者，適用第四章之一相關終止上市程序規定。</a:t>
                      </a:r>
                    </a:p>
                    <a:p>
                      <a:pPr marL="0" indent="0" algn="just">
                        <a:spcAft>
                          <a:spcPts val="0"/>
                        </a:spcAft>
                        <a:buFont typeface="Wingdings" panose="05000000000000000000" pitchFamily="2" charset="2"/>
                        <a:buNone/>
                      </a:pPr>
                      <a:r>
                        <a:rPr lang="zh-TW" altLang="en-US" sz="1800" b="1" u="sng" dirty="0">
                          <a:solidFill>
                            <a:srgbClr val="FF0000"/>
                          </a:solidFill>
                          <a:latin typeface="標楷體" pitchFamily="65" charset="-120"/>
                          <a:ea typeface="標楷體" pitchFamily="65" charset="-120"/>
                        </a:rPr>
                        <a:t>（二）申請上市時，符合本公司有價證券上市審查準則第十九條第一項第三款但書規定。</a:t>
                      </a:r>
                    </a:p>
                  </a:txBody>
                  <a:tcPr marL="91445" marR="91445" marT="45715" marB="45715"/>
                </a:tc>
                <a:extLst>
                  <a:ext uri="{0D108BD9-81ED-4DB2-BD59-A6C34878D82A}">
                    <a16:rowId xmlns:a16="http://schemas.microsoft.com/office/drawing/2014/main" val="10001"/>
                  </a:ext>
                </a:extLst>
              </a:tr>
              <a:tr h="2161642">
                <a:tc>
                  <a:txBody>
                    <a:bodyPr/>
                    <a:lstStyle/>
                    <a:p>
                      <a:pPr marL="0" indent="0" algn="just">
                        <a:spcAft>
                          <a:spcPts val="600"/>
                        </a:spcAft>
                        <a:buFont typeface="Wingdings" panose="05000000000000000000" pitchFamily="2" charset="2"/>
                        <a:buNone/>
                      </a:pPr>
                      <a:r>
                        <a:rPr lang="zh-TW" altLang="en-US" sz="1600" b="1" dirty="0">
                          <a:solidFill>
                            <a:schemeClr val="tx1"/>
                          </a:solidFill>
                          <a:latin typeface="微軟正黑體" panose="020B0604030504040204" pitchFamily="34" charset="-120"/>
                          <a:ea typeface="微軟正黑體" panose="020B0604030504040204" pitchFamily="34" charset="-120"/>
                        </a:rPr>
                        <a:t>修正理由</a:t>
                      </a:r>
                      <a:endParaRPr lang="en-US" altLang="zh-TW" sz="1600" b="1" dirty="0">
                        <a:solidFill>
                          <a:schemeClr val="tx1"/>
                        </a:solidFill>
                        <a:latin typeface="微軟正黑體" panose="020B0604030504040204" pitchFamily="34" charset="-120"/>
                        <a:ea typeface="微軟正黑體" panose="020B0604030504040204" pitchFamily="34" charset="-120"/>
                      </a:endParaRPr>
                    </a:p>
                    <a:p>
                      <a:pPr marL="0" indent="0" algn="just">
                        <a:spcAft>
                          <a:spcPts val="0"/>
                        </a:spcAft>
                        <a:buFont typeface="Wingdings" panose="05000000000000000000" pitchFamily="2" charset="2"/>
                        <a:buNone/>
                      </a:pPr>
                      <a:r>
                        <a:rPr lang="zh-TW" altLang="en-US" sz="1600" b="0" dirty="0">
                          <a:solidFill>
                            <a:schemeClr val="tx1"/>
                          </a:solidFill>
                          <a:latin typeface="微軟正黑體" panose="020B0604030504040204" pitchFamily="34" charset="-120"/>
                          <a:ea typeface="微軟正黑體" panose="020B0604030504040204" pitchFamily="34" charset="-120"/>
                        </a:rPr>
                        <a:t>依本公司有價證券上市審查準則第十九條第一項第三款但書規定，於持有股份總額限制對象以外之人持有申請公司股數達三億股以上等情形者，得排除母公司釋股規範之適用。為切合上開條文之整體規範意旨，爰於第一項第十五款第二目增訂該款但書規範。</a:t>
                      </a:r>
                      <a:endParaRPr lang="zh-TW" altLang="en-US" sz="1800" b="1" dirty="0">
                        <a:solidFill>
                          <a:schemeClr val="tx1"/>
                        </a:solidFill>
                        <a:latin typeface="微軟正黑體" panose="020B0604030504040204" pitchFamily="34" charset="-120"/>
                        <a:ea typeface="微軟正黑體" panose="020B0604030504040204" pitchFamily="34" charset="-120"/>
                      </a:endParaRPr>
                    </a:p>
                  </a:txBody>
                  <a:tcPr marL="91445" marR="91445" marT="45715" marB="45715"/>
                </a:tc>
                <a:extLst>
                  <a:ext uri="{0D108BD9-81ED-4DB2-BD59-A6C34878D82A}">
                    <a16:rowId xmlns:a16="http://schemas.microsoft.com/office/drawing/2014/main" val="3427590086"/>
                  </a:ext>
                </a:extLst>
              </a:tr>
            </a:tbl>
          </a:graphicData>
        </a:graphic>
      </p:graphicFrame>
      <p:sp>
        <p:nvSpPr>
          <p:cNvPr id="2" name="文字版面配置區 3">
            <a:extLst>
              <a:ext uri="{FF2B5EF4-FFF2-40B4-BE49-F238E27FC236}">
                <a16:creationId xmlns:a16="http://schemas.microsoft.com/office/drawing/2014/main" id="{8DC9BE2F-5C8C-78EA-AFFD-A2BF9C2830FC}"/>
              </a:ext>
            </a:extLst>
          </p:cNvPr>
          <p:cNvSpPr txBox="1">
            <a:spLocks/>
          </p:cNvSpPr>
          <p:nvPr/>
        </p:nvSpPr>
        <p:spPr>
          <a:xfrm>
            <a:off x="2404872" y="201142"/>
            <a:ext cx="9247320" cy="732419"/>
          </a:xfrm>
          <a:prstGeom prst="rect">
            <a:avLst/>
          </a:prstGeom>
        </p:spPr>
        <p:txBody>
          <a:bodyPr>
            <a:no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TW" altLang="en-US" sz="2400" b="1" dirty="0"/>
              <a:t>增訂被他上市</a:t>
            </a:r>
            <a:r>
              <a:rPr lang="en-US" altLang="zh-TW" sz="2400" b="1" dirty="0"/>
              <a:t>(</a:t>
            </a:r>
            <a:r>
              <a:rPr lang="zh-TW" altLang="en-US" sz="2400" b="1" dirty="0"/>
              <a:t>櫃</a:t>
            </a:r>
            <a:r>
              <a:rPr lang="en-US" altLang="zh-TW" sz="2400" b="1" dirty="0"/>
              <a:t>)</a:t>
            </a:r>
            <a:r>
              <a:rPr lang="zh-TW" altLang="en-US" sz="2400" b="1" dirty="0"/>
              <a:t>公司持有超過七成股份須終止上市之但書規定</a:t>
            </a:r>
          </a:p>
        </p:txBody>
      </p:sp>
      <p:sp>
        <p:nvSpPr>
          <p:cNvPr id="5" name="文字方塊 4">
            <a:extLst>
              <a:ext uri="{FF2B5EF4-FFF2-40B4-BE49-F238E27FC236}">
                <a16:creationId xmlns:a16="http://schemas.microsoft.com/office/drawing/2014/main" id="{AE989499-D698-6003-9D70-72C61A4DB0DD}"/>
              </a:ext>
            </a:extLst>
          </p:cNvPr>
          <p:cNvSpPr txBox="1">
            <a:spLocks noChangeArrowheads="1"/>
          </p:cNvSpPr>
          <p:nvPr/>
        </p:nvSpPr>
        <p:spPr bwMode="auto">
          <a:xfrm>
            <a:off x="10714042" y="919532"/>
            <a:ext cx="12858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1800" b="0" i="0" u="none" strike="noStrike" kern="1200" cap="none" spc="0" normalizeH="0" baseline="0" noProof="0" dirty="0">
                <a:ln>
                  <a:noFill/>
                </a:ln>
                <a:solidFill>
                  <a:schemeClr val="tx2">
                    <a:lumMod val="90000"/>
                    <a:lumOff val="10000"/>
                  </a:schemeClr>
                </a:solidFill>
                <a:effectLst/>
                <a:uLnTx/>
                <a:uFillTx/>
                <a:latin typeface="Book Antiqua" panose="02040602050305030304" pitchFamily="18" charset="0"/>
              </a:rPr>
              <a:t>112.08.14</a:t>
            </a:r>
            <a:endParaRPr kumimoji="1" lang="zh-TW" altLang="en-US" sz="1800" b="0" i="0" u="none" strike="noStrike" kern="1200" cap="none" spc="0" normalizeH="0" baseline="0" noProof="0" dirty="0">
              <a:ln>
                <a:noFill/>
              </a:ln>
              <a:solidFill>
                <a:schemeClr val="tx2">
                  <a:lumMod val="90000"/>
                  <a:lumOff val="10000"/>
                </a:schemeClr>
              </a:solidFill>
              <a:effectLst/>
              <a:uLnTx/>
              <a:uFillTx/>
              <a:latin typeface="Book Antiqua" panose="02040602050305030304" pitchFamily="18" charset="0"/>
            </a:endParaRPr>
          </a:p>
        </p:txBody>
      </p:sp>
      <p:grpSp>
        <p:nvGrpSpPr>
          <p:cNvPr id="6" name="群組 5">
            <a:extLst>
              <a:ext uri="{FF2B5EF4-FFF2-40B4-BE49-F238E27FC236}">
                <a16:creationId xmlns:a16="http://schemas.microsoft.com/office/drawing/2014/main" id="{69C8DAA2-40F8-5872-C8BD-D54D17896BCB}"/>
              </a:ext>
            </a:extLst>
          </p:cNvPr>
          <p:cNvGrpSpPr/>
          <p:nvPr/>
        </p:nvGrpSpPr>
        <p:grpSpPr>
          <a:xfrm>
            <a:off x="681927" y="784426"/>
            <a:ext cx="8564880" cy="561805"/>
            <a:chOff x="782724" y="1111235"/>
            <a:chExt cx="8564880" cy="561805"/>
          </a:xfrm>
        </p:grpSpPr>
        <p:sp>
          <p:nvSpPr>
            <p:cNvPr id="8" name="內容版面配置區 2">
              <a:extLst>
                <a:ext uri="{FF2B5EF4-FFF2-40B4-BE49-F238E27FC236}">
                  <a16:creationId xmlns:a16="http://schemas.microsoft.com/office/drawing/2014/main" id="{16D9C9AA-2586-49D1-3016-890CDD71E8A8}"/>
                </a:ext>
              </a:extLst>
            </p:cNvPr>
            <p:cNvSpPr txBox="1">
              <a:spLocks/>
            </p:cNvSpPr>
            <p:nvPr/>
          </p:nvSpPr>
          <p:spPr bwMode="auto">
            <a:xfrm>
              <a:off x="1194204" y="1168408"/>
              <a:ext cx="8153400" cy="50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None/>
                <a:tabLst/>
                <a:defRPr/>
              </a:pPr>
              <a:r>
                <a:rPr kumimoji="0" lang="zh-TW" altLang="en-US" sz="2000" b="0" i="0" u="none" strike="noStrike" kern="1200" cap="none" spc="0" normalizeH="0" baseline="0" noProof="0" dirty="0">
                  <a:ln>
                    <a:noFill/>
                  </a:ln>
                  <a:effectLst/>
                  <a:uLnTx/>
                  <a:uFillTx/>
                  <a:latin typeface="+mn-ea"/>
                  <a:cs typeface="+mn-cs"/>
                </a:rPr>
                <a:t>營業細則第 </a:t>
              </a:r>
              <a:r>
                <a:rPr lang="en-US" altLang="zh-TW" sz="2000" noProof="0" dirty="0">
                  <a:latin typeface="Book Antiqua" panose="02040602050305030304" pitchFamily="18" charset="0"/>
                </a:rPr>
                <a:t>50</a:t>
              </a:r>
              <a:r>
                <a:rPr kumimoji="0" lang="zh-TW" altLang="en-US" sz="2000" b="0" i="0" u="none" strike="noStrike" kern="1200" cap="none" spc="0" normalizeH="0" baseline="0" dirty="0">
                  <a:ln>
                    <a:noFill/>
                  </a:ln>
                  <a:effectLst/>
                  <a:uLnTx/>
                  <a:uFillTx/>
                  <a:latin typeface="Book Antiqua" panose="02040602050305030304" pitchFamily="18" charset="0"/>
                  <a:cs typeface="+mn-cs"/>
                </a:rPr>
                <a:t> </a:t>
              </a:r>
              <a:r>
                <a:rPr kumimoji="0" lang="zh-TW" altLang="en-US" sz="2000" b="0" i="0" u="none" strike="noStrike" kern="1200" cap="none" spc="0" normalizeH="0" baseline="0" noProof="0" dirty="0">
                  <a:ln>
                    <a:noFill/>
                  </a:ln>
                  <a:effectLst/>
                  <a:uLnTx/>
                  <a:uFillTx/>
                  <a:latin typeface="+mn-ea"/>
                  <a:cs typeface="+mn-cs"/>
                </a:rPr>
                <a:t>條之 </a:t>
              </a:r>
              <a:r>
                <a:rPr kumimoji="0" lang="en-US" altLang="zh-TW" sz="2000" b="0" i="0" u="none" strike="noStrike" kern="1200" cap="none" spc="0" normalizeH="0" baseline="0" noProof="0" dirty="0">
                  <a:ln>
                    <a:noFill/>
                  </a:ln>
                  <a:effectLst/>
                  <a:uLnTx/>
                  <a:uFillTx/>
                  <a:latin typeface="Book Antiqua" panose="02040602050305030304" pitchFamily="18" charset="0"/>
                </a:rPr>
                <a:t>1</a:t>
              </a:r>
            </a:p>
          </p:txBody>
        </p:sp>
        <p:grpSp>
          <p:nvGrpSpPr>
            <p:cNvPr id="9" name="Google Shape;6537;p61">
              <a:extLst>
                <a:ext uri="{FF2B5EF4-FFF2-40B4-BE49-F238E27FC236}">
                  <a16:creationId xmlns:a16="http://schemas.microsoft.com/office/drawing/2014/main" id="{73D3A5A4-A226-7C69-8F8E-8178F6790A8A}"/>
                </a:ext>
              </a:extLst>
            </p:cNvPr>
            <p:cNvGrpSpPr/>
            <p:nvPr/>
          </p:nvGrpSpPr>
          <p:grpSpPr>
            <a:xfrm>
              <a:off x="782724" y="1111235"/>
              <a:ext cx="411480" cy="493763"/>
              <a:chOff x="3127598" y="1513234"/>
              <a:chExt cx="289714" cy="347593"/>
            </a:xfrm>
          </p:grpSpPr>
          <p:sp>
            <p:nvSpPr>
              <p:cNvPr id="10" name="Google Shape;6538;p61">
                <a:extLst>
                  <a:ext uri="{FF2B5EF4-FFF2-40B4-BE49-F238E27FC236}">
                    <a16:creationId xmlns:a16="http://schemas.microsoft.com/office/drawing/2014/main" id="{9D27A86B-EBD2-7B6F-7642-A9B526C47E63}"/>
                  </a:ext>
                </a:extLst>
              </p:cNvPr>
              <p:cNvSpPr/>
              <p:nvPr/>
            </p:nvSpPr>
            <p:spPr>
              <a:xfrm>
                <a:off x="3127598" y="1513234"/>
                <a:ext cx="289714" cy="347593"/>
              </a:xfrm>
              <a:custGeom>
                <a:avLst/>
                <a:gdLst/>
                <a:ahLst/>
                <a:cxnLst/>
                <a:rect l="l" t="t" r="r" b="b"/>
                <a:pathLst>
                  <a:path w="9145" h="10972" extrusionOk="0">
                    <a:moveTo>
                      <a:pt x="1917" y="8995"/>
                    </a:moveTo>
                    <a:lnTo>
                      <a:pt x="1917" y="10412"/>
                    </a:lnTo>
                    <a:lnTo>
                      <a:pt x="1358" y="9841"/>
                    </a:lnTo>
                    <a:lnTo>
                      <a:pt x="548" y="8995"/>
                    </a:lnTo>
                    <a:close/>
                    <a:moveTo>
                      <a:pt x="6192" y="0"/>
                    </a:moveTo>
                    <a:cubicBezTo>
                      <a:pt x="5828" y="0"/>
                      <a:pt x="5465" y="137"/>
                      <a:pt x="5191" y="411"/>
                    </a:cubicBezTo>
                    <a:lnTo>
                      <a:pt x="5156" y="435"/>
                    </a:lnTo>
                    <a:cubicBezTo>
                      <a:pt x="5096" y="494"/>
                      <a:pt x="5096" y="602"/>
                      <a:pt x="5168" y="661"/>
                    </a:cubicBezTo>
                    <a:cubicBezTo>
                      <a:pt x="5196" y="689"/>
                      <a:pt x="5235" y="704"/>
                      <a:pt x="5275" y="704"/>
                    </a:cubicBezTo>
                    <a:cubicBezTo>
                      <a:pt x="5319" y="704"/>
                      <a:pt x="5363" y="686"/>
                      <a:pt x="5394" y="649"/>
                    </a:cubicBezTo>
                    <a:lnTo>
                      <a:pt x="5430" y="613"/>
                    </a:lnTo>
                    <a:cubicBezTo>
                      <a:pt x="5644" y="399"/>
                      <a:pt x="5927" y="292"/>
                      <a:pt x="6209" y="292"/>
                    </a:cubicBezTo>
                    <a:cubicBezTo>
                      <a:pt x="6492" y="292"/>
                      <a:pt x="6775" y="399"/>
                      <a:pt x="6989" y="613"/>
                    </a:cubicBezTo>
                    <a:cubicBezTo>
                      <a:pt x="7418" y="1042"/>
                      <a:pt x="7418" y="1745"/>
                      <a:pt x="6989" y="2185"/>
                    </a:cubicBezTo>
                    <a:cubicBezTo>
                      <a:pt x="6775" y="2399"/>
                      <a:pt x="6492" y="2507"/>
                      <a:pt x="6209" y="2507"/>
                    </a:cubicBezTo>
                    <a:cubicBezTo>
                      <a:pt x="5927" y="2507"/>
                      <a:pt x="5644" y="2399"/>
                      <a:pt x="5430" y="2185"/>
                    </a:cubicBezTo>
                    <a:cubicBezTo>
                      <a:pt x="5168" y="1923"/>
                      <a:pt x="5049" y="1554"/>
                      <a:pt x="5132" y="1209"/>
                    </a:cubicBezTo>
                    <a:cubicBezTo>
                      <a:pt x="5144" y="1125"/>
                      <a:pt x="5084" y="1030"/>
                      <a:pt x="4989" y="1018"/>
                    </a:cubicBezTo>
                    <a:cubicBezTo>
                      <a:pt x="4982" y="1017"/>
                      <a:pt x="4975" y="1017"/>
                      <a:pt x="4967" y="1017"/>
                    </a:cubicBezTo>
                    <a:cubicBezTo>
                      <a:pt x="4890" y="1017"/>
                      <a:pt x="4809" y="1073"/>
                      <a:pt x="4798" y="1149"/>
                    </a:cubicBezTo>
                    <a:cubicBezTo>
                      <a:pt x="4751" y="1387"/>
                      <a:pt x="4775" y="1614"/>
                      <a:pt x="4846" y="1840"/>
                    </a:cubicBezTo>
                    <a:lnTo>
                      <a:pt x="3132" y="1840"/>
                    </a:lnTo>
                    <a:cubicBezTo>
                      <a:pt x="3048" y="1840"/>
                      <a:pt x="2965" y="1911"/>
                      <a:pt x="2965" y="2006"/>
                    </a:cubicBezTo>
                    <a:cubicBezTo>
                      <a:pt x="2965" y="2090"/>
                      <a:pt x="3048" y="2161"/>
                      <a:pt x="3132" y="2161"/>
                    </a:cubicBezTo>
                    <a:lnTo>
                      <a:pt x="4989" y="2161"/>
                    </a:lnTo>
                    <a:lnTo>
                      <a:pt x="5084" y="2304"/>
                    </a:lnTo>
                    <a:lnTo>
                      <a:pt x="4310" y="3078"/>
                    </a:lnTo>
                    <a:cubicBezTo>
                      <a:pt x="4251" y="3126"/>
                      <a:pt x="4251" y="3233"/>
                      <a:pt x="4310" y="3292"/>
                    </a:cubicBezTo>
                    <a:cubicBezTo>
                      <a:pt x="4334" y="3328"/>
                      <a:pt x="4382" y="3340"/>
                      <a:pt x="4429" y="3340"/>
                    </a:cubicBezTo>
                    <a:cubicBezTo>
                      <a:pt x="4477" y="3340"/>
                      <a:pt x="4513" y="3328"/>
                      <a:pt x="4548" y="3292"/>
                    </a:cubicBezTo>
                    <a:lnTo>
                      <a:pt x="5322" y="2518"/>
                    </a:lnTo>
                    <a:cubicBezTo>
                      <a:pt x="5572" y="2733"/>
                      <a:pt x="5882" y="2840"/>
                      <a:pt x="6203" y="2840"/>
                    </a:cubicBezTo>
                    <a:cubicBezTo>
                      <a:pt x="6561" y="2840"/>
                      <a:pt x="6930" y="2697"/>
                      <a:pt x="7215" y="2423"/>
                    </a:cubicBezTo>
                    <a:cubicBezTo>
                      <a:pt x="7287" y="2340"/>
                      <a:pt x="7358" y="2256"/>
                      <a:pt x="7418" y="2161"/>
                    </a:cubicBezTo>
                    <a:lnTo>
                      <a:pt x="8835" y="2161"/>
                    </a:lnTo>
                    <a:lnTo>
                      <a:pt x="8835" y="10662"/>
                    </a:lnTo>
                    <a:lnTo>
                      <a:pt x="2239" y="10662"/>
                    </a:lnTo>
                    <a:lnTo>
                      <a:pt x="2239" y="8864"/>
                    </a:lnTo>
                    <a:cubicBezTo>
                      <a:pt x="2239" y="8769"/>
                      <a:pt x="2167" y="8698"/>
                      <a:pt x="2072" y="8698"/>
                    </a:cubicBezTo>
                    <a:lnTo>
                      <a:pt x="334" y="8698"/>
                    </a:lnTo>
                    <a:lnTo>
                      <a:pt x="334" y="2161"/>
                    </a:lnTo>
                    <a:lnTo>
                      <a:pt x="2489" y="2161"/>
                    </a:lnTo>
                    <a:cubicBezTo>
                      <a:pt x="2584" y="2161"/>
                      <a:pt x="2655" y="2090"/>
                      <a:pt x="2655" y="2006"/>
                    </a:cubicBezTo>
                    <a:cubicBezTo>
                      <a:pt x="2655" y="1911"/>
                      <a:pt x="2584" y="1840"/>
                      <a:pt x="2489" y="1840"/>
                    </a:cubicBezTo>
                    <a:lnTo>
                      <a:pt x="167" y="1840"/>
                    </a:lnTo>
                    <a:cubicBezTo>
                      <a:pt x="84" y="1840"/>
                      <a:pt x="0" y="1911"/>
                      <a:pt x="0" y="2006"/>
                    </a:cubicBezTo>
                    <a:lnTo>
                      <a:pt x="0" y="8853"/>
                    </a:lnTo>
                    <a:cubicBezTo>
                      <a:pt x="0" y="8888"/>
                      <a:pt x="24" y="8936"/>
                      <a:pt x="48" y="8972"/>
                    </a:cubicBezTo>
                    <a:lnTo>
                      <a:pt x="1060" y="10007"/>
                    </a:lnTo>
                    <a:lnTo>
                      <a:pt x="1953" y="10936"/>
                    </a:lnTo>
                    <a:cubicBezTo>
                      <a:pt x="1989" y="10960"/>
                      <a:pt x="2024" y="10972"/>
                      <a:pt x="2072" y="10972"/>
                    </a:cubicBezTo>
                    <a:lnTo>
                      <a:pt x="8978" y="10972"/>
                    </a:lnTo>
                    <a:cubicBezTo>
                      <a:pt x="9073" y="10972"/>
                      <a:pt x="9144" y="10900"/>
                      <a:pt x="9144" y="10817"/>
                    </a:cubicBezTo>
                    <a:lnTo>
                      <a:pt x="9144" y="2006"/>
                    </a:lnTo>
                    <a:cubicBezTo>
                      <a:pt x="9132" y="1911"/>
                      <a:pt x="9073" y="1840"/>
                      <a:pt x="8978" y="1840"/>
                    </a:cubicBezTo>
                    <a:lnTo>
                      <a:pt x="7549" y="1840"/>
                    </a:lnTo>
                    <a:cubicBezTo>
                      <a:pt x="7704" y="1352"/>
                      <a:pt x="7585" y="792"/>
                      <a:pt x="7192" y="411"/>
                    </a:cubicBezTo>
                    <a:cubicBezTo>
                      <a:pt x="6918" y="137"/>
                      <a:pt x="6555" y="0"/>
                      <a:pt x="619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539;p61">
                <a:extLst>
                  <a:ext uri="{FF2B5EF4-FFF2-40B4-BE49-F238E27FC236}">
                    <a16:creationId xmlns:a16="http://schemas.microsoft.com/office/drawing/2014/main" id="{FB75DDD9-A70E-9973-4E1A-2C4AB53F23BA}"/>
                  </a:ext>
                </a:extLst>
              </p:cNvPr>
              <p:cNvSpPr/>
              <p:nvPr/>
            </p:nvSpPr>
            <p:spPr>
              <a:xfrm>
                <a:off x="3254698" y="1788375"/>
                <a:ext cx="121493" cy="10233"/>
              </a:xfrm>
              <a:custGeom>
                <a:avLst/>
                <a:gdLst/>
                <a:ahLst/>
                <a:cxnLst/>
                <a:rect l="l" t="t" r="r" b="b"/>
                <a:pathLst>
                  <a:path w="3835" h="323" extrusionOk="0">
                    <a:moveTo>
                      <a:pt x="167" y="1"/>
                    </a:moveTo>
                    <a:cubicBezTo>
                      <a:pt x="72" y="1"/>
                      <a:pt x="1" y="72"/>
                      <a:pt x="1" y="168"/>
                    </a:cubicBezTo>
                    <a:cubicBezTo>
                      <a:pt x="1" y="251"/>
                      <a:pt x="72" y="322"/>
                      <a:pt x="167" y="322"/>
                    </a:cubicBezTo>
                    <a:lnTo>
                      <a:pt x="3680" y="322"/>
                    </a:lnTo>
                    <a:cubicBezTo>
                      <a:pt x="3763" y="322"/>
                      <a:pt x="3834" y="251"/>
                      <a:pt x="3834" y="168"/>
                    </a:cubicBezTo>
                    <a:cubicBezTo>
                      <a:pt x="3834" y="72"/>
                      <a:pt x="3763" y="1"/>
                      <a:pt x="3680" y="1"/>
                    </a:cubicBezTo>
                    <a:close/>
                  </a:path>
                </a:pathLst>
              </a:custGeom>
              <a:solidFill>
                <a:srgbClr val="657E93"/>
              </a:solidFill>
              <a:ln>
                <a:solidFill>
                  <a:schemeClr val="tx2">
                    <a:lumMod val="90000"/>
                    <a:lumOff val="1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540;p61">
                <a:extLst>
                  <a:ext uri="{FF2B5EF4-FFF2-40B4-BE49-F238E27FC236}">
                    <a16:creationId xmlns:a16="http://schemas.microsoft.com/office/drawing/2014/main" id="{15ABA73E-2787-931A-527B-300E7D8F4345}"/>
                  </a:ext>
                </a:extLst>
              </p:cNvPr>
              <p:cNvSpPr/>
              <p:nvPr/>
            </p:nvSpPr>
            <p:spPr>
              <a:xfrm>
                <a:off x="3185668" y="1638275"/>
                <a:ext cx="172783" cy="29051"/>
              </a:xfrm>
              <a:custGeom>
                <a:avLst/>
                <a:gdLst/>
                <a:ahLst/>
                <a:cxnLst/>
                <a:rect l="l" t="t" r="r" b="b"/>
                <a:pathLst>
                  <a:path w="5454" h="917" extrusionOk="0">
                    <a:moveTo>
                      <a:pt x="168" y="0"/>
                    </a:moveTo>
                    <a:cubicBezTo>
                      <a:pt x="72" y="0"/>
                      <a:pt x="1" y="84"/>
                      <a:pt x="1" y="167"/>
                    </a:cubicBezTo>
                    <a:lnTo>
                      <a:pt x="1" y="750"/>
                    </a:lnTo>
                    <a:cubicBezTo>
                      <a:pt x="1" y="834"/>
                      <a:pt x="72" y="917"/>
                      <a:pt x="168" y="917"/>
                    </a:cubicBezTo>
                    <a:lnTo>
                      <a:pt x="5275" y="917"/>
                    </a:lnTo>
                    <a:cubicBezTo>
                      <a:pt x="5359" y="917"/>
                      <a:pt x="5430" y="834"/>
                      <a:pt x="5430" y="750"/>
                    </a:cubicBezTo>
                    <a:lnTo>
                      <a:pt x="5430" y="167"/>
                    </a:lnTo>
                    <a:cubicBezTo>
                      <a:pt x="5454" y="84"/>
                      <a:pt x="5382" y="0"/>
                      <a:pt x="5287" y="0"/>
                    </a:cubicBezTo>
                    <a:lnTo>
                      <a:pt x="4228" y="0"/>
                    </a:lnTo>
                    <a:cubicBezTo>
                      <a:pt x="4144" y="0"/>
                      <a:pt x="4073" y="84"/>
                      <a:pt x="4073" y="167"/>
                    </a:cubicBezTo>
                    <a:cubicBezTo>
                      <a:pt x="4073" y="262"/>
                      <a:pt x="4144" y="334"/>
                      <a:pt x="4228" y="334"/>
                    </a:cubicBezTo>
                    <a:lnTo>
                      <a:pt x="5121" y="334"/>
                    </a:lnTo>
                    <a:lnTo>
                      <a:pt x="5121" y="584"/>
                    </a:lnTo>
                    <a:lnTo>
                      <a:pt x="334" y="584"/>
                    </a:lnTo>
                    <a:lnTo>
                      <a:pt x="334" y="334"/>
                    </a:lnTo>
                    <a:lnTo>
                      <a:pt x="3597" y="334"/>
                    </a:lnTo>
                    <a:cubicBezTo>
                      <a:pt x="3680" y="334"/>
                      <a:pt x="3751" y="262"/>
                      <a:pt x="3751" y="167"/>
                    </a:cubicBezTo>
                    <a:cubicBezTo>
                      <a:pt x="3751" y="84"/>
                      <a:pt x="3680" y="0"/>
                      <a:pt x="359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541;p61">
                <a:extLst>
                  <a:ext uri="{FF2B5EF4-FFF2-40B4-BE49-F238E27FC236}">
                    <a16:creationId xmlns:a16="http://schemas.microsoft.com/office/drawing/2014/main" id="{81B2A698-97C0-71F8-E8F2-AAD7475F6154}"/>
                  </a:ext>
                </a:extLst>
              </p:cNvPr>
              <p:cNvSpPr/>
              <p:nvPr/>
            </p:nvSpPr>
            <p:spPr>
              <a:xfrm>
                <a:off x="3186428" y="1681645"/>
                <a:ext cx="172022" cy="10581"/>
              </a:xfrm>
              <a:custGeom>
                <a:avLst/>
                <a:gdLst/>
                <a:ahLst/>
                <a:cxnLst/>
                <a:rect l="l" t="t" r="r" b="b"/>
                <a:pathLst>
                  <a:path w="5430" h="334" extrusionOk="0">
                    <a:moveTo>
                      <a:pt x="155" y="0"/>
                    </a:moveTo>
                    <a:cubicBezTo>
                      <a:pt x="72" y="0"/>
                      <a:pt x="1" y="84"/>
                      <a:pt x="1" y="167"/>
                    </a:cubicBezTo>
                    <a:cubicBezTo>
                      <a:pt x="1" y="262"/>
                      <a:pt x="72" y="334"/>
                      <a:pt x="155" y="334"/>
                    </a:cubicBezTo>
                    <a:lnTo>
                      <a:pt x="5263" y="334"/>
                    </a:lnTo>
                    <a:cubicBezTo>
                      <a:pt x="5358" y="334"/>
                      <a:pt x="5430" y="262"/>
                      <a:pt x="5430" y="167"/>
                    </a:cubicBezTo>
                    <a:cubicBezTo>
                      <a:pt x="5430" y="84"/>
                      <a:pt x="5358" y="0"/>
                      <a:pt x="526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542;p61">
                <a:extLst>
                  <a:ext uri="{FF2B5EF4-FFF2-40B4-BE49-F238E27FC236}">
                    <a16:creationId xmlns:a16="http://schemas.microsoft.com/office/drawing/2014/main" id="{A13D84DE-D8C1-DEBA-EC75-5EA5DE438C8E}"/>
                  </a:ext>
                </a:extLst>
              </p:cNvPr>
              <p:cNvSpPr/>
              <p:nvPr/>
            </p:nvSpPr>
            <p:spPr>
              <a:xfrm>
                <a:off x="3186428" y="1707306"/>
                <a:ext cx="172022" cy="10201"/>
              </a:xfrm>
              <a:custGeom>
                <a:avLst/>
                <a:gdLst/>
                <a:ahLst/>
                <a:cxnLst/>
                <a:rect l="l" t="t" r="r" b="b"/>
                <a:pathLst>
                  <a:path w="5430" h="322" extrusionOk="0">
                    <a:moveTo>
                      <a:pt x="155" y="0"/>
                    </a:moveTo>
                    <a:cubicBezTo>
                      <a:pt x="72" y="0"/>
                      <a:pt x="1" y="71"/>
                      <a:pt x="1" y="167"/>
                    </a:cubicBezTo>
                    <a:cubicBezTo>
                      <a:pt x="1" y="250"/>
                      <a:pt x="72" y="321"/>
                      <a:pt x="155" y="321"/>
                    </a:cubicBezTo>
                    <a:lnTo>
                      <a:pt x="5263" y="321"/>
                    </a:lnTo>
                    <a:cubicBezTo>
                      <a:pt x="5358" y="321"/>
                      <a:pt x="5430" y="250"/>
                      <a:pt x="5430" y="167"/>
                    </a:cubicBezTo>
                    <a:cubicBezTo>
                      <a:pt x="5430" y="71"/>
                      <a:pt x="5358" y="0"/>
                      <a:pt x="526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01978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fontAlgn="base">
              <a:lnSpc>
                <a:spcPct val="80000"/>
              </a:lnSpc>
              <a:spcBef>
                <a:spcPct val="0"/>
              </a:spcBef>
              <a:spcAft>
                <a:spcPct val="0"/>
              </a:spcAft>
              <a:defRPr/>
            </a:pPr>
            <a:fld id="{562FE60B-6EEB-4E83-BCEF-43EB6E71FD6C}" type="slidenum">
              <a:rPr kumimoji="0" lang="en-US" altLang="zh-TW" sz="1200" b="0" spc="0">
                <a:solidFill>
                  <a:srgbClr val="FFFFFF"/>
                </a:solidFill>
              </a:rPr>
              <a:pPr algn="ctr" fontAlgn="base">
                <a:lnSpc>
                  <a:spcPct val="80000"/>
                </a:lnSpc>
                <a:spcBef>
                  <a:spcPct val="0"/>
                </a:spcBef>
                <a:spcAft>
                  <a:spcPct val="0"/>
                </a:spcAft>
                <a:defRPr/>
              </a:pPr>
              <a:t>21</a:t>
            </a:fld>
            <a:endParaRPr kumimoji="0" lang="en-US" altLang="zh-TW" sz="1200" b="0" spc="0">
              <a:solidFill>
                <a:srgbClr val="FFFFFF"/>
              </a:solidFill>
            </a:endParaRPr>
          </a:p>
        </p:txBody>
      </p:sp>
      <p:graphicFrame>
        <p:nvGraphicFramePr>
          <p:cNvPr id="7" name="表格 6"/>
          <p:cNvGraphicFramePr>
            <a:graphicFrameLocks noGrp="1"/>
          </p:cNvGraphicFramePr>
          <p:nvPr>
            <p:extLst>
              <p:ext uri="{D42A27DB-BD31-4B8C-83A1-F6EECF244321}">
                <p14:modId xmlns:p14="http://schemas.microsoft.com/office/powerpoint/2010/main" val="4038423304"/>
              </p:ext>
            </p:extLst>
          </p:nvPr>
        </p:nvGraphicFramePr>
        <p:xfrm>
          <a:off x="681927" y="1363419"/>
          <a:ext cx="10631340" cy="5115202"/>
        </p:xfrm>
        <a:graphic>
          <a:graphicData uri="http://schemas.openxmlformats.org/drawingml/2006/table">
            <a:tbl>
              <a:tblPr firstRow="1" bandRow="1">
                <a:tableStyleId>{5C22544A-7EE6-4342-B048-85BDC9FD1C3A}</a:tableStyleId>
              </a:tblPr>
              <a:tblGrid>
                <a:gridCol w="10631340">
                  <a:extLst>
                    <a:ext uri="{9D8B030D-6E8A-4147-A177-3AD203B41FA5}">
                      <a16:colId xmlns:a16="http://schemas.microsoft.com/office/drawing/2014/main" val="20000"/>
                    </a:ext>
                  </a:extLst>
                </a:gridCol>
              </a:tblGrid>
              <a:tr h="419415">
                <a:tc>
                  <a:txBody>
                    <a:bodyPr/>
                    <a:lstStyle/>
                    <a:p>
                      <a:pPr algn="ctr"/>
                      <a:r>
                        <a:rPr lang="zh-TW" altLang="en-US" sz="2000" b="1" dirty="0">
                          <a:latin typeface="標楷體" panose="03000509000000000000" pitchFamily="65" charset="-120"/>
                          <a:ea typeface="標楷體" panose="03000509000000000000" pitchFamily="65" charset="-120"/>
                        </a:rPr>
                        <a:t>修正重點內容</a:t>
                      </a:r>
                    </a:p>
                  </a:txBody>
                  <a:tcPr marL="91445" marR="91445" marT="45715" marB="45715"/>
                </a:tc>
                <a:extLst>
                  <a:ext uri="{0D108BD9-81ED-4DB2-BD59-A6C34878D82A}">
                    <a16:rowId xmlns:a16="http://schemas.microsoft.com/office/drawing/2014/main" val="10000"/>
                  </a:ext>
                </a:extLst>
              </a:tr>
              <a:tr h="2534145">
                <a:tc>
                  <a:txBody>
                    <a:bodyPr/>
                    <a:lstStyle/>
                    <a:p>
                      <a:pPr marL="0" indent="0" algn="just">
                        <a:spcAft>
                          <a:spcPts val="0"/>
                        </a:spcAft>
                        <a:buFont typeface="Wingdings" panose="05000000000000000000" pitchFamily="2" charset="2"/>
                        <a:buNone/>
                      </a:pPr>
                      <a:r>
                        <a:rPr lang="zh-TW" altLang="en-US" sz="1800" b="0" dirty="0">
                          <a:latin typeface="標楷體" pitchFamily="65" charset="-120"/>
                          <a:ea typeface="標楷體" pitchFamily="65" charset="-120"/>
                        </a:rPr>
                        <a:t>上市公司屬投資控股公司，其子公司於本國證券市場申請掛牌者，如有下列情事之一者，準用第四十八條之三規定：</a:t>
                      </a:r>
                      <a:endParaRPr lang="en-US" altLang="zh-TW" sz="1800" b="0" dirty="0">
                        <a:latin typeface="標楷體" pitchFamily="65" charset="-120"/>
                        <a:ea typeface="標楷體" pitchFamily="65" charset="-120"/>
                      </a:endParaRPr>
                    </a:p>
                    <a:p>
                      <a:pPr marL="447675" indent="-447675" algn="just">
                        <a:spcAft>
                          <a:spcPts val="0"/>
                        </a:spcAft>
                        <a:buFont typeface="Wingdings" panose="05000000000000000000" pitchFamily="2" charset="2"/>
                        <a:buNone/>
                      </a:pPr>
                      <a:r>
                        <a:rPr lang="zh-TW" altLang="en-US" sz="1800" b="0" dirty="0">
                          <a:latin typeface="標楷體" pitchFamily="65" charset="-120"/>
                          <a:ea typeface="標楷體" pitchFamily="65" charset="-120"/>
                        </a:rPr>
                        <a:t>一、最近二個會計年度未包括申請掛牌子公司及其他已於國內外主板掛牌交易之子公司之經會計師查核之合併或個體擬制性財務報表所示之擬制性營業收入或營業利益，均較其同期合併或個體財務報表所示之營業收入（含停業部門）或營業利益（含停業部門）衰退達百分之五十以上。</a:t>
                      </a:r>
                      <a:endParaRPr lang="en-US" altLang="zh-TW" sz="1800" b="0" dirty="0">
                        <a:latin typeface="標楷體" pitchFamily="65" charset="-120"/>
                        <a:ea typeface="標楷體" pitchFamily="65" charset="-120"/>
                      </a:endParaRPr>
                    </a:p>
                    <a:p>
                      <a:pPr marL="447675" indent="-447675" algn="just">
                        <a:spcAft>
                          <a:spcPts val="0"/>
                        </a:spcAft>
                        <a:buFont typeface="Wingdings" panose="05000000000000000000" pitchFamily="2" charset="2"/>
                        <a:buNone/>
                      </a:pPr>
                      <a:r>
                        <a:rPr lang="zh-TW" altLang="en-US" sz="1800" b="0" dirty="0">
                          <a:latin typeface="標楷體" pitchFamily="65" charset="-120"/>
                          <a:ea typeface="標楷體" pitchFamily="65" charset="-120"/>
                        </a:rPr>
                        <a:t>二、最近二個會計年度未包括申請掛牌子公司及其他已於國內外主板掛牌交易之子公司之經會計師查核之合併或個體擬制性財務報表所顯示之擬制性營業損失，均較其同期合併或個體財務報表所示之營業損失（含停業部門）為大者。</a:t>
                      </a:r>
                      <a:endParaRPr lang="zh-TW" altLang="en-US" sz="1800" b="1" dirty="0">
                        <a:solidFill>
                          <a:srgbClr val="FF0000"/>
                        </a:solidFill>
                        <a:latin typeface="標楷體" pitchFamily="65" charset="-120"/>
                        <a:ea typeface="標楷體" pitchFamily="65" charset="-120"/>
                      </a:endParaRPr>
                    </a:p>
                  </a:txBody>
                  <a:tcPr marL="91445" marR="91445" marT="45715" marB="45715"/>
                </a:tc>
                <a:extLst>
                  <a:ext uri="{0D108BD9-81ED-4DB2-BD59-A6C34878D82A}">
                    <a16:rowId xmlns:a16="http://schemas.microsoft.com/office/drawing/2014/main" val="10001"/>
                  </a:ext>
                </a:extLst>
              </a:tr>
              <a:tr h="2161642">
                <a:tc>
                  <a:txBody>
                    <a:bodyPr/>
                    <a:lstStyle/>
                    <a:p>
                      <a:pPr marL="0" indent="0" algn="just">
                        <a:spcAft>
                          <a:spcPts val="0"/>
                        </a:spcAft>
                        <a:buFont typeface="Wingdings" panose="05000000000000000000" pitchFamily="2" charset="2"/>
                        <a:buNone/>
                      </a:pPr>
                      <a:r>
                        <a:rPr lang="zh-TW" altLang="en-US" sz="1600" b="1" dirty="0">
                          <a:solidFill>
                            <a:schemeClr val="tx1"/>
                          </a:solidFill>
                          <a:latin typeface="微軟正黑體" panose="020B0604030504040204" pitchFamily="34" charset="-120"/>
                          <a:ea typeface="微軟正黑體" panose="020B0604030504040204" pitchFamily="34" charset="-120"/>
                        </a:rPr>
                        <a:t>修正理由</a:t>
                      </a:r>
                      <a:endParaRPr lang="en-US" altLang="zh-TW" sz="1600" b="1" dirty="0">
                        <a:solidFill>
                          <a:schemeClr val="tx1"/>
                        </a:solidFill>
                        <a:latin typeface="微軟正黑體" panose="020B0604030504040204" pitchFamily="34" charset="-120"/>
                        <a:ea typeface="微軟正黑體" panose="020B0604030504040204" pitchFamily="34" charset="-120"/>
                      </a:endParaRPr>
                    </a:p>
                    <a:p>
                      <a:pPr marL="0" indent="0" algn="just">
                        <a:spcAft>
                          <a:spcPts val="0"/>
                        </a:spcAft>
                        <a:buFont typeface="Wingdings" panose="05000000000000000000" pitchFamily="2" charset="2"/>
                        <a:buNone/>
                      </a:pPr>
                      <a:r>
                        <a:rPr lang="zh-TW" altLang="en-US" sz="1600" b="0" dirty="0">
                          <a:solidFill>
                            <a:schemeClr val="tx1"/>
                          </a:solidFill>
                          <a:latin typeface="微軟正黑體" panose="020B0604030504040204" pitchFamily="34" charset="-120"/>
                          <a:ea typeface="微軟正黑體" panose="020B0604030504040204" pitchFamily="34" charset="-120"/>
                        </a:rPr>
                        <a:t>為配合本公司有價證券上市審查準則第</a:t>
                      </a:r>
                      <a:r>
                        <a:rPr lang="en-US" altLang="zh-TW" sz="1600" b="0" dirty="0">
                          <a:solidFill>
                            <a:schemeClr val="tx1"/>
                          </a:solidFill>
                          <a:latin typeface="微軟正黑體" panose="020B0604030504040204" pitchFamily="34" charset="-120"/>
                          <a:ea typeface="微軟正黑體" panose="020B0604030504040204" pitchFamily="34" charset="-120"/>
                        </a:rPr>
                        <a:t>19</a:t>
                      </a:r>
                      <a:r>
                        <a:rPr lang="zh-TW" altLang="en-US" sz="1600" b="0" dirty="0">
                          <a:solidFill>
                            <a:schemeClr val="tx1"/>
                          </a:solidFill>
                          <a:latin typeface="微軟正黑體" panose="020B0604030504040204" pitchFamily="34" charset="-120"/>
                          <a:ea typeface="微軟正黑體" panose="020B0604030504040204" pitchFamily="34" charset="-120"/>
                        </a:rPr>
                        <a:t>條及第</a:t>
                      </a:r>
                      <a:r>
                        <a:rPr lang="en-US" altLang="zh-TW" sz="1600" b="0" dirty="0">
                          <a:solidFill>
                            <a:schemeClr val="tx1"/>
                          </a:solidFill>
                          <a:latin typeface="微軟正黑體" panose="020B0604030504040204" pitchFamily="34" charset="-120"/>
                          <a:ea typeface="微軟正黑體" panose="020B0604030504040204" pitchFamily="34" charset="-120"/>
                        </a:rPr>
                        <a:t>28-6</a:t>
                      </a:r>
                      <a:r>
                        <a:rPr lang="zh-TW" altLang="en-US" sz="1600" b="0" dirty="0">
                          <a:solidFill>
                            <a:schemeClr val="tx1"/>
                          </a:solidFill>
                          <a:latin typeface="微軟正黑體" panose="020B0604030504040204" pitchFamily="34" charset="-120"/>
                          <a:ea typeface="微軟正黑體" panose="020B0604030504040204" pitchFamily="34" charset="-120"/>
                        </a:rPr>
                        <a:t>條被控股公司申請上市時，不得主張因母子公司間之業務型態、產業類別或產品別不同且無相互競爭等，而排除須檢視已上市（櫃）之母公司最近四季扣除申請公司之合併個體營業收入或營業利益衰退達百分之五十以上規定之修正，兼審酌投資控股公司係以投資控股為專業之行業特性，倘該投資控股公司之子公司擬於本國證券市場申請掛牌交易者，經設算扣除該擬申請掛牌子公司及其他已於國內外主板掛牌交易之子公司之最近二會計年度擬制性財務報表所示之營業收入或營業利益，均較其同期財務報告營業收入或營業利益衰退達</a:t>
                      </a:r>
                      <a:r>
                        <a:rPr lang="en-US" altLang="zh-TW" sz="1600" b="0" dirty="0">
                          <a:solidFill>
                            <a:schemeClr val="tx1"/>
                          </a:solidFill>
                          <a:latin typeface="微軟正黑體" panose="020B0604030504040204" pitchFamily="34" charset="-120"/>
                          <a:ea typeface="微軟正黑體" panose="020B0604030504040204" pitchFamily="34" charset="-120"/>
                        </a:rPr>
                        <a:t>50%</a:t>
                      </a:r>
                      <a:r>
                        <a:rPr lang="zh-TW" altLang="en-US" sz="1600" b="0" dirty="0">
                          <a:solidFill>
                            <a:schemeClr val="tx1"/>
                          </a:solidFill>
                          <a:latin typeface="微軟正黑體" panose="020B0604030504040204" pitchFamily="34" charset="-120"/>
                          <a:ea typeface="微軟正黑體" panose="020B0604030504040204" pitchFamily="34" charset="-120"/>
                        </a:rPr>
                        <a:t>以上或營業損失擴大者，為強化該上市公司原有股東權益之保障，故增訂本條準用</a:t>
                      </a:r>
                      <a:r>
                        <a:rPr lang="en-US" altLang="zh-TW" sz="1600" b="0" dirty="0">
                          <a:solidFill>
                            <a:schemeClr val="tx1"/>
                          </a:solidFill>
                          <a:latin typeface="微軟正黑體" panose="020B0604030504040204" pitchFamily="34" charset="-120"/>
                          <a:ea typeface="微軟正黑體" panose="020B0604030504040204" pitchFamily="34" charset="-120"/>
                        </a:rPr>
                        <a:t>48-3</a:t>
                      </a:r>
                      <a:r>
                        <a:rPr lang="zh-TW" altLang="en-US" sz="1600" b="0" dirty="0">
                          <a:solidFill>
                            <a:schemeClr val="tx1"/>
                          </a:solidFill>
                          <a:latin typeface="微軟正黑體" panose="020B0604030504040204" pitchFamily="34" charset="-120"/>
                          <a:ea typeface="微軟正黑體" panose="020B0604030504040204" pitchFamily="34" charset="-120"/>
                        </a:rPr>
                        <a:t>規定應行之程序及揭露事項等，使掛牌之審議更臻嚴謹。</a:t>
                      </a:r>
                      <a:endParaRPr lang="zh-TW" altLang="en-US" sz="1800" b="1" dirty="0">
                        <a:solidFill>
                          <a:schemeClr val="tx1"/>
                        </a:solidFill>
                        <a:latin typeface="微軟正黑體" panose="020B0604030504040204" pitchFamily="34" charset="-120"/>
                        <a:ea typeface="微軟正黑體" panose="020B0604030504040204" pitchFamily="34" charset="-120"/>
                      </a:endParaRPr>
                    </a:p>
                  </a:txBody>
                  <a:tcPr marL="91445" marR="91445" marT="45715" marB="45715"/>
                </a:tc>
                <a:extLst>
                  <a:ext uri="{0D108BD9-81ED-4DB2-BD59-A6C34878D82A}">
                    <a16:rowId xmlns:a16="http://schemas.microsoft.com/office/drawing/2014/main" val="3427590086"/>
                  </a:ext>
                </a:extLst>
              </a:tr>
            </a:tbl>
          </a:graphicData>
        </a:graphic>
      </p:graphicFrame>
      <p:sp>
        <p:nvSpPr>
          <p:cNvPr id="2" name="文字版面配置區 3">
            <a:extLst>
              <a:ext uri="{FF2B5EF4-FFF2-40B4-BE49-F238E27FC236}">
                <a16:creationId xmlns:a16="http://schemas.microsoft.com/office/drawing/2014/main" id="{8DC9BE2F-5C8C-78EA-AFFD-A2BF9C2830FC}"/>
              </a:ext>
            </a:extLst>
          </p:cNvPr>
          <p:cNvSpPr txBox="1">
            <a:spLocks/>
          </p:cNvSpPr>
          <p:nvPr/>
        </p:nvSpPr>
        <p:spPr>
          <a:xfrm>
            <a:off x="2527486" y="201142"/>
            <a:ext cx="7137028" cy="732419"/>
          </a:xfrm>
          <a:prstGeom prst="rect">
            <a:avLst/>
          </a:prstGeom>
        </p:spPr>
        <p:txBody>
          <a:bodyPr>
            <a:no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TW" altLang="en-US" sz="3200" b="1" dirty="0"/>
              <a:t>新增投控公司之子公司申請上市之程序</a:t>
            </a:r>
          </a:p>
        </p:txBody>
      </p:sp>
      <p:sp>
        <p:nvSpPr>
          <p:cNvPr id="5" name="文字方塊 4">
            <a:extLst>
              <a:ext uri="{FF2B5EF4-FFF2-40B4-BE49-F238E27FC236}">
                <a16:creationId xmlns:a16="http://schemas.microsoft.com/office/drawing/2014/main" id="{AE989499-D698-6003-9D70-72C61A4DB0DD}"/>
              </a:ext>
            </a:extLst>
          </p:cNvPr>
          <p:cNvSpPr txBox="1">
            <a:spLocks noChangeArrowheads="1"/>
          </p:cNvSpPr>
          <p:nvPr/>
        </p:nvSpPr>
        <p:spPr bwMode="auto">
          <a:xfrm>
            <a:off x="10714042" y="919532"/>
            <a:ext cx="12858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1800" b="0" i="0" u="none" strike="noStrike" kern="1200" cap="none" spc="0" normalizeH="0" baseline="0" noProof="0" dirty="0">
                <a:ln>
                  <a:noFill/>
                </a:ln>
                <a:solidFill>
                  <a:schemeClr val="tx2">
                    <a:lumMod val="90000"/>
                    <a:lumOff val="10000"/>
                  </a:schemeClr>
                </a:solidFill>
                <a:effectLst/>
                <a:uLnTx/>
                <a:uFillTx/>
                <a:latin typeface="Book Antiqua" panose="02040602050305030304" pitchFamily="18" charset="0"/>
              </a:rPr>
              <a:t>112.02.01</a:t>
            </a:r>
            <a:endParaRPr kumimoji="1" lang="zh-TW" altLang="en-US" sz="1800" b="0" i="0" u="none" strike="noStrike" kern="1200" cap="none" spc="0" normalizeH="0" baseline="0" noProof="0" dirty="0">
              <a:ln>
                <a:noFill/>
              </a:ln>
              <a:solidFill>
                <a:schemeClr val="tx2">
                  <a:lumMod val="90000"/>
                  <a:lumOff val="10000"/>
                </a:schemeClr>
              </a:solidFill>
              <a:effectLst/>
              <a:uLnTx/>
              <a:uFillTx/>
              <a:latin typeface="Book Antiqua" panose="02040602050305030304" pitchFamily="18" charset="0"/>
            </a:endParaRPr>
          </a:p>
        </p:txBody>
      </p:sp>
      <p:grpSp>
        <p:nvGrpSpPr>
          <p:cNvPr id="6" name="群組 5">
            <a:extLst>
              <a:ext uri="{FF2B5EF4-FFF2-40B4-BE49-F238E27FC236}">
                <a16:creationId xmlns:a16="http://schemas.microsoft.com/office/drawing/2014/main" id="{69C8DAA2-40F8-5872-C8BD-D54D17896BCB}"/>
              </a:ext>
            </a:extLst>
          </p:cNvPr>
          <p:cNvGrpSpPr/>
          <p:nvPr/>
        </p:nvGrpSpPr>
        <p:grpSpPr>
          <a:xfrm>
            <a:off x="681927" y="784426"/>
            <a:ext cx="8564880" cy="561805"/>
            <a:chOff x="782724" y="1111235"/>
            <a:chExt cx="8564880" cy="561805"/>
          </a:xfrm>
        </p:grpSpPr>
        <p:sp>
          <p:nvSpPr>
            <p:cNvPr id="8" name="內容版面配置區 2">
              <a:extLst>
                <a:ext uri="{FF2B5EF4-FFF2-40B4-BE49-F238E27FC236}">
                  <a16:creationId xmlns:a16="http://schemas.microsoft.com/office/drawing/2014/main" id="{16D9C9AA-2586-49D1-3016-890CDD71E8A8}"/>
                </a:ext>
              </a:extLst>
            </p:cNvPr>
            <p:cNvSpPr txBox="1">
              <a:spLocks/>
            </p:cNvSpPr>
            <p:nvPr/>
          </p:nvSpPr>
          <p:spPr bwMode="auto">
            <a:xfrm>
              <a:off x="1194204" y="1168408"/>
              <a:ext cx="8153400" cy="50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None/>
                <a:tabLst/>
                <a:defRPr/>
              </a:pPr>
              <a:r>
                <a:rPr kumimoji="0" lang="zh-TW" altLang="en-US" sz="2000" b="0" i="0" u="none" strike="noStrike" kern="1200" cap="none" spc="0" normalizeH="0" baseline="0" noProof="0" dirty="0">
                  <a:ln>
                    <a:noFill/>
                  </a:ln>
                  <a:effectLst/>
                  <a:uLnTx/>
                  <a:uFillTx/>
                  <a:latin typeface="+mn-ea"/>
                  <a:cs typeface="+mn-cs"/>
                </a:rPr>
                <a:t>營業細則第 </a:t>
              </a:r>
              <a:r>
                <a:rPr lang="en-US" altLang="zh-TW" sz="2000" noProof="0" dirty="0">
                  <a:latin typeface="Book Antiqua" panose="02040602050305030304" pitchFamily="18" charset="0"/>
                </a:rPr>
                <a:t>48</a:t>
              </a:r>
              <a:r>
                <a:rPr kumimoji="0" lang="zh-TW" altLang="en-US" sz="2000" b="0" i="0" u="none" strike="noStrike" kern="1200" cap="none" spc="0" normalizeH="0" baseline="0" dirty="0">
                  <a:ln>
                    <a:noFill/>
                  </a:ln>
                  <a:effectLst/>
                  <a:uLnTx/>
                  <a:uFillTx/>
                  <a:latin typeface="Book Antiqua" panose="02040602050305030304" pitchFamily="18" charset="0"/>
                  <a:cs typeface="+mn-cs"/>
                </a:rPr>
                <a:t> </a:t>
              </a:r>
              <a:r>
                <a:rPr kumimoji="0" lang="zh-TW" altLang="en-US" sz="2000" b="0" i="0" u="none" strike="noStrike" kern="1200" cap="none" spc="0" normalizeH="0" baseline="0" noProof="0" dirty="0">
                  <a:ln>
                    <a:noFill/>
                  </a:ln>
                  <a:effectLst/>
                  <a:uLnTx/>
                  <a:uFillTx/>
                  <a:latin typeface="+mn-ea"/>
                  <a:cs typeface="+mn-cs"/>
                </a:rPr>
                <a:t>條之 </a:t>
              </a:r>
              <a:r>
                <a:rPr kumimoji="0" lang="en-US" altLang="zh-TW" sz="2000" b="0" i="0" u="none" strike="noStrike" kern="1200" cap="none" spc="0" normalizeH="0" baseline="0" noProof="0" dirty="0">
                  <a:ln>
                    <a:noFill/>
                  </a:ln>
                  <a:effectLst/>
                  <a:uLnTx/>
                  <a:uFillTx/>
                  <a:latin typeface="Book Antiqua" panose="02040602050305030304" pitchFamily="18" charset="0"/>
                </a:rPr>
                <a:t>4</a:t>
              </a:r>
            </a:p>
          </p:txBody>
        </p:sp>
        <p:grpSp>
          <p:nvGrpSpPr>
            <p:cNvPr id="9" name="Google Shape;6537;p61">
              <a:extLst>
                <a:ext uri="{FF2B5EF4-FFF2-40B4-BE49-F238E27FC236}">
                  <a16:creationId xmlns:a16="http://schemas.microsoft.com/office/drawing/2014/main" id="{73D3A5A4-A226-7C69-8F8E-8178F6790A8A}"/>
                </a:ext>
              </a:extLst>
            </p:cNvPr>
            <p:cNvGrpSpPr/>
            <p:nvPr/>
          </p:nvGrpSpPr>
          <p:grpSpPr>
            <a:xfrm>
              <a:off x="782724" y="1111235"/>
              <a:ext cx="411480" cy="493763"/>
              <a:chOff x="3127598" y="1513234"/>
              <a:chExt cx="289714" cy="347593"/>
            </a:xfrm>
          </p:grpSpPr>
          <p:sp>
            <p:nvSpPr>
              <p:cNvPr id="10" name="Google Shape;6538;p61">
                <a:extLst>
                  <a:ext uri="{FF2B5EF4-FFF2-40B4-BE49-F238E27FC236}">
                    <a16:creationId xmlns:a16="http://schemas.microsoft.com/office/drawing/2014/main" id="{9D27A86B-EBD2-7B6F-7642-A9B526C47E63}"/>
                  </a:ext>
                </a:extLst>
              </p:cNvPr>
              <p:cNvSpPr/>
              <p:nvPr/>
            </p:nvSpPr>
            <p:spPr>
              <a:xfrm>
                <a:off x="3127598" y="1513234"/>
                <a:ext cx="289714" cy="347593"/>
              </a:xfrm>
              <a:custGeom>
                <a:avLst/>
                <a:gdLst/>
                <a:ahLst/>
                <a:cxnLst/>
                <a:rect l="l" t="t" r="r" b="b"/>
                <a:pathLst>
                  <a:path w="9145" h="10972" extrusionOk="0">
                    <a:moveTo>
                      <a:pt x="1917" y="8995"/>
                    </a:moveTo>
                    <a:lnTo>
                      <a:pt x="1917" y="10412"/>
                    </a:lnTo>
                    <a:lnTo>
                      <a:pt x="1358" y="9841"/>
                    </a:lnTo>
                    <a:lnTo>
                      <a:pt x="548" y="8995"/>
                    </a:lnTo>
                    <a:close/>
                    <a:moveTo>
                      <a:pt x="6192" y="0"/>
                    </a:moveTo>
                    <a:cubicBezTo>
                      <a:pt x="5828" y="0"/>
                      <a:pt x="5465" y="137"/>
                      <a:pt x="5191" y="411"/>
                    </a:cubicBezTo>
                    <a:lnTo>
                      <a:pt x="5156" y="435"/>
                    </a:lnTo>
                    <a:cubicBezTo>
                      <a:pt x="5096" y="494"/>
                      <a:pt x="5096" y="602"/>
                      <a:pt x="5168" y="661"/>
                    </a:cubicBezTo>
                    <a:cubicBezTo>
                      <a:pt x="5196" y="689"/>
                      <a:pt x="5235" y="704"/>
                      <a:pt x="5275" y="704"/>
                    </a:cubicBezTo>
                    <a:cubicBezTo>
                      <a:pt x="5319" y="704"/>
                      <a:pt x="5363" y="686"/>
                      <a:pt x="5394" y="649"/>
                    </a:cubicBezTo>
                    <a:lnTo>
                      <a:pt x="5430" y="613"/>
                    </a:lnTo>
                    <a:cubicBezTo>
                      <a:pt x="5644" y="399"/>
                      <a:pt x="5927" y="292"/>
                      <a:pt x="6209" y="292"/>
                    </a:cubicBezTo>
                    <a:cubicBezTo>
                      <a:pt x="6492" y="292"/>
                      <a:pt x="6775" y="399"/>
                      <a:pt x="6989" y="613"/>
                    </a:cubicBezTo>
                    <a:cubicBezTo>
                      <a:pt x="7418" y="1042"/>
                      <a:pt x="7418" y="1745"/>
                      <a:pt x="6989" y="2185"/>
                    </a:cubicBezTo>
                    <a:cubicBezTo>
                      <a:pt x="6775" y="2399"/>
                      <a:pt x="6492" y="2507"/>
                      <a:pt x="6209" y="2507"/>
                    </a:cubicBezTo>
                    <a:cubicBezTo>
                      <a:pt x="5927" y="2507"/>
                      <a:pt x="5644" y="2399"/>
                      <a:pt x="5430" y="2185"/>
                    </a:cubicBezTo>
                    <a:cubicBezTo>
                      <a:pt x="5168" y="1923"/>
                      <a:pt x="5049" y="1554"/>
                      <a:pt x="5132" y="1209"/>
                    </a:cubicBezTo>
                    <a:cubicBezTo>
                      <a:pt x="5144" y="1125"/>
                      <a:pt x="5084" y="1030"/>
                      <a:pt x="4989" y="1018"/>
                    </a:cubicBezTo>
                    <a:cubicBezTo>
                      <a:pt x="4982" y="1017"/>
                      <a:pt x="4975" y="1017"/>
                      <a:pt x="4967" y="1017"/>
                    </a:cubicBezTo>
                    <a:cubicBezTo>
                      <a:pt x="4890" y="1017"/>
                      <a:pt x="4809" y="1073"/>
                      <a:pt x="4798" y="1149"/>
                    </a:cubicBezTo>
                    <a:cubicBezTo>
                      <a:pt x="4751" y="1387"/>
                      <a:pt x="4775" y="1614"/>
                      <a:pt x="4846" y="1840"/>
                    </a:cubicBezTo>
                    <a:lnTo>
                      <a:pt x="3132" y="1840"/>
                    </a:lnTo>
                    <a:cubicBezTo>
                      <a:pt x="3048" y="1840"/>
                      <a:pt x="2965" y="1911"/>
                      <a:pt x="2965" y="2006"/>
                    </a:cubicBezTo>
                    <a:cubicBezTo>
                      <a:pt x="2965" y="2090"/>
                      <a:pt x="3048" y="2161"/>
                      <a:pt x="3132" y="2161"/>
                    </a:cubicBezTo>
                    <a:lnTo>
                      <a:pt x="4989" y="2161"/>
                    </a:lnTo>
                    <a:lnTo>
                      <a:pt x="5084" y="2304"/>
                    </a:lnTo>
                    <a:lnTo>
                      <a:pt x="4310" y="3078"/>
                    </a:lnTo>
                    <a:cubicBezTo>
                      <a:pt x="4251" y="3126"/>
                      <a:pt x="4251" y="3233"/>
                      <a:pt x="4310" y="3292"/>
                    </a:cubicBezTo>
                    <a:cubicBezTo>
                      <a:pt x="4334" y="3328"/>
                      <a:pt x="4382" y="3340"/>
                      <a:pt x="4429" y="3340"/>
                    </a:cubicBezTo>
                    <a:cubicBezTo>
                      <a:pt x="4477" y="3340"/>
                      <a:pt x="4513" y="3328"/>
                      <a:pt x="4548" y="3292"/>
                    </a:cubicBezTo>
                    <a:lnTo>
                      <a:pt x="5322" y="2518"/>
                    </a:lnTo>
                    <a:cubicBezTo>
                      <a:pt x="5572" y="2733"/>
                      <a:pt x="5882" y="2840"/>
                      <a:pt x="6203" y="2840"/>
                    </a:cubicBezTo>
                    <a:cubicBezTo>
                      <a:pt x="6561" y="2840"/>
                      <a:pt x="6930" y="2697"/>
                      <a:pt x="7215" y="2423"/>
                    </a:cubicBezTo>
                    <a:cubicBezTo>
                      <a:pt x="7287" y="2340"/>
                      <a:pt x="7358" y="2256"/>
                      <a:pt x="7418" y="2161"/>
                    </a:cubicBezTo>
                    <a:lnTo>
                      <a:pt x="8835" y="2161"/>
                    </a:lnTo>
                    <a:lnTo>
                      <a:pt x="8835" y="10662"/>
                    </a:lnTo>
                    <a:lnTo>
                      <a:pt x="2239" y="10662"/>
                    </a:lnTo>
                    <a:lnTo>
                      <a:pt x="2239" y="8864"/>
                    </a:lnTo>
                    <a:cubicBezTo>
                      <a:pt x="2239" y="8769"/>
                      <a:pt x="2167" y="8698"/>
                      <a:pt x="2072" y="8698"/>
                    </a:cubicBezTo>
                    <a:lnTo>
                      <a:pt x="334" y="8698"/>
                    </a:lnTo>
                    <a:lnTo>
                      <a:pt x="334" y="2161"/>
                    </a:lnTo>
                    <a:lnTo>
                      <a:pt x="2489" y="2161"/>
                    </a:lnTo>
                    <a:cubicBezTo>
                      <a:pt x="2584" y="2161"/>
                      <a:pt x="2655" y="2090"/>
                      <a:pt x="2655" y="2006"/>
                    </a:cubicBezTo>
                    <a:cubicBezTo>
                      <a:pt x="2655" y="1911"/>
                      <a:pt x="2584" y="1840"/>
                      <a:pt x="2489" y="1840"/>
                    </a:cubicBezTo>
                    <a:lnTo>
                      <a:pt x="167" y="1840"/>
                    </a:lnTo>
                    <a:cubicBezTo>
                      <a:pt x="84" y="1840"/>
                      <a:pt x="0" y="1911"/>
                      <a:pt x="0" y="2006"/>
                    </a:cubicBezTo>
                    <a:lnTo>
                      <a:pt x="0" y="8853"/>
                    </a:lnTo>
                    <a:cubicBezTo>
                      <a:pt x="0" y="8888"/>
                      <a:pt x="24" y="8936"/>
                      <a:pt x="48" y="8972"/>
                    </a:cubicBezTo>
                    <a:lnTo>
                      <a:pt x="1060" y="10007"/>
                    </a:lnTo>
                    <a:lnTo>
                      <a:pt x="1953" y="10936"/>
                    </a:lnTo>
                    <a:cubicBezTo>
                      <a:pt x="1989" y="10960"/>
                      <a:pt x="2024" y="10972"/>
                      <a:pt x="2072" y="10972"/>
                    </a:cubicBezTo>
                    <a:lnTo>
                      <a:pt x="8978" y="10972"/>
                    </a:lnTo>
                    <a:cubicBezTo>
                      <a:pt x="9073" y="10972"/>
                      <a:pt x="9144" y="10900"/>
                      <a:pt x="9144" y="10817"/>
                    </a:cubicBezTo>
                    <a:lnTo>
                      <a:pt x="9144" y="2006"/>
                    </a:lnTo>
                    <a:cubicBezTo>
                      <a:pt x="9132" y="1911"/>
                      <a:pt x="9073" y="1840"/>
                      <a:pt x="8978" y="1840"/>
                    </a:cubicBezTo>
                    <a:lnTo>
                      <a:pt x="7549" y="1840"/>
                    </a:lnTo>
                    <a:cubicBezTo>
                      <a:pt x="7704" y="1352"/>
                      <a:pt x="7585" y="792"/>
                      <a:pt x="7192" y="411"/>
                    </a:cubicBezTo>
                    <a:cubicBezTo>
                      <a:pt x="6918" y="137"/>
                      <a:pt x="6555" y="0"/>
                      <a:pt x="619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539;p61">
                <a:extLst>
                  <a:ext uri="{FF2B5EF4-FFF2-40B4-BE49-F238E27FC236}">
                    <a16:creationId xmlns:a16="http://schemas.microsoft.com/office/drawing/2014/main" id="{FB75DDD9-A70E-9973-4E1A-2C4AB53F23BA}"/>
                  </a:ext>
                </a:extLst>
              </p:cNvPr>
              <p:cNvSpPr/>
              <p:nvPr/>
            </p:nvSpPr>
            <p:spPr>
              <a:xfrm>
                <a:off x="3254698" y="1788375"/>
                <a:ext cx="121493" cy="10233"/>
              </a:xfrm>
              <a:custGeom>
                <a:avLst/>
                <a:gdLst/>
                <a:ahLst/>
                <a:cxnLst/>
                <a:rect l="l" t="t" r="r" b="b"/>
                <a:pathLst>
                  <a:path w="3835" h="323" extrusionOk="0">
                    <a:moveTo>
                      <a:pt x="167" y="1"/>
                    </a:moveTo>
                    <a:cubicBezTo>
                      <a:pt x="72" y="1"/>
                      <a:pt x="1" y="72"/>
                      <a:pt x="1" y="168"/>
                    </a:cubicBezTo>
                    <a:cubicBezTo>
                      <a:pt x="1" y="251"/>
                      <a:pt x="72" y="322"/>
                      <a:pt x="167" y="322"/>
                    </a:cubicBezTo>
                    <a:lnTo>
                      <a:pt x="3680" y="322"/>
                    </a:lnTo>
                    <a:cubicBezTo>
                      <a:pt x="3763" y="322"/>
                      <a:pt x="3834" y="251"/>
                      <a:pt x="3834" y="168"/>
                    </a:cubicBezTo>
                    <a:cubicBezTo>
                      <a:pt x="3834" y="72"/>
                      <a:pt x="3763" y="1"/>
                      <a:pt x="3680" y="1"/>
                    </a:cubicBezTo>
                    <a:close/>
                  </a:path>
                </a:pathLst>
              </a:custGeom>
              <a:solidFill>
                <a:srgbClr val="657E93"/>
              </a:solidFill>
              <a:ln>
                <a:solidFill>
                  <a:schemeClr val="tx2">
                    <a:lumMod val="90000"/>
                    <a:lumOff val="1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540;p61">
                <a:extLst>
                  <a:ext uri="{FF2B5EF4-FFF2-40B4-BE49-F238E27FC236}">
                    <a16:creationId xmlns:a16="http://schemas.microsoft.com/office/drawing/2014/main" id="{15ABA73E-2787-931A-527B-300E7D8F4345}"/>
                  </a:ext>
                </a:extLst>
              </p:cNvPr>
              <p:cNvSpPr/>
              <p:nvPr/>
            </p:nvSpPr>
            <p:spPr>
              <a:xfrm>
                <a:off x="3185668" y="1638275"/>
                <a:ext cx="172783" cy="29051"/>
              </a:xfrm>
              <a:custGeom>
                <a:avLst/>
                <a:gdLst/>
                <a:ahLst/>
                <a:cxnLst/>
                <a:rect l="l" t="t" r="r" b="b"/>
                <a:pathLst>
                  <a:path w="5454" h="917" extrusionOk="0">
                    <a:moveTo>
                      <a:pt x="168" y="0"/>
                    </a:moveTo>
                    <a:cubicBezTo>
                      <a:pt x="72" y="0"/>
                      <a:pt x="1" y="84"/>
                      <a:pt x="1" y="167"/>
                    </a:cubicBezTo>
                    <a:lnTo>
                      <a:pt x="1" y="750"/>
                    </a:lnTo>
                    <a:cubicBezTo>
                      <a:pt x="1" y="834"/>
                      <a:pt x="72" y="917"/>
                      <a:pt x="168" y="917"/>
                    </a:cubicBezTo>
                    <a:lnTo>
                      <a:pt x="5275" y="917"/>
                    </a:lnTo>
                    <a:cubicBezTo>
                      <a:pt x="5359" y="917"/>
                      <a:pt x="5430" y="834"/>
                      <a:pt x="5430" y="750"/>
                    </a:cubicBezTo>
                    <a:lnTo>
                      <a:pt x="5430" y="167"/>
                    </a:lnTo>
                    <a:cubicBezTo>
                      <a:pt x="5454" y="84"/>
                      <a:pt x="5382" y="0"/>
                      <a:pt x="5287" y="0"/>
                    </a:cubicBezTo>
                    <a:lnTo>
                      <a:pt x="4228" y="0"/>
                    </a:lnTo>
                    <a:cubicBezTo>
                      <a:pt x="4144" y="0"/>
                      <a:pt x="4073" y="84"/>
                      <a:pt x="4073" y="167"/>
                    </a:cubicBezTo>
                    <a:cubicBezTo>
                      <a:pt x="4073" y="262"/>
                      <a:pt x="4144" y="334"/>
                      <a:pt x="4228" y="334"/>
                    </a:cubicBezTo>
                    <a:lnTo>
                      <a:pt x="5121" y="334"/>
                    </a:lnTo>
                    <a:lnTo>
                      <a:pt x="5121" y="584"/>
                    </a:lnTo>
                    <a:lnTo>
                      <a:pt x="334" y="584"/>
                    </a:lnTo>
                    <a:lnTo>
                      <a:pt x="334" y="334"/>
                    </a:lnTo>
                    <a:lnTo>
                      <a:pt x="3597" y="334"/>
                    </a:lnTo>
                    <a:cubicBezTo>
                      <a:pt x="3680" y="334"/>
                      <a:pt x="3751" y="262"/>
                      <a:pt x="3751" y="167"/>
                    </a:cubicBezTo>
                    <a:cubicBezTo>
                      <a:pt x="3751" y="84"/>
                      <a:pt x="3680" y="0"/>
                      <a:pt x="359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541;p61">
                <a:extLst>
                  <a:ext uri="{FF2B5EF4-FFF2-40B4-BE49-F238E27FC236}">
                    <a16:creationId xmlns:a16="http://schemas.microsoft.com/office/drawing/2014/main" id="{81B2A698-97C0-71F8-E8F2-AAD7475F6154}"/>
                  </a:ext>
                </a:extLst>
              </p:cNvPr>
              <p:cNvSpPr/>
              <p:nvPr/>
            </p:nvSpPr>
            <p:spPr>
              <a:xfrm>
                <a:off x="3186428" y="1681645"/>
                <a:ext cx="172022" cy="10581"/>
              </a:xfrm>
              <a:custGeom>
                <a:avLst/>
                <a:gdLst/>
                <a:ahLst/>
                <a:cxnLst/>
                <a:rect l="l" t="t" r="r" b="b"/>
                <a:pathLst>
                  <a:path w="5430" h="334" extrusionOk="0">
                    <a:moveTo>
                      <a:pt x="155" y="0"/>
                    </a:moveTo>
                    <a:cubicBezTo>
                      <a:pt x="72" y="0"/>
                      <a:pt x="1" y="84"/>
                      <a:pt x="1" y="167"/>
                    </a:cubicBezTo>
                    <a:cubicBezTo>
                      <a:pt x="1" y="262"/>
                      <a:pt x="72" y="334"/>
                      <a:pt x="155" y="334"/>
                    </a:cubicBezTo>
                    <a:lnTo>
                      <a:pt x="5263" y="334"/>
                    </a:lnTo>
                    <a:cubicBezTo>
                      <a:pt x="5358" y="334"/>
                      <a:pt x="5430" y="262"/>
                      <a:pt x="5430" y="167"/>
                    </a:cubicBezTo>
                    <a:cubicBezTo>
                      <a:pt x="5430" y="84"/>
                      <a:pt x="5358" y="0"/>
                      <a:pt x="526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542;p61">
                <a:extLst>
                  <a:ext uri="{FF2B5EF4-FFF2-40B4-BE49-F238E27FC236}">
                    <a16:creationId xmlns:a16="http://schemas.microsoft.com/office/drawing/2014/main" id="{A13D84DE-D8C1-DEBA-EC75-5EA5DE438C8E}"/>
                  </a:ext>
                </a:extLst>
              </p:cNvPr>
              <p:cNvSpPr/>
              <p:nvPr/>
            </p:nvSpPr>
            <p:spPr>
              <a:xfrm>
                <a:off x="3186428" y="1707306"/>
                <a:ext cx="172022" cy="10201"/>
              </a:xfrm>
              <a:custGeom>
                <a:avLst/>
                <a:gdLst/>
                <a:ahLst/>
                <a:cxnLst/>
                <a:rect l="l" t="t" r="r" b="b"/>
                <a:pathLst>
                  <a:path w="5430" h="322" extrusionOk="0">
                    <a:moveTo>
                      <a:pt x="155" y="0"/>
                    </a:moveTo>
                    <a:cubicBezTo>
                      <a:pt x="72" y="0"/>
                      <a:pt x="1" y="71"/>
                      <a:pt x="1" y="167"/>
                    </a:cubicBezTo>
                    <a:cubicBezTo>
                      <a:pt x="1" y="250"/>
                      <a:pt x="72" y="321"/>
                      <a:pt x="155" y="321"/>
                    </a:cubicBezTo>
                    <a:lnTo>
                      <a:pt x="5263" y="321"/>
                    </a:lnTo>
                    <a:cubicBezTo>
                      <a:pt x="5358" y="321"/>
                      <a:pt x="5430" y="250"/>
                      <a:pt x="5430" y="167"/>
                    </a:cubicBezTo>
                    <a:cubicBezTo>
                      <a:pt x="5430" y="71"/>
                      <a:pt x="5358" y="0"/>
                      <a:pt x="526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0499964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fontAlgn="base">
              <a:lnSpc>
                <a:spcPct val="80000"/>
              </a:lnSpc>
              <a:spcBef>
                <a:spcPct val="0"/>
              </a:spcBef>
              <a:spcAft>
                <a:spcPct val="0"/>
              </a:spcAft>
              <a:defRPr/>
            </a:pPr>
            <a:fld id="{562FE60B-6EEB-4E83-BCEF-43EB6E71FD6C}" type="slidenum">
              <a:rPr kumimoji="0" lang="en-US" altLang="zh-TW" sz="1200" b="0" spc="0">
                <a:solidFill>
                  <a:srgbClr val="FFFFFF"/>
                </a:solidFill>
              </a:rPr>
              <a:pPr algn="ctr" fontAlgn="base">
                <a:lnSpc>
                  <a:spcPct val="80000"/>
                </a:lnSpc>
                <a:spcBef>
                  <a:spcPct val="0"/>
                </a:spcBef>
                <a:spcAft>
                  <a:spcPct val="0"/>
                </a:spcAft>
                <a:defRPr/>
              </a:pPr>
              <a:t>22</a:t>
            </a:fld>
            <a:endParaRPr kumimoji="0" lang="en-US" altLang="zh-TW" sz="1200" b="0" spc="0">
              <a:solidFill>
                <a:srgbClr val="FFFFFF"/>
              </a:solidFill>
            </a:endParaRPr>
          </a:p>
        </p:txBody>
      </p:sp>
      <p:graphicFrame>
        <p:nvGraphicFramePr>
          <p:cNvPr id="7" name="表格 6"/>
          <p:cNvGraphicFramePr>
            <a:graphicFrameLocks noGrp="1"/>
          </p:cNvGraphicFramePr>
          <p:nvPr>
            <p:extLst>
              <p:ext uri="{D42A27DB-BD31-4B8C-83A1-F6EECF244321}">
                <p14:modId xmlns:p14="http://schemas.microsoft.com/office/powerpoint/2010/main" val="2489480992"/>
              </p:ext>
            </p:extLst>
          </p:nvPr>
        </p:nvGraphicFramePr>
        <p:xfrm>
          <a:off x="681927" y="1556090"/>
          <a:ext cx="10602158" cy="3918843"/>
        </p:xfrm>
        <a:graphic>
          <a:graphicData uri="http://schemas.openxmlformats.org/drawingml/2006/table">
            <a:tbl>
              <a:tblPr firstRow="1" bandRow="1">
                <a:tableStyleId>{5C22544A-7EE6-4342-B048-85BDC9FD1C3A}</a:tableStyleId>
              </a:tblPr>
              <a:tblGrid>
                <a:gridCol w="10602158">
                  <a:extLst>
                    <a:ext uri="{9D8B030D-6E8A-4147-A177-3AD203B41FA5}">
                      <a16:colId xmlns:a16="http://schemas.microsoft.com/office/drawing/2014/main" val="20000"/>
                    </a:ext>
                  </a:extLst>
                </a:gridCol>
              </a:tblGrid>
              <a:tr h="357762">
                <a:tc>
                  <a:txBody>
                    <a:bodyPr/>
                    <a:lstStyle/>
                    <a:p>
                      <a:pPr algn="ctr"/>
                      <a:r>
                        <a:rPr lang="zh-TW" altLang="en-US" sz="1800" b="1" dirty="0">
                          <a:latin typeface="微軟正黑體" panose="020B0604030504040204" pitchFamily="34" charset="-120"/>
                          <a:ea typeface="微軟正黑體" panose="020B0604030504040204" pitchFamily="34" charset="-120"/>
                        </a:rPr>
                        <a:t>修正重點內容</a:t>
                      </a:r>
                    </a:p>
                  </a:txBody>
                  <a:tcPr marL="91445" marR="91445" marT="45715" marB="45715"/>
                </a:tc>
                <a:extLst>
                  <a:ext uri="{0D108BD9-81ED-4DB2-BD59-A6C34878D82A}">
                    <a16:rowId xmlns:a16="http://schemas.microsoft.com/office/drawing/2014/main" val="10000"/>
                  </a:ext>
                </a:extLst>
              </a:tr>
              <a:tr h="1571597">
                <a:tc>
                  <a:txBody>
                    <a:bodyPr/>
                    <a:lstStyle/>
                    <a:p>
                      <a:pPr marL="0" indent="0" algn="just">
                        <a:spcAft>
                          <a:spcPts val="0"/>
                        </a:spcAft>
                        <a:buFont typeface="Wingdings" panose="05000000000000000000" pitchFamily="2" charset="2"/>
                        <a:buNone/>
                      </a:pPr>
                      <a:r>
                        <a:rPr lang="zh-TW" altLang="en-US" sz="2000" b="0" kern="1200" dirty="0">
                          <a:solidFill>
                            <a:schemeClr val="tx1"/>
                          </a:solidFill>
                          <a:latin typeface="標楷體" pitchFamily="65" charset="-120"/>
                          <a:ea typeface="標楷體" pitchFamily="65" charset="-120"/>
                          <a:cs typeface="+mn-cs"/>
                        </a:rPr>
                        <a:t>上市公司有下列情事之一者，本公司對其上市之有價證券得列為變更交易方法有價證券：</a:t>
                      </a:r>
                      <a:endParaRPr lang="en-US" altLang="zh-TW" sz="2000" b="0" kern="1200" dirty="0">
                        <a:solidFill>
                          <a:schemeClr val="tx1"/>
                        </a:solidFill>
                        <a:latin typeface="標楷體" pitchFamily="65" charset="-120"/>
                        <a:ea typeface="標楷體" pitchFamily="65" charset="-120"/>
                        <a:cs typeface="+mn-cs"/>
                      </a:endParaRPr>
                    </a:p>
                    <a:p>
                      <a:pPr marL="0" indent="0" algn="just">
                        <a:spcAft>
                          <a:spcPts val="0"/>
                        </a:spcAft>
                        <a:buFont typeface="Wingdings" panose="05000000000000000000" pitchFamily="2" charset="2"/>
                        <a:buNone/>
                      </a:pPr>
                      <a:r>
                        <a:rPr lang="zh-TW" altLang="en-US" sz="2000" b="0" kern="1200" dirty="0">
                          <a:solidFill>
                            <a:schemeClr val="tx1"/>
                          </a:solidFill>
                          <a:latin typeface="標楷體" pitchFamily="65" charset="-120"/>
                          <a:ea typeface="標楷體" pitchFamily="65" charset="-120"/>
                          <a:cs typeface="+mn-cs"/>
                        </a:rPr>
                        <a:t>十七、創業投資公司最近期財務報告顯示有下列情事之一，經本公司限期改善而未改善者：</a:t>
                      </a:r>
                      <a:endParaRPr lang="en-US" altLang="zh-TW" sz="2000" b="0" kern="1200" dirty="0">
                        <a:solidFill>
                          <a:schemeClr val="tx1"/>
                        </a:solidFill>
                        <a:latin typeface="標楷體" pitchFamily="65" charset="-120"/>
                        <a:ea typeface="標楷體" pitchFamily="65" charset="-120"/>
                        <a:cs typeface="+mn-cs"/>
                      </a:endParaRPr>
                    </a:p>
                    <a:p>
                      <a:pPr marL="808038" indent="-534988" algn="just">
                        <a:spcAft>
                          <a:spcPts val="0"/>
                        </a:spcAft>
                        <a:buFont typeface="Wingdings" panose="05000000000000000000" pitchFamily="2" charset="2"/>
                        <a:buNone/>
                      </a:pPr>
                      <a:r>
                        <a:rPr lang="en-US" altLang="zh-TW" sz="2000" b="0" kern="1200" dirty="0">
                          <a:solidFill>
                            <a:schemeClr val="tx1"/>
                          </a:solidFill>
                          <a:latin typeface="標楷體" pitchFamily="65" charset="-120"/>
                          <a:ea typeface="標楷體" pitchFamily="65" charset="-120"/>
                          <a:cs typeface="+mn-cs"/>
                        </a:rPr>
                        <a:t>(</a:t>
                      </a:r>
                      <a:r>
                        <a:rPr lang="zh-TW" altLang="en-US" sz="2000" b="0" kern="1200" dirty="0">
                          <a:solidFill>
                            <a:schemeClr val="tx1"/>
                          </a:solidFill>
                          <a:latin typeface="標楷體" pitchFamily="65" charset="-120"/>
                          <a:ea typeface="標楷體" pitchFamily="65" charset="-120"/>
                          <a:cs typeface="+mn-cs"/>
                        </a:rPr>
                        <a:t>三</a:t>
                      </a:r>
                      <a:r>
                        <a:rPr lang="en-US" altLang="zh-TW" sz="2000" b="0" kern="1200" dirty="0">
                          <a:solidFill>
                            <a:schemeClr val="tx1"/>
                          </a:solidFill>
                          <a:latin typeface="標楷體" pitchFamily="65" charset="-120"/>
                          <a:ea typeface="標楷體" pitchFamily="65" charset="-120"/>
                          <a:cs typeface="+mn-cs"/>
                        </a:rPr>
                        <a:t>)</a:t>
                      </a:r>
                      <a:r>
                        <a:rPr lang="zh-TW" altLang="en-US" sz="2000" b="0" kern="1200" dirty="0">
                          <a:solidFill>
                            <a:schemeClr val="tx1"/>
                          </a:solidFill>
                          <a:latin typeface="標楷體" pitchFamily="65" charset="-120"/>
                          <a:ea typeface="標楷體" pitchFamily="65" charset="-120"/>
                          <a:cs typeface="+mn-cs"/>
                        </a:rPr>
                        <a:t>投資總額未達其資產總額百分之六十。</a:t>
                      </a:r>
                      <a:r>
                        <a:rPr lang="zh-TW" altLang="en-US" sz="2000" b="0" kern="1200" dirty="0">
                          <a:solidFill>
                            <a:srgbClr val="FF0000"/>
                          </a:solidFill>
                          <a:latin typeface="標楷體" pitchFamily="65" charset="-120"/>
                          <a:ea typeface="標楷體" pitchFamily="65" charset="-120"/>
                          <a:cs typeface="+mn-cs"/>
                        </a:rPr>
                        <a:t>但資產總額扣除投資按公允價值衡量為淨增加之評價調整數後，其計算符合規定比率者，不在此限。</a:t>
                      </a:r>
                    </a:p>
                  </a:txBody>
                  <a:tcPr marL="91445" marR="91445" marT="45715" marB="45715"/>
                </a:tc>
                <a:extLst>
                  <a:ext uri="{0D108BD9-81ED-4DB2-BD59-A6C34878D82A}">
                    <a16:rowId xmlns:a16="http://schemas.microsoft.com/office/drawing/2014/main" val="10001"/>
                  </a:ext>
                </a:extLst>
              </a:tr>
              <a:tr h="1981496">
                <a:tc>
                  <a:txBody>
                    <a:bodyPr/>
                    <a:lstStyle/>
                    <a:p>
                      <a:pPr marL="0" indent="0" algn="just">
                        <a:spcAft>
                          <a:spcPts val="0"/>
                        </a:spcAft>
                        <a:buFont typeface="Wingdings" panose="05000000000000000000" pitchFamily="2" charset="2"/>
                        <a:buNone/>
                      </a:pPr>
                      <a:r>
                        <a:rPr lang="zh-TW" altLang="en-US" sz="1800" b="1" dirty="0">
                          <a:solidFill>
                            <a:schemeClr val="tx1"/>
                          </a:solidFill>
                          <a:latin typeface="微軟正黑體" panose="020B0604030504040204" pitchFamily="34" charset="-120"/>
                          <a:ea typeface="微軟正黑體" panose="020B0604030504040204" pitchFamily="34" charset="-120"/>
                        </a:rPr>
                        <a:t>修正理由</a:t>
                      </a:r>
                      <a:endParaRPr lang="en-US" altLang="zh-TW" sz="1800" b="1" dirty="0">
                        <a:solidFill>
                          <a:schemeClr val="tx1"/>
                        </a:solidFill>
                        <a:latin typeface="微軟正黑體" panose="020B0604030504040204" pitchFamily="34" charset="-120"/>
                        <a:ea typeface="微軟正黑體" panose="020B0604030504040204" pitchFamily="34" charset="-120"/>
                      </a:endParaRPr>
                    </a:p>
                    <a:p>
                      <a:pPr marL="0" indent="0" algn="just">
                        <a:spcAft>
                          <a:spcPts val="0"/>
                        </a:spcAft>
                        <a:buFont typeface="Wingdings" panose="05000000000000000000" pitchFamily="2" charset="2"/>
                        <a:buNone/>
                      </a:pPr>
                      <a:r>
                        <a:rPr lang="zh-TW" altLang="en-US" sz="2000" b="0" dirty="0">
                          <a:solidFill>
                            <a:schemeClr val="tx1"/>
                          </a:solidFill>
                          <a:latin typeface="微軟正黑體" panose="020B0604030504040204" pitchFamily="34" charset="-120"/>
                          <a:ea typeface="微軟正黑體" panose="020B0604030504040204" pitchFamily="34" charset="-120"/>
                        </a:rPr>
                        <a:t>考量創投公司如因投資按公允價值衡量為淨增加，進而使比率計算上未能符合本款規定，為避免影響創投事業投資決策並兼顧原股東權益保障，爰增訂第三目但書規定，明定資產總額扣除投資按公允價值衡量為淨增加之評價調整數後，其計算符合規定比率者，不在此限。</a:t>
                      </a:r>
                      <a:endParaRPr lang="en-US" altLang="zh-TW" sz="2000" b="0" dirty="0">
                        <a:solidFill>
                          <a:schemeClr val="tx1"/>
                        </a:solidFill>
                        <a:latin typeface="微軟正黑體" panose="020B0604030504040204" pitchFamily="34" charset="-120"/>
                        <a:ea typeface="微軟正黑體" panose="020B0604030504040204" pitchFamily="34" charset="-120"/>
                      </a:endParaRPr>
                    </a:p>
                  </a:txBody>
                  <a:tcPr marL="91445" marR="91445" marT="45715" marB="45715"/>
                </a:tc>
                <a:extLst>
                  <a:ext uri="{0D108BD9-81ED-4DB2-BD59-A6C34878D82A}">
                    <a16:rowId xmlns:a16="http://schemas.microsoft.com/office/drawing/2014/main" val="3427590086"/>
                  </a:ext>
                </a:extLst>
              </a:tr>
            </a:tbl>
          </a:graphicData>
        </a:graphic>
      </p:graphicFrame>
      <p:sp>
        <p:nvSpPr>
          <p:cNvPr id="2" name="文字版面配置區 3">
            <a:extLst>
              <a:ext uri="{FF2B5EF4-FFF2-40B4-BE49-F238E27FC236}">
                <a16:creationId xmlns:a16="http://schemas.microsoft.com/office/drawing/2014/main" id="{CFF75B85-6591-45B7-AB21-3A98A1338BED}"/>
              </a:ext>
            </a:extLst>
          </p:cNvPr>
          <p:cNvSpPr txBox="1">
            <a:spLocks/>
          </p:cNvSpPr>
          <p:nvPr/>
        </p:nvSpPr>
        <p:spPr>
          <a:xfrm>
            <a:off x="2627897" y="198019"/>
            <a:ext cx="6752701" cy="732419"/>
          </a:xfrm>
          <a:prstGeom prst="rect">
            <a:avLst/>
          </a:prstGeom>
        </p:spPr>
        <p:txBody>
          <a:bodyPr>
            <a:no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TW" altLang="en-US" sz="3200" b="1" dirty="0"/>
              <a:t>創投公司投資總額未達門檻但書規定</a:t>
            </a:r>
          </a:p>
        </p:txBody>
      </p:sp>
      <p:sp>
        <p:nvSpPr>
          <p:cNvPr id="5" name="文字方塊 4">
            <a:extLst>
              <a:ext uri="{FF2B5EF4-FFF2-40B4-BE49-F238E27FC236}">
                <a16:creationId xmlns:a16="http://schemas.microsoft.com/office/drawing/2014/main" id="{053E1126-F088-3E8C-38D0-158105AE4EF7}"/>
              </a:ext>
            </a:extLst>
          </p:cNvPr>
          <p:cNvSpPr txBox="1">
            <a:spLocks noChangeArrowheads="1"/>
          </p:cNvSpPr>
          <p:nvPr/>
        </p:nvSpPr>
        <p:spPr bwMode="auto">
          <a:xfrm>
            <a:off x="10714042" y="919532"/>
            <a:ext cx="12858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1800" b="0" i="0" u="none" strike="noStrike" kern="1200" cap="none" spc="0" normalizeH="0" baseline="0" noProof="0" dirty="0">
                <a:ln>
                  <a:noFill/>
                </a:ln>
                <a:solidFill>
                  <a:schemeClr val="tx2">
                    <a:lumMod val="90000"/>
                    <a:lumOff val="10000"/>
                  </a:schemeClr>
                </a:solidFill>
                <a:effectLst/>
                <a:uLnTx/>
                <a:uFillTx/>
                <a:latin typeface="Book Antiqua" panose="02040602050305030304" pitchFamily="18" charset="0"/>
              </a:rPr>
              <a:t>112.02.01</a:t>
            </a:r>
            <a:endParaRPr kumimoji="1" lang="zh-TW" altLang="en-US" sz="1800" b="0" i="0" u="none" strike="noStrike" kern="1200" cap="none" spc="0" normalizeH="0" baseline="0" noProof="0" dirty="0">
              <a:ln>
                <a:noFill/>
              </a:ln>
              <a:solidFill>
                <a:schemeClr val="tx2">
                  <a:lumMod val="90000"/>
                  <a:lumOff val="10000"/>
                </a:schemeClr>
              </a:solidFill>
              <a:effectLst/>
              <a:uLnTx/>
              <a:uFillTx/>
              <a:latin typeface="Book Antiqua" panose="02040602050305030304" pitchFamily="18" charset="0"/>
            </a:endParaRPr>
          </a:p>
        </p:txBody>
      </p:sp>
      <p:grpSp>
        <p:nvGrpSpPr>
          <p:cNvPr id="6" name="群組 5">
            <a:extLst>
              <a:ext uri="{FF2B5EF4-FFF2-40B4-BE49-F238E27FC236}">
                <a16:creationId xmlns:a16="http://schemas.microsoft.com/office/drawing/2014/main" id="{6396FD03-3819-8798-39FD-9EAD2B79EC0B}"/>
              </a:ext>
            </a:extLst>
          </p:cNvPr>
          <p:cNvGrpSpPr/>
          <p:nvPr/>
        </p:nvGrpSpPr>
        <p:grpSpPr>
          <a:xfrm>
            <a:off x="681927" y="860672"/>
            <a:ext cx="8564880" cy="561805"/>
            <a:chOff x="782724" y="1111235"/>
            <a:chExt cx="8564880" cy="561805"/>
          </a:xfrm>
        </p:grpSpPr>
        <p:sp>
          <p:nvSpPr>
            <p:cNvPr id="8" name="內容版面配置區 2">
              <a:extLst>
                <a:ext uri="{FF2B5EF4-FFF2-40B4-BE49-F238E27FC236}">
                  <a16:creationId xmlns:a16="http://schemas.microsoft.com/office/drawing/2014/main" id="{E02E6F3E-C88F-21F2-7C35-FF74C7CBA7EB}"/>
                </a:ext>
              </a:extLst>
            </p:cNvPr>
            <p:cNvSpPr txBox="1">
              <a:spLocks/>
            </p:cNvSpPr>
            <p:nvPr/>
          </p:nvSpPr>
          <p:spPr bwMode="auto">
            <a:xfrm>
              <a:off x="1194204" y="1168408"/>
              <a:ext cx="8153400" cy="50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None/>
                <a:tabLst/>
                <a:defRPr/>
              </a:pPr>
              <a:r>
                <a:rPr kumimoji="0" lang="zh-TW" altLang="en-US" sz="2000" b="0" i="0" u="none" strike="noStrike" kern="1200" cap="none" spc="0" normalizeH="0" baseline="0" noProof="0" dirty="0">
                  <a:ln>
                    <a:noFill/>
                  </a:ln>
                  <a:effectLst/>
                  <a:uLnTx/>
                  <a:uFillTx/>
                  <a:latin typeface="+mn-ea"/>
                  <a:cs typeface="+mn-cs"/>
                </a:rPr>
                <a:t>營業細則第 </a:t>
              </a:r>
              <a:r>
                <a:rPr lang="en-US" altLang="zh-TW" sz="2000" noProof="0" dirty="0">
                  <a:latin typeface="Book Antiqua" panose="02040602050305030304" pitchFamily="18" charset="0"/>
                </a:rPr>
                <a:t>49</a:t>
              </a:r>
              <a:r>
                <a:rPr kumimoji="0" lang="zh-TW" altLang="en-US" sz="2000" b="0" i="0" u="none" strike="noStrike" kern="1200" cap="none" spc="0" normalizeH="0" baseline="0" dirty="0">
                  <a:ln>
                    <a:noFill/>
                  </a:ln>
                  <a:effectLst/>
                  <a:uLnTx/>
                  <a:uFillTx/>
                  <a:latin typeface="Book Antiqua" panose="02040602050305030304" pitchFamily="18" charset="0"/>
                  <a:cs typeface="+mn-cs"/>
                </a:rPr>
                <a:t> </a:t>
              </a:r>
              <a:r>
                <a:rPr kumimoji="0" lang="zh-TW" altLang="en-US" sz="2000" b="0" i="0" u="none" strike="noStrike" kern="1200" cap="none" spc="0" normalizeH="0" baseline="0" noProof="0" dirty="0">
                  <a:ln>
                    <a:noFill/>
                  </a:ln>
                  <a:effectLst/>
                  <a:uLnTx/>
                  <a:uFillTx/>
                  <a:latin typeface="+mn-ea"/>
                  <a:cs typeface="+mn-cs"/>
                </a:rPr>
                <a:t>條第 </a:t>
              </a:r>
              <a:r>
                <a:rPr kumimoji="0" lang="en-US" altLang="zh-TW" sz="2000" b="0" i="0" u="none" strike="noStrike" kern="1200" cap="none" spc="0" normalizeH="0" baseline="0" noProof="0" dirty="0">
                  <a:ln>
                    <a:noFill/>
                  </a:ln>
                  <a:effectLst/>
                  <a:uLnTx/>
                  <a:uFillTx/>
                  <a:latin typeface="Book Antiqua" panose="02040602050305030304" pitchFamily="18" charset="0"/>
                </a:rPr>
                <a:t>1</a:t>
              </a:r>
              <a:r>
                <a:rPr kumimoji="0" lang="zh-TW" altLang="en-US" sz="2000" b="0" i="0" u="none" strike="noStrike" kern="1200" cap="none" spc="0" normalizeH="0" baseline="0" noProof="0" dirty="0">
                  <a:ln>
                    <a:noFill/>
                  </a:ln>
                  <a:effectLst/>
                  <a:uLnTx/>
                  <a:uFillTx/>
                  <a:latin typeface="+mn-ea"/>
                  <a:cs typeface="+mn-cs"/>
                </a:rPr>
                <a:t> </a:t>
              </a:r>
              <a:r>
                <a:rPr lang="zh-TW" altLang="en-US" sz="2000" dirty="0">
                  <a:latin typeface="+mn-ea"/>
                </a:rPr>
                <a:t>項第 </a:t>
              </a:r>
              <a:r>
                <a:rPr lang="en-US" altLang="zh-TW" sz="2000" dirty="0">
                  <a:latin typeface="Book Antiqua" panose="02040602050305030304" pitchFamily="18" charset="0"/>
                </a:rPr>
                <a:t>17</a:t>
              </a:r>
              <a:r>
                <a:rPr lang="zh-TW" altLang="en-US" sz="2000" dirty="0">
                  <a:latin typeface="+mn-ea"/>
                </a:rPr>
                <a:t> 款</a:t>
              </a:r>
              <a:endParaRPr kumimoji="0" lang="en-US" altLang="zh-TW" sz="2000" b="0" i="0" u="none" strike="noStrike" kern="1200" cap="none" spc="0" normalizeH="0" baseline="0" noProof="0" dirty="0">
                <a:ln>
                  <a:noFill/>
                </a:ln>
                <a:effectLst/>
                <a:uLnTx/>
                <a:uFillTx/>
                <a:latin typeface="Book Antiqua" panose="02040602050305030304" pitchFamily="18" charset="0"/>
              </a:endParaRPr>
            </a:p>
          </p:txBody>
        </p:sp>
        <p:grpSp>
          <p:nvGrpSpPr>
            <p:cNvPr id="9" name="Google Shape;6537;p61">
              <a:extLst>
                <a:ext uri="{FF2B5EF4-FFF2-40B4-BE49-F238E27FC236}">
                  <a16:creationId xmlns:a16="http://schemas.microsoft.com/office/drawing/2014/main" id="{1D8E5165-2426-E468-56B7-E751322E726D}"/>
                </a:ext>
              </a:extLst>
            </p:cNvPr>
            <p:cNvGrpSpPr/>
            <p:nvPr/>
          </p:nvGrpSpPr>
          <p:grpSpPr>
            <a:xfrm>
              <a:off x="782724" y="1111235"/>
              <a:ext cx="411480" cy="493763"/>
              <a:chOff x="3127598" y="1513234"/>
              <a:chExt cx="289714" cy="347593"/>
            </a:xfrm>
          </p:grpSpPr>
          <p:sp>
            <p:nvSpPr>
              <p:cNvPr id="10" name="Google Shape;6538;p61">
                <a:extLst>
                  <a:ext uri="{FF2B5EF4-FFF2-40B4-BE49-F238E27FC236}">
                    <a16:creationId xmlns:a16="http://schemas.microsoft.com/office/drawing/2014/main" id="{82BEBD5C-0E1D-B45F-DBDE-30BA5E251468}"/>
                  </a:ext>
                </a:extLst>
              </p:cNvPr>
              <p:cNvSpPr/>
              <p:nvPr/>
            </p:nvSpPr>
            <p:spPr>
              <a:xfrm>
                <a:off x="3127598" y="1513234"/>
                <a:ext cx="289714" cy="347593"/>
              </a:xfrm>
              <a:custGeom>
                <a:avLst/>
                <a:gdLst/>
                <a:ahLst/>
                <a:cxnLst/>
                <a:rect l="l" t="t" r="r" b="b"/>
                <a:pathLst>
                  <a:path w="9145" h="10972" extrusionOk="0">
                    <a:moveTo>
                      <a:pt x="1917" y="8995"/>
                    </a:moveTo>
                    <a:lnTo>
                      <a:pt x="1917" y="10412"/>
                    </a:lnTo>
                    <a:lnTo>
                      <a:pt x="1358" y="9841"/>
                    </a:lnTo>
                    <a:lnTo>
                      <a:pt x="548" y="8995"/>
                    </a:lnTo>
                    <a:close/>
                    <a:moveTo>
                      <a:pt x="6192" y="0"/>
                    </a:moveTo>
                    <a:cubicBezTo>
                      <a:pt x="5828" y="0"/>
                      <a:pt x="5465" y="137"/>
                      <a:pt x="5191" y="411"/>
                    </a:cubicBezTo>
                    <a:lnTo>
                      <a:pt x="5156" y="435"/>
                    </a:lnTo>
                    <a:cubicBezTo>
                      <a:pt x="5096" y="494"/>
                      <a:pt x="5096" y="602"/>
                      <a:pt x="5168" y="661"/>
                    </a:cubicBezTo>
                    <a:cubicBezTo>
                      <a:pt x="5196" y="689"/>
                      <a:pt x="5235" y="704"/>
                      <a:pt x="5275" y="704"/>
                    </a:cubicBezTo>
                    <a:cubicBezTo>
                      <a:pt x="5319" y="704"/>
                      <a:pt x="5363" y="686"/>
                      <a:pt x="5394" y="649"/>
                    </a:cubicBezTo>
                    <a:lnTo>
                      <a:pt x="5430" y="613"/>
                    </a:lnTo>
                    <a:cubicBezTo>
                      <a:pt x="5644" y="399"/>
                      <a:pt x="5927" y="292"/>
                      <a:pt x="6209" y="292"/>
                    </a:cubicBezTo>
                    <a:cubicBezTo>
                      <a:pt x="6492" y="292"/>
                      <a:pt x="6775" y="399"/>
                      <a:pt x="6989" y="613"/>
                    </a:cubicBezTo>
                    <a:cubicBezTo>
                      <a:pt x="7418" y="1042"/>
                      <a:pt x="7418" y="1745"/>
                      <a:pt x="6989" y="2185"/>
                    </a:cubicBezTo>
                    <a:cubicBezTo>
                      <a:pt x="6775" y="2399"/>
                      <a:pt x="6492" y="2507"/>
                      <a:pt x="6209" y="2507"/>
                    </a:cubicBezTo>
                    <a:cubicBezTo>
                      <a:pt x="5927" y="2507"/>
                      <a:pt x="5644" y="2399"/>
                      <a:pt x="5430" y="2185"/>
                    </a:cubicBezTo>
                    <a:cubicBezTo>
                      <a:pt x="5168" y="1923"/>
                      <a:pt x="5049" y="1554"/>
                      <a:pt x="5132" y="1209"/>
                    </a:cubicBezTo>
                    <a:cubicBezTo>
                      <a:pt x="5144" y="1125"/>
                      <a:pt x="5084" y="1030"/>
                      <a:pt x="4989" y="1018"/>
                    </a:cubicBezTo>
                    <a:cubicBezTo>
                      <a:pt x="4982" y="1017"/>
                      <a:pt x="4975" y="1017"/>
                      <a:pt x="4967" y="1017"/>
                    </a:cubicBezTo>
                    <a:cubicBezTo>
                      <a:pt x="4890" y="1017"/>
                      <a:pt x="4809" y="1073"/>
                      <a:pt x="4798" y="1149"/>
                    </a:cubicBezTo>
                    <a:cubicBezTo>
                      <a:pt x="4751" y="1387"/>
                      <a:pt x="4775" y="1614"/>
                      <a:pt x="4846" y="1840"/>
                    </a:cubicBezTo>
                    <a:lnTo>
                      <a:pt x="3132" y="1840"/>
                    </a:lnTo>
                    <a:cubicBezTo>
                      <a:pt x="3048" y="1840"/>
                      <a:pt x="2965" y="1911"/>
                      <a:pt x="2965" y="2006"/>
                    </a:cubicBezTo>
                    <a:cubicBezTo>
                      <a:pt x="2965" y="2090"/>
                      <a:pt x="3048" y="2161"/>
                      <a:pt x="3132" y="2161"/>
                    </a:cubicBezTo>
                    <a:lnTo>
                      <a:pt x="4989" y="2161"/>
                    </a:lnTo>
                    <a:lnTo>
                      <a:pt x="5084" y="2304"/>
                    </a:lnTo>
                    <a:lnTo>
                      <a:pt x="4310" y="3078"/>
                    </a:lnTo>
                    <a:cubicBezTo>
                      <a:pt x="4251" y="3126"/>
                      <a:pt x="4251" y="3233"/>
                      <a:pt x="4310" y="3292"/>
                    </a:cubicBezTo>
                    <a:cubicBezTo>
                      <a:pt x="4334" y="3328"/>
                      <a:pt x="4382" y="3340"/>
                      <a:pt x="4429" y="3340"/>
                    </a:cubicBezTo>
                    <a:cubicBezTo>
                      <a:pt x="4477" y="3340"/>
                      <a:pt x="4513" y="3328"/>
                      <a:pt x="4548" y="3292"/>
                    </a:cubicBezTo>
                    <a:lnTo>
                      <a:pt x="5322" y="2518"/>
                    </a:lnTo>
                    <a:cubicBezTo>
                      <a:pt x="5572" y="2733"/>
                      <a:pt x="5882" y="2840"/>
                      <a:pt x="6203" y="2840"/>
                    </a:cubicBezTo>
                    <a:cubicBezTo>
                      <a:pt x="6561" y="2840"/>
                      <a:pt x="6930" y="2697"/>
                      <a:pt x="7215" y="2423"/>
                    </a:cubicBezTo>
                    <a:cubicBezTo>
                      <a:pt x="7287" y="2340"/>
                      <a:pt x="7358" y="2256"/>
                      <a:pt x="7418" y="2161"/>
                    </a:cubicBezTo>
                    <a:lnTo>
                      <a:pt x="8835" y="2161"/>
                    </a:lnTo>
                    <a:lnTo>
                      <a:pt x="8835" y="10662"/>
                    </a:lnTo>
                    <a:lnTo>
                      <a:pt x="2239" y="10662"/>
                    </a:lnTo>
                    <a:lnTo>
                      <a:pt x="2239" y="8864"/>
                    </a:lnTo>
                    <a:cubicBezTo>
                      <a:pt x="2239" y="8769"/>
                      <a:pt x="2167" y="8698"/>
                      <a:pt x="2072" y="8698"/>
                    </a:cubicBezTo>
                    <a:lnTo>
                      <a:pt x="334" y="8698"/>
                    </a:lnTo>
                    <a:lnTo>
                      <a:pt x="334" y="2161"/>
                    </a:lnTo>
                    <a:lnTo>
                      <a:pt x="2489" y="2161"/>
                    </a:lnTo>
                    <a:cubicBezTo>
                      <a:pt x="2584" y="2161"/>
                      <a:pt x="2655" y="2090"/>
                      <a:pt x="2655" y="2006"/>
                    </a:cubicBezTo>
                    <a:cubicBezTo>
                      <a:pt x="2655" y="1911"/>
                      <a:pt x="2584" y="1840"/>
                      <a:pt x="2489" y="1840"/>
                    </a:cubicBezTo>
                    <a:lnTo>
                      <a:pt x="167" y="1840"/>
                    </a:lnTo>
                    <a:cubicBezTo>
                      <a:pt x="84" y="1840"/>
                      <a:pt x="0" y="1911"/>
                      <a:pt x="0" y="2006"/>
                    </a:cubicBezTo>
                    <a:lnTo>
                      <a:pt x="0" y="8853"/>
                    </a:lnTo>
                    <a:cubicBezTo>
                      <a:pt x="0" y="8888"/>
                      <a:pt x="24" y="8936"/>
                      <a:pt x="48" y="8972"/>
                    </a:cubicBezTo>
                    <a:lnTo>
                      <a:pt x="1060" y="10007"/>
                    </a:lnTo>
                    <a:lnTo>
                      <a:pt x="1953" y="10936"/>
                    </a:lnTo>
                    <a:cubicBezTo>
                      <a:pt x="1989" y="10960"/>
                      <a:pt x="2024" y="10972"/>
                      <a:pt x="2072" y="10972"/>
                    </a:cubicBezTo>
                    <a:lnTo>
                      <a:pt x="8978" y="10972"/>
                    </a:lnTo>
                    <a:cubicBezTo>
                      <a:pt x="9073" y="10972"/>
                      <a:pt x="9144" y="10900"/>
                      <a:pt x="9144" y="10817"/>
                    </a:cubicBezTo>
                    <a:lnTo>
                      <a:pt x="9144" y="2006"/>
                    </a:lnTo>
                    <a:cubicBezTo>
                      <a:pt x="9132" y="1911"/>
                      <a:pt x="9073" y="1840"/>
                      <a:pt x="8978" y="1840"/>
                    </a:cubicBezTo>
                    <a:lnTo>
                      <a:pt x="7549" y="1840"/>
                    </a:lnTo>
                    <a:cubicBezTo>
                      <a:pt x="7704" y="1352"/>
                      <a:pt x="7585" y="792"/>
                      <a:pt x="7192" y="411"/>
                    </a:cubicBezTo>
                    <a:cubicBezTo>
                      <a:pt x="6918" y="137"/>
                      <a:pt x="6555" y="0"/>
                      <a:pt x="619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539;p61">
                <a:extLst>
                  <a:ext uri="{FF2B5EF4-FFF2-40B4-BE49-F238E27FC236}">
                    <a16:creationId xmlns:a16="http://schemas.microsoft.com/office/drawing/2014/main" id="{998D8516-9807-EAB7-0BCA-980330210FB5}"/>
                  </a:ext>
                </a:extLst>
              </p:cNvPr>
              <p:cNvSpPr/>
              <p:nvPr/>
            </p:nvSpPr>
            <p:spPr>
              <a:xfrm>
                <a:off x="3254698" y="1788375"/>
                <a:ext cx="121493" cy="10233"/>
              </a:xfrm>
              <a:custGeom>
                <a:avLst/>
                <a:gdLst/>
                <a:ahLst/>
                <a:cxnLst/>
                <a:rect l="l" t="t" r="r" b="b"/>
                <a:pathLst>
                  <a:path w="3835" h="323" extrusionOk="0">
                    <a:moveTo>
                      <a:pt x="167" y="1"/>
                    </a:moveTo>
                    <a:cubicBezTo>
                      <a:pt x="72" y="1"/>
                      <a:pt x="1" y="72"/>
                      <a:pt x="1" y="168"/>
                    </a:cubicBezTo>
                    <a:cubicBezTo>
                      <a:pt x="1" y="251"/>
                      <a:pt x="72" y="322"/>
                      <a:pt x="167" y="322"/>
                    </a:cubicBezTo>
                    <a:lnTo>
                      <a:pt x="3680" y="322"/>
                    </a:lnTo>
                    <a:cubicBezTo>
                      <a:pt x="3763" y="322"/>
                      <a:pt x="3834" y="251"/>
                      <a:pt x="3834" y="168"/>
                    </a:cubicBezTo>
                    <a:cubicBezTo>
                      <a:pt x="3834" y="72"/>
                      <a:pt x="3763" y="1"/>
                      <a:pt x="3680" y="1"/>
                    </a:cubicBezTo>
                    <a:close/>
                  </a:path>
                </a:pathLst>
              </a:custGeom>
              <a:solidFill>
                <a:srgbClr val="657E93"/>
              </a:solidFill>
              <a:ln>
                <a:solidFill>
                  <a:schemeClr val="tx2">
                    <a:lumMod val="90000"/>
                    <a:lumOff val="1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540;p61">
                <a:extLst>
                  <a:ext uri="{FF2B5EF4-FFF2-40B4-BE49-F238E27FC236}">
                    <a16:creationId xmlns:a16="http://schemas.microsoft.com/office/drawing/2014/main" id="{4B68BD53-3BD5-8EF3-7E97-B2B5C1440278}"/>
                  </a:ext>
                </a:extLst>
              </p:cNvPr>
              <p:cNvSpPr/>
              <p:nvPr/>
            </p:nvSpPr>
            <p:spPr>
              <a:xfrm>
                <a:off x="3185668" y="1638275"/>
                <a:ext cx="172783" cy="29051"/>
              </a:xfrm>
              <a:custGeom>
                <a:avLst/>
                <a:gdLst/>
                <a:ahLst/>
                <a:cxnLst/>
                <a:rect l="l" t="t" r="r" b="b"/>
                <a:pathLst>
                  <a:path w="5454" h="917" extrusionOk="0">
                    <a:moveTo>
                      <a:pt x="168" y="0"/>
                    </a:moveTo>
                    <a:cubicBezTo>
                      <a:pt x="72" y="0"/>
                      <a:pt x="1" y="84"/>
                      <a:pt x="1" y="167"/>
                    </a:cubicBezTo>
                    <a:lnTo>
                      <a:pt x="1" y="750"/>
                    </a:lnTo>
                    <a:cubicBezTo>
                      <a:pt x="1" y="834"/>
                      <a:pt x="72" y="917"/>
                      <a:pt x="168" y="917"/>
                    </a:cubicBezTo>
                    <a:lnTo>
                      <a:pt x="5275" y="917"/>
                    </a:lnTo>
                    <a:cubicBezTo>
                      <a:pt x="5359" y="917"/>
                      <a:pt x="5430" y="834"/>
                      <a:pt x="5430" y="750"/>
                    </a:cubicBezTo>
                    <a:lnTo>
                      <a:pt x="5430" y="167"/>
                    </a:lnTo>
                    <a:cubicBezTo>
                      <a:pt x="5454" y="84"/>
                      <a:pt x="5382" y="0"/>
                      <a:pt x="5287" y="0"/>
                    </a:cubicBezTo>
                    <a:lnTo>
                      <a:pt x="4228" y="0"/>
                    </a:lnTo>
                    <a:cubicBezTo>
                      <a:pt x="4144" y="0"/>
                      <a:pt x="4073" y="84"/>
                      <a:pt x="4073" y="167"/>
                    </a:cubicBezTo>
                    <a:cubicBezTo>
                      <a:pt x="4073" y="262"/>
                      <a:pt x="4144" y="334"/>
                      <a:pt x="4228" y="334"/>
                    </a:cubicBezTo>
                    <a:lnTo>
                      <a:pt x="5121" y="334"/>
                    </a:lnTo>
                    <a:lnTo>
                      <a:pt x="5121" y="584"/>
                    </a:lnTo>
                    <a:lnTo>
                      <a:pt x="334" y="584"/>
                    </a:lnTo>
                    <a:lnTo>
                      <a:pt x="334" y="334"/>
                    </a:lnTo>
                    <a:lnTo>
                      <a:pt x="3597" y="334"/>
                    </a:lnTo>
                    <a:cubicBezTo>
                      <a:pt x="3680" y="334"/>
                      <a:pt x="3751" y="262"/>
                      <a:pt x="3751" y="167"/>
                    </a:cubicBezTo>
                    <a:cubicBezTo>
                      <a:pt x="3751" y="84"/>
                      <a:pt x="3680" y="0"/>
                      <a:pt x="359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541;p61">
                <a:extLst>
                  <a:ext uri="{FF2B5EF4-FFF2-40B4-BE49-F238E27FC236}">
                    <a16:creationId xmlns:a16="http://schemas.microsoft.com/office/drawing/2014/main" id="{4993794F-445B-CBCB-83E1-290376FF6E6B}"/>
                  </a:ext>
                </a:extLst>
              </p:cNvPr>
              <p:cNvSpPr/>
              <p:nvPr/>
            </p:nvSpPr>
            <p:spPr>
              <a:xfrm>
                <a:off x="3186428" y="1681645"/>
                <a:ext cx="172022" cy="10581"/>
              </a:xfrm>
              <a:custGeom>
                <a:avLst/>
                <a:gdLst/>
                <a:ahLst/>
                <a:cxnLst/>
                <a:rect l="l" t="t" r="r" b="b"/>
                <a:pathLst>
                  <a:path w="5430" h="334" extrusionOk="0">
                    <a:moveTo>
                      <a:pt x="155" y="0"/>
                    </a:moveTo>
                    <a:cubicBezTo>
                      <a:pt x="72" y="0"/>
                      <a:pt x="1" y="84"/>
                      <a:pt x="1" y="167"/>
                    </a:cubicBezTo>
                    <a:cubicBezTo>
                      <a:pt x="1" y="262"/>
                      <a:pt x="72" y="334"/>
                      <a:pt x="155" y="334"/>
                    </a:cubicBezTo>
                    <a:lnTo>
                      <a:pt x="5263" y="334"/>
                    </a:lnTo>
                    <a:cubicBezTo>
                      <a:pt x="5358" y="334"/>
                      <a:pt x="5430" y="262"/>
                      <a:pt x="5430" y="167"/>
                    </a:cubicBezTo>
                    <a:cubicBezTo>
                      <a:pt x="5430" y="84"/>
                      <a:pt x="5358" y="0"/>
                      <a:pt x="526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542;p61">
                <a:extLst>
                  <a:ext uri="{FF2B5EF4-FFF2-40B4-BE49-F238E27FC236}">
                    <a16:creationId xmlns:a16="http://schemas.microsoft.com/office/drawing/2014/main" id="{63765302-783F-26CF-7616-831CD4B75055}"/>
                  </a:ext>
                </a:extLst>
              </p:cNvPr>
              <p:cNvSpPr/>
              <p:nvPr/>
            </p:nvSpPr>
            <p:spPr>
              <a:xfrm>
                <a:off x="3186428" y="1707306"/>
                <a:ext cx="172022" cy="10201"/>
              </a:xfrm>
              <a:custGeom>
                <a:avLst/>
                <a:gdLst/>
                <a:ahLst/>
                <a:cxnLst/>
                <a:rect l="l" t="t" r="r" b="b"/>
                <a:pathLst>
                  <a:path w="5430" h="322" extrusionOk="0">
                    <a:moveTo>
                      <a:pt x="155" y="0"/>
                    </a:moveTo>
                    <a:cubicBezTo>
                      <a:pt x="72" y="0"/>
                      <a:pt x="1" y="71"/>
                      <a:pt x="1" y="167"/>
                    </a:cubicBezTo>
                    <a:cubicBezTo>
                      <a:pt x="1" y="250"/>
                      <a:pt x="72" y="321"/>
                      <a:pt x="155" y="321"/>
                    </a:cubicBezTo>
                    <a:lnTo>
                      <a:pt x="5263" y="321"/>
                    </a:lnTo>
                    <a:cubicBezTo>
                      <a:pt x="5358" y="321"/>
                      <a:pt x="5430" y="250"/>
                      <a:pt x="5430" y="167"/>
                    </a:cubicBezTo>
                    <a:cubicBezTo>
                      <a:pt x="5430" y="71"/>
                      <a:pt x="5358" y="0"/>
                      <a:pt x="526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5076342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4BA915EE-10CB-4CF1-8569-6154455DA573}" type="slidenum">
              <a:rPr lang="en-US" smtClean="0"/>
              <a:t>23</a:t>
            </a:fld>
            <a:endParaRPr lang="en-US"/>
          </a:p>
        </p:txBody>
      </p:sp>
      <p:sp>
        <p:nvSpPr>
          <p:cNvPr id="4" name="文字版面配置區 3"/>
          <p:cNvSpPr>
            <a:spLocks noGrp="1"/>
          </p:cNvSpPr>
          <p:nvPr>
            <p:ph type="body" idx="14"/>
          </p:nvPr>
        </p:nvSpPr>
        <p:spPr>
          <a:xfrm>
            <a:off x="805543" y="2686876"/>
            <a:ext cx="10214919" cy="836799"/>
          </a:xfrm>
        </p:spPr>
        <p:txBody>
          <a:bodyPr/>
          <a:lstStyle/>
          <a:p>
            <a:r>
              <a:rPr lang="zh-TW" altLang="en-US" dirty="0"/>
              <a:t>三、申</a:t>
            </a:r>
            <a:r>
              <a:rPr lang="zh-TW" altLang="en-US" dirty="0" smtClean="0"/>
              <a:t>復規章</a:t>
            </a:r>
            <a:endParaRPr lang="zh-TW" altLang="en-US" dirty="0"/>
          </a:p>
        </p:txBody>
      </p:sp>
    </p:spTree>
    <p:extLst>
      <p:ext uri="{BB962C8B-B14F-4D97-AF65-F5344CB8AC3E}">
        <p14:creationId xmlns:p14="http://schemas.microsoft.com/office/powerpoint/2010/main" val="16039771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fontAlgn="base">
              <a:lnSpc>
                <a:spcPct val="80000"/>
              </a:lnSpc>
              <a:spcBef>
                <a:spcPct val="0"/>
              </a:spcBef>
              <a:spcAft>
                <a:spcPct val="0"/>
              </a:spcAft>
              <a:defRPr/>
            </a:pPr>
            <a:fld id="{562FE60B-6EEB-4E83-BCEF-43EB6E71FD6C}" type="slidenum">
              <a:rPr kumimoji="0" lang="en-US" altLang="zh-TW" sz="1200" b="0" spc="0">
                <a:solidFill>
                  <a:srgbClr val="FFFFFF"/>
                </a:solidFill>
              </a:rPr>
              <a:pPr algn="ctr" fontAlgn="base">
                <a:lnSpc>
                  <a:spcPct val="80000"/>
                </a:lnSpc>
                <a:spcBef>
                  <a:spcPct val="0"/>
                </a:spcBef>
                <a:spcAft>
                  <a:spcPct val="0"/>
                </a:spcAft>
                <a:defRPr/>
              </a:pPr>
              <a:t>24</a:t>
            </a:fld>
            <a:endParaRPr kumimoji="0" lang="en-US" altLang="zh-TW" sz="1200" b="0" spc="0">
              <a:solidFill>
                <a:srgbClr val="FFFFFF"/>
              </a:solidFill>
            </a:endParaRPr>
          </a:p>
        </p:txBody>
      </p:sp>
      <p:sp>
        <p:nvSpPr>
          <p:cNvPr id="2" name="文字版面配置區 3">
            <a:extLst>
              <a:ext uri="{FF2B5EF4-FFF2-40B4-BE49-F238E27FC236}">
                <a16:creationId xmlns:a16="http://schemas.microsoft.com/office/drawing/2014/main" id="{CFF75B85-6591-45B7-AB21-3A98A1338BED}"/>
              </a:ext>
            </a:extLst>
          </p:cNvPr>
          <p:cNvSpPr txBox="1">
            <a:spLocks/>
          </p:cNvSpPr>
          <p:nvPr/>
        </p:nvSpPr>
        <p:spPr>
          <a:xfrm>
            <a:off x="3651070" y="137497"/>
            <a:ext cx="4693653" cy="732419"/>
          </a:xfrm>
          <a:prstGeom prst="rect">
            <a:avLst/>
          </a:prstGeom>
        </p:spPr>
        <p:txBody>
          <a:bodyPr>
            <a:no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TW" altLang="en-US" sz="3200" b="1" dirty="0"/>
              <a:t>建置發行面處置申復機制</a:t>
            </a:r>
          </a:p>
        </p:txBody>
      </p:sp>
      <p:sp>
        <p:nvSpPr>
          <p:cNvPr id="5" name="文字方塊 4">
            <a:extLst>
              <a:ext uri="{FF2B5EF4-FFF2-40B4-BE49-F238E27FC236}">
                <a16:creationId xmlns:a16="http://schemas.microsoft.com/office/drawing/2014/main" id="{053E1126-F088-3E8C-38D0-158105AE4EF7}"/>
              </a:ext>
            </a:extLst>
          </p:cNvPr>
          <p:cNvSpPr txBox="1">
            <a:spLocks noChangeArrowheads="1"/>
          </p:cNvSpPr>
          <p:nvPr/>
        </p:nvSpPr>
        <p:spPr bwMode="auto">
          <a:xfrm>
            <a:off x="10895672" y="930438"/>
            <a:ext cx="12858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dirty="0">
                <a:solidFill>
                  <a:schemeClr val="tx2">
                    <a:lumMod val="90000"/>
                    <a:lumOff val="10000"/>
                  </a:schemeClr>
                </a:solidFill>
                <a:latin typeface="Book Antiqua" panose="02040602050305030304" pitchFamily="18" charset="0"/>
              </a:rPr>
              <a:t>112.07.20</a:t>
            </a:r>
            <a:endParaRPr kumimoji="1" lang="zh-TW" altLang="en-US" sz="1800" b="0" i="0" u="none" strike="noStrike" kern="1200" cap="none" spc="0" normalizeH="0" baseline="0" noProof="0" dirty="0">
              <a:ln>
                <a:noFill/>
              </a:ln>
              <a:solidFill>
                <a:schemeClr val="tx2">
                  <a:lumMod val="90000"/>
                  <a:lumOff val="10000"/>
                </a:schemeClr>
              </a:solidFill>
              <a:effectLst/>
              <a:uLnTx/>
              <a:uFillTx/>
              <a:latin typeface="Book Antiqua" panose="02040602050305030304" pitchFamily="18" charset="0"/>
            </a:endParaRPr>
          </a:p>
        </p:txBody>
      </p:sp>
      <p:graphicFrame>
        <p:nvGraphicFramePr>
          <p:cNvPr id="15" name="內容版面配置區 4"/>
          <p:cNvGraphicFramePr>
            <a:graphicFrameLocks/>
          </p:cNvGraphicFramePr>
          <p:nvPr>
            <p:extLst/>
          </p:nvPr>
        </p:nvGraphicFramePr>
        <p:xfrm>
          <a:off x="472120" y="1470406"/>
          <a:ext cx="10518968" cy="50401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2" name="群組 11">
            <a:extLst>
              <a:ext uri="{FF2B5EF4-FFF2-40B4-BE49-F238E27FC236}">
                <a16:creationId xmlns:a16="http://schemas.microsoft.com/office/drawing/2014/main" id="{6396FD03-3819-8798-39FD-9EAD2B79EC0B}"/>
              </a:ext>
            </a:extLst>
          </p:cNvPr>
          <p:cNvGrpSpPr/>
          <p:nvPr/>
        </p:nvGrpSpPr>
        <p:grpSpPr>
          <a:xfrm>
            <a:off x="681926" y="860672"/>
            <a:ext cx="10144570" cy="561805"/>
            <a:chOff x="782724" y="1111235"/>
            <a:chExt cx="8564880" cy="561805"/>
          </a:xfrm>
        </p:grpSpPr>
        <p:sp>
          <p:nvSpPr>
            <p:cNvPr id="13" name="內容版面配置區 2">
              <a:extLst>
                <a:ext uri="{FF2B5EF4-FFF2-40B4-BE49-F238E27FC236}">
                  <a16:creationId xmlns:a16="http://schemas.microsoft.com/office/drawing/2014/main" id="{E02E6F3E-C88F-21F2-7C35-FF74C7CBA7EB}"/>
                </a:ext>
              </a:extLst>
            </p:cNvPr>
            <p:cNvSpPr txBox="1">
              <a:spLocks/>
            </p:cNvSpPr>
            <p:nvPr/>
          </p:nvSpPr>
          <p:spPr bwMode="auto">
            <a:xfrm>
              <a:off x="1194204" y="1168408"/>
              <a:ext cx="8153400" cy="50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defRPr/>
              </a:pPr>
              <a:r>
                <a:rPr lang="zh-TW" altLang="en-US" sz="2000" dirty="0">
                  <a:latin typeface="+mn-ea"/>
                </a:rPr>
                <a:t>「臺灣證券交易所股份有限公司處理上市有價證券發行人申復案件作業程序」等規章 </a:t>
              </a:r>
              <a:endParaRPr kumimoji="0" lang="en-US" altLang="zh-TW" sz="2000" b="0" i="0" u="none" strike="noStrike" kern="1200" cap="none" spc="0" normalizeH="0" baseline="0" noProof="0" dirty="0">
                <a:ln>
                  <a:noFill/>
                </a:ln>
                <a:effectLst/>
                <a:uLnTx/>
                <a:uFillTx/>
                <a:latin typeface="Book Antiqua" panose="02040602050305030304" pitchFamily="18" charset="0"/>
              </a:endParaRPr>
            </a:p>
          </p:txBody>
        </p:sp>
        <p:grpSp>
          <p:nvGrpSpPr>
            <p:cNvPr id="14" name="Google Shape;6537;p61">
              <a:extLst>
                <a:ext uri="{FF2B5EF4-FFF2-40B4-BE49-F238E27FC236}">
                  <a16:creationId xmlns:a16="http://schemas.microsoft.com/office/drawing/2014/main" id="{1D8E5165-2426-E468-56B7-E751322E726D}"/>
                </a:ext>
              </a:extLst>
            </p:cNvPr>
            <p:cNvGrpSpPr/>
            <p:nvPr/>
          </p:nvGrpSpPr>
          <p:grpSpPr>
            <a:xfrm>
              <a:off x="782724" y="1111235"/>
              <a:ext cx="411480" cy="493763"/>
              <a:chOff x="3127598" y="1513234"/>
              <a:chExt cx="289714" cy="347593"/>
            </a:xfrm>
          </p:grpSpPr>
          <p:sp>
            <p:nvSpPr>
              <p:cNvPr id="22" name="Google Shape;6538;p61">
                <a:extLst>
                  <a:ext uri="{FF2B5EF4-FFF2-40B4-BE49-F238E27FC236}">
                    <a16:creationId xmlns:a16="http://schemas.microsoft.com/office/drawing/2014/main" id="{82BEBD5C-0E1D-B45F-DBDE-30BA5E251468}"/>
                  </a:ext>
                </a:extLst>
              </p:cNvPr>
              <p:cNvSpPr/>
              <p:nvPr/>
            </p:nvSpPr>
            <p:spPr>
              <a:xfrm>
                <a:off x="3127598" y="1513234"/>
                <a:ext cx="289714" cy="347593"/>
              </a:xfrm>
              <a:custGeom>
                <a:avLst/>
                <a:gdLst/>
                <a:ahLst/>
                <a:cxnLst/>
                <a:rect l="l" t="t" r="r" b="b"/>
                <a:pathLst>
                  <a:path w="9145" h="10972" extrusionOk="0">
                    <a:moveTo>
                      <a:pt x="1917" y="8995"/>
                    </a:moveTo>
                    <a:lnTo>
                      <a:pt x="1917" y="10412"/>
                    </a:lnTo>
                    <a:lnTo>
                      <a:pt x="1358" y="9841"/>
                    </a:lnTo>
                    <a:lnTo>
                      <a:pt x="548" y="8995"/>
                    </a:lnTo>
                    <a:close/>
                    <a:moveTo>
                      <a:pt x="6192" y="0"/>
                    </a:moveTo>
                    <a:cubicBezTo>
                      <a:pt x="5828" y="0"/>
                      <a:pt x="5465" y="137"/>
                      <a:pt x="5191" y="411"/>
                    </a:cubicBezTo>
                    <a:lnTo>
                      <a:pt x="5156" y="435"/>
                    </a:lnTo>
                    <a:cubicBezTo>
                      <a:pt x="5096" y="494"/>
                      <a:pt x="5096" y="602"/>
                      <a:pt x="5168" y="661"/>
                    </a:cubicBezTo>
                    <a:cubicBezTo>
                      <a:pt x="5196" y="689"/>
                      <a:pt x="5235" y="704"/>
                      <a:pt x="5275" y="704"/>
                    </a:cubicBezTo>
                    <a:cubicBezTo>
                      <a:pt x="5319" y="704"/>
                      <a:pt x="5363" y="686"/>
                      <a:pt x="5394" y="649"/>
                    </a:cubicBezTo>
                    <a:lnTo>
                      <a:pt x="5430" y="613"/>
                    </a:lnTo>
                    <a:cubicBezTo>
                      <a:pt x="5644" y="399"/>
                      <a:pt x="5927" y="292"/>
                      <a:pt x="6209" y="292"/>
                    </a:cubicBezTo>
                    <a:cubicBezTo>
                      <a:pt x="6492" y="292"/>
                      <a:pt x="6775" y="399"/>
                      <a:pt x="6989" y="613"/>
                    </a:cubicBezTo>
                    <a:cubicBezTo>
                      <a:pt x="7418" y="1042"/>
                      <a:pt x="7418" y="1745"/>
                      <a:pt x="6989" y="2185"/>
                    </a:cubicBezTo>
                    <a:cubicBezTo>
                      <a:pt x="6775" y="2399"/>
                      <a:pt x="6492" y="2507"/>
                      <a:pt x="6209" y="2507"/>
                    </a:cubicBezTo>
                    <a:cubicBezTo>
                      <a:pt x="5927" y="2507"/>
                      <a:pt x="5644" y="2399"/>
                      <a:pt x="5430" y="2185"/>
                    </a:cubicBezTo>
                    <a:cubicBezTo>
                      <a:pt x="5168" y="1923"/>
                      <a:pt x="5049" y="1554"/>
                      <a:pt x="5132" y="1209"/>
                    </a:cubicBezTo>
                    <a:cubicBezTo>
                      <a:pt x="5144" y="1125"/>
                      <a:pt x="5084" y="1030"/>
                      <a:pt x="4989" y="1018"/>
                    </a:cubicBezTo>
                    <a:cubicBezTo>
                      <a:pt x="4982" y="1017"/>
                      <a:pt x="4975" y="1017"/>
                      <a:pt x="4967" y="1017"/>
                    </a:cubicBezTo>
                    <a:cubicBezTo>
                      <a:pt x="4890" y="1017"/>
                      <a:pt x="4809" y="1073"/>
                      <a:pt x="4798" y="1149"/>
                    </a:cubicBezTo>
                    <a:cubicBezTo>
                      <a:pt x="4751" y="1387"/>
                      <a:pt x="4775" y="1614"/>
                      <a:pt x="4846" y="1840"/>
                    </a:cubicBezTo>
                    <a:lnTo>
                      <a:pt x="3132" y="1840"/>
                    </a:lnTo>
                    <a:cubicBezTo>
                      <a:pt x="3048" y="1840"/>
                      <a:pt x="2965" y="1911"/>
                      <a:pt x="2965" y="2006"/>
                    </a:cubicBezTo>
                    <a:cubicBezTo>
                      <a:pt x="2965" y="2090"/>
                      <a:pt x="3048" y="2161"/>
                      <a:pt x="3132" y="2161"/>
                    </a:cubicBezTo>
                    <a:lnTo>
                      <a:pt x="4989" y="2161"/>
                    </a:lnTo>
                    <a:lnTo>
                      <a:pt x="5084" y="2304"/>
                    </a:lnTo>
                    <a:lnTo>
                      <a:pt x="4310" y="3078"/>
                    </a:lnTo>
                    <a:cubicBezTo>
                      <a:pt x="4251" y="3126"/>
                      <a:pt x="4251" y="3233"/>
                      <a:pt x="4310" y="3292"/>
                    </a:cubicBezTo>
                    <a:cubicBezTo>
                      <a:pt x="4334" y="3328"/>
                      <a:pt x="4382" y="3340"/>
                      <a:pt x="4429" y="3340"/>
                    </a:cubicBezTo>
                    <a:cubicBezTo>
                      <a:pt x="4477" y="3340"/>
                      <a:pt x="4513" y="3328"/>
                      <a:pt x="4548" y="3292"/>
                    </a:cubicBezTo>
                    <a:lnTo>
                      <a:pt x="5322" y="2518"/>
                    </a:lnTo>
                    <a:cubicBezTo>
                      <a:pt x="5572" y="2733"/>
                      <a:pt x="5882" y="2840"/>
                      <a:pt x="6203" y="2840"/>
                    </a:cubicBezTo>
                    <a:cubicBezTo>
                      <a:pt x="6561" y="2840"/>
                      <a:pt x="6930" y="2697"/>
                      <a:pt x="7215" y="2423"/>
                    </a:cubicBezTo>
                    <a:cubicBezTo>
                      <a:pt x="7287" y="2340"/>
                      <a:pt x="7358" y="2256"/>
                      <a:pt x="7418" y="2161"/>
                    </a:cubicBezTo>
                    <a:lnTo>
                      <a:pt x="8835" y="2161"/>
                    </a:lnTo>
                    <a:lnTo>
                      <a:pt x="8835" y="10662"/>
                    </a:lnTo>
                    <a:lnTo>
                      <a:pt x="2239" y="10662"/>
                    </a:lnTo>
                    <a:lnTo>
                      <a:pt x="2239" y="8864"/>
                    </a:lnTo>
                    <a:cubicBezTo>
                      <a:pt x="2239" y="8769"/>
                      <a:pt x="2167" y="8698"/>
                      <a:pt x="2072" y="8698"/>
                    </a:cubicBezTo>
                    <a:lnTo>
                      <a:pt x="334" y="8698"/>
                    </a:lnTo>
                    <a:lnTo>
                      <a:pt x="334" y="2161"/>
                    </a:lnTo>
                    <a:lnTo>
                      <a:pt x="2489" y="2161"/>
                    </a:lnTo>
                    <a:cubicBezTo>
                      <a:pt x="2584" y="2161"/>
                      <a:pt x="2655" y="2090"/>
                      <a:pt x="2655" y="2006"/>
                    </a:cubicBezTo>
                    <a:cubicBezTo>
                      <a:pt x="2655" y="1911"/>
                      <a:pt x="2584" y="1840"/>
                      <a:pt x="2489" y="1840"/>
                    </a:cubicBezTo>
                    <a:lnTo>
                      <a:pt x="167" y="1840"/>
                    </a:lnTo>
                    <a:cubicBezTo>
                      <a:pt x="84" y="1840"/>
                      <a:pt x="0" y="1911"/>
                      <a:pt x="0" y="2006"/>
                    </a:cubicBezTo>
                    <a:lnTo>
                      <a:pt x="0" y="8853"/>
                    </a:lnTo>
                    <a:cubicBezTo>
                      <a:pt x="0" y="8888"/>
                      <a:pt x="24" y="8936"/>
                      <a:pt x="48" y="8972"/>
                    </a:cubicBezTo>
                    <a:lnTo>
                      <a:pt x="1060" y="10007"/>
                    </a:lnTo>
                    <a:lnTo>
                      <a:pt x="1953" y="10936"/>
                    </a:lnTo>
                    <a:cubicBezTo>
                      <a:pt x="1989" y="10960"/>
                      <a:pt x="2024" y="10972"/>
                      <a:pt x="2072" y="10972"/>
                    </a:cubicBezTo>
                    <a:lnTo>
                      <a:pt x="8978" y="10972"/>
                    </a:lnTo>
                    <a:cubicBezTo>
                      <a:pt x="9073" y="10972"/>
                      <a:pt x="9144" y="10900"/>
                      <a:pt x="9144" y="10817"/>
                    </a:cubicBezTo>
                    <a:lnTo>
                      <a:pt x="9144" y="2006"/>
                    </a:lnTo>
                    <a:cubicBezTo>
                      <a:pt x="9132" y="1911"/>
                      <a:pt x="9073" y="1840"/>
                      <a:pt x="8978" y="1840"/>
                    </a:cubicBezTo>
                    <a:lnTo>
                      <a:pt x="7549" y="1840"/>
                    </a:lnTo>
                    <a:cubicBezTo>
                      <a:pt x="7704" y="1352"/>
                      <a:pt x="7585" y="792"/>
                      <a:pt x="7192" y="411"/>
                    </a:cubicBezTo>
                    <a:cubicBezTo>
                      <a:pt x="6918" y="137"/>
                      <a:pt x="6555" y="0"/>
                      <a:pt x="619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539;p61">
                <a:extLst>
                  <a:ext uri="{FF2B5EF4-FFF2-40B4-BE49-F238E27FC236}">
                    <a16:creationId xmlns:a16="http://schemas.microsoft.com/office/drawing/2014/main" id="{998D8516-9807-EAB7-0BCA-980330210FB5}"/>
                  </a:ext>
                </a:extLst>
              </p:cNvPr>
              <p:cNvSpPr/>
              <p:nvPr/>
            </p:nvSpPr>
            <p:spPr>
              <a:xfrm>
                <a:off x="3254698" y="1788375"/>
                <a:ext cx="121493" cy="10233"/>
              </a:xfrm>
              <a:custGeom>
                <a:avLst/>
                <a:gdLst/>
                <a:ahLst/>
                <a:cxnLst/>
                <a:rect l="l" t="t" r="r" b="b"/>
                <a:pathLst>
                  <a:path w="3835" h="323" extrusionOk="0">
                    <a:moveTo>
                      <a:pt x="167" y="1"/>
                    </a:moveTo>
                    <a:cubicBezTo>
                      <a:pt x="72" y="1"/>
                      <a:pt x="1" y="72"/>
                      <a:pt x="1" y="168"/>
                    </a:cubicBezTo>
                    <a:cubicBezTo>
                      <a:pt x="1" y="251"/>
                      <a:pt x="72" y="322"/>
                      <a:pt x="167" y="322"/>
                    </a:cubicBezTo>
                    <a:lnTo>
                      <a:pt x="3680" y="322"/>
                    </a:lnTo>
                    <a:cubicBezTo>
                      <a:pt x="3763" y="322"/>
                      <a:pt x="3834" y="251"/>
                      <a:pt x="3834" y="168"/>
                    </a:cubicBezTo>
                    <a:cubicBezTo>
                      <a:pt x="3834" y="72"/>
                      <a:pt x="3763" y="1"/>
                      <a:pt x="3680" y="1"/>
                    </a:cubicBezTo>
                    <a:close/>
                  </a:path>
                </a:pathLst>
              </a:custGeom>
              <a:solidFill>
                <a:srgbClr val="657E93"/>
              </a:solidFill>
              <a:ln>
                <a:solidFill>
                  <a:schemeClr val="tx2">
                    <a:lumMod val="90000"/>
                    <a:lumOff val="1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540;p61">
                <a:extLst>
                  <a:ext uri="{FF2B5EF4-FFF2-40B4-BE49-F238E27FC236}">
                    <a16:creationId xmlns:a16="http://schemas.microsoft.com/office/drawing/2014/main" id="{4B68BD53-3BD5-8EF3-7E97-B2B5C1440278}"/>
                  </a:ext>
                </a:extLst>
              </p:cNvPr>
              <p:cNvSpPr/>
              <p:nvPr/>
            </p:nvSpPr>
            <p:spPr>
              <a:xfrm>
                <a:off x="3185668" y="1638275"/>
                <a:ext cx="172783" cy="29051"/>
              </a:xfrm>
              <a:custGeom>
                <a:avLst/>
                <a:gdLst/>
                <a:ahLst/>
                <a:cxnLst/>
                <a:rect l="l" t="t" r="r" b="b"/>
                <a:pathLst>
                  <a:path w="5454" h="917" extrusionOk="0">
                    <a:moveTo>
                      <a:pt x="168" y="0"/>
                    </a:moveTo>
                    <a:cubicBezTo>
                      <a:pt x="72" y="0"/>
                      <a:pt x="1" y="84"/>
                      <a:pt x="1" y="167"/>
                    </a:cubicBezTo>
                    <a:lnTo>
                      <a:pt x="1" y="750"/>
                    </a:lnTo>
                    <a:cubicBezTo>
                      <a:pt x="1" y="834"/>
                      <a:pt x="72" y="917"/>
                      <a:pt x="168" y="917"/>
                    </a:cubicBezTo>
                    <a:lnTo>
                      <a:pt x="5275" y="917"/>
                    </a:lnTo>
                    <a:cubicBezTo>
                      <a:pt x="5359" y="917"/>
                      <a:pt x="5430" y="834"/>
                      <a:pt x="5430" y="750"/>
                    </a:cubicBezTo>
                    <a:lnTo>
                      <a:pt x="5430" y="167"/>
                    </a:lnTo>
                    <a:cubicBezTo>
                      <a:pt x="5454" y="84"/>
                      <a:pt x="5382" y="0"/>
                      <a:pt x="5287" y="0"/>
                    </a:cubicBezTo>
                    <a:lnTo>
                      <a:pt x="4228" y="0"/>
                    </a:lnTo>
                    <a:cubicBezTo>
                      <a:pt x="4144" y="0"/>
                      <a:pt x="4073" y="84"/>
                      <a:pt x="4073" y="167"/>
                    </a:cubicBezTo>
                    <a:cubicBezTo>
                      <a:pt x="4073" y="262"/>
                      <a:pt x="4144" y="334"/>
                      <a:pt x="4228" y="334"/>
                    </a:cubicBezTo>
                    <a:lnTo>
                      <a:pt x="5121" y="334"/>
                    </a:lnTo>
                    <a:lnTo>
                      <a:pt x="5121" y="584"/>
                    </a:lnTo>
                    <a:lnTo>
                      <a:pt x="334" y="584"/>
                    </a:lnTo>
                    <a:lnTo>
                      <a:pt x="334" y="334"/>
                    </a:lnTo>
                    <a:lnTo>
                      <a:pt x="3597" y="334"/>
                    </a:lnTo>
                    <a:cubicBezTo>
                      <a:pt x="3680" y="334"/>
                      <a:pt x="3751" y="262"/>
                      <a:pt x="3751" y="167"/>
                    </a:cubicBezTo>
                    <a:cubicBezTo>
                      <a:pt x="3751" y="84"/>
                      <a:pt x="3680" y="0"/>
                      <a:pt x="359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541;p61">
                <a:extLst>
                  <a:ext uri="{FF2B5EF4-FFF2-40B4-BE49-F238E27FC236}">
                    <a16:creationId xmlns:a16="http://schemas.microsoft.com/office/drawing/2014/main" id="{4993794F-445B-CBCB-83E1-290376FF6E6B}"/>
                  </a:ext>
                </a:extLst>
              </p:cNvPr>
              <p:cNvSpPr/>
              <p:nvPr/>
            </p:nvSpPr>
            <p:spPr>
              <a:xfrm>
                <a:off x="3186428" y="1681645"/>
                <a:ext cx="172022" cy="10581"/>
              </a:xfrm>
              <a:custGeom>
                <a:avLst/>
                <a:gdLst/>
                <a:ahLst/>
                <a:cxnLst/>
                <a:rect l="l" t="t" r="r" b="b"/>
                <a:pathLst>
                  <a:path w="5430" h="334" extrusionOk="0">
                    <a:moveTo>
                      <a:pt x="155" y="0"/>
                    </a:moveTo>
                    <a:cubicBezTo>
                      <a:pt x="72" y="0"/>
                      <a:pt x="1" y="84"/>
                      <a:pt x="1" y="167"/>
                    </a:cubicBezTo>
                    <a:cubicBezTo>
                      <a:pt x="1" y="262"/>
                      <a:pt x="72" y="334"/>
                      <a:pt x="155" y="334"/>
                    </a:cubicBezTo>
                    <a:lnTo>
                      <a:pt x="5263" y="334"/>
                    </a:lnTo>
                    <a:cubicBezTo>
                      <a:pt x="5358" y="334"/>
                      <a:pt x="5430" y="262"/>
                      <a:pt x="5430" y="167"/>
                    </a:cubicBezTo>
                    <a:cubicBezTo>
                      <a:pt x="5430" y="84"/>
                      <a:pt x="5358" y="0"/>
                      <a:pt x="526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542;p61">
                <a:extLst>
                  <a:ext uri="{FF2B5EF4-FFF2-40B4-BE49-F238E27FC236}">
                    <a16:creationId xmlns:a16="http://schemas.microsoft.com/office/drawing/2014/main" id="{63765302-783F-26CF-7616-831CD4B75055}"/>
                  </a:ext>
                </a:extLst>
              </p:cNvPr>
              <p:cNvSpPr/>
              <p:nvPr/>
            </p:nvSpPr>
            <p:spPr>
              <a:xfrm>
                <a:off x="3186428" y="1707306"/>
                <a:ext cx="172022" cy="10201"/>
              </a:xfrm>
              <a:custGeom>
                <a:avLst/>
                <a:gdLst/>
                <a:ahLst/>
                <a:cxnLst/>
                <a:rect l="l" t="t" r="r" b="b"/>
                <a:pathLst>
                  <a:path w="5430" h="322" extrusionOk="0">
                    <a:moveTo>
                      <a:pt x="155" y="0"/>
                    </a:moveTo>
                    <a:cubicBezTo>
                      <a:pt x="72" y="0"/>
                      <a:pt x="1" y="71"/>
                      <a:pt x="1" y="167"/>
                    </a:cubicBezTo>
                    <a:cubicBezTo>
                      <a:pt x="1" y="250"/>
                      <a:pt x="72" y="321"/>
                      <a:pt x="155" y="321"/>
                    </a:cubicBezTo>
                    <a:lnTo>
                      <a:pt x="5263" y="321"/>
                    </a:lnTo>
                    <a:cubicBezTo>
                      <a:pt x="5358" y="321"/>
                      <a:pt x="5430" y="250"/>
                      <a:pt x="5430" y="167"/>
                    </a:cubicBezTo>
                    <a:cubicBezTo>
                      <a:pt x="5430" y="71"/>
                      <a:pt x="5358" y="0"/>
                      <a:pt x="526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80766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08AC1B80-F8B2-4B95-B4B7-7917A33D24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微軟正黑體"/>
              <a:cs typeface="+mn-cs"/>
            </a:endParaRPr>
          </a:p>
        </p:txBody>
      </p:sp>
      <p:sp>
        <p:nvSpPr>
          <p:cNvPr id="19" name="TextBox 18">
            <a:extLst>
              <a:ext uri="{FF2B5EF4-FFF2-40B4-BE49-F238E27FC236}">
                <a16:creationId xmlns:a16="http://schemas.microsoft.com/office/drawing/2014/main" id="{DC8EEF03-D0C2-D873-0D9D-C150312C1648}"/>
              </a:ext>
            </a:extLst>
          </p:cNvPr>
          <p:cNvSpPr txBox="1"/>
          <p:nvPr/>
        </p:nvSpPr>
        <p:spPr>
          <a:xfrm>
            <a:off x="4256663" y="3136612"/>
            <a:ext cx="367867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schemeClr val="tx1">
                    <a:lumMod val="85000"/>
                    <a:lumOff val="15000"/>
                  </a:schemeClr>
                </a:solidFill>
                <a:effectLst/>
                <a:uLnTx/>
                <a:uFillTx/>
                <a:latin typeface="Calibri"/>
                <a:ea typeface="Adobe Fan Heiti Std B" panose="020B0700000000000000" pitchFamily="34" charset="-128"/>
                <a:cs typeface="+mn-cs"/>
              </a:rPr>
              <a:t>簡報結束  </a:t>
            </a:r>
            <a:r>
              <a:rPr lang="zh-TW" altLang="en-US" sz="3200" b="1" dirty="0">
                <a:solidFill>
                  <a:schemeClr val="tx1">
                    <a:lumMod val="85000"/>
                    <a:lumOff val="15000"/>
                  </a:schemeClr>
                </a:solidFill>
                <a:latin typeface="Calibri"/>
                <a:ea typeface="Adobe Fan Heiti Std B" panose="020B0700000000000000" pitchFamily="34" charset="-128"/>
              </a:rPr>
              <a:t>感謝聆聽</a:t>
            </a:r>
            <a:endParaRPr kumimoji="0" lang="en-TW" sz="3200" b="1" i="0" u="none" strike="noStrike" kern="1200" cap="none" spc="0" normalizeH="0" baseline="0" noProof="0" dirty="0">
              <a:ln>
                <a:noFill/>
              </a:ln>
              <a:solidFill>
                <a:schemeClr val="tx1">
                  <a:lumMod val="85000"/>
                  <a:lumOff val="15000"/>
                </a:schemeClr>
              </a:solidFill>
              <a:effectLst/>
              <a:uLnTx/>
              <a:uFillTx/>
              <a:latin typeface="Calibri"/>
              <a:ea typeface="Adobe Fan Heiti Std B" panose="020B0700000000000000" pitchFamily="34" charset="-128"/>
              <a:cs typeface="+mn-cs"/>
            </a:endParaRPr>
          </a:p>
        </p:txBody>
      </p:sp>
      <p:sp>
        <p:nvSpPr>
          <p:cNvPr id="11" name="Footer Placeholder 4">
            <a:extLst>
              <a:ext uri="{FF2B5EF4-FFF2-40B4-BE49-F238E27FC236}">
                <a16:creationId xmlns:a16="http://schemas.microsoft.com/office/drawing/2014/main" id="{4E00BB6D-69DD-694C-F3D0-CD6B39E5E715}"/>
              </a:ext>
            </a:extLst>
          </p:cNvPr>
          <p:cNvSpPr txBox="1">
            <a:spLocks/>
          </p:cNvSpPr>
          <p:nvPr/>
        </p:nvSpPr>
        <p:spPr>
          <a:xfrm>
            <a:off x="-129215" y="6586881"/>
            <a:ext cx="2827998" cy="365125"/>
          </a:xfrm>
          <a:prstGeom prst="rect">
            <a:avLst/>
          </a:prstGeom>
        </p:spPr>
        <p:txBody>
          <a:bodyPr vert="horz" lIns="91440" tIns="45720" rIns="91440" bIns="45720" rtlCol="0" anchor="ctr"/>
          <a:lstStyle>
            <a:defPPr>
              <a:defRPr lang="en-TW"/>
            </a:defPPr>
            <a:lvl1pPr marL="0" algn="r" defTabSz="914400" rtl="0" eaLnBrk="1" latinLnBrk="0" hangingPunct="1">
              <a:defRPr sz="900" b="1" kern="1200" spc="1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100" normalizeH="0" baseline="0" noProof="0" dirty="0">
                <a:ln>
                  <a:noFill/>
                </a:ln>
                <a:solidFill>
                  <a:srgbClr val="000000"/>
                </a:solidFill>
                <a:effectLst/>
                <a:uLnTx/>
                <a:uFillTx/>
                <a:latin typeface="Calibri" panose="020F0502020204030204" pitchFamily="34" charset="0"/>
                <a:ea typeface="微軟正黑體"/>
                <a:cs typeface="Calibri" panose="020F0502020204030204" pitchFamily="34" charset="0"/>
              </a:rPr>
              <a:t>Taiwan Stock Exchange @Copyright 2023</a:t>
            </a:r>
          </a:p>
        </p:txBody>
      </p:sp>
      <p:pic>
        <p:nvPicPr>
          <p:cNvPr id="16" name="Picture 3" descr="A picture containing icon&#10;&#10;Description automatically generated">
            <a:extLst>
              <a:ext uri="{FF2B5EF4-FFF2-40B4-BE49-F238E27FC236}">
                <a16:creationId xmlns:a16="http://schemas.microsoft.com/office/drawing/2014/main" id="{273A73EB-ECAE-0091-9546-6149ADE0434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0" y="0"/>
            <a:ext cx="4756144" cy="4111080"/>
          </a:xfrm>
          <a:prstGeom prst="rect">
            <a:avLst/>
          </a:prstGeom>
        </p:spPr>
      </p:pic>
    </p:spTree>
    <p:extLst>
      <p:ext uri="{BB962C8B-B14F-4D97-AF65-F5344CB8AC3E}">
        <p14:creationId xmlns:p14="http://schemas.microsoft.com/office/powerpoint/2010/main" val="25440195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4BA915EE-10CB-4CF1-8569-6154455DA573}" type="slidenum">
              <a:rPr lang="en-US" smtClean="0"/>
              <a:t>3</a:t>
            </a:fld>
            <a:endParaRPr lang="en-US"/>
          </a:p>
        </p:txBody>
      </p:sp>
      <p:sp>
        <p:nvSpPr>
          <p:cNvPr id="4" name="文字版面配置區 3"/>
          <p:cNvSpPr>
            <a:spLocks noGrp="1"/>
          </p:cNvSpPr>
          <p:nvPr>
            <p:ph type="body" idx="14"/>
          </p:nvPr>
        </p:nvSpPr>
        <p:spPr/>
        <p:txBody>
          <a:bodyPr/>
          <a:lstStyle/>
          <a:p>
            <a:r>
              <a:rPr lang="zh-TW" altLang="en-US" dirty="0"/>
              <a:t>大綱</a:t>
            </a:r>
          </a:p>
        </p:txBody>
      </p:sp>
      <p:sp>
        <p:nvSpPr>
          <p:cNvPr id="5" name="文字版面配置區 3"/>
          <p:cNvSpPr txBox="1">
            <a:spLocks/>
          </p:cNvSpPr>
          <p:nvPr/>
        </p:nvSpPr>
        <p:spPr>
          <a:xfrm>
            <a:off x="4810640" y="2050144"/>
            <a:ext cx="4623816" cy="640080"/>
          </a:xfrm>
          <a:prstGeom prst="rect">
            <a:avLst/>
          </a:prstGeom>
        </p:spPr>
        <p:txBody>
          <a:bodyPr vert="horz" lIns="91440" tIns="45720" rIns="91440" bIns="45720" rtlCol="0">
            <a:normAutofit/>
          </a:bodyPr>
          <a:lstStyle>
            <a:lvl1pPr marL="0" indent="0" algn="ctr" defTabSz="914400" rtl="0" eaLnBrk="1" latinLnBrk="0" hangingPunct="1">
              <a:lnSpc>
                <a:spcPct val="120000"/>
              </a:lnSpc>
              <a:spcBef>
                <a:spcPts val="1000"/>
              </a:spcBef>
              <a:buClr>
                <a:schemeClr val="tx1"/>
              </a:buClr>
              <a:buSzPct val="75000"/>
              <a:buFont typeface="Arial" panose="020B0604020202020204" pitchFamily="34" charset="0"/>
              <a:buNone/>
              <a:defRPr sz="4000" b="1" kern="1200">
                <a:solidFill>
                  <a:schemeClr val="tx1"/>
                </a:solidFill>
                <a:latin typeface="+mn-lt"/>
                <a:ea typeface="+mn-ea"/>
                <a:cs typeface="+mn-cs"/>
              </a:defRPr>
            </a:lvl1pPr>
            <a:lvl2pPr marL="457200" indent="0" algn="l" defTabSz="914400" rtl="0" eaLnBrk="1" latinLnBrk="0" hangingPunct="1">
              <a:lnSpc>
                <a:spcPct val="120000"/>
              </a:lnSpc>
              <a:spcBef>
                <a:spcPts val="500"/>
              </a:spcBef>
              <a:buClr>
                <a:schemeClr val="tx1"/>
              </a:buClr>
              <a:buSzPct val="75000"/>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20000"/>
              </a:lnSpc>
              <a:spcBef>
                <a:spcPts val="500"/>
              </a:spcBef>
              <a:buClr>
                <a:schemeClr val="tx1"/>
              </a:buClr>
              <a:buSzPct val="75000"/>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20000"/>
              </a:lnSpc>
              <a:spcBef>
                <a:spcPts val="500"/>
              </a:spcBef>
              <a:buClr>
                <a:schemeClr val="tx1"/>
              </a:buClr>
              <a:buSzPct val="75000"/>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20000"/>
              </a:lnSpc>
              <a:spcBef>
                <a:spcPts val="500"/>
              </a:spcBef>
              <a:buClr>
                <a:schemeClr val="tx1"/>
              </a:buClr>
              <a:buSzPct val="75000"/>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zh-TW" altLang="en-US" sz="2800" dirty="0">
                <a:solidFill>
                  <a:schemeClr val="tx2">
                    <a:lumMod val="90000"/>
                    <a:lumOff val="10000"/>
                  </a:schemeClr>
                </a:solidFill>
              </a:rPr>
              <a:t>上市標準規章</a:t>
            </a:r>
            <a:endParaRPr lang="en-US" altLang="zh-TW" sz="2800" dirty="0">
              <a:solidFill>
                <a:schemeClr val="tx2">
                  <a:lumMod val="90000"/>
                  <a:lumOff val="10000"/>
                </a:schemeClr>
              </a:solidFill>
            </a:endParaRPr>
          </a:p>
        </p:txBody>
      </p:sp>
      <p:grpSp>
        <p:nvGrpSpPr>
          <p:cNvPr id="13" name="群組 12"/>
          <p:cNvGrpSpPr/>
          <p:nvPr/>
        </p:nvGrpSpPr>
        <p:grpSpPr>
          <a:xfrm>
            <a:off x="3131940" y="1194887"/>
            <a:ext cx="1678700" cy="5257500"/>
            <a:chOff x="4937600" y="-44950"/>
            <a:chExt cx="1678700" cy="5257500"/>
          </a:xfrm>
        </p:grpSpPr>
        <p:sp>
          <p:nvSpPr>
            <p:cNvPr id="6" name="Google Shape;169;p32"/>
            <p:cNvSpPr txBox="1">
              <a:spLocks/>
            </p:cNvSpPr>
            <p:nvPr/>
          </p:nvSpPr>
          <p:spPr>
            <a:xfrm>
              <a:off x="5455900" y="767644"/>
              <a:ext cx="1160400" cy="577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4800"/>
                <a:buFont typeface="Abel"/>
                <a:buNone/>
                <a:defRPr sz="4800" b="1" i="0" u="none" strike="noStrike" cap="none">
                  <a:solidFill>
                    <a:schemeClr val="accent1"/>
                  </a:solidFill>
                  <a:latin typeface="Abel"/>
                  <a:ea typeface="Abel"/>
                  <a:cs typeface="Abel"/>
                  <a:sym typeface="Abel"/>
                </a:defRPr>
              </a:lvl1pPr>
              <a:lvl2pPr marR="0" lvl="1" algn="l" rtl="0">
                <a:lnSpc>
                  <a:spcPct val="100000"/>
                </a:lnSpc>
                <a:spcBef>
                  <a:spcPts val="0"/>
                </a:spcBef>
                <a:spcAft>
                  <a:spcPts val="0"/>
                </a:spcAft>
                <a:buClr>
                  <a:srgbClr val="000000"/>
                </a:buClr>
                <a:buSzPts val="4800"/>
                <a:buFont typeface="Fira Sans Extra Condensed Medium"/>
                <a:buNone/>
                <a:defRPr sz="4800" b="1" i="0" u="none" strike="noStrike" cap="none">
                  <a:solidFill>
                    <a:srgbClr val="000000"/>
                  </a:solidFill>
                  <a:latin typeface="Fira Sans Extra Condensed Medium"/>
                  <a:ea typeface="Fira Sans Extra Condensed Medium"/>
                  <a:cs typeface="Fira Sans Extra Condensed Medium"/>
                  <a:sym typeface="Fira Sans Extra Condensed Medium"/>
                </a:defRPr>
              </a:lvl2pPr>
              <a:lvl3pPr marR="0" lvl="2" algn="l" rtl="0">
                <a:lnSpc>
                  <a:spcPct val="100000"/>
                </a:lnSpc>
                <a:spcBef>
                  <a:spcPts val="0"/>
                </a:spcBef>
                <a:spcAft>
                  <a:spcPts val="0"/>
                </a:spcAft>
                <a:buClr>
                  <a:srgbClr val="000000"/>
                </a:buClr>
                <a:buSzPts val="4800"/>
                <a:buFont typeface="Fira Sans Extra Condensed Medium"/>
                <a:buNone/>
                <a:defRPr sz="4800" b="1" i="0" u="none" strike="noStrike" cap="none">
                  <a:solidFill>
                    <a:srgbClr val="000000"/>
                  </a:solidFill>
                  <a:latin typeface="Fira Sans Extra Condensed Medium"/>
                  <a:ea typeface="Fira Sans Extra Condensed Medium"/>
                  <a:cs typeface="Fira Sans Extra Condensed Medium"/>
                  <a:sym typeface="Fira Sans Extra Condensed Medium"/>
                </a:defRPr>
              </a:lvl3pPr>
              <a:lvl4pPr marR="0" lvl="3" algn="l" rtl="0">
                <a:lnSpc>
                  <a:spcPct val="100000"/>
                </a:lnSpc>
                <a:spcBef>
                  <a:spcPts val="0"/>
                </a:spcBef>
                <a:spcAft>
                  <a:spcPts val="0"/>
                </a:spcAft>
                <a:buClr>
                  <a:srgbClr val="000000"/>
                </a:buClr>
                <a:buSzPts val="4800"/>
                <a:buFont typeface="Fira Sans Extra Condensed Medium"/>
                <a:buNone/>
                <a:defRPr sz="4800" b="1" i="0" u="none" strike="noStrike" cap="none">
                  <a:solidFill>
                    <a:srgbClr val="000000"/>
                  </a:solidFill>
                  <a:latin typeface="Fira Sans Extra Condensed Medium"/>
                  <a:ea typeface="Fira Sans Extra Condensed Medium"/>
                  <a:cs typeface="Fira Sans Extra Condensed Medium"/>
                  <a:sym typeface="Fira Sans Extra Condensed Medium"/>
                </a:defRPr>
              </a:lvl4pPr>
              <a:lvl5pPr marR="0" lvl="4" algn="l" rtl="0">
                <a:lnSpc>
                  <a:spcPct val="100000"/>
                </a:lnSpc>
                <a:spcBef>
                  <a:spcPts val="0"/>
                </a:spcBef>
                <a:spcAft>
                  <a:spcPts val="0"/>
                </a:spcAft>
                <a:buClr>
                  <a:srgbClr val="000000"/>
                </a:buClr>
                <a:buSzPts val="4800"/>
                <a:buFont typeface="Fira Sans Extra Condensed Medium"/>
                <a:buNone/>
                <a:defRPr sz="4800" b="1" i="0" u="none" strike="noStrike" cap="none">
                  <a:solidFill>
                    <a:srgbClr val="000000"/>
                  </a:solidFill>
                  <a:latin typeface="Fira Sans Extra Condensed Medium"/>
                  <a:ea typeface="Fira Sans Extra Condensed Medium"/>
                  <a:cs typeface="Fira Sans Extra Condensed Medium"/>
                  <a:sym typeface="Fira Sans Extra Condensed Medium"/>
                </a:defRPr>
              </a:lvl5pPr>
              <a:lvl6pPr marR="0" lvl="5" algn="l" rtl="0">
                <a:lnSpc>
                  <a:spcPct val="100000"/>
                </a:lnSpc>
                <a:spcBef>
                  <a:spcPts val="0"/>
                </a:spcBef>
                <a:spcAft>
                  <a:spcPts val="0"/>
                </a:spcAft>
                <a:buClr>
                  <a:srgbClr val="000000"/>
                </a:buClr>
                <a:buSzPts val="4800"/>
                <a:buFont typeface="Fira Sans Extra Condensed Medium"/>
                <a:buNone/>
                <a:defRPr sz="4800" b="1" i="0" u="none" strike="noStrike" cap="none">
                  <a:solidFill>
                    <a:srgbClr val="000000"/>
                  </a:solidFill>
                  <a:latin typeface="Fira Sans Extra Condensed Medium"/>
                  <a:ea typeface="Fira Sans Extra Condensed Medium"/>
                  <a:cs typeface="Fira Sans Extra Condensed Medium"/>
                  <a:sym typeface="Fira Sans Extra Condensed Medium"/>
                </a:defRPr>
              </a:lvl6pPr>
              <a:lvl7pPr marR="0" lvl="6" algn="l" rtl="0">
                <a:lnSpc>
                  <a:spcPct val="100000"/>
                </a:lnSpc>
                <a:spcBef>
                  <a:spcPts val="0"/>
                </a:spcBef>
                <a:spcAft>
                  <a:spcPts val="0"/>
                </a:spcAft>
                <a:buClr>
                  <a:srgbClr val="000000"/>
                </a:buClr>
                <a:buSzPts val="4800"/>
                <a:buFont typeface="Fira Sans Extra Condensed Medium"/>
                <a:buNone/>
                <a:defRPr sz="4800" b="1" i="0" u="none" strike="noStrike" cap="none">
                  <a:solidFill>
                    <a:srgbClr val="000000"/>
                  </a:solidFill>
                  <a:latin typeface="Fira Sans Extra Condensed Medium"/>
                  <a:ea typeface="Fira Sans Extra Condensed Medium"/>
                  <a:cs typeface="Fira Sans Extra Condensed Medium"/>
                  <a:sym typeface="Fira Sans Extra Condensed Medium"/>
                </a:defRPr>
              </a:lvl7pPr>
              <a:lvl8pPr marR="0" lvl="7" algn="l" rtl="0">
                <a:lnSpc>
                  <a:spcPct val="100000"/>
                </a:lnSpc>
                <a:spcBef>
                  <a:spcPts val="0"/>
                </a:spcBef>
                <a:spcAft>
                  <a:spcPts val="0"/>
                </a:spcAft>
                <a:buClr>
                  <a:srgbClr val="000000"/>
                </a:buClr>
                <a:buSzPts val="4800"/>
                <a:buFont typeface="Fira Sans Extra Condensed Medium"/>
                <a:buNone/>
                <a:defRPr sz="4800" b="1" i="0" u="none" strike="noStrike" cap="none">
                  <a:solidFill>
                    <a:srgbClr val="000000"/>
                  </a:solidFill>
                  <a:latin typeface="Fira Sans Extra Condensed Medium"/>
                  <a:ea typeface="Fira Sans Extra Condensed Medium"/>
                  <a:cs typeface="Fira Sans Extra Condensed Medium"/>
                  <a:sym typeface="Fira Sans Extra Condensed Medium"/>
                </a:defRPr>
              </a:lvl8pPr>
              <a:lvl9pPr marR="0" lvl="8" algn="l" rtl="0">
                <a:lnSpc>
                  <a:spcPct val="100000"/>
                </a:lnSpc>
                <a:spcBef>
                  <a:spcPts val="0"/>
                </a:spcBef>
                <a:spcAft>
                  <a:spcPts val="0"/>
                </a:spcAft>
                <a:buClr>
                  <a:srgbClr val="000000"/>
                </a:buClr>
                <a:buSzPts val="4800"/>
                <a:buFont typeface="Fira Sans Extra Condensed Medium"/>
                <a:buNone/>
                <a:defRPr sz="4800" b="1" i="0" u="none" strike="noStrike" cap="none">
                  <a:solidFill>
                    <a:srgbClr val="000000"/>
                  </a:solidFill>
                  <a:latin typeface="Fira Sans Extra Condensed Medium"/>
                  <a:ea typeface="Fira Sans Extra Condensed Medium"/>
                  <a:cs typeface="Fira Sans Extra Condensed Medium"/>
                  <a:sym typeface="Fira Sans Extra Condensed Medium"/>
                </a:defRPr>
              </a:lvl9pPr>
            </a:lstStyle>
            <a:p>
              <a:pPr marL="0" marR="0" lvl="0" indent="0" algn="l" defTabSz="914400" rtl="0" eaLnBrk="1" fontAlgn="auto" latinLnBrk="0" hangingPunct="1">
                <a:lnSpc>
                  <a:spcPct val="100000"/>
                </a:lnSpc>
                <a:spcBef>
                  <a:spcPts val="0"/>
                </a:spcBef>
                <a:spcAft>
                  <a:spcPts val="0"/>
                </a:spcAft>
                <a:buClr>
                  <a:srgbClr val="000000"/>
                </a:buClr>
                <a:buSzPts val="4800"/>
                <a:buFont typeface="Abel"/>
                <a:buNone/>
                <a:tabLst/>
                <a:defRPr/>
              </a:pPr>
              <a:r>
                <a:rPr kumimoji="0" lang="en" sz="4800" b="1" i="0" u="none" strike="noStrike" kern="0" cap="none" spc="0" normalizeH="0" baseline="0" noProof="0" dirty="0">
                  <a:ln>
                    <a:noFill/>
                  </a:ln>
                  <a:solidFill>
                    <a:schemeClr val="tx2">
                      <a:lumMod val="75000"/>
                      <a:lumOff val="25000"/>
                    </a:schemeClr>
                  </a:solidFill>
                  <a:effectLst/>
                  <a:uLnTx/>
                  <a:uFillTx/>
                  <a:latin typeface="Abel"/>
                  <a:sym typeface="Abel"/>
                </a:rPr>
                <a:t>01</a:t>
              </a:r>
            </a:p>
          </p:txBody>
        </p:sp>
        <p:sp>
          <p:nvSpPr>
            <p:cNvPr id="7" name="Google Shape;171;p32"/>
            <p:cNvSpPr txBox="1">
              <a:spLocks/>
            </p:cNvSpPr>
            <p:nvPr/>
          </p:nvSpPr>
          <p:spPr>
            <a:xfrm>
              <a:off x="5455900" y="2017627"/>
              <a:ext cx="1160400" cy="577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4800"/>
                <a:buFont typeface="Abel"/>
                <a:buNone/>
                <a:defRPr sz="4800" b="1" i="0" u="none" strike="noStrike" cap="none">
                  <a:solidFill>
                    <a:schemeClr val="accent1"/>
                  </a:solidFill>
                  <a:latin typeface="Abel"/>
                  <a:ea typeface="Abel"/>
                  <a:cs typeface="Abel"/>
                  <a:sym typeface="Abel"/>
                </a:defRPr>
              </a:lvl1pPr>
              <a:lvl2pPr marR="0" lvl="1" algn="l" rtl="0">
                <a:lnSpc>
                  <a:spcPct val="100000"/>
                </a:lnSpc>
                <a:spcBef>
                  <a:spcPts val="0"/>
                </a:spcBef>
                <a:spcAft>
                  <a:spcPts val="0"/>
                </a:spcAft>
                <a:buClr>
                  <a:srgbClr val="000000"/>
                </a:buClr>
                <a:buSzPts val="4800"/>
                <a:buFont typeface="Fira Sans Extra Condensed Medium"/>
                <a:buNone/>
                <a:defRPr sz="4800" b="1" i="0" u="none" strike="noStrike" cap="none">
                  <a:solidFill>
                    <a:srgbClr val="000000"/>
                  </a:solidFill>
                  <a:latin typeface="Fira Sans Extra Condensed Medium"/>
                  <a:ea typeface="Fira Sans Extra Condensed Medium"/>
                  <a:cs typeface="Fira Sans Extra Condensed Medium"/>
                  <a:sym typeface="Fira Sans Extra Condensed Medium"/>
                </a:defRPr>
              </a:lvl2pPr>
              <a:lvl3pPr marR="0" lvl="2" algn="l" rtl="0">
                <a:lnSpc>
                  <a:spcPct val="100000"/>
                </a:lnSpc>
                <a:spcBef>
                  <a:spcPts val="0"/>
                </a:spcBef>
                <a:spcAft>
                  <a:spcPts val="0"/>
                </a:spcAft>
                <a:buClr>
                  <a:srgbClr val="000000"/>
                </a:buClr>
                <a:buSzPts val="4800"/>
                <a:buFont typeface="Fira Sans Extra Condensed Medium"/>
                <a:buNone/>
                <a:defRPr sz="4800" b="1" i="0" u="none" strike="noStrike" cap="none">
                  <a:solidFill>
                    <a:srgbClr val="000000"/>
                  </a:solidFill>
                  <a:latin typeface="Fira Sans Extra Condensed Medium"/>
                  <a:ea typeface="Fira Sans Extra Condensed Medium"/>
                  <a:cs typeface="Fira Sans Extra Condensed Medium"/>
                  <a:sym typeface="Fira Sans Extra Condensed Medium"/>
                </a:defRPr>
              </a:lvl3pPr>
              <a:lvl4pPr marR="0" lvl="3" algn="l" rtl="0">
                <a:lnSpc>
                  <a:spcPct val="100000"/>
                </a:lnSpc>
                <a:spcBef>
                  <a:spcPts val="0"/>
                </a:spcBef>
                <a:spcAft>
                  <a:spcPts val="0"/>
                </a:spcAft>
                <a:buClr>
                  <a:srgbClr val="000000"/>
                </a:buClr>
                <a:buSzPts val="4800"/>
                <a:buFont typeface="Fira Sans Extra Condensed Medium"/>
                <a:buNone/>
                <a:defRPr sz="4800" b="1" i="0" u="none" strike="noStrike" cap="none">
                  <a:solidFill>
                    <a:srgbClr val="000000"/>
                  </a:solidFill>
                  <a:latin typeface="Fira Sans Extra Condensed Medium"/>
                  <a:ea typeface="Fira Sans Extra Condensed Medium"/>
                  <a:cs typeface="Fira Sans Extra Condensed Medium"/>
                  <a:sym typeface="Fira Sans Extra Condensed Medium"/>
                </a:defRPr>
              </a:lvl4pPr>
              <a:lvl5pPr marR="0" lvl="4" algn="l" rtl="0">
                <a:lnSpc>
                  <a:spcPct val="100000"/>
                </a:lnSpc>
                <a:spcBef>
                  <a:spcPts val="0"/>
                </a:spcBef>
                <a:spcAft>
                  <a:spcPts val="0"/>
                </a:spcAft>
                <a:buClr>
                  <a:srgbClr val="000000"/>
                </a:buClr>
                <a:buSzPts val="4800"/>
                <a:buFont typeface="Fira Sans Extra Condensed Medium"/>
                <a:buNone/>
                <a:defRPr sz="4800" b="1" i="0" u="none" strike="noStrike" cap="none">
                  <a:solidFill>
                    <a:srgbClr val="000000"/>
                  </a:solidFill>
                  <a:latin typeface="Fira Sans Extra Condensed Medium"/>
                  <a:ea typeface="Fira Sans Extra Condensed Medium"/>
                  <a:cs typeface="Fira Sans Extra Condensed Medium"/>
                  <a:sym typeface="Fira Sans Extra Condensed Medium"/>
                </a:defRPr>
              </a:lvl5pPr>
              <a:lvl6pPr marR="0" lvl="5" algn="l" rtl="0">
                <a:lnSpc>
                  <a:spcPct val="100000"/>
                </a:lnSpc>
                <a:spcBef>
                  <a:spcPts val="0"/>
                </a:spcBef>
                <a:spcAft>
                  <a:spcPts val="0"/>
                </a:spcAft>
                <a:buClr>
                  <a:srgbClr val="000000"/>
                </a:buClr>
                <a:buSzPts val="4800"/>
                <a:buFont typeface="Fira Sans Extra Condensed Medium"/>
                <a:buNone/>
                <a:defRPr sz="4800" b="1" i="0" u="none" strike="noStrike" cap="none">
                  <a:solidFill>
                    <a:srgbClr val="000000"/>
                  </a:solidFill>
                  <a:latin typeface="Fira Sans Extra Condensed Medium"/>
                  <a:ea typeface="Fira Sans Extra Condensed Medium"/>
                  <a:cs typeface="Fira Sans Extra Condensed Medium"/>
                  <a:sym typeface="Fira Sans Extra Condensed Medium"/>
                </a:defRPr>
              </a:lvl6pPr>
              <a:lvl7pPr marR="0" lvl="6" algn="l" rtl="0">
                <a:lnSpc>
                  <a:spcPct val="100000"/>
                </a:lnSpc>
                <a:spcBef>
                  <a:spcPts val="0"/>
                </a:spcBef>
                <a:spcAft>
                  <a:spcPts val="0"/>
                </a:spcAft>
                <a:buClr>
                  <a:srgbClr val="000000"/>
                </a:buClr>
                <a:buSzPts val="4800"/>
                <a:buFont typeface="Fira Sans Extra Condensed Medium"/>
                <a:buNone/>
                <a:defRPr sz="4800" b="1" i="0" u="none" strike="noStrike" cap="none">
                  <a:solidFill>
                    <a:srgbClr val="000000"/>
                  </a:solidFill>
                  <a:latin typeface="Fira Sans Extra Condensed Medium"/>
                  <a:ea typeface="Fira Sans Extra Condensed Medium"/>
                  <a:cs typeface="Fira Sans Extra Condensed Medium"/>
                  <a:sym typeface="Fira Sans Extra Condensed Medium"/>
                </a:defRPr>
              </a:lvl7pPr>
              <a:lvl8pPr marR="0" lvl="7" algn="l" rtl="0">
                <a:lnSpc>
                  <a:spcPct val="100000"/>
                </a:lnSpc>
                <a:spcBef>
                  <a:spcPts val="0"/>
                </a:spcBef>
                <a:spcAft>
                  <a:spcPts val="0"/>
                </a:spcAft>
                <a:buClr>
                  <a:srgbClr val="000000"/>
                </a:buClr>
                <a:buSzPts val="4800"/>
                <a:buFont typeface="Fira Sans Extra Condensed Medium"/>
                <a:buNone/>
                <a:defRPr sz="4800" b="1" i="0" u="none" strike="noStrike" cap="none">
                  <a:solidFill>
                    <a:srgbClr val="000000"/>
                  </a:solidFill>
                  <a:latin typeface="Fira Sans Extra Condensed Medium"/>
                  <a:ea typeface="Fira Sans Extra Condensed Medium"/>
                  <a:cs typeface="Fira Sans Extra Condensed Medium"/>
                  <a:sym typeface="Fira Sans Extra Condensed Medium"/>
                </a:defRPr>
              </a:lvl8pPr>
              <a:lvl9pPr marR="0" lvl="8" algn="l" rtl="0">
                <a:lnSpc>
                  <a:spcPct val="100000"/>
                </a:lnSpc>
                <a:spcBef>
                  <a:spcPts val="0"/>
                </a:spcBef>
                <a:spcAft>
                  <a:spcPts val="0"/>
                </a:spcAft>
                <a:buClr>
                  <a:srgbClr val="000000"/>
                </a:buClr>
                <a:buSzPts val="4800"/>
                <a:buFont typeface="Fira Sans Extra Condensed Medium"/>
                <a:buNone/>
                <a:defRPr sz="4800" b="1" i="0" u="none" strike="noStrike" cap="none">
                  <a:solidFill>
                    <a:srgbClr val="000000"/>
                  </a:solidFill>
                  <a:latin typeface="Fira Sans Extra Condensed Medium"/>
                  <a:ea typeface="Fira Sans Extra Condensed Medium"/>
                  <a:cs typeface="Fira Sans Extra Condensed Medium"/>
                  <a:sym typeface="Fira Sans Extra Condensed Medium"/>
                </a:defRPr>
              </a:lvl9pPr>
            </a:lstStyle>
            <a:p>
              <a:pPr marL="0" marR="0" lvl="0" indent="0" algn="l" defTabSz="914400" rtl="0" eaLnBrk="1" fontAlgn="auto" latinLnBrk="0" hangingPunct="1">
                <a:lnSpc>
                  <a:spcPct val="100000"/>
                </a:lnSpc>
                <a:spcBef>
                  <a:spcPts val="0"/>
                </a:spcBef>
                <a:spcAft>
                  <a:spcPts val="0"/>
                </a:spcAft>
                <a:buClr>
                  <a:srgbClr val="000000"/>
                </a:buClr>
                <a:buSzPts val="4800"/>
                <a:buFont typeface="Abel"/>
                <a:buNone/>
                <a:tabLst/>
                <a:defRPr/>
              </a:pPr>
              <a:r>
                <a:rPr kumimoji="0" lang="en" sz="4800" b="1" i="0" u="none" strike="noStrike" kern="0" cap="none" spc="0" normalizeH="0" baseline="0" noProof="0">
                  <a:ln>
                    <a:noFill/>
                  </a:ln>
                  <a:solidFill>
                    <a:schemeClr val="tx2">
                      <a:lumMod val="75000"/>
                      <a:lumOff val="25000"/>
                    </a:schemeClr>
                  </a:solidFill>
                  <a:effectLst/>
                  <a:uLnTx/>
                  <a:uFillTx/>
                  <a:latin typeface="Abel"/>
                  <a:sym typeface="Abel"/>
                </a:rPr>
                <a:t>02</a:t>
              </a:r>
              <a:endParaRPr kumimoji="0" lang="en" sz="4800" b="1" i="0" u="none" strike="noStrike" kern="0" cap="none" spc="0" normalizeH="0" baseline="0" noProof="0" dirty="0">
                <a:ln>
                  <a:noFill/>
                </a:ln>
                <a:solidFill>
                  <a:schemeClr val="tx2">
                    <a:lumMod val="75000"/>
                    <a:lumOff val="25000"/>
                  </a:schemeClr>
                </a:solidFill>
                <a:effectLst/>
                <a:uLnTx/>
                <a:uFillTx/>
                <a:latin typeface="Abel"/>
                <a:sym typeface="Abel"/>
              </a:endParaRPr>
            </a:p>
          </p:txBody>
        </p:sp>
        <p:sp>
          <p:nvSpPr>
            <p:cNvPr id="8" name="Google Shape;173;p32"/>
            <p:cNvSpPr txBox="1">
              <a:spLocks/>
            </p:cNvSpPr>
            <p:nvPr/>
          </p:nvSpPr>
          <p:spPr>
            <a:xfrm>
              <a:off x="5455900" y="3267611"/>
              <a:ext cx="1160400" cy="577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4800"/>
                <a:buFont typeface="Abel"/>
                <a:buNone/>
                <a:defRPr sz="4800" b="1" i="0" u="none" strike="noStrike" cap="none">
                  <a:solidFill>
                    <a:schemeClr val="accent1"/>
                  </a:solidFill>
                  <a:latin typeface="Abel"/>
                  <a:ea typeface="Abel"/>
                  <a:cs typeface="Abel"/>
                  <a:sym typeface="Abel"/>
                </a:defRPr>
              </a:lvl1pPr>
              <a:lvl2pPr marR="0" lvl="1" algn="l" rtl="0">
                <a:lnSpc>
                  <a:spcPct val="100000"/>
                </a:lnSpc>
                <a:spcBef>
                  <a:spcPts val="0"/>
                </a:spcBef>
                <a:spcAft>
                  <a:spcPts val="0"/>
                </a:spcAft>
                <a:buClr>
                  <a:srgbClr val="000000"/>
                </a:buClr>
                <a:buSzPts val="4800"/>
                <a:buFont typeface="Fira Sans Extra Condensed Medium"/>
                <a:buNone/>
                <a:defRPr sz="4800" b="1" i="0" u="none" strike="noStrike" cap="none">
                  <a:solidFill>
                    <a:srgbClr val="000000"/>
                  </a:solidFill>
                  <a:latin typeface="Fira Sans Extra Condensed Medium"/>
                  <a:ea typeface="Fira Sans Extra Condensed Medium"/>
                  <a:cs typeface="Fira Sans Extra Condensed Medium"/>
                  <a:sym typeface="Fira Sans Extra Condensed Medium"/>
                </a:defRPr>
              </a:lvl2pPr>
              <a:lvl3pPr marR="0" lvl="2" algn="l" rtl="0">
                <a:lnSpc>
                  <a:spcPct val="100000"/>
                </a:lnSpc>
                <a:spcBef>
                  <a:spcPts val="0"/>
                </a:spcBef>
                <a:spcAft>
                  <a:spcPts val="0"/>
                </a:spcAft>
                <a:buClr>
                  <a:srgbClr val="000000"/>
                </a:buClr>
                <a:buSzPts val="4800"/>
                <a:buFont typeface="Fira Sans Extra Condensed Medium"/>
                <a:buNone/>
                <a:defRPr sz="4800" b="1" i="0" u="none" strike="noStrike" cap="none">
                  <a:solidFill>
                    <a:srgbClr val="000000"/>
                  </a:solidFill>
                  <a:latin typeface="Fira Sans Extra Condensed Medium"/>
                  <a:ea typeface="Fira Sans Extra Condensed Medium"/>
                  <a:cs typeface="Fira Sans Extra Condensed Medium"/>
                  <a:sym typeface="Fira Sans Extra Condensed Medium"/>
                </a:defRPr>
              </a:lvl3pPr>
              <a:lvl4pPr marR="0" lvl="3" algn="l" rtl="0">
                <a:lnSpc>
                  <a:spcPct val="100000"/>
                </a:lnSpc>
                <a:spcBef>
                  <a:spcPts val="0"/>
                </a:spcBef>
                <a:spcAft>
                  <a:spcPts val="0"/>
                </a:spcAft>
                <a:buClr>
                  <a:srgbClr val="000000"/>
                </a:buClr>
                <a:buSzPts val="4800"/>
                <a:buFont typeface="Fira Sans Extra Condensed Medium"/>
                <a:buNone/>
                <a:defRPr sz="4800" b="1" i="0" u="none" strike="noStrike" cap="none">
                  <a:solidFill>
                    <a:srgbClr val="000000"/>
                  </a:solidFill>
                  <a:latin typeface="Fira Sans Extra Condensed Medium"/>
                  <a:ea typeface="Fira Sans Extra Condensed Medium"/>
                  <a:cs typeface="Fira Sans Extra Condensed Medium"/>
                  <a:sym typeface="Fira Sans Extra Condensed Medium"/>
                </a:defRPr>
              </a:lvl4pPr>
              <a:lvl5pPr marR="0" lvl="4" algn="l" rtl="0">
                <a:lnSpc>
                  <a:spcPct val="100000"/>
                </a:lnSpc>
                <a:spcBef>
                  <a:spcPts val="0"/>
                </a:spcBef>
                <a:spcAft>
                  <a:spcPts val="0"/>
                </a:spcAft>
                <a:buClr>
                  <a:srgbClr val="000000"/>
                </a:buClr>
                <a:buSzPts val="4800"/>
                <a:buFont typeface="Fira Sans Extra Condensed Medium"/>
                <a:buNone/>
                <a:defRPr sz="4800" b="1" i="0" u="none" strike="noStrike" cap="none">
                  <a:solidFill>
                    <a:srgbClr val="000000"/>
                  </a:solidFill>
                  <a:latin typeface="Fira Sans Extra Condensed Medium"/>
                  <a:ea typeface="Fira Sans Extra Condensed Medium"/>
                  <a:cs typeface="Fira Sans Extra Condensed Medium"/>
                  <a:sym typeface="Fira Sans Extra Condensed Medium"/>
                </a:defRPr>
              </a:lvl5pPr>
              <a:lvl6pPr marR="0" lvl="5" algn="l" rtl="0">
                <a:lnSpc>
                  <a:spcPct val="100000"/>
                </a:lnSpc>
                <a:spcBef>
                  <a:spcPts val="0"/>
                </a:spcBef>
                <a:spcAft>
                  <a:spcPts val="0"/>
                </a:spcAft>
                <a:buClr>
                  <a:srgbClr val="000000"/>
                </a:buClr>
                <a:buSzPts val="4800"/>
                <a:buFont typeface="Fira Sans Extra Condensed Medium"/>
                <a:buNone/>
                <a:defRPr sz="4800" b="1" i="0" u="none" strike="noStrike" cap="none">
                  <a:solidFill>
                    <a:srgbClr val="000000"/>
                  </a:solidFill>
                  <a:latin typeface="Fira Sans Extra Condensed Medium"/>
                  <a:ea typeface="Fira Sans Extra Condensed Medium"/>
                  <a:cs typeface="Fira Sans Extra Condensed Medium"/>
                  <a:sym typeface="Fira Sans Extra Condensed Medium"/>
                </a:defRPr>
              </a:lvl6pPr>
              <a:lvl7pPr marR="0" lvl="6" algn="l" rtl="0">
                <a:lnSpc>
                  <a:spcPct val="100000"/>
                </a:lnSpc>
                <a:spcBef>
                  <a:spcPts val="0"/>
                </a:spcBef>
                <a:spcAft>
                  <a:spcPts val="0"/>
                </a:spcAft>
                <a:buClr>
                  <a:srgbClr val="000000"/>
                </a:buClr>
                <a:buSzPts val="4800"/>
                <a:buFont typeface="Fira Sans Extra Condensed Medium"/>
                <a:buNone/>
                <a:defRPr sz="4800" b="1" i="0" u="none" strike="noStrike" cap="none">
                  <a:solidFill>
                    <a:srgbClr val="000000"/>
                  </a:solidFill>
                  <a:latin typeface="Fira Sans Extra Condensed Medium"/>
                  <a:ea typeface="Fira Sans Extra Condensed Medium"/>
                  <a:cs typeface="Fira Sans Extra Condensed Medium"/>
                  <a:sym typeface="Fira Sans Extra Condensed Medium"/>
                </a:defRPr>
              </a:lvl7pPr>
              <a:lvl8pPr marR="0" lvl="7" algn="l" rtl="0">
                <a:lnSpc>
                  <a:spcPct val="100000"/>
                </a:lnSpc>
                <a:spcBef>
                  <a:spcPts val="0"/>
                </a:spcBef>
                <a:spcAft>
                  <a:spcPts val="0"/>
                </a:spcAft>
                <a:buClr>
                  <a:srgbClr val="000000"/>
                </a:buClr>
                <a:buSzPts val="4800"/>
                <a:buFont typeface="Fira Sans Extra Condensed Medium"/>
                <a:buNone/>
                <a:defRPr sz="4800" b="1" i="0" u="none" strike="noStrike" cap="none">
                  <a:solidFill>
                    <a:srgbClr val="000000"/>
                  </a:solidFill>
                  <a:latin typeface="Fira Sans Extra Condensed Medium"/>
                  <a:ea typeface="Fira Sans Extra Condensed Medium"/>
                  <a:cs typeface="Fira Sans Extra Condensed Medium"/>
                  <a:sym typeface="Fira Sans Extra Condensed Medium"/>
                </a:defRPr>
              </a:lvl8pPr>
              <a:lvl9pPr marR="0" lvl="8" algn="l" rtl="0">
                <a:lnSpc>
                  <a:spcPct val="100000"/>
                </a:lnSpc>
                <a:spcBef>
                  <a:spcPts val="0"/>
                </a:spcBef>
                <a:spcAft>
                  <a:spcPts val="0"/>
                </a:spcAft>
                <a:buClr>
                  <a:srgbClr val="000000"/>
                </a:buClr>
                <a:buSzPts val="4800"/>
                <a:buFont typeface="Fira Sans Extra Condensed Medium"/>
                <a:buNone/>
                <a:defRPr sz="4800" b="1" i="0" u="none" strike="noStrike" cap="none">
                  <a:solidFill>
                    <a:srgbClr val="000000"/>
                  </a:solidFill>
                  <a:latin typeface="Fira Sans Extra Condensed Medium"/>
                  <a:ea typeface="Fira Sans Extra Condensed Medium"/>
                  <a:cs typeface="Fira Sans Extra Condensed Medium"/>
                  <a:sym typeface="Fira Sans Extra Condensed Medium"/>
                </a:defRPr>
              </a:lvl9pPr>
            </a:lstStyle>
            <a:p>
              <a:pPr marL="0" marR="0" lvl="0" indent="0" algn="l" defTabSz="914400" rtl="0" eaLnBrk="1" fontAlgn="auto" latinLnBrk="0" hangingPunct="1">
                <a:lnSpc>
                  <a:spcPct val="100000"/>
                </a:lnSpc>
                <a:spcBef>
                  <a:spcPts val="0"/>
                </a:spcBef>
                <a:spcAft>
                  <a:spcPts val="0"/>
                </a:spcAft>
                <a:buClr>
                  <a:srgbClr val="000000"/>
                </a:buClr>
                <a:buSzPts val="4800"/>
                <a:buFont typeface="Abel"/>
                <a:buNone/>
                <a:tabLst/>
                <a:defRPr/>
              </a:pPr>
              <a:r>
                <a:rPr kumimoji="0" lang="en" sz="4800" b="1" i="0" u="none" strike="noStrike" kern="0" cap="none" spc="0" normalizeH="0" baseline="0" noProof="0" dirty="0">
                  <a:ln>
                    <a:noFill/>
                  </a:ln>
                  <a:solidFill>
                    <a:schemeClr val="tx2">
                      <a:lumMod val="75000"/>
                      <a:lumOff val="25000"/>
                    </a:schemeClr>
                  </a:solidFill>
                  <a:effectLst/>
                  <a:uLnTx/>
                  <a:uFillTx/>
                  <a:latin typeface="Abel"/>
                  <a:sym typeface="Abel"/>
                </a:rPr>
                <a:t>03</a:t>
              </a:r>
            </a:p>
          </p:txBody>
        </p:sp>
        <p:cxnSp>
          <p:nvCxnSpPr>
            <p:cNvPr id="9" name="Google Shape;178;p32"/>
            <p:cNvCxnSpPr/>
            <p:nvPr/>
          </p:nvCxnSpPr>
          <p:spPr>
            <a:xfrm>
              <a:off x="5220150" y="-44950"/>
              <a:ext cx="0" cy="5257500"/>
            </a:xfrm>
            <a:prstGeom prst="straightConnector1">
              <a:avLst/>
            </a:prstGeom>
            <a:noFill/>
            <a:ln w="19050" cap="flat" cmpd="sng">
              <a:solidFill>
                <a:schemeClr val="bg2">
                  <a:lumMod val="75000"/>
                </a:schemeClr>
              </a:solidFill>
              <a:prstDash val="solid"/>
              <a:round/>
              <a:headEnd type="none" w="med" len="med"/>
              <a:tailEnd type="none" w="med" len="med"/>
            </a:ln>
          </p:spPr>
        </p:cxnSp>
        <p:cxnSp>
          <p:nvCxnSpPr>
            <p:cNvPr id="10" name="Google Shape;179;p32"/>
            <p:cNvCxnSpPr/>
            <p:nvPr/>
          </p:nvCxnSpPr>
          <p:spPr>
            <a:xfrm rot="10800000">
              <a:off x="4937600" y="1056544"/>
              <a:ext cx="366000" cy="0"/>
            </a:xfrm>
            <a:prstGeom prst="straightConnector1">
              <a:avLst/>
            </a:prstGeom>
            <a:noFill/>
            <a:ln w="19050" cap="flat" cmpd="sng">
              <a:solidFill>
                <a:schemeClr val="bg2">
                  <a:lumMod val="75000"/>
                </a:schemeClr>
              </a:solidFill>
              <a:prstDash val="solid"/>
              <a:round/>
              <a:headEnd type="none" w="med" len="med"/>
              <a:tailEnd type="none" w="med" len="med"/>
            </a:ln>
          </p:spPr>
        </p:cxnSp>
        <p:cxnSp>
          <p:nvCxnSpPr>
            <p:cNvPr id="11" name="Google Shape;180;p32"/>
            <p:cNvCxnSpPr/>
            <p:nvPr/>
          </p:nvCxnSpPr>
          <p:spPr>
            <a:xfrm rot="10800000">
              <a:off x="4937600" y="2306527"/>
              <a:ext cx="366000" cy="0"/>
            </a:xfrm>
            <a:prstGeom prst="straightConnector1">
              <a:avLst/>
            </a:prstGeom>
            <a:noFill/>
            <a:ln w="19050" cap="flat" cmpd="sng">
              <a:solidFill>
                <a:schemeClr val="bg2">
                  <a:lumMod val="75000"/>
                </a:schemeClr>
              </a:solidFill>
              <a:prstDash val="solid"/>
              <a:round/>
              <a:headEnd type="none" w="med" len="med"/>
              <a:tailEnd type="none" w="med" len="med"/>
            </a:ln>
          </p:spPr>
        </p:cxnSp>
        <p:cxnSp>
          <p:nvCxnSpPr>
            <p:cNvPr id="12" name="Google Shape;181;p32"/>
            <p:cNvCxnSpPr/>
            <p:nvPr/>
          </p:nvCxnSpPr>
          <p:spPr>
            <a:xfrm rot="10800000">
              <a:off x="4937600" y="3556511"/>
              <a:ext cx="366000" cy="0"/>
            </a:xfrm>
            <a:prstGeom prst="straightConnector1">
              <a:avLst/>
            </a:prstGeom>
            <a:noFill/>
            <a:ln w="19050" cap="flat" cmpd="sng">
              <a:solidFill>
                <a:schemeClr val="bg2">
                  <a:lumMod val="75000"/>
                </a:schemeClr>
              </a:solidFill>
              <a:prstDash val="solid"/>
              <a:round/>
              <a:headEnd type="none" w="med" len="med"/>
              <a:tailEnd type="none" w="med" len="med"/>
            </a:ln>
          </p:spPr>
        </p:cxnSp>
      </p:grpSp>
      <p:sp>
        <p:nvSpPr>
          <p:cNvPr id="14" name="文字方塊 13"/>
          <p:cNvSpPr txBox="1"/>
          <p:nvPr/>
        </p:nvSpPr>
        <p:spPr>
          <a:xfrm>
            <a:off x="4810640" y="3211093"/>
            <a:ext cx="2752344" cy="886397"/>
          </a:xfrm>
          <a:prstGeom prst="rect">
            <a:avLst/>
          </a:prstGeom>
          <a:noFill/>
        </p:spPr>
        <p:txBody>
          <a:bodyPr wrap="square" rtlCol="0">
            <a:spAutoFit/>
          </a:bodyPr>
          <a:lstStyle/>
          <a:p>
            <a:pPr>
              <a:lnSpc>
                <a:spcPct val="120000"/>
              </a:lnSpc>
              <a:spcBef>
                <a:spcPts val="1000"/>
              </a:spcBef>
              <a:buClr>
                <a:schemeClr val="tx1"/>
              </a:buClr>
              <a:buSzPct val="75000"/>
            </a:pPr>
            <a:r>
              <a:rPr lang="zh-TW" altLang="en-US" sz="2800" b="1" dirty="0">
                <a:solidFill>
                  <a:schemeClr val="tx2">
                    <a:lumMod val="90000"/>
                    <a:lumOff val="10000"/>
                  </a:schemeClr>
                </a:solidFill>
              </a:rPr>
              <a:t>上市管理規章</a:t>
            </a:r>
            <a:endParaRPr lang="en-US" altLang="zh-TW" sz="2800" b="1" dirty="0">
              <a:solidFill>
                <a:schemeClr val="tx2">
                  <a:lumMod val="90000"/>
                  <a:lumOff val="10000"/>
                </a:schemeClr>
              </a:solidFill>
            </a:endParaRPr>
          </a:p>
          <a:p>
            <a:endParaRPr lang="zh-TW" altLang="en-US" dirty="0"/>
          </a:p>
        </p:txBody>
      </p:sp>
      <p:sp>
        <p:nvSpPr>
          <p:cNvPr id="15" name="文字方塊 14"/>
          <p:cNvSpPr txBox="1"/>
          <p:nvPr/>
        </p:nvSpPr>
        <p:spPr>
          <a:xfrm>
            <a:off x="4810640" y="4507447"/>
            <a:ext cx="2752344" cy="886397"/>
          </a:xfrm>
          <a:prstGeom prst="rect">
            <a:avLst/>
          </a:prstGeom>
          <a:noFill/>
        </p:spPr>
        <p:txBody>
          <a:bodyPr wrap="square" rtlCol="0">
            <a:spAutoFit/>
          </a:bodyPr>
          <a:lstStyle/>
          <a:p>
            <a:pPr>
              <a:lnSpc>
                <a:spcPct val="120000"/>
              </a:lnSpc>
              <a:spcBef>
                <a:spcPts val="1000"/>
              </a:spcBef>
              <a:buClr>
                <a:schemeClr val="tx1"/>
              </a:buClr>
              <a:buSzPct val="75000"/>
            </a:pPr>
            <a:r>
              <a:rPr lang="zh-TW" altLang="en-US" sz="2800" b="1" dirty="0">
                <a:solidFill>
                  <a:schemeClr val="tx2">
                    <a:lumMod val="90000"/>
                    <a:lumOff val="10000"/>
                  </a:schemeClr>
                </a:solidFill>
              </a:rPr>
              <a:t>申復規章</a:t>
            </a:r>
            <a:endParaRPr lang="en-US" altLang="zh-TW" sz="2800" b="1" dirty="0">
              <a:solidFill>
                <a:schemeClr val="tx2">
                  <a:lumMod val="90000"/>
                  <a:lumOff val="10000"/>
                </a:schemeClr>
              </a:solidFill>
            </a:endParaRPr>
          </a:p>
          <a:p>
            <a:endParaRPr lang="zh-TW" altLang="en-US" dirty="0"/>
          </a:p>
        </p:txBody>
      </p:sp>
      <p:pic>
        <p:nvPicPr>
          <p:cNvPr id="17" name="Google Shape;840;p50"/>
          <p:cNvPicPr preferRelativeResize="0"/>
          <p:nvPr/>
        </p:nvPicPr>
        <p:blipFill rotWithShape="1">
          <a:blip r:embed="rId2">
            <a:alphaModFix/>
          </a:blip>
          <a:srcRect l="28994" r="12289"/>
          <a:stretch/>
        </p:blipFill>
        <p:spPr>
          <a:xfrm flipH="1">
            <a:off x="-882755" y="895883"/>
            <a:ext cx="4431802" cy="5031974"/>
          </a:xfrm>
          <a:prstGeom prst="rect">
            <a:avLst/>
          </a:prstGeom>
          <a:noFill/>
          <a:ln>
            <a:noFill/>
          </a:ln>
        </p:spPr>
      </p:pic>
    </p:spTree>
    <p:extLst>
      <p:ext uri="{BB962C8B-B14F-4D97-AF65-F5344CB8AC3E}">
        <p14:creationId xmlns:p14="http://schemas.microsoft.com/office/powerpoint/2010/main" val="7742679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4BA915EE-10CB-4CF1-8569-6154455DA573}" type="slidenum">
              <a:rPr lang="en-US" smtClean="0"/>
              <a:t>4</a:t>
            </a:fld>
            <a:endParaRPr lang="en-US"/>
          </a:p>
        </p:txBody>
      </p:sp>
      <p:sp>
        <p:nvSpPr>
          <p:cNvPr id="4" name="文字版面配置區 3"/>
          <p:cNvSpPr>
            <a:spLocks noGrp="1"/>
          </p:cNvSpPr>
          <p:nvPr>
            <p:ph type="body" idx="14"/>
          </p:nvPr>
        </p:nvSpPr>
        <p:spPr>
          <a:xfrm>
            <a:off x="805543" y="2686876"/>
            <a:ext cx="10214919" cy="836799"/>
          </a:xfrm>
        </p:spPr>
        <p:txBody>
          <a:bodyPr/>
          <a:lstStyle/>
          <a:p>
            <a:r>
              <a:rPr lang="zh-TW" altLang="en-US" dirty="0"/>
              <a:t>一、上市標準規章</a:t>
            </a:r>
          </a:p>
        </p:txBody>
      </p:sp>
    </p:spTree>
    <p:extLst>
      <p:ext uri="{BB962C8B-B14F-4D97-AF65-F5344CB8AC3E}">
        <p14:creationId xmlns:p14="http://schemas.microsoft.com/office/powerpoint/2010/main" val="1956021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內容版面配置區 15"/>
          <p:cNvGraphicFramePr>
            <a:graphicFrameLocks noGrp="1"/>
          </p:cNvGraphicFramePr>
          <p:nvPr>
            <p:ph idx="1"/>
            <p:extLst>
              <p:ext uri="{D42A27DB-BD31-4B8C-83A1-F6EECF244321}">
                <p14:modId xmlns:p14="http://schemas.microsoft.com/office/powerpoint/2010/main" val="4171360097"/>
              </p:ext>
            </p:extLst>
          </p:nvPr>
        </p:nvGraphicFramePr>
        <p:xfrm>
          <a:off x="507942" y="1907457"/>
          <a:ext cx="11144250" cy="3566160"/>
        </p:xfrm>
        <a:graphic>
          <a:graphicData uri="http://schemas.openxmlformats.org/drawingml/2006/table">
            <a:tbl>
              <a:tblPr firstRow="1" bandRow="1">
                <a:tableStyleId>{5C22544A-7EE6-4342-B048-85BDC9FD1C3A}</a:tableStyleId>
              </a:tblPr>
              <a:tblGrid>
                <a:gridCol w="11144250">
                  <a:extLst>
                    <a:ext uri="{9D8B030D-6E8A-4147-A177-3AD203B41FA5}">
                      <a16:colId xmlns:a16="http://schemas.microsoft.com/office/drawing/2014/main" val="1446762267"/>
                    </a:ext>
                  </a:extLst>
                </a:gridCol>
              </a:tblGrid>
              <a:tr h="359278">
                <a:tc>
                  <a:txBody>
                    <a:bodyPr/>
                    <a:lstStyle/>
                    <a:p>
                      <a:pPr algn="ctr"/>
                      <a:r>
                        <a:rPr lang="zh-TW" altLang="en-US" dirty="0"/>
                        <a:t>修正重點內容</a:t>
                      </a:r>
                    </a:p>
                  </a:txBody>
                  <a:tcPr/>
                </a:tc>
                <a:extLst>
                  <a:ext uri="{0D108BD9-81ED-4DB2-BD59-A6C34878D82A}">
                    <a16:rowId xmlns:a16="http://schemas.microsoft.com/office/drawing/2014/main" val="196021475"/>
                  </a:ext>
                </a:extLst>
              </a:tr>
              <a:tr h="1415159">
                <a:tc>
                  <a:txBody>
                    <a:bodyPr/>
                    <a:lstStyle/>
                    <a:p>
                      <a:r>
                        <a:rPr lang="zh-TW" altLang="en-US" dirty="0">
                          <a:latin typeface="標楷體" panose="03000509000000000000" pitchFamily="65" charset="-120"/>
                          <a:ea typeface="標楷體" panose="03000509000000000000" pitchFamily="65" charset="-120"/>
                        </a:rPr>
                        <a:t>申請股票上市之發行公司雖符合本準則規定之上市條件，但除有第八、九、十款之任一款情事，本公司應不同意其股票上市外，有下列各款情事之一，經本公司認為不宜上市者，得不同意其股票上市：</a:t>
                      </a:r>
                      <a:endParaRPr lang="en-US" altLang="zh-TW" dirty="0">
                        <a:latin typeface="標楷體" panose="03000509000000000000" pitchFamily="65" charset="-120"/>
                        <a:ea typeface="標楷體" panose="03000509000000000000" pitchFamily="65" charset="-120"/>
                      </a:endParaRPr>
                    </a:p>
                    <a:p>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第一款</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第八款略</a:t>
                      </a:r>
                      <a:r>
                        <a:rPr lang="en-US" altLang="zh-TW" dirty="0">
                          <a:latin typeface="標楷體" panose="03000509000000000000" pitchFamily="65" charset="-120"/>
                          <a:ea typeface="標楷體" panose="03000509000000000000" pitchFamily="65" charset="-120"/>
                        </a:rPr>
                        <a:t>)</a:t>
                      </a:r>
                    </a:p>
                    <a:p>
                      <a:pPr marL="447675" indent="-447675"/>
                      <a:r>
                        <a:rPr lang="zh-TW" altLang="en-US" dirty="0">
                          <a:latin typeface="標楷體" panose="03000509000000000000" pitchFamily="65" charset="-120"/>
                          <a:ea typeface="標楷體" panose="03000509000000000000" pitchFamily="65" charset="-120"/>
                        </a:rPr>
                        <a:t>九、申請公司之董事會成員少於五人</a:t>
                      </a:r>
                      <a:r>
                        <a:rPr lang="zh-TW" altLang="en-US" u="sng" dirty="0">
                          <a:solidFill>
                            <a:srgbClr val="FF0000"/>
                          </a:solidFill>
                          <a:latin typeface="標楷體" panose="03000509000000000000" pitchFamily="65" charset="-120"/>
                          <a:ea typeface="標楷體" panose="03000509000000000000" pitchFamily="65" charset="-120"/>
                        </a:rPr>
                        <a:t>或為單一性別</a:t>
                      </a:r>
                      <a:r>
                        <a:rPr lang="zh-TW" altLang="en-US" dirty="0">
                          <a:latin typeface="標楷體" panose="03000509000000000000" pitchFamily="65" charset="-120"/>
                          <a:ea typeface="標楷體" panose="03000509000000000000" pitchFamily="65" charset="-120"/>
                        </a:rPr>
                        <a:t>，獨立董事人數少於三人或少於董事席次</a:t>
                      </a:r>
                      <a:r>
                        <a:rPr lang="zh-TW" altLang="en-US" u="sng" dirty="0">
                          <a:solidFill>
                            <a:srgbClr val="FF0000"/>
                          </a:solidFill>
                          <a:latin typeface="標楷體" panose="03000509000000000000" pitchFamily="65" charset="-120"/>
                          <a:ea typeface="標楷體" panose="03000509000000000000" pitchFamily="65" charset="-120"/>
                        </a:rPr>
                        <a:t>三</a:t>
                      </a:r>
                      <a:r>
                        <a:rPr lang="zh-TW" altLang="en-US" dirty="0">
                          <a:latin typeface="標楷體" panose="03000509000000000000" pitchFamily="65" charset="-120"/>
                          <a:ea typeface="標楷體" panose="03000509000000000000" pitchFamily="65" charset="-120"/>
                        </a:rPr>
                        <a:t>分之一；其董事會有無法獨立執行其職務；或未依證券交易法第十四條之六及其相關規定設置薪資報酬委員會者。另所選任獨立董事其中至少一人須為會計或財務專業人士。</a:t>
                      </a:r>
                    </a:p>
                  </a:txBody>
                  <a:tcPr/>
                </a:tc>
                <a:extLst>
                  <a:ext uri="{0D108BD9-81ED-4DB2-BD59-A6C34878D82A}">
                    <a16:rowId xmlns:a16="http://schemas.microsoft.com/office/drawing/2014/main" val="1992647451"/>
                  </a:ext>
                </a:extLst>
              </a:tr>
              <a:tr h="1415159">
                <a:tc>
                  <a:txBody>
                    <a:bodyPr/>
                    <a:lstStyle/>
                    <a:p>
                      <a:r>
                        <a:rPr lang="zh-TW" altLang="en-US" b="1" dirty="0"/>
                        <a:t>修正理由</a:t>
                      </a:r>
                      <a:endParaRPr lang="en-US" altLang="zh-TW" dirty="0"/>
                    </a:p>
                    <a:p>
                      <a:pPr marL="447675" indent="-447675"/>
                      <a:r>
                        <a:rPr lang="zh-TW" altLang="en-US" dirty="0"/>
                        <a:t>一、為促進董事會成員組成多元化，依主管機關發布之「上市櫃公司永續發展行動方案」，明訂申請公司董事會成員不得為單一性別。</a:t>
                      </a:r>
                      <a:endParaRPr lang="en-US" altLang="zh-TW" dirty="0"/>
                    </a:p>
                    <a:p>
                      <a:pPr marL="447675" indent="-447675"/>
                      <a:r>
                        <a:rPr lang="zh-TW" altLang="en-US" dirty="0"/>
                        <a:t>二、依主管機關發布之「公司治理 </a:t>
                      </a:r>
                      <a:r>
                        <a:rPr lang="en-US" altLang="zh-TW" dirty="0"/>
                        <a:t>3.0-</a:t>
                      </a:r>
                      <a:r>
                        <a:rPr lang="zh-TW" altLang="en-US" dirty="0"/>
                        <a:t>永續發展藍圖」，為進一步強化董事會之監督功能，明訂申請公司獨立董事席次不得少於董事席次三分之一。</a:t>
                      </a:r>
                    </a:p>
                  </a:txBody>
                  <a:tcPr/>
                </a:tc>
                <a:extLst>
                  <a:ext uri="{0D108BD9-81ED-4DB2-BD59-A6C34878D82A}">
                    <a16:rowId xmlns:a16="http://schemas.microsoft.com/office/drawing/2014/main" val="1463159228"/>
                  </a:ext>
                </a:extLst>
              </a:tr>
            </a:tbl>
          </a:graphicData>
        </a:graphic>
      </p:graphicFrame>
      <p:sp>
        <p:nvSpPr>
          <p:cNvPr id="3" name="投影片編號版面配置區 2"/>
          <p:cNvSpPr>
            <a:spLocks noGrp="1"/>
          </p:cNvSpPr>
          <p:nvPr>
            <p:ph type="sldNum" sz="quarter" idx="12"/>
          </p:nvPr>
        </p:nvSpPr>
        <p:spPr/>
        <p:txBody>
          <a:bodyPr/>
          <a:lstStyle/>
          <a:p>
            <a:fld id="{4BA915EE-10CB-4CF1-8569-6154455DA573}" type="slidenum">
              <a:rPr lang="en-US" smtClean="0"/>
              <a:t>5</a:t>
            </a:fld>
            <a:endParaRPr lang="en-US"/>
          </a:p>
        </p:txBody>
      </p:sp>
      <p:sp>
        <p:nvSpPr>
          <p:cNvPr id="4" name="文字版面配置區 3"/>
          <p:cNvSpPr>
            <a:spLocks noGrp="1"/>
          </p:cNvSpPr>
          <p:nvPr>
            <p:ph type="body" idx="14"/>
          </p:nvPr>
        </p:nvSpPr>
        <p:spPr/>
        <p:txBody>
          <a:bodyPr>
            <a:normAutofit/>
          </a:bodyPr>
          <a:lstStyle/>
          <a:p>
            <a:r>
              <a:rPr lang="zh-TW" altLang="en-US" sz="3200" dirty="0"/>
              <a:t>董事會組成多元化及最低獨董比例</a:t>
            </a:r>
          </a:p>
        </p:txBody>
      </p:sp>
      <p:sp>
        <p:nvSpPr>
          <p:cNvPr id="7" name="文字方塊 4"/>
          <p:cNvSpPr txBox="1">
            <a:spLocks noChangeArrowheads="1"/>
          </p:cNvSpPr>
          <p:nvPr/>
        </p:nvSpPr>
        <p:spPr bwMode="auto">
          <a:xfrm>
            <a:off x="10657245" y="1106556"/>
            <a:ext cx="12858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1800" b="0" i="0" u="none" strike="noStrike" kern="1200" cap="none" spc="0" normalizeH="0" baseline="0" noProof="0" dirty="0">
                <a:ln>
                  <a:noFill/>
                </a:ln>
                <a:solidFill>
                  <a:schemeClr val="tx2">
                    <a:lumMod val="90000"/>
                    <a:lumOff val="10000"/>
                  </a:schemeClr>
                </a:solidFill>
                <a:effectLst/>
                <a:uLnTx/>
                <a:uFillTx/>
                <a:latin typeface="Book Antiqua" panose="02040602050305030304" pitchFamily="18" charset="0"/>
              </a:rPr>
              <a:t>112.06.14</a:t>
            </a:r>
            <a:endParaRPr kumimoji="1" lang="zh-TW" altLang="en-US" sz="1800" b="0" i="0" u="none" strike="noStrike" kern="1200" cap="none" spc="0" normalizeH="0" baseline="0" noProof="0" dirty="0">
              <a:ln>
                <a:noFill/>
              </a:ln>
              <a:solidFill>
                <a:schemeClr val="tx2">
                  <a:lumMod val="90000"/>
                  <a:lumOff val="10000"/>
                </a:schemeClr>
              </a:solidFill>
              <a:effectLst/>
              <a:uLnTx/>
              <a:uFillTx/>
              <a:latin typeface="Book Antiqua" panose="02040602050305030304" pitchFamily="18" charset="0"/>
            </a:endParaRPr>
          </a:p>
        </p:txBody>
      </p:sp>
      <p:grpSp>
        <p:nvGrpSpPr>
          <p:cNvPr id="17" name="群組 16"/>
          <p:cNvGrpSpPr/>
          <p:nvPr/>
        </p:nvGrpSpPr>
        <p:grpSpPr>
          <a:xfrm>
            <a:off x="782724" y="1111235"/>
            <a:ext cx="8564880" cy="561805"/>
            <a:chOff x="782724" y="1111235"/>
            <a:chExt cx="8564880" cy="561805"/>
          </a:xfrm>
        </p:grpSpPr>
        <p:sp>
          <p:nvSpPr>
            <p:cNvPr id="9" name="內容版面配置區 2"/>
            <p:cNvSpPr txBox="1">
              <a:spLocks/>
            </p:cNvSpPr>
            <p:nvPr/>
          </p:nvSpPr>
          <p:spPr bwMode="auto">
            <a:xfrm>
              <a:off x="1194204" y="1168408"/>
              <a:ext cx="8153400" cy="50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None/>
                <a:tabLst/>
                <a:defRPr/>
              </a:pPr>
              <a:r>
                <a:rPr kumimoji="0" lang="zh-TW" altLang="en-US" sz="2000" b="0" i="0" u="none" strike="noStrike" kern="1200" cap="none" spc="0" normalizeH="0" baseline="0" noProof="0" dirty="0">
                  <a:ln>
                    <a:noFill/>
                  </a:ln>
                  <a:effectLst/>
                  <a:uLnTx/>
                  <a:uFillTx/>
                  <a:latin typeface="+mn-ea"/>
                  <a:cs typeface="+mn-cs"/>
                </a:rPr>
                <a:t>有價證券上市審查準則第 </a:t>
              </a:r>
              <a:r>
                <a:rPr lang="en-US" altLang="zh-TW" sz="2000" dirty="0">
                  <a:latin typeface="Book Antiqua" panose="02040602050305030304" pitchFamily="18" charset="0"/>
                </a:rPr>
                <a:t>9</a:t>
              </a:r>
              <a:r>
                <a:rPr lang="zh-TW" altLang="en-US" sz="2000" dirty="0">
                  <a:latin typeface="Book Antiqua" panose="02040602050305030304" pitchFamily="18" charset="0"/>
                </a:rPr>
                <a:t> </a:t>
              </a:r>
              <a:r>
                <a:rPr kumimoji="0" lang="zh-TW" altLang="en-US" sz="2000" b="0" i="0" u="none" strike="noStrike" kern="1200" cap="none" spc="0" normalizeH="0" baseline="0" noProof="0" dirty="0">
                  <a:ln>
                    <a:noFill/>
                  </a:ln>
                  <a:effectLst/>
                  <a:uLnTx/>
                  <a:uFillTx/>
                  <a:latin typeface="+mn-ea"/>
                  <a:cs typeface="+mn-cs"/>
                </a:rPr>
                <a:t>條</a:t>
              </a:r>
              <a:endParaRPr kumimoji="0" lang="en-US" altLang="zh-TW" sz="2000" b="0" i="0" u="none" strike="noStrike" kern="1200" cap="none" spc="0" normalizeH="0" baseline="0" noProof="0" dirty="0">
                <a:ln>
                  <a:noFill/>
                </a:ln>
                <a:effectLst/>
                <a:uLnTx/>
                <a:uFillTx/>
                <a:latin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None/>
                <a:tabLst/>
                <a:defRPr/>
              </a:pPr>
              <a:r>
                <a:rPr kumimoji="0" lang="zh-TW" altLang="en-US" sz="2400" b="0" i="0" u="none" strike="noStrike" kern="1200" cap="none" spc="0" normalizeH="0" baseline="0" noProof="0" dirty="0">
                  <a:ln>
                    <a:noFill/>
                  </a:ln>
                  <a:solidFill>
                    <a:srgbClr val="0000CC"/>
                  </a:solidFill>
                  <a:effectLst/>
                  <a:uLnTx/>
                  <a:uFillTx/>
                  <a:latin typeface="標楷體" panose="03000509000000000000" pitchFamily="65" charset="-120"/>
                  <a:ea typeface="標楷體" panose="03000509000000000000" pitchFamily="65" charset="-120"/>
                  <a:cs typeface="+mn-cs"/>
                </a:rPr>
                <a:t>  </a:t>
              </a:r>
              <a:endParaRPr kumimoji="0" lang="en-US" altLang="zh-TW" sz="2400" b="0" i="0" u="none" strike="noStrike" kern="1200" cap="none" spc="0" normalizeH="0" baseline="0" noProof="0" dirty="0">
                <a:ln>
                  <a:noFill/>
                </a:ln>
                <a:solidFill>
                  <a:srgbClr val="0000CC"/>
                </a:solidFill>
                <a:effectLst/>
                <a:uLnTx/>
                <a:uFillTx/>
                <a:latin typeface="標楷體" panose="03000509000000000000" pitchFamily="65" charset="-120"/>
                <a:ea typeface="標楷體" panose="03000509000000000000" pitchFamily="65" charset="-120"/>
                <a:cs typeface="+mn-cs"/>
              </a:endParaRP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Ø"/>
                <a:tabLst/>
                <a:defRPr/>
              </a:pPr>
              <a:endParaRPr kumimoji="0" lang="zh-TW" altLang="en-US" sz="2400" b="0" i="0" u="none" strike="noStrike" kern="1200" cap="none" spc="0" normalizeH="0" baseline="0" noProof="0" dirty="0">
                <a:ln>
                  <a:noFill/>
                </a:ln>
                <a:solidFill>
                  <a:sysClr val="windowText" lastClr="000000"/>
                </a:solidFill>
                <a:effectLst/>
                <a:uLnTx/>
                <a:uFillTx/>
                <a:latin typeface="Calibri"/>
                <a:ea typeface="新細明體" panose="02020500000000000000" pitchFamily="18" charset="-120"/>
                <a:cs typeface="+mn-cs"/>
              </a:endParaRPr>
            </a:p>
          </p:txBody>
        </p:sp>
        <p:grpSp>
          <p:nvGrpSpPr>
            <p:cNvPr id="10" name="Google Shape;6537;p61"/>
            <p:cNvGrpSpPr/>
            <p:nvPr/>
          </p:nvGrpSpPr>
          <p:grpSpPr>
            <a:xfrm>
              <a:off x="782724" y="1111235"/>
              <a:ext cx="411480" cy="493763"/>
              <a:chOff x="3127598" y="1513234"/>
              <a:chExt cx="289714" cy="347593"/>
            </a:xfrm>
          </p:grpSpPr>
          <p:sp>
            <p:nvSpPr>
              <p:cNvPr id="11" name="Google Shape;6538;p61"/>
              <p:cNvSpPr/>
              <p:nvPr/>
            </p:nvSpPr>
            <p:spPr>
              <a:xfrm>
                <a:off x="3127598" y="1513234"/>
                <a:ext cx="289714" cy="347593"/>
              </a:xfrm>
              <a:custGeom>
                <a:avLst/>
                <a:gdLst/>
                <a:ahLst/>
                <a:cxnLst/>
                <a:rect l="l" t="t" r="r" b="b"/>
                <a:pathLst>
                  <a:path w="9145" h="10972" extrusionOk="0">
                    <a:moveTo>
                      <a:pt x="1917" y="8995"/>
                    </a:moveTo>
                    <a:lnTo>
                      <a:pt x="1917" y="10412"/>
                    </a:lnTo>
                    <a:lnTo>
                      <a:pt x="1358" y="9841"/>
                    </a:lnTo>
                    <a:lnTo>
                      <a:pt x="548" y="8995"/>
                    </a:lnTo>
                    <a:close/>
                    <a:moveTo>
                      <a:pt x="6192" y="0"/>
                    </a:moveTo>
                    <a:cubicBezTo>
                      <a:pt x="5828" y="0"/>
                      <a:pt x="5465" y="137"/>
                      <a:pt x="5191" y="411"/>
                    </a:cubicBezTo>
                    <a:lnTo>
                      <a:pt x="5156" y="435"/>
                    </a:lnTo>
                    <a:cubicBezTo>
                      <a:pt x="5096" y="494"/>
                      <a:pt x="5096" y="602"/>
                      <a:pt x="5168" y="661"/>
                    </a:cubicBezTo>
                    <a:cubicBezTo>
                      <a:pt x="5196" y="689"/>
                      <a:pt x="5235" y="704"/>
                      <a:pt x="5275" y="704"/>
                    </a:cubicBezTo>
                    <a:cubicBezTo>
                      <a:pt x="5319" y="704"/>
                      <a:pt x="5363" y="686"/>
                      <a:pt x="5394" y="649"/>
                    </a:cubicBezTo>
                    <a:lnTo>
                      <a:pt x="5430" y="613"/>
                    </a:lnTo>
                    <a:cubicBezTo>
                      <a:pt x="5644" y="399"/>
                      <a:pt x="5927" y="292"/>
                      <a:pt x="6209" y="292"/>
                    </a:cubicBezTo>
                    <a:cubicBezTo>
                      <a:pt x="6492" y="292"/>
                      <a:pt x="6775" y="399"/>
                      <a:pt x="6989" y="613"/>
                    </a:cubicBezTo>
                    <a:cubicBezTo>
                      <a:pt x="7418" y="1042"/>
                      <a:pt x="7418" y="1745"/>
                      <a:pt x="6989" y="2185"/>
                    </a:cubicBezTo>
                    <a:cubicBezTo>
                      <a:pt x="6775" y="2399"/>
                      <a:pt x="6492" y="2507"/>
                      <a:pt x="6209" y="2507"/>
                    </a:cubicBezTo>
                    <a:cubicBezTo>
                      <a:pt x="5927" y="2507"/>
                      <a:pt x="5644" y="2399"/>
                      <a:pt x="5430" y="2185"/>
                    </a:cubicBezTo>
                    <a:cubicBezTo>
                      <a:pt x="5168" y="1923"/>
                      <a:pt x="5049" y="1554"/>
                      <a:pt x="5132" y="1209"/>
                    </a:cubicBezTo>
                    <a:cubicBezTo>
                      <a:pt x="5144" y="1125"/>
                      <a:pt x="5084" y="1030"/>
                      <a:pt x="4989" y="1018"/>
                    </a:cubicBezTo>
                    <a:cubicBezTo>
                      <a:pt x="4982" y="1017"/>
                      <a:pt x="4975" y="1017"/>
                      <a:pt x="4967" y="1017"/>
                    </a:cubicBezTo>
                    <a:cubicBezTo>
                      <a:pt x="4890" y="1017"/>
                      <a:pt x="4809" y="1073"/>
                      <a:pt x="4798" y="1149"/>
                    </a:cubicBezTo>
                    <a:cubicBezTo>
                      <a:pt x="4751" y="1387"/>
                      <a:pt x="4775" y="1614"/>
                      <a:pt x="4846" y="1840"/>
                    </a:cubicBezTo>
                    <a:lnTo>
                      <a:pt x="3132" y="1840"/>
                    </a:lnTo>
                    <a:cubicBezTo>
                      <a:pt x="3048" y="1840"/>
                      <a:pt x="2965" y="1911"/>
                      <a:pt x="2965" y="2006"/>
                    </a:cubicBezTo>
                    <a:cubicBezTo>
                      <a:pt x="2965" y="2090"/>
                      <a:pt x="3048" y="2161"/>
                      <a:pt x="3132" y="2161"/>
                    </a:cubicBezTo>
                    <a:lnTo>
                      <a:pt x="4989" y="2161"/>
                    </a:lnTo>
                    <a:lnTo>
                      <a:pt x="5084" y="2304"/>
                    </a:lnTo>
                    <a:lnTo>
                      <a:pt x="4310" y="3078"/>
                    </a:lnTo>
                    <a:cubicBezTo>
                      <a:pt x="4251" y="3126"/>
                      <a:pt x="4251" y="3233"/>
                      <a:pt x="4310" y="3292"/>
                    </a:cubicBezTo>
                    <a:cubicBezTo>
                      <a:pt x="4334" y="3328"/>
                      <a:pt x="4382" y="3340"/>
                      <a:pt x="4429" y="3340"/>
                    </a:cubicBezTo>
                    <a:cubicBezTo>
                      <a:pt x="4477" y="3340"/>
                      <a:pt x="4513" y="3328"/>
                      <a:pt x="4548" y="3292"/>
                    </a:cubicBezTo>
                    <a:lnTo>
                      <a:pt x="5322" y="2518"/>
                    </a:lnTo>
                    <a:cubicBezTo>
                      <a:pt x="5572" y="2733"/>
                      <a:pt x="5882" y="2840"/>
                      <a:pt x="6203" y="2840"/>
                    </a:cubicBezTo>
                    <a:cubicBezTo>
                      <a:pt x="6561" y="2840"/>
                      <a:pt x="6930" y="2697"/>
                      <a:pt x="7215" y="2423"/>
                    </a:cubicBezTo>
                    <a:cubicBezTo>
                      <a:pt x="7287" y="2340"/>
                      <a:pt x="7358" y="2256"/>
                      <a:pt x="7418" y="2161"/>
                    </a:cubicBezTo>
                    <a:lnTo>
                      <a:pt x="8835" y="2161"/>
                    </a:lnTo>
                    <a:lnTo>
                      <a:pt x="8835" y="10662"/>
                    </a:lnTo>
                    <a:lnTo>
                      <a:pt x="2239" y="10662"/>
                    </a:lnTo>
                    <a:lnTo>
                      <a:pt x="2239" y="8864"/>
                    </a:lnTo>
                    <a:cubicBezTo>
                      <a:pt x="2239" y="8769"/>
                      <a:pt x="2167" y="8698"/>
                      <a:pt x="2072" y="8698"/>
                    </a:cubicBezTo>
                    <a:lnTo>
                      <a:pt x="334" y="8698"/>
                    </a:lnTo>
                    <a:lnTo>
                      <a:pt x="334" y="2161"/>
                    </a:lnTo>
                    <a:lnTo>
                      <a:pt x="2489" y="2161"/>
                    </a:lnTo>
                    <a:cubicBezTo>
                      <a:pt x="2584" y="2161"/>
                      <a:pt x="2655" y="2090"/>
                      <a:pt x="2655" y="2006"/>
                    </a:cubicBezTo>
                    <a:cubicBezTo>
                      <a:pt x="2655" y="1911"/>
                      <a:pt x="2584" y="1840"/>
                      <a:pt x="2489" y="1840"/>
                    </a:cubicBezTo>
                    <a:lnTo>
                      <a:pt x="167" y="1840"/>
                    </a:lnTo>
                    <a:cubicBezTo>
                      <a:pt x="84" y="1840"/>
                      <a:pt x="0" y="1911"/>
                      <a:pt x="0" y="2006"/>
                    </a:cubicBezTo>
                    <a:lnTo>
                      <a:pt x="0" y="8853"/>
                    </a:lnTo>
                    <a:cubicBezTo>
                      <a:pt x="0" y="8888"/>
                      <a:pt x="24" y="8936"/>
                      <a:pt x="48" y="8972"/>
                    </a:cubicBezTo>
                    <a:lnTo>
                      <a:pt x="1060" y="10007"/>
                    </a:lnTo>
                    <a:lnTo>
                      <a:pt x="1953" y="10936"/>
                    </a:lnTo>
                    <a:cubicBezTo>
                      <a:pt x="1989" y="10960"/>
                      <a:pt x="2024" y="10972"/>
                      <a:pt x="2072" y="10972"/>
                    </a:cubicBezTo>
                    <a:lnTo>
                      <a:pt x="8978" y="10972"/>
                    </a:lnTo>
                    <a:cubicBezTo>
                      <a:pt x="9073" y="10972"/>
                      <a:pt x="9144" y="10900"/>
                      <a:pt x="9144" y="10817"/>
                    </a:cubicBezTo>
                    <a:lnTo>
                      <a:pt x="9144" y="2006"/>
                    </a:lnTo>
                    <a:cubicBezTo>
                      <a:pt x="9132" y="1911"/>
                      <a:pt x="9073" y="1840"/>
                      <a:pt x="8978" y="1840"/>
                    </a:cubicBezTo>
                    <a:lnTo>
                      <a:pt x="7549" y="1840"/>
                    </a:lnTo>
                    <a:cubicBezTo>
                      <a:pt x="7704" y="1352"/>
                      <a:pt x="7585" y="792"/>
                      <a:pt x="7192" y="411"/>
                    </a:cubicBezTo>
                    <a:cubicBezTo>
                      <a:pt x="6918" y="137"/>
                      <a:pt x="6555" y="0"/>
                      <a:pt x="619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539;p61"/>
              <p:cNvSpPr/>
              <p:nvPr/>
            </p:nvSpPr>
            <p:spPr>
              <a:xfrm>
                <a:off x="3254698" y="1788375"/>
                <a:ext cx="121493" cy="10233"/>
              </a:xfrm>
              <a:custGeom>
                <a:avLst/>
                <a:gdLst/>
                <a:ahLst/>
                <a:cxnLst/>
                <a:rect l="l" t="t" r="r" b="b"/>
                <a:pathLst>
                  <a:path w="3835" h="323" extrusionOk="0">
                    <a:moveTo>
                      <a:pt x="167" y="1"/>
                    </a:moveTo>
                    <a:cubicBezTo>
                      <a:pt x="72" y="1"/>
                      <a:pt x="1" y="72"/>
                      <a:pt x="1" y="168"/>
                    </a:cubicBezTo>
                    <a:cubicBezTo>
                      <a:pt x="1" y="251"/>
                      <a:pt x="72" y="322"/>
                      <a:pt x="167" y="322"/>
                    </a:cubicBezTo>
                    <a:lnTo>
                      <a:pt x="3680" y="322"/>
                    </a:lnTo>
                    <a:cubicBezTo>
                      <a:pt x="3763" y="322"/>
                      <a:pt x="3834" y="251"/>
                      <a:pt x="3834" y="168"/>
                    </a:cubicBezTo>
                    <a:cubicBezTo>
                      <a:pt x="3834" y="72"/>
                      <a:pt x="3763" y="1"/>
                      <a:pt x="3680" y="1"/>
                    </a:cubicBezTo>
                    <a:close/>
                  </a:path>
                </a:pathLst>
              </a:custGeom>
              <a:solidFill>
                <a:srgbClr val="657E93"/>
              </a:solidFill>
              <a:ln>
                <a:solidFill>
                  <a:schemeClr val="tx2">
                    <a:lumMod val="90000"/>
                    <a:lumOff val="1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540;p61"/>
              <p:cNvSpPr/>
              <p:nvPr/>
            </p:nvSpPr>
            <p:spPr>
              <a:xfrm>
                <a:off x="3185668" y="1638275"/>
                <a:ext cx="172783" cy="29051"/>
              </a:xfrm>
              <a:custGeom>
                <a:avLst/>
                <a:gdLst/>
                <a:ahLst/>
                <a:cxnLst/>
                <a:rect l="l" t="t" r="r" b="b"/>
                <a:pathLst>
                  <a:path w="5454" h="917" extrusionOk="0">
                    <a:moveTo>
                      <a:pt x="168" y="0"/>
                    </a:moveTo>
                    <a:cubicBezTo>
                      <a:pt x="72" y="0"/>
                      <a:pt x="1" y="84"/>
                      <a:pt x="1" y="167"/>
                    </a:cubicBezTo>
                    <a:lnTo>
                      <a:pt x="1" y="750"/>
                    </a:lnTo>
                    <a:cubicBezTo>
                      <a:pt x="1" y="834"/>
                      <a:pt x="72" y="917"/>
                      <a:pt x="168" y="917"/>
                    </a:cubicBezTo>
                    <a:lnTo>
                      <a:pt x="5275" y="917"/>
                    </a:lnTo>
                    <a:cubicBezTo>
                      <a:pt x="5359" y="917"/>
                      <a:pt x="5430" y="834"/>
                      <a:pt x="5430" y="750"/>
                    </a:cubicBezTo>
                    <a:lnTo>
                      <a:pt x="5430" y="167"/>
                    </a:lnTo>
                    <a:cubicBezTo>
                      <a:pt x="5454" y="84"/>
                      <a:pt x="5382" y="0"/>
                      <a:pt x="5287" y="0"/>
                    </a:cubicBezTo>
                    <a:lnTo>
                      <a:pt x="4228" y="0"/>
                    </a:lnTo>
                    <a:cubicBezTo>
                      <a:pt x="4144" y="0"/>
                      <a:pt x="4073" y="84"/>
                      <a:pt x="4073" y="167"/>
                    </a:cubicBezTo>
                    <a:cubicBezTo>
                      <a:pt x="4073" y="262"/>
                      <a:pt x="4144" y="334"/>
                      <a:pt x="4228" y="334"/>
                    </a:cubicBezTo>
                    <a:lnTo>
                      <a:pt x="5121" y="334"/>
                    </a:lnTo>
                    <a:lnTo>
                      <a:pt x="5121" y="584"/>
                    </a:lnTo>
                    <a:lnTo>
                      <a:pt x="334" y="584"/>
                    </a:lnTo>
                    <a:lnTo>
                      <a:pt x="334" y="334"/>
                    </a:lnTo>
                    <a:lnTo>
                      <a:pt x="3597" y="334"/>
                    </a:lnTo>
                    <a:cubicBezTo>
                      <a:pt x="3680" y="334"/>
                      <a:pt x="3751" y="262"/>
                      <a:pt x="3751" y="167"/>
                    </a:cubicBezTo>
                    <a:cubicBezTo>
                      <a:pt x="3751" y="84"/>
                      <a:pt x="3680" y="0"/>
                      <a:pt x="359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541;p61"/>
              <p:cNvSpPr/>
              <p:nvPr/>
            </p:nvSpPr>
            <p:spPr>
              <a:xfrm>
                <a:off x="3186428" y="1681645"/>
                <a:ext cx="172022" cy="10581"/>
              </a:xfrm>
              <a:custGeom>
                <a:avLst/>
                <a:gdLst/>
                <a:ahLst/>
                <a:cxnLst/>
                <a:rect l="l" t="t" r="r" b="b"/>
                <a:pathLst>
                  <a:path w="5430" h="334" extrusionOk="0">
                    <a:moveTo>
                      <a:pt x="155" y="0"/>
                    </a:moveTo>
                    <a:cubicBezTo>
                      <a:pt x="72" y="0"/>
                      <a:pt x="1" y="84"/>
                      <a:pt x="1" y="167"/>
                    </a:cubicBezTo>
                    <a:cubicBezTo>
                      <a:pt x="1" y="262"/>
                      <a:pt x="72" y="334"/>
                      <a:pt x="155" y="334"/>
                    </a:cubicBezTo>
                    <a:lnTo>
                      <a:pt x="5263" y="334"/>
                    </a:lnTo>
                    <a:cubicBezTo>
                      <a:pt x="5358" y="334"/>
                      <a:pt x="5430" y="262"/>
                      <a:pt x="5430" y="167"/>
                    </a:cubicBezTo>
                    <a:cubicBezTo>
                      <a:pt x="5430" y="84"/>
                      <a:pt x="5358" y="0"/>
                      <a:pt x="526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542;p61"/>
              <p:cNvSpPr/>
              <p:nvPr/>
            </p:nvSpPr>
            <p:spPr>
              <a:xfrm>
                <a:off x="3186428" y="1707306"/>
                <a:ext cx="172022" cy="10201"/>
              </a:xfrm>
              <a:custGeom>
                <a:avLst/>
                <a:gdLst/>
                <a:ahLst/>
                <a:cxnLst/>
                <a:rect l="l" t="t" r="r" b="b"/>
                <a:pathLst>
                  <a:path w="5430" h="322" extrusionOk="0">
                    <a:moveTo>
                      <a:pt x="155" y="0"/>
                    </a:moveTo>
                    <a:cubicBezTo>
                      <a:pt x="72" y="0"/>
                      <a:pt x="1" y="71"/>
                      <a:pt x="1" y="167"/>
                    </a:cubicBezTo>
                    <a:cubicBezTo>
                      <a:pt x="1" y="250"/>
                      <a:pt x="72" y="321"/>
                      <a:pt x="155" y="321"/>
                    </a:cubicBezTo>
                    <a:lnTo>
                      <a:pt x="5263" y="321"/>
                    </a:lnTo>
                    <a:cubicBezTo>
                      <a:pt x="5358" y="321"/>
                      <a:pt x="5430" y="250"/>
                      <a:pt x="5430" y="167"/>
                    </a:cubicBezTo>
                    <a:cubicBezTo>
                      <a:pt x="5430" y="71"/>
                      <a:pt x="5358" y="0"/>
                      <a:pt x="526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9966532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內容版面配置區 15"/>
          <p:cNvGraphicFramePr>
            <a:graphicFrameLocks noGrp="1"/>
          </p:cNvGraphicFramePr>
          <p:nvPr>
            <p:ph idx="1"/>
            <p:extLst>
              <p:ext uri="{D42A27DB-BD31-4B8C-83A1-F6EECF244321}">
                <p14:modId xmlns:p14="http://schemas.microsoft.com/office/powerpoint/2010/main" val="4023966572"/>
              </p:ext>
            </p:extLst>
          </p:nvPr>
        </p:nvGraphicFramePr>
        <p:xfrm>
          <a:off x="507942" y="1907457"/>
          <a:ext cx="11144250" cy="3520440"/>
        </p:xfrm>
        <a:graphic>
          <a:graphicData uri="http://schemas.openxmlformats.org/drawingml/2006/table">
            <a:tbl>
              <a:tblPr firstRow="1" bandRow="1">
                <a:tableStyleId>{5C22544A-7EE6-4342-B048-85BDC9FD1C3A}</a:tableStyleId>
              </a:tblPr>
              <a:tblGrid>
                <a:gridCol w="11144250">
                  <a:extLst>
                    <a:ext uri="{9D8B030D-6E8A-4147-A177-3AD203B41FA5}">
                      <a16:colId xmlns:a16="http://schemas.microsoft.com/office/drawing/2014/main" val="1446762267"/>
                    </a:ext>
                  </a:extLst>
                </a:gridCol>
              </a:tblGrid>
              <a:tr h="359278">
                <a:tc>
                  <a:txBody>
                    <a:bodyPr/>
                    <a:lstStyle/>
                    <a:p>
                      <a:pPr algn="ctr"/>
                      <a:r>
                        <a:rPr lang="zh-TW" altLang="en-US" dirty="0"/>
                        <a:t>修正重點內容</a:t>
                      </a:r>
                    </a:p>
                  </a:txBody>
                  <a:tcPr/>
                </a:tc>
                <a:extLst>
                  <a:ext uri="{0D108BD9-81ED-4DB2-BD59-A6C34878D82A}">
                    <a16:rowId xmlns:a16="http://schemas.microsoft.com/office/drawing/2014/main" val="196021475"/>
                  </a:ext>
                </a:extLst>
              </a:tr>
              <a:tr h="1415159">
                <a:tc>
                  <a:txBody>
                    <a:bodyPr/>
                    <a:lstStyle/>
                    <a:p>
                      <a:r>
                        <a:rPr lang="zh-TW" altLang="en-US" dirty="0">
                          <a:latin typeface="標楷體" panose="03000509000000000000" pitchFamily="65" charset="-120"/>
                          <a:ea typeface="標楷體" panose="03000509000000000000" pitchFamily="65" charset="-120"/>
                        </a:rPr>
                        <a:t>申請股票上市之發行公司雖符合本準則規定之上市條件，但除有第八、九、十款之任一款情事，本公司應不同意其股票上市外，有下列各款情事之一，經本公司認為不宜上市者，得不同意其股票上市：</a:t>
                      </a:r>
                      <a:endParaRPr lang="en-US" altLang="zh-TW" dirty="0">
                        <a:latin typeface="標楷體" panose="03000509000000000000" pitchFamily="65" charset="-120"/>
                        <a:ea typeface="標楷體" panose="03000509000000000000" pitchFamily="65" charset="-120"/>
                      </a:endParaRPr>
                    </a:p>
                    <a:p>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第一款</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第八款略</a:t>
                      </a:r>
                      <a:r>
                        <a:rPr lang="en-US" altLang="zh-TW" dirty="0">
                          <a:latin typeface="標楷體" panose="03000509000000000000" pitchFamily="65" charset="-120"/>
                          <a:ea typeface="標楷體" panose="03000509000000000000" pitchFamily="65" charset="-120"/>
                        </a:rPr>
                        <a:t>)</a:t>
                      </a:r>
                    </a:p>
                    <a:p>
                      <a:pPr marL="447675" indent="-447675"/>
                      <a:r>
                        <a:rPr lang="zh-TW" altLang="en-US" dirty="0">
                          <a:latin typeface="標楷體" panose="03000509000000000000" pitchFamily="65" charset="-120"/>
                          <a:ea typeface="標楷體" panose="03000509000000000000" pitchFamily="65" charset="-120"/>
                        </a:rPr>
                        <a:t>九、申請公司之董事會成員少於五人</a:t>
                      </a:r>
                      <a:r>
                        <a:rPr lang="zh-TW" altLang="en-US" u="sng" dirty="0">
                          <a:solidFill>
                            <a:srgbClr val="FF0000"/>
                          </a:solidFill>
                          <a:latin typeface="標楷體" panose="03000509000000000000" pitchFamily="65" charset="-120"/>
                          <a:ea typeface="標楷體" panose="03000509000000000000" pitchFamily="65" charset="-120"/>
                        </a:rPr>
                        <a:t>或為單一性別</a:t>
                      </a:r>
                      <a:r>
                        <a:rPr lang="zh-TW" altLang="en-US" dirty="0">
                          <a:latin typeface="標楷體" panose="03000509000000000000" pitchFamily="65" charset="-120"/>
                          <a:ea typeface="標楷體" panose="03000509000000000000" pitchFamily="65" charset="-120"/>
                        </a:rPr>
                        <a:t>，獨立董事人數少於三人或少於董事席次</a:t>
                      </a:r>
                      <a:r>
                        <a:rPr lang="zh-TW" altLang="en-US" u="sng" dirty="0">
                          <a:solidFill>
                            <a:srgbClr val="FF0000"/>
                          </a:solidFill>
                          <a:latin typeface="標楷體" panose="03000509000000000000" pitchFamily="65" charset="-120"/>
                          <a:ea typeface="標楷體" panose="03000509000000000000" pitchFamily="65" charset="-120"/>
                        </a:rPr>
                        <a:t>三</a:t>
                      </a:r>
                      <a:r>
                        <a:rPr lang="zh-TW" altLang="en-US" dirty="0">
                          <a:latin typeface="標楷體" panose="03000509000000000000" pitchFamily="65" charset="-120"/>
                          <a:ea typeface="標楷體" panose="03000509000000000000" pitchFamily="65" charset="-120"/>
                        </a:rPr>
                        <a:t>分之一；其董事會有無法獨立執行其職務；或未依證券交易法第十四條之六及其相關規定設置薪資報酬委員會者。另所選任獨立董事其中至少一人須為會計或財務專業人士。</a:t>
                      </a:r>
                    </a:p>
                  </a:txBody>
                  <a:tcPr/>
                </a:tc>
                <a:extLst>
                  <a:ext uri="{0D108BD9-81ED-4DB2-BD59-A6C34878D82A}">
                    <a16:rowId xmlns:a16="http://schemas.microsoft.com/office/drawing/2014/main" val="1992647451"/>
                  </a:ext>
                </a:extLst>
              </a:tr>
              <a:tr h="1415159">
                <a:tc>
                  <a:txBody>
                    <a:bodyPr/>
                    <a:lstStyle/>
                    <a:p>
                      <a:pPr lvl="0">
                        <a:spcAft>
                          <a:spcPts val="600"/>
                        </a:spcAft>
                      </a:pPr>
                      <a:r>
                        <a:rPr lang="zh-TW" altLang="zh-TW" sz="1800" kern="1200" dirty="0" smtClean="0">
                          <a:solidFill>
                            <a:schemeClr val="dk1"/>
                          </a:solidFill>
                          <a:effectLst/>
                          <a:latin typeface="+mn-ea"/>
                          <a:ea typeface="+mn-ea"/>
                          <a:cs typeface="+mn-cs"/>
                        </a:rPr>
                        <a:t>為免過度增加申請公司成本負擔，上開修正內容於公告實施後之</a:t>
                      </a:r>
                      <a:r>
                        <a:rPr lang="zh-TW" altLang="zh-TW" sz="1800" b="1" kern="1200" dirty="0" smtClean="0">
                          <a:solidFill>
                            <a:schemeClr val="dk1"/>
                          </a:solidFill>
                          <a:effectLst/>
                          <a:latin typeface="+mn-ea"/>
                          <a:ea typeface="+mn-ea"/>
                          <a:cs typeface="+mn-cs"/>
                        </a:rPr>
                        <a:t>緩衝措施</a:t>
                      </a:r>
                      <a:r>
                        <a:rPr lang="zh-TW" altLang="zh-TW" sz="1800" kern="1200" dirty="0" smtClean="0">
                          <a:solidFill>
                            <a:schemeClr val="dk1"/>
                          </a:solidFill>
                          <a:effectLst/>
                          <a:latin typeface="+mn-ea"/>
                          <a:ea typeface="+mn-ea"/>
                          <a:cs typeface="+mn-cs"/>
                        </a:rPr>
                        <a:t>如下：</a:t>
                      </a:r>
                    </a:p>
                    <a:p>
                      <a:pPr>
                        <a:spcAft>
                          <a:spcPts val="600"/>
                        </a:spcAft>
                      </a:pPr>
                      <a:r>
                        <a:rPr lang="en-US" altLang="zh-TW" sz="1800" kern="1200" dirty="0" smtClean="0">
                          <a:solidFill>
                            <a:schemeClr val="dk1"/>
                          </a:solidFill>
                          <a:effectLst/>
                          <a:latin typeface="+mn-ea"/>
                          <a:ea typeface="+mn-ea"/>
                          <a:cs typeface="+mn-cs"/>
                        </a:rPr>
                        <a:t>(</a:t>
                      </a:r>
                      <a:r>
                        <a:rPr lang="zh-TW" altLang="zh-TW" sz="1800" kern="1200" dirty="0" smtClean="0">
                          <a:solidFill>
                            <a:schemeClr val="dk1"/>
                          </a:solidFill>
                          <a:effectLst/>
                          <a:latin typeface="+mn-ea"/>
                          <a:ea typeface="+mn-ea"/>
                          <a:cs typeface="+mn-cs"/>
                        </a:rPr>
                        <a:t>一</a:t>
                      </a:r>
                      <a:r>
                        <a:rPr lang="en-US" altLang="zh-TW" sz="1800" kern="1200" dirty="0" smtClean="0">
                          <a:solidFill>
                            <a:schemeClr val="dk1"/>
                          </a:solidFill>
                          <a:effectLst/>
                          <a:latin typeface="+mn-ea"/>
                          <a:ea typeface="+mn-ea"/>
                          <a:cs typeface="+mn-cs"/>
                        </a:rPr>
                        <a:t>)112</a:t>
                      </a:r>
                      <a:r>
                        <a:rPr lang="zh-TW" altLang="zh-TW" sz="1800" kern="1200" dirty="0" smtClean="0">
                          <a:solidFill>
                            <a:schemeClr val="dk1"/>
                          </a:solidFill>
                          <a:effectLst/>
                          <a:latin typeface="+mn-ea"/>
                          <a:ea typeface="+mn-ea"/>
                          <a:cs typeface="+mn-cs"/>
                        </a:rPr>
                        <a:t>年申請上市者：申請公司應承諾至遲於</a:t>
                      </a:r>
                      <a:r>
                        <a:rPr lang="en-US" altLang="zh-TW" sz="1800" b="1" u="sng" kern="1200" dirty="0" smtClean="0">
                          <a:solidFill>
                            <a:srgbClr val="FF0000"/>
                          </a:solidFill>
                          <a:effectLst/>
                          <a:latin typeface="+mn-ea"/>
                          <a:ea typeface="+mn-ea"/>
                          <a:cs typeface="+mn-cs"/>
                        </a:rPr>
                        <a:t>113</a:t>
                      </a:r>
                      <a:r>
                        <a:rPr lang="zh-TW" altLang="zh-TW" sz="1800" b="1" u="sng" kern="1200" dirty="0" smtClean="0">
                          <a:solidFill>
                            <a:srgbClr val="FF0000"/>
                          </a:solidFill>
                          <a:effectLst/>
                          <a:latin typeface="+mn-ea"/>
                          <a:ea typeface="+mn-ea"/>
                          <a:cs typeface="+mn-cs"/>
                        </a:rPr>
                        <a:t>年股東常會完成委任</a:t>
                      </a:r>
                      <a:r>
                        <a:rPr lang="zh-TW" altLang="zh-TW" sz="1800" kern="1200" dirty="0" smtClean="0">
                          <a:solidFill>
                            <a:schemeClr val="dk1"/>
                          </a:solidFill>
                          <a:effectLst/>
                          <a:latin typeface="+mn-ea"/>
                          <a:ea typeface="+mn-ea"/>
                          <a:cs typeface="+mn-cs"/>
                        </a:rPr>
                        <a:t>，以符合規定。</a:t>
                      </a:r>
                    </a:p>
                    <a:p>
                      <a:pPr>
                        <a:spcAft>
                          <a:spcPts val="600"/>
                        </a:spcAft>
                      </a:pPr>
                      <a:r>
                        <a:rPr lang="en-US" altLang="zh-TW" sz="1800" kern="1200" dirty="0" smtClean="0">
                          <a:solidFill>
                            <a:schemeClr val="dk1"/>
                          </a:solidFill>
                          <a:effectLst/>
                          <a:latin typeface="+mn-ea"/>
                          <a:ea typeface="+mn-ea"/>
                          <a:cs typeface="+mn-cs"/>
                        </a:rPr>
                        <a:t>(</a:t>
                      </a:r>
                      <a:r>
                        <a:rPr lang="zh-TW" altLang="zh-TW" sz="1800" kern="1200" dirty="0" smtClean="0">
                          <a:solidFill>
                            <a:schemeClr val="dk1"/>
                          </a:solidFill>
                          <a:effectLst/>
                          <a:latin typeface="+mn-ea"/>
                          <a:ea typeface="+mn-ea"/>
                          <a:cs typeface="+mn-cs"/>
                        </a:rPr>
                        <a:t>二</a:t>
                      </a:r>
                      <a:r>
                        <a:rPr lang="en-US" altLang="zh-TW" sz="1800" kern="1200" dirty="0" smtClean="0">
                          <a:solidFill>
                            <a:schemeClr val="dk1"/>
                          </a:solidFill>
                          <a:effectLst/>
                          <a:latin typeface="+mn-ea"/>
                          <a:ea typeface="+mn-ea"/>
                          <a:cs typeface="+mn-cs"/>
                        </a:rPr>
                        <a:t>)113</a:t>
                      </a:r>
                      <a:r>
                        <a:rPr lang="zh-TW" altLang="zh-TW" sz="1800" kern="1200" dirty="0" smtClean="0">
                          <a:solidFill>
                            <a:schemeClr val="dk1"/>
                          </a:solidFill>
                          <a:effectLst/>
                          <a:latin typeface="+mn-ea"/>
                          <a:ea typeface="+mn-ea"/>
                          <a:cs typeface="+mn-cs"/>
                        </a:rPr>
                        <a:t>年申請上市者：申請公司應承諾</a:t>
                      </a:r>
                      <a:r>
                        <a:rPr lang="zh-TW" altLang="zh-TW" sz="1800" b="1" u="sng" kern="1200" dirty="0" smtClean="0">
                          <a:solidFill>
                            <a:srgbClr val="FF0000"/>
                          </a:solidFill>
                          <a:effectLst/>
                          <a:latin typeface="+mn-ea"/>
                          <a:ea typeface="+mn-ea"/>
                          <a:cs typeface="+mn-cs"/>
                        </a:rPr>
                        <a:t>至遲於股票上市掛牌日前完成委任</a:t>
                      </a:r>
                      <a:r>
                        <a:rPr lang="zh-TW" altLang="zh-TW" sz="1800" kern="1200" dirty="0" smtClean="0">
                          <a:solidFill>
                            <a:schemeClr val="dk1"/>
                          </a:solidFill>
                          <a:effectLst/>
                          <a:latin typeface="+mn-ea"/>
                          <a:ea typeface="+mn-ea"/>
                          <a:cs typeface="+mn-cs"/>
                        </a:rPr>
                        <a:t>，以符合規定。</a:t>
                      </a:r>
                    </a:p>
                    <a:p>
                      <a:pPr>
                        <a:spcAft>
                          <a:spcPts val="600"/>
                        </a:spcAft>
                      </a:pPr>
                      <a:r>
                        <a:rPr lang="en-US" altLang="zh-TW" sz="1800" kern="1200" dirty="0" smtClean="0">
                          <a:solidFill>
                            <a:schemeClr val="dk1"/>
                          </a:solidFill>
                          <a:effectLst/>
                          <a:latin typeface="+mn-ea"/>
                          <a:ea typeface="+mn-ea"/>
                          <a:cs typeface="+mn-cs"/>
                        </a:rPr>
                        <a:t>(</a:t>
                      </a:r>
                      <a:r>
                        <a:rPr lang="zh-TW" altLang="zh-TW" sz="1800" kern="1200" dirty="0" smtClean="0">
                          <a:solidFill>
                            <a:schemeClr val="dk1"/>
                          </a:solidFill>
                          <a:effectLst/>
                          <a:latin typeface="+mn-ea"/>
                          <a:ea typeface="+mn-ea"/>
                          <a:cs typeface="+mn-cs"/>
                        </a:rPr>
                        <a:t>三</a:t>
                      </a:r>
                      <a:r>
                        <a:rPr lang="en-US" altLang="zh-TW" sz="1800" kern="1200" dirty="0" smtClean="0">
                          <a:solidFill>
                            <a:schemeClr val="dk1"/>
                          </a:solidFill>
                          <a:effectLst/>
                          <a:latin typeface="+mn-ea"/>
                          <a:ea typeface="+mn-ea"/>
                          <a:cs typeface="+mn-cs"/>
                        </a:rPr>
                        <a:t>)114</a:t>
                      </a:r>
                      <a:r>
                        <a:rPr lang="zh-TW" altLang="zh-TW" sz="1800" kern="1200" dirty="0" smtClean="0">
                          <a:solidFill>
                            <a:schemeClr val="dk1"/>
                          </a:solidFill>
                          <a:effectLst/>
                          <a:latin typeface="+mn-ea"/>
                          <a:ea typeface="+mn-ea"/>
                          <a:cs typeface="+mn-cs"/>
                        </a:rPr>
                        <a:t>年申請上市者：申請公司於</a:t>
                      </a:r>
                      <a:r>
                        <a:rPr lang="zh-TW" altLang="zh-TW" sz="1800" b="1" u="sng" kern="1200" dirty="0" smtClean="0">
                          <a:solidFill>
                            <a:srgbClr val="FF0000"/>
                          </a:solidFill>
                          <a:effectLst/>
                          <a:latin typeface="+mn-ea"/>
                          <a:ea typeface="+mn-ea"/>
                          <a:cs typeface="+mn-cs"/>
                        </a:rPr>
                        <a:t>申請時</a:t>
                      </a:r>
                      <a:r>
                        <a:rPr lang="zh-TW" altLang="zh-TW" sz="1800" kern="1200" dirty="0" smtClean="0">
                          <a:solidFill>
                            <a:schemeClr val="dk1"/>
                          </a:solidFill>
                          <a:effectLst/>
                          <a:latin typeface="+mn-ea"/>
                          <a:ea typeface="+mn-ea"/>
                          <a:cs typeface="+mn-cs"/>
                        </a:rPr>
                        <a:t>即應符合規定。</a:t>
                      </a:r>
                      <a:endParaRPr lang="en-US" altLang="zh-TW" dirty="0">
                        <a:latin typeface="+mn-ea"/>
                        <a:ea typeface="+mn-ea"/>
                      </a:endParaRPr>
                    </a:p>
                  </a:txBody>
                  <a:tcPr/>
                </a:tc>
                <a:extLst>
                  <a:ext uri="{0D108BD9-81ED-4DB2-BD59-A6C34878D82A}">
                    <a16:rowId xmlns:a16="http://schemas.microsoft.com/office/drawing/2014/main" val="1463159228"/>
                  </a:ext>
                </a:extLst>
              </a:tr>
            </a:tbl>
          </a:graphicData>
        </a:graphic>
      </p:graphicFrame>
      <p:sp>
        <p:nvSpPr>
          <p:cNvPr id="3" name="投影片編號版面配置區 2"/>
          <p:cNvSpPr>
            <a:spLocks noGrp="1"/>
          </p:cNvSpPr>
          <p:nvPr>
            <p:ph type="sldNum" sz="quarter" idx="12"/>
          </p:nvPr>
        </p:nvSpPr>
        <p:spPr/>
        <p:txBody>
          <a:bodyPr/>
          <a:lstStyle/>
          <a:p>
            <a:fld id="{4BA915EE-10CB-4CF1-8569-6154455DA573}" type="slidenum">
              <a:rPr lang="en-US" smtClean="0"/>
              <a:t>6</a:t>
            </a:fld>
            <a:endParaRPr lang="en-US"/>
          </a:p>
        </p:txBody>
      </p:sp>
      <p:sp>
        <p:nvSpPr>
          <p:cNvPr id="4" name="文字版面配置區 3"/>
          <p:cNvSpPr>
            <a:spLocks noGrp="1"/>
          </p:cNvSpPr>
          <p:nvPr>
            <p:ph type="body" idx="14"/>
          </p:nvPr>
        </p:nvSpPr>
        <p:spPr/>
        <p:txBody>
          <a:bodyPr>
            <a:normAutofit/>
          </a:bodyPr>
          <a:lstStyle/>
          <a:p>
            <a:r>
              <a:rPr lang="zh-TW" altLang="en-US" sz="3200" dirty="0"/>
              <a:t>董事會組成多元化及最低獨董</a:t>
            </a:r>
            <a:r>
              <a:rPr lang="zh-TW" altLang="en-US" sz="3200" dirty="0" smtClean="0"/>
              <a:t>比例緩衝措施</a:t>
            </a:r>
            <a:endParaRPr lang="zh-TW" altLang="en-US" sz="3200" dirty="0"/>
          </a:p>
        </p:txBody>
      </p:sp>
      <p:sp>
        <p:nvSpPr>
          <p:cNvPr id="7" name="文字方塊 4"/>
          <p:cNvSpPr txBox="1">
            <a:spLocks noChangeArrowheads="1"/>
          </p:cNvSpPr>
          <p:nvPr/>
        </p:nvSpPr>
        <p:spPr bwMode="auto">
          <a:xfrm>
            <a:off x="10657245" y="1106556"/>
            <a:ext cx="12858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1800" b="0" i="0" u="none" strike="noStrike" kern="1200" cap="none" spc="0" normalizeH="0" baseline="0" noProof="0" dirty="0">
                <a:ln>
                  <a:noFill/>
                </a:ln>
                <a:solidFill>
                  <a:schemeClr val="tx2">
                    <a:lumMod val="90000"/>
                    <a:lumOff val="10000"/>
                  </a:schemeClr>
                </a:solidFill>
                <a:effectLst/>
                <a:uLnTx/>
                <a:uFillTx/>
                <a:latin typeface="Book Antiqua" panose="02040602050305030304" pitchFamily="18" charset="0"/>
              </a:rPr>
              <a:t>112.06.14</a:t>
            </a:r>
            <a:endParaRPr kumimoji="1" lang="zh-TW" altLang="en-US" sz="1800" b="0" i="0" u="none" strike="noStrike" kern="1200" cap="none" spc="0" normalizeH="0" baseline="0" noProof="0" dirty="0">
              <a:ln>
                <a:noFill/>
              </a:ln>
              <a:solidFill>
                <a:schemeClr val="tx2">
                  <a:lumMod val="90000"/>
                  <a:lumOff val="10000"/>
                </a:schemeClr>
              </a:solidFill>
              <a:effectLst/>
              <a:uLnTx/>
              <a:uFillTx/>
              <a:latin typeface="Book Antiqua" panose="02040602050305030304" pitchFamily="18" charset="0"/>
            </a:endParaRPr>
          </a:p>
        </p:txBody>
      </p:sp>
      <p:grpSp>
        <p:nvGrpSpPr>
          <p:cNvPr id="17" name="群組 16"/>
          <p:cNvGrpSpPr/>
          <p:nvPr/>
        </p:nvGrpSpPr>
        <p:grpSpPr>
          <a:xfrm>
            <a:off x="782724" y="1111235"/>
            <a:ext cx="8564880" cy="561805"/>
            <a:chOff x="782724" y="1111235"/>
            <a:chExt cx="8564880" cy="561805"/>
          </a:xfrm>
        </p:grpSpPr>
        <p:sp>
          <p:nvSpPr>
            <p:cNvPr id="9" name="內容版面配置區 2"/>
            <p:cNvSpPr txBox="1">
              <a:spLocks/>
            </p:cNvSpPr>
            <p:nvPr/>
          </p:nvSpPr>
          <p:spPr bwMode="auto">
            <a:xfrm>
              <a:off x="1194204" y="1168408"/>
              <a:ext cx="8153400" cy="50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None/>
                <a:tabLst/>
                <a:defRPr/>
              </a:pPr>
              <a:r>
                <a:rPr kumimoji="0" lang="zh-TW" altLang="en-US" sz="2000" b="0" i="0" u="none" strike="noStrike" kern="1200" cap="none" spc="0" normalizeH="0" baseline="0" noProof="0" dirty="0">
                  <a:ln>
                    <a:noFill/>
                  </a:ln>
                  <a:effectLst/>
                  <a:uLnTx/>
                  <a:uFillTx/>
                  <a:latin typeface="+mn-ea"/>
                  <a:cs typeface="+mn-cs"/>
                </a:rPr>
                <a:t>有價證券上市審查準則第 </a:t>
              </a:r>
              <a:r>
                <a:rPr lang="en-US" altLang="zh-TW" sz="2000" dirty="0">
                  <a:latin typeface="Book Antiqua" panose="02040602050305030304" pitchFamily="18" charset="0"/>
                </a:rPr>
                <a:t>9</a:t>
              </a:r>
              <a:r>
                <a:rPr lang="zh-TW" altLang="en-US" sz="2000" dirty="0">
                  <a:latin typeface="Book Antiqua" panose="02040602050305030304" pitchFamily="18" charset="0"/>
                </a:rPr>
                <a:t> </a:t>
              </a:r>
              <a:r>
                <a:rPr kumimoji="0" lang="zh-TW" altLang="en-US" sz="2000" b="0" i="0" u="none" strike="noStrike" kern="1200" cap="none" spc="0" normalizeH="0" baseline="0" noProof="0" dirty="0">
                  <a:ln>
                    <a:noFill/>
                  </a:ln>
                  <a:effectLst/>
                  <a:uLnTx/>
                  <a:uFillTx/>
                  <a:latin typeface="+mn-ea"/>
                  <a:cs typeface="+mn-cs"/>
                </a:rPr>
                <a:t>條</a:t>
              </a:r>
              <a:endParaRPr kumimoji="0" lang="en-US" altLang="zh-TW" sz="2000" b="0" i="0" u="none" strike="noStrike" kern="1200" cap="none" spc="0" normalizeH="0" baseline="0" noProof="0" dirty="0">
                <a:ln>
                  <a:noFill/>
                </a:ln>
                <a:effectLst/>
                <a:uLnTx/>
                <a:uFillTx/>
                <a:latin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None/>
                <a:tabLst/>
                <a:defRPr/>
              </a:pPr>
              <a:r>
                <a:rPr kumimoji="0" lang="zh-TW" altLang="en-US" sz="2400" b="0" i="0" u="none" strike="noStrike" kern="1200" cap="none" spc="0" normalizeH="0" baseline="0" noProof="0" dirty="0">
                  <a:ln>
                    <a:noFill/>
                  </a:ln>
                  <a:solidFill>
                    <a:srgbClr val="0000CC"/>
                  </a:solidFill>
                  <a:effectLst/>
                  <a:uLnTx/>
                  <a:uFillTx/>
                  <a:latin typeface="標楷體" panose="03000509000000000000" pitchFamily="65" charset="-120"/>
                  <a:ea typeface="標楷體" panose="03000509000000000000" pitchFamily="65" charset="-120"/>
                  <a:cs typeface="+mn-cs"/>
                </a:rPr>
                <a:t>  </a:t>
              </a:r>
              <a:endParaRPr kumimoji="0" lang="en-US" altLang="zh-TW" sz="2400" b="0" i="0" u="none" strike="noStrike" kern="1200" cap="none" spc="0" normalizeH="0" baseline="0" noProof="0" dirty="0">
                <a:ln>
                  <a:noFill/>
                </a:ln>
                <a:solidFill>
                  <a:srgbClr val="0000CC"/>
                </a:solidFill>
                <a:effectLst/>
                <a:uLnTx/>
                <a:uFillTx/>
                <a:latin typeface="標楷體" panose="03000509000000000000" pitchFamily="65" charset="-120"/>
                <a:ea typeface="標楷體" panose="03000509000000000000" pitchFamily="65" charset="-120"/>
                <a:cs typeface="+mn-cs"/>
              </a:endParaRP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Ø"/>
                <a:tabLst/>
                <a:defRPr/>
              </a:pPr>
              <a:endParaRPr kumimoji="0" lang="zh-TW" altLang="en-US" sz="2400" b="0" i="0" u="none" strike="noStrike" kern="1200" cap="none" spc="0" normalizeH="0" baseline="0" noProof="0" dirty="0">
                <a:ln>
                  <a:noFill/>
                </a:ln>
                <a:solidFill>
                  <a:sysClr val="windowText" lastClr="000000"/>
                </a:solidFill>
                <a:effectLst/>
                <a:uLnTx/>
                <a:uFillTx/>
                <a:latin typeface="Calibri"/>
                <a:ea typeface="新細明體" panose="02020500000000000000" pitchFamily="18" charset="-120"/>
                <a:cs typeface="+mn-cs"/>
              </a:endParaRPr>
            </a:p>
          </p:txBody>
        </p:sp>
        <p:grpSp>
          <p:nvGrpSpPr>
            <p:cNvPr id="10" name="Google Shape;6537;p61"/>
            <p:cNvGrpSpPr/>
            <p:nvPr/>
          </p:nvGrpSpPr>
          <p:grpSpPr>
            <a:xfrm>
              <a:off x="782724" y="1111235"/>
              <a:ext cx="411480" cy="493763"/>
              <a:chOff x="3127598" y="1513234"/>
              <a:chExt cx="289714" cy="347593"/>
            </a:xfrm>
          </p:grpSpPr>
          <p:sp>
            <p:nvSpPr>
              <p:cNvPr id="11" name="Google Shape;6538;p61"/>
              <p:cNvSpPr/>
              <p:nvPr/>
            </p:nvSpPr>
            <p:spPr>
              <a:xfrm>
                <a:off x="3127598" y="1513234"/>
                <a:ext cx="289714" cy="347593"/>
              </a:xfrm>
              <a:custGeom>
                <a:avLst/>
                <a:gdLst/>
                <a:ahLst/>
                <a:cxnLst/>
                <a:rect l="l" t="t" r="r" b="b"/>
                <a:pathLst>
                  <a:path w="9145" h="10972" extrusionOk="0">
                    <a:moveTo>
                      <a:pt x="1917" y="8995"/>
                    </a:moveTo>
                    <a:lnTo>
                      <a:pt x="1917" y="10412"/>
                    </a:lnTo>
                    <a:lnTo>
                      <a:pt x="1358" y="9841"/>
                    </a:lnTo>
                    <a:lnTo>
                      <a:pt x="548" y="8995"/>
                    </a:lnTo>
                    <a:close/>
                    <a:moveTo>
                      <a:pt x="6192" y="0"/>
                    </a:moveTo>
                    <a:cubicBezTo>
                      <a:pt x="5828" y="0"/>
                      <a:pt x="5465" y="137"/>
                      <a:pt x="5191" y="411"/>
                    </a:cubicBezTo>
                    <a:lnTo>
                      <a:pt x="5156" y="435"/>
                    </a:lnTo>
                    <a:cubicBezTo>
                      <a:pt x="5096" y="494"/>
                      <a:pt x="5096" y="602"/>
                      <a:pt x="5168" y="661"/>
                    </a:cubicBezTo>
                    <a:cubicBezTo>
                      <a:pt x="5196" y="689"/>
                      <a:pt x="5235" y="704"/>
                      <a:pt x="5275" y="704"/>
                    </a:cubicBezTo>
                    <a:cubicBezTo>
                      <a:pt x="5319" y="704"/>
                      <a:pt x="5363" y="686"/>
                      <a:pt x="5394" y="649"/>
                    </a:cubicBezTo>
                    <a:lnTo>
                      <a:pt x="5430" y="613"/>
                    </a:lnTo>
                    <a:cubicBezTo>
                      <a:pt x="5644" y="399"/>
                      <a:pt x="5927" y="292"/>
                      <a:pt x="6209" y="292"/>
                    </a:cubicBezTo>
                    <a:cubicBezTo>
                      <a:pt x="6492" y="292"/>
                      <a:pt x="6775" y="399"/>
                      <a:pt x="6989" y="613"/>
                    </a:cubicBezTo>
                    <a:cubicBezTo>
                      <a:pt x="7418" y="1042"/>
                      <a:pt x="7418" y="1745"/>
                      <a:pt x="6989" y="2185"/>
                    </a:cubicBezTo>
                    <a:cubicBezTo>
                      <a:pt x="6775" y="2399"/>
                      <a:pt x="6492" y="2507"/>
                      <a:pt x="6209" y="2507"/>
                    </a:cubicBezTo>
                    <a:cubicBezTo>
                      <a:pt x="5927" y="2507"/>
                      <a:pt x="5644" y="2399"/>
                      <a:pt x="5430" y="2185"/>
                    </a:cubicBezTo>
                    <a:cubicBezTo>
                      <a:pt x="5168" y="1923"/>
                      <a:pt x="5049" y="1554"/>
                      <a:pt x="5132" y="1209"/>
                    </a:cubicBezTo>
                    <a:cubicBezTo>
                      <a:pt x="5144" y="1125"/>
                      <a:pt x="5084" y="1030"/>
                      <a:pt x="4989" y="1018"/>
                    </a:cubicBezTo>
                    <a:cubicBezTo>
                      <a:pt x="4982" y="1017"/>
                      <a:pt x="4975" y="1017"/>
                      <a:pt x="4967" y="1017"/>
                    </a:cubicBezTo>
                    <a:cubicBezTo>
                      <a:pt x="4890" y="1017"/>
                      <a:pt x="4809" y="1073"/>
                      <a:pt x="4798" y="1149"/>
                    </a:cubicBezTo>
                    <a:cubicBezTo>
                      <a:pt x="4751" y="1387"/>
                      <a:pt x="4775" y="1614"/>
                      <a:pt x="4846" y="1840"/>
                    </a:cubicBezTo>
                    <a:lnTo>
                      <a:pt x="3132" y="1840"/>
                    </a:lnTo>
                    <a:cubicBezTo>
                      <a:pt x="3048" y="1840"/>
                      <a:pt x="2965" y="1911"/>
                      <a:pt x="2965" y="2006"/>
                    </a:cubicBezTo>
                    <a:cubicBezTo>
                      <a:pt x="2965" y="2090"/>
                      <a:pt x="3048" y="2161"/>
                      <a:pt x="3132" y="2161"/>
                    </a:cubicBezTo>
                    <a:lnTo>
                      <a:pt x="4989" y="2161"/>
                    </a:lnTo>
                    <a:lnTo>
                      <a:pt x="5084" y="2304"/>
                    </a:lnTo>
                    <a:lnTo>
                      <a:pt x="4310" y="3078"/>
                    </a:lnTo>
                    <a:cubicBezTo>
                      <a:pt x="4251" y="3126"/>
                      <a:pt x="4251" y="3233"/>
                      <a:pt x="4310" y="3292"/>
                    </a:cubicBezTo>
                    <a:cubicBezTo>
                      <a:pt x="4334" y="3328"/>
                      <a:pt x="4382" y="3340"/>
                      <a:pt x="4429" y="3340"/>
                    </a:cubicBezTo>
                    <a:cubicBezTo>
                      <a:pt x="4477" y="3340"/>
                      <a:pt x="4513" y="3328"/>
                      <a:pt x="4548" y="3292"/>
                    </a:cubicBezTo>
                    <a:lnTo>
                      <a:pt x="5322" y="2518"/>
                    </a:lnTo>
                    <a:cubicBezTo>
                      <a:pt x="5572" y="2733"/>
                      <a:pt x="5882" y="2840"/>
                      <a:pt x="6203" y="2840"/>
                    </a:cubicBezTo>
                    <a:cubicBezTo>
                      <a:pt x="6561" y="2840"/>
                      <a:pt x="6930" y="2697"/>
                      <a:pt x="7215" y="2423"/>
                    </a:cubicBezTo>
                    <a:cubicBezTo>
                      <a:pt x="7287" y="2340"/>
                      <a:pt x="7358" y="2256"/>
                      <a:pt x="7418" y="2161"/>
                    </a:cubicBezTo>
                    <a:lnTo>
                      <a:pt x="8835" y="2161"/>
                    </a:lnTo>
                    <a:lnTo>
                      <a:pt x="8835" y="10662"/>
                    </a:lnTo>
                    <a:lnTo>
                      <a:pt x="2239" y="10662"/>
                    </a:lnTo>
                    <a:lnTo>
                      <a:pt x="2239" y="8864"/>
                    </a:lnTo>
                    <a:cubicBezTo>
                      <a:pt x="2239" y="8769"/>
                      <a:pt x="2167" y="8698"/>
                      <a:pt x="2072" y="8698"/>
                    </a:cubicBezTo>
                    <a:lnTo>
                      <a:pt x="334" y="8698"/>
                    </a:lnTo>
                    <a:lnTo>
                      <a:pt x="334" y="2161"/>
                    </a:lnTo>
                    <a:lnTo>
                      <a:pt x="2489" y="2161"/>
                    </a:lnTo>
                    <a:cubicBezTo>
                      <a:pt x="2584" y="2161"/>
                      <a:pt x="2655" y="2090"/>
                      <a:pt x="2655" y="2006"/>
                    </a:cubicBezTo>
                    <a:cubicBezTo>
                      <a:pt x="2655" y="1911"/>
                      <a:pt x="2584" y="1840"/>
                      <a:pt x="2489" y="1840"/>
                    </a:cubicBezTo>
                    <a:lnTo>
                      <a:pt x="167" y="1840"/>
                    </a:lnTo>
                    <a:cubicBezTo>
                      <a:pt x="84" y="1840"/>
                      <a:pt x="0" y="1911"/>
                      <a:pt x="0" y="2006"/>
                    </a:cubicBezTo>
                    <a:lnTo>
                      <a:pt x="0" y="8853"/>
                    </a:lnTo>
                    <a:cubicBezTo>
                      <a:pt x="0" y="8888"/>
                      <a:pt x="24" y="8936"/>
                      <a:pt x="48" y="8972"/>
                    </a:cubicBezTo>
                    <a:lnTo>
                      <a:pt x="1060" y="10007"/>
                    </a:lnTo>
                    <a:lnTo>
                      <a:pt x="1953" y="10936"/>
                    </a:lnTo>
                    <a:cubicBezTo>
                      <a:pt x="1989" y="10960"/>
                      <a:pt x="2024" y="10972"/>
                      <a:pt x="2072" y="10972"/>
                    </a:cubicBezTo>
                    <a:lnTo>
                      <a:pt x="8978" y="10972"/>
                    </a:lnTo>
                    <a:cubicBezTo>
                      <a:pt x="9073" y="10972"/>
                      <a:pt x="9144" y="10900"/>
                      <a:pt x="9144" y="10817"/>
                    </a:cubicBezTo>
                    <a:lnTo>
                      <a:pt x="9144" y="2006"/>
                    </a:lnTo>
                    <a:cubicBezTo>
                      <a:pt x="9132" y="1911"/>
                      <a:pt x="9073" y="1840"/>
                      <a:pt x="8978" y="1840"/>
                    </a:cubicBezTo>
                    <a:lnTo>
                      <a:pt x="7549" y="1840"/>
                    </a:lnTo>
                    <a:cubicBezTo>
                      <a:pt x="7704" y="1352"/>
                      <a:pt x="7585" y="792"/>
                      <a:pt x="7192" y="411"/>
                    </a:cubicBezTo>
                    <a:cubicBezTo>
                      <a:pt x="6918" y="137"/>
                      <a:pt x="6555" y="0"/>
                      <a:pt x="619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539;p61"/>
              <p:cNvSpPr/>
              <p:nvPr/>
            </p:nvSpPr>
            <p:spPr>
              <a:xfrm>
                <a:off x="3254698" y="1788375"/>
                <a:ext cx="121493" cy="10233"/>
              </a:xfrm>
              <a:custGeom>
                <a:avLst/>
                <a:gdLst/>
                <a:ahLst/>
                <a:cxnLst/>
                <a:rect l="l" t="t" r="r" b="b"/>
                <a:pathLst>
                  <a:path w="3835" h="323" extrusionOk="0">
                    <a:moveTo>
                      <a:pt x="167" y="1"/>
                    </a:moveTo>
                    <a:cubicBezTo>
                      <a:pt x="72" y="1"/>
                      <a:pt x="1" y="72"/>
                      <a:pt x="1" y="168"/>
                    </a:cubicBezTo>
                    <a:cubicBezTo>
                      <a:pt x="1" y="251"/>
                      <a:pt x="72" y="322"/>
                      <a:pt x="167" y="322"/>
                    </a:cubicBezTo>
                    <a:lnTo>
                      <a:pt x="3680" y="322"/>
                    </a:lnTo>
                    <a:cubicBezTo>
                      <a:pt x="3763" y="322"/>
                      <a:pt x="3834" y="251"/>
                      <a:pt x="3834" y="168"/>
                    </a:cubicBezTo>
                    <a:cubicBezTo>
                      <a:pt x="3834" y="72"/>
                      <a:pt x="3763" y="1"/>
                      <a:pt x="3680" y="1"/>
                    </a:cubicBezTo>
                    <a:close/>
                  </a:path>
                </a:pathLst>
              </a:custGeom>
              <a:solidFill>
                <a:srgbClr val="657E93"/>
              </a:solidFill>
              <a:ln>
                <a:solidFill>
                  <a:schemeClr val="tx2">
                    <a:lumMod val="90000"/>
                    <a:lumOff val="1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540;p61"/>
              <p:cNvSpPr/>
              <p:nvPr/>
            </p:nvSpPr>
            <p:spPr>
              <a:xfrm>
                <a:off x="3185668" y="1638275"/>
                <a:ext cx="172783" cy="29051"/>
              </a:xfrm>
              <a:custGeom>
                <a:avLst/>
                <a:gdLst/>
                <a:ahLst/>
                <a:cxnLst/>
                <a:rect l="l" t="t" r="r" b="b"/>
                <a:pathLst>
                  <a:path w="5454" h="917" extrusionOk="0">
                    <a:moveTo>
                      <a:pt x="168" y="0"/>
                    </a:moveTo>
                    <a:cubicBezTo>
                      <a:pt x="72" y="0"/>
                      <a:pt x="1" y="84"/>
                      <a:pt x="1" y="167"/>
                    </a:cubicBezTo>
                    <a:lnTo>
                      <a:pt x="1" y="750"/>
                    </a:lnTo>
                    <a:cubicBezTo>
                      <a:pt x="1" y="834"/>
                      <a:pt x="72" y="917"/>
                      <a:pt x="168" y="917"/>
                    </a:cubicBezTo>
                    <a:lnTo>
                      <a:pt x="5275" y="917"/>
                    </a:lnTo>
                    <a:cubicBezTo>
                      <a:pt x="5359" y="917"/>
                      <a:pt x="5430" y="834"/>
                      <a:pt x="5430" y="750"/>
                    </a:cubicBezTo>
                    <a:lnTo>
                      <a:pt x="5430" y="167"/>
                    </a:lnTo>
                    <a:cubicBezTo>
                      <a:pt x="5454" y="84"/>
                      <a:pt x="5382" y="0"/>
                      <a:pt x="5287" y="0"/>
                    </a:cubicBezTo>
                    <a:lnTo>
                      <a:pt x="4228" y="0"/>
                    </a:lnTo>
                    <a:cubicBezTo>
                      <a:pt x="4144" y="0"/>
                      <a:pt x="4073" y="84"/>
                      <a:pt x="4073" y="167"/>
                    </a:cubicBezTo>
                    <a:cubicBezTo>
                      <a:pt x="4073" y="262"/>
                      <a:pt x="4144" y="334"/>
                      <a:pt x="4228" y="334"/>
                    </a:cubicBezTo>
                    <a:lnTo>
                      <a:pt x="5121" y="334"/>
                    </a:lnTo>
                    <a:lnTo>
                      <a:pt x="5121" y="584"/>
                    </a:lnTo>
                    <a:lnTo>
                      <a:pt x="334" y="584"/>
                    </a:lnTo>
                    <a:lnTo>
                      <a:pt x="334" y="334"/>
                    </a:lnTo>
                    <a:lnTo>
                      <a:pt x="3597" y="334"/>
                    </a:lnTo>
                    <a:cubicBezTo>
                      <a:pt x="3680" y="334"/>
                      <a:pt x="3751" y="262"/>
                      <a:pt x="3751" y="167"/>
                    </a:cubicBezTo>
                    <a:cubicBezTo>
                      <a:pt x="3751" y="84"/>
                      <a:pt x="3680" y="0"/>
                      <a:pt x="359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541;p61"/>
              <p:cNvSpPr/>
              <p:nvPr/>
            </p:nvSpPr>
            <p:spPr>
              <a:xfrm>
                <a:off x="3186428" y="1681645"/>
                <a:ext cx="172022" cy="10581"/>
              </a:xfrm>
              <a:custGeom>
                <a:avLst/>
                <a:gdLst/>
                <a:ahLst/>
                <a:cxnLst/>
                <a:rect l="l" t="t" r="r" b="b"/>
                <a:pathLst>
                  <a:path w="5430" h="334" extrusionOk="0">
                    <a:moveTo>
                      <a:pt x="155" y="0"/>
                    </a:moveTo>
                    <a:cubicBezTo>
                      <a:pt x="72" y="0"/>
                      <a:pt x="1" y="84"/>
                      <a:pt x="1" y="167"/>
                    </a:cubicBezTo>
                    <a:cubicBezTo>
                      <a:pt x="1" y="262"/>
                      <a:pt x="72" y="334"/>
                      <a:pt x="155" y="334"/>
                    </a:cubicBezTo>
                    <a:lnTo>
                      <a:pt x="5263" y="334"/>
                    </a:lnTo>
                    <a:cubicBezTo>
                      <a:pt x="5358" y="334"/>
                      <a:pt x="5430" y="262"/>
                      <a:pt x="5430" y="167"/>
                    </a:cubicBezTo>
                    <a:cubicBezTo>
                      <a:pt x="5430" y="84"/>
                      <a:pt x="5358" y="0"/>
                      <a:pt x="526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542;p61"/>
              <p:cNvSpPr/>
              <p:nvPr/>
            </p:nvSpPr>
            <p:spPr>
              <a:xfrm>
                <a:off x="3186428" y="1707306"/>
                <a:ext cx="172022" cy="10201"/>
              </a:xfrm>
              <a:custGeom>
                <a:avLst/>
                <a:gdLst/>
                <a:ahLst/>
                <a:cxnLst/>
                <a:rect l="l" t="t" r="r" b="b"/>
                <a:pathLst>
                  <a:path w="5430" h="322" extrusionOk="0">
                    <a:moveTo>
                      <a:pt x="155" y="0"/>
                    </a:moveTo>
                    <a:cubicBezTo>
                      <a:pt x="72" y="0"/>
                      <a:pt x="1" y="71"/>
                      <a:pt x="1" y="167"/>
                    </a:cubicBezTo>
                    <a:cubicBezTo>
                      <a:pt x="1" y="250"/>
                      <a:pt x="72" y="321"/>
                      <a:pt x="155" y="321"/>
                    </a:cubicBezTo>
                    <a:lnTo>
                      <a:pt x="5263" y="321"/>
                    </a:lnTo>
                    <a:cubicBezTo>
                      <a:pt x="5358" y="321"/>
                      <a:pt x="5430" y="250"/>
                      <a:pt x="5430" y="167"/>
                    </a:cubicBezTo>
                    <a:cubicBezTo>
                      <a:pt x="5430" y="71"/>
                      <a:pt x="5358" y="0"/>
                      <a:pt x="526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7115692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4BA915EE-10CB-4CF1-8569-6154455DA573}" type="slidenum">
              <a:rPr lang="en-US" smtClean="0"/>
              <a:t>7</a:t>
            </a:fld>
            <a:endParaRPr lang="en-US"/>
          </a:p>
        </p:txBody>
      </p:sp>
      <p:sp>
        <p:nvSpPr>
          <p:cNvPr id="4" name="文字版面配置區 3"/>
          <p:cNvSpPr>
            <a:spLocks noGrp="1"/>
          </p:cNvSpPr>
          <p:nvPr>
            <p:ph type="body" idx="14"/>
          </p:nvPr>
        </p:nvSpPr>
        <p:spPr/>
        <p:txBody>
          <a:bodyPr>
            <a:normAutofit/>
          </a:bodyPr>
          <a:lstStyle/>
          <a:p>
            <a:r>
              <a:rPr lang="zh-TW" altLang="en-US" sz="3200" dirty="0"/>
              <a:t>申請公司與集團企業間財務業務往來或交易之規範</a:t>
            </a:r>
          </a:p>
        </p:txBody>
      </p:sp>
      <p:sp>
        <p:nvSpPr>
          <p:cNvPr id="5" name="文字方塊 4"/>
          <p:cNvSpPr txBox="1">
            <a:spLocks noChangeArrowheads="1"/>
          </p:cNvSpPr>
          <p:nvPr/>
        </p:nvSpPr>
        <p:spPr bwMode="auto">
          <a:xfrm>
            <a:off x="10657245" y="1106556"/>
            <a:ext cx="12858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1800" b="0" i="0" u="none" strike="noStrike" kern="1200" cap="none" spc="0" normalizeH="0" baseline="0" noProof="0" dirty="0">
                <a:ln>
                  <a:noFill/>
                </a:ln>
                <a:solidFill>
                  <a:schemeClr val="tx2">
                    <a:lumMod val="90000"/>
                    <a:lumOff val="10000"/>
                  </a:schemeClr>
                </a:solidFill>
                <a:effectLst/>
                <a:uLnTx/>
                <a:uFillTx/>
                <a:latin typeface="Book Antiqua" panose="02040602050305030304" pitchFamily="18" charset="0"/>
              </a:rPr>
              <a:t>112.06.14</a:t>
            </a:r>
            <a:endParaRPr kumimoji="1" lang="zh-TW" altLang="en-US" sz="1800" b="0" i="0" u="none" strike="noStrike" kern="1200" cap="none" spc="0" normalizeH="0" baseline="0" noProof="0" dirty="0">
              <a:ln>
                <a:noFill/>
              </a:ln>
              <a:solidFill>
                <a:schemeClr val="tx2">
                  <a:lumMod val="90000"/>
                  <a:lumOff val="10000"/>
                </a:schemeClr>
              </a:solidFill>
              <a:effectLst/>
              <a:uLnTx/>
              <a:uFillTx/>
              <a:latin typeface="Book Antiqua" panose="02040602050305030304" pitchFamily="18" charset="0"/>
            </a:endParaRPr>
          </a:p>
        </p:txBody>
      </p:sp>
      <p:grpSp>
        <p:nvGrpSpPr>
          <p:cNvPr id="6" name="群組 5"/>
          <p:cNvGrpSpPr/>
          <p:nvPr/>
        </p:nvGrpSpPr>
        <p:grpSpPr>
          <a:xfrm>
            <a:off x="782724" y="1111235"/>
            <a:ext cx="8564880" cy="561805"/>
            <a:chOff x="782724" y="1111235"/>
            <a:chExt cx="8564880" cy="561805"/>
          </a:xfrm>
        </p:grpSpPr>
        <p:sp>
          <p:nvSpPr>
            <p:cNvPr id="7" name="內容版面配置區 2"/>
            <p:cNvSpPr txBox="1">
              <a:spLocks/>
            </p:cNvSpPr>
            <p:nvPr/>
          </p:nvSpPr>
          <p:spPr bwMode="auto">
            <a:xfrm>
              <a:off x="1194204" y="1168408"/>
              <a:ext cx="8153400" cy="50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None/>
                <a:tabLst/>
                <a:defRPr/>
              </a:pPr>
              <a:r>
                <a:rPr kumimoji="0" lang="zh-TW" altLang="en-US" sz="2000" b="0" i="0" u="none" strike="noStrike" kern="1200" cap="none" spc="0" normalizeH="0" baseline="0" noProof="0" dirty="0">
                  <a:ln>
                    <a:noFill/>
                  </a:ln>
                  <a:effectLst/>
                  <a:uLnTx/>
                  <a:uFillTx/>
                  <a:latin typeface="+mn-ea"/>
                  <a:cs typeface="+mn-cs"/>
                </a:rPr>
                <a:t>有價證券上市審查準則第 </a:t>
              </a:r>
              <a:r>
                <a:rPr lang="en-US" altLang="zh-TW" sz="2000" noProof="0" dirty="0">
                  <a:latin typeface="Book Antiqua" panose="02040602050305030304" pitchFamily="18" charset="0"/>
                </a:rPr>
                <a:t>18</a:t>
              </a:r>
              <a:r>
                <a:rPr lang="zh-TW" altLang="en-US" sz="2000" dirty="0">
                  <a:latin typeface="Book Antiqua" panose="02040602050305030304" pitchFamily="18" charset="0"/>
                </a:rPr>
                <a:t> </a:t>
              </a:r>
              <a:r>
                <a:rPr kumimoji="0" lang="zh-TW" altLang="en-US" sz="2000" b="0" i="0" u="none" strike="noStrike" kern="1200" cap="none" spc="0" normalizeH="0" baseline="0" noProof="0" dirty="0">
                  <a:ln>
                    <a:noFill/>
                  </a:ln>
                  <a:effectLst/>
                  <a:uLnTx/>
                  <a:uFillTx/>
                  <a:latin typeface="+mn-ea"/>
                  <a:cs typeface="+mn-cs"/>
                </a:rPr>
                <a:t>條</a:t>
              </a:r>
              <a:endParaRPr kumimoji="0" lang="en-US" altLang="zh-TW" sz="2000" b="0" i="0" u="none" strike="noStrike" kern="1200" cap="none" spc="0" normalizeH="0" baseline="0" noProof="0" dirty="0">
                <a:ln>
                  <a:noFill/>
                </a:ln>
                <a:effectLst/>
                <a:uLnTx/>
                <a:uFillTx/>
                <a:latin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None/>
                <a:tabLst/>
                <a:defRPr/>
              </a:pPr>
              <a:r>
                <a:rPr kumimoji="0" lang="zh-TW" altLang="en-US" sz="2400" b="0" i="0" u="none" strike="noStrike" kern="1200" cap="none" spc="0" normalizeH="0" baseline="0" noProof="0" dirty="0">
                  <a:ln>
                    <a:noFill/>
                  </a:ln>
                  <a:solidFill>
                    <a:srgbClr val="0000CC"/>
                  </a:solidFill>
                  <a:effectLst/>
                  <a:uLnTx/>
                  <a:uFillTx/>
                  <a:latin typeface="標楷體" panose="03000509000000000000" pitchFamily="65" charset="-120"/>
                  <a:ea typeface="標楷體" panose="03000509000000000000" pitchFamily="65" charset="-120"/>
                  <a:cs typeface="+mn-cs"/>
                </a:rPr>
                <a:t>  </a:t>
              </a:r>
              <a:endParaRPr kumimoji="0" lang="en-US" altLang="zh-TW" sz="2400" b="0" i="0" u="none" strike="noStrike" kern="1200" cap="none" spc="0" normalizeH="0" baseline="0" noProof="0" dirty="0">
                <a:ln>
                  <a:noFill/>
                </a:ln>
                <a:solidFill>
                  <a:srgbClr val="0000CC"/>
                </a:solidFill>
                <a:effectLst/>
                <a:uLnTx/>
                <a:uFillTx/>
                <a:latin typeface="標楷體" panose="03000509000000000000" pitchFamily="65" charset="-120"/>
                <a:ea typeface="標楷體" panose="03000509000000000000" pitchFamily="65" charset="-120"/>
                <a:cs typeface="+mn-cs"/>
              </a:endParaRP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Ø"/>
                <a:tabLst/>
                <a:defRPr/>
              </a:pPr>
              <a:endParaRPr kumimoji="0" lang="zh-TW" altLang="en-US" sz="2400" b="0" i="0" u="none" strike="noStrike" kern="1200" cap="none" spc="0" normalizeH="0" baseline="0" noProof="0" dirty="0">
                <a:ln>
                  <a:noFill/>
                </a:ln>
                <a:solidFill>
                  <a:sysClr val="windowText" lastClr="000000"/>
                </a:solidFill>
                <a:effectLst/>
                <a:uLnTx/>
                <a:uFillTx/>
                <a:latin typeface="Calibri"/>
                <a:ea typeface="新細明體" panose="02020500000000000000" pitchFamily="18" charset="-120"/>
                <a:cs typeface="+mn-cs"/>
              </a:endParaRPr>
            </a:p>
          </p:txBody>
        </p:sp>
        <p:grpSp>
          <p:nvGrpSpPr>
            <p:cNvPr id="8" name="Google Shape;6537;p61"/>
            <p:cNvGrpSpPr/>
            <p:nvPr/>
          </p:nvGrpSpPr>
          <p:grpSpPr>
            <a:xfrm>
              <a:off x="782724" y="1111235"/>
              <a:ext cx="411480" cy="493763"/>
              <a:chOff x="3127598" y="1513234"/>
              <a:chExt cx="289714" cy="347593"/>
            </a:xfrm>
          </p:grpSpPr>
          <p:sp>
            <p:nvSpPr>
              <p:cNvPr id="9" name="Google Shape;6538;p61"/>
              <p:cNvSpPr/>
              <p:nvPr/>
            </p:nvSpPr>
            <p:spPr>
              <a:xfrm>
                <a:off x="3127598" y="1513234"/>
                <a:ext cx="289714" cy="347593"/>
              </a:xfrm>
              <a:custGeom>
                <a:avLst/>
                <a:gdLst/>
                <a:ahLst/>
                <a:cxnLst/>
                <a:rect l="l" t="t" r="r" b="b"/>
                <a:pathLst>
                  <a:path w="9145" h="10972" extrusionOk="0">
                    <a:moveTo>
                      <a:pt x="1917" y="8995"/>
                    </a:moveTo>
                    <a:lnTo>
                      <a:pt x="1917" y="10412"/>
                    </a:lnTo>
                    <a:lnTo>
                      <a:pt x="1358" y="9841"/>
                    </a:lnTo>
                    <a:lnTo>
                      <a:pt x="548" y="8995"/>
                    </a:lnTo>
                    <a:close/>
                    <a:moveTo>
                      <a:pt x="6192" y="0"/>
                    </a:moveTo>
                    <a:cubicBezTo>
                      <a:pt x="5828" y="0"/>
                      <a:pt x="5465" y="137"/>
                      <a:pt x="5191" y="411"/>
                    </a:cubicBezTo>
                    <a:lnTo>
                      <a:pt x="5156" y="435"/>
                    </a:lnTo>
                    <a:cubicBezTo>
                      <a:pt x="5096" y="494"/>
                      <a:pt x="5096" y="602"/>
                      <a:pt x="5168" y="661"/>
                    </a:cubicBezTo>
                    <a:cubicBezTo>
                      <a:pt x="5196" y="689"/>
                      <a:pt x="5235" y="704"/>
                      <a:pt x="5275" y="704"/>
                    </a:cubicBezTo>
                    <a:cubicBezTo>
                      <a:pt x="5319" y="704"/>
                      <a:pt x="5363" y="686"/>
                      <a:pt x="5394" y="649"/>
                    </a:cubicBezTo>
                    <a:lnTo>
                      <a:pt x="5430" y="613"/>
                    </a:lnTo>
                    <a:cubicBezTo>
                      <a:pt x="5644" y="399"/>
                      <a:pt x="5927" y="292"/>
                      <a:pt x="6209" y="292"/>
                    </a:cubicBezTo>
                    <a:cubicBezTo>
                      <a:pt x="6492" y="292"/>
                      <a:pt x="6775" y="399"/>
                      <a:pt x="6989" y="613"/>
                    </a:cubicBezTo>
                    <a:cubicBezTo>
                      <a:pt x="7418" y="1042"/>
                      <a:pt x="7418" y="1745"/>
                      <a:pt x="6989" y="2185"/>
                    </a:cubicBezTo>
                    <a:cubicBezTo>
                      <a:pt x="6775" y="2399"/>
                      <a:pt x="6492" y="2507"/>
                      <a:pt x="6209" y="2507"/>
                    </a:cubicBezTo>
                    <a:cubicBezTo>
                      <a:pt x="5927" y="2507"/>
                      <a:pt x="5644" y="2399"/>
                      <a:pt x="5430" y="2185"/>
                    </a:cubicBezTo>
                    <a:cubicBezTo>
                      <a:pt x="5168" y="1923"/>
                      <a:pt x="5049" y="1554"/>
                      <a:pt x="5132" y="1209"/>
                    </a:cubicBezTo>
                    <a:cubicBezTo>
                      <a:pt x="5144" y="1125"/>
                      <a:pt x="5084" y="1030"/>
                      <a:pt x="4989" y="1018"/>
                    </a:cubicBezTo>
                    <a:cubicBezTo>
                      <a:pt x="4982" y="1017"/>
                      <a:pt x="4975" y="1017"/>
                      <a:pt x="4967" y="1017"/>
                    </a:cubicBezTo>
                    <a:cubicBezTo>
                      <a:pt x="4890" y="1017"/>
                      <a:pt x="4809" y="1073"/>
                      <a:pt x="4798" y="1149"/>
                    </a:cubicBezTo>
                    <a:cubicBezTo>
                      <a:pt x="4751" y="1387"/>
                      <a:pt x="4775" y="1614"/>
                      <a:pt x="4846" y="1840"/>
                    </a:cubicBezTo>
                    <a:lnTo>
                      <a:pt x="3132" y="1840"/>
                    </a:lnTo>
                    <a:cubicBezTo>
                      <a:pt x="3048" y="1840"/>
                      <a:pt x="2965" y="1911"/>
                      <a:pt x="2965" y="2006"/>
                    </a:cubicBezTo>
                    <a:cubicBezTo>
                      <a:pt x="2965" y="2090"/>
                      <a:pt x="3048" y="2161"/>
                      <a:pt x="3132" y="2161"/>
                    </a:cubicBezTo>
                    <a:lnTo>
                      <a:pt x="4989" y="2161"/>
                    </a:lnTo>
                    <a:lnTo>
                      <a:pt x="5084" y="2304"/>
                    </a:lnTo>
                    <a:lnTo>
                      <a:pt x="4310" y="3078"/>
                    </a:lnTo>
                    <a:cubicBezTo>
                      <a:pt x="4251" y="3126"/>
                      <a:pt x="4251" y="3233"/>
                      <a:pt x="4310" y="3292"/>
                    </a:cubicBezTo>
                    <a:cubicBezTo>
                      <a:pt x="4334" y="3328"/>
                      <a:pt x="4382" y="3340"/>
                      <a:pt x="4429" y="3340"/>
                    </a:cubicBezTo>
                    <a:cubicBezTo>
                      <a:pt x="4477" y="3340"/>
                      <a:pt x="4513" y="3328"/>
                      <a:pt x="4548" y="3292"/>
                    </a:cubicBezTo>
                    <a:lnTo>
                      <a:pt x="5322" y="2518"/>
                    </a:lnTo>
                    <a:cubicBezTo>
                      <a:pt x="5572" y="2733"/>
                      <a:pt x="5882" y="2840"/>
                      <a:pt x="6203" y="2840"/>
                    </a:cubicBezTo>
                    <a:cubicBezTo>
                      <a:pt x="6561" y="2840"/>
                      <a:pt x="6930" y="2697"/>
                      <a:pt x="7215" y="2423"/>
                    </a:cubicBezTo>
                    <a:cubicBezTo>
                      <a:pt x="7287" y="2340"/>
                      <a:pt x="7358" y="2256"/>
                      <a:pt x="7418" y="2161"/>
                    </a:cubicBezTo>
                    <a:lnTo>
                      <a:pt x="8835" y="2161"/>
                    </a:lnTo>
                    <a:lnTo>
                      <a:pt x="8835" y="10662"/>
                    </a:lnTo>
                    <a:lnTo>
                      <a:pt x="2239" y="10662"/>
                    </a:lnTo>
                    <a:lnTo>
                      <a:pt x="2239" y="8864"/>
                    </a:lnTo>
                    <a:cubicBezTo>
                      <a:pt x="2239" y="8769"/>
                      <a:pt x="2167" y="8698"/>
                      <a:pt x="2072" y="8698"/>
                    </a:cubicBezTo>
                    <a:lnTo>
                      <a:pt x="334" y="8698"/>
                    </a:lnTo>
                    <a:lnTo>
                      <a:pt x="334" y="2161"/>
                    </a:lnTo>
                    <a:lnTo>
                      <a:pt x="2489" y="2161"/>
                    </a:lnTo>
                    <a:cubicBezTo>
                      <a:pt x="2584" y="2161"/>
                      <a:pt x="2655" y="2090"/>
                      <a:pt x="2655" y="2006"/>
                    </a:cubicBezTo>
                    <a:cubicBezTo>
                      <a:pt x="2655" y="1911"/>
                      <a:pt x="2584" y="1840"/>
                      <a:pt x="2489" y="1840"/>
                    </a:cubicBezTo>
                    <a:lnTo>
                      <a:pt x="167" y="1840"/>
                    </a:lnTo>
                    <a:cubicBezTo>
                      <a:pt x="84" y="1840"/>
                      <a:pt x="0" y="1911"/>
                      <a:pt x="0" y="2006"/>
                    </a:cubicBezTo>
                    <a:lnTo>
                      <a:pt x="0" y="8853"/>
                    </a:lnTo>
                    <a:cubicBezTo>
                      <a:pt x="0" y="8888"/>
                      <a:pt x="24" y="8936"/>
                      <a:pt x="48" y="8972"/>
                    </a:cubicBezTo>
                    <a:lnTo>
                      <a:pt x="1060" y="10007"/>
                    </a:lnTo>
                    <a:lnTo>
                      <a:pt x="1953" y="10936"/>
                    </a:lnTo>
                    <a:cubicBezTo>
                      <a:pt x="1989" y="10960"/>
                      <a:pt x="2024" y="10972"/>
                      <a:pt x="2072" y="10972"/>
                    </a:cubicBezTo>
                    <a:lnTo>
                      <a:pt x="8978" y="10972"/>
                    </a:lnTo>
                    <a:cubicBezTo>
                      <a:pt x="9073" y="10972"/>
                      <a:pt x="9144" y="10900"/>
                      <a:pt x="9144" y="10817"/>
                    </a:cubicBezTo>
                    <a:lnTo>
                      <a:pt x="9144" y="2006"/>
                    </a:lnTo>
                    <a:cubicBezTo>
                      <a:pt x="9132" y="1911"/>
                      <a:pt x="9073" y="1840"/>
                      <a:pt x="8978" y="1840"/>
                    </a:cubicBezTo>
                    <a:lnTo>
                      <a:pt x="7549" y="1840"/>
                    </a:lnTo>
                    <a:cubicBezTo>
                      <a:pt x="7704" y="1352"/>
                      <a:pt x="7585" y="792"/>
                      <a:pt x="7192" y="411"/>
                    </a:cubicBezTo>
                    <a:cubicBezTo>
                      <a:pt x="6918" y="137"/>
                      <a:pt x="6555" y="0"/>
                      <a:pt x="619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539;p61"/>
              <p:cNvSpPr/>
              <p:nvPr/>
            </p:nvSpPr>
            <p:spPr>
              <a:xfrm>
                <a:off x="3254698" y="1788375"/>
                <a:ext cx="121493" cy="10233"/>
              </a:xfrm>
              <a:custGeom>
                <a:avLst/>
                <a:gdLst/>
                <a:ahLst/>
                <a:cxnLst/>
                <a:rect l="l" t="t" r="r" b="b"/>
                <a:pathLst>
                  <a:path w="3835" h="323" extrusionOk="0">
                    <a:moveTo>
                      <a:pt x="167" y="1"/>
                    </a:moveTo>
                    <a:cubicBezTo>
                      <a:pt x="72" y="1"/>
                      <a:pt x="1" y="72"/>
                      <a:pt x="1" y="168"/>
                    </a:cubicBezTo>
                    <a:cubicBezTo>
                      <a:pt x="1" y="251"/>
                      <a:pt x="72" y="322"/>
                      <a:pt x="167" y="322"/>
                    </a:cubicBezTo>
                    <a:lnTo>
                      <a:pt x="3680" y="322"/>
                    </a:lnTo>
                    <a:cubicBezTo>
                      <a:pt x="3763" y="322"/>
                      <a:pt x="3834" y="251"/>
                      <a:pt x="3834" y="168"/>
                    </a:cubicBezTo>
                    <a:cubicBezTo>
                      <a:pt x="3834" y="72"/>
                      <a:pt x="3763" y="1"/>
                      <a:pt x="3680" y="1"/>
                    </a:cubicBezTo>
                    <a:close/>
                  </a:path>
                </a:pathLst>
              </a:custGeom>
              <a:solidFill>
                <a:srgbClr val="657E93"/>
              </a:solidFill>
              <a:ln>
                <a:solidFill>
                  <a:schemeClr val="tx2">
                    <a:lumMod val="90000"/>
                    <a:lumOff val="1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540;p61"/>
              <p:cNvSpPr/>
              <p:nvPr/>
            </p:nvSpPr>
            <p:spPr>
              <a:xfrm>
                <a:off x="3185668" y="1638275"/>
                <a:ext cx="172783" cy="29051"/>
              </a:xfrm>
              <a:custGeom>
                <a:avLst/>
                <a:gdLst/>
                <a:ahLst/>
                <a:cxnLst/>
                <a:rect l="l" t="t" r="r" b="b"/>
                <a:pathLst>
                  <a:path w="5454" h="917" extrusionOk="0">
                    <a:moveTo>
                      <a:pt x="168" y="0"/>
                    </a:moveTo>
                    <a:cubicBezTo>
                      <a:pt x="72" y="0"/>
                      <a:pt x="1" y="84"/>
                      <a:pt x="1" y="167"/>
                    </a:cubicBezTo>
                    <a:lnTo>
                      <a:pt x="1" y="750"/>
                    </a:lnTo>
                    <a:cubicBezTo>
                      <a:pt x="1" y="834"/>
                      <a:pt x="72" y="917"/>
                      <a:pt x="168" y="917"/>
                    </a:cubicBezTo>
                    <a:lnTo>
                      <a:pt x="5275" y="917"/>
                    </a:lnTo>
                    <a:cubicBezTo>
                      <a:pt x="5359" y="917"/>
                      <a:pt x="5430" y="834"/>
                      <a:pt x="5430" y="750"/>
                    </a:cubicBezTo>
                    <a:lnTo>
                      <a:pt x="5430" y="167"/>
                    </a:lnTo>
                    <a:cubicBezTo>
                      <a:pt x="5454" y="84"/>
                      <a:pt x="5382" y="0"/>
                      <a:pt x="5287" y="0"/>
                    </a:cubicBezTo>
                    <a:lnTo>
                      <a:pt x="4228" y="0"/>
                    </a:lnTo>
                    <a:cubicBezTo>
                      <a:pt x="4144" y="0"/>
                      <a:pt x="4073" y="84"/>
                      <a:pt x="4073" y="167"/>
                    </a:cubicBezTo>
                    <a:cubicBezTo>
                      <a:pt x="4073" y="262"/>
                      <a:pt x="4144" y="334"/>
                      <a:pt x="4228" y="334"/>
                    </a:cubicBezTo>
                    <a:lnTo>
                      <a:pt x="5121" y="334"/>
                    </a:lnTo>
                    <a:lnTo>
                      <a:pt x="5121" y="584"/>
                    </a:lnTo>
                    <a:lnTo>
                      <a:pt x="334" y="584"/>
                    </a:lnTo>
                    <a:lnTo>
                      <a:pt x="334" y="334"/>
                    </a:lnTo>
                    <a:lnTo>
                      <a:pt x="3597" y="334"/>
                    </a:lnTo>
                    <a:cubicBezTo>
                      <a:pt x="3680" y="334"/>
                      <a:pt x="3751" y="262"/>
                      <a:pt x="3751" y="167"/>
                    </a:cubicBezTo>
                    <a:cubicBezTo>
                      <a:pt x="3751" y="84"/>
                      <a:pt x="3680" y="0"/>
                      <a:pt x="359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541;p61"/>
              <p:cNvSpPr/>
              <p:nvPr/>
            </p:nvSpPr>
            <p:spPr>
              <a:xfrm>
                <a:off x="3186428" y="1681645"/>
                <a:ext cx="172022" cy="10581"/>
              </a:xfrm>
              <a:custGeom>
                <a:avLst/>
                <a:gdLst/>
                <a:ahLst/>
                <a:cxnLst/>
                <a:rect l="l" t="t" r="r" b="b"/>
                <a:pathLst>
                  <a:path w="5430" h="334" extrusionOk="0">
                    <a:moveTo>
                      <a:pt x="155" y="0"/>
                    </a:moveTo>
                    <a:cubicBezTo>
                      <a:pt x="72" y="0"/>
                      <a:pt x="1" y="84"/>
                      <a:pt x="1" y="167"/>
                    </a:cubicBezTo>
                    <a:cubicBezTo>
                      <a:pt x="1" y="262"/>
                      <a:pt x="72" y="334"/>
                      <a:pt x="155" y="334"/>
                    </a:cubicBezTo>
                    <a:lnTo>
                      <a:pt x="5263" y="334"/>
                    </a:lnTo>
                    <a:cubicBezTo>
                      <a:pt x="5358" y="334"/>
                      <a:pt x="5430" y="262"/>
                      <a:pt x="5430" y="167"/>
                    </a:cubicBezTo>
                    <a:cubicBezTo>
                      <a:pt x="5430" y="84"/>
                      <a:pt x="5358" y="0"/>
                      <a:pt x="526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542;p61"/>
              <p:cNvSpPr/>
              <p:nvPr/>
            </p:nvSpPr>
            <p:spPr>
              <a:xfrm>
                <a:off x="3186428" y="1707306"/>
                <a:ext cx="172022" cy="10201"/>
              </a:xfrm>
              <a:custGeom>
                <a:avLst/>
                <a:gdLst/>
                <a:ahLst/>
                <a:cxnLst/>
                <a:rect l="l" t="t" r="r" b="b"/>
                <a:pathLst>
                  <a:path w="5430" h="322" extrusionOk="0">
                    <a:moveTo>
                      <a:pt x="155" y="0"/>
                    </a:moveTo>
                    <a:cubicBezTo>
                      <a:pt x="72" y="0"/>
                      <a:pt x="1" y="71"/>
                      <a:pt x="1" y="167"/>
                    </a:cubicBezTo>
                    <a:cubicBezTo>
                      <a:pt x="1" y="250"/>
                      <a:pt x="72" y="321"/>
                      <a:pt x="155" y="321"/>
                    </a:cubicBezTo>
                    <a:lnTo>
                      <a:pt x="5263" y="321"/>
                    </a:lnTo>
                    <a:cubicBezTo>
                      <a:pt x="5358" y="321"/>
                      <a:pt x="5430" y="250"/>
                      <a:pt x="5430" y="167"/>
                    </a:cubicBezTo>
                    <a:cubicBezTo>
                      <a:pt x="5430" y="71"/>
                      <a:pt x="5358" y="0"/>
                      <a:pt x="526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aphicFrame>
        <p:nvGraphicFramePr>
          <p:cNvPr id="14" name="內容版面配置區 15"/>
          <p:cNvGraphicFramePr>
            <a:graphicFrameLocks noGrp="1"/>
          </p:cNvGraphicFramePr>
          <p:nvPr>
            <p:ph idx="1"/>
            <p:extLst>
              <p:ext uri="{D42A27DB-BD31-4B8C-83A1-F6EECF244321}">
                <p14:modId xmlns:p14="http://schemas.microsoft.com/office/powerpoint/2010/main" val="3529937278"/>
              </p:ext>
            </p:extLst>
          </p:nvPr>
        </p:nvGraphicFramePr>
        <p:xfrm>
          <a:off x="507942" y="1907457"/>
          <a:ext cx="11144250" cy="4389120"/>
        </p:xfrm>
        <a:graphic>
          <a:graphicData uri="http://schemas.openxmlformats.org/drawingml/2006/table">
            <a:tbl>
              <a:tblPr firstRow="1" bandRow="1">
                <a:tableStyleId>{5C22544A-7EE6-4342-B048-85BDC9FD1C3A}</a:tableStyleId>
              </a:tblPr>
              <a:tblGrid>
                <a:gridCol w="11144250">
                  <a:extLst>
                    <a:ext uri="{9D8B030D-6E8A-4147-A177-3AD203B41FA5}">
                      <a16:colId xmlns:a16="http://schemas.microsoft.com/office/drawing/2014/main" val="1446762267"/>
                    </a:ext>
                  </a:extLst>
                </a:gridCol>
              </a:tblGrid>
              <a:tr h="359278">
                <a:tc>
                  <a:txBody>
                    <a:bodyPr/>
                    <a:lstStyle/>
                    <a:p>
                      <a:pPr algn="ctr"/>
                      <a:r>
                        <a:rPr lang="zh-TW" altLang="en-US" dirty="0"/>
                        <a:t>修正重點內容</a:t>
                      </a:r>
                    </a:p>
                  </a:txBody>
                  <a:tcPr/>
                </a:tc>
                <a:extLst>
                  <a:ext uri="{0D108BD9-81ED-4DB2-BD59-A6C34878D82A}">
                    <a16:rowId xmlns:a16="http://schemas.microsoft.com/office/drawing/2014/main" val="196021475"/>
                  </a:ext>
                </a:extLst>
              </a:tr>
              <a:tr h="1415159">
                <a:tc>
                  <a:txBody>
                    <a:bodyPr/>
                    <a:lstStyle/>
                    <a:p>
                      <a:r>
                        <a:rPr lang="zh-TW" altLang="en-US" dirty="0">
                          <a:latin typeface="標楷體" panose="03000509000000000000" pitchFamily="65" charset="-120"/>
                          <a:ea typeface="標楷體" panose="03000509000000000000" pitchFamily="65" charset="-120"/>
                        </a:rPr>
                        <a:t>集團企業中之發行公司申請股票上市，除公營事業外，雖合於本準則有關規定，但不能符合下列各款情事者，應不同意其股票上市：</a:t>
                      </a:r>
                      <a:endParaRPr lang="en-US" altLang="zh-TW" dirty="0">
                        <a:latin typeface="標楷體" panose="03000509000000000000" pitchFamily="65" charset="-120"/>
                        <a:ea typeface="標楷體" panose="03000509000000000000" pitchFamily="65" charset="-120"/>
                      </a:endParaRPr>
                    </a:p>
                    <a:p>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第一款略</a:t>
                      </a:r>
                      <a:r>
                        <a:rPr lang="en-US" altLang="zh-TW" dirty="0">
                          <a:latin typeface="標楷體" panose="03000509000000000000" pitchFamily="65" charset="-120"/>
                          <a:ea typeface="標楷體" panose="03000509000000000000" pitchFamily="65" charset="-120"/>
                        </a:rPr>
                        <a:t>)</a:t>
                      </a:r>
                    </a:p>
                    <a:p>
                      <a:pPr marL="447675" indent="-447675"/>
                      <a:r>
                        <a:rPr lang="zh-TW" altLang="en-US" dirty="0">
                          <a:latin typeface="標楷體" panose="03000509000000000000" pitchFamily="65" charset="-120"/>
                          <a:ea typeface="標楷體" panose="03000509000000000000" pitchFamily="65" charset="-120"/>
                        </a:rPr>
                        <a:t>二、申請公司與同屬集團企業公司間有</a:t>
                      </a:r>
                      <a:r>
                        <a:rPr lang="zh-TW" altLang="en-US" u="sng" dirty="0">
                          <a:solidFill>
                            <a:srgbClr val="FF0000"/>
                          </a:solidFill>
                          <a:latin typeface="標楷體" panose="03000509000000000000" pitchFamily="65" charset="-120"/>
                          <a:ea typeface="標楷體" panose="03000509000000000000" pitchFamily="65" charset="-120"/>
                        </a:rPr>
                        <a:t>財務</a:t>
                      </a:r>
                      <a:r>
                        <a:rPr lang="zh-TW" altLang="en-US" dirty="0">
                          <a:latin typeface="標楷體" panose="03000509000000000000" pitchFamily="65" charset="-120"/>
                          <a:ea typeface="標楷體" panose="03000509000000000000" pitchFamily="65" charset="-120"/>
                        </a:rPr>
                        <a:t>業務往來</a:t>
                      </a:r>
                      <a:r>
                        <a:rPr lang="zh-TW" altLang="en-US" u="sng" dirty="0">
                          <a:solidFill>
                            <a:srgbClr val="FF0000"/>
                          </a:solidFill>
                          <a:latin typeface="標楷體" panose="03000509000000000000" pitchFamily="65" charset="-120"/>
                          <a:ea typeface="標楷體" panose="03000509000000000000" pitchFamily="65" charset="-120"/>
                        </a:rPr>
                        <a:t>或交易</a:t>
                      </a:r>
                      <a:r>
                        <a:rPr lang="zh-TW" altLang="en-US" dirty="0">
                          <a:latin typeface="標楷體" panose="03000509000000000000" pitchFamily="65" charset="-120"/>
                          <a:ea typeface="標楷體" panose="03000509000000000000" pitchFamily="65" charset="-120"/>
                        </a:rPr>
                        <a:t>者，除各應就相互間之財務業務相關作業規章訂定具體書面制度，並經董事會通過外，應各出具書面聲明或承諾無非常規交易情事；無業務往來者，應由申請公司出具書面，承諾日後有往來時必無非常規交易之情事。</a:t>
                      </a:r>
                      <a:endParaRPr lang="en-US" altLang="zh-TW" dirty="0">
                        <a:latin typeface="標楷體" panose="03000509000000000000" pitchFamily="65" charset="-120"/>
                        <a:ea typeface="標楷體" panose="03000509000000000000" pitchFamily="65" charset="-120"/>
                      </a:endParaRPr>
                    </a:p>
                    <a:p>
                      <a:pPr marL="447675" indent="-447675"/>
                      <a:r>
                        <a:rPr lang="zh-TW" altLang="en-US" dirty="0">
                          <a:latin typeface="標楷體" panose="03000509000000000000" pitchFamily="65" charset="-120"/>
                          <a:ea typeface="標楷體" panose="03000509000000000000" pitchFamily="65" charset="-120"/>
                        </a:rPr>
                        <a:t>三、其財務業務狀況及前述之作業辦法</a:t>
                      </a:r>
                      <a:r>
                        <a:rPr lang="zh-TW" altLang="en-US" strike="sngStrike" baseline="0" dirty="0">
                          <a:solidFill>
                            <a:srgbClr val="0070C0"/>
                          </a:solidFill>
                          <a:latin typeface="標楷體" panose="03000509000000000000" pitchFamily="65" charset="-120"/>
                          <a:ea typeface="標楷體" panose="03000509000000000000" pitchFamily="65" charset="-120"/>
                        </a:rPr>
                        <a:t>與其他同業比較應無重大異常現象</a:t>
                      </a:r>
                      <a:r>
                        <a:rPr lang="zh-TW" altLang="en-US" dirty="0">
                          <a:latin typeface="標楷體" panose="03000509000000000000" pitchFamily="65" charset="-120"/>
                          <a:ea typeface="標楷體" panose="03000509000000000000" pitchFamily="65" charset="-120"/>
                        </a:rPr>
                        <a:t>應無重大異常</a:t>
                      </a:r>
                      <a:r>
                        <a:rPr lang="zh-TW" altLang="en-US" u="sng" dirty="0">
                          <a:solidFill>
                            <a:srgbClr val="FF0000"/>
                          </a:solidFill>
                          <a:latin typeface="標楷體" panose="03000509000000000000" pitchFamily="65" charset="-120"/>
                          <a:ea typeface="標楷體" panose="03000509000000000000" pitchFamily="65" charset="-120"/>
                        </a:rPr>
                        <a:t>情事</a:t>
                      </a:r>
                      <a:r>
                        <a:rPr lang="zh-TW" altLang="en-US" dirty="0">
                          <a:latin typeface="標楷體" panose="03000509000000000000" pitchFamily="65" charset="-120"/>
                          <a:ea typeface="標楷體" panose="03000509000000000000" pitchFamily="65" charset="-120"/>
                        </a:rPr>
                        <a:t>。</a:t>
                      </a:r>
                    </a:p>
                  </a:txBody>
                  <a:tcPr/>
                </a:tc>
                <a:extLst>
                  <a:ext uri="{0D108BD9-81ED-4DB2-BD59-A6C34878D82A}">
                    <a16:rowId xmlns:a16="http://schemas.microsoft.com/office/drawing/2014/main" val="1992647451"/>
                  </a:ext>
                </a:extLst>
              </a:tr>
              <a:tr h="1415159">
                <a:tc>
                  <a:txBody>
                    <a:bodyPr/>
                    <a:lstStyle/>
                    <a:p>
                      <a:r>
                        <a:rPr lang="zh-TW" altLang="en-US" b="1" dirty="0"/>
                        <a:t>修正理由</a:t>
                      </a:r>
                      <a:endParaRPr lang="en-US" altLang="zh-TW" dirty="0"/>
                    </a:p>
                    <a:p>
                      <a:pPr marL="447675" indent="-447675"/>
                      <a:r>
                        <a:rPr lang="zh-TW" altLang="en-US" dirty="0"/>
                        <a:t>一、現行條文第二款規範申請公司與其關係企業間有業務往來應訂定書面制度，今為強化申請上市公司與關係企業交易之管理，參酌上市上櫃公司治理實務守則第十七條第一項規定，爰於第二款酌做文字修正，要求申請公司與同屬集團企業公司間有財務業務往來或交易者，亦應訂定具體書面制度。</a:t>
                      </a:r>
                      <a:endParaRPr lang="en-US" altLang="zh-TW" dirty="0"/>
                    </a:p>
                    <a:p>
                      <a:pPr marL="447675" indent="-447675"/>
                      <a:r>
                        <a:rPr lang="zh-TW" altLang="en-US" dirty="0" smtClean="0"/>
                        <a:t>二、申請公司與集團企業間財務業務往來或交易情形是否依書面制度確實執行而顯無異常情事存有審查之必要性，惟考量公司財務業務相關作業辦法非屬強制揭露事項，實務上不易取得同業書面制度作為比較對象，爰於第三款刪除部分文字並酌做文字修正。</a:t>
                      </a:r>
                      <a:endParaRPr lang="zh-TW" altLang="en-US" dirty="0"/>
                    </a:p>
                  </a:txBody>
                  <a:tcPr/>
                </a:tc>
                <a:extLst>
                  <a:ext uri="{0D108BD9-81ED-4DB2-BD59-A6C34878D82A}">
                    <a16:rowId xmlns:a16="http://schemas.microsoft.com/office/drawing/2014/main" val="1463159228"/>
                  </a:ext>
                </a:extLst>
              </a:tr>
            </a:tbl>
          </a:graphicData>
        </a:graphic>
      </p:graphicFrame>
    </p:spTree>
    <p:extLst>
      <p:ext uri="{BB962C8B-B14F-4D97-AF65-F5344CB8AC3E}">
        <p14:creationId xmlns:p14="http://schemas.microsoft.com/office/powerpoint/2010/main" val="21222953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A915EE-10CB-4CF1-8569-6154455DA573}" type="slidenum">
              <a:rPr kumimoji="0" lang="en-US" sz="900" b="1" i="0" u="none" strike="noStrike" kern="1200" cap="none" spc="100" normalizeH="0" baseline="0" noProof="0" smtClean="0">
                <a:ln>
                  <a:noFill/>
                </a:ln>
                <a:solidFill>
                  <a:srgbClr val="000000"/>
                </a:solidFill>
                <a:effectLst/>
                <a:uLnTx/>
                <a:uFillTx/>
                <a:latin typeface="Calibri"/>
                <a:ea typeface="微軟正黑體"/>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100" normalizeH="0" baseline="0" noProof="0">
              <a:ln>
                <a:noFill/>
              </a:ln>
              <a:solidFill>
                <a:srgbClr val="000000"/>
              </a:solidFill>
              <a:effectLst/>
              <a:uLnTx/>
              <a:uFillTx/>
              <a:latin typeface="Calibri"/>
              <a:ea typeface="微軟正黑體"/>
              <a:cs typeface="+mn-cs"/>
            </a:endParaRPr>
          </a:p>
        </p:txBody>
      </p:sp>
      <p:sp>
        <p:nvSpPr>
          <p:cNvPr id="4" name="文字版面配置區 3"/>
          <p:cNvSpPr>
            <a:spLocks noGrp="1"/>
          </p:cNvSpPr>
          <p:nvPr>
            <p:ph type="body" idx="14"/>
          </p:nvPr>
        </p:nvSpPr>
        <p:spPr/>
        <p:txBody>
          <a:bodyPr>
            <a:normAutofit/>
          </a:bodyPr>
          <a:lstStyle/>
          <a:p>
            <a:r>
              <a:rPr lang="zh-TW" altLang="en-US" sz="3200" dirty="0" smtClean="0"/>
              <a:t>獨立董事進修時數之認定</a:t>
            </a:r>
            <a:endParaRPr lang="zh-TW" altLang="en-US" sz="3200" dirty="0"/>
          </a:p>
        </p:txBody>
      </p:sp>
      <p:sp>
        <p:nvSpPr>
          <p:cNvPr id="5" name="文字方塊 4"/>
          <p:cNvSpPr txBox="1">
            <a:spLocks noChangeArrowheads="1"/>
          </p:cNvSpPr>
          <p:nvPr/>
        </p:nvSpPr>
        <p:spPr bwMode="auto">
          <a:xfrm>
            <a:off x="10657245" y="1106556"/>
            <a:ext cx="12858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1800" b="0" i="0" u="none" strike="noStrike" kern="1200" cap="none" spc="0" normalizeH="0" baseline="0" noProof="0" dirty="0">
                <a:ln>
                  <a:noFill/>
                </a:ln>
                <a:solidFill>
                  <a:srgbClr val="243241">
                    <a:lumMod val="90000"/>
                    <a:lumOff val="10000"/>
                  </a:srgbClr>
                </a:solidFill>
                <a:effectLst/>
                <a:uLnTx/>
                <a:uFillTx/>
                <a:latin typeface="Book Antiqua" panose="02040602050305030304" pitchFamily="18" charset="0"/>
                <a:ea typeface="新細明體" panose="02020500000000000000" pitchFamily="18" charset="-120"/>
                <a:cs typeface="+mn-cs"/>
              </a:rPr>
              <a:t>112.06.14</a:t>
            </a:r>
            <a:endParaRPr kumimoji="1" lang="zh-TW" altLang="en-US" sz="1800" b="0" i="0" u="none" strike="noStrike" kern="1200" cap="none" spc="0" normalizeH="0" baseline="0" noProof="0" dirty="0">
              <a:ln>
                <a:noFill/>
              </a:ln>
              <a:solidFill>
                <a:srgbClr val="243241">
                  <a:lumMod val="90000"/>
                  <a:lumOff val="10000"/>
                </a:srgbClr>
              </a:solidFill>
              <a:effectLst/>
              <a:uLnTx/>
              <a:uFillTx/>
              <a:latin typeface="Book Antiqua" panose="02040602050305030304" pitchFamily="18" charset="0"/>
              <a:ea typeface="新細明體" panose="02020500000000000000" pitchFamily="18" charset="-120"/>
              <a:cs typeface="+mn-cs"/>
            </a:endParaRPr>
          </a:p>
        </p:txBody>
      </p:sp>
      <p:grpSp>
        <p:nvGrpSpPr>
          <p:cNvPr id="6" name="群組 5"/>
          <p:cNvGrpSpPr/>
          <p:nvPr/>
        </p:nvGrpSpPr>
        <p:grpSpPr>
          <a:xfrm>
            <a:off x="782724" y="1111235"/>
            <a:ext cx="8564880" cy="561805"/>
            <a:chOff x="782724" y="1111235"/>
            <a:chExt cx="8564880" cy="561805"/>
          </a:xfrm>
        </p:grpSpPr>
        <p:sp>
          <p:nvSpPr>
            <p:cNvPr id="7" name="內容版面配置區 2"/>
            <p:cNvSpPr txBox="1">
              <a:spLocks/>
            </p:cNvSpPr>
            <p:nvPr/>
          </p:nvSpPr>
          <p:spPr bwMode="auto">
            <a:xfrm>
              <a:off x="1194204" y="1168408"/>
              <a:ext cx="8153400" cy="50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zh-TW" altLang="en-US" sz="2000" b="0" i="0" u="none" strike="noStrike" kern="1200" cap="none" spc="0" normalizeH="0" baseline="0" noProof="0" dirty="0">
                  <a:ln>
                    <a:noFill/>
                  </a:ln>
                  <a:solidFill>
                    <a:srgbClr val="000000"/>
                  </a:solidFill>
                  <a:effectLst/>
                  <a:uLnTx/>
                  <a:uFillTx/>
                  <a:latin typeface="微軟正黑體"/>
                  <a:ea typeface="微軟正黑體"/>
                  <a:cs typeface="+mn-cs"/>
                </a:rPr>
                <a:t>有價證券上市審查</a:t>
              </a:r>
              <a:r>
                <a:rPr kumimoji="0" lang="zh-TW" altLang="en-US" sz="2000" b="0" i="0" u="none" strike="noStrike" kern="1200" cap="none" spc="0" normalizeH="0" baseline="0" noProof="0" dirty="0" smtClean="0">
                  <a:ln>
                    <a:noFill/>
                  </a:ln>
                  <a:solidFill>
                    <a:srgbClr val="000000"/>
                  </a:solidFill>
                  <a:effectLst/>
                  <a:uLnTx/>
                  <a:uFillTx/>
                  <a:latin typeface="微軟正黑體"/>
                  <a:ea typeface="微軟正黑體"/>
                  <a:cs typeface="+mn-cs"/>
                </a:rPr>
                <a:t>準則補充規定第 </a:t>
              </a:r>
              <a:r>
                <a:rPr kumimoji="0" lang="en-US" altLang="zh-TW" sz="2000" b="0" i="0" u="none" strike="noStrike" kern="1200" cap="none" spc="0" normalizeH="0" baseline="0" noProof="0" dirty="0" smtClean="0">
                  <a:ln>
                    <a:noFill/>
                  </a:ln>
                  <a:solidFill>
                    <a:srgbClr val="000000"/>
                  </a:solidFill>
                  <a:effectLst/>
                  <a:uLnTx/>
                  <a:uFillTx/>
                  <a:latin typeface="Book Antiqua" panose="02040602050305030304" pitchFamily="18" charset="0"/>
                  <a:ea typeface="微軟正黑體"/>
                  <a:cs typeface="+mn-cs"/>
                </a:rPr>
                <a:t>17</a:t>
              </a:r>
              <a:r>
                <a:rPr kumimoji="0" lang="zh-TW" altLang="en-US" sz="2000" b="0" i="0" u="none" strike="noStrike" kern="1200" cap="none" spc="0" normalizeH="0" baseline="0" noProof="0" dirty="0" smtClean="0">
                  <a:ln>
                    <a:noFill/>
                  </a:ln>
                  <a:solidFill>
                    <a:srgbClr val="000000"/>
                  </a:solidFill>
                  <a:effectLst/>
                  <a:uLnTx/>
                  <a:uFillTx/>
                  <a:latin typeface="Book Antiqua" panose="02040602050305030304" pitchFamily="18" charset="0"/>
                  <a:ea typeface="微軟正黑體"/>
                  <a:cs typeface="+mn-cs"/>
                </a:rPr>
                <a:t>、</a:t>
              </a:r>
              <a:r>
                <a:rPr kumimoji="0" lang="en-US" altLang="zh-TW" sz="2000" b="0" i="0" u="none" strike="noStrike" kern="1200" cap="none" spc="0" normalizeH="0" baseline="0" noProof="0" dirty="0" smtClean="0">
                  <a:ln>
                    <a:noFill/>
                  </a:ln>
                  <a:solidFill>
                    <a:srgbClr val="000000"/>
                  </a:solidFill>
                  <a:effectLst/>
                  <a:uLnTx/>
                  <a:uFillTx/>
                  <a:latin typeface="Book Antiqua" panose="02040602050305030304" pitchFamily="18" charset="0"/>
                  <a:ea typeface="微軟正黑體"/>
                  <a:cs typeface="+mn-cs"/>
                </a:rPr>
                <a:t>29</a:t>
              </a:r>
              <a:r>
                <a:rPr kumimoji="0" lang="zh-TW" altLang="en-US" sz="2000" b="0" i="0" u="none" strike="noStrike" kern="1200" cap="none" spc="0" normalizeH="0" baseline="0" noProof="0" dirty="0" smtClean="0">
                  <a:ln>
                    <a:noFill/>
                  </a:ln>
                  <a:solidFill>
                    <a:srgbClr val="000000"/>
                  </a:solidFill>
                  <a:effectLst/>
                  <a:uLnTx/>
                  <a:uFillTx/>
                  <a:latin typeface="Book Antiqua" panose="02040602050305030304" pitchFamily="18" charset="0"/>
                  <a:ea typeface="微軟正黑體"/>
                  <a:cs typeface="+mn-cs"/>
                </a:rPr>
                <a:t> </a:t>
              </a:r>
              <a:r>
                <a:rPr kumimoji="0" lang="zh-TW" altLang="en-US" sz="2000" b="0" i="0" u="none" strike="noStrike" kern="1200" cap="none" spc="0" normalizeH="0" baseline="0" noProof="0" dirty="0">
                  <a:ln>
                    <a:noFill/>
                  </a:ln>
                  <a:solidFill>
                    <a:srgbClr val="000000"/>
                  </a:solidFill>
                  <a:effectLst/>
                  <a:uLnTx/>
                  <a:uFillTx/>
                  <a:latin typeface="微軟正黑體"/>
                  <a:ea typeface="微軟正黑體"/>
                  <a:cs typeface="+mn-cs"/>
                </a:rPr>
                <a:t>條</a:t>
              </a:r>
              <a:endParaRPr kumimoji="0" lang="en-US" altLang="zh-TW" sz="2000" b="0" i="0" u="none" strike="noStrike" kern="1200" cap="none" spc="0" normalizeH="0" baseline="0" noProof="0" dirty="0">
                <a:ln>
                  <a:noFill/>
                </a:ln>
                <a:solidFill>
                  <a:srgbClr val="000000"/>
                </a:solidFill>
                <a:effectLst/>
                <a:uLnTx/>
                <a:uFillTx/>
                <a:latin typeface="微軟正黑體"/>
                <a:ea typeface="微軟正黑體"/>
                <a:cs typeface="+mn-cs"/>
              </a:endParaRP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None/>
                <a:tabLst/>
                <a:defRPr/>
              </a:pPr>
              <a:r>
                <a:rPr kumimoji="0" lang="zh-TW" altLang="en-US" sz="2400" b="0" i="0" u="none" strike="noStrike" kern="1200" cap="none" spc="0" normalizeH="0" baseline="0" noProof="0" dirty="0">
                  <a:ln>
                    <a:noFill/>
                  </a:ln>
                  <a:solidFill>
                    <a:srgbClr val="0000CC"/>
                  </a:solidFill>
                  <a:effectLst/>
                  <a:uLnTx/>
                  <a:uFillTx/>
                  <a:latin typeface="標楷體" panose="03000509000000000000" pitchFamily="65" charset="-120"/>
                  <a:ea typeface="標楷體" panose="03000509000000000000" pitchFamily="65" charset="-120"/>
                  <a:cs typeface="+mn-cs"/>
                </a:rPr>
                <a:t>  </a:t>
              </a:r>
              <a:endParaRPr kumimoji="0" lang="en-US" altLang="zh-TW" sz="2400" b="0" i="0" u="none" strike="noStrike" kern="1200" cap="none" spc="0" normalizeH="0" baseline="0" noProof="0" dirty="0">
                <a:ln>
                  <a:noFill/>
                </a:ln>
                <a:solidFill>
                  <a:srgbClr val="0000CC"/>
                </a:solidFill>
                <a:effectLst/>
                <a:uLnTx/>
                <a:uFillTx/>
                <a:latin typeface="標楷體" panose="03000509000000000000" pitchFamily="65" charset="-120"/>
                <a:ea typeface="標楷體" panose="03000509000000000000" pitchFamily="65" charset="-120"/>
                <a:cs typeface="+mn-cs"/>
              </a:endParaRP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Ø"/>
                <a:tabLst/>
                <a:defRPr/>
              </a:pPr>
              <a:endParaRPr kumimoji="0" lang="zh-TW" altLang="en-US" sz="2400" b="0" i="0" u="none" strike="noStrike" kern="1200" cap="none" spc="0" normalizeH="0" baseline="0" noProof="0" dirty="0">
                <a:ln>
                  <a:noFill/>
                </a:ln>
                <a:solidFill>
                  <a:sysClr val="windowText" lastClr="000000"/>
                </a:solidFill>
                <a:effectLst/>
                <a:uLnTx/>
                <a:uFillTx/>
                <a:latin typeface="Calibri"/>
                <a:ea typeface="新細明體" panose="02020500000000000000" pitchFamily="18" charset="-120"/>
                <a:cs typeface="+mn-cs"/>
              </a:endParaRPr>
            </a:p>
          </p:txBody>
        </p:sp>
        <p:grpSp>
          <p:nvGrpSpPr>
            <p:cNvPr id="8" name="Google Shape;6537;p61"/>
            <p:cNvGrpSpPr/>
            <p:nvPr/>
          </p:nvGrpSpPr>
          <p:grpSpPr>
            <a:xfrm>
              <a:off x="782724" y="1111235"/>
              <a:ext cx="411480" cy="493763"/>
              <a:chOff x="3127598" y="1513234"/>
              <a:chExt cx="289714" cy="347593"/>
            </a:xfrm>
          </p:grpSpPr>
          <p:sp>
            <p:nvSpPr>
              <p:cNvPr id="9" name="Google Shape;6538;p61"/>
              <p:cNvSpPr/>
              <p:nvPr/>
            </p:nvSpPr>
            <p:spPr>
              <a:xfrm>
                <a:off x="3127598" y="1513234"/>
                <a:ext cx="289714" cy="347593"/>
              </a:xfrm>
              <a:custGeom>
                <a:avLst/>
                <a:gdLst/>
                <a:ahLst/>
                <a:cxnLst/>
                <a:rect l="l" t="t" r="r" b="b"/>
                <a:pathLst>
                  <a:path w="9145" h="10972" extrusionOk="0">
                    <a:moveTo>
                      <a:pt x="1917" y="8995"/>
                    </a:moveTo>
                    <a:lnTo>
                      <a:pt x="1917" y="10412"/>
                    </a:lnTo>
                    <a:lnTo>
                      <a:pt x="1358" y="9841"/>
                    </a:lnTo>
                    <a:lnTo>
                      <a:pt x="548" y="8995"/>
                    </a:lnTo>
                    <a:close/>
                    <a:moveTo>
                      <a:pt x="6192" y="0"/>
                    </a:moveTo>
                    <a:cubicBezTo>
                      <a:pt x="5828" y="0"/>
                      <a:pt x="5465" y="137"/>
                      <a:pt x="5191" y="411"/>
                    </a:cubicBezTo>
                    <a:lnTo>
                      <a:pt x="5156" y="435"/>
                    </a:lnTo>
                    <a:cubicBezTo>
                      <a:pt x="5096" y="494"/>
                      <a:pt x="5096" y="602"/>
                      <a:pt x="5168" y="661"/>
                    </a:cubicBezTo>
                    <a:cubicBezTo>
                      <a:pt x="5196" y="689"/>
                      <a:pt x="5235" y="704"/>
                      <a:pt x="5275" y="704"/>
                    </a:cubicBezTo>
                    <a:cubicBezTo>
                      <a:pt x="5319" y="704"/>
                      <a:pt x="5363" y="686"/>
                      <a:pt x="5394" y="649"/>
                    </a:cubicBezTo>
                    <a:lnTo>
                      <a:pt x="5430" y="613"/>
                    </a:lnTo>
                    <a:cubicBezTo>
                      <a:pt x="5644" y="399"/>
                      <a:pt x="5927" y="292"/>
                      <a:pt x="6209" y="292"/>
                    </a:cubicBezTo>
                    <a:cubicBezTo>
                      <a:pt x="6492" y="292"/>
                      <a:pt x="6775" y="399"/>
                      <a:pt x="6989" y="613"/>
                    </a:cubicBezTo>
                    <a:cubicBezTo>
                      <a:pt x="7418" y="1042"/>
                      <a:pt x="7418" y="1745"/>
                      <a:pt x="6989" y="2185"/>
                    </a:cubicBezTo>
                    <a:cubicBezTo>
                      <a:pt x="6775" y="2399"/>
                      <a:pt x="6492" y="2507"/>
                      <a:pt x="6209" y="2507"/>
                    </a:cubicBezTo>
                    <a:cubicBezTo>
                      <a:pt x="5927" y="2507"/>
                      <a:pt x="5644" y="2399"/>
                      <a:pt x="5430" y="2185"/>
                    </a:cubicBezTo>
                    <a:cubicBezTo>
                      <a:pt x="5168" y="1923"/>
                      <a:pt x="5049" y="1554"/>
                      <a:pt x="5132" y="1209"/>
                    </a:cubicBezTo>
                    <a:cubicBezTo>
                      <a:pt x="5144" y="1125"/>
                      <a:pt x="5084" y="1030"/>
                      <a:pt x="4989" y="1018"/>
                    </a:cubicBezTo>
                    <a:cubicBezTo>
                      <a:pt x="4982" y="1017"/>
                      <a:pt x="4975" y="1017"/>
                      <a:pt x="4967" y="1017"/>
                    </a:cubicBezTo>
                    <a:cubicBezTo>
                      <a:pt x="4890" y="1017"/>
                      <a:pt x="4809" y="1073"/>
                      <a:pt x="4798" y="1149"/>
                    </a:cubicBezTo>
                    <a:cubicBezTo>
                      <a:pt x="4751" y="1387"/>
                      <a:pt x="4775" y="1614"/>
                      <a:pt x="4846" y="1840"/>
                    </a:cubicBezTo>
                    <a:lnTo>
                      <a:pt x="3132" y="1840"/>
                    </a:lnTo>
                    <a:cubicBezTo>
                      <a:pt x="3048" y="1840"/>
                      <a:pt x="2965" y="1911"/>
                      <a:pt x="2965" y="2006"/>
                    </a:cubicBezTo>
                    <a:cubicBezTo>
                      <a:pt x="2965" y="2090"/>
                      <a:pt x="3048" y="2161"/>
                      <a:pt x="3132" y="2161"/>
                    </a:cubicBezTo>
                    <a:lnTo>
                      <a:pt x="4989" y="2161"/>
                    </a:lnTo>
                    <a:lnTo>
                      <a:pt x="5084" y="2304"/>
                    </a:lnTo>
                    <a:lnTo>
                      <a:pt x="4310" y="3078"/>
                    </a:lnTo>
                    <a:cubicBezTo>
                      <a:pt x="4251" y="3126"/>
                      <a:pt x="4251" y="3233"/>
                      <a:pt x="4310" y="3292"/>
                    </a:cubicBezTo>
                    <a:cubicBezTo>
                      <a:pt x="4334" y="3328"/>
                      <a:pt x="4382" y="3340"/>
                      <a:pt x="4429" y="3340"/>
                    </a:cubicBezTo>
                    <a:cubicBezTo>
                      <a:pt x="4477" y="3340"/>
                      <a:pt x="4513" y="3328"/>
                      <a:pt x="4548" y="3292"/>
                    </a:cubicBezTo>
                    <a:lnTo>
                      <a:pt x="5322" y="2518"/>
                    </a:lnTo>
                    <a:cubicBezTo>
                      <a:pt x="5572" y="2733"/>
                      <a:pt x="5882" y="2840"/>
                      <a:pt x="6203" y="2840"/>
                    </a:cubicBezTo>
                    <a:cubicBezTo>
                      <a:pt x="6561" y="2840"/>
                      <a:pt x="6930" y="2697"/>
                      <a:pt x="7215" y="2423"/>
                    </a:cubicBezTo>
                    <a:cubicBezTo>
                      <a:pt x="7287" y="2340"/>
                      <a:pt x="7358" y="2256"/>
                      <a:pt x="7418" y="2161"/>
                    </a:cubicBezTo>
                    <a:lnTo>
                      <a:pt x="8835" y="2161"/>
                    </a:lnTo>
                    <a:lnTo>
                      <a:pt x="8835" y="10662"/>
                    </a:lnTo>
                    <a:lnTo>
                      <a:pt x="2239" y="10662"/>
                    </a:lnTo>
                    <a:lnTo>
                      <a:pt x="2239" y="8864"/>
                    </a:lnTo>
                    <a:cubicBezTo>
                      <a:pt x="2239" y="8769"/>
                      <a:pt x="2167" y="8698"/>
                      <a:pt x="2072" y="8698"/>
                    </a:cubicBezTo>
                    <a:lnTo>
                      <a:pt x="334" y="8698"/>
                    </a:lnTo>
                    <a:lnTo>
                      <a:pt x="334" y="2161"/>
                    </a:lnTo>
                    <a:lnTo>
                      <a:pt x="2489" y="2161"/>
                    </a:lnTo>
                    <a:cubicBezTo>
                      <a:pt x="2584" y="2161"/>
                      <a:pt x="2655" y="2090"/>
                      <a:pt x="2655" y="2006"/>
                    </a:cubicBezTo>
                    <a:cubicBezTo>
                      <a:pt x="2655" y="1911"/>
                      <a:pt x="2584" y="1840"/>
                      <a:pt x="2489" y="1840"/>
                    </a:cubicBezTo>
                    <a:lnTo>
                      <a:pt x="167" y="1840"/>
                    </a:lnTo>
                    <a:cubicBezTo>
                      <a:pt x="84" y="1840"/>
                      <a:pt x="0" y="1911"/>
                      <a:pt x="0" y="2006"/>
                    </a:cubicBezTo>
                    <a:lnTo>
                      <a:pt x="0" y="8853"/>
                    </a:lnTo>
                    <a:cubicBezTo>
                      <a:pt x="0" y="8888"/>
                      <a:pt x="24" y="8936"/>
                      <a:pt x="48" y="8972"/>
                    </a:cubicBezTo>
                    <a:lnTo>
                      <a:pt x="1060" y="10007"/>
                    </a:lnTo>
                    <a:lnTo>
                      <a:pt x="1953" y="10936"/>
                    </a:lnTo>
                    <a:cubicBezTo>
                      <a:pt x="1989" y="10960"/>
                      <a:pt x="2024" y="10972"/>
                      <a:pt x="2072" y="10972"/>
                    </a:cubicBezTo>
                    <a:lnTo>
                      <a:pt x="8978" y="10972"/>
                    </a:lnTo>
                    <a:cubicBezTo>
                      <a:pt x="9073" y="10972"/>
                      <a:pt x="9144" y="10900"/>
                      <a:pt x="9144" y="10817"/>
                    </a:cubicBezTo>
                    <a:lnTo>
                      <a:pt x="9144" y="2006"/>
                    </a:lnTo>
                    <a:cubicBezTo>
                      <a:pt x="9132" y="1911"/>
                      <a:pt x="9073" y="1840"/>
                      <a:pt x="8978" y="1840"/>
                    </a:cubicBezTo>
                    <a:lnTo>
                      <a:pt x="7549" y="1840"/>
                    </a:lnTo>
                    <a:cubicBezTo>
                      <a:pt x="7704" y="1352"/>
                      <a:pt x="7585" y="792"/>
                      <a:pt x="7192" y="411"/>
                    </a:cubicBezTo>
                    <a:cubicBezTo>
                      <a:pt x="6918" y="137"/>
                      <a:pt x="6555" y="0"/>
                      <a:pt x="6192"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微軟正黑體"/>
                  <a:cs typeface="+mn-cs"/>
                </a:endParaRPr>
              </a:p>
            </p:txBody>
          </p:sp>
          <p:sp>
            <p:nvSpPr>
              <p:cNvPr id="10" name="Google Shape;6539;p61"/>
              <p:cNvSpPr/>
              <p:nvPr/>
            </p:nvSpPr>
            <p:spPr>
              <a:xfrm>
                <a:off x="3254698" y="1788375"/>
                <a:ext cx="121493" cy="10233"/>
              </a:xfrm>
              <a:custGeom>
                <a:avLst/>
                <a:gdLst/>
                <a:ahLst/>
                <a:cxnLst/>
                <a:rect l="l" t="t" r="r" b="b"/>
                <a:pathLst>
                  <a:path w="3835" h="323" extrusionOk="0">
                    <a:moveTo>
                      <a:pt x="167" y="1"/>
                    </a:moveTo>
                    <a:cubicBezTo>
                      <a:pt x="72" y="1"/>
                      <a:pt x="1" y="72"/>
                      <a:pt x="1" y="168"/>
                    </a:cubicBezTo>
                    <a:cubicBezTo>
                      <a:pt x="1" y="251"/>
                      <a:pt x="72" y="322"/>
                      <a:pt x="167" y="322"/>
                    </a:cubicBezTo>
                    <a:lnTo>
                      <a:pt x="3680" y="322"/>
                    </a:lnTo>
                    <a:cubicBezTo>
                      <a:pt x="3763" y="322"/>
                      <a:pt x="3834" y="251"/>
                      <a:pt x="3834" y="168"/>
                    </a:cubicBezTo>
                    <a:cubicBezTo>
                      <a:pt x="3834" y="72"/>
                      <a:pt x="3763" y="1"/>
                      <a:pt x="3680" y="1"/>
                    </a:cubicBezTo>
                    <a:close/>
                  </a:path>
                </a:pathLst>
              </a:custGeom>
              <a:solidFill>
                <a:srgbClr val="657E93"/>
              </a:solidFill>
              <a:ln>
                <a:solidFill>
                  <a:schemeClr val="tx2">
                    <a:lumMod val="90000"/>
                    <a:lumOff val="10000"/>
                  </a:schemeClr>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微軟正黑體"/>
                  <a:cs typeface="+mn-cs"/>
                </a:endParaRPr>
              </a:p>
            </p:txBody>
          </p:sp>
          <p:sp>
            <p:nvSpPr>
              <p:cNvPr id="11" name="Google Shape;6540;p61"/>
              <p:cNvSpPr/>
              <p:nvPr/>
            </p:nvSpPr>
            <p:spPr>
              <a:xfrm>
                <a:off x="3185668" y="1638275"/>
                <a:ext cx="172783" cy="29051"/>
              </a:xfrm>
              <a:custGeom>
                <a:avLst/>
                <a:gdLst/>
                <a:ahLst/>
                <a:cxnLst/>
                <a:rect l="l" t="t" r="r" b="b"/>
                <a:pathLst>
                  <a:path w="5454" h="917" extrusionOk="0">
                    <a:moveTo>
                      <a:pt x="168" y="0"/>
                    </a:moveTo>
                    <a:cubicBezTo>
                      <a:pt x="72" y="0"/>
                      <a:pt x="1" y="84"/>
                      <a:pt x="1" y="167"/>
                    </a:cubicBezTo>
                    <a:lnTo>
                      <a:pt x="1" y="750"/>
                    </a:lnTo>
                    <a:cubicBezTo>
                      <a:pt x="1" y="834"/>
                      <a:pt x="72" y="917"/>
                      <a:pt x="168" y="917"/>
                    </a:cubicBezTo>
                    <a:lnTo>
                      <a:pt x="5275" y="917"/>
                    </a:lnTo>
                    <a:cubicBezTo>
                      <a:pt x="5359" y="917"/>
                      <a:pt x="5430" y="834"/>
                      <a:pt x="5430" y="750"/>
                    </a:cubicBezTo>
                    <a:lnTo>
                      <a:pt x="5430" y="167"/>
                    </a:lnTo>
                    <a:cubicBezTo>
                      <a:pt x="5454" y="84"/>
                      <a:pt x="5382" y="0"/>
                      <a:pt x="5287" y="0"/>
                    </a:cubicBezTo>
                    <a:lnTo>
                      <a:pt x="4228" y="0"/>
                    </a:lnTo>
                    <a:cubicBezTo>
                      <a:pt x="4144" y="0"/>
                      <a:pt x="4073" y="84"/>
                      <a:pt x="4073" y="167"/>
                    </a:cubicBezTo>
                    <a:cubicBezTo>
                      <a:pt x="4073" y="262"/>
                      <a:pt x="4144" y="334"/>
                      <a:pt x="4228" y="334"/>
                    </a:cubicBezTo>
                    <a:lnTo>
                      <a:pt x="5121" y="334"/>
                    </a:lnTo>
                    <a:lnTo>
                      <a:pt x="5121" y="584"/>
                    </a:lnTo>
                    <a:lnTo>
                      <a:pt x="334" y="584"/>
                    </a:lnTo>
                    <a:lnTo>
                      <a:pt x="334" y="334"/>
                    </a:lnTo>
                    <a:lnTo>
                      <a:pt x="3597" y="334"/>
                    </a:lnTo>
                    <a:cubicBezTo>
                      <a:pt x="3680" y="334"/>
                      <a:pt x="3751" y="262"/>
                      <a:pt x="3751" y="167"/>
                    </a:cubicBezTo>
                    <a:cubicBezTo>
                      <a:pt x="3751" y="84"/>
                      <a:pt x="3680" y="0"/>
                      <a:pt x="359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微軟正黑體"/>
                  <a:cs typeface="+mn-cs"/>
                </a:endParaRPr>
              </a:p>
            </p:txBody>
          </p:sp>
          <p:sp>
            <p:nvSpPr>
              <p:cNvPr id="12" name="Google Shape;6541;p61"/>
              <p:cNvSpPr/>
              <p:nvPr/>
            </p:nvSpPr>
            <p:spPr>
              <a:xfrm>
                <a:off x="3186428" y="1681645"/>
                <a:ext cx="172022" cy="10581"/>
              </a:xfrm>
              <a:custGeom>
                <a:avLst/>
                <a:gdLst/>
                <a:ahLst/>
                <a:cxnLst/>
                <a:rect l="l" t="t" r="r" b="b"/>
                <a:pathLst>
                  <a:path w="5430" h="334" extrusionOk="0">
                    <a:moveTo>
                      <a:pt x="155" y="0"/>
                    </a:moveTo>
                    <a:cubicBezTo>
                      <a:pt x="72" y="0"/>
                      <a:pt x="1" y="84"/>
                      <a:pt x="1" y="167"/>
                    </a:cubicBezTo>
                    <a:cubicBezTo>
                      <a:pt x="1" y="262"/>
                      <a:pt x="72" y="334"/>
                      <a:pt x="155" y="334"/>
                    </a:cubicBezTo>
                    <a:lnTo>
                      <a:pt x="5263" y="334"/>
                    </a:lnTo>
                    <a:cubicBezTo>
                      <a:pt x="5358" y="334"/>
                      <a:pt x="5430" y="262"/>
                      <a:pt x="5430" y="167"/>
                    </a:cubicBezTo>
                    <a:cubicBezTo>
                      <a:pt x="5430" y="84"/>
                      <a:pt x="5358" y="0"/>
                      <a:pt x="526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微軟正黑體"/>
                  <a:cs typeface="+mn-cs"/>
                </a:endParaRPr>
              </a:p>
            </p:txBody>
          </p:sp>
          <p:sp>
            <p:nvSpPr>
              <p:cNvPr id="13" name="Google Shape;6542;p61"/>
              <p:cNvSpPr/>
              <p:nvPr/>
            </p:nvSpPr>
            <p:spPr>
              <a:xfrm>
                <a:off x="3186428" y="1707306"/>
                <a:ext cx="172022" cy="10201"/>
              </a:xfrm>
              <a:custGeom>
                <a:avLst/>
                <a:gdLst/>
                <a:ahLst/>
                <a:cxnLst/>
                <a:rect l="l" t="t" r="r" b="b"/>
                <a:pathLst>
                  <a:path w="5430" h="322" extrusionOk="0">
                    <a:moveTo>
                      <a:pt x="155" y="0"/>
                    </a:moveTo>
                    <a:cubicBezTo>
                      <a:pt x="72" y="0"/>
                      <a:pt x="1" y="71"/>
                      <a:pt x="1" y="167"/>
                    </a:cubicBezTo>
                    <a:cubicBezTo>
                      <a:pt x="1" y="250"/>
                      <a:pt x="72" y="321"/>
                      <a:pt x="155" y="321"/>
                    </a:cubicBezTo>
                    <a:lnTo>
                      <a:pt x="5263" y="321"/>
                    </a:lnTo>
                    <a:cubicBezTo>
                      <a:pt x="5358" y="321"/>
                      <a:pt x="5430" y="250"/>
                      <a:pt x="5430" y="167"/>
                    </a:cubicBezTo>
                    <a:cubicBezTo>
                      <a:pt x="5430" y="71"/>
                      <a:pt x="5358" y="0"/>
                      <a:pt x="526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微軟正黑體"/>
                  <a:cs typeface="+mn-cs"/>
                </a:endParaRPr>
              </a:p>
            </p:txBody>
          </p:sp>
        </p:grpSp>
      </p:grpSp>
      <p:graphicFrame>
        <p:nvGraphicFramePr>
          <p:cNvPr id="14" name="內容版面配置區 15"/>
          <p:cNvGraphicFramePr>
            <a:graphicFrameLocks noGrp="1"/>
          </p:cNvGraphicFramePr>
          <p:nvPr>
            <p:ph idx="1"/>
            <p:extLst>
              <p:ext uri="{D42A27DB-BD31-4B8C-83A1-F6EECF244321}">
                <p14:modId xmlns:p14="http://schemas.microsoft.com/office/powerpoint/2010/main" val="55534368"/>
              </p:ext>
            </p:extLst>
          </p:nvPr>
        </p:nvGraphicFramePr>
        <p:xfrm>
          <a:off x="507942" y="1907457"/>
          <a:ext cx="11144250" cy="3566160"/>
        </p:xfrm>
        <a:graphic>
          <a:graphicData uri="http://schemas.openxmlformats.org/drawingml/2006/table">
            <a:tbl>
              <a:tblPr firstRow="1" bandRow="1">
                <a:tableStyleId>{5C22544A-7EE6-4342-B048-85BDC9FD1C3A}</a:tableStyleId>
              </a:tblPr>
              <a:tblGrid>
                <a:gridCol w="11144250">
                  <a:extLst>
                    <a:ext uri="{9D8B030D-6E8A-4147-A177-3AD203B41FA5}">
                      <a16:colId xmlns:a16="http://schemas.microsoft.com/office/drawing/2014/main" val="1446762267"/>
                    </a:ext>
                  </a:extLst>
                </a:gridCol>
              </a:tblGrid>
              <a:tr h="359278">
                <a:tc>
                  <a:txBody>
                    <a:bodyPr/>
                    <a:lstStyle/>
                    <a:p>
                      <a:pPr algn="ctr"/>
                      <a:r>
                        <a:rPr lang="zh-TW" altLang="en-US" dirty="0"/>
                        <a:t>修正重點內容</a:t>
                      </a:r>
                    </a:p>
                  </a:txBody>
                  <a:tcPr/>
                </a:tc>
                <a:extLst>
                  <a:ext uri="{0D108BD9-81ED-4DB2-BD59-A6C34878D82A}">
                    <a16:rowId xmlns:a16="http://schemas.microsoft.com/office/drawing/2014/main" val="196021475"/>
                  </a:ext>
                </a:extLst>
              </a:tr>
              <a:tr h="1415159">
                <a:tc>
                  <a:txBody>
                    <a:bodyPr/>
                    <a:lstStyle/>
                    <a:p>
                      <a:r>
                        <a:rPr lang="zh-TW" altLang="en-US" dirty="0" smtClean="0">
                          <a:latin typeface="標楷體" panose="03000509000000000000" pitchFamily="65" charset="-120"/>
                          <a:ea typeface="標楷體" panose="03000509000000000000" pitchFamily="65" charset="-120"/>
                        </a:rPr>
                        <a:t>本準則第九條第一項第九款所規定「董事會有無法獨立執行其職務」，係指不得具有下列情事之一者：</a:t>
                      </a:r>
                      <a:endParaRPr lang="en-US" altLang="zh-TW" dirty="0">
                        <a:latin typeface="標楷體" panose="03000509000000000000" pitchFamily="65" charset="-120"/>
                        <a:ea typeface="標楷體" panose="03000509000000000000" pitchFamily="65" charset="-120"/>
                      </a:endParaRPr>
                    </a:p>
                    <a:p>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第一款略</a:t>
                      </a:r>
                      <a:r>
                        <a:rPr lang="en-US" altLang="zh-TW" dirty="0">
                          <a:latin typeface="標楷體" panose="03000509000000000000" pitchFamily="65" charset="-120"/>
                          <a:ea typeface="標楷體" panose="03000509000000000000" pitchFamily="65" charset="-120"/>
                        </a:rPr>
                        <a:t>)</a:t>
                      </a:r>
                    </a:p>
                    <a:p>
                      <a:pPr marL="447675" indent="-447675"/>
                      <a:r>
                        <a:rPr lang="zh-TW" altLang="en-US" dirty="0">
                          <a:latin typeface="標楷體" panose="03000509000000000000" pitchFamily="65" charset="-120"/>
                          <a:ea typeface="標楷體" panose="03000509000000000000" pitchFamily="65" charset="-120"/>
                        </a:rPr>
                        <a:t>二</a:t>
                      </a:r>
                      <a:r>
                        <a:rPr lang="zh-TW" altLang="en-US" dirty="0" smtClean="0">
                          <a:latin typeface="標楷體" panose="03000509000000000000" pitchFamily="65" charset="-120"/>
                          <a:ea typeface="標楷體" panose="03000509000000000000" pitchFamily="65" charset="-120"/>
                        </a:rPr>
                        <a:t>、擔任申請公司獨立董事者，未於該公司</a:t>
                      </a:r>
                      <a:r>
                        <a:rPr lang="zh-TW" altLang="en-US" u="sng" dirty="0" smtClean="0">
                          <a:solidFill>
                            <a:srgbClr val="FF0000"/>
                          </a:solidFill>
                          <a:latin typeface="標楷體" panose="03000509000000000000" pitchFamily="65" charset="-120"/>
                          <a:ea typeface="標楷體" panose="03000509000000000000" pitchFamily="65" charset="-120"/>
                        </a:rPr>
                        <a:t>簽訂</a:t>
                      </a:r>
                      <a:r>
                        <a:rPr lang="zh-TW" altLang="en-US" dirty="0" smtClean="0">
                          <a:latin typeface="標楷體" panose="03000509000000000000" pitchFamily="65" charset="-120"/>
                          <a:ea typeface="標楷體" panose="03000509000000000000" pitchFamily="65" charset="-120"/>
                        </a:rPr>
                        <a:t>輔導</a:t>
                      </a:r>
                      <a:r>
                        <a:rPr lang="zh-TW" altLang="en-US" u="sng" dirty="0" smtClean="0">
                          <a:solidFill>
                            <a:srgbClr val="FF0000"/>
                          </a:solidFill>
                          <a:latin typeface="標楷體" panose="03000509000000000000" pitchFamily="65" charset="-120"/>
                          <a:ea typeface="標楷體" panose="03000509000000000000" pitchFamily="65" charset="-120"/>
                        </a:rPr>
                        <a:t>契約當年度起</a:t>
                      </a:r>
                      <a:r>
                        <a:rPr lang="zh-TW" altLang="en-US" dirty="0" smtClean="0">
                          <a:latin typeface="標楷體" panose="03000509000000000000" pitchFamily="65" charset="-120"/>
                          <a:ea typeface="標楷體" panose="03000509000000000000" pitchFamily="65" charset="-120"/>
                        </a:rPr>
                        <a:t>進修法律、財務或會計專業知識每年達三小時以上且取得「上市上櫃公司董事、監察人進修推行要點」第六條第一、二、四款訂定之進修體系所出具之相關證明文件。</a:t>
                      </a:r>
                      <a:endParaRPr lang="en-US" altLang="zh-TW" dirty="0" smtClean="0">
                        <a:latin typeface="標楷體" panose="03000509000000000000" pitchFamily="65" charset="-120"/>
                        <a:ea typeface="標楷體" panose="03000509000000000000" pitchFamily="65" charset="-120"/>
                      </a:endParaRPr>
                    </a:p>
                    <a:p>
                      <a:pPr marL="447675" indent="-447675"/>
                      <a:endParaRPr lang="zh-TW" altLang="en-US"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992647451"/>
                  </a:ext>
                </a:extLst>
              </a:tr>
              <a:tr h="1415159">
                <a:tc>
                  <a:txBody>
                    <a:bodyPr/>
                    <a:lstStyle/>
                    <a:p>
                      <a:r>
                        <a:rPr lang="zh-TW" altLang="en-US" b="1" dirty="0"/>
                        <a:t>修正理由</a:t>
                      </a:r>
                      <a:endParaRPr lang="en-US" altLang="zh-TW" dirty="0"/>
                    </a:p>
                    <a:p>
                      <a:pPr marL="447675" indent="-447675"/>
                      <a:r>
                        <a:rPr lang="zh-TW" altLang="en-US" dirty="0" smtClean="0"/>
                        <a:t>為使獨立董事透過每年進修，俾持續充實專業知識並發揮獨立董事職能，爰於現行條文第二款要求申請公司</a:t>
                      </a:r>
                    </a:p>
                    <a:p>
                      <a:pPr marL="0" indent="0"/>
                      <a:r>
                        <a:rPr lang="zh-TW" altLang="en-US" dirty="0" smtClean="0"/>
                        <a:t>於簽訂輔導契約期間應進修法律、財務或會計專業知識達一定時數並取得相關證明文件。配合現行實務審查作業，申請公司獨立董事不論係簽約前或簽約後完成當年度進修時數者，皆符合本條規範意旨，爰酌做文字修正，俾使文義更臻明確。</a:t>
                      </a:r>
                      <a:endParaRPr lang="zh-TW" altLang="en-US" dirty="0"/>
                    </a:p>
                  </a:txBody>
                  <a:tcPr/>
                </a:tc>
                <a:extLst>
                  <a:ext uri="{0D108BD9-81ED-4DB2-BD59-A6C34878D82A}">
                    <a16:rowId xmlns:a16="http://schemas.microsoft.com/office/drawing/2014/main" val="1463159228"/>
                  </a:ext>
                </a:extLst>
              </a:tr>
            </a:tbl>
          </a:graphicData>
        </a:graphic>
      </p:graphicFrame>
    </p:spTree>
    <p:extLst>
      <p:ext uri="{BB962C8B-B14F-4D97-AF65-F5344CB8AC3E}">
        <p14:creationId xmlns:p14="http://schemas.microsoft.com/office/powerpoint/2010/main" val="9683484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nSpc>
                <a:spcPct val="80000"/>
              </a:lnSpc>
            </a:pPr>
            <a:fld id="{562FE60B-6EEB-4E83-BCEF-43EB6E71FD6C}" type="slidenum">
              <a:rPr kumimoji="0" lang="en-US" altLang="zh-TW" sz="1200">
                <a:solidFill>
                  <a:srgbClr val="FFFFFF"/>
                </a:solidFill>
              </a:rPr>
              <a:pPr>
                <a:lnSpc>
                  <a:spcPct val="80000"/>
                </a:lnSpc>
              </a:pPr>
              <a:t>9</a:t>
            </a:fld>
            <a:endParaRPr kumimoji="0" lang="en-US" altLang="zh-TW" sz="1200">
              <a:solidFill>
                <a:srgbClr val="FFFFFF"/>
              </a:solidFill>
            </a:endParaRPr>
          </a:p>
        </p:txBody>
      </p:sp>
      <p:graphicFrame>
        <p:nvGraphicFramePr>
          <p:cNvPr id="7" name="表格 6"/>
          <p:cNvGraphicFramePr>
            <a:graphicFrameLocks noGrp="1"/>
          </p:cNvGraphicFramePr>
          <p:nvPr>
            <p:extLst>
              <p:ext uri="{D42A27DB-BD31-4B8C-83A1-F6EECF244321}">
                <p14:modId xmlns:p14="http://schemas.microsoft.com/office/powerpoint/2010/main" val="3773008054"/>
              </p:ext>
            </p:extLst>
          </p:nvPr>
        </p:nvGraphicFramePr>
        <p:xfrm>
          <a:off x="691284" y="1760506"/>
          <a:ext cx="10802724" cy="4190533"/>
        </p:xfrm>
        <a:graphic>
          <a:graphicData uri="http://schemas.openxmlformats.org/drawingml/2006/table">
            <a:tbl>
              <a:tblPr firstRow="1" bandRow="1">
                <a:tableStyleId>{5C22544A-7EE6-4342-B048-85BDC9FD1C3A}</a:tableStyleId>
              </a:tblPr>
              <a:tblGrid>
                <a:gridCol w="10802724">
                  <a:extLst>
                    <a:ext uri="{9D8B030D-6E8A-4147-A177-3AD203B41FA5}">
                      <a16:colId xmlns:a16="http://schemas.microsoft.com/office/drawing/2014/main" val="20000"/>
                    </a:ext>
                  </a:extLst>
                </a:gridCol>
              </a:tblGrid>
              <a:tr h="427545">
                <a:tc>
                  <a:txBody>
                    <a:bodyPr/>
                    <a:lstStyle/>
                    <a:p>
                      <a:pPr algn="ctr"/>
                      <a:r>
                        <a:rPr lang="zh-TW" altLang="en-US" sz="1800" b="1" dirty="0">
                          <a:latin typeface="+mn-ea"/>
                          <a:ea typeface="+mn-ea"/>
                        </a:rPr>
                        <a:t>修正重點內容</a:t>
                      </a:r>
                    </a:p>
                  </a:txBody>
                  <a:tcPr marL="91445" marR="91445" marT="45715" marB="45715"/>
                </a:tc>
                <a:extLst>
                  <a:ext uri="{0D108BD9-81ED-4DB2-BD59-A6C34878D82A}">
                    <a16:rowId xmlns:a16="http://schemas.microsoft.com/office/drawing/2014/main" val="10000"/>
                  </a:ext>
                </a:extLst>
              </a:tr>
              <a:tr h="1723887">
                <a:tc>
                  <a:txBody>
                    <a:bodyPr/>
                    <a:lstStyle/>
                    <a:p>
                      <a:pPr marL="0" indent="0" algn="just">
                        <a:spcAft>
                          <a:spcPts val="0"/>
                        </a:spcAft>
                        <a:buFont typeface="Wingdings" panose="05000000000000000000" pitchFamily="2" charset="2"/>
                        <a:buNone/>
                      </a:pPr>
                      <a:r>
                        <a:rPr lang="zh-TW" altLang="en-US" sz="2000" b="0" dirty="0">
                          <a:latin typeface="標楷體" pitchFamily="65" charset="-120"/>
                          <a:ea typeface="標楷體" pitchFamily="65" charset="-120"/>
                        </a:rPr>
                        <a:t>本準則第九條第一項第四款所規定「重大非常規交易」，係指申請公司有下列各款情事之一者，但公營事業依審計法規辦理者，不在此限：</a:t>
                      </a:r>
                      <a:endParaRPr lang="en-US" altLang="zh-TW" sz="2000" b="0" dirty="0">
                        <a:latin typeface="標楷體" pitchFamily="65" charset="-120"/>
                        <a:ea typeface="標楷體" pitchFamily="65" charset="-120"/>
                      </a:endParaRPr>
                    </a:p>
                    <a:p>
                      <a:pPr marL="539750" indent="-539750" algn="just">
                        <a:spcAft>
                          <a:spcPts val="0"/>
                        </a:spcAft>
                        <a:buFont typeface="Wingdings" panose="05000000000000000000" pitchFamily="2" charset="2"/>
                        <a:buNone/>
                      </a:pPr>
                      <a:r>
                        <a:rPr lang="zh-TW" altLang="en-US" sz="2000" b="0" dirty="0">
                          <a:solidFill>
                            <a:srgbClr val="FF0000"/>
                          </a:solidFill>
                          <a:latin typeface="標楷體" pitchFamily="65" charset="-120"/>
                          <a:ea typeface="標楷體" pitchFamily="65" charset="-120"/>
                        </a:rPr>
                        <a:t>五、其他各項關係人交易及財務業務往來，未能合理證明其交易必要性、決策過程合法性，暨價格與款項收付情形之合理性者。</a:t>
                      </a:r>
                      <a:endParaRPr lang="en-US" altLang="zh-TW" sz="2000" b="0" kern="1200" dirty="0">
                        <a:solidFill>
                          <a:srgbClr val="FF0000"/>
                        </a:solidFill>
                        <a:latin typeface="標楷體" pitchFamily="65" charset="-120"/>
                        <a:ea typeface="標楷體" pitchFamily="65" charset="-120"/>
                        <a:cs typeface="+mn-cs"/>
                      </a:endParaRPr>
                    </a:p>
                  </a:txBody>
                  <a:tcPr marL="91445" marR="91445" marT="45715" marB="45715"/>
                </a:tc>
                <a:extLst>
                  <a:ext uri="{0D108BD9-81ED-4DB2-BD59-A6C34878D82A}">
                    <a16:rowId xmlns:a16="http://schemas.microsoft.com/office/drawing/2014/main" val="10001"/>
                  </a:ext>
                </a:extLst>
              </a:tr>
              <a:tr h="2039101">
                <a:tc>
                  <a:txBody>
                    <a:bodyPr/>
                    <a:lstStyle/>
                    <a:p>
                      <a:pPr marL="0" indent="0" algn="just">
                        <a:spcAft>
                          <a:spcPts val="0"/>
                        </a:spcAft>
                        <a:buFont typeface="Wingdings" panose="05000000000000000000" pitchFamily="2" charset="2"/>
                        <a:buNone/>
                      </a:pPr>
                      <a:r>
                        <a:rPr lang="zh-TW" altLang="en-US" sz="1800" b="1" dirty="0">
                          <a:solidFill>
                            <a:schemeClr val="tx1"/>
                          </a:solidFill>
                          <a:latin typeface="標楷體" pitchFamily="65" charset="-120"/>
                          <a:ea typeface="標楷體" pitchFamily="65" charset="-120"/>
                        </a:rPr>
                        <a:t>修正理由</a:t>
                      </a:r>
                      <a:endParaRPr lang="en-US" altLang="zh-TW" sz="1800" b="1" dirty="0">
                        <a:solidFill>
                          <a:schemeClr val="tx1"/>
                        </a:solidFill>
                        <a:latin typeface="標楷體" pitchFamily="65" charset="-120"/>
                        <a:ea typeface="標楷體" pitchFamily="65" charset="-120"/>
                      </a:endParaRPr>
                    </a:p>
                    <a:p>
                      <a:pPr marL="0" indent="0" algn="just">
                        <a:spcAft>
                          <a:spcPts val="0"/>
                        </a:spcAft>
                        <a:buFont typeface="Wingdings" panose="05000000000000000000" pitchFamily="2" charset="2"/>
                        <a:buNone/>
                      </a:pPr>
                      <a:r>
                        <a:rPr lang="zh-TW" altLang="en-US" sz="2000" b="0" dirty="0">
                          <a:solidFill>
                            <a:schemeClr val="tx1"/>
                          </a:solidFill>
                          <a:latin typeface="+mn-ea"/>
                          <a:ea typeface="+mn-ea"/>
                        </a:rPr>
                        <a:t>為健全申請股票上市公司與關係人間之財務業務往來，防杜透過關係人交易進行利益輸送而使少數股權受有損害，或有致申請公司獲利能力符合上市規定條件，為使關係人交易及財務業務往來之評估更為完整，爰增訂第一項第五款，將其他各項關係人交易及財務業務往來型態（如佣金、勞務費等）納入評估範圍。</a:t>
                      </a:r>
                      <a:endParaRPr lang="en-US" altLang="zh-TW" sz="2000" b="0" dirty="0">
                        <a:solidFill>
                          <a:schemeClr val="tx1"/>
                        </a:solidFill>
                        <a:latin typeface="+mn-ea"/>
                        <a:ea typeface="+mn-ea"/>
                      </a:endParaRPr>
                    </a:p>
                  </a:txBody>
                  <a:tcPr marL="91445" marR="91445" marT="45715" marB="45715"/>
                </a:tc>
                <a:extLst>
                  <a:ext uri="{0D108BD9-81ED-4DB2-BD59-A6C34878D82A}">
                    <a16:rowId xmlns:a16="http://schemas.microsoft.com/office/drawing/2014/main" val="3427590086"/>
                  </a:ext>
                </a:extLst>
              </a:tr>
            </a:tbl>
          </a:graphicData>
        </a:graphic>
      </p:graphicFrame>
      <p:sp>
        <p:nvSpPr>
          <p:cNvPr id="10" name="文字版面配置區 3"/>
          <p:cNvSpPr txBox="1">
            <a:spLocks/>
          </p:cNvSpPr>
          <p:nvPr/>
        </p:nvSpPr>
        <p:spPr>
          <a:xfrm>
            <a:off x="3045941" y="191288"/>
            <a:ext cx="6536972" cy="732419"/>
          </a:xfrm>
          <a:prstGeom prst="rect">
            <a:avLst/>
          </a:prstGeom>
        </p:spPr>
        <p:txBody>
          <a:bodyPr>
            <a:norm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TW" altLang="en-US" sz="3100" b="1" dirty="0"/>
              <a:t>重大非常規交易及關係人認定之範圍</a:t>
            </a:r>
          </a:p>
        </p:txBody>
      </p:sp>
      <p:sp>
        <p:nvSpPr>
          <p:cNvPr id="11" name="文字方塊 10"/>
          <p:cNvSpPr txBox="1">
            <a:spLocks noChangeArrowheads="1"/>
          </p:cNvSpPr>
          <p:nvPr/>
        </p:nvSpPr>
        <p:spPr bwMode="auto">
          <a:xfrm>
            <a:off x="10257568" y="923707"/>
            <a:ext cx="16645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1800" b="0" i="0" u="none" strike="noStrike" kern="1200" cap="none" spc="0" normalizeH="0" baseline="0" noProof="0" dirty="0">
                <a:ln>
                  <a:noFill/>
                </a:ln>
                <a:solidFill>
                  <a:schemeClr val="tx2">
                    <a:lumMod val="90000"/>
                    <a:lumOff val="10000"/>
                  </a:schemeClr>
                </a:solidFill>
                <a:effectLst/>
                <a:uLnTx/>
                <a:uFillTx/>
                <a:latin typeface="Book Antiqua" panose="02040602050305030304" pitchFamily="18" charset="0"/>
              </a:rPr>
              <a:t>112.03.09</a:t>
            </a:r>
            <a:r>
              <a:rPr kumimoji="1" lang="zh-TW" altLang="en-US" sz="1800" b="0" i="0" u="none" strike="noStrike" kern="1200" cap="none" spc="0" normalizeH="0" baseline="0" noProof="0" dirty="0">
                <a:ln>
                  <a:noFill/>
                </a:ln>
                <a:solidFill>
                  <a:schemeClr val="tx2">
                    <a:lumMod val="90000"/>
                    <a:lumOff val="10000"/>
                  </a:schemeClr>
                </a:solidFill>
                <a:effectLst/>
                <a:uLnTx/>
                <a:uFillTx/>
                <a:latin typeface="Book Antiqua" panose="02040602050305030304" pitchFamily="18" charset="0"/>
              </a:rPr>
              <a:t> </a:t>
            </a:r>
            <a:r>
              <a:rPr lang="zh-TW" altLang="en-US" dirty="0">
                <a:solidFill>
                  <a:schemeClr val="tx2">
                    <a:lumMod val="90000"/>
                    <a:lumOff val="10000"/>
                  </a:schemeClr>
                </a:solidFill>
                <a:latin typeface="微軟正黑體" panose="020B0604030504040204" pitchFamily="34" charset="-120"/>
                <a:ea typeface="微軟正黑體" panose="020B0604030504040204" pitchFamily="34" charset="-120"/>
              </a:rPr>
              <a:t>公告</a:t>
            </a:r>
            <a:r>
              <a:rPr lang="en-US" altLang="zh-TW" dirty="0">
                <a:solidFill>
                  <a:schemeClr val="tx2">
                    <a:lumMod val="90000"/>
                    <a:lumOff val="10000"/>
                  </a:schemeClr>
                </a:solidFill>
                <a:latin typeface="Book Antiqua" panose="02040602050305030304" pitchFamily="18" charset="0"/>
              </a:rPr>
              <a:t>113.01.01</a:t>
            </a:r>
            <a:r>
              <a:rPr lang="zh-TW" altLang="en-US" dirty="0">
                <a:solidFill>
                  <a:schemeClr val="tx2">
                    <a:lumMod val="90000"/>
                    <a:lumOff val="10000"/>
                  </a:schemeClr>
                </a:solidFill>
                <a:latin typeface="Book Antiqua" panose="02040602050305030304" pitchFamily="18" charset="0"/>
              </a:rPr>
              <a:t> </a:t>
            </a:r>
            <a:r>
              <a:rPr lang="zh-TW" altLang="en-US" dirty="0">
                <a:solidFill>
                  <a:schemeClr val="tx2">
                    <a:lumMod val="90000"/>
                    <a:lumOff val="10000"/>
                  </a:schemeClr>
                </a:solidFill>
                <a:latin typeface="微軟正黑體" panose="020B0604030504040204" pitchFamily="34" charset="-120"/>
                <a:ea typeface="微軟正黑體" panose="020B0604030504040204" pitchFamily="34" charset="-120"/>
              </a:rPr>
              <a:t>實施</a:t>
            </a:r>
            <a:endParaRPr kumimoji="1" lang="zh-TW" altLang="en-US" sz="1800" b="0" i="0" u="none" strike="noStrike" kern="1200" cap="none" spc="0" normalizeH="0" baseline="0" noProof="0" dirty="0">
              <a:ln>
                <a:noFill/>
              </a:ln>
              <a:solidFill>
                <a:schemeClr val="tx2">
                  <a:lumMod val="90000"/>
                  <a:lumOff val="10000"/>
                </a:schemeClr>
              </a:solidFill>
              <a:effectLst/>
              <a:uLnTx/>
              <a:uFillTx/>
              <a:latin typeface="微軟正黑體" panose="020B0604030504040204" pitchFamily="34" charset="-120"/>
              <a:ea typeface="微軟正黑體" panose="020B0604030504040204" pitchFamily="34" charset="-120"/>
            </a:endParaRPr>
          </a:p>
        </p:txBody>
      </p:sp>
      <p:grpSp>
        <p:nvGrpSpPr>
          <p:cNvPr id="12" name="群組 11"/>
          <p:cNvGrpSpPr/>
          <p:nvPr/>
        </p:nvGrpSpPr>
        <p:grpSpPr>
          <a:xfrm>
            <a:off x="691284" y="965969"/>
            <a:ext cx="8564880" cy="561805"/>
            <a:chOff x="782724" y="1111235"/>
            <a:chExt cx="8564880" cy="561805"/>
          </a:xfrm>
        </p:grpSpPr>
        <p:sp>
          <p:nvSpPr>
            <p:cNvPr id="13" name="內容版面配置區 2"/>
            <p:cNvSpPr txBox="1">
              <a:spLocks/>
            </p:cNvSpPr>
            <p:nvPr/>
          </p:nvSpPr>
          <p:spPr bwMode="auto">
            <a:xfrm>
              <a:off x="1194204" y="1168408"/>
              <a:ext cx="8153400" cy="50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None/>
                <a:tabLst/>
                <a:defRPr/>
              </a:pPr>
              <a:r>
                <a:rPr kumimoji="0" lang="zh-TW" altLang="en-US" sz="2000" b="0" i="0" u="none" strike="noStrike" kern="1200" cap="none" spc="0" normalizeH="0" baseline="0" noProof="0" dirty="0">
                  <a:ln>
                    <a:noFill/>
                  </a:ln>
                  <a:effectLst/>
                  <a:uLnTx/>
                  <a:uFillTx/>
                  <a:latin typeface="+mn-ea"/>
                  <a:cs typeface="+mn-cs"/>
                </a:rPr>
                <a:t>有價證券上市審查準則補充規定第 </a:t>
              </a:r>
              <a:r>
                <a:rPr lang="en-US" altLang="zh-TW" sz="2000" noProof="0" dirty="0">
                  <a:latin typeface="Book Antiqua" panose="02040602050305030304" pitchFamily="18" charset="0"/>
                </a:rPr>
                <a:t>10</a:t>
              </a:r>
              <a:r>
                <a:rPr lang="zh-TW" altLang="en-US" sz="2000" dirty="0">
                  <a:latin typeface="Book Antiqua" panose="02040602050305030304" pitchFamily="18" charset="0"/>
                </a:rPr>
                <a:t> </a:t>
              </a:r>
              <a:r>
                <a:rPr kumimoji="0" lang="zh-TW" altLang="en-US" sz="2000" b="0" i="0" u="none" strike="noStrike" kern="1200" cap="none" spc="0" normalizeH="0" baseline="0" noProof="0" dirty="0">
                  <a:ln>
                    <a:noFill/>
                  </a:ln>
                  <a:effectLst/>
                  <a:uLnTx/>
                  <a:uFillTx/>
                  <a:latin typeface="+mn-ea"/>
                  <a:cs typeface="+mn-cs"/>
                </a:rPr>
                <a:t>條</a:t>
              </a:r>
              <a:endParaRPr kumimoji="0" lang="en-US" altLang="zh-TW" sz="2000" b="0" i="0" u="none" strike="noStrike" kern="1200" cap="none" spc="0" normalizeH="0" baseline="0" noProof="0" dirty="0">
                <a:ln>
                  <a:noFill/>
                </a:ln>
                <a:effectLst/>
                <a:uLnTx/>
                <a:uFillTx/>
                <a:latin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None/>
                <a:tabLst/>
                <a:defRPr/>
              </a:pPr>
              <a:r>
                <a:rPr kumimoji="0" lang="zh-TW" altLang="en-US" sz="2400" b="0" i="0" u="none" strike="noStrike" kern="1200" cap="none" spc="0" normalizeH="0" baseline="0" noProof="0" dirty="0">
                  <a:ln>
                    <a:noFill/>
                  </a:ln>
                  <a:solidFill>
                    <a:srgbClr val="0000CC"/>
                  </a:solidFill>
                  <a:effectLst/>
                  <a:uLnTx/>
                  <a:uFillTx/>
                  <a:latin typeface="標楷體" panose="03000509000000000000" pitchFamily="65" charset="-120"/>
                  <a:ea typeface="標楷體" panose="03000509000000000000" pitchFamily="65" charset="-120"/>
                  <a:cs typeface="+mn-cs"/>
                </a:rPr>
                <a:t>  </a:t>
              </a:r>
              <a:endParaRPr kumimoji="0" lang="en-US" altLang="zh-TW" sz="2400" b="0" i="0" u="none" strike="noStrike" kern="1200" cap="none" spc="0" normalizeH="0" baseline="0" noProof="0" dirty="0">
                <a:ln>
                  <a:noFill/>
                </a:ln>
                <a:solidFill>
                  <a:srgbClr val="0000CC"/>
                </a:solidFill>
                <a:effectLst/>
                <a:uLnTx/>
                <a:uFillTx/>
                <a:latin typeface="標楷體" panose="03000509000000000000" pitchFamily="65" charset="-120"/>
                <a:ea typeface="標楷體" panose="03000509000000000000" pitchFamily="65" charset="-120"/>
                <a:cs typeface="+mn-cs"/>
              </a:endParaRP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Ø"/>
                <a:tabLst/>
                <a:defRPr/>
              </a:pPr>
              <a:endParaRPr kumimoji="0" lang="zh-TW" altLang="en-US" sz="2400" b="0" i="0" u="none" strike="noStrike" kern="1200" cap="none" spc="0" normalizeH="0" baseline="0" noProof="0" dirty="0">
                <a:ln>
                  <a:noFill/>
                </a:ln>
                <a:solidFill>
                  <a:sysClr val="windowText" lastClr="000000"/>
                </a:solidFill>
                <a:effectLst/>
                <a:uLnTx/>
                <a:uFillTx/>
                <a:latin typeface="Calibri"/>
                <a:ea typeface="新細明體" panose="02020500000000000000" pitchFamily="18" charset="-120"/>
                <a:cs typeface="+mn-cs"/>
              </a:endParaRPr>
            </a:p>
          </p:txBody>
        </p:sp>
        <p:grpSp>
          <p:nvGrpSpPr>
            <p:cNvPr id="14" name="Google Shape;6537;p61"/>
            <p:cNvGrpSpPr/>
            <p:nvPr/>
          </p:nvGrpSpPr>
          <p:grpSpPr>
            <a:xfrm>
              <a:off x="782724" y="1111235"/>
              <a:ext cx="411480" cy="493763"/>
              <a:chOff x="3127598" y="1513234"/>
              <a:chExt cx="289714" cy="347593"/>
            </a:xfrm>
          </p:grpSpPr>
          <p:sp>
            <p:nvSpPr>
              <p:cNvPr id="15" name="Google Shape;6538;p61"/>
              <p:cNvSpPr/>
              <p:nvPr/>
            </p:nvSpPr>
            <p:spPr>
              <a:xfrm>
                <a:off x="3127598" y="1513234"/>
                <a:ext cx="289714" cy="347593"/>
              </a:xfrm>
              <a:custGeom>
                <a:avLst/>
                <a:gdLst/>
                <a:ahLst/>
                <a:cxnLst/>
                <a:rect l="l" t="t" r="r" b="b"/>
                <a:pathLst>
                  <a:path w="9145" h="10972" extrusionOk="0">
                    <a:moveTo>
                      <a:pt x="1917" y="8995"/>
                    </a:moveTo>
                    <a:lnTo>
                      <a:pt x="1917" y="10412"/>
                    </a:lnTo>
                    <a:lnTo>
                      <a:pt x="1358" y="9841"/>
                    </a:lnTo>
                    <a:lnTo>
                      <a:pt x="548" y="8995"/>
                    </a:lnTo>
                    <a:close/>
                    <a:moveTo>
                      <a:pt x="6192" y="0"/>
                    </a:moveTo>
                    <a:cubicBezTo>
                      <a:pt x="5828" y="0"/>
                      <a:pt x="5465" y="137"/>
                      <a:pt x="5191" y="411"/>
                    </a:cubicBezTo>
                    <a:lnTo>
                      <a:pt x="5156" y="435"/>
                    </a:lnTo>
                    <a:cubicBezTo>
                      <a:pt x="5096" y="494"/>
                      <a:pt x="5096" y="602"/>
                      <a:pt x="5168" y="661"/>
                    </a:cubicBezTo>
                    <a:cubicBezTo>
                      <a:pt x="5196" y="689"/>
                      <a:pt x="5235" y="704"/>
                      <a:pt x="5275" y="704"/>
                    </a:cubicBezTo>
                    <a:cubicBezTo>
                      <a:pt x="5319" y="704"/>
                      <a:pt x="5363" y="686"/>
                      <a:pt x="5394" y="649"/>
                    </a:cubicBezTo>
                    <a:lnTo>
                      <a:pt x="5430" y="613"/>
                    </a:lnTo>
                    <a:cubicBezTo>
                      <a:pt x="5644" y="399"/>
                      <a:pt x="5927" y="292"/>
                      <a:pt x="6209" y="292"/>
                    </a:cubicBezTo>
                    <a:cubicBezTo>
                      <a:pt x="6492" y="292"/>
                      <a:pt x="6775" y="399"/>
                      <a:pt x="6989" y="613"/>
                    </a:cubicBezTo>
                    <a:cubicBezTo>
                      <a:pt x="7418" y="1042"/>
                      <a:pt x="7418" y="1745"/>
                      <a:pt x="6989" y="2185"/>
                    </a:cubicBezTo>
                    <a:cubicBezTo>
                      <a:pt x="6775" y="2399"/>
                      <a:pt x="6492" y="2507"/>
                      <a:pt x="6209" y="2507"/>
                    </a:cubicBezTo>
                    <a:cubicBezTo>
                      <a:pt x="5927" y="2507"/>
                      <a:pt x="5644" y="2399"/>
                      <a:pt x="5430" y="2185"/>
                    </a:cubicBezTo>
                    <a:cubicBezTo>
                      <a:pt x="5168" y="1923"/>
                      <a:pt x="5049" y="1554"/>
                      <a:pt x="5132" y="1209"/>
                    </a:cubicBezTo>
                    <a:cubicBezTo>
                      <a:pt x="5144" y="1125"/>
                      <a:pt x="5084" y="1030"/>
                      <a:pt x="4989" y="1018"/>
                    </a:cubicBezTo>
                    <a:cubicBezTo>
                      <a:pt x="4982" y="1017"/>
                      <a:pt x="4975" y="1017"/>
                      <a:pt x="4967" y="1017"/>
                    </a:cubicBezTo>
                    <a:cubicBezTo>
                      <a:pt x="4890" y="1017"/>
                      <a:pt x="4809" y="1073"/>
                      <a:pt x="4798" y="1149"/>
                    </a:cubicBezTo>
                    <a:cubicBezTo>
                      <a:pt x="4751" y="1387"/>
                      <a:pt x="4775" y="1614"/>
                      <a:pt x="4846" y="1840"/>
                    </a:cubicBezTo>
                    <a:lnTo>
                      <a:pt x="3132" y="1840"/>
                    </a:lnTo>
                    <a:cubicBezTo>
                      <a:pt x="3048" y="1840"/>
                      <a:pt x="2965" y="1911"/>
                      <a:pt x="2965" y="2006"/>
                    </a:cubicBezTo>
                    <a:cubicBezTo>
                      <a:pt x="2965" y="2090"/>
                      <a:pt x="3048" y="2161"/>
                      <a:pt x="3132" y="2161"/>
                    </a:cubicBezTo>
                    <a:lnTo>
                      <a:pt x="4989" y="2161"/>
                    </a:lnTo>
                    <a:lnTo>
                      <a:pt x="5084" y="2304"/>
                    </a:lnTo>
                    <a:lnTo>
                      <a:pt x="4310" y="3078"/>
                    </a:lnTo>
                    <a:cubicBezTo>
                      <a:pt x="4251" y="3126"/>
                      <a:pt x="4251" y="3233"/>
                      <a:pt x="4310" y="3292"/>
                    </a:cubicBezTo>
                    <a:cubicBezTo>
                      <a:pt x="4334" y="3328"/>
                      <a:pt x="4382" y="3340"/>
                      <a:pt x="4429" y="3340"/>
                    </a:cubicBezTo>
                    <a:cubicBezTo>
                      <a:pt x="4477" y="3340"/>
                      <a:pt x="4513" y="3328"/>
                      <a:pt x="4548" y="3292"/>
                    </a:cubicBezTo>
                    <a:lnTo>
                      <a:pt x="5322" y="2518"/>
                    </a:lnTo>
                    <a:cubicBezTo>
                      <a:pt x="5572" y="2733"/>
                      <a:pt x="5882" y="2840"/>
                      <a:pt x="6203" y="2840"/>
                    </a:cubicBezTo>
                    <a:cubicBezTo>
                      <a:pt x="6561" y="2840"/>
                      <a:pt x="6930" y="2697"/>
                      <a:pt x="7215" y="2423"/>
                    </a:cubicBezTo>
                    <a:cubicBezTo>
                      <a:pt x="7287" y="2340"/>
                      <a:pt x="7358" y="2256"/>
                      <a:pt x="7418" y="2161"/>
                    </a:cubicBezTo>
                    <a:lnTo>
                      <a:pt x="8835" y="2161"/>
                    </a:lnTo>
                    <a:lnTo>
                      <a:pt x="8835" y="10662"/>
                    </a:lnTo>
                    <a:lnTo>
                      <a:pt x="2239" y="10662"/>
                    </a:lnTo>
                    <a:lnTo>
                      <a:pt x="2239" y="8864"/>
                    </a:lnTo>
                    <a:cubicBezTo>
                      <a:pt x="2239" y="8769"/>
                      <a:pt x="2167" y="8698"/>
                      <a:pt x="2072" y="8698"/>
                    </a:cubicBezTo>
                    <a:lnTo>
                      <a:pt x="334" y="8698"/>
                    </a:lnTo>
                    <a:lnTo>
                      <a:pt x="334" y="2161"/>
                    </a:lnTo>
                    <a:lnTo>
                      <a:pt x="2489" y="2161"/>
                    </a:lnTo>
                    <a:cubicBezTo>
                      <a:pt x="2584" y="2161"/>
                      <a:pt x="2655" y="2090"/>
                      <a:pt x="2655" y="2006"/>
                    </a:cubicBezTo>
                    <a:cubicBezTo>
                      <a:pt x="2655" y="1911"/>
                      <a:pt x="2584" y="1840"/>
                      <a:pt x="2489" y="1840"/>
                    </a:cubicBezTo>
                    <a:lnTo>
                      <a:pt x="167" y="1840"/>
                    </a:lnTo>
                    <a:cubicBezTo>
                      <a:pt x="84" y="1840"/>
                      <a:pt x="0" y="1911"/>
                      <a:pt x="0" y="2006"/>
                    </a:cubicBezTo>
                    <a:lnTo>
                      <a:pt x="0" y="8853"/>
                    </a:lnTo>
                    <a:cubicBezTo>
                      <a:pt x="0" y="8888"/>
                      <a:pt x="24" y="8936"/>
                      <a:pt x="48" y="8972"/>
                    </a:cubicBezTo>
                    <a:lnTo>
                      <a:pt x="1060" y="10007"/>
                    </a:lnTo>
                    <a:lnTo>
                      <a:pt x="1953" y="10936"/>
                    </a:lnTo>
                    <a:cubicBezTo>
                      <a:pt x="1989" y="10960"/>
                      <a:pt x="2024" y="10972"/>
                      <a:pt x="2072" y="10972"/>
                    </a:cubicBezTo>
                    <a:lnTo>
                      <a:pt x="8978" y="10972"/>
                    </a:lnTo>
                    <a:cubicBezTo>
                      <a:pt x="9073" y="10972"/>
                      <a:pt x="9144" y="10900"/>
                      <a:pt x="9144" y="10817"/>
                    </a:cubicBezTo>
                    <a:lnTo>
                      <a:pt x="9144" y="2006"/>
                    </a:lnTo>
                    <a:cubicBezTo>
                      <a:pt x="9132" y="1911"/>
                      <a:pt x="9073" y="1840"/>
                      <a:pt x="8978" y="1840"/>
                    </a:cubicBezTo>
                    <a:lnTo>
                      <a:pt x="7549" y="1840"/>
                    </a:lnTo>
                    <a:cubicBezTo>
                      <a:pt x="7704" y="1352"/>
                      <a:pt x="7585" y="792"/>
                      <a:pt x="7192" y="411"/>
                    </a:cubicBezTo>
                    <a:cubicBezTo>
                      <a:pt x="6918" y="137"/>
                      <a:pt x="6555" y="0"/>
                      <a:pt x="619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539;p61"/>
              <p:cNvSpPr/>
              <p:nvPr/>
            </p:nvSpPr>
            <p:spPr>
              <a:xfrm>
                <a:off x="3254698" y="1788375"/>
                <a:ext cx="121493" cy="10233"/>
              </a:xfrm>
              <a:custGeom>
                <a:avLst/>
                <a:gdLst/>
                <a:ahLst/>
                <a:cxnLst/>
                <a:rect l="l" t="t" r="r" b="b"/>
                <a:pathLst>
                  <a:path w="3835" h="323" extrusionOk="0">
                    <a:moveTo>
                      <a:pt x="167" y="1"/>
                    </a:moveTo>
                    <a:cubicBezTo>
                      <a:pt x="72" y="1"/>
                      <a:pt x="1" y="72"/>
                      <a:pt x="1" y="168"/>
                    </a:cubicBezTo>
                    <a:cubicBezTo>
                      <a:pt x="1" y="251"/>
                      <a:pt x="72" y="322"/>
                      <a:pt x="167" y="322"/>
                    </a:cubicBezTo>
                    <a:lnTo>
                      <a:pt x="3680" y="322"/>
                    </a:lnTo>
                    <a:cubicBezTo>
                      <a:pt x="3763" y="322"/>
                      <a:pt x="3834" y="251"/>
                      <a:pt x="3834" y="168"/>
                    </a:cubicBezTo>
                    <a:cubicBezTo>
                      <a:pt x="3834" y="72"/>
                      <a:pt x="3763" y="1"/>
                      <a:pt x="3680" y="1"/>
                    </a:cubicBezTo>
                    <a:close/>
                  </a:path>
                </a:pathLst>
              </a:custGeom>
              <a:solidFill>
                <a:srgbClr val="657E93"/>
              </a:solidFill>
              <a:ln>
                <a:solidFill>
                  <a:schemeClr val="tx2">
                    <a:lumMod val="90000"/>
                    <a:lumOff val="1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540;p61"/>
              <p:cNvSpPr/>
              <p:nvPr/>
            </p:nvSpPr>
            <p:spPr>
              <a:xfrm>
                <a:off x="3185668" y="1638275"/>
                <a:ext cx="172783" cy="29051"/>
              </a:xfrm>
              <a:custGeom>
                <a:avLst/>
                <a:gdLst/>
                <a:ahLst/>
                <a:cxnLst/>
                <a:rect l="l" t="t" r="r" b="b"/>
                <a:pathLst>
                  <a:path w="5454" h="917" extrusionOk="0">
                    <a:moveTo>
                      <a:pt x="168" y="0"/>
                    </a:moveTo>
                    <a:cubicBezTo>
                      <a:pt x="72" y="0"/>
                      <a:pt x="1" y="84"/>
                      <a:pt x="1" y="167"/>
                    </a:cubicBezTo>
                    <a:lnTo>
                      <a:pt x="1" y="750"/>
                    </a:lnTo>
                    <a:cubicBezTo>
                      <a:pt x="1" y="834"/>
                      <a:pt x="72" y="917"/>
                      <a:pt x="168" y="917"/>
                    </a:cubicBezTo>
                    <a:lnTo>
                      <a:pt x="5275" y="917"/>
                    </a:lnTo>
                    <a:cubicBezTo>
                      <a:pt x="5359" y="917"/>
                      <a:pt x="5430" y="834"/>
                      <a:pt x="5430" y="750"/>
                    </a:cubicBezTo>
                    <a:lnTo>
                      <a:pt x="5430" y="167"/>
                    </a:lnTo>
                    <a:cubicBezTo>
                      <a:pt x="5454" y="84"/>
                      <a:pt x="5382" y="0"/>
                      <a:pt x="5287" y="0"/>
                    </a:cubicBezTo>
                    <a:lnTo>
                      <a:pt x="4228" y="0"/>
                    </a:lnTo>
                    <a:cubicBezTo>
                      <a:pt x="4144" y="0"/>
                      <a:pt x="4073" y="84"/>
                      <a:pt x="4073" y="167"/>
                    </a:cubicBezTo>
                    <a:cubicBezTo>
                      <a:pt x="4073" y="262"/>
                      <a:pt x="4144" y="334"/>
                      <a:pt x="4228" y="334"/>
                    </a:cubicBezTo>
                    <a:lnTo>
                      <a:pt x="5121" y="334"/>
                    </a:lnTo>
                    <a:lnTo>
                      <a:pt x="5121" y="584"/>
                    </a:lnTo>
                    <a:lnTo>
                      <a:pt x="334" y="584"/>
                    </a:lnTo>
                    <a:lnTo>
                      <a:pt x="334" y="334"/>
                    </a:lnTo>
                    <a:lnTo>
                      <a:pt x="3597" y="334"/>
                    </a:lnTo>
                    <a:cubicBezTo>
                      <a:pt x="3680" y="334"/>
                      <a:pt x="3751" y="262"/>
                      <a:pt x="3751" y="167"/>
                    </a:cubicBezTo>
                    <a:cubicBezTo>
                      <a:pt x="3751" y="84"/>
                      <a:pt x="3680" y="0"/>
                      <a:pt x="359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541;p61"/>
              <p:cNvSpPr/>
              <p:nvPr/>
            </p:nvSpPr>
            <p:spPr>
              <a:xfrm>
                <a:off x="3186428" y="1681645"/>
                <a:ext cx="172022" cy="10581"/>
              </a:xfrm>
              <a:custGeom>
                <a:avLst/>
                <a:gdLst/>
                <a:ahLst/>
                <a:cxnLst/>
                <a:rect l="l" t="t" r="r" b="b"/>
                <a:pathLst>
                  <a:path w="5430" h="334" extrusionOk="0">
                    <a:moveTo>
                      <a:pt x="155" y="0"/>
                    </a:moveTo>
                    <a:cubicBezTo>
                      <a:pt x="72" y="0"/>
                      <a:pt x="1" y="84"/>
                      <a:pt x="1" y="167"/>
                    </a:cubicBezTo>
                    <a:cubicBezTo>
                      <a:pt x="1" y="262"/>
                      <a:pt x="72" y="334"/>
                      <a:pt x="155" y="334"/>
                    </a:cubicBezTo>
                    <a:lnTo>
                      <a:pt x="5263" y="334"/>
                    </a:lnTo>
                    <a:cubicBezTo>
                      <a:pt x="5358" y="334"/>
                      <a:pt x="5430" y="262"/>
                      <a:pt x="5430" y="167"/>
                    </a:cubicBezTo>
                    <a:cubicBezTo>
                      <a:pt x="5430" y="84"/>
                      <a:pt x="5358" y="0"/>
                      <a:pt x="526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542;p61"/>
              <p:cNvSpPr/>
              <p:nvPr/>
            </p:nvSpPr>
            <p:spPr>
              <a:xfrm>
                <a:off x="3186428" y="1707306"/>
                <a:ext cx="172022" cy="10201"/>
              </a:xfrm>
              <a:custGeom>
                <a:avLst/>
                <a:gdLst/>
                <a:ahLst/>
                <a:cxnLst/>
                <a:rect l="l" t="t" r="r" b="b"/>
                <a:pathLst>
                  <a:path w="5430" h="322" extrusionOk="0">
                    <a:moveTo>
                      <a:pt x="155" y="0"/>
                    </a:moveTo>
                    <a:cubicBezTo>
                      <a:pt x="72" y="0"/>
                      <a:pt x="1" y="71"/>
                      <a:pt x="1" y="167"/>
                    </a:cubicBezTo>
                    <a:cubicBezTo>
                      <a:pt x="1" y="250"/>
                      <a:pt x="72" y="321"/>
                      <a:pt x="155" y="321"/>
                    </a:cubicBezTo>
                    <a:lnTo>
                      <a:pt x="5263" y="321"/>
                    </a:lnTo>
                    <a:cubicBezTo>
                      <a:pt x="5358" y="321"/>
                      <a:pt x="5430" y="250"/>
                      <a:pt x="5430" y="167"/>
                    </a:cubicBezTo>
                    <a:cubicBezTo>
                      <a:pt x="5430" y="71"/>
                      <a:pt x="5358" y="0"/>
                      <a:pt x="526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6311638"/>
      </p:ext>
    </p:extLst>
  </p:cSld>
  <p:clrMapOvr>
    <a:masterClrMapping/>
  </p:clrMapOvr>
  <p:timing>
    <p:tnLst>
      <p:par>
        <p:cTn id="1" dur="indefinite" restart="never" nodeType="tmRoot"/>
      </p:par>
    </p:tnLst>
  </p:timing>
</p:sld>
</file>

<file path=ppt/theme/theme1.xml><?xml version="1.0" encoding="utf-8"?>
<a:theme xmlns:a="http://schemas.openxmlformats.org/drawingml/2006/main" name="CitationVTI">
  <a:themeElements>
    <a:clrScheme name="AnalogousFromLightSeedLeftStep">
      <a:dk1>
        <a:srgbClr val="000000"/>
      </a:dk1>
      <a:lt1>
        <a:srgbClr val="FFFFFF"/>
      </a:lt1>
      <a:dk2>
        <a:srgbClr val="243241"/>
      </a:dk2>
      <a:lt2>
        <a:srgbClr val="E2E5E8"/>
      </a:lt2>
      <a:accent1>
        <a:srgbClr val="BA9C80"/>
      </a:accent1>
      <a:accent2>
        <a:srgbClr val="BA827F"/>
      </a:accent2>
      <a:accent3>
        <a:srgbClr val="C594A6"/>
      </a:accent3>
      <a:accent4>
        <a:srgbClr val="BA7FAD"/>
      </a:accent4>
      <a:accent5>
        <a:srgbClr val="BC94C5"/>
      </a:accent5>
      <a:accent6>
        <a:srgbClr val="967FBA"/>
      </a:accent6>
      <a:hlink>
        <a:srgbClr val="5E85A8"/>
      </a:hlink>
      <a:folHlink>
        <a:srgbClr val="7F7F7F"/>
      </a:folHlink>
    </a:clrScheme>
    <a:fontScheme name="標準">
      <a:majorFont>
        <a:latin typeface="Calibri"/>
        <a:ea typeface="微軟正黑體"/>
        <a:cs typeface=""/>
      </a:majorFont>
      <a:minorFont>
        <a:latin typeface="Calibri"/>
        <a:ea typeface="微軟正黑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tationVTI" id="{4899D957-8B31-4AB5-A19D-CB0353FFB667}" vid="{430294D6-2412-4BD3-B567-F0976EA493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1333</TotalTime>
  <Words>4776</Words>
  <Application>Microsoft Office PowerPoint</Application>
  <PresentationFormat>寬螢幕</PresentationFormat>
  <Paragraphs>254</Paragraphs>
  <Slides>25</Slides>
  <Notes>14</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25</vt:i4>
      </vt:variant>
    </vt:vector>
  </HeadingPairs>
  <TitlesOfParts>
    <vt:vector size="36" baseType="lpstr">
      <vt:lpstr>Abel</vt:lpstr>
      <vt:lpstr>Adobe Fan Heiti Std B</vt:lpstr>
      <vt:lpstr>微軟正黑體</vt:lpstr>
      <vt:lpstr>新細明體</vt:lpstr>
      <vt:lpstr>標楷體</vt:lpstr>
      <vt:lpstr>Arial</vt:lpstr>
      <vt:lpstr>Bahnschrift</vt:lpstr>
      <vt:lpstr>Book Antiqua</vt:lpstr>
      <vt:lpstr>Calibri</vt:lpstr>
      <vt:lpstr>Wingdings</vt:lpstr>
      <vt:lpstr>CitationVTI</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LAMSON, Michael Jr [Student]</dc:creator>
  <cp:lastModifiedBy>施耀欽</cp:lastModifiedBy>
  <cp:revision>84</cp:revision>
  <dcterms:created xsi:type="dcterms:W3CDTF">2023-01-28T06:44:39Z</dcterms:created>
  <dcterms:modified xsi:type="dcterms:W3CDTF">2023-11-27T05:51:45Z</dcterms:modified>
</cp:coreProperties>
</file>